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71" r:id="rId5"/>
    <p:sldId id="259" r:id="rId6"/>
    <p:sldId id="272" r:id="rId7"/>
    <p:sldId id="273" r:id="rId8"/>
    <p:sldId id="274" r:id="rId9"/>
    <p:sldId id="328" r:id="rId10"/>
    <p:sldId id="275" r:id="rId11"/>
    <p:sldId id="276" r:id="rId12"/>
    <p:sldId id="277" r:id="rId13"/>
    <p:sldId id="278" r:id="rId14"/>
    <p:sldId id="279" r:id="rId15"/>
    <p:sldId id="280" r:id="rId16"/>
    <p:sldId id="281" r:id="rId17"/>
    <p:sldId id="364" r:id="rId18"/>
    <p:sldId id="365" r:id="rId19"/>
    <p:sldId id="366" r:id="rId20"/>
    <p:sldId id="367" r:id="rId21"/>
    <p:sldId id="349" r:id="rId22"/>
    <p:sldId id="333" r:id="rId23"/>
    <p:sldId id="334" r:id="rId24"/>
    <p:sldId id="335" r:id="rId25"/>
    <p:sldId id="332"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62" r:id="rId42"/>
    <p:sldId id="298" r:id="rId43"/>
    <p:sldId id="263" r:id="rId44"/>
    <p:sldId id="353" r:id="rId45"/>
    <p:sldId id="264" r:id="rId46"/>
    <p:sldId id="299" r:id="rId47"/>
    <p:sldId id="305" r:id="rId48"/>
    <p:sldId id="306" r:id="rId49"/>
    <p:sldId id="307" r:id="rId50"/>
    <p:sldId id="308" r:id="rId51"/>
    <p:sldId id="309" r:id="rId52"/>
    <p:sldId id="310" r:id="rId53"/>
    <p:sldId id="311" r:id="rId54"/>
    <p:sldId id="312" r:id="rId55"/>
    <p:sldId id="313" r:id="rId56"/>
    <p:sldId id="314" r:id="rId57"/>
    <p:sldId id="315" r:id="rId58"/>
    <p:sldId id="351" r:id="rId59"/>
    <p:sldId id="316" r:id="rId60"/>
    <p:sldId id="337" r:id="rId61"/>
    <p:sldId id="338" r:id="rId62"/>
    <p:sldId id="339" r:id="rId63"/>
    <p:sldId id="340" r:id="rId64"/>
    <p:sldId id="341" r:id="rId65"/>
    <p:sldId id="336" r:id="rId66"/>
    <p:sldId id="343" r:id="rId67"/>
    <p:sldId id="344" r:id="rId68"/>
    <p:sldId id="345" r:id="rId69"/>
    <p:sldId id="346" r:id="rId70"/>
    <p:sldId id="347" r:id="rId71"/>
    <p:sldId id="342" r:id="rId72"/>
    <p:sldId id="317" r:id="rId73"/>
    <p:sldId id="318" r:id="rId74"/>
    <p:sldId id="319" r:id="rId75"/>
    <p:sldId id="320" r:id="rId76"/>
    <p:sldId id="321" r:id="rId77"/>
    <p:sldId id="322" r:id="rId78"/>
    <p:sldId id="323" r:id="rId79"/>
    <p:sldId id="324" r:id="rId80"/>
    <p:sldId id="325" r:id="rId81"/>
    <p:sldId id="269" r:id="rId82"/>
    <p:sldId id="358" r:id="rId83"/>
    <p:sldId id="326" r:id="rId84"/>
    <p:sldId id="348" r:id="rId85"/>
    <p:sldId id="327" r:id="rId86"/>
    <p:sldId id="270" r:id="rId87"/>
    <p:sldId id="354" r:id="rId88"/>
    <p:sldId id="355" r:id="rId89"/>
    <p:sldId id="359" r:id="rId90"/>
    <p:sldId id="360" r:id="rId91"/>
    <p:sldId id="361" r:id="rId92"/>
    <p:sldId id="356" r:id="rId93"/>
    <p:sldId id="357" r:id="rId94"/>
    <p:sldId id="362" r:id="rId95"/>
    <p:sldId id="363" r:id="rId9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3" d="100"/>
          <a:sy n="83" d="100"/>
        </p:scale>
        <p:origin x="45" y="24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6DBD350F-1DEF-496C-B39B-A64A0C54C64C}" type="datetimeFigureOut">
              <a:rPr lang="zh-CN" altLang="en-US" smtClean="0"/>
              <a:t>2019/10/10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rIns="45720"/>
          <a:lstStyle/>
          <a:p>
            <a:fld id="{707C4392-FCAB-412F-A7DC-6E95311417B3}" type="slidenum">
              <a:rPr lang="zh-CN" altLang="en-US" smtClean="0"/>
              <a:t>‹#›</a:t>
            </a:fld>
            <a:endParaRPr lang="zh-CN" alt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79529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DBD350F-1DEF-496C-B39B-A64A0C54C64C}" type="datetimeFigureOut">
              <a:rPr lang="zh-CN" altLang="en-US" smtClean="0"/>
              <a:t>2019/10/10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07C4392-FCAB-412F-A7DC-6E95311417B3}" type="slidenum">
              <a:rPr lang="zh-CN" altLang="en-US" smtClean="0"/>
              <a:t>‹#›</a:t>
            </a:fld>
            <a:endParaRPr lang="zh-CN" altLang="en-US"/>
          </a:p>
        </p:txBody>
      </p:sp>
    </p:spTree>
    <p:extLst>
      <p:ext uri="{BB962C8B-B14F-4D97-AF65-F5344CB8AC3E}">
        <p14:creationId xmlns:p14="http://schemas.microsoft.com/office/powerpoint/2010/main" val="4249667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DBD350F-1DEF-496C-B39B-A64A0C54C64C}" type="datetimeFigureOut">
              <a:rPr lang="zh-CN" altLang="en-US" smtClean="0"/>
              <a:t>2019/10/10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07C4392-FCAB-412F-A7DC-6E95311417B3}" type="slidenum">
              <a:rPr lang="zh-CN" altLang="en-US" smtClean="0"/>
              <a:t>‹#›</a:t>
            </a:fld>
            <a:endParaRPr lang="zh-CN" altLang="en-US"/>
          </a:p>
        </p:txBody>
      </p:sp>
    </p:spTree>
    <p:extLst>
      <p:ext uri="{BB962C8B-B14F-4D97-AF65-F5344CB8AC3E}">
        <p14:creationId xmlns:p14="http://schemas.microsoft.com/office/powerpoint/2010/main" val="3683700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nchor="ct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DBD350F-1DEF-496C-B39B-A64A0C54C64C}" type="datetimeFigureOut">
              <a:rPr lang="zh-CN" altLang="en-US" smtClean="0"/>
              <a:t>2019/10/10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07C4392-FCAB-412F-A7DC-6E95311417B3}" type="slidenum">
              <a:rPr lang="zh-CN" altLang="en-US" smtClean="0"/>
              <a:t>‹#›</a:t>
            </a:fld>
            <a:endParaRPr lang="zh-CN" alt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74056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6DBD350F-1DEF-496C-B39B-A64A0C54C64C}" type="datetimeFigureOut">
              <a:rPr lang="zh-CN" altLang="en-US" smtClean="0"/>
              <a:t>2019/10/10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07C4392-FCAB-412F-A7DC-6E95311417B3}" type="slidenum">
              <a:rPr lang="zh-CN" altLang="en-US" smtClean="0"/>
              <a:t>‹#›</a:t>
            </a:fld>
            <a:endParaRPr lang="zh-CN" altLang="en-US"/>
          </a:p>
        </p:txBody>
      </p:sp>
    </p:spTree>
    <p:extLst>
      <p:ext uri="{BB962C8B-B14F-4D97-AF65-F5344CB8AC3E}">
        <p14:creationId xmlns:p14="http://schemas.microsoft.com/office/powerpoint/2010/main" val="717892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6DBD350F-1DEF-496C-B39B-A64A0C54C64C}" type="datetimeFigureOut">
              <a:rPr lang="zh-CN" altLang="en-US" smtClean="0"/>
              <a:t>2019/10/10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07C4392-FCAB-412F-A7DC-6E95311417B3}" type="slidenum">
              <a:rPr lang="zh-CN" altLang="en-US" smtClean="0"/>
              <a:t>‹#›</a:t>
            </a:fld>
            <a:endParaRPr lang="zh-CN" alt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143748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2609285" y="2851331"/>
            <a:ext cx="3893623" cy="307143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6666635" y="2851331"/>
            <a:ext cx="3899798" cy="307143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6DBD350F-1DEF-496C-B39B-A64A0C54C64C}" type="datetimeFigureOut">
              <a:rPr lang="zh-CN" altLang="en-US" smtClean="0"/>
              <a:t>2019/10/10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07C4392-FCAB-412F-A7DC-6E95311417B3}" type="slidenum">
              <a:rPr lang="zh-CN" altLang="en-US" smtClean="0"/>
              <a:t>‹#›</a:t>
            </a:fld>
            <a:endParaRPr lang="zh-CN" altLang="en-US"/>
          </a:p>
        </p:txBody>
      </p:sp>
    </p:spTree>
    <p:extLst>
      <p:ext uri="{BB962C8B-B14F-4D97-AF65-F5344CB8AC3E}">
        <p14:creationId xmlns:p14="http://schemas.microsoft.com/office/powerpoint/2010/main" val="1120158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6DBD350F-1DEF-496C-B39B-A64A0C54C64C}" type="datetimeFigureOut">
              <a:rPr lang="zh-CN" altLang="en-US" smtClean="0"/>
              <a:t>2019/10/10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07C4392-FCAB-412F-A7DC-6E95311417B3}" type="slidenum">
              <a:rPr lang="zh-CN" altLang="en-US" smtClean="0"/>
              <a:t>‹#›</a:t>
            </a:fld>
            <a:endParaRPr lang="zh-CN" alt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802328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DBD350F-1DEF-496C-B39B-A64A0C54C64C}" type="datetimeFigureOut">
              <a:rPr lang="zh-CN" altLang="en-US" smtClean="0"/>
              <a:t>2019/10/10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07C4392-FCAB-412F-A7DC-6E95311417B3}" type="slidenum">
              <a:rPr lang="zh-CN" altLang="en-US" smtClean="0"/>
              <a:t>‹#›</a:t>
            </a:fld>
            <a:endParaRPr lang="zh-CN" altLang="en-US"/>
          </a:p>
        </p:txBody>
      </p:sp>
    </p:spTree>
    <p:extLst>
      <p:ext uri="{BB962C8B-B14F-4D97-AF65-F5344CB8AC3E}">
        <p14:creationId xmlns:p14="http://schemas.microsoft.com/office/powerpoint/2010/main" val="1952484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6DBD350F-1DEF-496C-B39B-A64A0C54C64C}" type="datetimeFigureOut">
              <a:rPr lang="zh-CN" altLang="en-US" smtClean="0"/>
              <a:t>2019/10/10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07C4392-FCAB-412F-A7DC-6E95311417B3}" type="slidenum">
              <a:rPr lang="zh-CN" altLang="en-US" smtClean="0"/>
              <a:t>‹#›</a:t>
            </a:fld>
            <a:endParaRPr lang="zh-CN" altLang="en-US"/>
          </a:p>
        </p:txBody>
      </p:sp>
    </p:spTree>
    <p:extLst>
      <p:ext uri="{BB962C8B-B14F-4D97-AF65-F5344CB8AC3E}">
        <p14:creationId xmlns:p14="http://schemas.microsoft.com/office/powerpoint/2010/main" val="2360900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6DBD350F-1DEF-496C-B39B-A64A0C54C64C}" type="datetimeFigureOut">
              <a:rPr lang="zh-CN" altLang="en-US" smtClean="0"/>
              <a:t>2019/10/10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07C4392-FCAB-412F-A7DC-6E95311417B3}" type="slidenum">
              <a:rPr lang="zh-CN" altLang="en-US" smtClean="0"/>
              <a:t>‹#›</a:t>
            </a:fld>
            <a:endParaRPr lang="zh-CN" altLang="en-US"/>
          </a:p>
        </p:txBody>
      </p:sp>
    </p:spTree>
    <p:extLst>
      <p:ext uri="{BB962C8B-B14F-4D97-AF65-F5344CB8AC3E}">
        <p14:creationId xmlns:p14="http://schemas.microsoft.com/office/powerpoint/2010/main" val="1783571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6DBD350F-1DEF-496C-B39B-A64A0C54C64C}" type="datetimeFigureOut">
              <a:rPr lang="zh-CN" altLang="en-US" smtClean="0"/>
              <a:t>2019/10/10</a:t>
            </a:fld>
            <a:endParaRPr lang="zh-CN" alt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707C4392-FCAB-412F-A7DC-6E95311417B3}" type="slidenum">
              <a:rPr lang="zh-CN" altLang="en-US" smtClean="0"/>
              <a:t>‹#›</a:t>
            </a:fld>
            <a:endParaRPr lang="zh-CN" alt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8362275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0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0.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90.png"/><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0.png"/></Relationships>
</file>

<file path=ppt/slides/_rels/slide27.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00.png"/></Relationships>
</file>

<file path=ppt/slides/_rels/slide28.xml.rels><?xml version="1.0" encoding="UTF-8" standalone="yes"?>
<Relationships xmlns="http://schemas.openxmlformats.org/package/2006/relationships"><Relationship Id="rId3" Type="http://schemas.openxmlformats.org/officeDocument/2006/relationships/image" Target="../media/image190.png"/><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90.png"/><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90.png"/><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90.png"/><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90.png"/><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90.png"/><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190.png"/><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190.png"/><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190.png"/><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190.png"/><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190.png"/><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190.png"/><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81.png"/><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81.pn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5.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81.png"/><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81.png"/></Relationships>
</file>

<file path=ppt/slides/_rels/slide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35.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81.png"/><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5.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81.png"/><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5.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81.png"/><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81.png"/></Relationships>
</file>

<file path=ppt/slides/_rels/slide54.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35.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81.png"/><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5.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81.png"/><Relationship Id="rId4" Type="http://schemas.openxmlformats.org/officeDocument/2006/relationships/image" Target="../media/image8.png"/></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5.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81.png"/><Relationship Id="rId4" Type="http://schemas.openxmlformats.org/officeDocument/2006/relationships/image" Target="../media/image8.png"/></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5.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81.png"/><Relationship Id="rId4" Type="http://schemas.openxmlformats.org/officeDocument/2006/relationships/image" Target="../media/image8.png"/></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81.png"/></Relationships>
</file>

<file path=ppt/slides/_rels/slide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0.png"/><Relationship Id="rId4" Type="http://schemas.openxmlformats.org/officeDocument/2006/relationships/image" Target="../media/image80.png"/></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81.png"/></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81.png"/></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81.png"/></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81.png"/></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81.png"/></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81.png"/></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81.png"/></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81.png"/></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81.png"/></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81.png"/></Relationships>
</file>

<file path=ppt/slides/_rels/slide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image" Target="../media/image100.png"/></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81.png"/></Relationships>
</file>

<file path=ppt/slides/_rels/slide7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5.png"/><Relationship Id="rId2"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81.png"/><Relationship Id="rId4" Type="http://schemas.openxmlformats.org/officeDocument/2006/relationships/image" Target="../media/image8.png"/></Relationships>
</file>

<file path=ppt/slides/_rels/slide7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81.png"/></Relationships>
</file>

<file path=ppt/slides/_rels/slide73.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35.png"/><Relationship Id="rId2"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81.png"/><Relationship Id="rId4" Type="http://schemas.openxmlformats.org/officeDocument/2006/relationships/image" Target="../media/image8.png"/></Relationships>
</file>

<file path=ppt/slides/_rels/slide7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5.png"/><Relationship Id="rId2"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81.png"/><Relationship Id="rId4" Type="http://schemas.openxmlformats.org/officeDocument/2006/relationships/image" Target="../media/image8.png"/></Relationships>
</file>

<file path=ppt/slides/_rels/slide7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5.png"/><Relationship Id="rId2"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81.png"/><Relationship Id="rId4" Type="http://schemas.openxmlformats.org/officeDocument/2006/relationships/image" Target="../media/image8.png"/></Relationships>
</file>

<file path=ppt/slides/_rels/slide7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5.png"/><Relationship Id="rId2"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81.png"/><Relationship Id="rId4" Type="http://schemas.openxmlformats.org/officeDocument/2006/relationships/image" Target="../media/image8.png"/></Relationships>
</file>

<file path=ppt/slides/_rels/slide7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81.png"/><Relationship Id="rId4" Type="http://schemas.openxmlformats.org/officeDocument/2006/relationships/image" Target="../media/image8.png"/></Relationships>
</file>

<file path=ppt/slides/_rels/slide7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5.png"/><Relationship Id="rId2"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81.png"/><Relationship Id="rId4" Type="http://schemas.openxmlformats.org/officeDocument/2006/relationships/image" Target="../media/image8.png"/></Relationships>
</file>

<file path=ppt/slides/_rels/slide7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5.png"/><Relationship Id="rId2"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81.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0.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5.png"/><Relationship Id="rId2"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81.png"/><Relationship Id="rId4" Type="http://schemas.openxmlformats.org/officeDocument/2006/relationships/image" Target="../media/image8.png"/></Relationships>
</file>

<file path=ppt/slides/_rels/slide81.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611808" y="3395869"/>
            <a:ext cx="5518066" cy="1262399"/>
          </a:xfrm>
        </p:spPr>
        <p:txBody>
          <a:bodyPr>
            <a:normAutofit/>
          </a:bodyPr>
          <a:lstStyle/>
          <a:p>
            <a:r>
              <a:rPr lang="zh-CN" altLang="en-US" sz="8000" dirty="0" smtClean="0"/>
              <a:t>汉诺塔</a:t>
            </a:r>
            <a:endParaRPr lang="zh-CN" altLang="en-US" sz="8000" dirty="0"/>
          </a:p>
        </p:txBody>
      </p:sp>
      <p:sp>
        <p:nvSpPr>
          <p:cNvPr id="3" name="副标题 2"/>
          <p:cNvSpPr>
            <a:spLocks noGrp="1"/>
          </p:cNvSpPr>
          <p:nvPr>
            <p:ph type="subTitle" idx="1"/>
          </p:nvPr>
        </p:nvSpPr>
        <p:spPr>
          <a:xfrm>
            <a:off x="2772274" y="4520243"/>
            <a:ext cx="5357600" cy="797857"/>
          </a:xfrm>
        </p:spPr>
        <p:txBody>
          <a:bodyPr>
            <a:normAutofit/>
          </a:bodyPr>
          <a:lstStyle/>
          <a:p>
            <a:pPr>
              <a:lnSpc>
                <a:spcPct val="100000"/>
              </a:lnSpc>
              <a:spcAft>
                <a:spcPts val="0"/>
              </a:spcAft>
            </a:pPr>
            <a:r>
              <a:rPr lang="zh-CN" altLang="en-US" sz="2000" dirty="0"/>
              <a:t>南京大学计算机科学与技术</a:t>
            </a:r>
            <a:r>
              <a:rPr lang="zh-CN" altLang="en-US" sz="2000" dirty="0" smtClean="0"/>
              <a:t>系</a:t>
            </a:r>
            <a:endParaRPr lang="en-US" altLang="zh-CN" sz="2000" dirty="0" smtClean="0"/>
          </a:p>
          <a:p>
            <a:r>
              <a:rPr lang="zh-CN" altLang="en-US" sz="2000" dirty="0" smtClean="0"/>
              <a:t>林海波</a:t>
            </a:r>
            <a:endParaRPr lang="en-US" altLang="zh-CN" sz="2000" dirty="0" smtClean="0"/>
          </a:p>
        </p:txBody>
      </p:sp>
      <mc:AlternateContent xmlns:mc="http://schemas.openxmlformats.org/markup-compatibility/2006" xmlns:a14="http://schemas.microsoft.com/office/drawing/2010/main">
        <mc:Choice Requires="a14">
          <p:sp>
            <p:nvSpPr>
              <p:cNvPr id="4" name="文本框 3"/>
              <p:cNvSpPr txBox="1"/>
              <p:nvPr/>
            </p:nvSpPr>
            <p:spPr>
              <a:xfrm>
                <a:off x="6226312" y="5254839"/>
                <a:ext cx="190356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dirty="0">
                          <a:latin typeface="Cambria Math" panose="02040503050406030204" pitchFamily="18" charset="0"/>
                        </a:rPr>
                        <m:t>2019</m:t>
                      </m:r>
                      <m:r>
                        <a:rPr lang="zh-CN" altLang="en-US" i="1" dirty="0">
                          <a:latin typeface="Cambria Math" panose="02040503050406030204" pitchFamily="18" charset="0"/>
                        </a:rPr>
                        <m:t>年</m:t>
                      </m:r>
                      <m:r>
                        <a:rPr lang="en-US" altLang="zh-CN" i="1" dirty="0">
                          <a:latin typeface="Cambria Math" panose="02040503050406030204" pitchFamily="18" charset="0"/>
                        </a:rPr>
                        <m:t>10</m:t>
                      </m:r>
                      <m:r>
                        <a:rPr lang="zh-CN" altLang="en-US" i="1" dirty="0">
                          <a:latin typeface="Cambria Math" panose="02040503050406030204" pitchFamily="18" charset="0"/>
                        </a:rPr>
                        <m:t>月</m:t>
                      </m:r>
                      <m:r>
                        <a:rPr lang="en-US" altLang="zh-CN" i="1" dirty="0">
                          <a:latin typeface="Cambria Math" panose="02040503050406030204" pitchFamily="18" charset="0"/>
                        </a:rPr>
                        <m:t>10</m:t>
                      </m:r>
                      <m:r>
                        <a:rPr lang="zh-CN" altLang="en-US" i="1" dirty="0">
                          <a:latin typeface="Cambria Math" panose="02040503050406030204" pitchFamily="18" charset="0"/>
                        </a:rPr>
                        <m:t>日</m:t>
                      </m:r>
                    </m:oMath>
                  </m:oMathPara>
                </a14:m>
                <a:endParaRPr lang="en-US" altLang="zh-CN" dirty="0"/>
              </a:p>
            </p:txBody>
          </p:sp>
        </mc:Choice>
        <mc:Fallback xmlns="">
          <p:sp>
            <p:nvSpPr>
              <p:cNvPr id="4" name="文本框 3"/>
              <p:cNvSpPr txBox="1">
                <a:spLocks noRot="1" noChangeAspect="1" noMove="1" noResize="1" noEditPoints="1" noAdjustHandles="1" noChangeArrowheads="1" noChangeShapeType="1" noTextEdit="1"/>
              </p:cNvSpPr>
              <p:nvPr/>
            </p:nvSpPr>
            <p:spPr>
              <a:xfrm>
                <a:off x="6226312" y="5254839"/>
                <a:ext cx="1903562" cy="369332"/>
              </a:xfrm>
              <a:prstGeom prst="rect">
                <a:avLst/>
              </a:prstGeom>
              <a:blipFill>
                <a:blip r:embed="rId2"/>
                <a:stretch>
                  <a:fillRect r="-319" b="-819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83410824"/>
      </p:ext>
    </p:extLst>
  </p:cSld>
  <p:clrMapOvr>
    <a:masterClrMapping/>
  </p:clrMapOvr>
  <mc:AlternateContent xmlns:mc="http://schemas.openxmlformats.org/markup-compatibility/2006" xmlns:p14="http://schemas.microsoft.com/office/powerpoint/2010/main">
    <mc:Choice Requires="p14">
      <p:transition spd="slow" p14:dur="2000" advTm="14480"/>
    </mc:Choice>
    <mc:Fallback xmlns="">
      <p:transition spd="slow" advTm="1448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a:latin typeface="Cambria Math" panose="02040503050406030204" pitchFamily="18" charset="0"/>
                      </a:rPr>
                      <m:t>=3 </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3"/>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2" y="2225613"/>
            <a:ext cx="7200000" cy="3600000"/>
            <a:chOff x="2789202" y="2225613"/>
            <a:chExt cx="7759713" cy="3600000"/>
          </a:xfrm>
        </p:grpSpPr>
        <p:sp>
          <p:nvSpPr>
            <p:cNvPr id="5" name="矩形 4"/>
            <p:cNvSpPr/>
            <p:nvPr/>
          </p:nvSpPr>
          <p:spPr>
            <a:xfrm>
              <a:off x="2789202"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577067"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368915"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1612710" y="5465613"/>
            <a:ext cx="252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矩形 8"/>
          <p:cNvSpPr/>
          <p:nvPr/>
        </p:nvSpPr>
        <p:spPr>
          <a:xfrm>
            <a:off x="1792710" y="510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5487354" y="546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1" name="文本框 10"/>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i="1" dirty="0" smtClean="0">
                        <a:latin typeface="Cambria Math" panose="02040503050406030204" pitchFamily="18" charset="0"/>
                      </a:rPr>
                      <m:t>1</m:t>
                    </m:r>
                  </m:oMath>
                </a14:m>
                <a:r>
                  <a:rPr lang="zh-CN" altLang="en-US" sz="2800" dirty="0" smtClean="0"/>
                  <a:t>次</a:t>
                </a:r>
                <a:endParaRPr lang="zh-CN" altLang="en-US" sz="2800" dirty="0"/>
              </a:p>
            </p:txBody>
          </p:sp>
        </mc:Choice>
        <mc:Fallback xmlns="">
          <p:sp>
            <p:nvSpPr>
              <p:cNvPr id="11" name="文本框 10"/>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4"/>
                <a:stretch>
                  <a:fillRect t="-15116" b="-279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6064959"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6064959" y="5950497"/>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9583299" y="5950496"/>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4" name="文本框 13"/>
              <p:cNvSpPr txBox="1">
                <a:spLocks noRot="1" noChangeAspect="1" noMove="1" noResize="1" noEditPoints="1" noAdjustHandles="1" noChangeArrowheads="1" noChangeShapeType="1" noTextEdit="1"/>
              </p:cNvSpPr>
              <p:nvPr/>
            </p:nvSpPr>
            <p:spPr>
              <a:xfrm>
                <a:off x="9583299" y="5950496"/>
                <a:ext cx="644790" cy="430887"/>
              </a:xfrm>
              <a:prstGeom prst="rect">
                <a:avLst/>
              </a:prstGeom>
              <a:blipFill>
                <a:blip r:embed="rId6"/>
                <a:stretch>
                  <a:fillRect/>
                </a:stretch>
              </a:blipFill>
            </p:spPr>
            <p:txBody>
              <a:bodyPr/>
              <a:lstStyle/>
              <a:p>
                <a:r>
                  <a:rPr lang="zh-CN" altLang="en-US">
                    <a:noFill/>
                  </a:rPr>
                  <a:t> </a:t>
                </a:r>
              </a:p>
            </p:txBody>
          </p:sp>
        </mc:Fallback>
      </mc:AlternateContent>
      <p:sp>
        <p:nvSpPr>
          <p:cNvPr id="15" name="上弧形箭头 14"/>
          <p:cNvSpPr/>
          <p:nvPr/>
        </p:nvSpPr>
        <p:spPr>
          <a:xfrm>
            <a:off x="3195105" y="3886413"/>
            <a:ext cx="6388194" cy="1219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extLst>
      <p:ext uri="{BB962C8B-B14F-4D97-AF65-F5344CB8AC3E}">
        <p14:creationId xmlns:p14="http://schemas.microsoft.com/office/powerpoint/2010/main" val="3791732475"/>
      </p:ext>
    </p:extLst>
  </p:cSld>
  <p:clrMapOvr>
    <a:masterClrMapping/>
  </p:clrMapOvr>
  <mc:AlternateContent xmlns:mc="http://schemas.openxmlformats.org/markup-compatibility/2006" xmlns:p14="http://schemas.microsoft.com/office/powerpoint/2010/main">
    <mc:Choice Requires="p14">
      <p:transition spd="slow" p14:dur="2000" advTm="1351"/>
    </mc:Choice>
    <mc:Fallback xmlns="">
      <p:transition spd="slow" advTm="13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a:latin typeface="Cambria Math" panose="02040503050406030204" pitchFamily="18" charset="0"/>
                      </a:rPr>
                      <m:t>=3</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3"/>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2" y="2225613"/>
            <a:ext cx="7200000" cy="3600000"/>
            <a:chOff x="2789202" y="2225613"/>
            <a:chExt cx="7759713" cy="3600000"/>
          </a:xfrm>
        </p:grpSpPr>
        <p:sp>
          <p:nvSpPr>
            <p:cNvPr id="5" name="矩形 4"/>
            <p:cNvSpPr/>
            <p:nvPr/>
          </p:nvSpPr>
          <p:spPr>
            <a:xfrm>
              <a:off x="2789202"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577067"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368915"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1612710" y="5465613"/>
            <a:ext cx="252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矩形 8"/>
          <p:cNvSpPr/>
          <p:nvPr/>
        </p:nvSpPr>
        <p:spPr>
          <a:xfrm>
            <a:off x="8825694"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5487354" y="546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1" name="文本框 10"/>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i="1" dirty="0" smtClean="0">
                        <a:latin typeface="Cambria Math" panose="02040503050406030204" pitchFamily="18" charset="0"/>
                      </a:rPr>
                      <m:t>2</m:t>
                    </m:r>
                  </m:oMath>
                </a14:m>
                <a:r>
                  <a:rPr lang="zh-CN" altLang="en-US" sz="2800" dirty="0" smtClean="0"/>
                  <a:t>次</a:t>
                </a:r>
                <a:endParaRPr lang="zh-CN" altLang="en-US" sz="2800" dirty="0"/>
              </a:p>
            </p:txBody>
          </p:sp>
        </mc:Choice>
        <mc:Fallback xmlns="">
          <p:sp>
            <p:nvSpPr>
              <p:cNvPr id="11" name="文本框 10"/>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4"/>
                <a:stretch>
                  <a:fillRect t="-15116" b="-279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6064959"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6064959" y="5950497"/>
                <a:ext cx="644790" cy="4308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9583299" y="5950496"/>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4" name="文本框 13"/>
              <p:cNvSpPr txBox="1">
                <a:spLocks noRot="1" noChangeAspect="1" noMove="1" noResize="1" noEditPoints="1" noAdjustHandles="1" noChangeArrowheads="1" noChangeShapeType="1" noTextEdit="1"/>
              </p:cNvSpPr>
              <p:nvPr/>
            </p:nvSpPr>
            <p:spPr>
              <a:xfrm>
                <a:off x="9583299" y="5950496"/>
                <a:ext cx="644790" cy="430887"/>
              </a:xfrm>
              <a:prstGeom prst="rect">
                <a:avLst/>
              </a:prstGeom>
              <a:blipFill>
                <a:blip r:embed="rId4"/>
                <a:stretch>
                  <a:fillRect/>
                </a:stretch>
              </a:blipFill>
            </p:spPr>
            <p:txBody>
              <a:bodyPr/>
              <a:lstStyle/>
              <a:p>
                <a:r>
                  <a:rPr lang="zh-CN" altLang="en-US">
                    <a:noFill/>
                  </a:rPr>
                  <a:t> </a:t>
                </a:r>
              </a:p>
            </p:txBody>
          </p:sp>
        </mc:Fallback>
      </mc:AlternateContent>
      <p:sp>
        <p:nvSpPr>
          <p:cNvPr id="15" name="上弧形箭头 14"/>
          <p:cNvSpPr/>
          <p:nvPr/>
        </p:nvSpPr>
        <p:spPr>
          <a:xfrm>
            <a:off x="6713445" y="4246413"/>
            <a:ext cx="2869854" cy="1219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extLst>
      <p:ext uri="{BB962C8B-B14F-4D97-AF65-F5344CB8AC3E}">
        <p14:creationId xmlns:p14="http://schemas.microsoft.com/office/powerpoint/2010/main" val="1240961734"/>
      </p:ext>
    </p:extLst>
  </p:cSld>
  <p:clrMapOvr>
    <a:masterClrMapping/>
  </p:clrMapOvr>
  <mc:AlternateContent xmlns:mc="http://schemas.openxmlformats.org/markup-compatibility/2006" xmlns:p14="http://schemas.microsoft.com/office/powerpoint/2010/main">
    <mc:Choice Requires="p14">
      <p:transition spd="slow" p14:dur="2000" advTm="860"/>
    </mc:Choice>
    <mc:Fallback xmlns="">
      <p:transition spd="slow" advTm="8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a:latin typeface="Cambria Math" panose="02040503050406030204" pitchFamily="18" charset="0"/>
                      </a:rPr>
                      <m:t>=3</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3"/>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2" y="2225613"/>
            <a:ext cx="7200000" cy="3600000"/>
            <a:chOff x="2789202" y="2225613"/>
            <a:chExt cx="7759713" cy="3600000"/>
          </a:xfrm>
        </p:grpSpPr>
        <p:sp>
          <p:nvSpPr>
            <p:cNvPr id="5" name="矩形 4"/>
            <p:cNvSpPr/>
            <p:nvPr/>
          </p:nvSpPr>
          <p:spPr>
            <a:xfrm>
              <a:off x="2789202"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577067"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368915"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1612710" y="5465613"/>
            <a:ext cx="252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矩形 8"/>
          <p:cNvSpPr/>
          <p:nvPr/>
        </p:nvSpPr>
        <p:spPr>
          <a:xfrm>
            <a:off x="8825694"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9005694" y="510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1" name="文本框 10"/>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i="1" dirty="0" smtClean="0">
                        <a:latin typeface="Cambria Math" panose="02040503050406030204" pitchFamily="18" charset="0"/>
                      </a:rPr>
                      <m:t>3</m:t>
                    </m:r>
                  </m:oMath>
                </a14:m>
                <a:r>
                  <a:rPr lang="zh-CN" altLang="en-US" sz="2800" dirty="0" smtClean="0"/>
                  <a:t>次</a:t>
                </a:r>
                <a:endParaRPr lang="zh-CN" altLang="en-US" sz="2800" dirty="0"/>
              </a:p>
            </p:txBody>
          </p:sp>
        </mc:Choice>
        <mc:Fallback xmlns="">
          <p:sp>
            <p:nvSpPr>
              <p:cNvPr id="11" name="文本框 10"/>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4"/>
                <a:stretch>
                  <a:fillRect t="-15116" b="-279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6064959"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6064959" y="5950497"/>
                <a:ext cx="644790" cy="4308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9583299" y="5950496"/>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4" name="文本框 13"/>
              <p:cNvSpPr txBox="1">
                <a:spLocks noRot="1" noChangeAspect="1" noMove="1" noResize="1" noEditPoints="1" noAdjustHandles="1" noChangeArrowheads="1" noChangeShapeType="1" noTextEdit="1"/>
              </p:cNvSpPr>
              <p:nvPr/>
            </p:nvSpPr>
            <p:spPr>
              <a:xfrm>
                <a:off x="9583299" y="5950496"/>
                <a:ext cx="644790" cy="430887"/>
              </a:xfrm>
              <a:prstGeom prst="rect">
                <a:avLst/>
              </a:prstGeom>
              <a:blipFill>
                <a:blip r:embed="rId7"/>
                <a:stretch>
                  <a:fillRect/>
                </a:stretch>
              </a:blipFill>
            </p:spPr>
            <p:txBody>
              <a:bodyPr/>
              <a:lstStyle/>
              <a:p>
                <a:r>
                  <a:rPr lang="zh-CN" altLang="en-US">
                    <a:noFill/>
                  </a:rPr>
                  <a:t> </a:t>
                </a:r>
              </a:p>
            </p:txBody>
          </p:sp>
        </mc:Fallback>
      </mc:AlternateContent>
      <p:sp>
        <p:nvSpPr>
          <p:cNvPr id="15" name="上弧形箭头 14"/>
          <p:cNvSpPr/>
          <p:nvPr/>
        </p:nvSpPr>
        <p:spPr>
          <a:xfrm>
            <a:off x="3195105" y="4246413"/>
            <a:ext cx="2869854" cy="1219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extLst>
      <p:ext uri="{BB962C8B-B14F-4D97-AF65-F5344CB8AC3E}">
        <p14:creationId xmlns:p14="http://schemas.microsoft.com/office/powerpoint/2010/main" val="1974332791"/>
      </p:ext>
    </p:extLst>
  </p:cSld>
  <p:clrMapOvr>
    <a:masterClrMapping/>
  </p:clrMapOvr>
  <mc:AlternateContent xmlns:mc="http://schemas.openxmlformats.org/markup-compatibility/2006" xmlns:p14="http://schemas.microsoft.com/office/powerpoint/2010/main">
    <mc:Choice Requires="p14">
      <p:transition spd="slow" p14:dur="2000" advTm="2208"/>
    </mc:Choice>
    <mc:Fallback xmlns="">
      <p:transition spd="slow" advTm="22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a:latin typeface="Cambria Math" panose="02040503050406030204" pitchFamily="18" charset="0"/>
                      </a:rPr>
                      <m:t>=3</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3"/>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2" y="2225613"/>
            <a:ext cx="7200000" cy="3600000"/>
            <a:chOff x="2789202" y="2225613"/>
            <a:chExt cx="7759713" cy="3600000"/>
          </a:xfrm>
        </p:grpSpPr>
        <p:sp>
          <p:nvSpPr>
            <p:cNvPr id="5" name="矩形 4"/>
            <p:cNvSpPr/>
            <p:nvPr/>
          </p:nvSpPr>
          <p:spPr>
            <a:xfrm>
              <a:off x="2789202"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577067"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368915"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5127354" y="5465613"/>
            <a:ext cx="252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矩形 8"/>
          <p:cNvSpPr/>
          <p:nvPr/>
        </p:nvSpPr>
        <p:spPr>
          <a:xfrm>
            <a:off x="8825694"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9005694" y="510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1" name="文本框 10"/>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i="1" dirty="0" smtClean="0">
                        <a:latin typeface="Cambria Math" panose="02040503050406030204" pitchFamily="18" charset="0"/>
                      </a:rPr>
                      <m:t>4</m:t>
                    </m:r>
                  </m:oMath>
                </a14:m>
                <a:r>
                  <a:rPr lang="zh-CN" altLang="en-US" sz="2800" dirty="0" smtClean="0"/>
                  <a:t>次</a:t>
                </a:r>
                <a:endParaRPr lang="zh-CN" altLang="en-US" sz="2800" dirty="0"/>
              </a:p>
            </p:txBody>
          </p:sp>
        </mc:Choice>
        <mc:Fallback xmlns="">
          <p:sp>
            <p:nvSpPr>
              <p:cNvPr id="11" name="文本框 10"/>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4"/>
                <a:stretch>
                  <a:fillRect t="-15116" b="-279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6064959"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6064959" y="5950497"/>
                <a:ext cx="644790" cy="4308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9583299" y="5950496"/>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4" name="文本框 13"/>
              <p:cNvSpPr txBox="1">
                <a:spLocks noRot="1" noChangeAspect="1" noMove="1" noResize="1" noEditPoints="1" noAdjustHandles="1" noChangeArrowheads="1" noChangeShapeType="1" noTextEdit="1"/>
              </p:cNvSpPr>
              <p:nvPr/>
            </p:nvSpPr>
            <p:spPr>
              <a:xfrm>
                <a:off x="9583299" y="5950496"/>
                <a:ext cx="644790" cy="430887"/>
              </a:xfrm>
              <a:prstGeom prst="rect">
                <a:avLst/>
              </a:prstGeom>
              <a:blipFill>
                <a:blip r:embed="rId7"/>
                <a:stretch>
                  <a:fillRect/>
                </a:stretch>
              </a:blipFill>
            </p:spPr>
            <p:txBody>
              <a:bodyPr/>
              <a:lstStyle/>
              <a:p>
                <a:r>
                  <a:rPr lang="zh-CN" altLang="en-US">
                    <a:noFill/>
                  </a:rPr>
                  <a:t> </a:t>
                </a:r>
              </a:p>
            </p:txBody>
          </p:sp>
        </mc:Fallback>
      </mc:AlternateContent>
      <p:sp>
        <p:nvSpPr>
          <p:cNvPr id="15" name="上弧形箭头 14"/>
          <p:cNvSpPr/>
          <p:nvPr/>
        </p:nvSpPr>
        <p:spPr>
          <a:xfrm flipH="1">
            <a:off x="3195105" y="3886413"/>
            <a:ext cx="6318934" cy="1219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extLst>
      <p:ext uri="{BB962C8B-B14F-4D97-AF65-F5344CB8AC3E}">
        <p14:creationId xmlns:p14="http://schemas.microsoft.com/office/powerpoint/2010/main" val="416458384"/>
      </p:ext>
    </p:extLst>
  </p:cSld>
  <p:clrMapOvr>
    <a:masterClrMapping/>
  </p:clrMapOvr>
  <mc:AlternateContent xmlns:mc="http://schemas.openxmlformats.org/markup-compatibility/2006" xmlns:p14="http://schemas.microsoft.com/office/powerpoint/2010/main">
    <mc:Choice Requires="p14">
      <p:transition spd="slow" p14:dur="2000" advTm="13579"/>
    </mc:Choice>
    <mc:Fallback xmlns="">
      <p:transition spd="slow" advTm="135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a:latin typeface="Cambria Math" panose="02040503050406030204" pitchFamily="18" charset="0"/>
                      </a:rPr>
                      <m:t>=3</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3"/>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2" y="2225613"/>
            <a:ext cx="7200000" cy="3600000"/>
            <a:chOff x="2789202" y="2225613"/>
            <a:chExt cx="7759713" cy="3600000"/>
          </a:xfrm>
        </p:grpSpPr>
        <p:sp>
          <p:nvSpPr>
            <p:cNvPr id="5" name="矩形 4"/>
            <p:cNvSpPr/>
            <p:nvPr/>
          </p:nvSpPr>
          <p:spPr>
            <a:xfrm>
              <a:off x="2789202"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577067"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368915"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5127354" y="5465613"/>
            <a:ext cx="252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矩形 8"/>
          <p:cNvSpPr/>
          <p:nvPr/>
        </p:nvSpPr>
        <p:spPr>
          <a:xfrm>
            <a:off x="8825694"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1972710" y="546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1" name="文本框 10"/>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i="1" dirty="0" smtClean="0">
                        <a:latin typeface="Cambria Math" panose="02040503050406030204" pitchFamily="18" charset="0"/>
                      </a:rPr>
                      <m:t>5</m:t>
                    </m:r>
                  </m:oMath>
                </a14:m>
                <a:r>
                  <a:rPr lang="zh-CN" altLang="en-US" sz="2800" dirty="0" smtClean="0"/>
                  <a:t>次</a:t>
                </a:r>
                <a:endParaRPr lang="zh-CN" altLang="en-US" sz="2800" dirty="0"/>
              </a:p>
            </p:txBody>
          </p:sp>
        </mc:Choice>
        <mc:Fallback xmlns="">
          <p:sp>
            <p:nvSpPr>
              <p:cNvPr id="11" name="文本框 10"/>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4"/>
                <a:stretch>
                  <a:fillRect t="-15116" b="-279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6064959"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6064959" y="5950497"/>
                <a:ext cx="644790" cy="4308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9583299" y="5950496"/>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4" name="文本框 13"/>
              <p:cNvSpPr txBox="1">
                <a:spLocks noRot="1" noChangeAspect="1" noMove="1" noResize="1" noEditPoints="1" noAdjustHandles="1" noChangeArrowheads="1" noChangeShapeType="1" noTextEdit="1"/>
              </p:cNvSpPr>
              <p:nvPr/>
            </p:nvSpPr>
            <p:spPr>
              <a:xfrm>
                <a:off x="9583299" y="5950496"/>
                <a:ext cx="644790" cy="430887"/>
              </a:xfrm>
              <a:prstGeom prst="rect">
                <a:avLst/>
              </a:prstGeom>
              <a:blipFill>
                <a:blip r:embed="rId7"/>
                <a:stretch>
                  <a:fillRect/>
                </a:stretch>
              </a:blipFill>
            </p:spPr>
            <p:txBody>
              <a:bodyPr/>
              <a:lstStyle/>
              <a:p>
                <a:r>
                  <a:rPr lang="zh-CN" altLang="en-US">
                    <a:noFill/>
                  </a:rPr>
                  <a:t> </a:t>
                </a:r>
              </a:p>
            </p:txBody>
          </p:sp>
        </mc:Fallback>
      </mc:AlternateContent>
      <p:sp>
        <p:nvSpPr>
          <p:cNvPr id="15" name="上弧形箭头 14"/>
          <p:cNvSpPr/>
          <p:nvPr/>
        </p:nvSpPr>
        <p:spPr>
          <a:xfrm flipH="1">
            <a:off x="6777161" y="4261852"/>
            <a:ext cx="2735030" cy="1219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extLst>
      <p:ext uri="{BB962C8B-B14F-4D97-AF65-F5344CB8AC3E}">
        <p14:creationId xmlns:p14="http://schemas.microsoft.com/office/powerpoint/2010/main" val="1600702301"/>
      </p:ext>
    </p:extLst>
  </p:cSld>
  <p:clrMapOvr>
    <a:masterClrMapping/>
  </p:clrMapOvr>
  <mc:AlternateContent xmlns:mc="http://schemas.openxmlformats.org/markup-compatibility/2006" xmlns:p14="http://schemas.microsoft.com/office/powerpoint/2010/main">
    <mc:Choice Requires="p14">
      <p:transition spd="slow" p14:dur="2000" advTm="2899"/>
    </mc:Choice>
    <mc:Fallback xmlns="">
      <p:transition spd="slow" advTm="28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a:latin typeface="Cambria Math" panose="02040503050406030204" pitchFamily="18" charset="0"/>
                      </a:rPr>
                      <m:t>=3</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3"/>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2" y="2225613"/>
            <a:ext cx="7200000" cy="3600000"/>
            <a:chOff x="2789202" y="2225613"/>
            <a:chExt cx="7759713" cy="3600000"/>
          </a:xfrm>
        </p:grpSpPr>
        <p:sp>
          <p:nvSpPr>
            <p:cNvPr id="5" name="矩形 4"/>
            <p:cNvSpPr/>
            <p:nvPr/>
          </p:nvSpPr>
          <p:spPr>
            <a:xfrm>
              <a:off x="2789202"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577067"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368915"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5127354" y="5465613"/>
            <a:ext cx="252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矩形 8"/>
          <p:cNvSpPr/>
          <p:nvPr/>
        </p:nvSpPr>
        <p:spPr>
          <a:xfrm>
            <a:off x="5307354" y="510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1972710" y="546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1" name="文本框 10"/>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i="1" dirty="0" smtClean="0">
                        <a:latin typeface="Cambria Math" panose="02040503050406030204" pitchFamily="18" charset="0"/>
                      </a:rPr>
                      <m:t>6</m:t>
                    </m:r>
                  </m:oMath>
                </a14:m>
                <a:r>
                  <a:rPr lang="zh-CN" altLang="en-US" sz="2800" dirty="0" smtClean="0"/>
                  <a:t>次</a:t>
                </a:r>
                <a:endParaRPr lang="zh-CN" altLang="en-US" sz="2800" dirty="0"/>
              </a:p>
            </p:txBody>
          </p:sp>
        </mc:Choice>
        <mc:Fallback xmlns="">
          <p:sp>
            <p:nvSpPr>
              <p:cNvPr id="11" name="文本框 10"/>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4"/>
                <a:stretch>
                  <a:fillRect t="-15116" b="-279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6064959"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6064959" y="5950497"/>
                <a:ext cx="644790" cy="4308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9583299" y="5950496"/>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4" name="文本框 13"/>
              <p:cNvSpPr txBox="1">
                <a:spLocks noRot="1" noChangeAspect="1" noMove="1" noResize="1" noEditPoints="1" noAdjustHandles="1" noChangeArrowheads="1" noChangeShapeType="1" noTextEdit="1"/>
              </p:cNvSpPr>
              <p:nvPr/>
            </p:nvSpPr>
            <p:spPr>
              <a:xfrm>
                <a:off x="9583299" y="5950496"/>
                <a:ext cx="644790" cy="430887"/>
              </a:xfrm>
              <a:prstGeom prst="rect">
                <a:avLst/>
              </a:prstGeom>
              <a:blipFill>
                <a:blip r:embed="rId7"/>
                <a:stretch>
                  <a:fillRect/>
                </a:stretch>
              </a:blipFill>
            </p:spPr>
            <p:txBody>
              <a:bodyPr/>
              <a:lstStyle/>
              <a:p>
                <a:r>
                  <a:rPr lang="zh-CN" altLang="en-US">
                    <a:noFill/>
                  </a:rPr>
                  <a:t> </a:t>
                </a:r>
              </a:p>
            </p:txBody>
          </p:sp>
        </mc:Fallback>
      </mc:AlternateContent>
      <p:sp>
        <p:nvSpPr>
          <p:cNvPr id="15" name="上弧形箭头 14"/>
          <p:cNvSpPr/>
          <p:nvPr/>
        </p:nvSpPr>
        <p:spPr>
          <a:xfrm>
            <a:off x="3193257" y="3886413"/>
            <a:ext cx="2869854" cy="1219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extLst>
      <p:ext uri="{BB962C8B-B14F-4D97-AF65-F5344CB8AC3E}">
        <p14:creationId xmlns:p14="http://schemas.microsoft.com/office/powerpoint/2010/main" val="3608272287"/>
      </p:ext>
    </p:extLst>
  </p:cSld>
  <p:clrMapOvr>
    <a:masterClrMapping/>
  </p:clrMapOvr>
  <mc:AlternateContent xmlns:mc="http://schemas.openxmlformats.org/markup-compatibility/2006" xmlns:p14="http://schemas.microsoft.com/office/powerpoint/2010/main">
    <mc:Choice Requires="p14">
      <p:transition spd="slow" p14:dur="2000" advTm="2059"/>
    </mc:Choice>
    <mc:Fallback xmlns="">
      <p:transition spd="slow" advTm="20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a:latin typeface="Cambria Math" panose="02040503050406030204" pitchFamily="18" charset="0"/>
                      </a:rPr>
                      <m:t> =3</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2" y="2225613"/>
            <a:ext cx="7200000" cy="3600000"/>
            <a:chOff x="2789202" y="2225613"/>
            <a:chExt cx="7759713" cy="3600000"/>
          </a:xfrm>
        </p:grpSpPr>
        <p:sp>
          <p:nvSpPr>
            <p:cNvPr id="5" name="矩形 4"/>
            <p:cNvSpPr/>
            <p:nvPr/>
          </p:nvSpPr>
          <p:spPr>
            <a:xfrm>
              <a:off x="2789202"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577067"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368915"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5127354" y="5465613"/>
            <a:ext cx="252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矩形 8"/>
          <p:cNvSpPr/>
          <p:nvPr/>
        </p:nvSpPr>
        <p:spPr>
          <a:xfrm>
            <a:off x="5307354" y="510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5487354" y="474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1" name="文本框 10"/>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i="1" dirty="0" smtClean="0">
                        <a:latin typeface="Cambria Math" panose="02040503050406030204" pitchFamily="18" charset="0"/>
                      </a:rPr>
                      <m:t>7</m:t>
                    </m:r>
                  </m:oMath>
                </a14:m>
                <a:r>
                  <a:rPr lang="zh-CN" altLang="en-US" sz="2800" dirty="0" smtClean="0"/>
                  <a:t>次</a:t>
                </a:r>
                <a:endParaRPr lang="zh-CN" altLang="en-US" sz="2800" dirty="0"/>
              </a:p>
            </p:txBody>
          </p:sp>
        </mc:Choice>
        <mc:Fallback xmlns="">
          <p:sp>
            <p:nvSpPr>
              <p:cNvPr id="11" name="文本框 10"/>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3"/>
                <a:stretch>
                  <a:fillRect t="-15116" b="-279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6064959"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6064959" y="5950497"/>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9583299" y="5950496"/>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4" name="文本框 13"/>
              <p:cNvSpPr txBox="1">
                <a:spLocks noRot="1" noChangeAspect="1" noMove="1" noResize="1" noEditPoints="1" noAdjustHandles="1" noChangeArrowheads="1" noChangeShapeType="1" noTextEdit="1"/>
              </p:cNvSpPr>
              <p:nvPr/>
            </p:nvSpPr>
            <p:spPr>
              <a:xfrm>
                <a:off x="9583299" y="5950496"/>
                <a:ext cx="644790" cy="430887"/>
              </a:xfrm>
              <a:prstGeom prst="rect">
                <a:avLst/>
              </a:prstGeom>
              <a:blipFill>
                <a:blip r:embed="rId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62435646"/>
      </p:ext>
    </p:extLst>
  </p:cSld>
  <p:clrMapOvr>
    <a:masterClrMapping/>
  </p:clrMapOvr>
  <mc:AlternateContent xmlns:mc="http://schemas.openxmlformats.org/markup-compatibility/2006" xmlns:p14="http://schemas.microsoft.com/office/powerpoint/2010/main">
    <mc:Choice Requires="p14">
      <p:transition spd="slow" p14:dur="2000" advTm="1120"/>
    </mc:Choice>
    <mc:Fallback xmlns="">
      <p:transition spd="slow" advTm="112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a:latin typeface="Cambria Math" panose="02040503050406030204" pitchFamily="18" charset="0"/>
                      </a:rPr>
                      <m:t>=3</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3"/>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2" y="2225613"/>
            <a:ext cx="7200000" cy="3600000"/>
            <a:chOff x="2789202" y="2225613"/>
            <a:chExt cx="7759713" cy="3600000"/>
          </a:xfrm>
        </p:grpSpPr>
        <p:sp>
          <p:nvSpPr>
            <p:cNvPr id="5" name="矩形 4"/>
            <p:cNvSpPr/>
            <p:nvPr/>
          </p:nvSpPr>
          <p:spPr>
            <a:xfrm>
              <a:off x="2789202"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577067"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368915"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1612710" y="5465613"/>
            <a:ext cx="252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矩形 8"/>
          <p:cNvSpPr/>
          <p:nvPr/>
        </p:nvSpPr>
        <p:spPr>
          <a:xfrm>
            <a:off x="1792710" y="510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1972710" y="474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1" name="文本框 10"/>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1" name="文本框 10"/>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6064959"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6064959" y="5950497"/>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9583299" y="5950496"/>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9583299" y="5950496"/>
                <a:ext cx="644790" cy="430887"/>
              </a:xfrm>
              <a:prstGeom prst="rect">
                <a:avLst/>
              </a:prstGeom>
              <a:blipFill>
                <a:blip r:embed="rId6"/>
                <a:stretch>
                  <a:fillRect/>
                </a:stretch>
              </a:blipFill>
            </p:spPr>
            <p:txBody>
              <a:bodyPr/>
              <a:lstStyle/>
              <a:p>
                <a:r>
                  <a:rPr lang="zh-CN" altLang="en-US">
                    <a:noFill/>
                  </a:rPr>
                  <a:t> </a:t>
                </a:r>
              </a:p>
            </p:txBody>
          </p:sp>
        </mc:Fallback>
      </mc:AlternateContent>
      <p:sp>
        <p:nvSpPr>
          <p:cNvPr id="14" name="上弧形箭头 13"/>
          <p:cNvSpPr/>
          <p:nvPr/>
        </p:nvSpPr>
        <p:spPr>
          <a:xfrm>
            <a:off x="3195105" y="3526413"/>
            <a:ext cx="6388194" cy="1219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extLst>
      <p:ext uri="{BB962C8B-B14F-4D97-AF65-F5344CB8AC3E}">
        <p14:creationId xmlns:p14="http://schemas.microsoft.com/office/powerpoint/2010/main" val="287473930"/>
      </p:ext>
    </p:extLst>
  </p:cSld>
  <p:clrMapOvr>
    <a:masterClrMapping/>
  </p:clrMapOvr>
  <mc:AlternateContent xmlns:mc="http://schemas.openxmlformats.org/markup-compatibility/2006" xmlns:p14="http://schemas.microsoft.com/office/powerpoint/2010/main">
    <mc:Choice Requires="p14">
      <p:transition spd="slow" p14:dur="2000" advTm="17479"/>
    </mc:Choice>
    <mc:Fallback xmlns="">
      <p:transition spd="slow" advTm="174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a:latin typeface="Cambria Math" panose="02040503050406030204" pitchFamily="18" charset="0"/>
                      </a:rPr>
                      <m:t>=3</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3"/>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2" y="2225613"/>
            <a:ext cx="7200000" cy="3600000"/>
            <a:chOff x="2789202" y="2225613"/>
            <a:chExt cx="7759713" cy="3600000"/>
          </a:xfrm>
        </p:grpSpPr>
        <p:sp>
          <p:nvSpPr>
            <p:cNvPr id="5" name="矩形 4"/>
            <p:cNvSpPr/>
            <p:nvPr/>
          </p:nvSpPr>
          <p:spPr>
            <a:xfrm>
              <a:off x="2789202"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577067"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368915"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1612710" y="5465613"/>
            <a:ext cx="252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矩形 8"/>
          <p:cNvSpPr/>
          <p:nvPr/>
        </p:nvSpPr>
        <p:spPr>
          <a:xfrm>
            <a:off x="8822938"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9002938" y="510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1" name="文本框 10"/>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1" name="文本框 10"/>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6064959"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6064959" y="5950497"/>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9583299" y="5950496"/>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9583299" y="5950496"/>
                <a:ext cx="644790" cy="430887"/>
              </a:xfrm>
              <a:prstGeom prst="rect">
                <a:avLst/>
              </a:prstGeom>
              <a:blipFill>
                <a:blip r:embed="rId6"/>
                <a:stretch>
                  <a:fillRect/>
                </a:stretch>
              </a:blipFill>
            </p:spPr>
            <p:txBody>
              <a:bodyPr/>
              <a:lstStyle/>
              <a:p>
                <a:r>
                  <a:rPr lang="zh-CN" altLang="en-US">
                    <a:noFill/>
                  </a:rPr>
                  <a:t> </a:t>
                </a:r>
              </a:p>
            </p:txBody>
          </p:sp>
        </mc:Fallback>
      </mc:AlternateContent>
      <p:sp>
        <p:nvSpPr>
          <p:cNvPr id="14" name="上弧形箭头 13"/>
          <p:cNvSpPr/>
          <p:nvPr/>
        </p:nvSpPr>
        <p:spPr>
          <a:xfrm>
            <a:off x="3195105" y="4246413"/>
            <a:ext cx="2869854" cy="1219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extLst>
      <p:ext uri="{BB962C8B-B14F-4D97-AF65-F5344CB8AC3E}">
        <p14:creationId xmlns:p14="http://schemas.microsoft.com/office/powerpoint/2010/main" val="2563181001"/>
      </p:ext>
    </p:extLst>
  </p:cSld>
  <p:clrMapOvr>
    <a:masterClrMapping/>
  </p:clrMapOvr>
  <mc:AlternateContent xmlns:mc="http://schemas.openxmlformats.org/markup-compatibility/2006" xmlns:p14="http://schemas.microsoft.com/office/powerpoint/2010/main">
    <mc:Choice Requires="p14">
      <p:transition spd="slow" p14:dur="2000" advTm="4339"/>
    </mc:Choice>
    <mc:Fallback xmlns="">
      <p:transition spd="slow" advTm="43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a:latin typeface="Cambria Math" panose="02040503050406030204" pitchFamily="18" charset="0"/>
                      </a:rPr>
                      <m:t>=3</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3"/>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2" y="2225613"/>
            <a:ext cx="7200000" cy="3600000"/>
            <a:chOff x="2789202" y="2225613"/>
            <a:chExt cx="7759713" cy="3600000"/>
          </a:xfrm>
        </p:grpSpPr>
        <p:sp>
          <p:nvSpPr>
            <p:cNvPr id="5" name="矩形 4"/>
            <p:cNvSpPr/>
            <p:nvPr/>
          </p:nvSpPr>
          <p:spPr>
            <a:xfrm>
              <a:off x="2789202"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577067"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368915"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5126900" y="5465613"/>
            <a:ext cx="252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矩形 8"/>
          <p:cNvSpPr/>
          <p:nvPr/>
        </p:nvSpPr>
        <p:spPr>
          <a:xfrm>
            <a:off x="8822938"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9002938" y="510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1" name="文本框 10"/>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1" name="文本框 10"/>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6064959"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6064959" y="5950497"/>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9583299" y="5950496"/>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9583299" y="5950496"/>
                <a:ext cx="644790" cy="430887"/>
              </a:xfrm>
              <a:prstGeom prst="rect">
                <a:avLst/>
              </a:prstGeom>
              <a:blipFill>
                <a:blip r:embed="rId6"/>
                <a:stretch>
                  <a:fillRect/>
                </a:stretch>
              </a:blipFill>
            </p:spPr>
            <p:txBody>
              <a:bodyPr/>
              <a:lstStyle/>
              <a:p>
                <a:r>
                  <a:rPr lang="zh-CN" altLang="en-US">
                    <a:noFill/>
                  </a:rPr>
                  <a:t> </a:t>
                </a:r>
              </a:p>
            </p:txBody>
          </p:sp>
        </mc:Fallback>
      </mc:AlternateContent>
      <p:sp>
        <p:nvSpPr>
          <p:cNvPr id="14" name="上弧形箭头 13"/>
          <p:cNvSpPr/>
          <p:nvPr/>
        </p:nvSpPr>
        <p:spPr>
          <a:xfrm flipH="1">
            <a:off x="6779009" y="3886413"/>
            <a:ext cx="2735030" cy="1219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extLst>
      <p:ext uri="{BB962C8B-B14F-4D97-AF65-F5344CB8AC3E}">
        <p14:creationId xmlns:p14="http://schemas.microsoft.com/office/powerpoint/2010/main" val="3415210080"/>
      </p:ext>
    </p:extLst>
  </p:cSld>
  <p:clrMapOvr>
    <a:masterClrMapping/>
  </p:clrMapOvr>
  <mc:AlternateContent xmlns:mc="http://schemas.openxmlformats.org/markup-compatibility/2006" xmlns:p14="http://schemas.microsoft.com/office/powerpoint/2010/main">
    <mc:Choice Requires="p14">
      <p:transition spd="slow" p14:dur="2000" advTm="2340"/>
    </mc:Choice>
    <mc:Fallback xmlns="">
      <p:transition spd="slow" advTm="23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5400" dirty="0" smtClean="0"/>
              <a:t>汉诺塔问题</a:t>
            </a:r>
            <a:endParaRPr lang="zh-CN" altLang="en-US" sz="5400"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chor="ctr">
                <a:normAutofit/>
              </a:bodyPr>
              <a:lstStyle/>
              <a:p>
                <a:r>
                  <a:rPr lang="zh-CN" altLang="en-US" sz="2800" dirty="0" smtClean="0"/>
                  <a:t>三</a:t>
                </a:r>
                <a:r>
                  <a:rPr lang="zh-CN" altLang="en-US" sz="2800" dirty="0"/>
                  <a:t>根相邻的</a:t>
                </a:r>
                <a:r>
                  <a:rPr lang="zh-CN" altLang="en-US" sz="2800" dirty="0" smtClean="0"/>
                  <a:t>柱子标号</a:t>
                </a:r>
                <a:r>
                  <a:rPr lang="zh-CN" altLang="en-US" sz="2800" dirty="0"/>
                  <a:t>为</a:t>
                </a:r>
                <a14:m>
                  <m:oMath xmlns:m="http://schemas.openxmlformats.org/officeDocument/2006/math">
                    <m:r>
                      <a:rPr lang="en-US" altLang="zh-CN" sz="2800" i="1" dirty="0" smtClean="0">
                        <a:latin typeface="Cambria Math" panose="02040503050406030204" pitchFamily="18" charset="0"/>
                      </a:rPr>
                      <m:t>𝐴</m:t>
                    </m:r>
                    <m:r>
                      <a:rPr lang="zh-CN" altLang="en-US" sz="2800" i="1" dirty="0">
                        <a:latin typeface="Cambria Math" panose="02040503050406030204" pitchFamily="18" charset="0"/>
                      </a:rPr>
                      <m:t>、</m:t>
                    </m:r>
                    <m:r>
                      <a:rPr lang="en-US" altLang="zh-CN" sz="2800" i="1" dirty="0" smtClean="0">
                        <a:latin typeface="Cambria Math" panose="02040503050406030204" pitchFamily="18" charset="0"/>
                      </a:rPr>
                      <m:t>𝐵</m:t>
                    </m:r>
                    <m:r>
                      <a:rPr lang="zh-CN" altLang="en-US" sz="2800" i="1" dirty="0">
                        <a:latin typeface="Cambria Math" panose="02040503050406030204" pitchFamily="18" charset="0"/>
                      </a:rPr>
                      <m:t>、</m:t>
                    </m:r>
                    <m:r>
                      <a:rPr lang="en-US" altLang="zh-CN" sz="2800" i="1" dirty="0" smtClean="0">
                        <a:latin typeface="Cambria Math" panose="02040503050406030204" pitchFamily="18" charset="0"/>
                      </a:rPr>
                      <m:t>𝐶</m:t>
                    </m:r>
                  </m:oMath>
                </a14:m>
                <a:r>
                  <a:rPr lang="zh-CN" altLang="en-US" sz="2800" dirty="0"/>
                  <a:t>，</a:t>
                </a:r>
                <a14:m>
                  <m:oMath xmlns:m="http://schemas.openxmlformats.org/officeDocument/2006/math">
                    <m:r>
                      <a:rPr lang="en-US" altLang="zh-CN" sz="2800" i="1" dirty="0" smtClean="0">
                        <a:latin typeface="Cambria Math" panose="02040503050406030204" pitchFamily="18" charset="0"/>
                      </a:rPr>
                      <m:t>𝐴</m:t>
                    </m:r>
                  </m:oMath>
                </a14:m>
                <a:r>
                  <a:rPr lang="zh-CN" altLang="en-US" sz="2800" dirty="0" smtClean="0"/>
                  <a:t>柱上按</a:t>
                </a:r>
                <a:r>
                  <a:rPr lang="zh-CN" altLang="en-US" sz="2800" dirty="0"/>
                  <a:t>金字塔状叠放着</a:t>
                </a:r>
                <a14:m>
                  <m:oMath xmlns:m="http://schemas.openxmlformats.org/officeDocument/2006/math">
                    <m:r>
                      <a:rPr lang="en-US" altLang="zh-CN" sz="2800" i="1" dirty="0" smtClean="0">
                        <a:latin typeface="Cambria Math" panose="02040503050406030204" pitchFamily="18" charset="0"/>
                      </a:rPr>
                      <m:t>𝑛</m:t>
                    </m:r>
                  </m:oMath>
                </a14:m>
                <a:r>
                  <a:rPr lang="zh-CN" altLang="en-US" sz="2800" dirty="0"/>
                  <a:t>个不同大小的</a:t>
                </a:r>
                <a:r>
                  <a:rPr lang="zh-CN" altLang="en-US" sz="2800" dirty="0" smtClean="0"/>
                  <a:t>圆盘。要求将所有盘子移动</a:t>
                </a:r>
                <a:r>
                  <a:rPr lang="zh-CN" altLang="en-US" sz="2800" dirty="0"/>
                  <a:t>到</a:t>
                </a:r>
                <a14:m>
                  <m:oMath xmlns:m="http://schemas.openxmlformats.org/officeDocument/2006/math">
                    <m:r>
                      <a:rPr lang="en-US" altLang="zh-CN" sz="2800" i="1" dirty="0">
                        <a:latin typeface="Cambria Math" panose="02040503050406030204" pitchFamily="18" charset="0"/>
                      </a:rPr>
                      <m:t>𝐵</m:t>
                    </m:r>
                  </m:oMath>
                </a14:m>
                <a:r>
                  <a:rPr lang="zh-CN" altLang="en-US" sz="2800" dirty="0" smtClean="0"/>
                  <a:t>柱上，每次只能移动一个盘子，并且</a:t>
                </a:r>
                <a:r>
                  <a:rPr lang="zh-CN" altLang="en-US" sz="2800" dirty="0"/>
                  <a:t>每次</a:t>
                </a:r>
                <a:r>
                  <a:rPr lang="zh-CN" altLang="en-US" sz="2800" dirty="0" smtClean="0"/>
                  <a:t>移动后同</a:t>
                </a:r>
                <a:r>
                  <a:rPr lang="zh-CN" altLang="en-US" sz="2800" dirty="0"/>
                  <a:t>一根柱子上都不能出现大盘子在小盘子上方</a:t>
                </a:r>
                <a:r>
                  <a:rPr lang="zh-CN" altLang="en-US" sz="2800" dirty="0" smtClean="0"/>
                  <a:t>，</a:t>
                </a:r>
                <a:r>
                  <a:rPr lang="zh-CN" altLang="en-US" sz="2800" dirty="0"/>
                  <a:t>求</a:t>
                </a:r>
                <a:r>
                  <a:rPr lang="zh-CN" altLang="en-US" sz="2800" dirty="0" smtClean="0"/>
                  <a:t>至少</a:t>
                </a:r>
                <a:r>
                  <a:rPr lang="zh-CN" altLang="en-US" sz="2800" dirty="0"/>
                  <a:t>需要多少次</a:t>
                </a:r>
                <a:r>
                  <a:rPr lang="zh-CN" altLang="en-US" sz="2800" dirty="0" smtClean="0"/>
                  <a:t>移动。</a:t>
                </a:r>
                <a:endParaRPr lang="zh-CN" altLang="en-US" sz="28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095" r="-617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61978206"/>
      </p:ext>
    </p:extLst>
  </p:cSld>
  <p:clrMapOvr>
    <a:masterClrMapping/>
  </p:clrMapOvr>
  <mc:AlternateContent xmlns:mc="http://schemas.openxmlformats.org/markup-compatibility/2006" xmlns:p14="http://schemas.microsoft.com/office/powerpoint/2010/main">
    <mc:Choice Requires="p14">
      <p:transition spd="slow" p14:dur="2000" advTm="32982"/>
    </mc:Choice>
    <mc:Fallback xmlns="">
      <p:transition spd="slow" advTm="32982"/>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a:latin typeface="Cambria Math" panose="02040503050406030204" pitchFamily="18" charset="0"/>
                      </a:rPr>
                      <m:t>=3</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2" y="2225613"/>
            <a:ext cx="7200000" cy="3600000"/>
            <a:chOff x="2789202" y="2225613"/>
            <a:chExt cx="7759713" cy="3600000"/>
          </a:xfrm>
        </p:grpSpPr>
        <p:sp>
          <p:nvSpPr>
            <p:cNvPr id="5" name="矩形 4"/>
            <p:cNvSpPr/>
            <p:nvPr/>
          </p:nvSpPr>
          <p:spPr>
            <a:xfrm>
              <a:off x="2789202"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577067"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368915"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5126900" y="5465613"/>
            <a:ext cx="252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矩形 8"/>
          <p:cNvSpPr/>
          <p:nvPr/>
        </p:nvSpPr>
        <p:spPr>
          <a:xfrm>
            <a:off x="5306900" y="510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5486900" y="474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1" name="文本框 10"/>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1" name="文本框 10"/>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6064959"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6064959" y="5950497"/>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9583299" y="5950496"/>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9583299" y="5950496"/>
                <a:ext cx="644790" cy="430887"/>
              </a:xfrm>
              <a:prstGeom prst="rect">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04443272"/>
      </p:ext>
    </p:extLst>
  </p:cSld>
  <p:clrMapOvr>
    <a:masterClrMapping/>
  </p:clrMapOvr>
  <mc:AlternateContent xmlns:mc="http://schemas.openxmlformats.org/markup-compatibility/2006" xmlns:p14="http://schemas.microsoft.com/office/powerpoint/2010/main">
    <mc:Choice Requires="p14">
      <p:transition spd="slow" p14:dur="2000" advTm="9930"/>
    </mc:Choice>
    <mc:Fallback xmlns="">
      <p:transition spd="slow" advTm="993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a:latin typeface="Cambria Math" panose="02040503050406030204" pitchFamily="18" charset="0"/>
                      </a:rPr>
                      <m:t>=4</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3"/>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2" y="2225613"/>
            <a:ext cx="7200000" cy="3600000"/>
            <a:chOff x="2789202" y="2225613"/>
            <a:chExt cx="7759713" cy="3600000"/>
          </a:xfrm>
        </p:grpSpPr>
        <p:sp>
          <p:nvSpPr>
            <p:cNvPr id="5" name="矩形 4"/>
            <p:cNvSpPr/>
            <p:nvPr/>
          </p:nvSpPr>
          <p:spPr>
            <a:xfrm>
              <a:off x="2789202"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577067"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368915"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1620588" y="5466625"/>
            <a:ext cx="252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矩形 8"/>
          <p:cNvSpPr/>
          <p:nvPr/>
        </p:nvSpPr>
        <p:spPr>
          <a:xfrm>
            <a:off x="1792710" y="5106625"/>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1972710" y="474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1" name="矩形 10"/>
          <p:cNvSpPr/>
          <p:nvPr/>
        </p:nvSpPr>
        <p:spPr>
          <a:xfrm>
            <a:off x="2152710" y="438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6064959"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6064959" y="5950497"/>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9583299" y="5950496"/>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4" name="文本框 13"/>
              <p:cNvSpPr txBox="1">
                <a:spLocks noRot="1" noChangeAspect="1" noMove="1" noResize="1" noEditPoints="1" noAdjustHandles="1" noChangeArrowheads="1" noChangeShapeType="1" noTextEdit="1"/>
              </p:cNvSpPr>
              <p:nvPr/>
            </p:nvSpPr>
            <p:spPr>
              <a:xfrm>
                <a:off x="9583299" y="5950496"/>
                <a:ext cx="644790" cy="430887"/>
              </a:xfrm>
              <a:prstGeom prst="rect">
                <a:avLst/>
              </a:prstGeom>
              <a:blipFill>
                <a:blip r:embed="rId6"/>
                <a:stretch>
                  <a:fillRect/>
                </a:stretch>
              </a:blipFill>
            </p:spPr>
            <p:txBody>
              <a:bodyPr/>
              <a:lstStyle/>
              <a:p>
                <a:r>
                  <a:rPr lang="zh-CN" altLang="en-US">
                    <a:noFill/>
                  </a:rPr>
                  <a:t> </a:t>
                </a:r>
              </a:p>
            </p:txBody>
          </p:sp>
        </mc:Fallback>
      </mc:AlternateContent>
      <p:sp>
        <p:nvSpPr>
          <p:cNvPr id="15" name="上弧形箭头 14"/>
          <p:cNvSpPr/>
          <p:nvPr/>
        </p:nvSpPr>
        <p:spPr>
          <a:xfrm>
            <a:off x="3193257" y="3166413"/>
            <a:ext cx="6390042" cy="1219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extLst>
      <p:ext uri="{BB962C8B-B14F-4D97-AF65-F5344CB8AC3E}">
        <p14:creationId xmlns:p14="http://schemas.microsoft.com/office/powerpoint/2010/main" val="41555554"/>
      </p:ext>
    </p:extLst>
  </p:cSld>
  <p:clrMapOvr>
    <a:masterClrMapping/>
  </p:clrMapOvr>
  <mc:AlternateContent xmlns:mc="http://schemas.openxmlformats.org/markup-compatibility/2006" xmlns:p14="http://schemas.microsoft.com/office/powerpoint/2010/main">
    <mc:Choice Requires="p14">
      <p:transition spd="slow" p14:dur="2000" advTm="8108"/>
    </mc:Choice>
    <mc:Fallback xmlns="">
      <p:transition spd="slow" advTm="81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a:latin typeface="Cambria Math" panose="02040503050406030204" pitchFamily="18" charset="0"/>
                      </a:rPr>
                      <m:t>=4</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3"/>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2" y="2225613"/>
            <a:ext cx="7200000" cy="3600000"/>
            <a:chOff x="2789202" y="2225613"/>
            <a:chExt cx="7759713" cy="3600000"/>
          </a:xfrm>
        </p:grpSpPr>
        <p:sp>
          <p:nvSpPr>
            <p:cNvPr id="5" name="矩形 4"/>
            <p:cNvSpPr/>
            <p:nvPr/>
          </p:nvSpPr>
          <p:spPr>
            <a:xfrm>
              <a:off x="2789202"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577067"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368915"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1620588" y="5466625"/>
            <a:ext cx="252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矩形 8"/>
          <p:cNvSpPr/>
          <p:nvPr/>
        </p:nvSpPr>
        <p:spPr>
          <a:xfrm>
            <a:off x="8820363" y="5466625"/>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9000363" y="5106625"/>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1" name="矩形 10"/>
          <p:cNvSpPr/>
          <p:nvPr/>
        </p:nvSpPr>
        <p:spPr>
          <a:xfrm>
            <a:off x="9180363" y="474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6064959"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6064959" y="5950497"/>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9583299" y="5950496"/>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4" name="文本框 13"/>
              <p:cNvSpPr txBox="1">
                <a:spLocks noRot="1" noChangeAspect="1" noMove="1" noResize="1" noEditPoints="1" noAdjustHandles="1" noChangeArrowheads="1" noChangeShapeType="1" noTextEdit="1"/>
              </p:cNvSpPr>
              <p:nvPr/>
            </p:nvSpPr>
            <p:spPr>
              <a:xfrm>
                <a:off x="9583299" y="5950496"/>
                <a:ext cx="644790" cy="430887"/>
              </a:xfrm>
              <a:prstGeom prst="rect">
                <a:avLst/>
              </a:prstGeom>
              <a:blipFill>
                <a:blip r:embed="rId6"/>
                <a:stretch>
                  <a:fillRect/>
                </a:stretch>
              </a:blipFill>
            </p:spPr>
            <p:txBody>
              <a:bodyPr/>
              <a:lstStyle/>
              <a:p>
                <a:r>
                  <a:rPr lang="zh-CN" altLang="en-US">
                    <a:noFill/>
                  </a:rPr>
                  <a:t> </a:t>
                </a:r>
              </a:p>
            </p:txBody>
          </p:sp>
        </mc:Fallback>
      </mc:AlternateContent>
      <p:sp>
        <p:nvSpPr>
          <p:cNvPr id="15" name="上弧形箭头 14"/>
          <p:cNvSpPr/>
          <p:nvPr/>
        </p:nvSpPr>
        <p:spPr>
          <a:xfrm>
            <a:off x="3195105" y="4246413"/>
            <a:ext cx="2869854" cy="1219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extLst>
      <p:ext uri="{BB962C8B-B14F-4D97-AF65-F5344CB8AC3E}">
        <p14:creationId xmlns:p14="http://schemas.microsoft.com/office/powerpoint/2010/main" val="176766689"/>
      </p:ext>
    </p:extLst>
  </p:cSld>
  <p:clrMapOvr>
    <a:masterClrMapping/>
  </p:clrMapOvr>
  <mc:AlternateContent xmlns:mc="http://schemas.openxmlformats.org/markup-compatibility/2006" xmlns:p14="http://schemas.microsoft.com/office/powerpoint/2010/main">
    <mc:Choice Requires="p14">
      <p:transition spd="slow" p14:dur="2000" advTm="3008"/>
    </mc:Choice>
    <mc:Fallback xmlns="">
      <p:transition spd="slow" advTm="30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a:latin typeface="Cambria Math" panose="02040503050406030204" pitchFamily="18" charset="0"/>
                      </a:rPr>
                      <m:t>=4</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3"/>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2" y="2225613"/>
            <a:ext cx="7200000" cy="3600000"/>
            <a:chOff x="2789202" y="2225613"/>
            <a:chExt cx="7759713" cy="3600000"/>
          </a:xfrm>
        </p:grpSpPr>
        <p:sp>
          <p:nvSpPr>
            <p:cNvPr id="5" name="矩形 4"/>
            <p:cNvSpPr/>
            <p:nvPr/>
          </p:nvSpPr>
          <p:spPr>
            <a:xfrm>
              <a:off x="2789202"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577067"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368915"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5130363" y="5466625"/>
            <a:ext cx="252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矩形 8"/>
          <p:cNvSpPr/>
          <p:nvPr/>
        </p:nvSpPr>
        <p:spPr>
          <a:xfrm>
            <a:off x="8820363" y="5466625"/>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9000363" y="5106625"/>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1" name="矩形 10"/>
          <p:cNvSpPr/>
          <p:nvPr/>
        </p:nvSpPr>
        <p:spPr>
          <a:xfrm>
            <a:off x="9180363" y="474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6064959"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6064959" y="5950497"/>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9583299" y="5950496"/>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4" name="文本框 13"/>
              <p:cNvSpPr txBox="1">
                <a:spLocks noRot="1" noChangeAspect="1" noMove="1" noResize="1" noEditPoints="1" noAdjustHandles="1" noChangeArrowheads="1" noChangeShapeType="1" noTextEdit="1"/>
              </p:cNvSpPr>
              <p:nvPr/>
            </p:nvSpPr>
            <p:spPr>
              <a:xfrm>
                <a:off x="9583299" y="5950496"/>
                <a:ext cx="644790" cy="430887"/>
              </a:xfrm>
              <a:prstGeom prst="rect">
                <a:avLst/>
              </a:prstGeom>
              <a:blipFill>
                <a:blip r:embed="rId6"/>
                <a:stretch>
                  <a:fillRect/>
                </a:stretch>
              </a:blipFill>
            </p:spPr>
            <p:txBody>
              <a:bodyPr/>
              <a:lstStyle/>
              <a:p>
                <a:r>
                  <a:rPr lang="zh-CN" altLang="en-US">
                    <a:noFill/>
                  </a:rPr>
                  <a:t> </a:t>
                </a:r>
              </a:p>
            </p:txBody>
          </p:sp>
        </mc:Fallback>
      </mc:AlternateContent>
      <p:sp>
        <p:nvSpPr>
          <p:cNvPr id="15" name="上弧形箭头 14"/>
          <p:cNvSpPr/>
          <p:nvPr/>
        </p:nvSpPr>
        <p:spPr>
          <a:xfrm flipH="1">
            <a:off x="6779009" y="3525401"/>
            <a:ext cx="2735030" cy="1219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extLst>
      <p:ext uri="{BB962C8B-B14F-4D97-AF65-F5344CB8AC3E}">
        <p14:creationId xmlns:p14="http://schemas.microsoft.com/office/powerpoint/2010/main" val="3619234923"/>
      </p:ext>
    </p:extLst>
  </p:cSld>
  <p:clrMapOvr>
    <a:masterClrMapping/>
  </p:clrMapOvr>
  <mc:AlternateContent xmlns:mc="http://schemas.openxmlformats.org/markup-compatibility/2006" xmlns:p14="http://schemas.microsoft.com/office/powerpoint/2010/main">
    <mc:Choice Requires="p14">
      <p:transition spd="slow" p14:dur="2000" advTm="3030"/>
    </mc:Choice>
    <mc:Fallback xmlns="">
      <p:transition spd="slow" advTm="30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a:latin typeface="Cambria Math" panose="02040503050406030204" pitchFamily="18" charset="0"/>
                      </a:rPr>
                      <m:t>=4</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2" y="2225613"/>
            <a:ext cx="7200000" cy="3600000"/>
            <a:chOff x="2789202" y="2225613"/>
            <a:chExt cx="7759713" cy="3600000"/>
          </a:xfrm>
        </p:grpSpPr>
        <p:sp>
          <p:nvSpPr>
            <p:cNvPr id="5" name="矩形 4"/>
            <p:cNvSpPr/>
            <p:nvPr/>
          </p:nvSpPr>
          <p:spPr>
            <a:xfrm>
              <a:off x="2789202"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577067"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368915"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5130363" y="5466625"/>
            <a:ext cx="252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矩形 8"/>
          <p:cNvSpPr/>
          <p:nvPr/>
        </p:nvSpPr>
        <p:spPr>
          <a:xfrm>
            <a:off x="5307354" y="5106625"/>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5487354" y="474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1" name="矩形 10"/>
          <p:cNvSpPr/>
          <p:nvPr/>
        </p:nvSpPr>
        <p:spPr>
          <a:xfrm>
            <a:off x="5667354" y="4384601"/>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6064959"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6064959" y="5950497"/>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9583299" y="5950496"/>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4" name="文本框 13"/>
              <p:cNvSpPr txBox="1">
                <a:spLocks noRot="1" noChangeAspect="1" noMove="1" noResize="1" noEditPoints="1" noAdjustHandles="1" noChangeArrowheads="1" noChangeShapeType="1" noTextEdit="1"/>
              </p:cNvSpPr>
              <p:nvPr/>
            </p:nvSpPr>
            <p:spPr>
              <a:xfrm>
                <a:off x="9583299" y="5950496"/>
                <a:ext cx="644790" cy="430887"/>
              </a:xfrm>
              <a:prstGeom prst="rect">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21391346"/>
      </p:ext>
    </p:extLst>
  </p:cSld>
  <p:clrMapOvr>
    <a:masterClrMapping/>
  </p:clrMapOvr>
  <mc:AlternateContent xmlns:mc="http://schemas.openxmlformats.org/markup-compatibility/2006" xmlns:p14="http://schemas.microsoft.com/office/powerpoint/2010/main">
    <mc:Choice Requires="p14">
      <p:transition spd="slow" p14:dur="2000" advTm="1730"/>
    </mc:Choice>
    <mc:Fallback xmlns="">
      <p:transition spd="slow" advTm="173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a:latin typeface="Cambria Math" panose="02040503050406030204" pitchFamily="18" charset="0"/>
                      </a:rPr>
                      <m:t>=4</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3"/>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2" y="2225613"/>
            <a:ext cx="7200000" cy="3600000"/>
            <a:chOff x="2789202" y="2225613"/>
            <a:chExt cx="7759713" cy="3600000"/>
          </a:xfrm>
        </p:grpSpPr>
        <p:sp>
          <p:nvSpPr>
            <p:cNvPr id="5" name="矩形 4"/>
            <p:cNvSpPr/>
            <p:nvPr/>
          </p:nvSpPr>
          <p:spPr>
            <a:xfrm>
              <a:off x="2789202"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577067"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368915"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1620588" y="5466625"/>
            <a:ext cx="252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矩形 8"/>
          <p:cNvSpPr/>
          <p:nvPr/>
        </p:nvSpPr>
        <p:spPr>
          <a:xfrm>
            <a:off x="1792710" y="5106625"/>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1972710" y="474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1" name="矩形 10"/>
          <p:cNvSpPr/>
          <p:nvPr/>
        </p:nvSpPr>
        <p:spPr>
          <a:xfrm>
            <a:off x="2152710" y="438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i="1" dirty="0" smtClean="0">
                        <a:latin typeface="Cambria Math" panose="02040503050406030204" pitchFamily="18" charset="0"/>
                      </a:rPr>
                      <m:t>0</m:t>
                    </m:r>
                  </m:oMath>
                </a14:m>
                <a:r>
                  <a:rPr lang="zh-CN" altLang="en-US" sz="2800" dirty="0" smtClean="0"/>
                  <a:t>次</a:t>
                </a:r>
                <a:endParaRPr lang="zh-CN" altLang="en-US" sz="28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4"/>
                <a:stretch>
                  <a:fillRect t="-15116" b="-279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6064959"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4" name="文本框 13"/>
              <p:cNvSpPr txBox="1">
                <a:spLocks noRot="1" noChangeAspect="1" noMove="1" noResize="1" noEditPoints="1" noAdjustHandles="1" noChangeArrowheads="1" noChangeShapeType="1" noTextEdit="1"/>
              </p:cNvSpPr>
              <p:nvPr/>
            </p:nvSpPr>
            <p:spPr>
              <a:xfrm>
                <a:off x="6064959" y="5950497"/>
                <a:ext cx="644790" cy="4308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9583299" y="5950496"/>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5" name="文本框 14"/>
              <p:cNvSpPr txBox="1">
                <a:spLocks noRot="1" noChangeAspect="1" noMove="1" noResize="1" noEditPoints="1" noAdjustHandles="1" noChangeArrowheads="1" noChangeShapeType="1" noTextEdit="1"/>
              </p:cNvSpPr>
              <p:nvPr/>
            </p:nvSpPr>
            <p:spPr>
              <a:xfrm>
                <a:off x="9583299" y="5950496"/>
                <a:ext cx="644790" cy="430887"/>
              </a:xfrm>
              <a:prstGeom prst="rect">
                <a:avLst/>
              </a:prstGeom>
              <a:blipFill>
                <a:blip r:embed="rId7"/>
                <a:stretch>
                  <a:fillRect/>
                </a:stretch>
              </a:blipFill>
            </p:spPr>
            <p:txBody>
              <a:bodyPr/>
              <a:lstStyle/>
              <a:p>
                <a:r>
                  <a:rPr lang="zh-CN" altLang="en-US">
                    <a:noFill/>
                  </a:rPr>
                  <a:t> </a:t>
                </a:r>
              </a:p>
            </p:txBody>
          </p:sp>
        </mc:Fallback>
      </mc:AlternateContent>
      <p:sp>
        <p:nvSpPr>
          <p:cNvPr id="16" name="上弧形箭头 15"/>
          <p:cNvSpPr/>
          <p:nvPr/>
        </p:nvSpPr>
        <p:spPr>
          <a:xfrm>
            <a:off x="3195105" y="3166413"/>
            <a:ext cx="6388194" cy="1219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extLst>
      <p:ext uri="{BB962C8B-B14F-4D97-AF65-F5344CB8AC3E}">
        <p14:creationId xmlns:p14="http://schemas.microsoft.com/office/powerpoint/2010/main" val="2594039971"/>
      </p:ext>
    </p:extLst>
  </p:cSld>
  <p:clrMapOvr>
    <a:masterClrMapping/>
  </p:clrMapOvr>
  <mc:AlternateContent xmlns:mc="http://schemas.openxmlformats.org/markup-compatibility/2006" xmlns:p14="http://schemas.microsoft.com/office/powerpoint/2010/main">
    <mc:Choice Requires="p14">
      <p:transition spd="slow" p14:dur="2000" advTm="3669"/>
    </mc:Choice>
    <mc:Fallback xmlns="">
      <p:transition spd="slow" advTm="36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a:latin typeface="Cambria Math" panose="02040503050406030204" pitchFamily="18" charset="0"/>
                      </a:rPr>
                      <m:t>=4</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3"/>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2" y="2225613"/>
            <a:ext cx="7200000" cy="3600000"/>
            <a:chOff x="2789202" y="2225613"/>
            <a:chExt cx="7759713" cy="3600000"/>
          </a:xfrm>
        </p:grpSpPr>
        <p:sp>
          <p:nvSpPr>
            <p:cNvPr id="5" name="矩形 4"/>
            <p:cNvSpPr/>
            <p:nvPr/>
          </p:nvSpPr>
          <p:spPr>
            <a:xfrm>
              <a:off x="2789202"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577067"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368915"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1620588" y="5466625"/>
            <a:ext cx="252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矩形 8"/>
          <p:cNvSpPr/>
          <p:nvPr/>
        </p:nvSpPr>
        <p:spPr>
          <a:xfrm>
            <a:off x="1792710" y="5106625"/>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1972710" y="474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1" name="矩形 10"/>
          <p:cNvSpPr/>
          <p:nvPr/>
        </p:nvSpPr>
        <p:spPr>
          <a:xfrm>
            <a:off x="9185694" y="546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i="1" dirty="0" smtClean="0">
                        <a:latin typeface="Cambria Math" panose="02040503050406030204" pitchFamily="18" charset="0"/>
                      </a:rPr>
                      <m:t>1</m:t>
                    </m:r>
                  </m:oMath>
                </a14:m>
                <a:r>
                  <a:rPr lang="zh-CN" altLang="en-US" sz="2800" dirty="0" smtClean="0"/>
                  <a:t>次</a:t>
                </a:r>
                <a:endParaRPr lang="zh-CN" altLang="en-US" sz="28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4"/>
                <a:stretch>
                  <a:fillRect t="-15116" b="-279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6064959"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4" name="文本框 13"/>
              <p:cNvSpPr txBox="1">
                <a:spLocks noRot="1" noChangeAspect="1" noMove="1" noResize="1" noEditPoints="1" noAdjustHandles="1" noChangeArrowheads="1" noChangeShapeType="1" noTextEdit="1"/>
              </p:cNvSpPr>
              <p:nvPr/>
            </p:nvSpPr>
            <p:spPr>
              <a:xfrm>
                <a:off x="6064959" y="5950497"/>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9583299" y="5950496"/>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5" name="文本框 14"/>
              <p:cNvSpPr txBox="1">
                <a:spLocks noRot="1" noChangeAspect="1" noMove="1" noResize="1" noEditPoints="1" noAdjustHandles="1" noChangeArrowheads="1" noChangeShapeType="1" noTextEdit="1"/>
              </p:cNvSpPr>
              <p:nvPr/>
            </p:nvSpPr>
            <p:spPr>
              <a:xfrm>
                <a:off x="9583299" y="5950496"/>
                <a:ext cx="644790" cy="430887"/>
              </a:xfrm>
              <a:prstGeom prst="rect">
                <a:avLst/>
              </a:prstGeom>
              <a:blipFill>
                <a:blip r:embed="rId6"/>
                <a:stretch>
                  <a:fillRect/>
                </a:stretch>
              </a:blipFill>
            </p:spPr>
            <p:txBody>
              <a:bodyPr/>
              <a:lstStyle/>
              <a:p>
                <a:r>
                  <a:rPr lang="zh-CN" altLang="en-US">
                    <a:noFill/>
                  </a:rPr>
                  <a:t> </a:t>
                </a:r>
              </a:p>
            </p:txBody>
          </p:sp>
        </mc:Fallback>
      </mc:AlternateContent>
      <p:sp>
        <p:nvSpPr>
          <p:cNvPr id="16" name="上弧形箭头 15"/>
          <p:cNvSpPr/>
          <p:nvPr/>
        </p:nvSpPr>
        <p:spPr>
          <a:xfrm>
            <a:off x="3195105" y="3525401"/>
            <a:ext cx="2869854" cy="1219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extLst>
      <p:ext uri="{BB962C8B-B14F-4D97-AF65-F5344CB8AC3E}">
        <p14:creationId xmlns:p14="http://schemas.microsoft.com/office/powerpoint/2010/main" val="3444694438"/>
      </p:ext>
    </p:extLst>
  </p:cSld>
  <p:clrMapOvr>
    <a:masterClrMapping/>
  </p:clrMapOvr>
  <mc:AlternateContent xmlns:mc="http://schemas.openxmlformats.org/markup-compatibility/2006" xmlns:p14="http://schemas.microsoft.com/office/powerpoint/2010/main">
    <mc:Choice Requires="p14">
      <p:transition spd="slow" p14:dur="2000" advTm="1378"/>
    </mc:Choice>
    <mc:Fallback xmlns="">
      <p:transition spd="slow" advTm="13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a:latin typeface="Cambria Math" panose="02040503050406030204" pitchFamily="18" charset="0"/>
                      </a:rPr>
                      <m:t>=4</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3"/>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2" y="2225613"/>
            <a:ext cx="7200000" cy="3600000"/>
            <a:chOff x="2789202" y="2225613"/>
            <a:chExt cx="7759713" cy="3600000"/>
          </a:xfrm>
        </p:grpSpPr>
        <p:sp>
          <p:nvSpPr>
            <p:cNvPr id="5" name="矩形 4"/>
            <p:cNvSpPr/>
            <p:nvPr/>
          </p:nvSpPr>
          <p:spPr>
            <a:xfrm>
              <a:off x="2789202"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577067"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368915"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1620588" y="5466625"/>
            <a:ext cx="252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矩形 8"/>
          <p:cNvSpPr/>
          <p:nvPr/>
        </p:nvSpPr>
        <p:spPr>
          <a:xfrm>
            <a:off x="1792710" y="5106625"/>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5487354" y="5466625"/>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1" name="矩形 10"/>
          <p:cNvSpPr/>
          <p:nvPr/>
        </p:nvSpPr>
        <p:spPr>
          <a:xfrm>
            <a:off x="9185694" y="546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i="1" dirty="0" smtClean="0">
                        <a:latin typeface="Cambria Math" panose="02040503050406030204" pitchFamily="18" charset="0"/>
                      </a:rPr>
                      <m:t>2</m:t>
                    </m:r>
                  </m:oMath>
                </a14:m>
                <a:r>
                  <a:rPr lang="zh-CN" altLang="en-US" sz="2800" dirty="0" smtClean="0"/>
                  <a:t>次</a:t>
                </a:r>
                <a:endParaRPr lang="zh-CN" altLang="en-US" sz="28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4"/>
                <a:stretch>
                  <a:fillRect t="-15116" b="-279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6064959"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4" name="文本框 13"/>
              <p:cNvSpPr txBox="1">
                <a:spLocks noRot="1" noChangeAspect="1" noMove="1" noResize="1" noEditPoints="1" noAdjustHandles="1" noChangeArrowheads="1" noChangeShapeType="1" noTextEdit="1"/>
              </p:cNvSpPr>
              <p:nvPr/>
            </p:nvSpPr>
            <p:spPr>
              <a:xfrm>
                <a:off x="6064959" y="5950497"/>
                <a:ext cx="644790" cy="4308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9583299" y="5950496"/>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5" name="文本框 14"/>
              <p:cNvSpPr txBox="1">
                <a:spLocks noRot="1" noChangeAspect="1" noMove="1" noResize="1" noEditPoints="1" noAdjustHandles="1" noChangeArrowheads="1" noChangeShapeType="1" noTextEdit="1"/>
              </p:cNvSpPr>
              <p:nvPr/>
            </p:nvSpPr>
            <p:spPr>
              <a:xfrm>
                <a:off x="9583299" y="5950496"/>
                <a:ext cx="644790" cy="430887"/>
              </a:xfrm>
              <a:prstGeom prst="rect">
                <a:avLst/>
              </a:prstGeom>
              <a:blipFill>
                <a:blip r:embed="rId4"/>
                <a:stretch>
                  <a:fillRect/>
                </a:stretch>
              </a:blipFill>
            </p:spPr>
            <p:txBody>
              <a:bodyPr/>
              <a:lstStyle/>
              <a:p>
                <a:r>
                  <a:rPr lang="zh-CN" altLang="en-US">
                    <a:noFill/>
                  </a:rPr>
                  <a:t> </a:t>
                </a:r>
              </a:p>
            </p:txBody>
          </p:sp>
        </mc:Fallback>
      </mc:AlternateContent>
      <p:sp>
        <p:nvSpPr>
          <p:cNvPr id="16" name="上弧形箭头 15"/>
          <p:cNvSpPr/>
          <p:nvPr/>
        </p:nvSpPr>
        <p:spPr>
          <a:xfrm flipH="1">
            <a:off x="6777161" y="4261852"/>
            <a:ext cx="2735030" cy="1219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extLst>
      <p:ext uri="{BB962C8B-B14F-4D97-AF65-F5344CB8AC3E}">
        <p14:creationId xmlns:p14="http://schemas.microsoft.com/office/powerpoint/2010/main" val="25065230"/>
      </p:ext>
    </p:extLst>
  </p:cSld>
  <p:clrMapOvr>
    <a:masterClrMapping/>
  </p:clrMapOvr>
  <mc:AlternateContent xmlns:mc="http://schemas.openxmlformats.org/markup-compatibility/2006" xmlns:p14="http://schemas.microsoft.com/office/powerpoint/2010/main">
    <mc:Choice Requires="p14">
      <p:transition spd="slow" p14:dur="2000" advTm="670"/>
    </mc:Choice>
    <mc:Fallback xmlns="">
      <p:transition spd="slow" advTm="6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a:latin typeface="Cambria Math" panose="02040503050406030204" pitchFamily="18" charset="0"/>
                      </a:rPr>
                      <m:t>=4</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3"/>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2" y="2225613"/>
            <a:ext cx="7200000" cy="3600000"/>
            <a:chOff x="2789202" y="2225613"/>
            <a:chExt cx="7759713" cy="3600000"/>
          </a:xfrm>
        </p:grpSpPr>
        <p:sp>
          <p:nvSpPr>
            <p:cNvPr id="5" name="矩形 4"/>
            <p:cNvSpPr/>
            <p:nvPr/>
          </p:nvSpPr>
          <p:spPr>
            <a:xfrm>
              <a:off x="2789202"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577067"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368915"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1620588" y="5466625"/>
            <a:ext cx="252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矩形 8"/>
          <p:cNvSpPr/>
          <p:nvPr/>
        </p:nvSpPr>
        <p:spPr>
          <a:xfrm>
            <a:off x="1792710" y="5106625"/>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5487354" y="546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1" name="矩形 10"/>
          <p:cNvSpPr/>
          <p:nvPr/>
        </p:nvSpPr>
        <p:spPr>
          <a:xfrm>
            <a:off x="5667354" y="510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i="1" dirty="0" smtClean="0">
                        <a:latin typeface="Cambria Math" panose="02040503050406030204" pitchFamily="18" charset="0"/>
                      </a:rPr>
                      <m:t>3</m:t>
                    </m:r>
                  </m:oMath>
                </a14:m>
                <a:r>
                  <a:rPr lang="zh-CN" altLang="en-US" sz="2800" dirty="0" smtClean="0"/>
                  <a:t>次</a:t>
                </a:r>
                <a:endParaRPr lang="zh-CN" altLang="en-US" sz="28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4"/>
                <a:stretch>
                  <a:fillRect t="-15116" b="-279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6064959"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4" name="文本框 13"/>
              <p:cNvSpPr txBox="1">
                <a:spLocks noRot="1" noChangeAspect="1" noMove="1" noResize="1" noEditPoints="1" noAdjustHandles="1" noChangeArrowheads="1" noChangeShapeType="1" noTextEdit="1"/>
              </p:cNvSpPr>
              <p:nvPr/>
            </p:nvSpPr>
            <p:spPr>
              <a:xfrm>
                <a:off x="6064959" y="5950497"/>
                <a:ext cx="644790" cy="4308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9583299" y="5950496"/>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5" name="文本框 14"/>
              <p:cNvSpPr txBox="1">
                <a:spLocks noRot="1" noChangeAspect="1" noMove="1" noResize="1" noEditPoints="1" noAdjustHandles="1" noChangeArrowheads="1" noChangeShapeType="1" noTextEdit="1"/>
              </p:cNvSpPr>
              <p:nvPr/>
            </p:nvSpPr>
            <p:spPr>
              <a:xfrm>
                <a:off x="9583299" y="5950496"/>
                <a:ext cx="644790" cy="430887"/>
              </a:xfrm>
              <a:prstGeom prst="rect">
                <a:avLst/>
              </a:prstGeom>
              <a:blipFill>
                <a:blip r:embed="rId7"/>
                <a:stretch>
                  <a:fillRect/>
                </a:stretch>
              </a:blipFill>
            </p:spPr>
            <p:txBody>
              <a:bodyPr/>
              <a:lstStyle/>
              <a:p>
                <a:r>
                  <a:rPr lang="zh-CN" altLang="en-US">
                    <a:noFill/>
                  </a:rPr>
                  <a:t> </a:t>
                </a:r>
              </a:p>
            </p:txBody>
          </p:sp>
        </mc:Fallback>
      </mc:AlternateContent>
      <p:sp>
        <p:nvSpPr>
          <p:cNvPr id="16" name="上弧形箭头 15"/>
          <p:cNvSpPr/>
          <p:nvPr/>
        </p:nvSpPr>
        <p:spPr>
          <a:xfrm>
            <a:off x="3193257" y="3886413"/>
            <a:ext cx="6390042" cy="1219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extLst>
      <p:ext uri="{BB962C8B-B14F-4D97-AF65-F5344CB8AC3E}">
        <p14:creationId xmlns:p14="http://schemas.microsoft.com/office/powerpoint/2010/main" val="1002145829"/>
      </p:ext>
    </p:extLst>
  </p:cSld>
  <p:clrMapOvr>
    <a:masterClrMapping/>
  </p:clrMapOvr>
  <mc:AlternateContent xmlns:mc="http://schemas.openxmlformats.org/markup-compatibility/2006" xmlns:p14="http://schemas.microsoft.com/office/powerpoint/2010/main">
    <mc:Choice Requires="p14">
      <p:transition spd="slow" p14:dur="2000" advTm="720"/>
    </mc:Choice>
    <mc:Fallback xmlns="">
      <p:transition spd="slow" advTm="7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a:latin typeface="Cambria Math" panose="02040503050406030204" pitchFamily="18" charset="0"/>
                      </a:rPr>
                      <m:t>=4</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3"/>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2" y="2225613"/>
            <a:ext cx="7200000" cy="3600000"/>
            <a:chOff x="2789202" y="2225613"/>
            <a:chExt cx="7759713" cy="3600000"/>
          </a:xfrm>
        </p:grpSpPr>
        <p:sp>
          <p:nvSpPr>
            <p:cNvPr id="5" name="矩形 4"/>
            <p:cNvSpPr/>
            <p:nvPr/>
          </p:nvSpPr>
          <p:spPr>
            <a:xfrm>
              <a:off x="2789202"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577067"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368915"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1620588" y="5466625"/>
            <a:ext cx="252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矩形 8"/>
          <p:cNvSpPr/>
          <p:nvPr/>
        </p:nvSpPr>
        <p:spPr>
          <a:xfrm>
            <a:off x="8825694"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5487354" y="546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1" name="矩形 10"/>
          <p:cNvSpPr/>
          <p:nvPr/>
        </p:nvSpPr>
        <p:spPr>
          <a:xfrm>
            <a:off x="5667354" y="510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i="1" dirty="0" smtClean="0">
                        <a:latin typeface="Cambria Math" panose="02040503050406030204" pitchFamily="18" charset="0"/>
                      </a:rPr>
                      <m:t>4</m:t>
                    </m:r>
                  </m:oMath>
                </a14:m>
                <a:r>
                  <a:rPr lang="zh-CN" altLang="en-US" sz="2800" dirty="0" smtClean="0"/>
                  <a:t>次</a:t>
                </a:r>
                <a:endParaRPr lang="zh-CN" altLang="en-US" sz="28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4"/>
                <a:stretch>
                  <a:fillRect t="-15116" b="-279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6064959"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4" name="文本框 13"/>
              <p:cNvSpPr txBox="1">
                <a:spLocks noRot="1" noChangeAspect="1" noMove="1" noResize="1" noEditPoints="1" noAdjustHandles="1" noChangeArrowheads="1" noChangeShapeType="1" noTextEdit="1"/>
              </p:cNvSpPr>
              <p:nvPr/>
            </p:nvSpPr>
            <p:spPr>
              <a:xfrm>
                <a:off x="6064959" y="5950497"/>
                <a:ext cx="644790" cy="4308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9583299" y="5950496"/>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5" name="文本框 14"/>
              <p:cNvSpPr txBox="1">
                <a:spLocks noRot="1" noChangeAspect="1" noMove="1" noResize="1" noEditPoints="1" noAdjustHandles="1" noChangeArrowheads="1" noChangeShapeType="1" noTextEdit="1"/>
              </p:cNvSpPr>
              <p:nvPr/>
            </p:nvSpPr>
            <p:spPr>
              <a:xfrm>
                <a:off x="9583299" y="5950496"/>
                <a:ext cx="644790" cy="430887"/>
              </a:xfrm>
              <a:prstGeom prst="rect">
                <a:avLst/>
              </a:prstGeom>
              <a:blipFill>
                <a:blip r:embed="rId7"/>
                <a:stretch>
                  <a:fillRect/>
                </a:stretch>
              </a:blipFill>
            </p:spPr>
            <p:txBody>
              <a:bodyPr/>
              <a:lstStyle/>
              <a:p>
                <a:r>
                  <a:rPr lang="zh-CN" altLang="en-US">
                    <a:noFill/>
                  </a:rPr>
                  <a:t> </a:t>
                </a:r>
              </a:p>
            </p:txBody>
          </p:sp>
        </mc:Fallback>
      </mc:AlternateContent>
      <p:sp>
        <p:nvSpPr>
          <p:cNvPr id="16" name="上弧形箭头 15"/>
          <p:cNvSpPr/>
          <p:nvPr/>
        </p:nvSpPr>
        <p:spPr>
          <a:xfrm flipH="1">
            <a:off x="3329929" y="3886413"/>
            <a:ext cx="2735030" cy="1219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extLst>
      <p:ext uri="{BB962C8B-B14F-4D97-AF65-F5344CB8AC3E}">
        <p14:creationId xmlns:p14="http://schemas.microsoft.com/office/powerpoint/2010/main" val="2422004962"/>
      </p:ext>
    </p:extLst>
  </p:cSld>
  <p:clrMapOvr>
    <a:masterClrMapping/>
  </p:clrMapOvr>
  <mc:AlternateContent xmlns:mc="http://schemas.openxmlformats.org/markup-compatibility/2006" xmlns:p14="http://schemas.microsoft.com/office/powerpoint/2010/main">
    <mc:Choice Requires="p14">
      <p:transition spd="slow" p14:dur="2000" advTm="539"/>
    </mc:Choice>
    <mc:Fallback xmlns="">
      <p:transition spd="slow" advTm="5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smtClean="0">
                        <a:latin typeface="Cambria Math" panose="02040503050406030204" pitchFamily="18" charset="0"/>
                      </a:rPr>
                      <m:t>=</m:t>
                    </m:r>
                    <m:r>
                      <a:rPr lang="en-US" altLang="zh-CN" sz="5400" i="1" dirty="0">
                        <a:latin typeface="Cambria Math" panose="02040503050406030204" pitchFamily="18" charset="0"/>
                      </a:rPr>
                      <m:t>1</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3"/>
                <a:stretch>
                  <a:fillRect t="-26705" r="-4058" b="-9091"/>
                </a:stretch>
              </a:blipFill>
            </p:spPr>
            <p:txBody>
              <a:bodyPr/>
              <a:lstStyle/>
              <a:p>
                <a:r>
                  <a:rPr lang="zh-CN" altLang="en-US">
                    <a:noFill/>
                  </a:rPr>
                  <a:t> </a:t>
                </a:r>
              </a:p>
            </p:txBody>
          </p:sp>
        </mc:Fallback>
      </mc:AlternateContent>
      <p:grpSp>
        <p:nvGrpSpPr>
          <p:cNvPr id="16" name="组合 15"/>
          <p:cNvGrpSpPr/>
          <p:nvPr/>
        </p:nvGrpSpPr>
        <p:grpSpPr>
          <a:xfrm>
            <a:off x="2789202" y="2225613"/>
            <a:ext cx="7200000" cy="3600000"/>
            <a:chOff x="2789202" y="2225613"/>
            <a:chExt cx="7759713" cy="3600000"/>
          </a:xfrm>
        </p:grpSpPr>
        <p:sp>
          <p:nvSpPr>
            <p:cNvPr id="12" name="矩形 11"/>
            <p:cNvSpPr/>
            <p:nvPr/>
          </p:nvSpPr>
          <p:spPr>
            <a:xfrm>
              <a:off x="2789202"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577067"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0368915"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1612710" y="5465613"/>
            <a:ext cx="252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8" name="文本框 17"/>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i="1" dirty="0" smtClean="0">
                        <a:latin typeface="Cambria Math" panose="02040503050406030204" pitchFamily="18" charset="0"/>
                      </a:rPr>
                      <m:t>0</m:t>
                    </m:r>
                  </m:oMath>
                </a14:m>
                <a:r>
                  <a:rPr lang="zh-CN" altLang="en-US" sz="2800" dirty="0" smtClean="0"/>
                  <a:t>次</a:t>
                </a:r>
                <a:endParaRPr lang="zh-CN" altLang="en-US" sz="28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4"/>
                <a:stretch>
                  <a:fillRect t="-15116" b="-279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3" name="文本框 2"/>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p:cNvSpPr txBox="1"/>
              <p:nvPr/>
            </p:nvSpPr>
            <p:spPr>
              <a:xfrm>
                <a:off x="6064959"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0" name="文本框 9"/>
              <p:cNvSpPr txBox="1">
                <a:spLocks noRot="1" noChangeAspect="1" noMove="1" noResize="1" noEditPoints="1" noAdjustHandles="1" noChangeArrowheads="1" noChangeShapeType="1" noTextEdit="1"/>
              </p:cNvSpPr>
              <p:nvPr/>
            </p:nvSpPr>
            <p:spPr>
              <a:xfrm>
                <a:off x="6064959" y="5950497"/>
                <a:ext cx="644790" cy="4308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9583299" y="5950496"/>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1" name="文本框 10"/>
              <p:cNvSpPr txBox="1">
                <a:spLocks noRot="1" noChangeAspect="1" noMove="1" noResize="1" noEditPoints="1" noAdjustHandles="1" noChangeArrowheads="1" noChangeShapeType="1" noTextEdit="1"/>
              </p:cNvSpPr>
              <p:nvPr/>
            </p:nvSpPr>
            <p:spPr>
              <a:xfrm>
                <a:off x="9583299" y="5950496"/>
                <a:ext cx="644790" cy="430887"/>
              </a:xfrm>
              <a:prstGeom prst="rect">
                <a:avLst/>
              </a:prstGeom>
              <a:blipFill>
                <a:blip r:embed="rId7"/>
                <a:stretch>
                  <a:fillRect/>
                </a:stretch>
              </a:blipFill>
            </p:spPr>
            <p:txBody>
              <a:bodyPr/>
              <a:lstStyle/>
              <a:p>
                <a:r>
                  <a:rPr lang="zh-CN" altLang="en-US">
                    <a:noFill/>
                  </a:rPr>
                  <a:t> </a:t>
                </a:r>
              </a:p>
            </p:txBody>
          </p:sp>
        </mc:Fallback>
      </mc:AlternateContent>
      <p:sp>
        <p:nvSpPr>
          <p:cNvPr id="28" name="上弧形箭头 27"/>
          <p:cNvSpPr/>
          <p:nvPr/>
        </p:nvSpPr>
        <p:spPr>
          <a:xfrm>
            <a:off x="3195105" y="4246413"/>
            <a:ext cx="2869854" cy="1219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extLst>
      <p:ext uri="{BB962C8B-B14F-4D97-AF65-F5344CB8AC3E}">
        <p14:creationId xmlns:p14="http://schemas.microsoft.com/office/powerpoint/2010/main" val="1472250214"/>
      </p:ext>
    </p:extLst>
  </p:cSld>
  <p:clrMapOvr>
    <a:masterClrMapping/>
  </p:clrMapOvr>
  <mc:AlternateContent xmlns:mc="http://schemas.openxmlformats.org/markup-compatibility/2006" xmlns:p14="http://schemas.microsoft.com/office/powerpoint/2010/main">
    <mc:Choice Requires="p14">
      <p:transition spd="slow" p14:dur="2000" advTm="11066"/>
    </mc:Choice>
    <mc:Fallback xmlns="">
      <p:transition spd="slow" advTm="110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a:latin typeface="Cambria Math" panose="02040503050406030204" pitchFamily="18" charset="0"/>
                      </a:rPr>
                      <m:t>=4</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3"/>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2" y="2225613"/>
            <a:ext cx="7200000" cy="3600000"/>
            <a:chOff x="2789202" y="2225613"/>
            <a:chExt cx="7759713" cy="3600000"/>
          </a:xfrm>
        </p:grpSpPr>
        <p:sp>
          <p:nvSpPr>
            <p:cNvPr id="5" name="矩形 4"/>
            <p:cNvSpPr/>
            <p:nvPr/>
          </p:nvSpPr>
          <p:spPr>
            <a:xfrm>
              <a:off x="2789202"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577067"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368915"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1620588" y="5466625"/>
            <a:ext cx="252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矩形 8"/>
          <p:cNvSpPr/>
          <p:nvPr/>
        </p:nvSpPr>
        <p:spPr>
          <a:xfrm>
            <a:off x="8825694"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5487354" y="546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1" name="矩形 10"/>
          <p:cNvSpPr/>
          <p:nvPr/>
        </p:nvSpPr>
        <p:spPr>
          <a:xfrm>
            <a:off x="2152710" y="510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i="1" dirty="0" smtClean="0">
                        <a:latin typeface="Cambria Math" panose="02040503050406030204" pitchFamily="18" charset="0"/>
                      </a:rPr>
                      <m:t>5</m:t>
                    </m:r>
                  </m:oMath>
                </a14:m>
                <a:r>
                  <a:rPr lang="zh-CN" altLang="en-US" sz="2800" dirty="0" smtClean="0"/>
                  <a:t>次</a:t>
                </a:r>
                <a:endParaRPr lang="zh-CN" altLang="en-US" sz="28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4"/>
                <a:stretch>
                  <a:fillRect t="-15116" b="-279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6064959"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4" name="文本框 13"/>
              <p:cNvSpPr txBox="1">
                <a:spLocks noRot="1" noChangeAspect="1" noMove="1" noResize="1" noEditPoints="1" noAdjustHandles="1" noChangeArrowheads="1" noChangeShapeType="1" noTextEdit="1"/>
              </p:cNvSpPr>
              <p:nvPr/>
            </p:nvSpPr>
            <p:spPr>
              <a:xfrm>
                <a:off x="6064959" y="5950497"/>
                <a:ext cx="644790" cy="4308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9583299" y="5950496"/>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5" name="文本框 14"/>
              <p:cNvSpPr txBox="1">
                <a:spLocks noRot="1" noChangeAspect="1" noMove="1" noResize="1" noEditPoints="1" noAdjustHandles="1" noChangeArrowheads="1" noChangeShapeType="1" noTextEdit="1"/>
              </p:cNvSpPr>
              <p:nvPr/>
            </p:nvSpPr>
            <p:spPr>
              <a:xfrm>
                <a:off x="9583299" y="5950496"/>
                <a:ext cx="644790" cy="430887"/>
              </a:xfrm>
              <a:prstGeom prst="rect">
                <a:avLst/>
              </a:prstGeom>
              <a:blipFill>
                <a:blip r:embed="rId7"/>
                <a:stretch>
                  <a:fillRect/>
                </a:stretch>
              </a:blipFill>
            </p:spPr>
            <p:txBody>
              <a:bodyPr/>
              <a:lstStyle/>
              <a:p>
                <a:r>
                  <a:rPr lang="zh-CN" altLang="en-US">
                    <a:noFill/>
                  </a:rPr>
                  <a:t> </a:t>
                </a:r>
              </a:p>
            </p:txBody>
          </p:sp>
        </mc:Fallback>
      </mc:AlternateContent>
      <p:sp>
        <p:nvSpPr>
          <p:cNvPr id="16" name="上弧形箭头 15"/>
          <p:cNvSpPr/>
          <p:nvPr/>
        </p:nvSpPr>
        <p:spPr>
          <a:xfrm>
            <a:off x="6713445" y="4246413"/>
            <a:ext cx="2869854" cy="1219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extLst>
      <p:ext uri="{BB962C8B-B14F-4D97-AF65-F5344CB8AC3E}">
        <p14:creationId xmlns:p14="http://schemas.microsoft.com/office/powerpoint/2010/main" val="4195539270"/>
      </p:ext>
    </p:extLst>
  </p:cSld>
  <p:clrMapOvr>
    <a:masterClrMapping/>
  </p:clrMapOvr>
  <mc:AlternateContent xmlns:mc="http://schemas.openxmlformats.org/markup-compatibility/2006" xmlns:p14="http://schemas.microsoft.com/office/powerpoint/2010/main">
    <mc:Choice Requires="p14">
      <p:transition spd="slow" p14:dur="2000" advTm="410"/>
    </mc:Choice>
    <mc:Fallback xmlns="">
      <p:transition spd="slow" advTm="4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a:latin typeface="Cambria Math" panose="02040503050406030204" pitchFamily="18" charset="0"/>
                      </a:rPr>
                      <m:t>=4</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3"/>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2" y="2225613"/>
            <a:ext cx="7200000" cy="3600000"/>
            <a:chOff x="2789202" y="2225613"/>
            <a:chExt cx="7759713" cy="3600000"/>
          </a:xfrm>
        </p:grpSpPr>
        <p:sp>
          <p:nvSpPr>
            <p:cNvPr id="5" name="矩形 4"/>
            <p:cNvSpPr/>
            <p:nvPr/>
          </p:nvSpPr>
          <p:spPr>
            <a:xfrm>
              <a:off x="2789202"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577067"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368915"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1620588" y="5466625"/>
            <a:ext cx="252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矩形 8"/>
          <p:cNvSpPr/>
          <p:nvPr/>
        </p:nvSpPr>
        <p:spPr>
          <a:xfrm>
            <a:off x="8825694"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9005694" y="510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1" name="矩形 10"/>
          <p:cNvSpPr/>
          <p:nvPr/>
        </p:nvSpPr>
        <p:spPr>
          <a:xfrm>
            <a:off x="2152710" y="510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i="1" dirty="0" smtClean="0">
                        <a:latin typeface="Cambria Math" panose="02040503050406030204" pitchFamily="18" charset="0"/>
                      </a:rPr>
                      <m:t>6</m:t>
                    </m:r>
                  </m:oMath>
                </a14:m>
                <a:r>
                  <a:rPr lang="zh-CN" altLang="en-US" sz="2800" dirty="0" smtClean="0"/>
                  <a:t>次</a:t>
                </a:r>
                <a:endParaRPr lang="zh-CN" altLang="en-US" sz="28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4"/>
                <a:stretch>
                  <a:fillRect t="-15116" b="-279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6064959"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4" name="文本框 13"/>
              <p:cNvSpPr txBox="1">
                <a:spLocks noRot="1" noChangeAspect="1" noMove="1" noResize="1" noEditPoints="1" noAdjustHandles="1" noChangeArrowheads="1" noChangeShapeType="1" noTextEdit="1"/>
              </p:cNvSpPr>
              <p:nvPr/>
            </p:nvSpPr>
            <p:spPr>
              <a:xfrm>
                <a:off x="6064959" y="5950497"/>
                <a:ext cx="644790" cy="4308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9583299" y="5950496"/>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5" name="文本框 14"/>
              <p:cNvSpPr txBox="1">
                <a:spLocks noRot="1" noChangeAspect="1" noMove="1" noResize="1" noEditPoints="1" noAdjustHandles="1" noChangeArrowheads="1" noChangeShapeType="1" noTextEdit="1"/>
              </p:cNvSpPr>
              <p:nvPr/>
            </p:nvSpPr>
            <p:spPr>
              <a:xfrm>
                <a:off x="9583299" y="5950496"/>
                <a:ext cx="644790" cy="430887"/>
              </a:xfrm>
              <a:prstGeom prst="rect">
                <a:avLst/>
              </a:prstGeom>
              <a:blipFill>
                <a:blip r:embed="rId7"/>
                <a:stretch>
                  <a:fillRect/>
                </a:stretch>
              </a:blipFill>
            </p:spPr>
            <p:txBody>
              <a:bodyPr/>
              <a:lstStyle/>
              <a:p>
                <a:r>
                  <a:rPr lang="zh-CN" altLang="en-US">
                    <a:noFill/>
                  </a:rPr>
                  <a:t> </a:t>
                </a:r>
              </a:p>
            </p:txBody>
          </p:sp>
        </mc:Fallback>
      </mc:AlternateContent>
      <p:sp>
        <p:nvSpPr>
          <p:cNvPr id="16" name="上弧形箭头 15"/>
          <p:cNvSpPr/>
          <p:nvPr/>
        </p:nvSpPr>
        <p:spPr>
          <a:xfrm>
            <a:off x="3195105" y="3885401"/>
            <a:ext cx="6388194" cy="1219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extLst>
      <p:ext uri="{BB962C8B-B14F-4D97-AF65-F5344CB8AC3E}">
        <p14:creationId xmlns:p14="http://schemas.microsoft.com/office/powerpoint/2010/main" val="748367306"/>
      </p:ext>
    </p:extLst>
  </p:cSld>
  <p:clrMapOvr>
    <a:masterClrMapping/>
  </p:clrMapOvr>
  <mc:AlternateContent xmlns:mc="http://schemas.openxmlformats.org/markup-compatibility/2006" xmlns:p14="http://schemas.microsoft.com/office/powerpoint/2010/main">
    <mc:Choice Requires="p14">
      <p:transition spd="slow" p14:dur="2000" advTm="401"/>
    </mc:Choice>
    <mc:Fallback xmlns="">
      <p:transition spd="slow" advTm="4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a:latin typeface="Cambria Math" panose="02040503050406030204" pitchFamily="18" charset="0"/>
                      </a:rPr>
                      <m:t>=4</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3"/>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2" y="2225613"/>
            <a:ext cx="7200000" cy="3600000"/>
            <a:chOff x="2789202" y="2225613"/>
            <a:chExt cx="7759713" cy="3600000"/>
          </a:xfrm>
        </p:grpSpPr>
        <p:sp>
          <p:nvSpPr>
            <p:cNvPr id="5" name="矩形 4"/>
            <p:cNvSpPr/>
            <p:nvPr/>
          </p:nvSpPr>
          <p:spPr>
            <a:xfrm>
              <a:off x="2789202"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577067"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368915"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1620588" y="5466625"/>
            <a:ext cx="252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矩形 8"/>
          <p:cNvSpPr/>
          <p:nvPr/>
        </p:nvSpPr>
        <p:spPr>
          <a:xfrm>
            <a:off x="8825694"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9005694" y="510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1" name="矩形 10"/>
          <p:cNvSpPr/>
          <p:nvPr/>
        </p:nvSpPr>
        <p:spPr>
          <a:xfrm>
            <a:off x="9185694" y="474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i="1" dirty="0" smtClean="0">
                        <a:latin typeface="Cambria Math" panose="02040503050406030204" pitchFamily="18" charset="0"/>
                      </a:rPr>
                      <m:t>7</m:t>
                    </m:r>
                  </m:oMath>
                </a14:m>
                <a:r>
                  <a:rPr lang="zh-CN" altLang="en-US" sz="2800" dirty="0" smtClean="0"/>
                  <a:t>次</a:t>
                </a:r>
                <a:endParaRPr lang="zh-CN" altLang="en-US" sz="28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4"/>
                <a:stretch>
                  <a:fillRect t="-15116" b="-279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6064959"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4" name="文本框 13"/>
              <p:cNvSpPr txBox="1">
                <a:spLocks noRot="1" noChangeAspect="1" noMove="1" noResize="1" noEditPoints="1" noAdjustHandles="1" noChangeArrowheads="1" noChangeShapeType="1" noTextEdit="1"/>
              </p:cNvSpPr>
              <p:nvPr/>
            </p:nvSpPr>
            <p:spPr>
              <a:xfrm>
                <a:off x="6064959" y="5950497"/>
                <a:ext cx="644790" cy="4308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9583299" y="5950496"/>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5" name="文本框 14"/>
              <p:cNvSpPr txBox="1">
                <a:spLocks noRot="1" noChangeAspect="1" noMove="1" noResize="1" noEditPoints="1" noAdjustHandles="1" noChangeArrowheads="1" noChangeShapeType="1" noTextEdit="1"/>
              </p:cNvSpPr>
              <p:nvPr/>
            </p:nvSpPr>
            <p:spPr>
              <a:xfrm>
                <a:off x="9583299" y="5950496"/>
                <a:ext cx="644790" cy="430887"/>
              </a:xfrm>
              <a:prstGeom prst="rect">
                <a:avLst/>
              </a:prstGeom>
              <a:blipFill>
                <a:blip r:embed="rId7"/>
                <a:stretch>
                  <a:fillRect/>
                </a:stretch>
              </a:blipFill>
            </p:spPr>
            <p:txBody>
              <a:bodyPr/>
              <a:lstStyle/>
              <a:p>
                <a:r>
                  <a:rPr lang="zh-CN" altLang="en-US">
                    <a:noFill/>
                  </a:rPr>
                  <a:t> </a:t>
                </a:r>
              </a:p>
            </p:txBody>
          </p:sp>
        </mc:Fallback>
      </mc:AlternateContent>
      <p:sp>
        <p:nvSpPr>
          <p:cNvPr id="16" name="上弧形箭头 15"/>
          <p:cNvSpPr/>
          <p:nvPr/>
        </p:nvSpPr>
        <p:spPr>
          <a:xfrm>
            <a:off x="3195105" y="4246413"/>
            <a:ext cx="2869854" cy="1219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extLst>
      <p:ext uri="{BB962C8B-B14F-4D97-AF65-F5344CB8AC3E}">
        <p14:creationId xmlns:p14="http://schemas.microsoft.com/office/powerpoint/2010/main" val="730746152"/>
      </p:ext>
    </p:extLst>
  </p:cSld>
  <p:clrMapOvr>
    <a:masterClrMapping/>
  </p:clrMapOvr>
  <mc:AlternateContent xmlns:mc="http://schemas.openxmlformats.org/markup-compatibility/2006" xmlns:p14="http://schemas.microsoft.com/office/powerpoint/2010/main">
    <mc:Choice Requires="p14">
      <p:transition spd="slow" p14:dur="2000" advTm="3504"/>
    </mc:Choice>
    <mc:Fallback xmlns="">
      <p:transition spd="slow" advTm="35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a:latin typeface="Cambria Math" panose="02040503050406030204" pitchFamily="18" charset="0"/>
                      </a:rPr>
                      <m:t>=4</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3"/>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2" y="2225613"/>
            <a:ext cx="7200000" cy="3600000"/>
            <a:chOff x="2789202" y="2225613"/>
            <a:chExt cx="7759713" cy="3600000"/>
          </a:xfrm>
        </p:grpSpPr>
        <p:sp>
          <p:nvSpPr>
            <p:cNvPr id="5" name="矩形 4"/>
            <p:cNvSpPr/>
            <p:nvPr/>
          </p:nvSpPr>
          <p:spPr>
            <a:xfrm>
              <a:off x="2789202"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577067"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368915"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5127354" y="5465613"/>
            <a:ext cx="252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矩形 8"/>
          <p:cNvSpPr/>
          <p:nvPr/>
        </p:nvSpPr>
        <p:spPr>
          <a:xfrm>
            <a:off x="8825694"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9005694" y="510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1" name="矩形 10"/>
          <p:cNvSpPr/>
          <p:nvPr/>
        </p:nvSpPr>
        <p:spPr>
          <a:xfrm>
            <a:off x="9185694" y="474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i="1" dirty="0" smtClean="0">
                        <a:latin typeface="Cambria Math" panose="02040503050406030204" pitchFamily="18" charset="0"/>
                      </a:rPr>
                      <m:t>8</m:t>
                    </m:r>
                  </m:oMath>
                </a14:m>
                <a:r>
                  <a:rPr lang="zh-CN" altLang="en-US" sz="2800" dirty="0" smtClean="0"/>
                  <a:t>次</a:t>
                </a:r>
                <a:endParaRPr lang="zh-CN" altLang="en-US" sz="28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4"/>
                <a:stretch>
                  <a:fillRect t="-15116" b="-279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6064959"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4" name="文本框 13"/>
              <p:cNvSpPr txBox="1">
                <a:spLocks noRot="1" noChangeAspect="1" noMove="1" noResize="1" noEditPoints="1" noAdjustHandles="1" noChangeArrowheads="1" noChangeShapeType="1" noTextEdit="1"/>
              </p:cNvSpPr>
              <p:nvPr/>
            </p:nvSpPr>
            <p:spPr>
              <a:xfrm>
                <a:off x="6064959" y="5950497"/>
                <a:ext cx="644790" cy="4308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9583299" y="5950496"/>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5" name="文本框 14"/>
              <p:cNvSpPr txBox="1">
                <a:spLocks noRot="1" noChangeAspect="1" noMove="1" noResize="1" noEditPoints="1" noAdjustHandles="1" noChangeArrowheads="1" noChangeShapeType="1" noTextEdit="1"/>
              </p:cNvSpPr>
              <p:nvPr/>
            </p:nvSpPr>
            <p:spPr>
              <a:xfrm>
                <a:off x="9583299" y="5950496"/>
                <a:ext cx="644790" cy="430887"/>
              </a:xfrm>
              <a:prstGeom prst="rect">
                <a:avLst/>
              </a:prstGeom>
              <a:blipFill>
                <a:blip r:embed="rId7"/>
                <a:stretch>
                  <a:fillRect/>
                </a:stretch>
              </a:blipFill>
            </p:spPr>
            <p:txBody>
              <a:bodyPr/>
              <a:lstStyle/>
              <a:p>
                <a:r>
                  <a:rPr lang="zh-CN" altLang="en-US">
                    <a:noFill/>
                  </a:rPr>
                  <a:t> </a:t>
                </a:r>
              </a:p>
            </p:txBody>
          </p:sp>
        </mc:Fallback>
      </mc:AlternateContent>
      <p:sp>
        <p:nvSpPr>
          <p:cNvPr id="16" name="上弧形箭头 15"/>
          <p:cNvSpPr/>
          <p:nvPr/>
        </p:nvSpPr>
        <p:spPr>
          <a:xfrm flipH="1">
            <a:off x="6779009" y="3526413"/>
            <a:ext cx="2735030" cy="1219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extLst>
      <p:ext uri="{BB962C8B-B14F-4D97-AF65-F5344CB8AC3E}">
        <p14:creationId xmlns:p14="http://schemas.microsoft.com/office/powerpoint/2010/main" val="3460812483"/>
      </p:ext>
    </p:extLst>
  </p:cSld>
  <p:clrMapOvr>
    <a:masterClrMapping/>
  </p:clrMapOvr>
  <mc:AlternateContent xmlns:mc="http://schemas.openxmlformats.org/markup-compatibility/2006" xmlns:p14="http://schemas.microsoft.com/office/powerpoint/2010/main">
    <mc:Choice Requires="p14">
      <p:transition spd="slow" p14:dur="2000" advTm="1910"/>
    </mc:Choice>
    <mc:Fallback xmlns="">
      <p:transition spd="slow" advTm="19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a:latin typeface="Cambria Math" panose="02040503050406030204" pitchFamily="18" charset="0"/>
                      </a:rPr>
                      <m:t>=4</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3"/>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2" y="2225613"/>
            <a:ext cx="7200000" cy="3600000"/>
            <a:chOff x="2789202" y="2225613"/>
            <a:chExt cx="7759713" cy="3600000"/>
          </a:xfrm>
        </p:grpSpPr>
        <p:sp>
          <p:nvSpPr>
            <p:cNvPr id="5" name="矩形 4"/>
            <p:cNvSpPr/>
            <p:nvPr/>
          </p:nvSpPr>
          <p:spPr>
            <a:xfrm>
              <a:off x="2789202"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577067"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368915"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5127354" y="5465613"/>
            <a:ext cx="252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矩形 8"/>
          <p:cNvSpPr/>
          <p:nvPr/>
        </p:nvSpPr>
        <p:spPr>
          <a:xfrm>
            <a:off x="8825694"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9005694" y="510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1" name="矩形 10"/>
          <p:cNvSpPr/>
          <p:nvPr/>
        </p:nvSpPr>
        <p:spPr>
          <a:xfrm>
            <a:off x="5667354" y="510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i="1" dirty="0" smtClean="0">
                        <a:latin typeface="Cambria Math" panose="02040503050406030204" pitchFamily="18" charset="0"/>
                      </a:rPr>
                      <m:t>9</m:t>
                    </m:r>
                  </m:oMath>
                </a14:m>
                <a:r>
                  <a:rPr lang="zh-CN" altLang="en-US" sz="2800" dirty="0" smtClean="0"/>
                  <a:t>次</a:t>
                </a:r>
                <a:endParaRPr lang="zh-CN" altLang="en-US" sz="28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4"/>
                <a:stretch>
                  <a:fillRect t="-15116" b="-279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6064959"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4" name="文本框 13"/>
              <p:cNvSpPr txBox="1">
                <a:spLocks noRot="1" noChangeAspect="1" noMove="1" noResize="1" noEditPoints="1" noAdjustHandles="1" noChangeArrowheads="1" noChangeShapeType="1" noTextEdit="1"/>
              </p:cNvSpPr>
              <p:nvPr/>
            </p:nvSpPr>
            <p:spPr>
              <a:xfrm>
                <a:off x="6064959" y="5950497"/>
                <a:ext cx="644790" cy="4308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9583299" y="5950496"/>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5" name="文本框 14"/>
              <p:cNvSpPr txBox="1">
                <a:spLocks noRot="1" noChangeAspect="1" noMove="1" noResize="1" noEditPoints="1" noAdjustHandles="1" noChangeArrowheads="1" noChangeShapeType="1" noTextEdit="1"/>
              </p:cNvSpPr>
              <p:nvPr/>
            </p:nvSpPr>
            <p:spPr>
              <a:xfrm>
                <a:off x="9583299" y="5950496"/>
                <a:ext cx="644790" cy="430887"/>
              </a:xfrm>
              <a:prstGeom prst="rect">
                <a:avLst/>
              </a:prstGeom>
              <a:blipFill>
                <a:blip r:embed="rId7"/>
                <a:stretch>
                  <a:fillRect/>
                </a:stretch>
              </a:blipFill>
            </p:spPr>
            <p:txBody>
              <a:bodyPr/>
              <a:lstStyle/>
              <a:p>
                <a:r>
                  <a:rPr lang="zh-CN" altLang="en-US">
                    <a:noFill/>
                  </a:rPr>
                  <a:t> </a:t>
                </a:r>
              </a:p>
            </p:txBody>
          </p:sp>
        </mc:Fallback>
      </mc:AlternateContent>
      <p:sp>
        <p:nvSpPr>
          <p:cNvPr id="16" name="上弧形箭头 15"/>
          <p:cNvSpPr/>
          <p:nvPr/>
        </p:nvSpPr>
        <p:spPr>
          <a:xfrm flipH="1">
            <a:off x="3195105" y="3886413"/>
            <a:ext cx="6318934" cy="1219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extLst>
      <p:ext uri="{BB962C8B-B14F-4D97-AF65-F5344CB8AC3E}">
        <p14:creationId xmlns:p14="http://schemas.microsoft.com/office/powerpoint/2010/main" val="1320613528"/>
      </p:ext>
    </p:extLst>
  </p:cSld>
  <p:clrMapOvr>
    <a:masterClrMapping/>
  </p:clrMapOvr>
  <mc:AlternateContent xmlns:mc="http://schemas.openxmlformats.org/markup-compatibility/2006" xmlns:p14="http://schemas.microsoft.com/office/powerpoint/2010/main">
    <mc:Choice Requires="p14">
      <p:transition spd="slow" p14:dur="2000" advTm="770"/>
    </mc:Choice>
    <mc:Fallback xmlns="">
      <p:transition spd="slow" advTm="7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a:latin typeface="Cambria Math" panose="02040503050406030204" pitchFamily="18" charset="0"/>
                      </a:rPr>
                      <m:t>=4</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3"/>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2" y="2225613"/>
            <a:ext cx="7200000" cy="3600000"/>
            <a:chOff x="2789202" y="2225613"/>
            <a:chExt cx="7759713" cy="3600000"/>
          </a:xfrm>
        </p:grpSpPr>
        <p:sp>
          <p:nvSpPr>
            <p:cNvPr id="5" name="矩形 4"/>
            <p:cNvSpPr/>
            <p:nvPr/>
          </p:nvSpPr>
          <p:spPr>
            <a:xfrm>
              <a:off x="2789202"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577067"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368915"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5127354" y="5465613"/>
            <a:ext cx="252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矩形 8"/>
          <p:cNvSpPr/>
          <p:nvPr/>
        </p:nvSpPr>
        <p:spPr>
          <a:xfrm>
            <a:off x="8825694"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1969938" y="546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1" name="矩形 10"/>
          <p:cNvSpPr/>
          <p:nvPr/>
        </p:nvSpPr>
        <p:spPr>
          <a:xfrm>
            <a:off x="5667354" y="510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i="1" dirty="0" smtClean="0">
                        <a:latin typeface="Cambria Math" panose="02040503050406030204" pitchFamily="18" charset="0"/>
                      </a:rPr>
                      <m:t>10</m:t>
                    </m:r>
                  </m:oMath>
                </a14:m>
                <a:r>
                  <a:rPr lang="zh-CN" altLang="en-US" sz="2800" dirty="0" smtClean="0"/>
                  <a:t>次</a:t>
                </a:r>
                <a:endParaRPr lang="zh-CN" altLang="en-US" sz="28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4"/>
                <a:stretch>
                  <a:fillRect t="-15116" b="-279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6064959"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4" name="文本框 13"/>
              <p:cNvSpPr txBox="1">
                <a:spLocks noRot="1" noChangeAspect="1" noMove="1" noResize="1" noEditPoints="1" noAdjustHandles="1" noChangeArrowheads="1" noChangeShapeType="1" noTextEdit="1"/>
              </p:cNvSpPr>
              <p:nvPr/>
            </p:nvSpPr>
            <p:spPr>
              <a:xfrm>
                <a:off x="6064959" y="5950497"/>
                <a:ext cx="644790" cy="4308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9583299" y="5950496"/>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5" name="文本框 14"/>
              <p:cNvSpPr txBox="1">
                <a:spLocks noRot="1" noChangeAspect="1" noMove="1" noResize="1" noEditPoints="1" noAdjustHandles="1" noChangeArrowheads="1" noChangeShapeType="1" noTextEdit="1"/>
              </p:cNvSpPr>
              <p:nvPr/>
            </p:nvSpPr>
            <p:spPr>
              <a:xfrm>
                <a:off x="9583299" y="5950496"/>
                <a:ext cx="644790" cy="430887"/>
              </a:xfrm>
              <a:prstGeom prst="rect">
                <a:avLst/>
              </a:prstGeom>
              <a:blipFill>
                <a:blip r:embed="rId7"/>
                <a:stretch>
                  <a:fillRect/>
                </a:stretch>
              </a:blipFill>
            </p:spPr>
            <p:txBody>
              <a:bodyPr/>
              <a:lstStyle/>
              <a:p>
                <a:r>
                  <a:rPr lang="zh-CN" altLang="en-US">
                    <a:noFill/>
                  </a:rPr>
                  <a:t> </a:t>
                </a:r>
              </a:p>
            </p:txBody>
          </p:sp>
        </mc:Fallback>
      </mc:AlternateContent>
      <p:sp>
        <p:nvSpPr>
          <p:cNvPr id="16" name="上弧形箭头 15"/>
          <p:cNvSpPr/>
          <p:nvPr/>
        </p:nvSpPr>
        <p:spPr>
          <a:xfrm flipH="1">
            <a:off x="3260669" y="3886413"/>
            <a:ext cx="2735030" cy="1219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extLst>
      <p:ext uri="{BB962C8B-B14F-4D97-AF65-F5344CB8AC3E}">
        <p14:creationId xmlns:p14="http://schemas.microsoft.com/office/powerpoint/2010/main" val="437354475"/>
      </p:ext>
    </p:extLst>
  </p:cSld>
  <p:clrMapOvr>
    <a:masterClrMapping/>
  </p:clrMapOvr>
  <mc:AlternateContent xmlns:mc="http://schemas.openxmlformats.org/markup-compatibility/2006" xmlns:p14="http://schemas.microsoft.com/office/powerpoint/2010/main">
    <mc:Choice Requires="p14">
      <p:transition spd="slow" p14:dur="2000" advTm="687"/>
    </mc:Choice>
    <mc:Fallback xmlns="">
      <p:transition spd="slow" advTm="6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a:latin typeface="Cambria Math" panose="02040503050406030204" pitchFamily="18" charset="0"/>
                      </a:rPr>
                      <m:t>=4</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3"/>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2" y="2225613"/>
            <a:ext cx="7200000" cy="3600000"/>
            <a:chOff x="2789202" y="2225613"/>
            <a:chExt cx="7759713" cy="3600000"/>
          </a:xfrm>
        </p:grpSpPr>
        <p:sp>
          <p:nvSpPr>
            <p:cNvPr id="5" name="矩形 4"/>
            <p:cNvSpPr/>
            <p:nvPr/>
          </p:nvSpPr>
          <p:spPr>
            <a:xfrm>
              <a:off x="2789202"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577067"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368915"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5127354" y="5465613"/>
            <a:ext cx="252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矩形 8"/>
          <p:cNvSpPr/>
          <p:nvPr/>
        </p:nvSpPr>
        <p:spPr>
          <a:xfrm>
            <a:off x="8825694"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1969938" y="546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1" name="矩形 10"/>
          <p:cNvSpPr/>
          <p:nvPr/>
        </p:nvSpPr>
        <p:spPr>
          <a:xfrm>
            <a:off x="2149938" y="510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i="1" dirty="0" smtClean="0">
                        <a:latin typeface="Cambria Math" panose="02040503050406030204" pitchFamily="18" charset="0"/>
                      </a:rPr>
                      <m:t>11</m:t>
                    </m:r>
                  </m:oMath>
                </a14:m>
                <a:r>
                  <a:rPr lang="zh-CN" altLang="en-US" sz="2800" dirty="0" smtClean="0"/>
                  <a:t>次</a:t>
                </a:r>
                <a:endParaRPr lang="zh-CN" altLang="en-US" sz="28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4"/>
                <a:stretch>
                  <a:fillRect t="-15116" b="-279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6064959"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4" name="文本框 13"/>
              <p:cNvSpPr txBox="1">
                <a:spLocks noRot="1" noChangeAspect="1" noMove="1" noResize="1" noEditPoints="1" noAdjustHandles="1" noChangeArrowheads="1" noChangeShapeType="1" noTextEdit="1"/>
              </p:cNvSpPr>
              <p:nvPr/>
            </p:nvSpPr>
            <p:spPr>
              <a:xfrm>
                <a:off x="6064959" y="5950497"/>
                <a:ext cx="644790" cy="4308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9583299" y="5950496"/>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5" name="文本框 14"/>
              <p:cNvSpPr txBox="1">
                <a:spLocks noRot="1" noChangeAspect="1" noMove="1" noResize="1" noEditPoints="1" noAdjustHandles="1" noChangeArrowheads="1" noChangeShapeType="1" noTextEdit="1"/>
              </p:cNvSpPr>
              <p:nvPr/>
            </p:nvSpPr>
            <p:spPr>
              <a:xfrm>
                <a:off x="9583299" y="5950496"/>
                <a:ext cx="644790" cy="430887"/>
              </a:xfrm>
              <a:prstGeom prst="rect">
                <a:avLst/>
              </a:prstGeom>
              <a:blipFill>
                <a:blip r:embed="rId7"/>
                <a:stretch>
                  <a:fillRect/>
                </a:stretch>
              </a:blipFill>
            </p:spPr>
            <p:txBody>
              <a:bodyPr/>
              <a:lstStyle/>
              <a:p>
                <a:r>
                  <a:rPr lang="zh-CN" altLang="en-US">
                    <a:noFill/>
                  </a:rPr>
                  <a:t> </a:t>
                </a:r>
              </a:p>
            </p:txBody>
          </p:sp>
        </mc:Fallback>
      </mc:AlternateContent>
      <p:sp>
        <p:nvSpPr>
          <p:cNvPr id="16" name="上弧形箭头 15"/>
          <p:cNvSpPr/>
          <p:nvPr/>
        </p:nvSpPr>
        <p:spPr>
          <a:xfrm flipH="1">
            <a:off x="6777161" y="4261852"/>
            <a:ext cx="2735030" cy="1219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extLst>
      <p:ext uri="{BB962C8B-B14F-4D97-AF65-F5344CB8AC3E}">
        <p14:creationId xmlns:p14="http://schemas.microsoft.com/office/powerpoint/2010/main" val="1669373470"/>
      </p:ext>
    </p:extLst>
  </p:cSld>
  <p:clrMapOvr>
    <a:masterClrMapping/>
  </p:clrMapOvr>
  <mc:AlternateContent xmlns:mc="http://schemas.openxmlformats.org/markup-compatibility/2006" xmlns:p14="http://schemas.microsoft.com/office/powerpoint/2010/main">
    <mc:Choice Requires="p14">
      <p:transition spd="slow" p14:dur="2000" advTm="569"/>
    </mc:Choice>
    <mc:Fallback xmlns="">
      <p:transition spd="slow" advTm="5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a:latin typeface="Cambria Math" panose="02040503050406030204" pitchFamily="18" charset="0"/>
                      </a:rPr>
                      <m:t>=4</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3"/>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2" y="2225613"/>
            <a:ext cx="7200000" cy="3600000"/>
            <a:chOff x="2789202" y="2225613"/>
            <a:chExt cx="7759713" cy="3600000"/>
          </a:xfrm>
        </p:grpSpPr>
        <p:sp>
          <p:nvSpPr>
            <p:cNvPr id="5" name="矩形 4"/>
            <p:cNvSpPr/>
            <p:nvPr/>
          </p:nvSpPr>
          <p:spPr>
            <a:xfrm>
              <a:off x="2789202"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577067"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368915"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5127354" y="5465613"/>
            <a:ext cx="252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矩形 8"/>
          <p:cNvSpPr/>
          <p:nvPr/>
        </p:nvSpPr>
        <p:spPr>
          <a:xfrm>
            <a:off x="5307354" y="510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1969938" y="546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1" name="矩形 10"/>
          <p:cNvSpPr/>
          <p:nvPr/>
        </p:nvSpPr>
        <p:spPr>
          <a:xfrm>
            <a:off x="2149938" y="510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i="1" dirty="0" smtClean="0">
                        <a:latin typeface="Cambria Math" panose="02040503050406030204" pitchFamily="18" charset="0"/>
                      </a:rPr>
                      <m:t>12</m:t>
                    </m:r>
                  </m:oMath>
                </a14:m>
                <a:r>
                  <a:rPr lang="zh-CN" altLang="en-US" sz="2800" dirty="0" smtClean="0"/>
                  <a:t>次</a:t>
                </a:r>
                <a:endParaRPr lang="zh-CN" altLang="en-US" sz="28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4"/>
                <a:stretch>
                  <a:fillRect t="-15116" b="-279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6064959"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4" name="文本框 13"/>
              <p:cNvSpPr txBox="1">
                <a:spLocks noRot="1" noChangeAspect="1" noMove="1" noResize="1" noEditPoints="1" noAdjustHandles="1" noChangeArrowheads="1" noChangeShapeType="1" noTextEdit="1"/>
              </p:cNvSpPr>
              <p:nvPr/>
            </p:nvSpPr>
            <p:spPr>
              <a:xfrm>
                <a:off x="6064959" y="5950497"/>
                <a:ext cx="644790" cy="4308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9583299" y="5950496"/>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5" name="文本框 14"/>
              <p:cNvSpPr txBox="1">
                <a:spLocks noRot="1" noChangeAspect="1" noMove="1" noResize="1" noEditPoints="1" noAdjustHandles="1" noChangeArrowheads="1" noChangeShapeType="1" noTextEdit="1"/>
              </p:cNvSpPr>
              <p:nvPr/>
            </p:nvSpPr>
            <p:spPr>
              <a:xfrm>
                <a:off x="9583299" y="5950496"/>
                <a:ext cx="644790" cy="430887"/>
              </a:xfrm>
              <a:prstGeom prst="rect">
                <a:avLst/>
              </a:prstGeom>
              <a:blipFill>
                <a:blip r:embed="rId7"/>
                <a:stretch>
                  <a:fillRect/>
                </a:stretch>
              </a:blipFill>
            </p:spPr>
            <p:txBody>
              <a:bodyPr/>
              <a:lstStyle/>
              <a:p>
                <a:r>
                  <a:rPr lang="zh-CN" altLang="en-US">
                    <a:noFill/>
                  </a:rPr>
                  <a:t> </a:t>
                </a:r>
              </a:p>
            </p:txBody>
          </p:sp>
        </mc:Fallback>
      </mc:AlternateContent>
      <p:sp>
        <p:nvSpPr>
          <p:cNvPr id="16" name="上弧形箭头 15"/>
          <p:cNvSpPr/>
          <p:nvPr/>
        </p:nvSpPr>
        <p:spPr>
          <a:xfrm>
            <a:off x="3195105" y="3886413"/>
            <a:ext cx="6388194" cy="1219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extLst>
      <p:ext uri="{BB962C8B-B14F-4D97-AF65-F5344CB8AC3E}">
        <p14:creationId xmlns:p14="http://schemas.microsoft.com/office/powerpoint/2010/main" val="2505769157"/>
      </p:ext>
    </p:extLst>
  </p:cSld>
  <p:clrMapOvr>
    <a:masterClrMapping/>
  </p:clrMapOvr>
  <mc:AlternateContent xmlns:mc="http://schemas.openxmlformats.org/markup-compatibility/2006" xmlns:p14="http://schemas.microsoft.com/office/powerpoint/2010/main">
    <mc:Choice Requires="p14">
      <p:transition spd="slow" p14:dur="2000" advTm="600"/>
    </mc:Choice>
    <mc:Fallback xmlns="">
      <p:transition spd="slow" advTm="6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a:latin typeface="Cambria Math" panose="02040503050406030204" pitchFamily="18" charset="0"/>
                      </a:rPr>
                      <m:t>=4</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3"/>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2" y="2225613"/>
            <a:ext cx="7200000" cy="3600000"/>
            <a:chOff x="2789202" y="2225613"/>
            <a:chExt cx="7759713" cy="3600000"/>
          </a:xfrm>
        </p:grpSpPr>
        <p:sp>
          <p:nvSpPr>
            <p:cNvPr id="5" name="矩形 4"/>
            <p:cNvSpPr/>
            <p:nvPr/>
          </p:nvSpPr>
          <p:spPr>
            <a:xfrm>
              <a:off x="2789202"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577067"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368915"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5127354" y="5465613"/>
            <a:ext cx="252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矩形 8"/>
          <p:cNvSpPr/>
          <p:nvPr/>
        </p:nvSpPr>
        <p:spPr>
          <a:xfrm>
            <a:off x="5307354" y="510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1969938" y="546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1" name="矩形 10"/>
          <p:cNvSpPr/>
          <p:nvPr/>
        </p:nvSpPr>
        <p:spPr>
          <a:xfrm>
            <a:off x="9185694" y="546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i="1" dirty="0" smtClean="0">
                        <a:latin typeface="Cambria Math" panose="02040503050406030204" pitchFamily="18" charset="0"/>
                      </a:rPr>
                      <m:t>13</m:t>
                    </m:r>
                  </m:oMath>
                </a14:m>
                <a:r>
                  <a:rPr lang="zh-CN" altLang="en-US" sz="2800" dirty="0" smtClean="0"/>
                  <a:t>次</a:t>
                </a:r>
                <a:endParaRPr lang="zh-CN" altLang="en-US" sz="28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4"/>
                <a:stretch>
                  <a:fillRect t="-15116" b="-279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6064959"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4" name="文本框 13"/>
              <p:cNvSpPr txBox="1">
                <a:spLocks noRot="1" noChangeAspect="1" noMove="1" noResize="1" noEditPoints="1" noAdjustHandles="1" noChangeArrowheads="1" noChangeShapeType="1" noTextEdit="1"/>
              </p:cNvSpPr>
              <p:nvPr/>
            </p:nvSpPr>
            <p:spPr>
              <a:xfrm>
                <a:off x="6064959" y="5950497"/>
                <a:ext cx="644790" cy="4308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9583299" y="5950496"/>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5" name="文本框 14"/>
              <p:cNvSpPr txBox="1">
                <a:spLocks noRot="1" noChangeAspect="1" noMove="1" noResize="1" noEditPoints="1" noAdjustHandles="1" noChangeArrowheads="1" noChangeShapeType="1" noTextEdit="1"/>
              </p:cNvSpPr>
              <p:nvPr/>
            </p:nvSpPr>
            <p:spPr>
              <a:xfrm>
                <a:off x="9583299" y="5950496"/>
                <a:ext cx="644790" cy="430887"/>
              </a:xfrm>
              <a:prstGeom prst="rect">
                <a:avLst/>
              </a:prstGeom>
              <a:blipFill>
                <a:blip r:embed="rId7"/>
                <a:stretch>
                  <a:fillRect/>
                </a:stretch>
              </a:blipFill>
            </p:spPr>
            <p:txBody>
              <a:bodyPr/>
              <a:lstStyle/>
              <a:p>
                <a:r>
                  <a:rPr lang="zh-CN" altLang="en-US">
                    <a:noFill/>
                  </a:rPr>
                  <a:t> </a:t>
                </a:r>
              </a:p>
            </p:txBody>
          </p:sp>
        </mc:Fallback>
      </mc:AlternateContent>
      <p:sp>
        <p:nvSpPr>
          <p:cNvPr id="16" name="上弧形箭头 15"/>
          <p:cNvSpPr/>
          <p:nvPr/>
        </p:nvSpPr>
        <p:spPr>
          <a:xfrm>
            <a:off x="3195105" y="3886413"/>
            <a:ext cx="2869854" cy="1219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extLst>
      <p:ext uri="{BB962C8B-B14F-4D97-AF65-F5344CB8AC3E}">
        <p14:creationId xmlns:p14="http://schemas.microsoft.com/office/powerpoint/2010/main" val="1982478516"/>
      </p:ext>
    </p:extLst>
  </p:cSld>
  <p:clrMapOvr>
    <a:masterClrMapping/>
  </p:clrMapOvr>
  <mc:AlternateContent xmlns:mc="http://schemas.openxmlformats.org/markup-compatibility/2006" xmlns:p14="http://schemas.microsoft.com/office/powerpoint/2010/main">
    <mc:Choice Requires="p14">
      <p:transition spd="slow" p14:dur="2000" advTm="507"/>
    </mc:Choice>
    <mc:Fallback xmlns="">
      <p:transition spd="slow" advTm="5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a:latin typeface="Cambria Math" panose="02040503050406030204" pitchFamily="18" charset="0"/>
                      </a:rPr>
                      <m:t>=4</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3"/>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2" y="2225613"/>
            <a:ext cx="7200000" cy="3600000"/>
            <a:chOff x="2789202" y="2225613"/>
            <a:chExt cx="7759713" cy="3600000"/>
          </a:xfrm>
        </p:grpSpPr>
        <p:sp>
          <p:nvSpPr>
            <p:cNvPr id="5" name="矩形 4"/>
            <p:cNvSpPr/>
            <p:nvPr/>
          </p:nvSpPr>
          <p:spPr>
            <a:xfrm>
              <a:off x="2789202"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577067"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368915"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5127354" y="5465613"/>
            <a:ext cx="252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矩形 8"/>
          <p:cNvSpPr/>
          <p:nvPr/>
        </p:nvSpPr>
        <p:spPr>
          <a:xfrm>
            <a:off x="5307354" y="510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5487354" y="474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1" name="矩形 10"/>
          <p:cNvSpPr/>
          <p:nvPr/>
        </p:nvSpPr>
        <p:spPr>
          <a:xfrm>
            <a:off x="9185694" y="546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i="1" dirty="0" smtClean="0">
                        <a:latin typeface="Cambria Math" panose="02040503050406030204" pitchFamily="18" charset="0"/>
                      </a:rPr>
                      <m:t>14</m:t>
                    </m:r>
                  </m:oMath>
                </a14:m>
                <a:r>
                  <a:rPr lang="zh-CN" altLang="en-US" sz="2800" dirty="0" smtClean="0"/>
                  <a:t>次</a:t>
                </a:r>
                <a:endParaRPr lang="zh-CN" altLang="en-US" sz="28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4"/>
                <a:stretch>
                  <a:fillRect t="-15116" b="-279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6064959"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4" name="文本框 13"/>
              <p:cNvSpPr txBox="1">
                <a:spLocks noRot="1" noChangeAspect="1" noMove="1" noResize="1" noEditPoints="1" noAdjustHandles="1" noChangeArrowheads="1" noChangeShapeType="1" noTextEdit="1"/>
              </p:cNvSpPr>
              <p:nvPr/>
            </p:nvSpPr>
            <p:spPr>
              <a:xfrm>
                <a:off x="6064959" y="5950497"/>
                <a:ext cx="644790" cy="4308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9583299" y="5950496"/>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5" name="文本框 14"/>
              <p:cNvSpPr txBox="1">
                <a:spLocks noRot="1" noChangeAspect="1" noMove="1" noResize="1" noEditPoints="1" noAdjustHandles="1" noChangeArrowheads="1" noChangeShapeType="1" noTextEdit="1"/>
              </p:cNvSpPr>
              <p:nvPr/>
            </p:nvSpPr>
            <p:spPr>
              <a:xfrm>
                <a:off x="9583299" y="5950496"/>
                <a:ext cx="644790" cy="430887"/>
              </a:xfrm>
              <a:prstGeom prst="rect">
                <a:avLst/>
              </a:prstGeom>
              <a:blipFill>
                <a:blip r:embed="rId7"/>
                <a:stretch>
                  <a:fillRect/>
                </a:stretch>
              </a:blipFill>
            </p:spPr>
            <p:txBody>
              <a:bodyPr/>
              <a:lstStyle/>
              <a:p>
                <a:r>
                  <a:rPr lang="zh-CN" altLang="en-US">
                    <a:noFill/>
                  </a:rPr>
                  <a:t> </a:t>
                </a:r>
              </a:p>
            </p:txBody>
          </p:sp>
        </mc:Fallback>
      </mc:AlternateContent>
      <p:sp>
        <p:nvSpPr>
          <p:cNvPr id="16" name="上弧形箭头 15"/>
          <p:cNvSpPr/>
          <p:nvPr/>
        </p:nvSpPr>
        <p:spPr>
          <a:xfrm flipH="1">
            <a:off x="6779009" y="3526413"/>
            <a:ext cx="2735030" cy="1219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extLst>
      <p:ext uri="{BB962C8B-B14F-4D97-AF65-F5344CB8AC3E}">
        <p14:creationId xmlns:p14="http://schemas.microsoft.com/office/powerpoint/2010/main" val="2669184030"/>
      </p:ext>
    </p:extLst>
  </p:cSld>
  <p:clrMapOvr>
    <a:masterClrMapping/>
  </p:clrMapOvr>
  <mc:AlternateContent xmlns:mc="http://schemas.openxmlformats.org/markup-compatibility/2006" xmlns:p14="http://schemas.microsoft.com/office/powerpoint/2010/main">
    <mc:Choice Requires="p14">
      <p:transition spd="slow" p14:dur="2000" advTm="679"/>
    </mc:Choice>
    <mc:Fallback xmlns="">
      <p:transition spd="slow" advTm="6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a:latin typeface="Cambria Math" panose="02040503050406030204" pitchFamily="18" charset="0"/>
                      </a:rPr>
                      <m:t>=1</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p:grpSp>
        <p:nvGrpSpPr>
          <p:cNvPr id="16" name="组合 15"/>
          <p:cNvGrpSpPr/>
          <p:nvPr/>
        </p:nvGrpSpPr>
        <p:grpSpPr>
          <a:xfrm>
            <a:off x="2789202" y="2225613"/>
            <a:ext cx="7200000" cy="3600000"/>
            <a:chOff x="2789202" y="2225613"/>
            <a:chExt cx="7759713" cy="3600000"/>
          </a:xfrm>
        </p:grpSpPr>
        <p:sp>
          <p:nvSpPr>
            <p:cNvPr id="12" name="矩形 11"/>
            <p:cNvSpPr/>
            <p:nvPr/>
          </p:nvSpPr>
          <p:spPr>
            <a:xfrm>
              <a:off x="2789202"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577067"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0368915"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5127354" y="5465613"/>
            <a:ext cx="252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8" name="文本框 7"/>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i="1" dirty="0" smtClean="0">
                        <a:latin typeface="Cambria Math" panose="02040503050406030204" pitchFamily="18" charset="0"/>
                      </a:rPr>
                      <m:t>1</m:t>
                    </m:r>
                  </m:oMath>
                </a14:m>
                <a:r>
                  <a:rPr lang="zh-CN" altLang="en-US" sz="2800" dirty="0" smtClean="0"/>
                  <a:t>次</a:t>
                </a:r>
                <a:endParaRPr lang="zh-CN" altLang="en-US" sz="2800" dirty="0"/>
              </a:p>
            </p:txBody>
          </p:sp>
        </mc:Choice>
        <mc:Fallback xmlns="">
          <p:sp>
            <p:nvSpPr>
              <p:cNvPr id="8" name="文本框 7"/>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3"/>
                <a:stretch>
                  <a:fillRect t="-15116" b="-279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9" name="文本框 8"/>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p:cNvSpPr txBox="1"/>
              <p:nvPr/>
            </p:nvSpPr>
            <p:spPr>
              <a:xfrm>
                <a:off x="6064959"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0" name="文本框 9"/>
              <p:cNvSpPr txBox="1">
                <a:spLocks noRot="1" noChangeAspect="1" noMove="1" noResize="1" noEditPoints="1" noAdjustHandles="1" noChangeArrowheads="1" noChangeShapeType="1" noTextEdit="1"/>
              </p:cNvSpPr>
              <p:nvPr/>
            </p:nvSpPr>
            <p:spPr>
              <a:xfrm>
                <a:off x="6064959" y="5950497"/>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9583299" y="5950496"/>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1" name="文本框 10"/>
              <p:cNvSpPr txBox="1">
                <a:spLocks noRot="1" noChangeAspect="1" noMove="1" noResize="1" noEditPoints="1" noAdjustHandles="1" noChangeArrowheads="1" noChangeShapeType="1" noTextEdit="1"/>
              </p:cNvSpPr>
              <p:nvPr/>
            </p:nvSpPr>
            <p:spPr>
              <a:xfrm>
                <a:off x="9583299" y="5950496"/>
                <a:ext cx="644790" cy="430887"/>
              </a:xfrm>
              <a:prstGeom prst="rect">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82152182"/>
      </p:ext>
    </p:extLst>
  </p:cSld>
  <p:clrMapOvr>
    <a:masterClrMapping/>
  </p:clrMapOvr>
  <mc:AlternateContent xmlns:mc="http://schemas.openxmlformats.org/markup-compatibility/2006" xmlns:p14="http://schemas.microsoft.com/office/powerpoint/2010/main">
    <mc:Choice Requires="p14">
      <p:transition spd="slow" p14:dur="2000" advTm="1240"/>
    </mc:Choice>
    <mc:Fallback xmlns="">
      <p:transition spd="slow" advTm="124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a:latin typeface="Cambria Math" panose="02040503050406030204" pitchFamily="18" charset="0"/>
                      </a:rPr>
                      <m:t>=4</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p:sp>
        <p:nvSpPr>
          <p:cNvPr id="5" name="矩形 4"/>
          <p:cNvSpPr/>
          <p:nvPr/>
        </p:nvSpPr>
        <p:spPr>
          <a:xfrm>
            <a:off x="2789202" y="2225613"/>
            <a:ext cx="167016"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303846" y="2225613"/>
            <a:ext cx="167016"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822186" y="2225613"/>
            <a:ext cx="167016"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127354" y="5465613"/>
            <a:ext cx="252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矩形 8"/>
          <p:cNvSpPr/>
          <p:nvPr/>
        </p:nvSpPr>
        <p:spPr>
          <a:xfrm>
            <a:off x="5307354" y="510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5487354" y="474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1" name="矩形 10"/>
          <p:cNvSpPr/>
          <p:nvPr/>
        </p:nvSpPr>
        <p:spPr>
          <a:xfrm>
            <a:off x="5667354" y="438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i="1" dirty="0" smtClean="0">
                        <a:latin typeface="Cambria Math" panose="02040503050406030204" pitchFamily="18" charset="0"/>
                      </a:rPr>
                      <m:t>15</m:t>
                    </m:r>
                  </m:oMath>
                </a14:m>
                <a:r>
                  <a:rPr lang="zh-CN" altLang="en-US" sz="2800" dirty="0" smtClean="0"/>
                  <a:t>次</a:t>
                </a:r>
                <a:endParaRPr lang="zh-CN" altLang="en-US" sz="28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3"/>
                <a:stretch>
                  <a:fillRect t="-15116" b="-279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6064959"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4" name="文本框 13"/>
              <p:cNvSpPr txBox="1">
                <a:spLocks noRot="1" noChangeAspect="1" noMove="1" noResize="1" noEditPoints="1" noAdjustHandles="1" noChangeArrowheads="1" noChangeShapeType="1" noTextEdit="1"/>
              </p:cNvSpPr>
              <p:nvPr/>
            </p:nvSpPr>
            <p:spPr>
              <a:xfrm>
                <a:off x="6064959" y="5950497"/>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9583299" y="5950496"/>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5" name="文本框 14"/>
              <p:cNvSpPr txBox="1">
                <a:spLocks noRot="1" noChangeAspect="1" noMove="1" noResize="1" noEditPoints="1" noAdjustHandles="1" noChangeArrowheads="1" noChangeShapeType="1" noTextEdit="1"/>
              </p:cNvSpPr>
              <p:nvPr/>
            </p:nvSpPr>
            <p:spPr>
              <a:xfrm>
                <a:off x="9583299" y="5950496"/>
                <a:ext cx="644790" cy="430887"/>
              </a:xfrm>
              <a:prstGeom prst="rect">
                <a:avLst/>
              </a:prstGeom>
              <a:blipFill>
                <a:blip r:embed="rId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59292683"/>
      </p:ext>
    </p:extLst>
  </p:cSld>
  <p:clrMapOvr>
    <a:masterClrMapping/>
  </p:clrMapOvr>
  <mc:AlternateContent xmlns:mc="http://schemas.openxmlformats.org/markup-compatibility/2006" xmlns:p14="http://schemas.microsoft.com/office/powerpoint/2010/main">
    <mc:Choice Requires="p14">
      <p:transition spd="slow" p14:dur="2000" advTm="2348"/>
    </mc:Choice>
    <mc:Fallback xmlns="">
      <p:transition spd="slow" advTm="2348"/>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smtClean="0">
                        <a:latin typeface="Cambria Math" panose="02040503050406030204" pitchFamily="18" charset="0"/>
                      </a:rPr>
                      <m:t>𝑛</m:t>
                    </m:r>
                  </m:oMath>
                </a14:m>
                <a:r>
                  <a:rPr lang="zh-CN" altLang="en-US" sz="5400" dirty="0" smtClean="0"/>
                  <a:t>更大时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3"/>
                <a:stretch>
                  <a:fillRect t="-26705" r="-4058"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sz="2800" dirty="0" smtClean="0"/>
                  <a:t>要将所有圆盘移至</a:t>
                </a:r>
                <a14:m>
                  <m:oMath xmlns:m="http://schemas.openxmlformats.org/officeDocument/2006/math">
                    <m:r>
                      <a:rPr lang="en-US" altLang="zh-CN" sz="2800" i="1" dirty="0" smtClean="0">
                        <a:latin typeface="Cambria Math" panose="02040503050406030204" pitchFamily="18" charset="0"/>
                      </a:rPr>
                      <m:t>𝐵</m:t>
                    </m:r>
                  </m:oMath>
                </a14:m>
                <a:r>
                  <a:rPr lang="zh-CN" altLang="en-US" sz="2800" dirty="0" smtClean="0"/>
                  <a:t>柱，必须将</a:t>
                </a:r>
                <a14:m>
                  <m:oMath xmlns:m="http://schemas.openxmlformats.org/officeDocument/2006/math">
                    <m:r>
                      <a:rPr lang="en-US" altLang="zh-CN" sz="2800" i="1" dirty="0" smtClean="0">
                        <a:latin typeface="Cambria Math" panose="02040503050406030204" pitchFamily="18" charset="0"/>
                      </a:rPr>
                      <m:t>𝐴</m:t>
                    </m:r>
                  </m:oMath>
                </a14:m>
                <a:r>
                  <a:rPr lang="zh-CN" altLang="en-US" sz="2800" dirty="0" smtClean="0"/>
                  <a:t>柱上第</a:t>
                </a:r>
                <a14:m>
                  <m:oMath xmlns:m="http://schemas.openxmlformats.org/officeDocument/2006/math">
                    <m:r>
                      <a:rPr lang="en-US" altLang="zh-CN" sz="2800" i="1" dirty="0" smtClean="0">
                        <a:latin typeface="Cambria Math" panose="02040503050406030204" pitchFamily="18" charset="0"/>
                      </a:rPr>
                      <m:t>𝑛</m:t>
                    </m:r>
                  </m:oMath>
                </a14:m>
                <a:r>
                  <a:rPr lang="zh-CN" altLang="en-US" sz="2800" dirty="0" smtClean="0"/>
                  <a:t>个圆盘移至</a:t>
                </a:r>
                <a14:m>
                  <m:oMath xmlns:m="http://schemas.openxmlformats.org/officeDocument/2006/math">
                    <m:r>
                      <a:rPr lang="en-US" altLang="zh-CN" sz="2800" i="1" dirty="0" smtClean="0">
                        <a:latin typeface="Cambria Math" panose="02040503050406030204" pitchFamily="18" charset="0"/>
                      </a:rPr>
                      <m:t>𝐵</m:t>
                    </m:r>
                  </m:oMath>
                </a14:m>
                <a:r>
                  <a:rPr lang="zh-CN" altLang="en-US" sz="2800" dirty="0" smtClean="0"/>
                  <a:t>柱</a:t>
                </a:r>
                <a:endParaRPr lang="en-US" altLang="zh-CN" sz="2800" dirty="0" smtClean="0"/>
              </a:p>
              <a:p>
                <a:r>
                  <a:rPr lang="zh-CN" altLang="en-US" sz="2800" dirty="0" smtClean="0"/>
                  <a:t>要将</a:t>
                </a:r>
                <a:r>
                  <a:rPr lang="zh-CN" altLang="en-US" sz="2800" dirty="0"/>
                  <a:t>第</a:t>
                </a:r>
                <a14:m>
                  <m:oMath xmlns:m="http://schemas.openxmlformats.org/officeDocument/2006/math">
                    <m:r>
                      <a:rPr lang="en-US" altLang="zh-CN" sz="2800" i="1" dirty="0" smtClean="0">
                        <a:latin typeface="Cambria Math" panose="02040503050406030204" pitchFamily="18" charset="0"/>
                      </a:rPr>
                      <m:t>𝑛</m:t>
                    </m:r>
                  </m:oMath>
                </a14:m>
                <a:r>
                  <a:rPr lang="zh-CN" altLang="en-US" sz="2800" dirty="0"/>
                  <a:t>个圆盘移至</a:t>
                </a:r>
                <a14:m>
                  <m:oMath xmlns:m="http://schemas.openxmlformats.org/officeDocument/2006/math">
                    <m:r>
                      <a:rPr lang="en-US" altLang="zh-CN" sz="2800" i="1" dirty="0" smtClean="0">
                        <a:latin typeface="Cambria Math" panose="02040503050406030204" pitchFamily="18" charset="0"/>
                      </a:rPr>
                      <m:t>𝐵</m:t>
                    </m:r>
                  </m:oMath>
                </a14:m>
                <a:r>
                  <a:rPr lang="zh-CN" altLang="en-US" sz="2800" dirty="0" smtClean="0"/>
                  <a:t>柱，必须将上</a:t>
                </a:r>
                <a:r>
                  <a:rPr lang="zh-CN" altLang="en-US" sz="2800" dirty="0"/>
                  <a:t>方</a:t>
                </a:r>
                <a14:m>
                  <m:oMath xmlns:m="http://schemas.openxmlformats.org/officeDocument/2006/math">
                    <m:r>
                      <a:rPr lang="en-US" altLang="zh-CN" sz="2800" i="1" dirty="0" smtClean="0">
                        <a:latin typeface="Cambria Math" panose="02040503050406030204" pitchFamily="18" charset="0"/>
                      </a:rPr>
                      <m:t>𝑛</m:t>
                    </m:r>
                    <m:r>
                      <a:rPr lang="en-US" altLang="zh-CN" sz="2800" i="1" dirty="0" smtClean="0">
                        <a:latin typeface="Cambria Math" panose="02040503050406030204" pitchFamily="18" charset="0"/>
                      </a:rPr>
                      <m:t>−1</m:t>
                    </m:r>
                  </m:oMath>
                </a14:m>
                <a:r>
                  <a:rPr lang="zh-CN" altLang="en-US" sz="2800" dirty="0" smtClean="0"/>
                  <a:t>个圆盘移至</a:t>
                </a:r>
                <a14:m>
                  <m:oMath xmlns:m="http://schemas.openxmlformats.org/officeDocument/2006/math">
                    <m:r>
                      <a:rPr lang="en-US" altLang="zh-CN" sz="2800" i="1" dirty="0" smtClean="0">
                        <a:latin typeface="Cambria Math" panose="02040503050406030204" pitchFamily="18" charset="0"/>
                      </a:rPr>
                      <m:t>𝐶</m:t>
                    </m:r>
                  </m:oMath>
                </a14:m>
                <a:r>
                  <a:rPr lang="zh-CN" altLang="en-US" sz="2800" dirty="0" smtClean="0"/>
                  <a:t>柱</a:t>
                </a:r>
                <a:endParaRPr lang="en-US" altLang="zh-CN" sz="2800" dirty="0" smtClean="0"/>
              </a:p>
              <a:p>
                <a:r>
                  <a:rPr lang="zh-CN" altLang="en-US" sz="2800" dirty="0" smtClean="0"/>
                  <a:t>总移动过程为先将上面</a:t>
                </a:r>
                <a14:m>
                  <m:oMath xmlns:m="http://schemas.openxmlformats.org/officeDocument/2006/math">
                    <m:r>
                      <a:rPr lang="en-US" altLang="zh-CN" sz="2800" i="1" dirty="0" smtClean="0">
                        <a:latin typeface="Cambria Math" panose="02040503050406030204" pitchFamily="18" charset="0"/>
                      </a:rPr>
                      <m:t>𝑛</m:t>
                    </m:r>
                    <m:r>
                      <a:rPr lang="en-US" altLang="zh-CN" sz="2800" i="1" dirty="0" smtClean="0">
                        <a:latin typeface="Cambria Math" panose="02040503050406030204" pitchFamily="18" charset="0"/>
                      </a:rPr>
                      <m:t>−1</m:t>
                    </m:r>
                  </m:oMath>
                </a14:m>
                <a:r>
                  <a:rPr lang="zh-CN" altLang="en-US" sz="2800" dirty="0"/>
                  <a:t>个圆盘移至</a:t>
                </a:r>
                <a14:m>
                  <m:oMath xmlns:m="http://schemas.openxmlformats.org/officeDocument/2006/math">
                    <m:r>
                      <a:rPr lang="en-US" altLang="zh-CN" sz="2800" i="1" dirty="0" smtClean="0">
                        <a:latin typeface="Cambria Math" panose="02040503050406030204" pitchFamily="18" charset="0"/>
                      </a:rPr>
                      <m:t>𝐶</m:t>
                    </m:r>
                  </m:oMath>
                </a14:m>
                <a:r>
                  <a:rPr lang="zh-CN" altLang="en-US" sz="2800" dirty="0" smtClean="0"/>
                  <a:t>柱，再</a:t>
                </a:r>
                <a:r>
                  <a:rPr lang="zh-CN" altLang="en-US" sz="2800" dirty="0"/>
                  <a:t>将</a:t>
                </a:r>
                <a14:m>
                  <m:oMath xmlns:m="http://schemas.openxmlformats.org/officeDocument/2006/math">
                    <m:r>
                      <a:rPr lang="en-US" altLang="zh-CN" sz="2800" i="1" dirty="0" smtClean="0">
                        <a:latin typeface="Cambria Math" panose="02040503050406030204" pitchFamily="18" charset="0"/>
                      </a:rPr>
                      <m:t>𝐴</m:t>
                    </m:r>
                  </m:oMath>
                </a14:m>
                <a:r>
                  <a:rPr lang="zh-CN" altLang="en-US" sz="2800" dirty="0"/>
                  <a:t>柱上第</a:t>
                </a:r>
                <a14:m>
                  <m:oMath xmlns:m="http://schemas.openxmlformats.org/officeDocument/2006/math">
                    <m:r>
                      <a:rPr lang="en-US" altLang="zh-CN" sz="2800" i="1" dirty="0" smtClean="0">
                        <a:latin typeface="Cambria Math" panose="02040503050406030204" pitchFamily="18" charset="0"/>
                      </a:rPr>
                      <m:t>𝑛</m:t>
                    </m:r>
                  </m:oMath>
                </a14:m>
                <a:r>
                  <a:rPr lang="zh-CN" altLang="en-US" sz="2800" dirty="0"/>
                  <a:t>个圆盘移至</a:t>
                </a:r>
                <a14:m>
                  <m:oMath xmlns:m="http://schemas.openxmlformats.org/officeDocument/2006/math">
                    <m:r>
                      <a:rPr lang="en-US" altLang="zh-CN" sz="2800" i="1" dirty="0" smtClean="0">
                        <a:latin typeface="Cambria Math" panose="02040503050406030204" pitchFamily="18" charset="0"/>
                      </a:rPr>
                      <m:t>𝐵</m:t>
                    </m:r>
                  </m:oMath>
                </a14:m>
                <a:r>
                  <a:rPr lang="zh-CN" altLang="en-US" sz="2800" dirty="0" smtClean="0"/>
                  <a:t>柱，最后将</a:t>
                </a:r>
                <a14:m>
                  <m:oMath xmlns:m="http://schemas.openxmlformats.org/officeDocument/2006/math">
                    <m:r>
                      <a:rPr lang="en-US" altLang="zh-CN" sz="2800" i="1" dirty="0" smtClean="0">
                        <a:latin typeface="Cambria Math" panose="02040503050406030204" pitchFamily="18" charset="0"/>
                      </a:rPr>
                      <m:t>𝑛</m:t>
                    </m:r>
                    <m:r>
                      <a:rPr lang="en-US" altLang="zh-CN" sz="2800" i="1" dirty="0" smtClean="0">
                        <a:latin typeface="Cambria Math" panose="02040503050406030204" pitchFamily="18" charset="0"/>
                      </a:rPr>
                      <m:t>−1</m:t>
                    </m:r>
                  </m:oMath>
                </a14:m>
                <a:r>
                  <a:rPr lang="zh-CN" altLang="en-US" sz="2800" dirty="0"/>
                  <a:t>个</a:t>
                </a:r>
                <a:r>
                  <a:rPr lang="zh-CN" altLang="en-US" sz="2800" dirty="0" smtClean="0"/>
                  <a:t>圆盘</a:t>
                </a:r>
                <a:r>
                  <a:rPr lang="zh-CN" altLang="en-US" sz="2800" dirty="0"/>
                  <a:t>从</a:t>
                </a:r>
                <a14:m>
                  <m:oMath xmlns:m="http://schemas.openxmlformats.org/officeDocument/2006/math">
                    <m:r>
                      <a:rPr lang="en-US" altLang="zh-CN" sz="2800" i="1" dirty="0" smtClean="0">
                        <a:latin typeface="Cambria Math" panose="02040503050406030204" pitchFamily="18" charset="0"/>
                      </a:rPr>
                      <m:t>𝐶</m:t>
                    </m:r>
                  </m:oMath>
                </a14:m>
                <a:r>
                  <a:rPr lang="zh-CN" altLang="en-US" sz="2800" dirty="0" smtClean="0"/>
                  <a:t>柱移至</a:t>
                </a:r>
                <a14:m>
                  <m:oMath xmlns:m="http://schemas.openxmlformats.org/officeDocument/2006/math">
                    <m:r>
                      <a:rPr lang="en-US" altLang="zh-CN" sz="2800" i="1" dirty="0" smtClean="0">
                        <a:latin typeface="Cambria Math" panose="02040503050406030204" pitchFamily="18" charset="0"/>
                      </a:rPr>
                      <m:t>𝐵</m:t>
                    </m:r>
                  </m:oMath>
                </a14:m>
                <a:r>
                  <a:rPr lang="zh-CN" altLang="en-US" sz="2800" dirty="0" smtClean="0"/>
                  <a:t>柱</a:t>
                </a:r>
                <a:endParaRPr lang="en-US" altLang="zh-CN" sz="28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4"/>
                <a:stretch>
                  <a:fillRect l="-1095" t="-611" r="-391" b="-2137"/>
                </a:stretch>
              </a:blipFill>
            </p:spPr>
            <p:txBody>
              <a:bodyPr/>
              <a:lstStyle/>
              <a:p>
                <a:r>
                  <a:rPr lang="zh-CN" altLang="en-US">
                    <a:noFill/>
                  </a:rPr>
                  <a:t> </a:t>
                </a:r>
              </a:p>
            </p:txBody>
          </p:sp>
        </mc:Fallback>
      </mc:AlternateContent>
      <p:grpSp>
        <p:nvGrpSpPr>
          <p:cNvPr id="13" name="组合 12"/>
          <p:cNvGrpSpPr/>
          <p:nvPr/>
        </p:nvGrpSpPr>
        <p:grpSpPr>
          <a:xfrm>
            <a:off x="1230702" y="1885285"/>
            <a:ext cx="1379510" cy="926926"/>
            <a:chOff x="1620588" y="2225613"/>
            <a:chExt cx="8368614" cy="3601012"/>
          </a:xfrm>
        </p:grpSpPr>
        <p:grpSp>
          <p:nvGrpSpPr>
            <p:cNvPr id="4" name="组合 3"/>
            <p:cNvGrpSpPr/>
            <p:nvPr/>
          </p:nvGrpSpPr>
          <p:grpSpPr>
            <a:xfrm>
              <a:off x="2789202" y="2225613"/>
              <a:ext cx="7200000" cy="3600000"/>
              <a:chOff x="2789202" y="2225613"/>
              <a:chExt cx="7759713" cy="3600000"/>
            </a:xfrm>
          </p:grpSpPr>
          <p:sp>
            <p:nvSpPr>
              <p:cNvPr id="5" name="矩形 4"/>
              <p:cNvSpPr/>
              <p:nvPr/>
            </p:nvSpPr>
            <p:spPr>
              <a:xfrm>
                <a:off x="2789202"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577067"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368915"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1620588" y="5466625"/>
              <a:ext cx="252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矩形 8"/>
            <p:cNvSpPr/>
            <p:nvPr/>
          </p:nvSpPr>
          <p:spPr>
            <a:xfrm>
              <a:off x="1792710" y="5106625"/>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1972710" y="474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1" name="矩形 10"/>
            <p:cNvSpPr/>
            <p:nvPr/>
          </p:nvSpPr>
          <p:spPr>
            <a:xfrm>
              <a:off x="2152710" y="438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2" name="上弧形箭头 11"/>
            <p:cNvSpPr/>
            <p:nvPr/>
          </p:nvSpPr>
          <p:spPr>
            <a:xfrm>
              <a:off x="3193257" y="3166413"/>
              <a:ext cx="6390042" cy="1219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3" name="组合 22"/>
          <p:cNvGrpSpPr/>
          <p:nvPr/>
        </p:nvGrpSpPr>
        <p:grpSpPr>
          <a:xfrm>
            <a:off x="1230702" y="2978783"/>
            <a:ext cx="1542897" cy="904648"/>
            <a:chOff x="1620588" y="2225613"/>
            <a:chExt cx="9359775" cy="3601012"/>
          </a:xfrm>
        </p:grpSpPr>
        <p:grpSp>
          <p:nvGrpSpPr>
            <p:cNvPr id="14" name="组合 13"/>
            <p:cNvGrpSpPr/>
            <p:nvPr/>
          </p:nvGrpSpPr>
          <p:grpSpPr>
            <a:xfrm>
              <a:off x="2789202" y="2225613"/>
              <a:ext cx="7200000" cy="3600000"/>
              <a:chOff x="2789202" y="2225613"/>
              <a:chExt cx="7759713" cy="3600000"/>
            </a:xfrm>
          </p:grpSpPr>
          <p:sp>
            <p:nvSpPr>
              <p:cNvPr id="15" name="矩形 14"/>
              <p:cNvSpPr/>
              <p:nvPr/>
            </p:nvSpPr>
            <p:spPr>
              <a:xfrm>
                <a:off x="2789202"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577067"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0368915"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1620588" y="5466625"/>
              <a:ext cx="252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9" name="矩形 18"/>
            <p:cNvSpPr/>
            <p:nvPr/>
          </p:nvSpPr>
          <p:spPr>
            <a:xfrm>
              <a:off x="8820363" y="5466625"/>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0" name="矩形 19"/>
            <p:cNvSpPr/>
            <p:nvPr/>
          </p:nvSpPr>
          <p:spPr>
            <a:xfrm>
              <a:off x="9000363" y="5106625"/>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1" name="矩形 20"/>
            <p:cNvSpPr/>
            <p:nvPr/>
          </p:nvSpPr>
          <p:spPr>
            <a:xfrm>
              <a:off x="9180363" y="474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2" name="上弧形箭头 21"/>
            <p:cNvSpPr/>
            <p:nvPr/>
          </p:nvSpPr>
          <p:spPr>
            <a:xfrm>
              <a:off x="3195105" y="4246413"/>
              <a:ext cx="2869854" cy="1219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3" name="组合 42"/>
          <p:cNvGrpSpPr/>
          <p:nvPr/>
        </p:nvGrpSpPr>
        <p:grpSpPr>
          <a:xfrm>
            <a:off x="1425132" y="4049749"/>
            <a:ext cx="1350259" cy="941825"/>
            <a:chOff x="2789202" y="2225613"/>
            <a:chExt cx="8191161" cy="3601012"/>
          </a:xfrm>
        </p:grpSpPr>
        <p:grpSp>
          <p:nvGrpSpPr>
            <p:cNvPr id="34" name="组合 33"/>
            <p:cNvGrpSpPr/>
            <p:nvPr/>
          </p:nvGrpSpPr>
          <p:grpSpPr>
            <a:xfrm>
              <a:off x="2789202" y="2225613"/>
              <a:ext cx="7200000" cy="3600000"/>
              <a:chOff x="2789202" y="2225613"/>
              <a:chExt cx="7759713" cy="3600000"/>
            </a:xfrm>
          </p:grpSpPr>
          <p:sp>
            <p:nvSpPr>
              <p:cNvPr id="35" name="矩形 34"/>
              <p:cNvSpPr/>
              <p:nvPr/>
            </p:nvSpPr>
            <p:spPr>
              <a:xfrm>
                <a:off x="2789202"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6577067"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0368915"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矩形 37"/>
            <p:cNvSpPr/>
            <p:nvPr/>
          </p:nvSpPr>
          <p:spPr>
            <a:xfrm>
              <a:off x="5130363" y="5466625"/>
              <a:ext cx="252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9" name="矩形 38"/>
            <p:cNvSpPr/>
            <p:nvPr/>
          </p:nvSpPr>
          <p:spPr>
            <a:xfrm>
              <a:off x="8820363" y="5466625"/>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0" name="矩形 39"/>
            <p:cNvSpPr/>
            <p:nvPr/>
          </p:nvSpPr>
          <p:spPr>
            <a:xfrm>
              <a:off x="9000363" y="5106625"/>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1" name="矩形 40"/>
            <p:cNvSpPr/>
            <p:nvPr/>
          </p:nvSpPr>
          <p:spPr>
            <a:xfrm>
              <a:off x="9180363" y="474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2" name="上弧形箭头 41"/>
            <p:cNvSpPr/>
            <p:nvPr/>
          </p:nvSpPr>
          <p:spPr>
            <a:xfrm flipH="1">
              <a:off x="6779009" y="3525401"/>
              <a:ext cx="2735030" cy="1219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52" name="组合 51"/>
          <p:cNvGrpSpPr/>
          <p:nvPr/>
        </p:nvGrpSpPr>
        <p:grpSpPr>
          <a:xfrm>
            <a:off x="1423340" y="5163127"/>
            <a:ext cx="1186872" cy="886817"/>
            <a:chOff x="2789202" y="2225613"/>
            <a:chExt cx="7200000" cy="3601012"/>
          </a:xfrm>
        </p:grpSpPr>
        <p:grpSp>
          <p:nvGrpSpPr>
            <p:cNvPr id="44" name="组合 43"/>
            <p:cNvGrpSpPr/>
            <p:nvPr/>
          </p:nvGrpSpPr>
          <p:grpSpPr>
            <a:xfrm>
              <a:off x="2789202" y="2225613"/>
              <a:ext cx="7200000" cy="3600000"/>
              <a:chOff x="2789202" y="2225613"/>
              <a:chExt cx="7759713" cy="3600000"/>
            </a:xfrm>
          </p:grpSpPr>
          <p:sp>
            <p:nvSpPr>
              <p:cNvPr id="45" name="矩形 44"/>
              <p:cNvSpPr/>
              <p:nvPr/>
            </p:nvSpPr>
            <p:spPr>
              <a:xfrm>
                <a:off x="2789202"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6577067"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10368915"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矩形 47"/>
            <p:cNvSpPr/>
            <p:nvPr/>
          </p:nvSpPr>
          <p:spPr>
            <a:xfrm>
              <a:off x="5130363" y="5466625"/>
              <a:ext cx="252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9" name="矩形 48"/>
            <p:cNvSpPr/>
            <p:nvPr/>
          </p:nvSpPr>
          <p:spPr>
            <a:xfrm>
              <a:off x="5307354" y="5106625"/>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0" name="矩形 49"/>
            <p:cNvSpPr/>
            <p:nvPr/>
          </p:nvSpPr>
          <p:spPr>
            <a:xfrm>
              <a:off x="5487354" y="474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1" name="矩形 50"/>
            <p:cNvSpPr/>
            <p:nvPr/>
          </p:nvSpPr>
          <p:spPr>
            <a:xfrm>
              <a:off x="5667354" y="4384601"/>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grpSp>
    </p:spTree>
    <p:custDataLst>
      <p:tags r:id="rId1"/>
    </p:custDataLst>
    <p:extLst>
      <p:ext uri="{BB962C8B-B14F-4D97-AF65-F5344CB8AC3E}">
        <p14:creationId xmlns:p14="http://schemas.microsoft.com/office/powerpoint/2010/main" val="1465171521"/>
      </p:ext>
    </p:extLst>
  </p:cSld>
  <p:clrMapOvr>
    <a:masterClrMapping/>
  </p:clrMapOvr>
  <mc:AlternateContent xmlns:mc="http://schemas.openxmlformats.org/markup-compatibility/2006" xmlns:p14="http://schemas.microsoft.com/office/powerpoint/2010/main">
    <mc:Choice Requires="p14">
      <p:transition spd="slow" p14:dur="2000" advTm="35518"/>
    </mc:Choice>
    <mc:Fallback xmlns="">
      <p:transition spd="slow" advTm="355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smtClean="0">
                        <a:latin typeface="Cambria Math" panose="02040503050406030204" pitchFamily="18" charset="0"/>
                      </a:rPr>
                      <m:t>𝑛</m:t>
                    </m:r>
                  </m:oMath>
                </a14:m>
                <a:r>
                  <a:rPr lang="zh-CN" altLang="en-US" sz="5400" dirty="0" smtClean="0"/>
                  <a:t>更大时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3"/>
                <a:stretch>
                  <a:fillRect t="-26705" r="-4058"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sz="2800" dirty="0" smtClean="0"/>
                  <a:t>将移动</a:t>
                </a:r>
                <a14:m>
                  <m:oMath xmlns:m="http://schemas.openxmlformats.org/officeDocument/2006/math">
                    <m:r>
                      <a:rPr lang="en-US" altLang="zh-CN" sz="2800" i="1" dirty="0" smtClean="0">
                        <a:latin typeface="Cambria Math" panose="02040503050406030204" pitchFamily="18" charset="0"/>
                      </a:rPr>
                      <m:t>𝑛</m:t>
                    </m:r>
                  </m:oMath>
                </a14:m>
                <a:r>
                  <a:rPr lang="zh-CN" altLang="en-US" sz="2800" dirty="0" smtClean="0"/>
                  <a:t>个圆盘的次数记作</a:t>
                </a:r>
                <a14:m>
                  <m:oMath xmlns:m="http://schemas.openxmlformats.org/officeDocument/2006/math">
                    <m:sSub>
                      <m:sSubPr>
                        <m:ctrlPr>
                          <a:rPr lang="en-US" altLang="zh-CN" sz="2800" i="1" dirty="0" smtClean="0">
                            <a:latin typeface="Cambria Math" panose="02040503050406030204" pitchFamily="18" charset="0"/>
                          </a:rPr>
                        </m:ctrlPr>
                      </m:sSubPr>
                      <m:e>
                        <m:r>
                          <a:rPr lang="en-US" altLang="zh-CN" sz="2800" b="0" i="1" dirty="0">
                            <a:latin typeface="Cambria Math" panose="02040503050406030204" pitchFamily="18" charset="0"/>
                          </a:rPr>
                          <m:t>𝑑</m:t>
                        </m:r>
                      </m:e>
                      <m:sub>
                        <m:r>
                          <a:rPr lang="en-US" altLang="zh-CN" sz="2800" b="0" i="1" dirty="0" smtClean="0">
                            <a:latin typeface="Cambria Math" panose="02040503050406030204" pitchFamily="18" charset="0"/>
                          </a:rPr>
                          <m:t>𝑛</m:t>
                        </m:r>
                      </m:sub>
                    </m:sSub>
                  </m:oMath>
                </a14:m>
                <a:endParaRPr lang="en-US" altLang="zh-CN" sz="2800" dirty="0" smtClean="0"/>
              </a:p>
              <a:p>
                <a14:m>
                  <m:oMath xmlns:m="http://schemas.openxmlformats.org/officeDocument/2006/math">
                    <m:sSub>
                      <m:sSubPr>
                        <m:ctrlPr>
                          <a:rPr lang="en-US" altLang="zh-CN" sz="2800" i="1" dirty="0">
                            <a:latin typeface="Cambria Math" panose="02040503050406030204" pitchFamily="18" charset="0"/>
                          </a:rPr>
                        </m:ctrlPr>
                      </m:sSubPr>
                      <m:e>
                        <m:r>
                          <a:rPr lang="en-US" altLang="zh-CN" sz="2800" i="1" dirty="0">
                            <a:latin typeface="Cambria Math" panose="02040503050406030204" pitchFamily="18" charset="0"/>
                          </a:rPr>
                          <m:t>𝑑</m:t>
                        </m:r>
                      </m:e>
                      <m:sub>
                        <m:r>
                          <a:rPr lang="en-US" altLang="zh-CN" sz="2800" b="0" i="1" dirty="0" smtClean="0">
                            <a:latin typeface="Cambria Math" panose="02040503050406030204" pitchFamily="18" charset="0"/>
                          </a:rPr>
                          <m:t>1</m:t>
                        </m:r>
                      </m:sub>
                    </m:sSub>
                    <m:r>
                      <a:rPr lang="en-US" altLang="zh-CN" sz="2800" b="0" i="1" dirty="0" smtClean="0">
                        <a:latin typeface="Cambria Math" panose="02040503050406030204" pitchFamily="18" charset="0"/>
                      </a:rPr>
                      <m:t>=1</m:t>
                    </m:r>
                  </m:oMath>
                </a14:m>
                <a:endParaRPr lang="en-US" altLang="zh-CN" sz="2800" dirty="0" smtClean="0"/>
              </a:p>
              <a:p>
                <a14:m>
                  <m:oMath xmlns:m="http://schemas.openxmlformats.org/officeDocument/2006/math">
                    <m:sSub>
                      <m:sSubPr>
                        <m:ctrlPr>
                          <a:rPr lang="en-US" altLang="zh-CN" sz="2800" i="1" dirty="0">
                            <a:latin typeface="Cambria Math" panose="02040503050406030204" pitchFamily="18" charset="0"/>
                          </a:rPr>
                        </m:ctrlPr>
                      </m:sSubPr>
                      <m:e>
                        <m:r>
                          <a:rPr lang="en-US" altLang="zh-CN" sz="2800" i="1" dirty="0">
                            <a:latin typeface="Cambria Math" panose="02040503050406030204" pitchFamily="18" charset="0"/>
                          </a:rPr>
                          <m:t>𝑑</m:t>
                        </m:r>
                      </m:e>
                      <m:sub>
                        <m:r>
                          <a:rPr lang="en-US" altLang="zh-CN" sz="2800" i="1" dirty="0">
                            <a:latin typeface="Cambria Math" panose="02040503050406030204" pitchFamily="18" charset="0"/>
                          </a:rPr>
                          <m:t>𝑛</m:t>
                        </m:r>
                      </m:sub>
                    </m:sSub>
                    <m:r>
                      <a:rPr lang="en-US" altLang="zh-CN" sz="2800" b="0" i="1" dirty="0" smtClean="0">
                        <a:latin typeface="Cambria Math" panose="02040503050406030204" pitchFamily="18" charset="0"/>
                      </a:rPr>
                      <m:t>=</m:t>
                    </m:r>
                    <m:sSub>
                      <m:sSubPr>
                        <m:ctrlPr>
                          <a:rPr lang="en-US" altLang="zh-CN" sz="2800" i="1" dirty="0">
                            <a:latin typeface="Cambria Math" panose="02040503050406030204" pitchFamily="18" charset="0"/>
                          </a:rPr>
                        </m:ctrlPr>
                      </m:sSubPr>
                      <m:e>
                        <m:r>
                          <a:rPr lang="en-US" altLang="zh-CN" sz="2800" i="1" dirty="0">
                            <a:latin typeface="Cambria Math" panose="02040503050406030204" pitchFamily="18" charset="0"/>
                          </a:rPr>
                          <m:t>𝑑</m:t>
                        </m:r>
                      </m:e>
                      <m:sub>
                        <m:r>
                          <a:rPr lang="en-US" altLang="zh-CN" sz="2800" i="1" dirty="0">
                            <a:latin typeface="Cambria Math" panose="02040503050406030204" pitchFamily="18" charset="0"/>
                          </a:rPr>
                          <m:t>𝑛</m:t>
                        </m:r>
                        <m:r>
                          <a:rPr lang="en-US" altLang="zh-CN" sz="2800" b="0" i="1" dirty="0" smtClean="0">
                            <a:latin typeface="Cambria Math" panose="02040503050406030204" pitchFamily="18" charset="0"/>
                          </a:rPr>
                          <m:t>−1</m:t>
                        </m:r>
                      </m:sub>
                    </m:sSub>
                    <m:r>
                      <a:rPr lang="en-US" altLang="zh-CN" sz="2800" b="0" i="1" dirty="0" smtClean="0">
                        <a:latin typeface="Cambria Math" panose="02040503050406030204" pitchFamily="18" charset="0"/>
                      </a:rPr>
                      <m:t>+1+</m:t>
                    </m:r>
                    <m:sSub>
                      <m:sSubPr>
                        <m:ctrlPr>
                          <a:rPr lang="en-US" altLang="zh-CN" sz="2800" i="1" dirty="0">
                            <a:latin typeface="Cambria Math" panose="02040503050406030204" pitchFamily="18" charset="0"/>
                          </a:rPr>
                        </m:ctrlPr>
                      </m:sSubPr>
                      <m:e>
                        <m:r>
                          <a:rPr lang="en-US" altLang="zh-CN" sz="2800" i="1" dirty="0">
                            <a:latin typeface="Cambria Math" panose="02040503050406030204" pitchFamily="18" charset="0"/>
                          </a:rPr>
                          <m:t>𝑑</m:t>
                        </m:r>
                      </m:e>
                      <m:sub>
                        <m:r>
                          <a:rPr lang="en-US" altLang="zh-CN" sz="2800" i="1" dirty="0">
                            <a:latin typeface="Cambria Math" panose="02040503050406030204" pitchFamily="18" charset="0"/>
                          </a:rPr>
                          <m:t>𝑛</m:t>
                        </m:r>
                        <m:r>
                          <a:rPr lang="en-US" altLang="zh-CN" sz="2800" b="0" i="1" dirty="0" smtClean="0">
                            <a:latin typeface="Cambria Math" panose="02040503050406030204" pitchFamily="18" charset="0"/>
                          </a:rPr>
                          <m:t>−1</m:t>
                        </m:r>
                      </m:sub>
                    </m:sSub>
                    <m:r>
                      <a:rPr lang="en-US" altLang="zh-CN" sz="2800" b="0" i="1" dirty="0" smtClean="0">
                        <a:latin typeface="Cambria Math" panose="02040503050406030204" pitchFamily="18" charset="0"/>
                      </a:rPr>
                      <m:t>=2</m:t>
                    </m:r>
                    <m:sSub>
                      <m:sSubPr>
                        <m:ctrlPr>
                          <a:rPr lang="en-US" altLang="zh-CN" sz="2800" i="1" dirty="0">
                            <a:latin typeface="Cambria Math" panose="02040503050406030204" pitchFamily="18" charset="0"/>
                          </a:rPr>
                        </m:ctrlPr>
                      </m:sSubPr>
                      <m:e>
                        <m:r>
                          <a:rPr lang="en-US" altLang="zh-CN" sz="2800" i="1" dirty="0" smtClean="0">
                            <a:latin typeface="Cambria Math" panose="02040503050406030204" pitchFamily="18" charset="0"/>
                            <a:ea typeface="Cambria Math" panose="02040503050406030204" pitchFamily="18" charset="0"/>
                          </a:rPr>
                          <m:t>×</m:t>
                        </m:r>
                        <m:r>
                          <a:rPr lang="en-US" altLang="zh-CN" sz="2800" i="1" dirty="0">
                            <a:latin typeface="Cambria Math" panose="02040503050406030204" pitchFamily="18" charset="0"/>
                          </a:rPr>
                          <m:t>𝑑</m:t>
                        </m:r>
                      </m:e>
                      <m:sub>
                        <m:r>
                          <a:rPr lang="en-US" altLang="zh-CN" sz="2800" i="1" dirty="0">
                            <a:latin typeface="Cambria Math" panose="02040503050406030204" pitchFamily="18" charset="0"/>
                          </a:rPr>
                          <m:t>𝑛</m:t>
                        </m:r>
                        <m:r>
                          <a:rPr lang="en-US" altLang="zh-CN" sz="2800" b="0" i="1" dirty="0" smtClean="0">
                            <a:latin typeface="Cambria Math" panose="02040503050406030204" pitchFamily="18" charset="0"/>
                          </a:rPr>
                          <m:t>−1</m:t>
                        </m:r>
                      </m:sub>
                    </m:sSub>
                    <m:r>
                      <a:rPr lang="en-US" altLang="zh-CN" sz="2800" i="1" dirty="0">
                        <a:latin typeface="Cambria Math" panose="02040503050406030204" pitchFamily="18" charset="0"/>
                        <a:ea typeface="Cambria Math" panose="02040503050406030204" pitchFamily="18" charset="0"/>
                      </a:rPr>
                      <m:t>+</m:t>
                    </m:r>
                    <m:r>
                      <a:rPr lang="en-US" altLang="zh-CN" sz="2800" i="1" dirty="0" smtClean="0">
                        <a:latin typeface="Cambria Math" panose="02040503050406030204" pitchFamily="18" charset="0"/>
                        <a:ea typeface="Cambria Math" panose="02040503050406030204" pitchFamily="18" charset="0"/>
                      </a:rPr>
                      <m:t>1</m:t>
                    </m:r>
                  </m:oMath>
                </a14:m>
                <a:endParaRPr lang="en-US" altLang="zh-CN" sz="2800" dirty="0" smtClean="0"/>
              </a:p>
              <a:p>
                <a:r>
                  <a:rPr lang="zh-CN" altLang="en-US" sz="2800" dirty="0" smtClean="0"/>
                  <a:t>可以简化为</a:t>
                </a:r>
                <a14:m>
                  <m:oMath xmlns:m="http://schemas.openxmlformats.org/officeDocument/2006/math">
                    <m:sSub>
                      <m:sSubPr>
                        <m:ctrlPr>
                          <a:rPr lang="en-US" altLang="zh-CN" sz="2800" i="1" dirty="0">
                            <a:latin typeface="Cambria Math" panose="02040503050406030204" pitchFamily="18" charset="0"/>
                          </a:rPr>
                        </m:ctrlPr>
                      </m:sSubPr>
                      <m:e>
                        <m:r>
                          <a:rPr lang="en-US" altLang="zh-CN" sz="2800" i="1" dirty="0">
                            <a:latin typeface="Cambria Math" panose="02040503050406030204" pitchFamily="18" charset="0"/>
                          </a:rPr>
                          <m:t>𝑑</m:t>
                        </m:r>
                      </m:e>
                      <m:sub>
                        <m:r>
                          <a:rPr lang="en-US" altLang="zh-CN" sz="2800" i="1" dirty="0">
                            <a:latin typeface="Cambria Math" panose="02040503050406030204" pitchFamily="18" charset="0"/>
                          </a:rPr>
                          <m:t>𝑛</m:t>
                        </m:r>
                      </m:sub>
                    </m:sSub>
                    <m:r>
                      <a:rPr lang="en-US" altLang="zh-CN" sz="2800" i="1" dirty="0" smtClean="0">
                        <a:latin typeface="Cambria Math" panose="02040503050406030204" pitchFamily="18" charset="0"/>
                      </a:rPr>
                      <m:t>=</m:t>
                    </m:r>
                    <m:sSup>
                      <m:sSupPr>
                        <m:ctrlPr>
                          <a:rPr lang="en-US" altLang="zh-CN" sz="2800" i="1" dirty="0" smtClean="0">
                            <a:latin typeface="Cambria Math" panose="02040503050406030204" pitchFamily="18" charset="0"/>
                          </a:rPr>
                        </m:ctrlPr>
                      </m:sSupPr>
                      <m:e>
                        <m:r>
                          <a:rPr lang="en-US" altLang="zh-CN" sz="2800" i="1" dirty="0">
                            <a:latin typeface="Cambria Math" panose="02040503050406030204" pitchFamily="18" charset="0"/>
                          </a:rPr>
                          <m:t>2</m:t>
                        </m:r>
                      </m:e>
                      <m:sup>
                        <m:r>
                          <a:rPr lang="en-US" altLang="zh-CN" sz="2800" b="0" i="1" dirty="0">
                            <a:latin typeface="Cambria Math" panose="02040503050406030204" pitchFamily="18" charset="0"/>
                          </a:rPr>
                          <m:t>𝑛</m:t>
                        </m:r>
                      </m:sup>
                    </m:sSup>
                    <m:r>
                      <a:rPr lang="en-US" altLang="zh-CN" sz="2800" i="1" dirty="0" smtClean="0">
                        <a:latin typeface="Cambria Math" panose="02040503050406030204" pitchFamily="18" charset="0"/>
                        <a:ea typeface="Cambria Math" panose="02040503050406030204" pitchFamily="18" charset="0"/>
                      </a:rPr>
                      <m:t>−</m:t>
                    </m:r>
                    <m:r>
                      <a:rPr lang="en-US" altLang="zh-CN" sz="2800" i="1" dirty="0">
                        <a:latin typeface="Cambria Math" panose="02040503050406030204" pitchFamily="18" charset="0"/>
                        <a:ea typeface="Cambria Math" panose="02040503050406030204" pitchFamily="18" charset="0"/>
                      </a:rPr>
                      <m:t>1</m:t>
                    </m:r>
                  </m:oMath>
                </a14:m>
                <a:endParaRPr lang="en-US" altLang="zh-CN" sz="28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4"/>
                <a:stretch>
                  <a:fillRect l="-1095"/>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826385120"/>
      </p:ext>
    </p:extLst>
  </p:cSld>
  <p:clrMapOvr>
    <a:masterClrMapping/>
  </p:clrMapOvr>
  <mc:AlternateContent xmlns:mc="http://schemas.openxmlformats.org/markup-compatibility/2006" xmlns:p14="http://schemas.microsoft.com/office/powerpoint/2010/main">
    <mc:Choice Requires="p14">
      <p:transition spd="slow" p14:dur="2000" advTm="1587"/>
    </mc:Choice>
    <mc:Fallback xmlns="">
      <p:transition spd="slow" advTm="15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5400" dirty="0" smtClean="0"/>
              <a:t>移动次数最少的证明</a:t>
            </a:r>
            <a:endParaRPr lang="zh-CN" altLang="en-US" sz="5400"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sz="2800" dirty="0" smtClean="0"/>
                  <a:t>当</a:t>
                </a:r>
                <a14:m>
                  <m:oMath xmlns:m="http://schemas.openxmlformats.org/officeDocument/2006/math">
                    <m:r>
                      <a:rPr lang="en-US" altLang="zh-CN" sz="2800" i="1" dirty="0" smtClean="0">
                        <a:latin typeface="Cambria Math" panose="02040503050406030204" pitchFamily="18" charset="0"/>
                      </a:rPr>
                      <m:t>𝑛</m:t>
                    </m:r>
                    <m:r>
                      <a:rPr lang="en-US" altLang="zh-CN" sz="2800" i="1" dirty="0" smtClean="0">
                        <a:latin typeface="Cambria Math" panose="02040503050406030204" pitchFamily="18" charset="0"/>
                      </a:rPr>
                      <m:t>=1</m:t>
                    </m:r>
                  </m:oMath>
                </a14:m>
                <a:r>
                  <a:rPr lang="zh-CN" altLang="en-US" sz="2800" dirty="0" smtClean="0"/>
                  <a:t>，最少的移动次数</a:t>
                </a:r>
                <a14:m>
                  <m:oMath xmlns:m="http://schemas.openxmlformats.org/officeDocument/2006/math">
                    <m:sSub>
                      <m:sSubPr>
                        <m:ctrlPr>
                          <a:rPr lang="en-US" altLang="zh-CN" sz="2800" i="1" dirty="0">
                            <a:latin typeface="Cambria Math" panose="02040503050406030204" pitchFamily="18" charset="0"/>
                          </a:rPr>
                        </m:ctrlPr>
                      </m:sSubPr>
                      <m:e>
                        <m:r>
                          <a:rPr lang="en-US" altLang="zh-CN" sz="2800" i="1" dirty="0">
                            <a:latin typeface="Cambria Math" panose="02040503050406030204" pitchFamily="18" charset="0"/>
                          </a:rPr>
                          <m:t>𝑑</m:t>
                        </m:r>
                      </m:e>
                      <m:sub>
                        <m:r>
                          <a:rPr lang="en-US" altLang="zh-CN" sz="2800" i="1" dirty="0">
                            <a:latin typeface="Cambria Math" panose="02040503050406030204" pitchFamily="18" charset="0"/>
                          </a:rPr>
                          <m:t>1</m:t>
                        </m:r>
                      </m:sub>
                    </m:sSub>
                    <m:r>
                      <a:rPr lang="en-US" altLang="zh-CN" sz="2800" i="1" dirty="0">
                        <a:latin typeface="Cambria Math" panose="02040503050406030204" pitchFamily="18" charset="0"/>
                      </a:rPr>
                      <m:t>=1</m:t>
                    </m:r>
                  </m:oMath>
                </a14:m>
                <a:endParaRPr lang="en-US" altLang="zh-CN" sz="2800" dirty="0" smtClean="0"/>
              </a:p>
              <a:p>
                <a:r>
                  <a:rPr lang="zh-CN" altLang="en-US" sz="2800" dirty="0" smtClean="0"/>
                  <a:t>当</a:t>
                </a:r>
                <a14:m>
                  <m:oMath xmlns:m="http://schemas.openxmlformats.org/officeDocument/2006/math">
                    <m:r>
                      <a:rPr lang="en-US" altLang="zh-CN" sz="2800" b="0" i="1" dirty="0" smtClean="0">
                        <a:latin typeface="Cambria Math" panose="02040503050406030204" pitchFamily="18" charset="0"/>
                      </a:rPr>
                      <m:t>𝑛</m:t>
                    </m:r>
                    <m:r>
                      <a:rPr lang="en-US" altLang="zh-CN" sz="2800" b="0" i="0" dirty="0" smtClean="0">
                        <a:latin typeface="Cambria Math" panose="02040503050406030204" pitchFamily="18" charset="0"/>
                      </a:rPr>
                      <m:t>&gt;1</m:t>
                    </m:r>
                  </m:oMath>
                </a14:m>
                <a:r>
                  <a:rPr lang="zh-CN" altLang="en-US" sz="2800" dirty="0" smtClean="0"/>
                  <a:t>时，将上方</a:t>
                </a:r>
                <a14:m>
                  <m:oMath xmlns:m="http://schemas.openxmlformats.org/officeDocument/2006/math">
                    <m:r>
                      <a:rPr lang="en-US" altLang="zh-CN" sz="2800" b="0" i="1" dirty="0">
                        <a:latin typeface="Cambria Math" panose="02040503050406030204" pitchFamily="18" charset="0"/>
                      </a:rPr>
                      <m:t>𝑛</m:t>
                    </m:r>
                    <m:r>
                      <a:rPr lang="en-US" altLang="zh-CN" sz="2800" b="0" i="1" dirty="0" smtClean="0">
                        <a:latin typeface="Cambria Math" panose="02040503050406030204" pitchFamily="18" charset="0"/>
                      </a:rPr>
                      <m:t>−1</m:t>
                    </m:r>
                    <m:r>
                      <a:rPr lang="zh-CN" altLang="en-US" sz="2800" i="1" dirty="0">
                        <a:latin typeface="Cambria Math" panose="02040503050406030204" pitchFamily="18" charset="0"/>
                      </a:rPr>
                      <m:t>个</m:t>
                    </m:r>
                  </m:oMath>
                </a14:m>
                <a:r>
                  <a:rPr lang="zh-CN" altLang="en-US" sz="2800" dirty="0" smtClean="0"/>
                  <a:t>圆盘移至</a:t>
                </a:r>
                <a14:m>
                  <m:oMath xmlns:m="http://schemas.openxmlformats.org/officeDocument/2006/math">
                    <m:r>
                      <a:rPr lang="en-US" altLang="zh-CN" sz="2800" i="1" dirty="0" smtClean="0">
                        <a:latin typeface="Cambria Math" panose="02040503050406030204" pitchFamily="18" charset="0"/>
                      </a:rPr>
                      <m:t>𝐶</m:t>
                    </m:r>
                  </m:oMath>
                </a14:m>
                <a:r>
                  <a:rPr lang="zh-CN" altLang="en-US" sz="2800" dirty="0" smtClean="0"/>
                  <a:t>柱最少移动次数为</a:t>
                </a:r>
                <a14:m>
                  <m:oMath xmlns:m="http://schemas.openxmlformats.org/officeDocument/2006/math">
                    <m:sSub>
                      <m:sSubPr>
                        <m:ctrlPr>
                          <a:rPr lang="en-US" altLang="zh-CN" sz="2800" i="1" dirty="0">
                            <a:latin typeface="Cambria Math" panose="02040503050406030204" pitchFamily="18" charset="0"/>
                          </a:rPr>
                        </m:ctrlPr>
                      </m:sSubPr>
                      <m:e>
                        <m:r>
                          <a:rPr lang="en-US" altLang="zh-CN" sz="2800" i="1" dirty="0">
                            <a:latin typeface="Cambria Math" panose="02040503050406030204" pitchFamily="18" charset="0"/>
                          </a:rPr>
                          <m:t>𝑑</m:t>
                        </m:r>
                      </m:e>
                      <m:sub>
                        <m:r>
                          <a:rPr lang="en-US" altLang="zh-CN" sz="2800" b="0" i="1" dirty="0" smtClean="0">
                            <a:latin typeface="Cambria Math" panose="02040503050406030204" pitchFamily="18" charset="0"/>
                          </a:rPr>
                          <m:t>𝑛</m:t>
                        </m:r>
                        <m:r>
                          <a:rPr lang="en-US" altLang="zh-CN" sz="2800" b="0" i="1" dirty="0" smtClean="0">
                            <a:latin typeface="Cambria Math" panose="02040503050406030204" pitchFamily="18" charset="0"/>
                          </a:rPr>
                          <m:t>−1</m:t>
                        </m:r>
                      </m:sub>
                    </m:sSub>
                  </m:oMath>
                </a14:m>
                <a:r>
                  <a:rPr lang="zh-CN" altLang="en-US" sz="2800" dirty="0" smtClean="0"/>
                  <a:t>，将第</a:t>
                </a:r>
                <a14:m>
                  <m:oMath xmlns:m="http://schemas.openxmlformats.org/officeDocument/2006/math">
                    <m:r>
                      <a:rPr lang="en-US" altLang="zh-CN" sz="2800" i="1" dirty="0" smtClean="0">
                        <a:latin typeface="Cambria Math" panose="02040503050406030204" pitchFamily="18" charset="0"/>
                      </a:rPr>
                      <m:t>𝑛</m:t>
                    </m:r>
                  </m:oMath>
                </a14:m>
                <a:r>
                  <a:rPr lang="zh-CN" altLang="en-US" sz="2800" dirty="0" smtClean="0"/>
                  <a:t>个圆盘移至</a:t>
                </a:r>
                <a14:m>
                  <m:oMath xmlns:m="http://schemas.openxmlformats.org/officeDocument/2006/math">
                    <m:r>
                      <a:rPr lang="en-US" altLang="zh-CN" sz="2800" i="1" dirty="0" smtClean="0">
                        <a:latin typeface="Cambria Math" panose="02040503050406030204" pitchFamily="18" charset="0"/>
                      </a:rPr>
                      <m:t>𝐵</m:t>
                    </m:r>
                  </m:oMath>
                </a14:m>
                <a:r>
                  <a:rPr lang="zh-CN" altLang="en-US" sz="2800" dirty="0" smtClean="0"/>
                  <a:t>柱最少移动次数为</a:t>
                </a:r>
                <a14:m>
                  <m:oMath xmlns:m="http://schemas.openxmlformats.org/officeDocument/2006/math">
                    <m:r>
                      <a:rPr lang="en-US" altLang="zh-CN" sz="2800" i="1" dirty="0" smtClean="0">
                        <a:latin typeface="Cambria Math" panose="02040503050406030204" pitchFamily="18" charset="0"/>
                      </a:rPr>
                      <m:t>1</m:t>
                    </m:r>
                  </m:oMath>
                </a14:m>
                <a:r>
                  <a:rPr lang="zh-CN" altLang="en-US" sz="2800" dirty="0" smtClean="0"/>
                  <a:t>，将</a:t>
                </a:r>
                <a14:m>
                  <m:oMath xmlns:m="http://schemas.openxmlformats.org/officeDocument/2006/math">
                    <m:r>
                      <a:rPr lang="en-US" altLang="zh-CN" sz="2800" i="1" dirty="0" smtClean="0">
                        <a:latin typeface="Cambria Math" panose="02040503050406030204" pitchFamily="18" charset="0"/>
                      </a:rPr>
                      <m:t>𝑛</m:t>
                    </m:r>
                    <m:r>
                      <a:rPr lang="en-US" altLang="zh-CN" sz="2800" i="1" dirty="0" smtClean="0">
                        <a:latin typeface="Cambria Math" panose="02040503050406030204" pitchFamily="18" charset="0"/>
                      </a:rPr>
                      <m:t>−1</m:t>
                    </m:r>
                  </m:oMath>
                </a14:m>
                <a:r>
                  <a:rPr lang="zh-CN" altLang="en-US" sz="2800" dirty="0" smtClean="0"/>
                  <a:t>个圆盘从</a:t>
                </a:r>
                <a14:m>
                  <m:oMath xmlns:m="http://schemas.openxmlformats.org/officeDocument/2006/math">
                    <m:r>
                      <a:rPr lang="en-US" altLang="zh-CN" sz="2800" i="1" dirty="0" smtClean="0">
                        <a:latin typeface="Cambria Math" panose="02040503050406030204" pitchFamily="18" charset="0"/>
                      </a:rPr>
                      <m:t>𝐶</m:t>
                    </m:r>
                  </m:oMath>
                </a14:m>
                <a:r>
                  <a:rPr lang="zh-CN" altLang="en-US" sz="2800" dirty="0" smtClean="0"/>
                  <a:t>柱移至</a:t>
                </a:r>
                <a14:m>
                  <m:oMath xmlns:m="http://schemas.openxmlformats.org/officeDocument/2006/math">
                    <m:r>
                      <a:rPr lang="en-US" altLang="zh-CN" sz="2800" i="1" dirty="0" smtClean="0">
                        <a:latin typeface="Cambria Math" panose="02040503050406030204" pitchFamily="18" charset="0"/>
                      </a:rPr>
                      <m:t>𝐵</m:t>
                    </m:r>
                  </m:oMath>
                </a14:m>
                <a:r>
                  <a:rPr lang="zh-CN" altLang="en-US" sz="2800" dirty="0" smtClean="0"/>
                  <a:t>柱最少移动次数为</a:t>
                </a:r>
                <a14:m>
                  <m:oMath xmlns:m="http://schemas.openxmlformats.org/officeDocument/2006/math">
                    <m:sSub>
                      <m:sSubPr>
                        <m:ctrlPr>
                          <a:rPr lang="en-US" altLang="zh-CN" sz="2800" i="1" dirty="0">
                            <a:latin typeface="Cambria Math" panose="02040503050406030204" pitchFamily="18" charset="0"/>
                          </a:rPr>
                        </m:ctrlPr>
                      </m:sSubPr>
                      <m:e>
                        <m:r>
                          <a:rPr lang="en-US" altLang="zh-CN" sz="2800" i="1" dirty="0">
                            <a:latin typeface="Cambria Math" panose="02040503050406030204" pitchFamily="18" charset="0"/>
                          </a:rPr>
                          <m:t>𝑑</m:t>
                        </m:r>
                      </m:e>
                      <m:sub>
                        <m:r>
                          <a:rPr lang="en-US" altLang="zh-CN" sz="2800" i="1" dirty="0">
                            <a:latin typeface="Cambria Math" panose="02040503050406030204" pitchFamily="18" charset="0"/>
                          </a:rPr>
                          <m:t>𝑛</m:t>
                        </m:r>
                        <m:r>
                          <a:rPr lang="en-US" altLang="zh-CN" sz="2800" i="1" dirty="0">
                            <a:latin typeface="Cambria Math" panose="02040503050406030204" pitchFamily="18" charset="0"/>
                          </a:rPr>
                          <m:t>−1</m:t>
                        </m:r>
                      </m:sub>
                    </m:sSub>
                  </m:oMath>
                </a14:m>
                <a:r>
                  <a:rPr lang="zh-CN" altLang="en-US" sz="2800" dirty="0" smtClean="0"/>
                  <a:t>，</a:t>
                </a:r>
                <a14:m>
                  <m:oMath xmlns:m="http://schemas.openxmlformats.org/officeDocument/2006/math">
                    <m:r>
                      <a:rPr lang="en-US" altLang="zh-CN" sz="2800" i="1" dirty="0" smtClean="0">
                        <a:latin typeface="Cambria Math" panose="02040503050406030204" pitchFamily="18" charset="0"/>
                      </a:rPr>
                      <m:t>𝑛</m:t>
                    </m:r>
                  </m:oMath>
                </a14:m>
                <a:r>
                  <a:rPr lang="zh-CN" altLang="en-US" sz="2800" dirty="0" smtClean="0"/>
                  <a:t>个圆盘最少的移动次数</a:t>
                </a:r>
                <a14:m>
                  <m:oMath xmlns:m="http://schemas.openxmlformats.org/officeDocument/2006/math">
                    <m:sSub>
                      <m:sSubPr>
                        <m:ctrlPr>
                          <a:rPr lang="en-US" altLang="zh-CN" sz="2800" i="1" dirty="0">
                            <a:latin typeface="Cambria Math" panose="02040503050406030204" pitchFamily="18" charset="0"/>
                          </a:rPr>
                        </m:ctrlPr>
                      </m:sSubPr>
                      <m:e>
                        <m:r>
                          <a:rPr lang="en-US" altLang="zh-CN" sz="2800" i="1" dirty="0">
                            <a:latin typeface="Cambria Math" panose="02040503050406030204" pitchFamily="18" charset="0"/>
                          </a:rPr>
                          <m:t>𝑑</m:t>
                        </m:r>
                      </m:e>
                      <m:sub>
                        <m:r>
                          <a:rPr lang="en-US" altLang="zh-CN" sz="2800" i="1" dirty="0">
                            <a:latin typeface="Cambria Math" panose="02040503050406030204" pitchFamily="18" charset="0"/>
                          </a:rPr>
                          <m:t>𝑛</m:t>
                        </m:r>
                      </m:sub>
                    </m:sSub>
                    <m:r>
                      <a:rPr lang="en-US" altLang="zh-CN" sz="2800" i="1" dirty="0" smtClean="0">
                        <a:latin typeface="Cambria Math" panose="02040503050406030204" pitchFamily="18" charset="0"/>
                      </a:rPr>
                      <m:t>=</m:t>
                    </m:r>
                    <m:r>
                      <a:rPr lang="en-US" altLang="zh-CN" sz="2800" i="1" dirty="0">
                        <a:latin typeface="Cambria Math" panose="02040503050406030204" pitchFamily="18" charset="0"/>
                      </a:rPr>
                      <m:t>2</m:t>
                    </m:r>
                    <m:r>
                      <a:rPr lang="en-US" altLang="zh-CN" sz="2800" i="1" dirty="0" smtClean="0">
                        <a:latin typeface="Cambria Math" panose="02040503050406030204" pitchFamily="18" charset="0"/>
                        <a:ea typeface="Cambria Math" panose="02040503050406030204" pitchFamily="18" charset="0"/>
                      </a:rPr>
                      <m:t>×</m:t>
                    </m:r>
                    <m:sSub>
                      <m:sSubPr>
                        <m:ctrlPr>
                          <a:rPr lang="en-US" altLang="zh-CN" sz="2800" i="1" dirty="0">
                            <a:latin typeface="Cambria Math" panose="02040503050406030204" pitchFamily="18" charset="0"/>
                          </a:rPr>
                        </m:ctrlPr>
                      </m:sSubPr>
                      <m:e>
                        <m:r>
                          <a:rPr lang="en-US" altLang="zh-CN" sz="2800" i="1" dirty="0">
                            <a:latin typeface="Cambria Math" panose="02040503050406030204" pitchFamily="18" charset="0"/>
                          </a:rPr>
                          <m:t>𝑑</m:t>
                        </m:r>
                      </m:e>
                      <m:sub>
                        <m:r>
                          <a:rPr lang="en-US" altLang="zh-CN" sz="2800" i="1" dirty="0">
                            <a:latin typeface="Cambria Math" panose="02040503050406030204" pitchFamily="18" charset="0"/>
                          </a:rPr>
                          <m:t>𝑛</m:t>
                        </m:r>
                        <m:r>
                          <a:rPr lang="en-US" altLang="zh-CN" sz="2800" i="1" dirty="0">
                            <a:latin typeface="Cambria Math" panose="02040503050406030204" pitchFamily="18" charset="0"/>
                          </a:rPr>
                          <m:t>−1</m:t>
                        </m:r>
                      </m:sub>
                    </m:sSub>
                    <m:r>
                      <a:rPr lang="en-US" altLang="zh-CN" sz="2800" i="1" dirty="0" smtClean="0">
                        <a:latin typeface="Cambria Math" panose="02040503050406030204" pitchFamily="18" charset="0"/>
                      </a:rPr>
                      <m:t>+</m:t>
                    </m:r>
                    <m:r>
                      <a:rPr lang="en-US" altLang="zh-CN" sz="2800" i="1" dirty="0">
                        <a:latin typeface="Cambria Math" panose="02040503050406030204" pitchFamily="18" charset="0"/>
                      </a:rPr>
                      <m:t>1</m:t>
                    </m:r>
                  </m:oMath>
                </a14:m>
                <a:endParaRPr lang="zh-CN" altLang="en-US" sz="28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095" r="-1173"/>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1051078437"/>
      </p:ext>
    </p:extLst>
  </p:cSld>
  <p:clrMapOvr>
    <a:masterClrMapping/>
  </p:clrMapOvr>
  <mc:AlternateContent xmlns:mc="http://schemas.openxmlformats.org/markup-compatibility/2006" xmlns:p14="http://schemas.microsoft.com/office/powerpoint/2010/main">
    <mc:Choice Requires="p14">
      <p:transition spd="slow" p14:dur="2000" advTm="1290"/>
    </mc:Choice>
    <mc:Fallback xmlns="">
      <p:transition spd="slow" advTm="12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5400" dirty="0" smtClean="0"/>
              <a:t>递归</a:t>
            </a:r>
            <a:endParaRPr lang="zh-CN" altLang="en-US" sz="5400" dirty="0"/>
          </a:p>
        </p:txBody>
      </p:sp>
      <p:sp>
        <p:nvSpPr>
          <p:cNvPr id="3" name="内容占位符 2"/>
          <p:cNvSpPr>
            <a:spLocks noGrp="1"/>
          </p:cNvSpPr>
          <p:nvPr>
            <p:ph idx="1"/>
          </p:nvPr>
        </p:nvSpPr>
        <p:spPr/>
        <p:txBody>
          <a:bodyPr>
            <a:normAutofit/>
          </a:bodyPr>
          <a:lstStyle/>
          <a:p>
            <a:r>
              <a:rPr lang="zh-CN" altLang="en-US" sz="2800" dirty="0">
                <a:latin typeface="+mn-ea"/>
              </a:rPr>
              <a:t>程序调用</a:t>
            </a:r>
            <a:r>
              <a:rPr lang="zh-CN" altLang="en-US" sz="2800" dirty="0" smtClean="0">
                <a:latin typeface="+mn-ea"/>
              </a:rPr>
              <a:t>自身称为递归</a:t>
            </a:r>
            <a:endParaRPr lang="en-US" altLang="zh-CN" sz="2800" dirty="0" smtClean="0">
              <a:latin typeface="+mn-ea"/>
            </a:endParaRPr>
          </a:p>
          <a:p>
            <a:r>
              <a:rPr lang="zh-CN" altLang="en-US" sz="2800" dirty="0" smtClean="0">
                <a:latin typeface="+mn-ea"/>
              </a:rPr>
              <a:t>通常</a:t>
            </a:r>
            <a:r>
              <a:rPr lang="zh-CN" altLang="en-US" sz="2800" dirty="0">
                <a:latin typeface="+mn-ea"/>
              </a:rPr>
              <a:t>把一个大型复杂的问题层层转化为一个与原问题相似的规模较小的问题来</a:t>
            </a:r>
            <a:r>
              <a:rPr lang="zh-CN" altLang="en-US" sz="2800" dirty="0" smtClean="0">
                <a:latin typeface="+mn-ea"/>
              </a:rPr>
              <a:t>求解</a:t>
            </a:r>
            <a:endParaRPr lang="zh-CN" altLang="en-US" sz="2800" dirty="0">
              <a:latin typeface="+mn-ea"/>
            </a:endParaRPr>
          </a:p>
        </p:txBody>
      </p:sp>
    </p:spTree>
    <p:custDataLst>
      <p:tags r:id="rId1"/>
    </p:custDataLst>
    <p:extLst>
      <p:ext uri="{BB962C8B-B14F-4D97-AF65-F5344CB8AC3E}">
        <p14:creationId xmlns:p14="http://schemas.microsoft.com/office/powerpoint/2010/main" val="2864541028"/>
      </p:ext>
    </p:extLst>
  </p:cSld>
  <p:clrMapOvr>
    <a:masterClrMapping/>
  </p:clrMapOvr>
  <mc:AlternateContent xmlns:mc="http://schemas.openxmlformats.org/markup-compatibility/2006" xmlns:p14="http://schemas.microsoft.com/office/powerpoint/2010/main">
    <mc:Choice Requires="p14">
      <p:transition spd="slow" p14:dur="2000" advTm="5359"/>
    </mc:Choice>
    <mc:Fallback xmlns="">
      <p:transition spd="slow" advTm="53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5400" dirty="0" smtClean="0"/>
              <a:t>四柱汉诺塔</a:t>
            </a:r>
            <a:endParaRPr lang="zh-CN" altLang="en-US" sz="5400"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chor="ctr">
                <a:normAutofit/>
              </a:bodyPr>
              <a:lstStyle/>
              <a:p>
                <a:r>
                  <a:rPr lang="zh-CN" altLang="en-US" sz="2800" dirty="0" smtClean="0"/>
                  <a:t>四根相邻的柱子标号为</a:t>
                </a:r>
                <a14:m>
                  <m:oMath xmlns:m="http://schemas.openxmlformats.org/officeDocument/2006/math">
                    <m:r>
                      <a:rPr lang="en-US" altLang="zh-CN" sz="2800" i="1" dirty="0" smtClean="0">
                        <a:latin typeface="Cambria Math" panose="02040503050406030204" pitchFamily="18" charset="0"/>
                      </a:rPr>
                      <m:t>𝐴</m:t>
                    </m:r>
                  </m:oMath>
                </a14:m>
                <a:r>
                  <a:rPr lang="zh-CN" altLang="en-US" sz="2800" dirty="0" smtClean="0"/>
                  <a:t>、</a:t>
                </a:r>
                <a14:m>
                  <m:oMath xmlns:m="http://schemas.openxmlformats.org/officeDocument/2006/math">
                    <m:r>
                      <a:rPr lang="en-US" altLang="zh-CN" sz="2800" i="1" dirty="0" smtClean="0">
                        <a:latin typeface="Cambria Math" panose="02040503050406030204" pitchFamily="18" charset="0"/>
                      </a:rPr>
                      <m:t>𝐵</m:t>
                    </m:r>
                  </m:oMath>
                </a14:m>
                <a:r>
                  <a:rPr lang="zh-CN" altLang="en-US" sz="2800" dirty="0" smtClean="0"/>
                  <a:t>、</a:t>
                </a:r>
                <a14:m>
                  <m:oMath xmlns:m="http://schemas.openxmlformats.org/officeDocument/2006/math">
                    <m:r>
                      <a:rPr lang="en-US" altLang="zh-CN" sz="2800" i="1" dirty="0" smtClean="0">
                        <a:latin typeface="Cambria Math" panose="02040503050406030204" pitchFamily="18" charset="0"/>
                      </a:rPr>
                      <m:t>𝐶</m:t>
                    </m:r>
                  </m:oMath>
                </a14:m>
                <a:r>
                  <a:rPr lang="zh-CN" altLang="en-US" sz="2800" dirty="0"/>
                  <a:t>、</a:t>
                </a:r>
                <a14:m>
                  <m:oMath xmlns:m="http://schemas.openxmlformats.org/officeDocument/2006/math">
                    <m:r>
                      <a:rPr lang="en-US" altLang="zh-CN" sz="2800" i="1" dirty="0" smtClean="0">
                        <a:latin typeface="Cambria Math" panose="02040503050406030204" pitchFamily="18" charset="0"/>
                      </a:rPr>
                      <m:t>𝐷</m:t>
                    </m:r>
                  </m:oMath>
                </a14:m>
                <a:r>
                  <a:rPr lang="zh-CN" altLang="en-US" sz="2800" dirty="0" smtClean="0"/>
                  <a:t>，</a:t>
                </a:r>
                <a14:m>
                  <m:oMath xmlns:m="http://schemas.openxmlformats.org/officeDocument/2006/math">
                    <m:r>
                      <a:rPr lang="en-US" altLang="zh-CN" sz="2800" i="1" dirty="0" smtClean="0">
                        <a:latin typeface="Cambria Math" panose="02040503050406030204" pitchFamily="18" charset="0"/>
                      </a:rPr>
                      <m:t>𝐴</m:t>
                    </m:r>
                  </m:oMath>
                </a14:m>
                <a:r>
                  <a:rPr lang="zh-CN" altLang="en-US" sz="2800" dirty="0" smtClean="0"/>
                  <a:t>柱上按金字塔状叠放着</a:t>
                </a:r>
                <a14:m>
                  <m:oMath xmlns:m="http://schemas.openxmlformats.org/officeDocument/2006/math">
                    <m:r>
                      <a:rPr lang="en-US" altLang="zh-CN" sz="2800" i="1" dirty="0" smtClean="0">
                        <a:latin typeface="Cambria Math" panose="02040503050406030204" pitchFamily="18" charset="0"/>
                      </a:rPr>
                      <m:t>𝑛</m:t>
                    </m:r>
                  </m:oMath>
                </a14:m>
                <a:r>
                  <a:rPr lang="zh-CN" altLang="en-US" sz="2800" dirty="0" smtClean="0"/>
                  <a:t>个不同大小的圆盘，要把所有盘子移动到</a:t>
                </a:r>
                <a14:m>
                  <m:oMath xmlns:m="http://schemas.openxmlformats.org/officeDocument/2006/math">
                    <m:r>
                      <a:rPr lang="en-US" altLang="zh-CN" sz="2800" i="1" dirty="0" smtClean="0">
                        <a:latin typeface="Cambria Math" panose="02040503050406030204" pitchFamily="18" charset="0"/>
                      </a:rPr>
                      <m:t>𝐵</m:t>
                    </m:r>
                  </m:oMath>
                </a14:m>
                <a:r>
                  <a:rPr lang="zh-CN" altLang="en-US" sz="2800" dirty="0"/>
                  <a:t>柱</a:t>
                </a:r>
                <a:r>
                  <a:rPr lang="zh-CN" altLang="en-US" sz="2800" dirty="0" smtClean="0"/>
                  <a:t>上，每次只能移动一个盘子，并且每次移动后同一根柱子上都不能出现大盘子在小盘子上方，</a:t>
                </a:r>
                <a:r>
                  <a:rPr lang="zh-CN" altLang="en-US" sz="2800" dirty="0"/>
                  <a:t>求</a:t>
                </a:r>
                <a:r>
                  <a:rPr lang="zh-CN" altLang="en-US" sz="2800" dirty="0" smtClean="0"/>
                  <a:t>至少需要多少次移动。</a:t>
                </a:r>
                <a:endParaRPr lang="zh-CN" altLang="en-US" sz="28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095" r="-617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289567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smtClean="0">
                        <a:latin typeface="Cambria Math" panose="02040503050406030204" pitchFamily="18" charset="0"/>
                      </a:rPr>
                      <m:t>=</m:t>
                    </m:r>
                    <m:r>
                      <a:rPr lang="en-US" altLang="zh-CN" sz="5400" i="1" dirty="0">
                        <a:latin typeface="Cambria Math" panose="02040503050406030204" pitchFamily="18" charset="0"/>
                      </a:rPr>
                      <m:t>1</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i="1" dirty="0" smtClean="0">
                        <a:latin typeface="Cambria Math" panose="02040503050406030204" pitchFamily="18" charset="0"/>
                      </a:rPr>
                      <m:t>0</m:t>
                    </m:r>
                  </m:oMath>
                </a14:m>
                <a:r>
                  <a:rPr lang="zh-CN" altLang="en-US" sz="2800" dirty="0" smtClean="0"/>
                  <a:t>次</a:t>
                </a:r>
                <a:endParaRPr lang="zh-CN" altLang="en-US" sz="28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3"/>
                <a:stretch>
                  <a:fillRect t="-15116" b="-27907"/>
                </a:stretch>
              </a:blipFill>
            </p:spPr>
            <p:txBody>
              <a:bodyPr/>
              <a:lstStyle/>
              <a:p>
                <a:r>
                  <a:rPr lang="zh-CN" altLang="en-US">
                    <a:noFill/>
                  </a:rPr>
                  <a:t> </a:t>
                </a:r>
              </a:p>
            </p:txBody>
          </p:sp>
        </mc:Fallback>
      </mc:AlternateContent>
      <p:grpSp>
        <p:nvGrpSpPr>
          <p:cNvPr id="4" name="组合 3"/>
          <p:cNvGrpSpPr/>
          <p:nvPr/>
        </p:nvGrpSpPr>
        <p:grpSpPr>
          <a:xfrm>
            <a:off x="2789201" y="2225613"/>
            <a:ext cx="7205547" cy="3602874"/>
            <a:chOff x="2789201" y="2225613"/>
            <a:chExt cx="7205547" cy="3602874"/>
          </a:xfrm>
        </p:grpSpPr>
        <p:sp>
          <p:nvSpPr>
            <p:cNvPr id="12" name="矩形 11"/>
            <p:cNvSpPr/>
            <p:nvPr/>
          </p:nvSpPr>
          <p:spPr>
            <a:xfrm>
              <a:off x="278920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133079"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47942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829148" y="2228487"/>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1792001"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 name="文本框 9"/>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0" name="文本框 9"/>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4893484"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5" name="文本框 14"/>
              <p:cNvSpPr txBox="1">
                <a:spLocks noRot="1" noChangeAspect="1" noMove="1" noResize="1" noEditPoints="1" noAdjustHandles="1" noChangeArrowheads="1" noChangeShapeType="1" noTextEdit="1"/>
              </p:cNvSpPr>
              <p:nvPr/>
            </p:nvSpPr>
            <p:spPr>
              <a:xfrm>
                <a:off x="4893484" y="5950495"/>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p:cNvSpPr txBox="1"/>
              <p:nvPr/>
            </p:nvSpPr>
            <p:spPr>
              <a:xfrm>
                <a:off x="7236653"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6" name="文本框 15"/>
              <p:cNvSpPr txBox="1">
                <a:spLocks noRot="1" noChangeAspect="1" noMove="1" noResize="1" noEditPoints="1" noAdjustHandles="1" noChangeArrowheads="1" noChangeShapeType="1" noTextEdit="1"/>
              </p:cNvSpPr>
              <p:nvPr/>
            </p:nvSpPr>
            <p:spPr>
              <a:xfrm>
                <a:off x="7236653" y="5950495"/>
                <a:ext cx="644790" cy="4308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9589553" y="5950494"/>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𝐷</m:t>
                      </m:r>
                    </m:oMath>
                  </m:oMathPara>
                </a14:m>
                <a:endParaRPr lang="zh-CN" altLang="en-US" sz="280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9589553" y="5950494"/>
                <a:ext cx="644790" cy="430887"/>
              </a:xfrm>
              <a:prstGeom prst="rect">
                <a:avLst/>
              </a:prstGeom>
              <a:blipFill>
                <a:blip r:embed="rId7"/>
                <a:stretch>
                  <a:fillRect/>
                </a:stretch>
              </a:blipFill>
            </p:spPr>
            <p:txBody>
              <a:bodyPr/>
              <a:lstStyle/>
              <a:p>
                <a:r>
                  <a:rPr lang="zh-CN" altLang="en-US">
                    <a:noFill/>
                  </a:rPr>
                  <a:t> </a:t>
                </a:r>
              </a:p>
            </p:txBody>
          </p:sp>
        </mc:Fallback>
      </mc:AlternateContent>
      <p:sp>
        <p:nvSpPr>
          <p:cNvPr id="20" name="上弧形箭头 19"/>
          <p:cNvSpPr/>
          <p:nvPr/>
        </p:nvSpPr>
        <p:spPr>
          <a:xfrm>
            <a:off x="3195105" y="4508739"/>
            <a:ext cx="1698379" cy="9568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19966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smtClean="0">
                        <a:latin typeface="Cambria Math" panose="02040503050406030204" pitchFamily="18" charset="0"/>
                      </a:rPr>
                      <m:t>=</m:t>
                    </m:r>
                    <m:r>
                      <a:rPr lang="en-US" altLang="zh-CN" sz="5400" i="1" dirty="0">
                        <a:latin typeface="Cambria Math" panose="02040503050406030204" pitchFamily="18" charset="0"/>
                      </a:rPr>
                      <m:t>1</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b="0" i="1" dirty="0" smtClean="0">
                        <a:latin typeface="Cambria Math" panose="02040503050406030204" pitchFamily="18" charset="0"/>
                      </a:rPr>
                      <m:t>1</m:t>
                    </m:r>
                  </m:oMath>
                </a14:m>
                <a:r>
                  <a:rPr lang="zh-CN" altLang="en-US" sz="2800" dirty="0" smtClean="0"/>
                  <a:t>次</a:t>
                </a:r>
                <a:endParaRPr lang="zh-CN" altLang="en-US" sz="28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3"/>
                <a:stretch>
                  <a:fillRect t="-15116" b="-27907"/>
                </a:stretch>
              </a:blipFill>
            </p:spPr>
            <p:txBody>
              <a:bodyPr/>
              <a:lstStyle/>
              <a:p>
                <a:r>
                  <a:rPr lang="zh-CN" altLang="en-US">
                    <a:noFill/>
                  </a:rPr>
                  <a:t> </a:t>
                </a:r>
              </a:p>
            </p:txBody>
          </p:sp>
        </mc:Fallback>
      </mc:AlternateContent>
      <p:grpSp>
        <p:nvGrpSpPr>
          <p:cNvPr id="4" name="组合 3"/>
          <p:cNvGrpSpPr/>
          <p:nvPr/>
        </p:nvGrpSpPr>
        <p:grpSpPr>
          <a:xfrm>
            <a:off x="2789201" y="2225613"/>
            <a:ext cx="7205547" cy="3602874"/>
            <a:chOff x="2789201" y="2225613"/>
            <a:chExt cx="7205547" cy="3602874"/>
          </a:xfrm>
        </p:grpSpPr>
        <p:sp>
          <p:nvSpPr>
            <p:cNvPr id="12" name="矩形 11"/>
            <p:cNvSpPr/>
            <p:nvPr/>
          </p:nvSpPr>
          <p:spPr>
            <a:xfrm>
              <a:off x="278920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133079"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47942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829148" y="2228487"/>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4134187"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 name="文本框 9"/>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0" name="文本框 9"/>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4893484"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5" name="文本框 14"/>
              <p:cNvSpPr txBox="1">
                <a:spLocks noRot="1" noChangeAspect="1" noMove="1" noResize="1" noEditPoints="1" noAdjustHandles="1" noChangeArrowheads="1" noChangeShapeType="1" noTextEdit="1"/>
              </p:cNvSpPr>
              <p:nvPr/>
            </p:nvSpPr>
            <p:spPr>
              <a:xfrm>
                <a:off x="4893484" y="5950495"/>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p:cNvSpPr txBox="1"/>
              <p:nvPr/>
            </p:nvSpPr>
            <p:spPr>
              <a:xfrm>
                <a:off x="7236653"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6" name="文本框 15"/>
              <p:cNvSpPr txBox="1">
                <a:spLocks noRot="1" noChangeAspect="1" noMove="1" noResize="1" noEditPoints="1" noAdjustHandles="1" noChangeArrowheads="1" noChangeShapeType="1" noTextEdit="1"/>
              </p:cNvSpPr>
              <p:nvPr/>
            </p:nvSpPr>
            <p:spPr>
              <a:xfrm>
                <a:off x="7236653" y="5950495"/>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9589553" y="5950494"/>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𝐷</m:t>
                      </m:r>
                    </m:oMath>
                  </m:oMathPara>
                </a14:m>
                <a:endParaRPr lang="zh-CN" altLang="en-US" sz="280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9589553" y="5950494"/>
                <a:ext cx="644790" cy="430887"/>
              </a:xfrm>
              <a:prstGeom prst="rect">
                <a:avLst/>
              </a:prstGeom>
              <a:blipFill>
                <a:blip r:embed="rId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044943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smtClean="0">
                        <a:latin typeface="Cambria Math" panose="02040503050406030204" pitchFamily="18" charset="0"/>
                      </a:rPr>
                      <m:t>=</m:t>
                    </m:r>
                    <m:r>
                      <a:rPr lang="en-US" altLang="zh-CN" sz="5400" b="0" i="1" dirty="0" smtClean="0">
                        <a:latin typeface="Cambria Math" panose="02040503050406030204" pitchFamily="18" charset="0"/>
                      </a:rPr>
                      <m:t>2</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i="1" dirty="0" smtClean="0">
                        <a:latin typeface="Cambria Math" panose="02040503050406030204" pitchFamily="18" charset="0"/>
                      </a:rPr>
                      <m:t>0</m:t>
                    </m:r>
                  </m:oMath>
                </a14:m>
                <a:r>
                  <a:rPr lang="zh-CN" altLang="en-US" sz="2800" dirty="0" smtClean="0"/>
                  <a:t>次</a:t>
                </a:r>
                <a:endParaRPr lang="zh-CN" altLang="en-US" sz="28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3"/>
                <a:stretch>
                  <a:fillRect t="-15116" b="-27907"/>
                </a:stretch>
              </a:blipFill>
            </p:spPr>
            <p:txBody>
              <a:bodyPr/>
              <a:lstStyle/>
              <a:p>
                <a:r>
                  <a:rPr lang="zh-CN" altLang="en-US">
                    <a:noFill/>
                  </a:rPr>
                  <a:t> </a:t>
                </a:r>
              </a:p>
            </p:txBody>
          </p:sp>
        </mc:Fallback>
      </mc:AlternateContent>
      <p:grpSp>
        <p:nvGrpSpPr>
          <p:cNvPr id="4" name="组合 3"/>
          <p:cNvGrpSpPr/>
          <p:nvPr/>
        </p:nvGrpSpPr>
        <p:grpSpPr>
          <a:xfrm>
            <a:off x="2789201" y="2225613"/>
            <a:ext cx="7205547" cy="3602874"/>
            <a:chOff x="2789201" y="2225613"/>
            <a:chExt cx="7205547" cy="3602874"/>
          </a:xfrm>
        </p:grpSpPr>
        <p:sp>
          <p:nvSpPr>
            <p:cNvPr id="12" name="矩形 11"/>
            <p:cNvSpPr/>
            <p:nvPr/>
          </p:nvSpPr>
          <p:spPr>
            <a:xfrm>
              <a:off x="278920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133079"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47942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829148" y="2228487"/>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1792001"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1972001" y="510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5" name="文本框 14"/>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5" name="文本框 14"/>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p:cNvSpPr txBox="1"/>
              <p:nvPr/>
            </p:nvSpPr>
            <p:spPr>
              <a:xfrm>
                <a:off x="4893484"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6" name="文本框 15"/>
              <p:cNvSpPr txBox="1">
                <a:spLocks noRot="1" noChangeAspect="1" noMove="1" noResize="1" noEditPoints="1" noAdjustHandles="1" noChangeArrowheads="1" noChangeShapeType="1" noTextEdit="1"/>
              </p:cNvSpPr>
              <p:nvPr/>
            </p:nvSpPr>
            <p:spPr>
              <a:xfrm>
                <a:off x="4893484" y="5950495"/>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7236653"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7236653" y="5950495"/>
                <a:ext cx="644790" cy="4308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9589553" y="5950494"/>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𝐷</m:t>
                      </m:r>
                    </m:oMath>
                  </m:oMathPara>
                </a14:m>
                <a:endParaRPr lang="zh-CN" altLang="en-US" sz="2800" dirty="0"/>
              </a:p>
            </p:txBody>
          </p:sp>
        </mc:Choice>
        <mc:Fallback xmlns="">
          <p:sp>
            <p:nvSpPr>
              <p:cNvPr id="20" name="文本框 19"/>
              <p:cNvSpPr txBox="1">
                <a:spLocks noRot="1" noChangeAspect="1" noMove="1" noResize="1" noEditPoints="1" noAdjustHandles="1" noChangeArrowheads="1" noChangeShapeType="1" noTextEdit="1"/>
              </p:cNvSpPr>
              <p:nvPr/>
            </p:nvSpPr>
            <p:spPr>
              <a:xfrm>
                <a:off x="9589553" y="5950494"/>
                <a:ext cx="644790" cy="430887"/>
              </a:xfrm>
              <a:prstGeom prst="rect">
                <a:avLst/>
              </a:prstGeom>
              <a:blipFill>
                <a:blip r:embed="rId7"/>
                <a:stretch>
                  <a:fillRect/>
                </a:stretch>
              </a:blipFill>
            </p:spPr>
            <p:txBody>
              <a:bodyPr/>
              <a:lstStyle/>
              <a:p>
                <a:r>
                  <a:rPr lang="zh-CN" altLang="en-US">
                    <a:noFill/>
                  </a:rPr>
                  <a:t> </a:t>
                </a:r>
              </a:p>
            </p:txBody>
          </p:sp>
        </mc:Fallback>
      </mc:AlternateContent>
      <p:sp>
        <p:nvSpPr>
          <p:cNvPr id="21" name="上弧形箭头 20"/>
          <p:cNvSpPr/>
          <p:nvPr/>
        </p:nvSpPr>
        <p:spPr>
          <a:xfrm>
            <a:off x="3195105" y="4148740"/>
            <a:ext cx="4041548" cy="9568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01650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smtClean="0">
                        <a:latin typeface="Cambria Math" panose="02040503050406030204" pitchFamily="18" charset="0"/>
                      </a:rPr>
                      <m:t>=</m:t>
                    </m:r>
                    <m:r>
                      <a:rPr lang="en-US" altLang="zh-CN" sz="5400" b="0" i="1" dirty="0" smtClean="0">
                        <a:latin typeface="Cambria Math" panose="02040503050406030204" pitchFamily="18" charset="0"/>
                      </a:rPr>
                      <m:t>2</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b="0" i="1" smtClean="0">
                        <a:latin typeface="Cambria Math" panose="02040503050406030204" pitchFamily="18" charset="0"/>
                      </a:rPr>
                      <m:t>1</m:t>
                    </m:r>
                  </m:oMath>
                </a14:m>
                <a:r>
                  <a:rPr lang="zh-CN" altLang="en-US" sz="2800" dirty="0" smtClean="0"/>
                  <a:t>次</a:t>
                </a:r>
                <a:endParaRPr lang="zh-CN" altLang="en-US" sz="28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3"/>
                <a:stretch>
                  <a:fillRect t="-15116" b="-27907"/>
                </a:stretch>
              </a:blipFill>
            </p:spPr>
            <p:txBody>
              <a:bodyPr/>
              <a:lstStyle/>
              <a:p>
                <a:r>
                  <a:rPr lang="zh-CN" altLang="en-US">
                    <a:noFill/>
                  </a:rPr>
                  <a:t> </a:t>
                </a:r>
              </a:p>
            </p:txBody>
          </p:sp>
        </mc:Fallback>
      </mc:AlternateContent>
      <p:grpSp>
        <p:nvGrpSpPr>
          <p:cNvPr id="4" name="组合 3"/>
          <p:cNvGrpSpPr/>
          <p:nvPr/>
        </p:nvGrpSpPr>
        <p:grpSpPr>
          <a:xfrm>
            <a:off x="2789201" y="2225613"/>
            <a:ext cx="7205547" cy="3602874"/>
            <a:chOff x="2789201" y="2225613"/>
            <a:chExt cx="7205547" cy="3602874"/>
          </a:xfrm>
        </p:grpSpPr>
        <p:sp>
          <p:nvSpPr>
            <p:cNvPr id="12" name="矩形 11"/>
            <p:cNvSpPr/>
            <p:nvPr/>
          </p:nvSpPr>
          <p:spPr>
            <a:xfrm>
              <a:off x="278920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133079"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47942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829148" y="2228487"/>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1792001"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6662221" y="546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5" name="文本框 14"/>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5" name="文本框 14"/>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p:cNvSpPr txBox="1"/>
              <p:nvPr/>
            </p:nvSpPr>
            <p:spPr>
              <a:xfrm>
                <a:off x="4893484"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6" name="文本框 15"/>
              <p:cNvSpPr txBox="1">
                <a:spLocks noRot="1" noChangeAspect="1" noMove="1" noResize="1" noEditPoints="1" noAdjustHandles="1" noChangeArrowheads="1" noChangeShapeType="1" noTextEdit="1"/>
              </p:cNvSpPr>
              <p:nvPr/>
            </p:nvSpPr>
            <p:spPr>
              <a:xfrm>
                <a:off x="4893484" y="5950495"/>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7236653"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7236653" y="5950495"/>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9589553" y="5950494"/>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𝐷</m:t>
                      </m:r>
                    </m:oMath>
                  </m:oMathPara>
                </a14:m>
                <a:endParaRPr lang="zh-CN" altLang="en-US" sz="2800" dirty="0"/>
              </a:p>
            </p:txBody>
          </p:sp>
        </mc:Choice>
        <mc:Fallback xmlns="">
          <p:sp>
            <p:nvSpPr>
              <p:cNvPr id="20" name="文本框 19"/>
              <p:cNvSpPr txBox="1">
                <a:spLocks noRot="1" noChangeAspect="1" noMove="1" noResize="1" noEditPoints="1" noAdjustHandles="1" noChangeArrowheads="1" noChangeShapeType="1" noTextEdit="1"/>
              </p:cNvSpPr>
              <p:nvPr/>
            </p:nvSpPr>
            <p:spPr>
              <a:xfrm>
                <a:off x="9589553" y="5950494"/>
                <a:ext cx="644790" cy="430887"/>
              </a:xfrm>
              <a:prstGeom prst="rect">
                <a:avLst/>
              </a:prstGeom>
              <a:blipFill>
                <a:blip r:embed="rId6"/>
                <a:stretch>
                  <a:fillRect/>
                </a:stretch>
              </a:blipFill>
            </p:spPr>
            <p:txBody>
              <a:bodyPr/>
              <a:lstStyle/>
              <a:p>
                <a:r>
                  <a:rPr lang="zh-CN" altLang="en-US">
                    <a:noFill/>
                  </a:rPr>
                  <a:t> </a:t>
                </a:r>
              </a:p>
            </p:txBody>
          </p:sp>
        </mc:Fallback>
      </mc:AlternateContent>
      <p:sp>
        <p:nvSpPr>
          <p:cNvPr id="21" name="上弧形箭头 20"/>
          <p:cNvSpPr/>
          <p:nvPr/>
        </p:nvSpPr>
        <p:spPr>
          <a:xfrm>
            <a:off x="3195105" y="4508739"/>
            <a:ext cx="1698379" cy="9568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48500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a:latin typeface="Cambria Math" panose="02040503050406030204" pitchFamily="18" charset="0"/>
                      </a:rPr>
                      <m:t>=2</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3"/>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2" y="2225613"/>
            <a:ext cx="7200000" cy="3600000"/>
            <a:chOff x="2789202" y="2225613"/>
            <a:chExt cx="7759713" cy="3600000"/>
          </a:xfrm>
        </p:grpSpPr>
        <p:sp>
          <p:nvSpPr>
            <p:cNvPr id="5" name="矩形 4"/>
            <p:cNvSpPr/>
            <p:nvPr/>
          </p:nvSpPr>
          <p:spPr>
            <a:xfrm>
              <a:off x="2789202"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577067"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368915"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1619202" y="5465520"/>
            <a:ext cx="252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矩形 8"/>
          <p:cNvSpPr/>
          <p:nvPr/>
        </p:nvSpPr>
        <p:spPr>
          <a:xfrm>
            <a:off x="1792710" y="5105427"/>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 name="文本框 9"/>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i="1" dirty="0" smtClean="0">
                        <a:latin typeface="Cambria Math" panose="02040503050406030204" pitchFamily="18" charset="0"/>
                      </a:rPr>
                      <m:t>0</m:t>
                    </m:r>
                  </m:oMath>
                </a14:m>
                <a:r>
                  <a:rPr lang="zh-CN" altLang="en-US" sz="2800" dirty="0" smtClean="0"/>
                  <a:t>次</a:t>
                </a:r>
                <a:endParaRPr lang="zh-CN" altLang="en-US" sz="2800" dirty="0"/>
              </a:p>
            </p:txBody>
          </p:sp>
        </mc:Choice>
        <mc:Fallback xmlns="">
          <p:sp>
            <p:nvSpPr>
              <p:cNvPr id="10" name="文本框 9"/>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4"/>
                <a:stretch>
                  <a:fillRect t="-15116" b="-279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1" name="文本框 10"/>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6064959"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6064959" y="5950497"/>
                <a:ext cx="644790" cy="43088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9583299" y="5950496"/>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9583299" y="5950496"/>
                <a:ext cx="644790" cy="430887"/>
              </a:xfrm>
              <a:prstGeom prst="rect">
                <a:avLst/>
              </a:prstGeom>
              <a:blipFill>
                <a:blip r:embed="rId6"/>
                <a:stretch>
                  <a:fillRect/>
                </a:stretch>
              </a:blipFill>
            </p:spPr>
            <p:txBody>
              <a:bodyPr/>
              <a:lstStyle/>
              <a:p>
                <a:r>
                  <a:rPr lang="zh-CN" altLang="en-US">
                    <a:noFill/>
                  </a:rPr>
                  <a:t> </a:t>
                </a:r>
              </a:p>
            </p:txBody>
          </p:sp>
        </mc:Fallback>
      </mc:AlternateContent>
      <p:sp>
        <p:nvSpPr>
          <p:cNvPr id="14" name="上弧形箭头 13"/>
          <p:cNvSpPr/>
          <p:nvPr/>
        </p:nvSpPr>
        <p:spPr>
          <a:xfrm>
            <a:off x="3193257" y="3886181"/>
            <a:ext cx="6390042" cy="1219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extLst>
      <p:ext uri="{BB962C8B-B14F-4D97-AF65-F5344CB8AC3E}">
        <p14:creationId xmlns:p14="http://schemas.microsoft.com/office/powerpoint/2010/main" val="890866941"/>
      </p:ext>
    </p:extLst>
  </p:cSld>
  <p:clrMapOvr>
    <a:masterClrMapping/>
  </p:clrMapOvr>
  <mc:AlternateContent xmlns:mc="http://schemas.openxmlformats.org/markup-compatibility/2006" xmlns:p14="http://schemas.microsoft.com/office/powerpoint/2010/main">
    <mc:Choice Requires="p14">
      <p:transition spd="slow" p14:dur="2000" advTm="7699"/>
    </mc:Choice>
    <mc:Fallback xmlns="">
      <p:transition spd="slow" advTm="76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smtClean="0">
                        <a:latin typeface="Cambria Math" panose="02040503050406030204" pitchFamily="18" charset="0"/>
                      </a:rPr>
                      <m:t>=</m:t>
                    </m:r>
                    <m:r>
                      <a:rPr lang="en-US" altLang="zh-CN" sz="5400" b="0" i="1" dirty="0" smtClean="0">
                        <a:latin typeface="Cambria Math" panose="02040503050406030204" pitchFamily="18" charset="0"/>
                      </a:rPr>
                      <m:t>2</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b="0" i="1" smtClean="0">
                        <a:latin typeface="Cambria Math" panose="02040503050406030204" pitchFamily="18" charset="0"/>
                      </a:rPr>
                      <m:t>2</m:t>
                    </m:r>
                  </m:oMath>
                </a14:m>
                <a:r>
                  <a:rPr lang="zh-CN" altLang="en-US" sz="2800" dirty="0" smtClean="0"/>
                  <a:t>次</a:t>
                </a:r>
                <a:endParaRPr lang="zh-CN" altLang="en-US" sz="28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3"/>
                <a:stretch>
                  <a:fillRect t="-15116" b="-27907"/>
                </a:stretch>
              </a:blipFill>
            </p:spPr>
            <p:txBody>
              <a:bodyPr/>
              <a:lstStyle/>
              <a:p>
                <a:r>
                  <a:rPr lang="zh-CN" altLang="en-US">
                    <a:noFill/>
                  </a:rPr>
                  <a:t> </a:t>
                </a:r>
              </a:p>
            </p:txBody>
          </p:sp>
        </mc:Fallback>
      </mc:AlternateContent>
      <p:grpSp>
        <p:nvGrpSpPr>
          <p:cNvPr id="4" name="组合 3"/>
          <p:cNvGrpSpPr/>
          <p:nvPr/>
        </p:nvGrpSpPr>
        <p:grpSpPr>
          <a:xfrm>
            <a:off x="2789201" y="2225613"/>
            <a:ext cx="7205547" cy="3602874"/>
            <a:chOff x="2789201" y="2225613"/>
            <a:chExt cx="7205547" cy="3602874"/>
          </a:xfrm>
        </p:grpSpPr>
        <p:sp>
          <p:nvSpPr>
            <p:cNvPr id="12" name="矩形 11"/>
            <p:cNvSpPr/>
            <p:nvPr/>
          </p:nvSpPr>
          <p:spPr>
            <a:xfrm>
              <a:off x="278920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133079"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47942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829148" y="2228487"/>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4135879"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6662221" y="546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5" name="文本框 14"/>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5" name="文本框 14"/>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p:cNvSpPr txBox="1"/>
              <p:nvPr/>
            </p:nvSpPr>
            <p:spPr>
              <a:xfrm>
                <a:off x="4893484"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6" name="文本框 15"/>
              <p:cNvSpPr txBox="1">
                <a:spLocks noRot="1" noChangeAspect="1" noMove="1" noResize="1" noEditPoints="1" noAdjustHandles="1" noChangeArrowheads="1" noChangeShapeType="1" noTextEdit="1"/>
              </p:cNvSpPr>
              <p:nvPr/>
            </p:nvSpPr>
            <p:spPr>
              <a:xfrm>
                <a:off x="4893484" y="5950495"/>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7236653"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7236653" y="5950495"/>
                <a:ext cx="644790" cy="4308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9589553" y="5950494"/>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𝐷</m:t>
                      </m:r>
                    </m:oMath>
                  </m:oMathPara>
                </a14:m>
                <a:endParaRPr lang="zh-CN" altLang="en-US" sz="2800" dirty="0"/>
              </a:p>
            </p:txBody>
          </p:sp>
        </mc:Choice>
        <mc:Fallback xmlns="">
          <p:sp>
            <p:nvSpPr>
              <p:cNvPr id="20" name="文本框 19"/>
              <p:cNvSpPr txBox="1">
                <a:spLocks noRot="1" noChangeAspect="1" noMove="1" noResize="1" noEditPoints="1" noAdjustHandles="1" noChangeArrowheads="1" noChangeShapeType="1" noTextEdit="1"/>
              </p:cNvSpPr>
              <p:nvPr/>
            </p:nvSpPr>
            <p:spPr>
              <a:xfrm>
                <a:off x="9589553" y="5950494"/>
                <a:ext cx="644790" cy="430887"/>
              </a:xfrm>
              <a:prstGeom prst="rect">
                <a:avLst/>
              </a:prstGeom>
              <a:blipFill>
                <a:blip r:embed="rId7"/>
                <a:stretch>
                  <a:fillRect/>
                </a:stretch>
              </a:blipFill>
            </p:spPr>
            <p:txBody>
              <a:bodyPr/>
              <a:lstStyle/>
              <a:p>
                <a:r>
                  <a:rPr lang="zh-CN" altLang="en-US">
                    <a:noFill/>
                  </a:rPr>
                  <a:t> </a:t>
                </a:r>
              </a:p>
            </p:txBody>
          </p:sp>
        </mc:Fallback>
      </mc:AlternateContent>
      <p:sp>
        <p:nvSpPr>
          <p:cNvPr id="21" name="上弧形箭头 20"/>
          <p:cNvSpPr/>
          <p:nvPr/>
        </p:nvSpPr>
        <p:spPr>
          <a:xfrm flipH="1">
            <a:off x="5538273" y="4508739"/>
            <a:ext cx="1698379" cy="9568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06715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smtClean="0">
                        <a:latin typeface="Cambria Math" panose="02040503050406030204" pitchFamily="18" charset="0"/>
                      </a:rPr>
                      <m:t>=</m:t>
                    </m:r>
                    <m:r>
                      <a:rPr lang="en-US" altLang="zh-CN" sz="5400" b="0" i="1" dirty="0" smtClean="0">
                        <a:latin typeface="Cambria Math" panose="02040503050406030204" pitchFamily="18" charset="0"/>
                      </a:rPr>
                      <m:t>2</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b="0" i="1" smtClean="0">
                        <a:latin typeface="Cambria Math" panose="02040503050406030204" pitchFamily="18" charset="0"/>
                      </a:rPr>
                      <m:t>3</m:t>
                    </m:r>
                  </m:oMath>
                </a14:m>
                <a:r>
                  <a:rPr lang="zh-CN" altLang="en-US" sz="2800" dirty="0" smtClean="0"/>
                  <a:t>次</a:t>
                </a:r>
                <a:endParaRPr lang="zh-CN" altLang="en-US" sz="28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3"/>
                <a:stretch>
                  <a:fillRect t="-15116" b="-27907"/>
                </a:stretch>
              </a:blipFill>
            </p:spPr>
            <p:txBody>
              <a:bodyPr/>
              <a:lstStyle/>
              <a:p>
                <a:r>
                  <a:rPr lang="zh-CN" altLang="en-US">
                    <a:noFill/>
                  </a:rPr>
                  <a:t> </a:t>
                </a:r>
              </a:p>
            </p:txBody>
          </p:sp>
        </mc:Fallback>
      </mc:AlternateContent>
      <p:grpSp>
        <p:nvGrpSpPr>
          <p:cNvPr id="4" name="组合 3"/>
          <p:cNvGrpSpPr/>
          <p:nvPr/>
        </p:nvGrpSpPr>
        <p:grpSpPr>
          <a:xfrm>
            <a:off x="2789201" y="2225613"/>
            <a:ext cx="7205547" cy="3602874"/>
            <a:chOff x="2789201" y="2225613"/>
            <a:chExt cx="7205547" cy="3602874"/>
          </a:xfrm>
        </p:grpSpPr>
        <p:sp>
          <p:nvSpPr>
            <p:cNvPr id="12" name="矩形 11"/>
            <p:cNvSpPr/>
            <p:nvPr/>
          </p:nvSpPr>
          <p:spPr>
            <a:xfrm>
              <a:off x="278920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133079"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47942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829148" y="2228487"/>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4135879"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4315879" y="510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5" name="文本框 14"/>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5" name="文本框 14"/>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p:cNvSpPr txBox="1"/>
              <p:nvPr/>
            </p:nvSpPr>
            <p:spPr>
              <a:xfrm>
                <a:off x="4893484"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6" name="文本框 15"/>
              <p:cNvSpPr txBox="1">
                <a:spLocks noRot="1" noChangeAspect="1" noMove="1" noResize="1" noEditPoints="1" noAdjustHandles="1" noChangeArrowheads="1" noChangeShapeType="1" noTextEdit="1"/>
              </p:cNvSpPr>
              <p:nvPr/>
            </p:nvSpPr>
            <p:spPr>
              <a:xfrm>
                <a:off x="4893484" y="5950495"/>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7236653"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7236653" y="5950495"/>
                <a:ext cx="644790" cy="4308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9589553" y="5950494"/>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𝐷</m:t>
                      </m:r>
                    </m:oMath>
                  </m:oMathPara>
                </a14:m>
                <a:endParaRPr lang="zh-CN" altLang="en-US" sz="2800" dirty="0"/>
              </a:p>
            </p:txBody>
          </p:sp>
        </mc:Choice>
        <mc:Fallback xmlns="">
          <p:sp>
            <p:nvSpPr>
              <p:cNvPr id="20" name="文本框 19"/>
              <p:cNvSpPr txBox="1">
                <a:spLocks noRot="1" noChangeAspect="1" noMove="1" noResize="1" noEditPoints="1" noAdjustHandles="1" noChangeArrowheads="1" noChangeShapeType="1" noTextEdit="1"/>
              </p:cNvSpPr>
              <p:nvPr/>
            </p:nvSpPr>
            <p:spPr>
              <a:xfrm>
                <a:off x="9589553" y="5950494"/>
                <a:ext cx="644790" cy="430887"/>
              </a:xfrm>
              <a:prstGeom prst="rect">
                <a:avLst/>
              </a:prstGeom>
              <a:blipFill>
                <a:blip r:embed="rId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492281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smtClean="0">
                        <a:latin typeface="Cambria Math" panose="02040503050406030204" pitchFamily="18" charset="0"/>
                      </a:rPr>
                      <m:t>=</m:t>
                    </m:r>
                    <m:r>
                      <a:rPr lang="en-US" altLang="zh-CN" sz="5400" b="0" i="1" dirty="0" smtClean="0">
                        <a:latin typeface="Cambria Math" panose="02040503050406030204" pitchFamily="18" charset="0"/>
                      </a:rPr>
                      <m:t>3</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i="1" dirty="0" smtClean="0">
                        <a:latin typeface="Cambria Math" panose="02040503050406030204" pitchFamily="18" charset="0"/>
                      </a:rPr>
                      <m:t>0</m:t>
                    </m:r>
                  </m:oMath>
                </a14:m>
                <a:r>
                  <a:rPr lang="zh-CN" altLang="en-US" sz="2800" dirty="0" smtClean="0"/>
                  <a:t>次</a:t>
                </a:r>
                <a:endParaRPr lang="zh-CN" altLang="en-US" sz="28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3"/>
                <a:stretch>
                  <a:fillRect t="-15116" b="-27907"/>
                </a:stretch>
              </a:blipFill>
            </p:spPr>
            <p:txBody>
              <a:bodyPr/>
              <a:lstStyle/>
              <a:p>
                <a:r>
                  <a:rPr lang="zh-CN" altLang="en-US">
                    <a:noFill/>
                  </a:rPr>
                  <a:t> </a:t>
                </a:r>
              </a:p>
            </p:txBody>
          </p:sp>
        </mc:Fallback>
      </mc:AlternateContent>
      <p:grpSp>
        <p:nvGrpSpPr>
          <p:cNvPr id="4" name="组合 3"/>
          <p:cNvGrpSpPr/>
          <p:nvPr/>
        </p:nvGrpSpPr>
        <p:grpSpPr>
          <a:xfrm>
            <a:off x="2789201" y="2225613"/>
            <a:ext cx="7205547" cy="3602874"/>
            <a:chOff x="2789201" y="2225613"/>
            <a:chExt cx="7205547" cy="3602874"/>
          </a:xfrm>
        </p:grpSpPr>
        <p:sp>
          <p:nvSpPr>
            <p:cNvPr id="12" name="矩形 11"/>
            <p:cNvSpPr/>
            <p:nvPr/>
          </p:nvSpPr>
          <p:spPr>
            <a:xfrm>
              <a:off x="278920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133079"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47942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829148" y="2228487"/>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1792001"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1972001" y="510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5" name="矩形 14"/>
          <p:cNvSpPr/>
          <p:nvPr/>
        </p:nvSpPr>
        <p:spPr>
          <a:xfrm>
            <a:off x="2147845" y="474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6" name="文本框 15"/>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6" name="文本框 15"/>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4893484"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4893484" y="5950495"/>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7236653"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20" name="文本框 19"/>
              <p:cNvSpPr txBox="1">
                <a:spLocks noRot="1" noChangeAspect="1" noMove="1" noResize="1" noEditPoints="1" noAdjustHandles="1" noChangeArrowheads="1" noChangeShapeType="1" noTextEdit="1"/>
              </p:cNvSpPr>
              <p:nvPr/>
            </p:nvSpPr>
            <p:spPr>
              <a:xfrm>
                <a:off x="7236653" y="5950495"/>
                <a:ext cx="644790" cy="4308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9589553" y="5950494"/>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𝐷</m:t>
                      </m:r>
                    </m:oMath>
                  </m:oMathPara>
                </a14:m>
                <a:endParaRPr lang="zh-CN" altLang="en-US" sz="2800" dirty="0"/>
              </a:p>
            </p:txBody>
          </p:sp>
        </mc:Choice>
        <mc:Fallback xmlns="">
          <p:sp>
            <p:nvSpPr>
              <p:cNvPr id="21" name="文本框 20"/>
              <p:cNvSpPr txBox="1">
                <a:spLocks noRot="1" noChangeAspect="1" noMove="1" noResize="1" noEditPoints="1" noAdjustHandles="1" noChangeArrowheads="1" noChangeShapeType="1" noTextEdit="1"/>
              </p:cNvSpPr>
              <p:nvPr/>
            </p:nvSpPr>
            <p:spPr>
              <a:xfrm>
                <a:off x="9589553" y="5950494"/>
                <a:ext cx="644790" cy="430887"/>
              </a:xfrm>
              <a:prstGeom prst="rect">
                <a:avLst/>
              </a:prstGeom>
              <a:blipFill>
                <a:blip r:embed="rId7"/>
                <a:stretch>
                  <a:fillRect/>
                </a:stretch>
              </a:blipFill>
            </p:spPr>
            <p:txBody>
              <a:bodyPr/>
              <a:lstStyle/>
              <a:p>
                <a:r>
                  <a:rPr lang="zh-CN" altLang="en-US">
                    <a:noFill/>
                  </a:rPr>
                  <a:t> </a:t>
                </a:r>
              </a:p>
            </p:txBody>
          </p:sp>
        </mc:Fallback>
      </mc:AlternateContent>
      <p:sp>
        <p:nvSpPr>
          <p:cNvPr id="22" name="上弧形箭头 21"/>
          <p:cNvSpPr/>
          <p:nvPr/>
        </p:nvSpPr>
        <p:spPr>
          <a:xfrm>
            <a:off x="3191826" y="3788740"/>
            <a:ext cx="4044827" cy="9568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41156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smtClean="0">
                        <a:latin typeface="Cambria Math" panose="02040503050406030204" pitchFamily="18" charset="0"/>
                      </a:rPr>
                      <m:t>=</m:t>
                    </m:r>
                    <m:r>
                      <a:rPr lang="en-US" altLang="zh-CN" sz="5400" b="0" i="1" dirty="0" smtClean="0">
                        <a:latin typeface="Cambria Math" panose="02040503050406030204" pitchFamily="18" charset="0"/>
                      </a:rPr>
                      <m:t>3</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b="0" i="1" smtClean="0">
                        <a:latin typeface="Cambria Math" panose="02040503050406030204" pitchFamily="18" charset="0"/>
                      </a:rPr>
                      <m:t>1</m:t>
                    </m:r>
                  </m:oMath>
                </a14:m>
                <a:r>
                  <a:rPr lang="zh-CN" altLang="en-US" sz="2800" dirty="0" smtClean="0"/>
                  <a:t>次</a:t>
                </a:r>
                <a:endParaRPr lang="zh-CN" altLang="en-US" sz="28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3"/>
                <a:stretch>
                  <a:fillRect t="-15116" b="-27907"/>
                </a:stretch>
              </a:blipFill>
            </p:spPr>
            <p:txBody>
              <a:bodyPr/>
              <a:lstStyle/>
              <a:p>
                <a:r>
                  <a:rPr lang="zh-CN" altLang="en-US">
                    <a:noFill/>
                  </a:rPr>
                  <a:t> </a:t>
                </a:r>
              </a:p>
            </p:txBody>
          </p:sp>
        </mc:Fallback>
      </mc:AlternateContent>
      <p:grpSp>
        <p:nvGrpSpPr>
          <p:cNvPr id="4" name="组合 3"/>
          <p:cNvGrpSpPr/>
          <p:nvPr/>
        </p:nvGrpSpPr>
        <p:grpSpPr>
          <a:xfrm>
            <a:off x="2789201" y="2225613"/>
            <a:ext cx="7205547" cy="3602874"/>
            <a:chOff x="2789201" y="2225613"/>
            <a:chExt cx="7205547" cy="3602874"/>
          </a:xfrm>
        </p:grpSpPr>
        <p:sp>
          <p:nvSpPr>
            <p:cNvPr id="12" name="矩形 11"/>
            <p:cNvSpPr/>
            <p:nvPr/>
          </p:nvSpPr>
          <p:spPr>
            <a:xfrm>
              <a:off x="278920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133079"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47942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829148" y="2228487"/>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1792001"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1972001" y="510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5" name="矩形 14"/>
          <p:cNvSpPr/>
          <p:nvPr/>
        </p:nvSpPr>
        <p:spPr>
          <a:xfrm>
            <a:off x="6842221" y="546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6" name="文本框 15"/>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6" name="文本框 15"/>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4893484"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4893484" y="5950495"/>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7236653"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20" name="文本框 19"/>
              <p:cNvSpPr txBox="1">
                <a:spLocks noRot="1" noChangeAspect="1" noMove="1" noResize="1" noEditPoints="1" noAdjustHandles="1" noChangeArrowheads="1" noChangeShapeType="1" noTextEdit="1"/>
              </p:cNvSpPr>
              <p:nvPr/>
            </p:nvSpPr>
            <p:spPr>
              <a:xfrm>
                <a:off x="7236653" y="5950495"/>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9589553" y="5950494"/>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𝐷</m:t>
                      </m:r>
                    </m:oMath>
                  </m:oMathPara>
                </a14:m>
                <a:endParaRPr lang="zh-CN" altLang="en-US" sz="2800" dirty="0"/>
              </a:p>
            </p:txBody>
          </p:sp>
        </mc:Choice>
        <mc:Fallback xmlns="">
          <p:sp>
            <p:nvSpPr>
              <p:cNvPr id="21" name="文本框 20"/>
              <p:cNvSpPr txBox="1">
                <a:spLocks noRot="1" noChangeAspect="1" noMove="1" noResize="1" noEditPoints="1" noAdjustHandles="1" noChangeArrowheads="1" noChangeShapeType="1" noTextEdit="1"/>
              </p:cNvSpPr>
              <p:nvPr/>
            </p:nvSpPr>
            <p:spPr>
              <a:xfrm>
                <a:off x="9589553" y="5950494"/>
                <a:ext cx="644790" cy="430887"/>
              </a:xfrm>
              <a:prstGeom prst="rect">
                <a:avLst/>
              </a:prstGeom>
              <a:blipFill>
                <a:blip r:embed="rId6"/>
                <a:stretch>
                  <a:fillRect/>
                </a:stretch>
              </a:blipFill>
            </p:spPr>
            <p:txBody>
              <a:bodyPr/>
              <a:lstStyle/>
              <a:p>
                <a:r>
                  <a:rPr lang="zh-CN" altLang="en-US">
                    <a:noFill/>
                  </a:rPr>
                  <a:t> </a:t>
                </a:r>
              </a:p>
            </p:txBody>
          </p:sp>
        </mc:Fallback>
      </mc:AlternateContent>
      <p:sp>
        <p:nvSpPr>
          <p:cNvPr id="22" name="上弧形箭头 21"/>
          <p:cNvSpPr/>
          <p:nvPr/>
        </p:nvSpPr>
        <p:spPr>
          <a:xfrm>
            <a:off x="3195105" y="4148740"/>
            <a:ext cx="6394448" cy="9568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35652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smtClean="0">
                        <a:latin typeface="Cambria Math" panose="02040503050406030204" pitchFamily="18" charset="0"/>
                      </a:rPr>
                      <m:t>=</m:t>
                    </m:r>
                    <m:r>
                      <a:rPr lang="en-US" altLang="zh-CN" sz="5400" b="0" i="1" dirty="0" smtClean="0">
                        <a:latin typeface="Cambria Math" panose="02040503050406030204" pitchFamily="18" charset="0"/>
                      </a:rPr>
                      <m:t>3</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b="0" i="1" smtClean="0">
                        <a:latin typeface="Cambria Math" panose="02040503050406030204" pitchFamily="18" charset="0"/>
                      </a:rPr>
                      <m:t>2</m:t>
                    </m:r>
                  </m:oMath>
                </a14:m>
                <a:r>
                  <a:rPr lang="zh-CN" altLang="en-US" sz="2800" dirty="0" smtClean="0"/>
                  <a:t>次</a:t>
                </a:r>
                <a:endParaRPr lang="zh-CN" altLang="en-US" sz="28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3"/>
                <a:stretch>
                  <a:fillRect t="-15116" b="-27907"/>
                </a:stretch>
              </a:blipFill>
            </p:spPr>
            <p:txBody>
              <a:bodyPr/>
              <a:lstStyle/>
              <a:p>
                <a:r>
                  <a:rPr lang="zh-CN" altLang="en-US">
                    <a:noFill/>
                  </a:rPr>
                  <a:t> </a:t>
                </a:r>
              </a:p>
            </p:txBody>
          </p:sp>
        </mc:Fallback>
      </mc:AlternateContent>
      <p:grpSp>
        <p:nvGrpSpPr>
          <p:cNvPr id="4" name="组合 3"/>
          <p:cNvGrpSpPr/>
          <p:nvPr/>
        </p:nvGrpSpPr>
        <p:grpSpPr>
          <a:xfrm>
            <a:off x="2789201" y="2225613"/>
            <a:ext cx="7205547" cy="3602874"/>
            <a:chOff x="2789201" y="2225613"/>
            <a:chExt cx="7205547" cy="3602874"/>
          </a:xfrm>
        </p:grpSpPr>
        <p:sp>
          <p:nvSpPr>
            <p:cNvPr id="12" name="矩形 11"/>
            <p:cNvSpPr/>
            <p:nvPr/>
          </p:nvSpPr>
          <p:spPr>
            <a:xfrm>
              <a:off x="278920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133079"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47942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829148" y="2228487"/>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1792001"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9011948" y="546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5" name="矩形 14"/>
          <p:cNvSpPr/>
          <p:nvPr/>
        </p:nvSpPr>
        <p:spPr>
          <a:xfrm>
            <a:off x="6842221" y="546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6" name="文本框 15"/>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6" name="文本框 15"/>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4893484"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4893484" y="5950495"/>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7236653"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20" name="文本框 19"/>
              <p:cNvSpPr txBox="1">
                <a:spLocks noRot="1" noChangeAspect="1" noMove="1" noResize="1" noEditPoints="1" noAdjustHandles="1" noChangeArrowheads="1" noChangeShapeType="1" noTextEdit="1"/>
              </p:cNvSpPr>
              <p:nvPr/>
            </p:nvSpPr>
            <p:spPr>
              <a:xfrm>
                <a:off x="7236653" y="5950495"/>
                <a:ext cx="644790" cy="4308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9589553" y="5950494"/>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𝐷</m:t>
                      </m:r>
                    </m:oMath>
                  </m:oMathPara>
                </a14:m>
                <a:endParaRPr lang="zh-CN" altLang="en-US" sz="2800" dirty="0"/>
              </a:p>
            </p:txBody>
          </p:sp>
        </mc:Choice>
        <mc:Fallback xmlns="">
          <p:sp>
            <p:nvSpPr>
              <p:cNvPr id="21" name="文本框 20"/>
              <p:cNvSpPr txBox="1">
                <a:spLocks noRot="1" noChangeAspect="1" noMove="1" noResize="1" noEditPoints="1" noAdjustHandles="1" noChangeArrowheads="1" noChangeShapeType="1" noTextEdit="1"/>
              </p:cNvSpPr>
              <p:nvPr/>
            </p:nvSpPr>
            <p:spPr>
              <a:xfrm>
                <a:off x="9589553" y="5950494"/>
                <a:ext cx="644790" cy="430887"/>
              </a:xfrm>
              <a:prstGeom prst="rect">
                <a:avLst/>
              </a:prstGeom>
              <a:blipFill>
                <a:blip r:embed="rId7"/>
                <a:stretch>
                  <a:fillRect/>
                </a:stretch>
              </a:blipFill>
            </p:spPr>
            <p:txBody>
              <a:bodyPr/>
              <a:lstStyle/>
              <a:p>
                <a:r>
                  <a:rPr lang="zh-CN" altLang="en-US">
                    <a:noFill/>
                  </a:rPr>
                  <a:t> </a:t>
                </a:r>
              </a:p>
            </p:txBody>
          </p:sp>
        </mc:Fallback>
      </mc:AlternateContent>
      <p:sp>
        <p:nvSpPr>
          <p:cNvPr id="22" name="上弧形箭头 21"/>
          <p:cNvSpPr/>
          <p:nvPr/>
        </p:nvSpPr>
        <p:spPr>
          <a:xfrm>
            <a:off x="3195105" y="4508739"/>
            <a:ext cx="1698379" cy="9568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26944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smtClean="0">
                        <a:latin typeface="Cambria Math" panose="02040503050406030204" pitchFamily="18" charset="0"/>
                      </a:rPr>
                      <m:t>=</m:t>
                    </m:r>
                    <m:r>
                      <a:rPr lang="en-US" altLang="zh-CN" sz="5400" b="0" i="1" dirty="0" smtClean="0">
                        <a:latin typeface="Cambria Math" panose="02040503050406030204" pitchFamily="18" charset="0"/>
                      </a:rPr>
                      <m:t>3</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b="0" i="1" smtClean="0">
                        <a:latin typeface="Cambria Math" panose="02040503050406030204" pitchFamily="18" charset="0"/>
                      </a:rPr>
                      <m:t>3</m:t>
                    </m:r>
                  </m:oMath>
                </a14:m>
                <a:r>
                  <a:rPr lang="zh-CN" altLang="en-US" sz="2800" dirty="0" smtClean="0"/>
                  <a:t>次</a:t>
                </a:r>
                <a:endParaRPr lang="zh-CN" altLang="en-US" sz="28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3"/>
                <a:stretch>
                  <a:fillRect t="-15116" b="-27907"/>
                </a:stretch>
              </a:blipFill>
            </p:spPr>
            <p:txBody>
              <a:bodyPr/>
              <a:lstStyle/>
              <a:p>
                <a:r>
                  <a:rPr lang="zh-CN" altLang="en-US">
                    <a:noFill/>
                  </a:rPr>
                  <a:t> </a:t>
                </a:r>
              </a:p>
            </p:txBody>
          </p:sp>
        </mc:Fallback>
      </mc:AlternateContent>
      <p:grpSp>
        <p:nvGrpSpPr>
          <p:cNvPr id="4" name="组合 3"/>
          <p:cNvGrpSpPr/>
          <p:nvPr/>
        </p:nvGrpSpPr>
        <p:grpSpPr>
          <a:xfrm>
            <a:off x="2789201" y="2225613"/>
            <a:ext cx="7205547" cy="3602874"/>
            <a:chOff x="2789201" y="2225613"/>
            <a:chExt cx="7205547" cy="3602874"/>
          </a:xfrm>
        </p:grpSpPr>
        <p:sp>
          <p:nvSpPr>
            <p:cNvPr id="12" name="矩形 11"/>
            <p:cNvSpPr/>
            <p:nvPr/>
          </p:nvSpPr>
          <p:spPr>
            <a:xfrm>
              <a:off x="278920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133079"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47942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829148" y="2228487"/>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4135879"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9011948" y="546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5" name="矩形 14"/>
          <p:cNvSpPr/>
          <p:nvPr/>
        </p:nvSpPr>
        <p:spPr>
          <a:xfrm>
            <a:off x="6842221" y="546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6" name="文本框 15"/>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6" name="文本框 15"/>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4893484"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4893484" y="5950495"/>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7236653"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20" name="文本框 19"/>
              <p:cNvSpPr txBox="1">
                <a:spLocks noRot="1" noChangeAspect="1" noMove="1" noResize="1" noEditPoints="1" noAdjustHandles="1" noChangeArrowheads="1" noChangeShapeType="1" noTextEdit="1"/>
              </p:cNvSpPr>
              <p:nvPr/>
            </p:nvSpPr>
            <p:spPr>
              <a:xfrm>
                <a:off x="7236653" y="5950495"/>
                <a:ext cx="644790" cy="4308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9589553" y="5950494"/>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𝐷</m:t>
                      </m:r>
                    </m:oMath>
                  </m:oMathPara>
                </a14:m>
                <a:endParaRPr lang="zh-CN" altLang="en-US" sz="2800" dirty="0"/>
              </a:p>
            </p:txBody>
          </p:sp>
        </mc:Choice>
        <mc:Fallback xmlns="">
          <p:sp>
            <p:nvSpPr>
              <p:cNvPr id="21" name="文本框 20"/>
              <p:cNvSpPr txBox="1">
                <a:spLocks noRot="1" noChangeAspect="1" noMove="1" noResize="1" noEditPoints="1" noAdjustHandles="1" noChangeArrowheads="1" noChangeShapeType="1" noTextEdit="1"/>
              </p:cNvSpPr>
              <p:nvPr/>
            </p:nvSpPr>
            <p:spPr>
              <a:xfrm>
                <a:off x="9589553" y="5950494"/>
                <a:ext cx="644790" cy="430887"/>
              </a:xfrm>
              <a:prstGeom prst="rect">
                <a:avLst/>
              </a:prstGeom>
              <a:blipFill>
                <a:blip r:embed="rId7"/>
                <a:stretch>
                  <a:fillRect/>
                </a:stretch>
              </a:blipFill>
            </p:spPr>
            <p:txBody>
              <a:bodyPr/>
              <a:lstStyle/>
              <a:p>
                <a:r>
                  <a:rPr lang="zh-CN" altLang="en-US">
                    <a:noFill/>
                  </a:rPr>
                  <a:t> </a:t>
                </a:r>
              </a:p>
            </p:txBody>
          </p:sp>
        </mc:Fallback>
      </mc:AlternateContent>
      <p:sp>
        <p:nvSpPr>
          <p:cNvPr id="22" name="上弧形箭头 21"/>
          <p:cNvSpPr/>
          <p:nvPr/>
        </p:nvSpPr>
        <p:spPr>
          <a:xfrm flipH="1">
            <a:off x="5538272" y="4508739"/>
            <a:ext cx="4051280" cy="9568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85383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smtClean="0">
                        <a:latin typeface="Cambria Math" panose="02040503050406030204" pitchFamily="18" charset="0"/>
                      </a:rPr>
                      <m:t>=</m:t>
                    </m:r>
                    <m:r>
                      <a:rPr lang="en-US" altLang="zh-CN" sz="5400" b="0" i="1" dirty="0" smtClean="0">
                        <a:latin typeface="Cambria Math" panose="02040503050406030204" pitchFamily="18" charset="0"/>
                      </a:rPr>
                      <m:t>3</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b="0" i="1" smtClean="0">
                        <a:latin typeface="Cambria Math" panose="02040503050406030204" pitchFamily="18" charset="0"/>
                      </a:rPr>
                      <m:t>4</m:t>
                    </m:r>
                  </m:oMath>
                </a14:m>
                <a:r>
                  <a:rPr lang="zh-CN" altLang="en-US" sz="2800" dirty="0" smtClean="0"/>
                  <a:t>次</a:t>
                </a:r>
                <a:endParaRPr lang="zh-CN" altLang="en-US" sz="28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3"/>
                <a:stretch>
                  <a:fillRect t="-15116" b="-27907"/>
                </a:stretch>
              </a:blipFill>
            </p:spPr>
            <p:txBody>
              <a:bodyPr/>
              <a:lstStyle/>
              <a:p>
                <a:r>
                  <a:rPr lang="zh-CN" altLang="en-US">
                    <a:noFill/>
                  </a:rPr>
                  <a:t> </a:t>
                </a:r>
              </a:p>
            </p:txBody>
          </p:sp>
        </mc:Fallback>
      </mc:AlternateContent>
      <p:grpSp>
        <p:nvGrpSpPr>
          <p:cNvPr id="4" name="组合 3"/>
          <p:cNvGrpSpPr/>
          <p:nvPr/>
        </p:nvGrpSpPr>
        <p:grpSpPr>
          <a:xfrm>
            <a:off x="2789201" y="2225613"/>
            <a:ext cx="7205547" cy="3602874"/>
            <a:chOff x="2789201" y="2225613"/>
            <a:chExt cx="7205547" cy="3602874"/>
          </a:xfrm>
        </p:grpSpPr>
        <p:sp>
          <p:nvSpPr>
            <p:cNvPr id="12" name="矩形 11"/>
            <p:cNvSpPr/>
            <p:nvPr/>
          </p:nvSpPr>
          <p:spPr>
            <a:xfrm>
              <a:off x="278920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133079"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47942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829148" y="2228487"/>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4135879"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4314187" y="510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5" name="矩形 14"/>
          <p:cNvSpPr/>
          <p:nvPr/>
        </p:nvSpPr>
        <p:spPr>
          <a:xfrm>
            <a:off x="6842221" y="546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6" name="文本框 15"/>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6" name="文本框 15"/>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4893484"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4893484" y="5950495"/>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7236653"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20" name="文本框 19"/>
              <p:cNvSpPr txBox="1">
                <a:spLocks noRot="1" noChangeAspect="1" noMove="1" noResize="1" noEditPoints="1" noAdjustHandles="1" noChangeArrowheads="1" noChangeShapeType="1" noTextEdit="1"/>
              </p:cNvSpPr>
              <p:nvPr/>
            </p:nvSpPr>
            <p:spPr>
              <a:xfrm>
                <a:off x="7236653" y="5950495"/>
                <a:ext cx="644790" cy="4308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9589553" y="5950494"/>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𝐷</m:t>
                      </m:r>
                    </m:oMath>
                  </m:oMathPara>
                </a14:m>
                <a:endParaRPr lang="zh-CN" altLang="en-US" sz="2800" dirty="0"/>
              </a:p>
            </p:txBody>
          </p:sp>
        </mc:Choice>
        <mc:Fallback xmlns="">
          <p:sp>
            <p:nvSpPr>
              <p:cNvPr id="21" name="文本框 20"/>
              <p:cNvSpPr txBox="1">
                <a:spLocks noRot="1" noChangeAspect="1" noMove="1" noResize="1" noEditPoints="1" noAdjustHandles="1" noChangeArrowheads="1" noChangeShapeType="1" noTextEdit="1"/>
              </p:cNvSpPr>
              <p:nvPr/>
            </p:nvSpPr>
            <p:spPr>
              <a:xfrm>
                <a:off x="9589553" y="5950494"/>
                <a:ext cx="644790" cy="430887"/>
              </a:xfrm>
              <a:prstGeom prst="rect">
                <a:avLst/>
              </a:prstGeom>
              <a:blipFill>
                <a:blip r:embed="rId7"/>
                <a:stretch>
                  <a:fillRect/>
                </a:stretch>
              </a:blipFill>
            </p:spPr>
            <p:txBody>
              <a:bodyPr/>
              <a:lstStyle/>
              <a:p>
                <a:r>
                  <a:rPr lang="zh-CN" altLang="en-US">
                    <a:noFill/>
                  </a:rPr>
                  <a:t> </a:t>
                </a:r>
              </a:p>
            </p:txBody>
          </p:sp>
        </mc:Fallback>
      </mc:AlternateContent>
      <p:sp>
        <p:nvSpPr>
          <p:cNvPr id="22" name="上弧形箭头 21"/>
          <p:cNvSpPr/>
          <p:nvPr/>
        </p:nvSpPr>
        <p:spPr>
          <a:xfrm flipH="1">
            <a:off x="5538274" y="4148740"/>
            <a:ext cx="1698379" cy="9568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13947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smtClean="0">
                        <a:latin typeface="Cambria Math" panose="02040503050406030204" pitchFamily="18" charset="0"/>
                      </a:rPr>
                      <m:t>=</m:t>
                    </m:r>
                    <m:r>
                      <a:rPr lang="en-US" altLang="zh-CN" sz="5400" b="0" i="1" dirty="0" smtClean="0">
                        <a:latin typeface="Cambria Math" panose="02040503050406030204" pitchFamily="18" charset="0"/>
                      </a:rPr>
                      <m:t>3</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b="0" i="1" smtClean="0">
                        <a:latin typeface="Cambria Math" panose="02040503050406030204" pitchFamily="18" charset="0"/>
                      </a:rPr>
                      <m:t>5</m:t>
                    </m:r>
                  </m:oMath>
                </a14:m>
                <a:r>
                  <a:rPr lang="zh-CN" altLang="en-US" sz="2800" dirty="0" smtClean="0"/>
                  <a:t>次</a:t>
                </a:r>
                <a:endParaRPr lang="zh-CN" altLang="en-US" sz="28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3"/>
                <a:stretch>
                  <a:fillRect t="-15116" b="-27907"/>
                </a:stretch>
              </a:blipFill>
            </p:spPr>
            <p:txBody>
              <a:bodyPr/>
              <a:lstStyle/>
              <a:p>
                <a:r>
                  <a:rPr lang="zh-CN" altLang="en-US">
                    <a:noFill/>
                  </a:rPr>
                  <a:t> </a:t>
                </a:r>
              </a:p>
            </p:txBody>
          </p:sp>
        </mc:Fallback>
      </mc:AlternateContent>
      <p:grpSp>
        <p:nvGrpSpPr>
          <p:cNvPr id="4" name="组合 3"/>
          <p:cNvGrpSpPr/>
          <p:nvPr/>
        </p:nvGrpSpPr>
        <p:grpSpPr>
          <a:xfrm>
            <a:off x="2789201" y="2225613"/>
            <a:ext cx="7205547" cy="3602874"/>
            <a:chOff x="2789201" y="2225613"/>
            <a:chExt cx="7205547" cy="3602874"/>
          </a:xfrm>
        </p:grpSpPr>
        <p:sp>
          <p:nvSpPr>
            <p:cNvPr id="12" name="矩形 11"/>
            <p:cNvSpPr/>
            <p:nvPr/>
          </p:nvSpPr>
          <p:spPr>
            <a:xfrm>
              <a:off x="278920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133079"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47942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829148" y="2228487"/>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4135879"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4314187" y="510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5" name="矩形 14"/>
          <p:cNvSpPr/>
          <p:nvPr/>
        </p:nvSpPr>
        <p:spPr>
          <a:xfrm>
            <a:off x="4494187" y="474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6" name="文本框 15"/>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6" name="文本框 15"/>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4893484"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4893484" y="5950495"/>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7236653"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20" name="文本框 19"/>
              <p:cNvSpPr txBox="1">
                <a:spLocks noRot="1" noChangeAspect="1" noMove="1" noResize="1" noEditPoints="1" noAdjustHandles="1" noChangeArrowheads="1" noChangeShapeType="1" noTextEdit="1"/>
              </p:cNvSpPr>
              <p:nvPr/>
            </p:nvSpPr>
            <p:spPr>
              <a:xfrm>
                <a:off x="7236653" y="5950495"/>
                <a:ext cx="644790" cy="4308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9589553" y="5950494"/>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𝐷</m:t>
                      </m:r>
                    </m:oMath>
                  </m:oMathPara>
                </a14:m>
                <a:endParaRPr lang="zh-CN" altLang="en-US" sz="2800" dirty="0"/>
              </a:p>
            </p:txBody>
          </p:sp>
        </mc:Choice>
        <mc:Fallback xmlns="">
          <p:sp>
            <p:nvSpPr>
              <p:cNvPr id="21" name="文本框 20"/>
              <p:cNvSpPr txBox="1">
                <a:spLocks noRot="1" noChangeAspect="1" noMove="1" noResize="1" noEditPoints="1" noAdjustHandles="1" noChangeArrowheads="1" noChangeShapeType="1" noTextEdit="1"/>
              </p:cNvSpPr>
              <p:nvPr/>
            </p:nvSpPr>
            <p:spPr>
              <a:xfrm>
                <a:off x="9589553" y="5950494"/>
                <a:ext cx="644790" cy="430887"/>
              </a:xfrm>
              <a:prstGeom prst="rect">
                <a:avLst/>
              </a:prstGeom>
              <a:blipFill>
                <a:blip r:embed="rId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163759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lstStyle/>
              <a:p>
                <a:r>
                  <a:rPr lang="zh-CN" altLang="en-US" sz="5400" dirty="0" smtClean="0">
                    <a:solidFill>
                      <a:prstClr val="white"/>
                    </a:solidFill>
                  </a:rPr>
                  <a:t>当</a:t>
                </a:r>
                <a14:m>
                  <m:oMath xmlns:m="http://schemas.openxmlformats.org/officeDocument/2006/math">
                    <m:r>
                      <a:rPr lang="en-US" altLang="zh-CN" sz="5400" i="1" dirty="0">
                        <a:solidFill>
                          <a:prstClr val="white"/>
                        </a:solidFill>
                        <a:latin typeface="Cambria Math" panose="02040503050406030204" pitchFamily="18" charset="0"/>
                      </a:rPr>
                      <m:t>𝑛</m:t>
                    </m:r>
                    <m:r>
                      <a:rPr lang="en-US" altLang="zh-CN" sz="5400" i="1" dirty="0">
                        <a:solidFill>
                          <a:prstClr val="white"/>
                        </a:solidFill>
                        <a:latin typeface="Cambria Math" panose="02040503050406030204" pitchFamily="18" charset="0"/>
                      </a:rPr>
                      <m:t>=4</m:t>
                    </m:r>
                  </m:oMath>
                </a14:m>
                <a:r>
                  <a:rPr lang="zh-CN" altLang="en-US" sz="5400" dirty="0">
                    <a:solidFill>
                      <a:prstClr val="white"/>
                    </a:solidFill>
                  </a:rPr>
                  <a:t>时</a:t>
                </a:r>
                <a:endParaRPr lang="zh-CN" altLang="en-US"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p:sp>
        <p:nvSpPr>
          <p:cNvPr id="3" name="内容占位符 2"/>
          <p:cNvSpPr>
            <a:spLocks noGrp="1"/>
          </p:cNvSpPr>
          <p:nvPr>
            <p:ph idx="1"/>
          </p:nvPr>
        </p:nvSpPr>
        <p:spPr/>
        <p:txBody>
          <a:bodyPr>
            <a:normAutofit/>
          </a:bodyPr>
          <a:lstStyle/>
          <a:p>
            <a:r>
              <a:rPr lang="zh-CN" altLang="en-US" sz="2800" dirty="0" smtClean="0"/>
              <a:t>此时移动需要多少次？如何移动？</a:t>
            </a:r>
            <a:endParaRPr lang="zh-CN" altLang="en-US" sz="2800" dirty="0"/>
          </a:p>
        </p:txBody>
      </p:sp>
    </p:spTree>
    <p:extLst>
      <p:ext uri="{BB962C8B-B14F-4D97-AF65-F5344CB8AC3E}">
        <p14:creationId xmlns:p14="http://schemas.microsoft.com/office/powerpoint/2010/main" val="5211830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smtClean="0">
                        <a:latin typeface="Cambria Math" panose="02040503050406030204" pitchFamily="18" charset="0"/>
                      </a:rPr>
                      <m:t>=</m:t>
                    </m:r>
                    <m:r>
                      <a:rPr lang="en-US" altLang="zh-CN" sz="5400" b="0" i="1" dirty="0" smtClean="0">
                        <a:latin typeface="Cambria Math" panose="02040503050406030204" pitchFamily="18" charset="0"/>
                      </a:rPr>
                      <m:t>4</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1" y="2225613"/>
            <a:ext cx="7205547" cy="3602874"/>
            <a:chOff x="2789201" y="2225613"/>
            <a:chExt cx="7205547" cy="3602874"/>
          </a:xfrm>
        </p:grpSpPr>
        <p:sp>
          <p:nvSpPr>
            <p:cNvPr id="12" name="矩形 11"/>
            <p:cNvSpPr/>
            <p:nvPr/>
          </p:nvSpPr>
          <p:spPr>
            <a:xfrm>
              <a:off x="278920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133079"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47942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829148" y="2228487"/>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1792001"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1972001" y="510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5" name="矩形 14"/>
          <p:cNvSpPr/>
          <p:nvPr/>
        </p:nvSpPr>
        <p:spPr>
          <a:xfrm>
            <a:off x="2147845" y="474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6" name="矩形 15"/>
          <p:cNvSpPr/>
          <p:nvPr/>
        </p:nvSpPr>
        <p:spPr>
          <a:xfrm>
            <a:off x="2327845" y="4385613"/>
            <a:ext cx="108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8" name="文本框 17"/>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4893484"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4893484" y="5950495"/>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7236653"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20" name="文本框 19"/>
              <p:cNvSpPr txBox="1">
                <a:spLocks noRot="1" noChangeAspect="1" noMove="1" noResize="1" noEditPoints="1" noAdjustHandles="1" noChangeArrowheads="1" noChangeShapeType="1" noTextEdit="1"/>
              </p:cNvSpPr>
              <p:nvPr/>
            </p:nvSpPr>
            <p:spPr>
              <a:xfrm>
                <a:off x="7236653" y="5950495"/>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9589553" y="5950494"/>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𝐷</m:t>
                      </m:r>
                    </m:oMath>
                  </m:oMathPara>
                </a14:m>
                <a:endParaRPr lang="zh-CN" altLang="en-US" sz="2800" dirty="0"/>
              </a:p>
            </p:txBody>
          </p:sp>
        </mc:Choice>
        <mc:Fallback xmlns="">
          <p:sp>
            <p:nvSpPr>
              <p:cNvPr id="21" name="文本框 20"/>
              <p:cNvSpPr txBox="1">
                <a:spLocks noRot="1" noChangeAspect="1" noMove="1" noResize="1" noEditPoints="1" noAdjustHandles="1" noChangeArrowheads="1" noChangeShapeType="1" noTextEdit="1"/>
              </p:cNvSpPr>
              <p:nvPr/>
            </p:nvSpPr>
            <p:spPr>
              <a:xfrm>
                <a:off x="9589553" y="5950494"/>
                <a:ext cx="644790" cy="430887"/>
              </a:xfrm>
              <a:prstGeom prst="rect">
                <a:avLst/>
              </a:prstGeom>
              <a:blipFill>
                <a:blip r:embed="rId6"/>
                <a:stretch>
                  <a:fillRect/>
                </a:stretch>
              </a:blipFill>
            </p:spPr>
            <p:txBody>
              <a:bodyPr/>
              <a:lstStyle/>
              <a:p>
                <a:r>
                  <a:rPr lang="zh-CN" altLang="en-US">
                    <a:noFill/>
                  </a:rPr>
                  <a:t> </a:t>
                </a:r>
              </a:p>
            </p:txBody>
          </p:sp>
        </mc:Fallback>
      </mc:AlternateContent>
      <p:sp>
        <p:nvSpPr>
          <p:cNvPr id="22" name="上弧形箭头 21"/>
          <p:cNvSpPr/>
          <p:nvPr/>
        </p:nvSpPr>
        <p:spPr>
          <a:xfrm>
            <a:off x="3200011" y="3428740"/>
            <a:ext cx="6389542" cy="9568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65816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a:latin typeface="Cambria Math" panose="02040503050406030204" pitchFamily="18" charset="0"/>
                      </a:rPr>
                      <m:t>=2</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3"/>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2" y="2225613"/>
            <a:ext cx="7200000" cy="3600000"/>
            <a:chOff x="2789202" y="2225613"/>
            <a:chExt cx="7759713" cy="3600000"/>
          </a:xfrm>
        </p:grpSpPr>
        <p:sp>
          <p:nvSpPr>
            <p:cNvPr id="5" name="矩形 4"/>
            <p:cNvSpPr/>
            <p:nvPr/>
          </p:nvSpPr>
          <p:spPr>
            <a:xfrm>
              <a:off x="2789202"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577067"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368915"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1612710" y="5465613"/>
            <a:ext cx="252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矩形 8"/>
          <p:cNvSpPr/>
          <p:nvPr/>
        </p:nvSpPr>
        <p:spPr>
          <a:xfrm>
            <a:off x="8825694"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 name="文本框 9"/>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i="1" dirty="0" smtClean="0">
                        <a:latin typeface="Cambria Math" panose="02040503050406030204" pitchFamily="18" charset="0"/>
                      </a:rPr>
                      <m:t>1</m:t>
                    </m:r>
                  </m:oMath>
                </a14:m>
                <a:r>
                  <a:rPr lang="zh-CN" altLang="en-US" sz="2800" dirty="0" smtClean="0"/>
                  <a:t>次</a:t>
                </a:r>
                <a:endParaRPr lang="zh-CN" altLang="en-US" sz="2800" dirty="0"/>
              </a:p>
            </p:txBody>
          </p:sp>
        </mc:Choice>
        <mc:Fallback xmlns="">
          <p:sp>
            <p:nvSpPr>
              <p:cNvPr id="10" name="文本框 9"/>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4"/>
                <a:stretch>
                  <a:fillRect t="-15116" b="-279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1" name="文本框 10"/>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6064959"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6064959" y="5950497"/>
                <a:ext cx="644790" cy="43088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9583299" y="5950496"/>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9583299" y="5950496"/>
                <a:ext cx="644790" cy="430887"/>
              </a:xfrm>
              <a:prstGeom prst="rect">
                <a:avLst/>
              </a:prstGeom>
              <a:blipFill>
                <a:blip r:embed="rId5"/>
                <a:stretch>
                  <a:fillRect/>
                </a:stretch>
              </a:blipFill>
            </p:spPr>
            <p:txBody>
              <a:bodyPr/>
              <a:lstStyle/>
              <a:p>
                <a:r>
                  <a:rPr lang="zh-CN" altLang="en-US">
                    <a:noFill/>
                  </a:rPr>
                  <a:t> </a:t>
                </a:r>
              </a:p>
            </p:txBody>
          </p:sp>
        </mc:Fallback>
      </mc:AlternateContent>
      <p:sp>
        <p:nvSpPr>
          <p:cNvPr id="14" name="上弧形箭头 13"/>
          <p:cNvSpPr/>
          <p:nvPr/>
        </p:nvSpPr>
        <p:spPr>
          <a:xfrm>
            <a:off x="3195105" y="4246413"/>
            <a:ext cx="2869854" cy="1219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extLst>
      <p:ext uri="{BB962C8B-B14F-4D97-AF65-F5344CB8AC3E}">
        <p14:creationId xmlns:p14="http://schemas.microsoft.com/office/powerpoint/2010/main" val="1455070297"/>
      </p:ext>
    </p:extLst>
  </p:cSld>
  <p:clrMapOvr>
    <a:masterClrMapping/>
  </p:clrMapOvr>
  <mc:AlternateContent xmlns:mc="http://schemas.openxmlformats.org/markup-compatibility/2006" xmlns:p14="http://schemas.microsoft.com/office/powerpoint/2010/main">
    <mc:Choice Requires="p14">
      <p:transition spd="slow" p14:dur="2000" advTm="3931"/>
    </mc:Choice>
    <mc:Fallback xmlns="">
      <p:transition spd="slow" advTm="39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smtClean="0">
                        <a:latin typeface="Cambria Math" panose="02040503050406030204" pitchFamily="18" charset="0"/>
                      </a:rPr>
                      <m:t>=</m:t>
                    </m:r>
                    <m:r>
                      <a:rPr lang="en-US" altLang="zh-CN" sz="5400" b="0" i="1" dirty="0" smtClean="0">
                        <a:latin typeface="Cambria Math" panose="02040503050406030204" pitchFamily="18" charset="0"/>
                      </a:rPr>
                      <m:t>4</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1" y="2225613"/>
            <a:ext cx="7205547" cy="3602874"/>
            <a:chOff x="2789201" y="2225613"/>
            <a:chExt cx="7205547" cy="3602874"/>
          </a:xfrm>
        </p:grpSpPr>
        <p:sp>
          <p:nvSpPr>
            <p:cNvPr id="12" name="矩形 11"/>
            <p:cNvSpPr/>
            <p:nvPr/>
          </p:nvSpPr>
          <p:spPr>
            <a:xfrm>
              <a:off x="278920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133079"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47942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829148" y="2228487"/>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1792001"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1972001" y="510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5" name="矩形 14"/>
          <p:cNvSpPr/>
          <p:nvPr/>
        </p:nvSpPr>
        <p:spPr>
          <a:xfrm>
            <a:off x="2147845" y="474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6" name="矩形 15"/>
          <p:cNvSpPr/>
          <p:nvPr/>
        </p:nvSpPr>
        <p:spPr>
          <a:xfrm>
            <a:off x="9371948" y="5465613"/>
            <a:ext cx="108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8" name="文本框 17"/>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4893484"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4893484" y="5950495"/>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7236653"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20" name="文本框 19"/>
              <p:cNvSpPr txBox="1">
                <a:spLocks noRot="1" noChangeAspect="1" noMove="1" noResize="1" noEditPoints="1" noAdjustHandles="1" noChangeArrowheads="1" noChangeShapeType="1" noTextEdit="1"/>
              </p:cNvSpPr>
              <p:nvPr/>
            </p:nvSpPr>
            <p:spPr>
              <a:xfrm>
                <a:off x="7236653" y="5950495"/>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9589553" y="5950494"/>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𝐷</m:t>
                      </m:r>
                    </m:oMath>
                  </m:oMathPara>
                </a14:m>
                <a:endParaRPr lang="zh-CN" altLang="en-US" sz="2800" dirty="0"/>
              </a:p>
            </p:txBody>
          </p:sp>
        </mc:Choice>
        <mc:Fallback xmlns="">
          <p:sp>
            <p:nvSpPr>
              <p:cNvPr id="21" name="文本框 20"/>
              <p:cNvSpPr txBox="1">
                <a:spLocks noRot="1" noChangeAspect="1" noMove="1" noResize="1" noEditPoints="1" noAdjustHandles="1" noChangeArrowheads="1" noChangeShapeType="1" noTextEdit="1"/>
              </p:cNvSpPr>
              <p:nvPr/>
            </p:nvSpPr>
            <p:spPr>
              <a:xfrm>
                <a:off x="9589553" y="5950494"/>
                <a:ext cx="644790" cy="430887"/>
              </a:xfrm>
              <a:prstGeom prst="rect">
                <a:avLst/>
              </a:prstGeom>
              <a:blipFill>
                <a:blip r:embed="rId6"/>
                <a:stretch>
                  <a:fillRect/>
                </a:stretch>
              </a:blipFill>
            </p:spPr>
            <p:txBody>
              <a:bodyPr/>
              <a:lstStyle/>
              <a:p>
                <a:r>
                  <a:rPr lang="zh-CN" altLang="en-US">
                    <a:noFill/>
                  </a:rPr>
                  <a:t> </a:t>
                </a:r>
              </a:p>
            </p:txBody>
          </p:sp>
        </mc:Fallback>
      </mc:AlternateContent>
      <p:sp>
        <p:nvSpPr>
          <p:cNvPr id="22" name="上弧形箭头 21"/>
          <p:cNvSpPr/>
          <p:nvPr/>
        </p:nvSpPr>
        <p:spPr>
          <a:xfrm>
            <a:off x="3195855" y="3788740"/>
            <a:ext cx="4040798" cy="9568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43534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smtClean="0">
                        <a:latin typeface="Cambria Math" panose="02040503050406030204" pitchFamily="18" charset="0"/>
                      </a:rPr>
                      <m:t>=</m:t>
                    </m:r>
                    <m:r>
                      <a:rPr lang="en-US" altLang="zh-CN" sz="5400" b="0" i="1" dirty="0" smtClean="0">
                        <a:latin typeface="Cambria Math" panose="02040503050406030204" pitchFamily="18" charset="0"/>
                      </a:rPr>
                      <m:t>4</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1" y="2225613"/>
            <a:ext cx="7205547" cy="3602874"/>
            <a:chOff x="2789201" y="2225613"/>
            <a:chExt cx="7205547" cy="3602874"/>
          </a:xfrm>
        </p:grpSpPr>
        <p:sp>
          <p:nvSpPr>
            <p:cNvPr id="12" name="矩形 11"/>
            <p:cNvSpPr/>
            <p:nvPr/>
          </p:nvSpPr>
          <p:spPr>
            <a:xfrm>
              <a:off x="278920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133079"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47942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829148" y="2228487"/>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1792001"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6662221" y="546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5" name="矩形 14"/>
          <p:cNvSpPr/>
          <p:nvPr/>
        </p:nvSpPr>
        <p:spPr>
          <a:xfrm>
            <a:off x="6839885" y="510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6" name="矩形 15"/>
          <p:cNvSpPr/>
          <p:nvPr/>
        </p:nvSpPr>
        <p:spPr>
          <a:xfrm>
            <a:off x="9371948" y="5465613"/>
            <a:ext cx="108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8" name="文本框 17"/>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4893484"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4893484" y="5950495"/>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7236653"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20" name="文本框 19"/>
              <p:cNvSpPr txBox="1">
                <a:spLocks noRot="1" noChangeAspect="1" noMove="1" noResize="1" noEditPoints="1" noAdjustHandles="1" noChangeArrowheads="1" noChangeShapeType="1" noTextEdit="1"/>
              </p:cNvSpPr>
              <p:nvPr/>
            </p:nvSpPr>
            <p:spPr>
              <a:xfrm>
                <a:off x="7236653" y="5950495"/>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9589553" y="5950494"/>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𝐷</m:t>
                      </m:r>
                    </m:oMath>
                  </m:oMathPara>
                </a14:m>
                <a:endParaRPr lang="zh-CN" altLang="en-US" sz="2800" dirty="0"/>
              </a:p>
            </p:txBody>
          </p:sp>
        </mc:Choice>
        <mc:Fallback xmlns="">
          <p:sp>
            <p:nvSpPr>
              <p:cNvPr id="21" name="文本框 20"/>
              <p:cNvSpPr txBox="1">
                <a:spLocks noRot="1" noChangeAspect="1" noMove="1" noResize="1" noEditPoints="1" noAdjustHandles="1" noChangeArrowheads="1" noChangeShapeType="1" noTextEdit="1"/>
              </p:cNvSpPr>
              <p:nvPr/>
            </p:nvSpPr>
            <p:spPr>
              <a:xfrm>
                <a:off x="9589553" y="5950494"/>
                <a:ext cx="644790" cy="430887"/>
              </a:xfrm>
              <a:prstGeom prst="rect">
                <a:avLst/>
              </a:prstGeom>
              <a:blipFill>
                <a:blip r:embed="rId6"/>
                <a:stretch>
                  <a:fillRect/>
                </a:stretch>
              </a:blipFill>
            </p:spPr>
            <p:txBody>
              <a:bodyPr/>
              <a:lstStyle/>
              <a:p>
                <a:r>
                  <a:rPr lang="zh-CN" altLang="en-US">
                    <a:noFill/>
                  </a:rPr>
                  <a:t> </a:t>
                </a:r>
              </a:p>
            </p:txBody>
          </p:sp>
        </mc:Fallback>
      </mc:AlternateContent>
      <p:sp>
        <p:nvSpPr>
          <p:cNvPr id="22" name="上弧形箭头 21"/>
          <p:cNvSpPr/>
          <p:nvPr/>
        </p:nvSpPr>
        <p:spPr>
          <a:xfrm>
            <a:off x="3195105" y="4508739"/>
            <a:ext cx="1698379" cy="9568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46524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smtClean="0">
                        <a:latin typeface="Cambria Math" panose="02040503050406030204" pitchFamily="18" charset="0"/>
                      </a:rPr>
                      <m:t>=</m:t>
                    </m:r>
                    <m:r>
                      <a:rPr lang="en-US" altLang="zh-CN" sz="5400" b="0" i="1" dirty="0" smtClean="0">
                        <a:latin typeface="Cambria Math" panose="02040503050406030204" pitchFamily="18" charset="0"/>
                      </a:rPr>
                      <m:t>4</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1" y="2225613"/>
            <a:ext cx="7205547" cy="3602874"/>
            <a:chOff x="2789201" y="2225613"/>
            <a:chExt cx="7205547" cy="3602874"/>
          </a:xfrm>
        </p:grpSpPr>
        <p:sp>
          <p:nvSpPr>
            <p:cNvPr id="12" name="矩形 11"/>
            <p:cNvSpPr/>
            <p:nvPr/>
          </p:nvSpPr>
          <p:spPr>
            <a:xfrm>
              <a:off x="278920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133079"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47942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829148" y="2228487"/>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4134187"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6662221" y="546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5" name="矩形 14"/>
          <p:cNvSpPr/>
          <p:nvPr/>
        </p:nvSpPr>
        <p:spPr>
          <a:xfrm>
            <a:off x="6839885" y="510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6" name="矩形 15"/>
          <p:cNvSpPr/>
          <p:nvPr/>
        </p:nvSpPr>
        <p:spPr>
          <a:xfrm>
            <a:off x="9371948" y="5465613"/>
            <a:ext cx="108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8" name="文本框 17"/>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4893484"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4893484" y="5950495"/>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7236653"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20" name="文本框 19"/>
              <p:cNvSpPr txBox="1">
                <a:spLocks noRot="1" noChangeAspect="1" noMove="1" noResize="1" noEditPoints="1" noAdjustHandles="1" noChangeArrowheads="1" noChangeShapeType="1" noTextEdit="1"/>
              </p:cNvSpPr>
              <p:nvPr/>
            </p:nvSpPr>
            <p:spPr>
              <a:xfrm>
                <a:off x="7236653" y="5950495"/>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9589553" y="5950494"/>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𝐷</m:t>
                      </m:r>
                    </m:oMath>
                  </m:oMathPara>
                </a14:m>
                <a:endParaRPr lang="zh-CN" altLang="en-US" sz="2800" dirty="0"/>
              </a:p>
            </p:txBody>
          </p:sp>
        </mc:Choice>
        <mc:Fallback xmlns="">
          <p:sp>
            <p:nvSpPr>
              <p:cNvPr id="21" name="文本框 20"/>
              <p:cNvSpPr txBox="1">
                <a:spLocks noRot="1" noChangeAspect="1" noMove="1" noResize="1" noEditPoints="1" noAdjustHandles="1" noChangeArrowheads="1" noChangeShapeType="1" noTextEdit="1"/>
              </p:cNvSpPr>
              <p:nvPr/>
            </p:nvSpPr>
            <p:spPr>
              <a:xfrm>
                <a:off x="9589553" y="5950494"/>
                <a:ext cx="644790" cy="430887"/>
              </a:xfrm>
              <a:prstGeom prst="rect">
                <a:avLst/>
              </a:prstGeom>
              <a:blipFill>
                <a:blip r:embed="rId6"/>
                <a:stretch>
                  <a:fillRect/>
                </a:stretch>
              </a:blipFill>
            </p:spPr>
            <p:txBody>
              <a:bodyPr/>
              <a:lstStyle/>
              <a:p>
                <a:r>
                  <a:rPr lang="zh-CN" altLang="en-US">
                    <a:noFill/>
                  </a:rPr>
                  <a:t> </a:t>
                </a:r>
              </a:p>
            </p:txBody>
          </p:sp>
        </mc:Fallback>
      </mc:AlternateContent>
      <p:sp>
        <p:nvSpPr>
          <p:cNvPr id="22" name="上弧形箭头 21"/>
          <p:cNvSpPr/>
          <p:nvPr/>
        </p:nvSpPr>
        <p:spPr>
          <a:xfrm flipH="1">
            <a:off x="5538274" y="4148740"/>
            <a:ext cx="1698379" cy="9568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73774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smtClean="0">
                        <a:latin typeface="Cambria Math" panose="02040503050406030204" pitchFamily="18" charset="0"/>
                      </a:rPr>
                      <m:t>=</m:t>
                    </m:r>
                    <m:r>
                      <a:rPr lang="en-US" altLang="zh-CN" sz="5400" b="0" i="1" dirty="0" smtClean="0">
                        <a:latin typeface="Cambria Math" panose="02040503050406030204" pitchFamily="18" charset="0"/>
                      </a:rPr>
                      <m:t>4</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1" y="2225613"/>
            <a:ext cx="7205547" cy="3602874"/>
            <a:chOff x="2789201" y="2225613"/>
            <a:chExt cx="7205547" cy="3602874"/>
          </a:xfrm>
        </p:grpSpPr>
        <p:sp>
          <p:nvSpPr>
            <p:cNvPr id="12" name="矩形 11"/>
            <p:cNvSpPr/>
            <p:nvPr/>
          </p:nvSpPr>
          <p:spPr>
            <a:xfrm>
              <a:off x="278920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133079"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47942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829148" y="2228487"/>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4134187"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4314187" y="510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5" name="矩形 14"/>
          <p:cNvSpPr/>
          <p:nvPr/>
        </p:nvSpPr>
        <p:spPr>
          <a:xfrm>
            <a:off x="4494187" y="474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6" name="矩形 15"/>
          <p:cNvSpPr/>
          <p:nvPr/>
        </p:nvSpPr>
        <p:spPr>
          <a:xfrm>
            <a:off x="9371948" y="5465613"/>
            <a:ext cx="108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8" name="文本框 17"/>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4893484"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4893484" y="5950495"/>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7236653"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20" name="文本框 19"/>
              <p:cNvSpPr txBox="1">
                <a:spLocks noRot="1" noChangeAspect="1" noMove="1" noResize="1" noEditPoints="1" noAdjustHandles="1" noChangeArrowheads="1" noChangeShapeType="1" noTextEdit="1"/>
              </p:cNvSpPr>
              <p:nvPr/>
            </p:nvSpPr>
            <p:spPr>
              <a:xfrm>
                <a:off x="7236653" y="5950495"/>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9589553" y="5950494"/>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𝐷</m:t>
                      </m:r>
                    </m:oMath>
                  </m:oMathPara>
                </a14:m>
                <a:endParaRPr lang="zh-CN" altLang="en-US" sz="2800" dirty="0"/>
              </a:p>
            </p:txBody>
          </p:sp>
        </mc:Choice>
        <mc:Fallback xmlns="">
          <p:sp>
            <p:nvSpPr>
              <p:cNvPr id="21" name="文本框 20"/>
              <p:cNvSpPr txBox="1">
                <a:spLocks noRot="1" noChangeAspect="1" noMove="1" noResize="1" noEditPoints="1" noAdjustHandles="1" noChangeArrowheads="1" noChangeShapeType="1" noTextEdit="1"/>
              </p:cNvSpPr>
              <p:nvPr/>
            </p:nvSpPr>
            <p:spPr>
              <a:xfrm>
                <a:off x="9589553" y="5950494"/>
                <a:ext cx="644790" cy="430887"/>
              </a:xfrm>
              <a:prstGeom prst="rect">
                <a:avLst/>
              </a:prstGeom>
              <a:blipFill>
                <a:blip r:embed="rId6"/>
                <a:stretch>
                  <a:fillRect/>
                </a:stretch>
              </a:blipFill>
            </p:spPr>
            <p:txBody>
              <a:bodyPr/>
              <a:lstStyle/>
              <a:p>
                <a:r>
                  <a:rPr lang="zh-CN" altLang="en-US">
                    <a:noFill/>
                  </a:rPr>
                  <a:t> </a:t>
                </a:r>
              </a:p>
            </p:txBody>
          </p:sp>
        </mc:Fallback>
      </mc:AlternateContent>
      <p:sp>
        <p:nvSpPr>
          <p:cNvPr id="22" name="上弧形箭头 21"/>
          <p:cNvSpPr/>
          <p:nvPr/>
        </p:nvSpPr>
        <p:spPr>
          <a:xfrm flipH="1">
            <a:off x="5533408" y="3785866"/>
            <a:ext cx="4051280" cy="9568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80216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smtClean="0">
                        <a:latin typeface="Cambria Math" panose="02040503050406030204" pitchFamily="18" charset="0"/>
                      </a:rPr>
                      <m:t>=</m:t>
                    </m:r>
                    <m:r>
                      <a:rPr lang="en-US" altLang="zh-CN" sz="5400" b="0" i="1" dirty="0" smtClean="0">
                        <a:latin typeface="Cambria Math" panose="02040503050406030204" pitchFamily="18" charset="0"/>
                      </a:rPr>
                      <m:t>4</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1" y="2225613"/>
            <a:ext cx="7205547" cy="3602874"/>
            <a:chOff x="2789201" y="2225613"/>
            <a:chExt cx="7205547" cy="3602874"/>
          </a:xfrm>
        </p:grpSpPr>
        <p:sp>
          <p:nvSpPr>
            <p:cNvPr id="12" name="矩形 11"/>
            <p:cNvSpPr/>
            <p:nvPr/>
          </p:nvSpPr>
          <p:spPr>
            <a:xfrm>
              <a:off x="278920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133079"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47942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829148" y="2228487"/>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4134187"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4314187" y="510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5" name="矩形 14"/>
          <p:cNvSpPr/>
          <p:nvPr/>
        </p:nvSpPr>
        <p:spPr>
          <a:xfrm>
            <a:off x="4494187" y="474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6" name="矩形 15"/>
          <p:cNvSpPr/>
          <p:nvPr/>
        </p:nvSpPr>
        <p:spPr>
          <a:xfrm>
            <a:off x="4674187" y="4385613"/>
            <a:ext cx="108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8" name="文本框 17"/>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4893484"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4893484" y="5950495"/>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7236653"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20" name="文本框 19"/>
              <p:cNvSpPr txBox="1">
                <a:spLocks noRot="1" noChangeAspect="1" noMove="1" noResize="1" noEditPoints="1" noAdjustHandles="1" noChangeArrowheads="1" noChangeShapeType="1" noTextEdit="1"/>
              </p:cNvSpPr>
              <p:nvPr/>
            </p:nvSpPr>
            <p:spPr>
              <a:xfrm>
                <a:off x="7236653" y="5950495"/>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9589553" y="5950494"/>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𝐷</m:t>
                      </m:r>
                    </m:oMath>
                  </m:oMathPara>
                </a14:m>
                <a:endParaRPr lang="zh-CN" altLang="en-US" sz="2800" dirty="0"/>
              </a:p>
            </p:txBody>
          </p:sp>
        </mc:Choice>
        <mc:Fallback xmlns="">
          <p:sp>
            <p:nvSpPr>
              <p:cNvPr id="21" name="文本框 20"/>
              <p:cNvSpPr txBox="1">
                <a:spLocks noRot="1" noChangeAspect="1" noMove="1" noResize="1" noEditPoints="1" noAdjustHandles="1" noChangeArrowheads="1" noChangeShapeType="1" noTextEdit="1"/>
              </p:cNvSpPr>
              <p:nvPr/>
            </p:nvSpPr>
            <p:spPr>
              <a:xfrm>
                <a:off x="9589553" y="5950494"/>
                <a:ext cx="644790" cy="430887"/>
              </a:xfrm>
              <a:prstGeom prst="rect">
                <a:avLst/>
              </a:prstGeom>
              <a:blipFill>
                <a:blip r:embed="rId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31767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smtClean="0">
                        <a:latin typeface="Cambria Math" panose="02040503050406030204" pitchFamily="18" charset="0"/>
                      </a:rPr>
                      <m:t>=</m:t>
                    </m:r>
                    <m:r>
                      <a:rPr lang="en-US" altLang="zh-CN" sz="5400" b="0" i="1" dirty="0" smtClean="0">
                        <a:latin typeface="Cambria Math" panose="02040503050406030204" pitchFamily="18" charset="0"/>
                      </a:rPr>
                      <m:t>4</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1" y="2225613"/>
            <a:ext cx="7205547" cy="3602874"/>
            <a:chOff x="2789201" y="2225613"/>
            <a:chExt cx="7205547" cy="3602874"/>
          </a:xfrm>
        </p:grpSpPr>
        <p:sp>
          <p:nvSpPr>
            <p:cNvPr id="12" name="矩形 11"/>
            <p:cNvSpPr/>
            <p:nvPr/>
          </p:nvSpPr>
          <p:spPr>
            <a:xfrm>
              <a:off x="278920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133079"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47942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829148" y="2228487"/>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1792001"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1972001" y="510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5" name="矩形 14"/>
          <p:cNvSpPr/>
          <p:nvPr/>
        </p:nvSpPr>
        <p:spPr>
          <a:xfrm>
            <a:off x="2147845" y="474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6" name="矩形 15"/>
          <p:cNvSpPr/>
          <p:nvPr/>
        </p:nvSpPr>
        <p:spPr>
          <a:xfrm>
            <a:off x="2327845" y="4385613"/>
            <a:ext cx="108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8" name="文本框 17"/>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4893484"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4893484" y="5950495"/>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7236653"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20" name="文本框 19"/>
              <p:cNvSpPr txBox="1">
                <a:spLocks noRot="1" noChangeAspect="1" noMove="1" noResize="1" noEditPoints="1" noAdjustHandles="1" noChangeArrowheads="1" noChangeShapeType="1" noTextEdit="1"/>
              </p:cNvSpPr>
              <p:nvPr/>
            </p:nvSpPr>
            <p:spPr>
              <a:xfrm>
                <a:off x="7236653" y="5950495"/>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9589553" y="5950494"/>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𝐷</m:t>
                      </m:r>
                    </m:oMath>
                  </m:oMathPara>
                </a14:m>
                <a:endParaRPr lang="zh-CN" altLang="en-US" sz="2800" dirty="0"/>
              </a:p>
            </p:txBody>
          </p:sp>
        </mc:Choice>
        <mc:Fallback xmlns="">
          <p:sp>
            <p:nvSpPr>
              <p:cNvPr id="21" name="文本框 20"/>
              <p:cNvSpPr txBox="1">
                <a:spLocks noRot="1" noChangeAspect="1" noMove="1" noResize="1" noEditPoints="1" noAdjustHandles="1" noChangeArrowheads="1" noChangeShapeType="1" noTextEdit="1"/>
              </p:cNvSpPr>
              <p:nvPr/>
            </p:nvSpPr>
            <p:spPr>
              <a:xfrm>
                <a:off x="9589553" y="5950494"/>
                <a:ext cx="644790" cy="430887"/>
              </a:xfrm>
              <a:prstGeom prst="rect">
                <a:avLst/>
              </a:prstGeom>
              <a:blipFill>
                <a:blip r:embed="rId6"/>
                <a:stretch>
                  <a:fillRect/>
                </a:stretch>
              </a:blipFill>
            </p:spPr>
            <p:txBody>
              <a:bodyPr/>
              <a:lstStyle/>
              <a:p>
                <a:r>
                  <a:rPr lang="zh-CN" altLang="en-US">
                    <a:noFill/>
                  </a:rPr>
                  <a:t> </a:t>
                </a:r>
              </a:p>
            </p:txBody>
          </p:sp>
        </mc:Fallback>
      </mc:AlternateContent>
      <p:sp>
        <p:nvSpPr>
          <p:cNvPr id="22" name="上弧形箭头 21"/>
          <p:cNvSpPr/>
          <p:nvPr/>
        </p:nvSpPr>
        <p:spPr>
          <a:xfrm>
            <a:off x="3195105" y="3439453"/>
            <a:ext cx="6394448" cy="9568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67958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smtClean="0">
                        <a:latin typeface="Cambria Math" panose="02040503050406030204" pitchFamily="18" charset="0"/>
                      </a:rPr>
                      <m:t>=</m:t>
                    </m:r>
                    <m:r>
                      <a:rPr lang="en-US" altLang="zh-CN" sz="5400" b="0" i="1" dirty="0" smtClean="0">
                        <a:latin typeface="Cambria Math" panose="02040503050406030204" pitchFamily="18" charset="0"/>
                      </a:rPr>
                      <m:t>4</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1" y="2225613"/>
            <a:ext cx="7205547" cy="3602874"/>
            <a:chOff x="2789201" y="2225613"/>
            <a:chExt cx="7205547" cy="3602874"/>
          </a:xfrm>
        </p:grpSpPr>
        <p:sp>
          <p:nvSpPr>
            <p:cNvPr id="12" name="矩形 11"/>
            <p:cNvSpPr/>
            <p:nvPr/>
          </p:nvSpPr>
          <p:spPr>
            <a:xfrm>
              <a:off x="278920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133079"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47942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829148" y="2228487"/>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1792001"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1972001" y="510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5" name="矩形 14"/>
          <p:cNvSpPr/>
          <p:nvPr/>
        </p:nvSpPr>
        <p:spPr>
          <a:xfrm>
            <a:off x="9191948" y="546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6" name="矩形 15"/>
          <p:cNvSpPr/>
          <p:nvPr/>
        </p:nvSpPr>
        <p:spPr>
          <a:xfrm>
            <a:off x="9371948" y="5102103"/>
            <a:ext cx="108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8" name="文本框 17"/>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4893484"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4893484" y="5950495"/>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7236653"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20" name="文本框 19"/>
              <p:cNvSpPr txBox="1">
                <a:spLocks noRot="1" noChangeAspect="1" noMove="1" noResize="1" noEditPoints="1" noAdjustHandles="1" noChangeArrowheads="1" noChangeShapeType="1" noTextEdit="1"/>
              </p:cNvSpPr>
              <p:nvPr/>
            </p:nvSpPr>
            <p:spPr>
              <a:xfrm>
                <a:off x="7236653" y="5950495"/>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9589553" y="5950494"/>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𝐷</m:t>
                      </m:r>
                    </m:oMath>
                  </m:oMathPara>
                </a14:m>
                <a:endParaRPr lang="zh-CN" altLang="en-US" sz="2800" dirty="0"/>
              </a:p>
            </p:txBody>
          </p:sp>
        </mc:Choice>
        <mc:Fallback xmlns="">
          <p:sp>
            <p:nvSpPr>
              <p:cNvPr id="21" name="文本框 20"/>
              <p:cNvSpPr txBox="1">
                <a:spLocks noRot="1" noChangeAspect="1" noMove="1" noResize="1" noEditPoints="1" noAdjustHandles="1" noChangeArrowheads="1" noChangeShapeType="1" noTextEdit="1"/>
              </p:cNvSpPr>
              <p:nvPr/>
            </p:nvSpPr>
            <p:spPr>
              <a:xfrm>
                <a:off x="9589553" y="5950494"/>
                <a:ext cx="644790" cy="430887"/>
              </a:xfrm>
              <a:prstGeom prst="rect">
                <a:avLst/>
              </a:prstGeom>
              <a:blipFill>
                <a:blip r:embed="rId6"/>
                <a:stretch>
                  <a:fillRect/>
                </a:stretch>
              </a:blipFill>
            </p:spPr>
            <p:txBody>
              <a:bodyPr/>
              <a:lstStyle/>
              <a:p>
                <a:r>
                  <a:rPr lang="zh-CN" altLang="en-US">
                    <a:noFill/>
                  </a:rPr>
                  <a:t> </a:t>
                </a:r>
              </a:p>
            </p:txBody>
          </p:sp>
        </mc:Fallback>
      </mc:AlternateContent>
      <p:sp>
        <p:nvSpPr>
          <p:cNvPr id="22" name="上弧形箭头 21"/>
          <p:cNvSpPr/>
          <p:nvPr/>
        </p:nvSpPr>
        <p:spPr>
          <a:xfrm>
            <a:off x="3206100" y="4145230"/>
            <a:ext cx="4030553" cy="9568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50182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smtClean="0">
                        <a:latin typeface="Cambria Math" panose="02040503050406030204" pitchFamily="18" charset="0"/>
                      </a:rPr>
                      <m:t>=</m:t>
                    </m:r>
                    <m:r>
                      <a:rPr lang="en-US" altLang="zh-CN" sz="5400" b="0" i="1" dirty="0" smtClean="0">
                        <a:latin typeface="Cambria Math" panose="02040503050406030204" pitchFamily="18" charset="0"/>
                      </a:rPr>
                      <m:t>4</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1" y="2225613"/>
            <a:ext cx="7205547" cy="3602874"/>
            <a:chOff x="2789201" y="2225613"/>
            <a:chExt cx="7205547" cy="3602874"/>
          </a:xfrm>
        </p:grpSpPr>
        <p:sp>
          <p:nvSpPr>
            <p:cNvPr id="12" name="矩形 11"/>
            <p:cNvSpPr/>
            <p:nvPr/>
          </p:nvSpPr>
          <p:spPr>
            <a:xfrm>
              <a:off x="278920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133079"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47942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829148" y="2228487"/>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1792001"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6663914" y="546210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5" name="矩形 14"/>
          <p:cNvSpPr/>
          <p:nvPr/>
        </p:nvSpPr>
        <p:spPr>
          <a:xfrm>
            <a:off x="9191948" y="546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6" name="矩形 15"/>
          <p:cNvSpPr/>
          <p:nvPr/>
        </p:nvSpPr>
        <p:spPr>
          <a:xfrm>
            <a:off x="9371948" y="5102103"/>
            <a:ext cx="108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8" name="文本框 17"/>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4893484"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4893484" y="5950495"/>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7236653"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20" name="文本框 19"/>
              <p:cNvSpPr txBox="1">
                <a:spLocks noRot="1" noChangeAspect="1" noMove="1" noResize="1" noEditPoints="1" noAdjustHandles="1" noChangeArrowheads="1" noChangeShapeType="1" noTextEdit="1"/>
              </p:cNvSpPr>
              <p:nvPr/>
            </p:nvSpPr>
            <p:spPr>
              <a:xfrm>
                <a:off x="7236653" y="5950495"/>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9589553" y="5950494"/>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𝐷</m:t>
                      </m:r>
                    </m:oMath>
                  </m:oMathPara>
                </a14:m>
                <a:endParaRPr lang="zh-CN" altLang="en-US" sz="2800" dirty="0"/>
              </a:p>
            </p:txBody>
          </p:sp>
        </mc:Choice>
        <mc:Fallback xmlns="">
          <p:sp>
            <p:nvSpPr>
              <p:cNvPr id="21" name="文本框 20"/>
              <p:cNvSpPr txBox="1">
                <a:spLocks noRot="1" noChangeAspect="1" noMove="1" noResize="1" noEditPoints="1" noAdjustHandles="1" noChangeArrowheads="1" noChangeShapeType="1" noTextEdit="1"/>
              </p:cNvSpPr>
              <p:nvPr/>
            </p:nvSpPr>
            <p:spPr>
              <a:xfrm>
                <a:off x="9589553" y="5950494"/>
                <a:ext cx="644790" cy="430887"/>
              </a:xfrm>
              <a:prstGeom prst="rect">
                <a:avLst/>
              </a:prstGeom>
              <a:blipFill>
                <a:blip r:embed="rId6"/>
                <a:stretch>
                  <a:fillRect/>
                </a:stretch>
              </a:blipFill>
            </p:spPr>
            <p:txBody>
              <a:bodyPr/>
              <a:lstStyle/>
              <a:p>
                <a:r>
                  <a:rPr lang="zh-CN" altLang="en-US">
                    <a:noFill/>
                  </a:rPr>
                  <a:t> </a:t>
                </a:r>
              </a:p>
            </p:txBody>
          </p:sp>
        </mc:Fallback>
      </mc:AlternateContent>
      <p:sp>
        <p:nvSpPr>
          <p:cNvPr id="22" name="上弧形箭头 21"/>
          <p:cNvSpPr/>
          <p:nvPr/>
        </p:nvSpPr>
        <p:spPr>
          <a:xfrm>
            <a:off x="3195105" y="4508739"/>
            <a:ext cx="1698379" cy="9568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14620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smtClean="0">
                        <a:latin typeface="Cambria Math" panose="02040503050406030204" pitchFamily="18" charset="0"/>
                      </a:rPr>
                      <m:t>=</m:t>
                    </m:r>
                    <m:r>
                      <a:rPr lang="en-US" altLang="zh-CN" sz="5400" b="0" i="1" dirty="0" smtClean="0">
                        <a:latin typeface="Cambria Math" panose="02040503050406030204" pitchFamily="18" charset="0"/>
                      </a:rPr>
                      <m:t>4</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1" y="2225613"/>
            <a:ext cx="7205547" cy="3602874"/>
            <a:chOff x="2789201" y="2225613"/>
            <a:chExt cx="7205547" cy="3602874"/>
          </a:xfrm>
        </p:grpSpPr>
        <p:sp>
          <p:nvSpPr>
            <p:cNvPr id="12" name="矩形 11"/>
            <p:cNvSpPr/>
            <p:nvPr/>
          </p:nvSpPr>
          <p:spPr>
            <a:xfrm>
              <a:off x="278920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133079"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47942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829148" y="2228487"/>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4134187" y="5468487"/>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6663914" y="546210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5" name="矩形 14"/>
          <p:cNvSpPr/>
          <p:nvPr/>
        </p:nvSpPr>
        <p:spPr>
          <a:xfrm>
            <a:off x="9191948" y="546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6" name="矩形 15"/>
          <p:cNvSpPr/>
          <p:nvPr/>
        </p:nvSpPr>
        <p:spPr>
          <a:xfrm>
            <a:off x="9371948" y="5102103"/>
            <a:ext cx="108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8" name="文本框 17"/>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4893484"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4893484" y="5950495"/>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7236653"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20" name="文本框 19"/>
              <p:cNvSpPr txBox="1">
                <a:spLocks noRot="1" noChangeAspect="1" noMove="1" noResize="1" noEditPoints="1" noAdjustHandles="1" noChangeArrowheads="1" noChangeShapeType="1" noTextEdit="1"/>
              </p:cNvSpPr>
              <p:nvPr/>
            </p:nvSpPr>
            <p:spPr>
              <a:xfrm>
                <a:off x="7236653" y="5950495"/>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9589553" y="5950494"/>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𝐷</m:t>
                      </m:r>
                    </m:oMath>
                  </m:oMathPara>
                </a14:m>
                <a:endParaRPr lang="zh-CN" altLang="en-US" sz="2800" dirty="0"/>
              </a:p>
            </p:txBody>
          </p:sp>
        </mc:Choice>
        <mc:Fallback xmlns="">
          <p:sp>
            <p:nvSpPr>
              <p:cNvPr id="21" name="文本框 20"/>
              <p:cNvSpPr txBox="1">
                <a:spLocks noRot="1" noChangeAspect="1" noMove="1" noResize="1" noEditPoints="1" noAdjustHandles="1" noChangeArrowheads="1" noChangeShapeType="1" noTextEdit="1"/>
              </p:cNvSpPr>
              <p:nvPr/>
            </p:nvSpPr>
            <p:spPr>
              <a:xfrm>
                <a:off x="9589553" y="5950494"/>
                <a:ext cx="644790" cy="430887"/>
              </a:xfrm>
              <a:prstGeom prst="rect">
                <a:avLst/>
              </a:prstGeom>
              <a:blipFill>
                <a:blip r:embed="rId6"/>
                <a:stretch>
                  <a:fillRect/>
                </a:stretch>
              </a:blipFill>
            </p:spPr>
            <p:txBody>
              <a:bodyPr/>
              <a:lstStyle/>
              <a:p>
                <a:r>
                  <a:rPr lang="zh-CN" altLang="en-US">
                    <a:noFill/>
                  </a:rPr>
                  <a:t> </a:t>
                </a:r>
              </a:p>
            </p:txBody>
          </p:sp>
        </mc:Fallback>
      </mc:AlternateContent>
      <p:sp>
        <p:nvSpPr>
          <p:cNvPr id="22" name="上弧形箭头 21"/>
          <p:cNvSpPr/>
          <p:nvPr/>
        </p:nvSpPr>
        <p:spPr>
          <a:xfrm flipH="1">
            <a:off x="5538273" y="4508739"/>
            <a:ext cx="1698379" cy="9568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94785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smtClean="0">
                        <a:latin typeface="Cambria Math" panose="02040503050406030204" pitchFamily="18" charset="0"/>
                      </a:rPr>
                      <m:t>=</m:t>
                    </m:r>
                    <m:r>
                      <a:rPr lang="en-US" altLang="zh-CN" sz="5400" b="0" i="1" dirty="0" smtClean="0">
                        <a:latin typeface="Cambria Math" panose="02040503050406030204" pitchFamily="18" charset="0"/>
                      </a:rPr>
                      <m:t>4</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1" y="2225613"/>
            <a:ext cx="7205547" cy="3602874"/>
            <a:chOff x="2789201" y="2225613"/>
            <a:chExt cx="7205547" cy="3602874"/>
          </a:xfrm>
        </p:grpSpPr>
        <p:sp>
          <p:nvSpPr>
            <p:cNvPr id="12" name="矩形 11"/>
            <p:cNvSpPr/>
            <p:nvPr/>
          </p:nvSpPr>
          <p:spPr>
            <a:xfrm>
              <a:off x="278920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133079"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47942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829148" y="2228487"/>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4134187" y="5468487"/>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4314187" y="5108487"/>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5" name="矩形 14"/>
          <p:cNvSpPr/>
          <p:nvPr/>
        </p:nvSpPr>
        <p:spPr>
          <a:xfrm>
            <a:off x="9191948" y="546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6" name="矩形 15"/>
          <p:cNvSpPr/>
          <p:nvPr/>
        </p:nvSpPr>
        <p:spPr>
          <a:xfrm>
            <a:off x="9371948" y="5102103"/>
            <a:ext cx="108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8" name="文本框 17"/>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4893484"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4893484" y="5950495"/>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7236653"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20" name="文本框 19"/>
              <p:cNvSpPr txBox="1">
                <a:spLocks noRot="1" noChangeAspect="1" noMove="1" noResize="1" noEditPoints="1" noAdjustHandles="1" noChangeArrowheads="1" noChangeShapeType="1" noTextEdit="1"/>
              </p:cNvSpPr>
              <p:nvPr/>
            </p:nvSpPr>
            <p:spPr>
              <a:xfrm>
                <a:off x="7236653" y="5950495"/>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9589553" y="5950494"/>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𝐷</m:t>
                      </m:r>
                    </m:oMath>
                  </m:oMathPara>
                </a14:m>
                <a:endParaRPr lang="zh-CN" altLang="en-US" sz="2800" dirty="0"/>
              </a:p>
            </p:txBody>
          </p:sp>
        </mc:Choice>
        <mc:Fallback xmlns="">
          <p:sp>
            <p:nvSpPr>
              <p:cNvPr id="21" name="文本框 20"/>
              <p:cNvSpPr txBox="1">
                <a:spLocks noRot="1" noChangeAspect="1" noMove="1" noResize="1" noEditPoints="1" noAdjustHandles="1" noChangeArrowheads="1" noChangeShapeType="1" noTextEdit="1"/>
              </p:cNvSpPr>
              <p:nvPr/>
            </p:nvSpPr>
            <p:spPr>
              <a:xfrm>
                <a:off x="9589553" y="5950494"/>
                <a:ext cx="644790" cy="430887"/>
              </a:xfrm>
              <a:prstGeom prst="rect">
                <a:avLst/>
              </a:prstGeom>
              <a:blipFill>
                <a:blip r:embed="rId6"/>
                <a:stretch>
                  <a:fillRect/>
                </a:stretch>
              </a:blipFill>
            </p:spPr>
            <p:txBody>
              <a:bodyPr/>
              <a:lstStyle/>
              <a:p>
                <a:r>
                  <a:rPr lang="zh-CN" altLang="en-US">
                    <a:noFill/>
                  </a:rPr>
                  <a:t> </a:t>
                </a:r>
              </a:p>
            </p:txBody>
          </p:sp>
        </mc:Fallback>
      </mc:AlternateContent>
      <p:sp>
        <p:nvSpPr>
          <p:cNvPr id="22" name="上弧形箭头 21"/>
          <p:cNvSpPr/>
          <p:nvPr/>
        </p:nvSpPr>
        <p:spPr>
          <a:xfrm flipH="1">
            <a:off x="5538167" y="4151614"/>
            <a:ext cx="4051385" cy="9568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34787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a:latin typeface="Cambria Math" panose="02040503050406030204" pitchFamily="18" charset="0"/>
                      </a:rPr>
                      <m:t>=2</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3"/>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2" y="2225613"/>
            <a:ext cx="7200000" cy="3600000"/>
            <a:chOff x="2789202" y="2225613"/>
            <a:chExt cx="7759713" cy="3600000"/>
          </a:xfrm>
        </p:grpSpPr>
        <p:sp>
          <p:nvSpPr>
            <p:cNvPr id="5" name="矩形 4"/>
            <p:cNvSpPr/>
            <p:nvPr/>
          </p:nvSpPr>
          <p:spPr>
            <a:xfrm>
              <a:off x="2789202"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577067"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368915"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5127354" y="5465613"/>
            <a:ext cx="252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矩形 8"/>
          <p:cNvSpPr/>
          <p:nvPr/>
        </p:nvSpPr>
        <p:spPr>
          <a:xfrm>
            <a:off x="8823846" y="5481052"/>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 name="文本框 9"/>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i="1" dirty="0" smtClean="0">
                        <a:latin typeface="Cambria Math" panose="02040503050406030204" pitchFamily="18" charset="0"/>
                      </a:rPr>
                      <m:t>2</m:t>
                    </m:r>
                  </m:oMath>
                </a14:m>
                <a:r>
                  <a:rPr lang="zh-CN" altLang="en-US" sz="2800" dirty="0" smtClean="0"/>
                  <a:t>次</a:t>
                </a:r>
                <a:endParaRPr lang="zh-CN" altLang="en-US" sz="2800" dirty="0"/>
              </a:p>
            </p:txBody>
          </p:sp>
        </mc:Choice>
        <mc:Fallback xmlns="">
          <p:sp>
            <p:nvSpPr>
              <p:cNvPr id="10" name="文本框 9"/>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4"/>
                <a:stretch>
                  <a:fillRect t="-15116" b="-279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1" name="文本框 10"/>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6064959"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6064959" y="5950497"/>
                <a:ext cx="644790" cy="43088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9583299" y="5950496"/>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9583299" y="5950496"/>
                <a:ext cx="644790" cy="430887"/>
              </a:xfrm>
              <a:prstGeom prst="rect">
                <a:avLst/>
              </a:prstGeom>
              <a:blipFill>
                <a:blip r:embed="rId4"/>
                <a:stretch>
                  <a:fillRect/>
                </a:stretch>
              </a:blipFill>
            </p:spPr>
            <p:txBody>
              <a:bodyPr/>
              <a:lstStyle/>
              <a:p>
                <a:r>
                  <a:rPr lang="zh-CN" altLang="en-US">
                    <a:noFill/>
                  </a:rPr>
                  <a:t> </a:t>
                </a:r>
              </a:p>
            </p:txBody>
          </p:sp>
        </mc:Fallback>
      </mc:AlternateContent>
      <p:sp>
        <p:nvSpPr>
          <p:cNvPr id="16" name="上弧形箭头 15"/>
          <p:cNvSpPr/>
          <p:nvPr/>
        </p:nvSpPr>
        <p:spPr>
          <a:xfrm flipH="1">
            <a:off x="6777161" y="4261852"/>
            <a:ext cx="2735030" cy="1219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extLst>
      <p:ext uri="{BB962C8B-B14F-4D97-AF65-F5344CB8AC3E}">
        <p14:creationId xmlns:p14="http://schemas.microsoft.com/office/powerpoint/2010/main" val="3337432510"/>
      </p:ext>
    </p:extLst>
  </p:cSld>
  <p:clrMapOvr>
    <a:masterClrMapping/>
  </p:clrMapOvr>
  <mc:AlternateContent xmlns:mc="http://schemas.openxmlformats.org/markup-compatibility/2006" xmlns:p14="http://schemas.microsoft.com/office/powerpoint/2010/main">
    <mc:Choice Requires="p14">
      <p:transition spd="slow" p14:dur="2000" advTm="3868"/>
    </mc:Choice>
    <mc:Fallback xmlns="">
      <p:transition spd="slow" advTm="38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smtClean="0">
                        <a:latin typeface="Cambria Math" panose="02040503050406030204" pitchFamily="18" charset="0"/>
                      </a:rPr>
                      <m:t>=</m:t>
                    </m:r>
                    <m:r>
                      <a:rPr lang="en-US" altLang="zh-CN" sz="5400" b="0" i="1" dirty="0" smtClean="0">
                        <a:latin typeface="Cambria Math" panose="02040503050406030204" pitchFamily="18" charset="0"/>
                      </a:rPr>
                      <m:t>4</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1" y="2225613"/>
            <a:ext cx="7205547" cy="3602874"/>
            <a:chOff x="2789201" y="2225613"/>
            <a:chExt cx="7205547" cy="3602874"/>
          </a:xfrm>
        </p:grpSpPr>
        <p:sp>
          <p:nvSpPr>
            <p:cNvPr id="12" name="矩形 11"/>
            <p:cNvSpPr/>
            <p:nvPr/>
          </p:nvSpPr>
          <p:spPr>
            <a:xfrm>
              <a:off x="278920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133079"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47942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829148" y="2228487"/>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4134187" y="5468487"/>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4314187" y="5108487"/>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5" name="矩形 14"/>
          <p:cNvSpPr/>
          <p:nvPr/>
        </p:nvSpPr>
        <p:spPr>
          <a:xfrm>
            <a:off x="4494187" y="474210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6" name="矩形 15"/>
          <p:cNvSpPr/>
          <p:nvPr/>
        </p:nvSpPr>
        <p:spPr>
          <a:xfrm>
            <a:off x="4674187" y="4378911"/>
            <a:ext cx="108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8" name="文本框 17"/>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4893484"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4893484" y="5950495"/>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7236653"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20" name="文本框 19"/>
              <p:cNvSpPr txBox="1">
                <a:spLocks noRot="1" noChangeAspect="1" noMove="1" noResize="1" noEditPoints="1" noAdjustHandles="1" noChangeArrowheads="1" noChangeShapeType="1" noTextEdit="1"/>
              </p:cNvSpPr>
              <p:nvPr/>
            </p:nvSpPr>
            <p:spPr>
              <a:xfrm>
                <a:off x="7236653" y="5950495"/>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9589553" y="5950494"/>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𝐷</m:t>
                      </m:r>
                    </m:oMath>
                  </m:oMathPara>
                </a14:m>
                <a:endParaRPr lang="zh-CN" altLang="en-US" sz="2800" dirty="0"/>
              </a:p>
            </p:txBody>
          </p:sp>
        </mc:Choice>
        <mc:Fallback xmlns="">
          <p:sp>
            <p:nvSpPr>
              <p:cNvPr id="21" name="文本框 20"/>
              <p:cNvSpPr txBox="1">
                <a:spLocks noRot="1" noChangeAspect="1" noMove="1" noResize="1" noEditPoints="1" noAdjustHandles="1" noChangeArrowheads="1" noChangeShapeType="1" noTextEdit="1"/>
              </p:cNvSpPr>
              <p:nvPr/>
            </p:nvSpPr>
            <p:spPr>
              <a:xfrm>
                <a:off x="9589553" y="5950494"/>
                <a:ext cx="644790" cy="430887"/>
              </a:xfrm>
              <a:prstGeom prst="rect">
                <a:avLst/>
              </a:prstGeom>
              <a:blipFill>
                <a:blip r:embed="rId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0598405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smtClean="0">
                        <a:latin typeface="Cambria Math" panose="02040503050406030204" pitchFamily="18" charset="0"/>
                      </a:rPr>
                      <m:t>=</m:t>
                    </m:r>
                    <m:r>
                      <a:rPr lang="en-US" altLang="zh-CN" sz="5400" b="0" i="1" dirty="0" smtClean="0">
                        <a:latin typeface="Cambria Math" panose="02040503050406030204" pitchFamily="18" charset="0"/>
                      </a:rPr>
                      <m:t>4</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i="1" dirty="0" smtClean="0">
                        <a:latin typeface="Cambria Math" panose="02040503050406030204" pitchFamily="18" charset="0"/>
                      </a:rPr>
                      <m:t>0</m:t>
                    </m:r>
                  </m:oMath>
                </a14:m>
                <a:r>
                  <a:rPr lang="zh-CN" altLang="en-US" sz="2800" dirty="0" smtClean="0"/>
                  <a:t>次</a:t>
                </a:r>
                <a:endParaRPr lang="zh-CN" altLang="en-US" sz="28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3"/>
                <a:stretch>
                  <a:fillRect t="-15116" b="-27907"/>
                </a:stretch>
              </a:blipFill>
            </p:spPr>
            <p:txBody>
              <a:bodyPr/>
              <a:lstStyle/>
              <a:p>
                <a:r>
                  <a:rPr lang="zh-CN" altLang="en-US">
                    <a:noFill/>
                  </a:rPr>
                  <a:t> </a:t>
                </a:r>
              </a:p>
            </p:txBody>
          </p:sp>
        </mc:Fallback>
      </mc:AlternateContent>
      <p:grpSp>
        <p:nvGrpSpPr>
          <p:cNvPr id="4" name="组合 3"/>
          <p:cNvGrpSpPr/>
          <p:nvPr/>
        </p:nvGrpSpPr>
        <p:grpSpPr>
          <a:xfrm>
            <a:off x="2789201" y="2225613"/>
            <a:ext cx="7205547" cy="3602874"/>
            <a:chOff x="2789201" y="2225613"/>
            <a:chExt cx="7205547" cy="3602874"/>
          </a:xfrm>
        </p:grpSpPr>
        <p:sp>
          <p:nvSpPr>
            <p:cNvPr id="12" name="矩形 11"/>
            <p:cNvSpPr/>
            <p:nvPr/>
          </p:nvSpPr>
          <p:spPr>
            <a:xfrm>
              <a:off x="278920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133079"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47942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829148" y="2228487"/>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1792001"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1972001" y="510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5" name="矩形 14"/>
          <p:cNvSpPr/>
          <p:nvPr/>
        </p:nvSpPr>
        <p:spPr>
          <a:xfrm>
            <a:off x="2147845" y="474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6" name="矩形 15"/>
          <p:cNvSpPr/>
          <p:nvPr/>
        </p:nvSpPr>
        <p:spPr>
          <a:xfrm>
            <a:off x="2327845" y="4385613"/>
            <a:ext cx="108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9" name="文本框 18"/>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4893484"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20" name="文本框 19"/>
              <p:cNvSpPr txBox="1">
                <a:spLocks noRot="1" noChangeAspect="1" noMove="1" noResize="1" noEditPoints="1" noAdjustHandles="1" noChangeArrowheads="1" noChangeShapeType="1" noTextEdit="1"/>
              </p:cNvSpPr>
              <p:nvPr/>
            </p:nvSpPr>
            <p:spPr>
              <a:xfrm>
                <a:off x="4893484" y="5950495"/>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7236653"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21" name="文本框 20"/>
              <p:cNvSpPr txBox="1">
                <a:spLocks noRot="1" noChangeAspect="1" noMove="1" noResize="1" noEditPoints="1" noAdjustHandles="1" noChangeArrowheads="1" noChangeShapeType="1" noTextEdit="1"/>
              </p:cNvSpPr>
              <p:nvPr/>
            </p:nvSpPr>
            <p:spPr>
              <a:xfrm>
                <a:off x="7236653" y="5950495"/>
                <a:ext cx="644790" cy="4308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p:cNvSpPr txBox="1"/>
              <p:nvPr/>
            </p:nvSpPr>
            <p:spPr>
              <a:xfrm>
                <a:off x="9589553" y="5950494"/>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𝐷</m:t>
                      </m:r>
                    </m:oMath>
                  </m:oMathPara>
                </a14:m>
                <a:endParaRPr lang="zh-CN" altLang="en-US" sz="2800" dirty="0"/>
              </a:p>
            </p:txBody>
          </p:sp>
        </mc:Choice>
        <mc:Fallback xmlns="">
          <p:sp>
            <p:nvSpPr>
              <p:cNvPr id="22" name="文本框 21"/>
              <p:cNvSpPr txBox="1">
                <a:spLocks noRot="1" noChangeAspect="1" noMove="1" noResize="1" noEditPoints="1" noAdjustHandles="1" noChangeArrowheads="1" noChangeShapeType="1" noTextEdit="1"/>
              </p:cNvSpPr>
              <p:nvPr/>
            </p:nvSpPr>
            <p:spPr>
              <a:xfrm>
                <a:off x="9589553" y="5950494"/>
                <a:ext cx="644790" cy="430887"/>
              </a:xfrm>
              <a:prstGeom prst="rect">
                <a:avLst/>
              </a:prstGeom>
              <a:blipFill>
                <a:blip r:embed="rId7"/>
                <a:stretch>
                  <a:fillRect/>
                </a:stretch>
              </a:blipFill>
            </p:spPr>
            <p:txBody>
              <a:bodyPr/>
              <a:lstStyle/>
              <a:p>
                <a:r>
                  <a:rPr lang="zh-CN" altLang="en-US">
                    <a:noFill/>
                  </a:rPr>
                  <a:t> </a:t>
                </a:r>
              </a:p>
            </p:txBody>
          </p:sp>
        </mc:Fallback>
      </mc:AlternateContent>
      <p:sp>
        <p:nvSpPr>
          <p:cNvPr id="23" name="上弧形箭头 22"/>
          <p:cNvSpPr/>
          <p:nvPr/>
        </p:nvSpPr>
        <p:spPr>
          <a:xfrm>
            <a:off x="3191825" y="3428740"/>
            <a:ext cx="4044827" cy="9568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54635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smtClean="0">
                        <a:latin typeface="Cambria Math" panose="02040503050406030204" pitchFamily="18" charset="0"/>
                      </a:rPr>
                      <m:t>=</m:t>
                    </m:r>
                    <m:r>
                      <a:rPr lang="en-US" altLang="zh-CN" sz="5400" b="0" i="1" dirty="0" smtClean="0">
                        <a:latin typeface="Cambria Math" panose="02040503050406030204" pitchFamily="18" charset="0"/>
                      </a:rPr>
                      <m:t>4</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b="0" i="1" dirty="0" smtClean="0">
                        <a:latin typeface="Cambria Math" panose="02040503050406030204" pitchFamily="18" charset="0"/>
                      </a:rPr>
                      <m:t>1</m:t>
                    </m:r>
                  </m:oMath>
                </a14:m>
                <a:r>
                  <a:rPr lang="zh-CN" altLang="en-US" sz="2800" dirty="0" smtClean="0"/>
                  <a:t>次</a:t>
                </a:r>
                <a:endParaRPr lang="zh-CN" altLang="en-US" sz="28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3"/>
                <a:stretch>
                  <a:fillRect t="-15116" b="-27907"/>
                </a:stretch>
              </a:blipFill>
            </p:spPr>
            <p:txBody>
              <a:bodyPr/>
              <a:lstStyle/>
              <a:p>
                <a:r>
                  <a:rPr lang="zh-CN" altLang="en-US">
                    <a:noFill/>
                  </a:rPr>
                  <a:t> </a:t>
                </a:r>
              </a:p>
            </p:txBody>
          </p:sp>
        </mc:Fallback>
      </mc:AlternateContent>
      <p:grpSp>
        <p:nvGrpSpPr>
          <p:cNvPr id="4" name="组合 3"/>
          <p:cNvGrpSpPr/>
          <p:nvPr/>
        </p:nvGrpSpPr>
        <p:grpSpPr>
          <a:xfrm>
            <a:off x="2789201" y="2225613"/>
            <a:ext cx="7205547" cy="3602874"/>
            <a:chOff x="2789201" y="2225613"/>
            <a:chExt cx="7205547" cy="3602874"/>
          </a:xfrm>
        </p:grpSpPr>
        <p:sp>
          <p:nvSpPr>
            <p:cNvPr id="12" name="矩形 11"/>
            <p:cNvSpPr/>
            <p:nvPr/>
          </p:nvSpPr>
          <p:spPr>
            <a:xfrm>
              <a:off x="278920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133079"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47942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829148" y="2228487"/>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1792001"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1972001" y="510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5" name="矩形 14"/>
          <p:cNvSpPr/>
          <p:nvPr/>
        </p:nvSpPr>
        <p:spPr>
          <a:xfrm>
            <a:off x="2147845" y="474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6" name="矩形 15"/>
          <p:cNvSpPr/>
          <p:nvPr/>
        </p:nvSpPr>
        <p:spPr>
          <a:xfrm>
            <a:off x="7022221" y="5465613"/>
            <a:ext cx="108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9" name="文本框 18"/>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4893484"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20" name="文本框 19"/>
              <p:cNvSpPr txBox="1">
                <a:spLocks noRot="1" noChangeAspect="1" noMove="1" noResize="1" noEditPoints="1" noAdjustHandles="1" noChangeArrowheads="1" noChangeShapeType="1" noTextEdit="1"/>
              </p:cNvSpPr>
              <p:nvPr/>
            </p:nvSpPr>
            <p:spPr>
              <a:xfrm>
                <a:off x="4893484" y="5950495"/>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7236653"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21" name="文本框 20"/>
              <p:cNvSpPr txBox="1">
                <a:spLocks noRot="1" noChangeAspect="1" noMove="1" noResize="1" noEditPoints="1" noAdjustHandles="1" noChangeArrowheads="1" noChangeShapeType="1" noTextEdit="1"/>
              </p:cNvSpPr>
              <p:nvPr/>
            </p:nvSpPr>
            <p:spPr>
              <a:xfrm>
                <a:off x="7236653" y="5950495"/>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p:cNvSpPr txBox="1"/>
              <p:nvPr/>
            </p:nvSpPr>
            <p:spPr>
              <a:xfrm>
                <a:off x="9589553" y="5950494"/>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𝐷</m:t>
                      </m:r>
                    </m:oMath>
                  </m:oMathPara>
                </a14:m>
                <a:endParaRPr lang="zh-CN" altLang="en-US" sz="2800" dirty="0"/>
              </a:p>
            </p:txBody>
          </p:sp>
        </mc:Choice>
        <mc:Fallback xmlns="">
          <p:sp>
            <p:nvSpPr>
              <p:cNvPr id="22" name="文本框 21"/>
              <p:cNvSpPr txBox="1">
                <a:spLocks noRot="1" noChangeAspect="1" noMove="1" noResize="1" noEditPoints="1" noAdjustHandles="1" noChangeArrowheads="1" noChangeShapeType="1" noTextEdit="1"/>
              </p:cNvSpPr>
              <p:nvPr/>
            </p:nvSpPr>
            <p:spPr>
              <a:xfrm>
                <a:off x="9589553" y="5950494"/>
                <a:ext cx="644790" cy="430887"/>
              </a:xfrm>
              <a:prstGeom prst="rect">
                <a:avLst/>
              </a:prstGeom>
              <a:blipFill>
                <a:blip r:embed="rId6"/>
                <a:stretch>
                  <a:fillRect/>
                </a:stretch>
              </a:blipFill>
            </p:spPr>
            <p:txBody>
              <a:bodyPr/>
              <a:lstStyle/>
              <a:p>
                <a:r>
                  <a:rPr lang="zh-CN" altLang="en-US">
                    <a:noFill/>
                  </a:rPr>
                  <a:t> </a:t>
                </a:r>
              </a:p>
            </p:txBody>
          </p:sp>
        </mc:Fallback>
      </mc:AlternateContent>
      <p:sp>
        <p:nvSpPr>
          <p:cNvPr id="23" name="上弧形箭头 22"/>
          <p:cNvSpPr/>
          <p:nvPr/>
        </p:nvSpPr>
        <p:spPr>
          <a:xfrm>
            <a:off x="3191826" y="3788740"/>
            <a:ext cx="6397727" cy="9568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84623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smtClean="0">
                        <a:latin typeface="Cambria Math" panose="02040503050406030204" pitchFamily="18" charset="0"/>
                      </a:rPr>
                      <m:t>=</m:t>
                    </m:r>
                    <m:r>
                      <a:rPr lang="en-US" altLang="zh-CN" sz="5400" b="0" i="1" dirty="0" smtClean="0">
                        <a:latin typeface="Cambria Math" panose="02040503050406030204" pitchFamily="18" charset="0"/>
                      </a:rPr>
                      <m:t>4</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b="0" i="1" smtClean="0">
                        <a:latin typeface="Cambria Math" panose="02040503050406030204" pitchFamily="18" charset="0"/>
                      </a:rPr>
                      <m:t>2</m:t>
                    </m:r>
                  </m:oMath>
                </a14:m>
                <a:r>
                  <a:rPr lang="zh-CN" altLang="en-US" sz="2800" dirty="0" smtClean="0"/>
                  <a:t>次</a:t>
                </a:r>
                <a:endParaRPr lang="zh-CN" altLang="en-US" sz="28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3"/>
                <a:stretch>
                  <a:fillRect t="-15116" b="-27907"/>
                </a:stretch>
              </a:blipFill>
            </p:spPr>
            <p:txBody>
              <a:bodyPr/>
              <a:lstStyle/>
              <a:p>
                <a:r>
                  <a:rPr lang="zh-CN" altLang="en-US">
                    <a:noFill/>
                  </a:rPr>
                  <a:t> </a:t>
                </a:r>
              </a:p>
            </p:txBody>
          </p:sp>
        </mc:Fallback>
      </mc:AlternateContent>
      <p:grpSp>
        <p:nvGrpSpPr>
          <p:cNvPr id="4" name="组合 3"/>
          <p:cNvGrpSpPr/>
          <p:nvPr/>
        </p:nvGrpSpPr>
        <p:grpSpPr>
          <a:xfrm>
            <a:off x="2789201" y="2225613"/>
            <a:ext cx="7205547" cy="3602874"/>
            <a:chOff x="2789201" y="2225613"/>
            <a:chExt cx="7205547" cy="3602874"/>
          </a:xfrm>
        </p:grpSpPr>
        <p:sp>
          <p:nvSpPr>
            <p:cNvPr id="12" name="矩形 11"/>
            <p:cNvSpPr/>
            <p:nvPr/>
          </p:nvSpPr>
          <p:spPr>
            <a:xfrm>
              <a:off x="278920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133079"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47942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829148" y="2228487"/>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1792001"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1972001" y="510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5" name="矩形 14"/>
          <p:cNvSpPr/>
          <p:nvPr/>
        </p:nvSpPr>
        <p:spPr>
          <a:xfrm>
            <a:off x="9191948" y="546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6" name="矩形 15"/>
          <p:cNvSpPr/>
          <p:nvPr/>
        </p:nvSpPr>
        <p:spPr>
          <a:xfrm>
            <a:off x="7022221" y="5465613"/>
            <a:ext cx="108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9" name="文本框 18"/>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4893484"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20" name="文本框 19"/>
              <p:cNvSpPr txBox="1">
                <a:spLocks noRot="1" noChangeAspect="1" noMove="1" noResize="1" noEditPoints="1" noAdjustHandles="1" noChangeArrowheads="1" noChangeShapeType="1" noTextEdit="1"/>
              </p:cNvSpPr>
              <p:nvPr/>
            </p:nvSpPr>
            <p:spPr>
              <a:xfrm>
                <a:off x="4893484" y="5950495"/>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7236653"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21" name="文本框 20"/>
              <p:cNvSpPr txBox="1">
                <a:spLocks noRot="1" noChangeAspect="1" noMove="1" noResize="1" noEditPoints="1" noAdjustHandles="1" noChangeArrowheads="1" noChangeShapeType="1" noTextEdit="1"/>
              </p:cNvSpPr>
              <p:nvPr/>
            </p:nvSpPr>
            <p:spPr>
              <a:xfrm>
                <a:off x="7236653" y="5950495"/>
                <a:ext cx="644790" cy="4308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p:cNvSpPr txBox="1"/>
              <p:nvPr/>
            </p:nvSpPr>
            <p:spPr>
              <a:xfrm>
                <a:off x="9589553" y="5950494"/>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𝐷</m:t>
                      </m:r>
                    </m:oMath>
                  </m:oMathPara>
                </a14:m>
                <a:endParaRPr lang="zh-CN" altLang="en-US" sz="2800" dirty="0"/>
              </a:p>
            </p:txBody>
          </p:sp>
        </mc:Choice>
        <mc:Fallback xmlns="">
          <p:sp>
            <p:nvSpPr>
              <p:cNvPr id="22" name="文本框 21"/>
              <p:cNvSpPr txBox="1">
                <a:spLocks noRot="1" noChangeAspect="1" noMove="1" noResize="1" noEditPoints="1" noAdjustHandles="1" noChangeArrowheads="1" noChangeShapeType="1" noTextEdit="1"/>
              </p:cNvSpPr>
              <p:nvPr/>
            </p:nvSpPr>
            <p:spPr>
              <a:xfrm>
                <a:off x="9589553" y="5950494"/>
                <a:ext cx="644790" cy="430887"/>
              </a:xfrm>
              <a:prstGeom prst="rect">
                <a:avLst/>
              </a:prstGeom>
              <a:blipFill>
                <a:blip r:embed="rId7"/>
                <a:stretch>
                  <a:fillRect/>
                </a:stretch>
              </a:blipFill>
            </p:spPr>
            <p:txBody>
              <a:bodyPr/>
              <a:lstStyle/>
              <a:p>
                <a:r>
                  <a:rPr lang="zh-CN" altLang="en-US">
                    <a:noFill/>
                  </a:rPr>
                  <a:t> </a:t>
                </a:r>
              </a:p>
            </p:txBody>
          </p:sp>
        </mc:Fallback>
      </mc:AlternateContent>
      <p:sp>
        <p:nvSpPr>
          <p:cNvPr id="23" name="上弧形箭头 22"/>
          <p:cNvSpPr/>
          <p:nvPr/>
        </p:nvSpPr>
        <p:spPr>
          <a:xfrm>
            <a:off x="7881443" y="4505866"/>
            <a:ext cx="1767705" cy="9568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70197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smtClean="0">
                        <a:latin typeface="Cambria Math" panose="02040503050406030204" pitchFamily="18" charset="0"/>
                      </a:rPr>
                      <m:t>=</m:t>
                    </m:r>
                    <m:r>
                      <a:rPr lang="en-US" altLang="zh-CN" sz="5400" b="0" i="1" dirty="0" smtClean="0">
                        <a:latin typeface="Cambria Math" panose="02040503050406030204" pitchFamily="18" charset="0"/>
                      </a:rPr>
                      <m:t>4</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b="0" i="1" smtClean="0">
                        <a:latin typeface="Cambria Math" panose="02040503050406030204" pitchFamily="18" charset="0"/>
                      </a:rPr>
                      <m:t>3</m:t>
                    </m:r>
                  </m:oMath>
                </a14:m>
                <a:r>
                  <a:rPr lang="zh-CN" altLang="en-US" sz="2800" dirty="0" smtClean="0"/>
                  <a:t>次</a:t>
                </a:r>
                <a:endParaRPr lang="zh-CN" altLang="en-US" sz="28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3"/>
                <a:stretch>
                  <a:fillRect t="-15116" b="-27907"/>
                </a:stretch>
              </a:blipFill>
            </p:spPr>
            <p:txBody>
              <a:bodyPr/>
              <a:lstStyle/>
              <a:p>
                <a:r>
                  <a:rPr lang="zh-CN" altLang="en-US">
                    <a:noFill/>
                  </a:rPr>
                  <a:t> </a:t>
                </a:r>
              </a:p>
            </p:txBody>
          </p:sp>
        </mc:Fallback>
      </mc:AlternateContent>
      <p:grpSp>
        <p:nvGrpSpPr>
          <p:cNvPr id="4" name="组合 3"/>
          <p:cNvGrpSpPr/>
          <p:nvPr/>
        </p:nvGrpSpPr>
        <p:grpSpPr>
          <a:xfrm>
            <a:off x="2789201" y="2225613"/>
            <a:ext cx="7205547" cy="3602874"/>
            <a:chOff x="2789201" y="2225613"/>
            <a:chExt cx="7205547" cy="3602874"/>
          </a:xfrm>
        </p:grpSpPr>
        <p:sp>
          <p:nvSpPr>
            <p:cNvPr id="12" name="矩形 11"/>
            <p:cNvSpPr/>
            <p:nvPr/>
          </p:nvSpPr>
          <p:spPr>
            <a:xfrm>
              <a:off x="278920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133079"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47942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829148" y="2228487"/>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1792001"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1972001" y="510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5" name="矩形 14"/>
          <p:cNvSpPr/>
          <p:nvPr/>
        </p:nvSpPr>
        <p:spPr>
          <a:xfrm>
            <a:off x="9191948" y="546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6" name="矩形 15"/>
          <p:cNvSpPr/>
          <p:nvPr/>
        </p:nvSpPr>
        <p:spPr>
          <a:xfrm>
            <a:off x="9371948" y="5105613"/>
            <a:ext cx="108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9" name="文本框 18"/>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4893484"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20" name="文本框 19"/>
              <p:cNvSpPr txBox="1">
                <a:spLocks noRot="1" noChangeAspect="1" noMove="1" noResize="1" noEditPoints="1" noAdjustHandles="1" noChangeArrowheads="1" noChangeShapeType="1" noTextEdit="1"/>
              </p:cNvSpPr>
              <p:nvPr/>
            </p:nvSpPr>
            <p:spPr>
              <a:xfrm>
                <a:off x="4893484" y="5950495"/>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7236653"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21" name="文本框 20"/>
              <p:cNvSpPr txBox="1">
                <a:spLocks noRot="1" noChangeAspect="1" noMove="1" noResize="1" noEditPoints="1" noAdjustHandles="1" noChangeArrowheads="1" noChangeShapeType="1" noTextEdit="1"/>
              </p:cNvSpPr>
              <p:nvPr/>
            </p:nvSpPr>
            <p:spPr>
              <a:xfrm>
                <a:off x="7236653" y="5950495"/>
                <a:ext cx="644790" cy="4308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p:cNvSpPr txBox="1"/>
              <p:nvPr/>
            </p:nvSpPr>
            <p:spPr>
              <a:xfrm>
                <a:off x="9589553" y="5950494"/>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𝐷</m:t>
                      </m:r>
                    </m:oMath>
                  </m:oMathPara>
                </a14:m>
                <a:endParaRPr lang="zh-CN" altLang="en-US" sz="2800" dirty="0"/>
              </a:p>
            </p:txBody>
          </p:sp>
        </mc:Choice>
        <mc:Fallback xmlns="">
          <p:sp>
            <p:nvSpPr>
              <p:cNvPr id="22" name="文本框 21"/>
              <p:cNvSpPr txBox="1">
                <a:spLocks noRot="1" noChangeAspect="1" noMove="1" noResize="1" noEditPoints="1" noAdjustHandles="1" noChangeArrowheads="1" noChangeShapeType="1" noTextEdit="1"/>
              </p:cNvSpPr>
              <p:nvPr/>
            </p:nvSpPr>
            <p:spPr>
              <a:xfrm>
                <a:off x="9589553" y="5950494"/>
                <a:ext cx="644790" cy="430887"/>
              </a:xfrm>
              <a:prstGeom prst="rect">
                <a:avLst/>
              </a:prstGeom>
              <a:blipFill>
                <a:blip r:embed="rId7"/>
                <a:stretch>
                  <a:fillRect/>
                </a:stretch>
              </a:blipFill>
            </p:spPr>
            <p:txBody>
              <a:bodyPr/>
              <a:lstStyle/>
              <a:p>
                <a:r>
                  <a:rPr lang="zh-CN" altLang="en-US">
                    <a:noFill/>
                  </a:rPr>
                  <a:t> </a:t>
                </a:r>
              </a:p>
            </p:txBody>
          </p:sp>
        </mc:Fallback>
      </mc:AlternateContent>
      <p:sp>
        <p:nvSpPr>
          <p:cNvPr id="23" name="上弧形箭头 22"/>
          <p:cNvSpPr/>
          <p:nvPr/>
        </p:nvSpPr>
        <p:spPr>
          <a:xfrm>
            <a:off x="3191826" y="4148740"/>
            <a:ext cx="4044827" cy="9568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96301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smtClean="0">
                        <a:latin typeface="Cambria Math" panose="02040503050406030204" pitchFamily="18" charset="0"/>
                      </a:rPr>
                      <m:t>=</m:t>
                    </m:r>
                    <m:r>
                      <a:rPr lang="en-US" altLang="zh-CN" sz="5400" b="0" i="1" dirty="0" smtClean="0">
                        <a:latin typeface="Cambria Math" panose="02040503050406030204" pitchFamily="18" charset="0"/>
                      </a:rPr>
                      <m:t>4</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b="0" i="1" smtClean="0">
                        <a:latin typeface="Cambria Math" panose="02040503050406030204" pitchFamily="18" charset="0"/>
                      </a:rPr>
                      <m:t>4</m:t>
                    </m:r>
                  </m:oMath>
                </a14:m>
                <a:r>
                  <a:rPr lang="zh-CN" altLang="en-US" sz="2800" dirty="0" smtClean="0"/>
                  <a:t>次</a:t>
                </a:r>
                <a:endParaRPr lang="zh-CN" altLang="en-US" sz="28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3"/>
                <a:stretch>
                  <a:fillRect t="-15116" b="-27907"/>
                </a:stretch>
              </a:blipFill>
            </p:spPr>
            <p:txBody>
              <a:bodyPr/>
              <a:lstStyle/>
              <a:p>
                <a:r>
                  <a:rPr lang="zh-CN" altLang="en-US">
                    <a:noFill/>
                  </a:rPr>
                  <a:t> </a:t>
                </a:r>
              </a:p>
            </p:txBody>
          </p:sp>
        </mc:Fallback>
      </mc:AlternateContent>
      <p:grpSp>
        <p:nvGrpSpPr>
          <p:cNvPr id="4" name="组合 3"/>
          <p:cNvGrpSpPr/>
          <p:nvPr/>
        </p:nvGrpSpPr>
        <p:grpSpPr>
          <a:xfrm>
            <a:off x="2789201" y="2225613"/>
            <a:ext cx="7205547" cy="3602874"/>
            <a:chOff x="2789201" y="2225613"/>
            <a:chExt cx="7205547" cy="3602874"/>
          </a:xfrm>
        </p:grpSpPr>
        <p:sp>
          <p:nvSpPr>
            <p:cNvPr id="12" name="矩形 11"/>
            <p:cNvSpPr/>
            <p:nvPr/>
          </p:nvSpPr>
          <p:spPr>
            <a:xfrm>
              <a:off x="278920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133079"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47942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829148" y="2228487"/>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1792001"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6662221" y="546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5" name="矩形 14"/>
          <p:cNvSpPr/>
          <p:nvPr/>
        </p:nvSpPr>
        <p:spPr>
          <a:xfrm>
            <a:off x="9191948" y="546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6" name="矩形 15"/>
          <p:cNvSpPr/>
          <p:nvPr/>
        </p:nvSpPr>
        <p:spPr>
          <a:xfrm>
            <a:off x="9371948" y="5105613"/>
            <a:ext cx="108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9" name="文本框 18"/>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4893484"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20" name="文本框 19"/>
              <p:cNvSpPr txBox="1">
                <a:spLocks noRot="1" noChangeAspect="1" noMove="1" noResize="1" noEditPoints="1" noAdjustHandles="1" noChangeArrowheads="1" noChangeShapeType="1" noTextEdit="1"/>
              </p:cNvSpPr>
              <p:nvPr/>
            </p:nvSpPr>
            <p:spPr>
              <a:xfrm>
                <a:off x="4893484" y="5950495"/>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7236653"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21" name="文本框 20"/>
              <p:cNvSpPr txBox="1">
                <a:spLocks noRot="1" noChangeAspect="1" noMove="1" noResize="1" noEditPoints="1" noAdjustHandles="1" noChangeArrowheads="1" noChangeShapeType="1" noTextEdit="1"/>
              </p:cNvSpPr>
              <p:nvPr/>
            </p:nvSpPr>
            <p:spPr>
              <a:xfrm>
                <a:off x="7236653" y="5950495"/>
                <a:ext cx="644790" cy="4308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p:cNvSpPr txBox="1"/>
              <p:nvPr/>
            </p:nvSpPr>
            <p:spPr>
              <a:xfrm>
                <a:off x="9589553" y="5950494"/>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𝐷</m:t>
                      </m:r>
                    </m:oMath>
                  </m:oMathPara>
                </a14:m>
                <a:endParaRPr lang="zh-CN" altLang="en-US" sz="2800" dirty="0"/>
              </a:p>
            </p:txBody>
          </p:sp>
        </mc:Choice>
        <mc:Fallback xmlns="">
          <p:sp>
            <p:nvSpPr>
              <p:cNvPr id="22" name="文本框 21"/>
              <p:cNvSpPr txBox="1">
                <a:spLocks noRot="1" noChangeAspect="1" noMove="1" noResize="1" noEditPoints="1" noAdjustHandles="1" noChangeArrowheads="1" noChangeShapeType="1" noTextEdit="1"/>
              </p:cNvSpPr>
              <p:nvPr/>
            </p:nvSpPr>
            <p:spPr>
              <a:xfrm>
                <a:off x="9589553" y="5950494"/>
                <a:ext cx="644790" cy="430887"/>
              </a:xfrm>
              <a:prstGeom prst="rect">
                <a:avLst/>
              </a:prstGeom>
              <a:blipFill>
                <a:blip r:embed="rId7"/>
                <a:stretch>
                  <a:fillRect/>
                </a:stretch>
              </a:blipFill>
            </p:spPr>
            <p:txBody>
              <a:bodyPr/>
              <a:lstStyle/>
              <a:p>
                <a:r>
                  <a:rPr lang="zh-CN" altLang="en-US">
                    <a:noFill/>
                  </a:rPr>
                  <a:t> </a:t>
                </a:r>
              </a:p>
            </p:txBody>
          </p:sp>
        </mc:Fallback>
      </mc:AlternateContent>
      <p:sp>
        <p:nvSpPr>
          <p:cNvPr id="23" name="上弧形箭头 22"/>
          <p:cNvSpPr/>
          <p:nvPr/>
        </p:nvSpPr>
        <p:spPr>
          <a:xfrm>
            <a:off x="3195105" y="4508739"/>
            <a:ext cx="1698379" cy="9568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50284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smtClean="0">
                        <a:latin typeface="Cambria Math" panose="02040503050406030204" pitchFamily="18" charset="0"/>
                      </a:rPr>
                      <m:t>=</m:t>
                    </m:r>
                    <m:r>
                      <a:rPr lang="en-US" altLang="zh-CN" sz="5400" b="0" i="1" dirty="0" smtClean="0">
                        <a:latin typeface="Cambria Math" panose="02040503050406030204" pitchFamily="18" charset="0"/>
                      </a:rPr>
                      <m:t>4</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b="0" i="1" smtClean="0">
                        <a:latin typeface="Cambria Math" panose="02040503050406030204" pitchFamily="18" charset="0"/>
                      </a:rPr>
                      <m:t>5</m:t>
                    </m:r>
                  </m:oMath>
                </a14:m>
                <a:r>
                  <a:rPr lang="zh-CN" altLang="en-US" sz="2800" dirty="0" smtClean="0"/>
                  <a:t>次</a:t>
                </a:r>
                <a:endParaRPr lang="zh-CN" altLang="en-US" sz="28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3"/>
                <a:stretch>
                  <a:fillRect t="-15116" b="-27907"/>
                </a:stretch>
              </a:blipFill>
            </p:spPr>
            <p:txBody>
              <a:bodyPr/>
              <a:lstStyle/>
              <a:p>
                <a:r>
                  <a:rPr lang="zh-CN" altLang="en-US">
                    <a:noFill/>
                  </a:rPr>
                  <a:t> </a:t>
                </a:r>
              </a:p>
            </p:txBody>
          </p:sp>
        </mc:Fallback>
      </mc:AlternateContent>
      <p:grpSp>
        <p:nvGrpSpPr>
          <p:cNvPr id="4" name="组合 3"/>
          <p:cNvGrpSpPr/>
          <p:nvPr/>
        </p:nvGrpSpPr>
        <p:grpSpPr>
          <a:xfrm>
            <a:off x="2789201" y="2225613"/>
            <a:ext cx="7205547" cy="3602874"/>
            <a:chOff x="2789201" y="2225613"/>
            <a:chExt cx="7205547" cy="3602874"/>
          </a:xfrm>
        </p:grpSpPr>
        <p:sp>
          <p:nvSpPr>
            <p:cNvPr id="12" name="矩形 11"/>
            <p:cNvSpPr/>
            <p:nvPr/>
          </p:nvSpPr>
          <p:spPr>
            <a:xfrm>
              <a:off x="278920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133079"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47942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829148" y="2228487"/>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4135879"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6662221" y="546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5" name="矩形 14"/>
          <p:cNvSpPr/>
          <p:nvPr/>
        </p:nvSpPr>
        <p:spPr>
          <a:xfrm>
            <a:off x="9191948" y="546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6" name="矩形 15"/>
          <p:cNvSpPr/>
          <p:nvPr/>
        </p:nvSpPr>
        <p:spPr>
          <a:xfrm>
            <a:off x="9371948" y="5105613"/>
            <a:ext cx="108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9" name="文本框 18"/>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4893484"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20" name="文本框 19"/>
              <p:cNvSpPr txBox="1">
                <a:spLocks noRot="1" noChangeAspect="1" noMove="1" noResize="1" noEditPoints="1" noAdjustHandles="1" noChangeArrowheads="1" noChangeShapeType="1" noTextEdit="1"/>
              </p:cNvSpPr>
              <p:nvPr/>
            </p:nvSpPr>
            <p:spPr>
              <a:xfrm>
                <a:off x="4893484" y="5950495"/>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7236653"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21" name="文本框 20"/>
              <p:cNvSpPr txBox="1">
                <a:spLocks noRot="1" noChangeAspect="1" noMove="1" noResize="1" noEditPoints="1" noAdjustHandles="1" noChangeArrowheads="1" noChangeShapeType="1" noTextEdit="1"/>
              </p:cNvSpPr>
              <p:nvPr/>
            </p:nvSpPr>
            <p:spPr>
              <a:xfrm>
                <a:off x="7236653" y="5950495"/>
                <a:ext cx="644790" cy="4308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p:cNvSpPr txBox="1"/>
              <p:nvPr/>
            </p:nvSpPr>
            <p:spPr>
              <a:xfrm>
                <a:off x="9589553" y="5950494"/>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𝐷</m:t>
                      </m:r>
                    </m:oMath>
                  </m:oMathPara>
                </a14:m>
                <a:endParaRPr lang="zh-CN" altLang="en-US" sz="2800" dirty="0"/>
              </a:p>
            </p:txBody>
          </p:sp>
        </mc:Choice>
        <mc:Fallback xmlns="">
          <p:sp>
            <p:nvSpPr>
              <p:cNvPr id="22" name="文本框 21"/>
              <p:cNvSpPr txBox="1">
                <a:spLocks noRot="1" noChangeAspect="1" noMove="1" noResize="1" noEditPoints="1" noAdjustHandles="1" noChangeArrowheads="1" noChangeShapeType="1" noTextEdit="1"/>
              </p:cNvSpPr>
              <p:nvPr/>
            </p:nvSpPr>
            <p:spPr>
              <a:xfrm>
                <a:off x="9589553" y="5950494"/>
                <a:ext cx="644790" cy="430887"/>
              </a:xfrm>
              <a:prstGeom prst="rect">
                <a:avLst/>
              </a:prstGeom>
              <a:blipFill>
                <a:blip r:embed="rId7"/>
                <a:stretch>
                  <a:fillRect/>
                </a:stretch>
              </a:blipFill>
            </p:spPr>
            <p:txBody>
              <a:bodyPr/>
              <a:lstStyle/>
              <a:p>
                <a:r>
                  <a:rPr lang="zh-CN" altLang="en-US">
                    <a:noFill/>
                  </a:rPr>
                  <a:t> </a:t>
                </a:r>
              </a:p>
            </p:txBody>
          </p:sp>
        </mc:Fallback>
      </mc:AlternateContent>
      <p:sp>
        <p:nvSpPr>
          <p:cNvPr id="23" name="上弧形箭头 22"/>
          <p:cNvSpPr/>
          <p:nvPr/>
        </p:nvSpPr>
        <p:spPr>
          <a:xfrm flipH="1">
            <a:off x="5538273" y="4508739"/>
            <a:ext cx="1698379" cy="9568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41139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smtClean="0">
                        <a:latin typeface="Cambria Math" panose="02040503050406030204" pitchFamily="18" charset="0"/>
                      </a:rPr>
                      <m:t>=</m:t>
                    </m:r>
                    <m:r>
                      <a:rPr lang="en-US" altLang="zh-CN" sz="5400" b="0" i="1" dirty="0" smtClean="0">
                        <a:latin typeface="Cambria Math" panose="02040503050406030204" pitchFamily="18" charset="0"/>
                      </a:rPr>
                      <m:t>4</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b="0" i="1" smtClean="0">
                        <a:latin typeface="Cambria Math" panose="02040503050406030204" pitchFamily="18" charset="0"/>
                      </a:rPr>
                      <m:t>6</m:t>
                    </m:r>
                  </m:oMath>
                </a14:m>
                <a:r>
                  <a:rPr lang="zh-CN" altLang="en-US" sz="2800" dirty="0" smtClean="0"/>
                  <a:t>次</a:t>
                </a:r>
                <a:endParaRPr lang="zh-CN" altLang="en-US" sz="28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3"/>
                <a:stretch>
                  <a:fillRect t="-15116" b="-27907"/>
                </a:stretch>
              </a:blipFill>
            </p:spPr>
            <p:txBody>
              <a:bodyPr/>
              <a:lstStyle/>
              <a:p>
                <a:r>
                  <a:rPr lang="zh-CN" altLang="en-US">
                    <a:noFill/>
                  </a:rPr>
                  <a:t> </a:t>
                </a:r>
              </a:p>
            </p:txBody>
          </p:sp>
        </mc:Fallback>
      </mc:AlternateContent>
      <p:grpSp>
        <p:nvGrpSpPr>
          <p:cNvPr id="4" name="组合 3"/>
          <p:cNvGrpSpPr/>
          <p:nvPr/>
        </p:nvGrpSpPr>
        <p:grpSpPr>
          <a:xfrm>
            <a:off x="2789201" y="2225613"/>
            <a:ext cx="7205547" cy="3602874"/>
            <a:chOff x="2789201" y="2225613"/>
            <a:chExt cx="7205547" cy="3602874"/>
          </a:xfrm>
        </p:grpSpPr>
        <p:sp>
          <p:nvSpPr>
            <p:cNvPr id="12" name="矩形 11"/>
            <p:cNvSpPr/>
            <p:nvPr/>
          </p:nvSpPr>
          <p:spPr>
            <a:xfrm>
              <a:off x="278920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133079"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47942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829148" y="2228487"/>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4135879"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4314187" y="510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5" name="矩形 14"/>
          <p:cNvSpPr/>
          <p:nvPr/>
        </p:nvSpPr>
        <p:spPr>
          <a:xfrm>
            <a:off x="9191948" y="546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6" name="矩形 15"/>
          <p:cNvSpPr/>
          <p:nvPr/>
        </p:nvSpPr>
        <p:spPr>
          <a:xfrm>
            <a:off x="9371948" y="5105613"/>
            <a:ext cx="108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9" name="文本框 18"/>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4893484"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20" name="文本框 19"/>
              <p:cNvSpPr txBox="1">
                <a:spLocks noRot="1" noChangeAspect="1" noMove="1" noResize="1" noEditPoints="1" noAdjustHandles="1" noChangeArrowheads="1" noChangeShapeType="1" noTextEdit="1"/>
              </p:cNvSpPr>
              <p:nvPr/>
            </p:nvSpPr>
            <p:spPr>
              <a:xfrm>
                <a:off x="4893484" y="5950495"/>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7236653"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21" name="文本框 20"/>
              <p:cNvSpPr txBox="1">
                <a:spLocks noRot="1" noChangeAspect="1" noMove="1" noResize="1" noEditPoints="1" noAdjustHandles="1" noChangeArrowheads="1" noChangeShapeType="1" noTextEdit="1"/>
              </p:cNvSpPr>
              <p:nvPr/>
            </p:nvSpPr>
            <p:spPr>
              <a:xfrm>
                <a:off x="7236653" y="5950495"/>
                <a:ext cx="644790" cy="4308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p:cNvSpPr txBox="1"/>
              <p:nvPr/>
            </p:nvSpPr>
            <p:spPr>
              <a:xfrm>
                <a:off x="9589553" y="5950494"/>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𝐷</m:t>
                      </m:r>
                    </m:oMath>
                  </m:oMathPara>
                </a14:m>
                <a:endParaRPr lang="zh-CN" altLang="en-US" sz="2800" dirty="0"/>
              </a:p>
            </p:txBody>
          </p:sp>
        </mc:Choice>
        <mc:Fallback xmlns="">
          <p:sp>
            <p:nvSpPr>
              <p:cNvPr id="22" name="文本框 21"/>
              <p:cNvSpPr txBox="1">
                <a:spLocks noRot="1" noChangeAspect="1" noMove="1" noResize="1" noEditPoints="1" noAdjustHandles="1" noChangeArrowheads="1" noChangeShapeType="1" noTextEdit="1"/>
              </p:cNvSpPr>
              <p:nvPr/>
            </p:nvSpPr>
            <p:spPr>
              <a:xfrm>
                <a:off x="9589553" y="5950494"/>
                <a:ext cx="644790" cy="430887"/>
              </a:xfrm>
              <a:prstGeom prst="rect">
                <a:avLst/>
              </a:prstGeom>
              <a:blipFill>
                <a:blip r:embed="rId7"/>
                <a:stretch>
                  <a:fillRect/>
                </a:stretch>
              </a:blipFill>
            </p:spPr>
            <p:txBody>
              <a:bodyPr/>
              <a:lstStyle/>
              <a:p>
                <a:r>
                  <a:rPr lang="zh-CN" altLang="en-US">
                    <a:noFill/>
                  </a:rPr>
                  <a:t> </a:t>
                </a:r>
              </a:p>
            </p:txBody>
          </p:sp>
        </mc:Fallback>
      </mc:AlternateContent>
      <p:sp>
        <p:nvSpPr>
          <p:cNvPr id="23" name="上弧形箭头 22"/>
          <p:cNvSpPr/>
          <p:nvPr/>
        </p:nvSpPr>
        <p:spPr>
          <a:xfrm flipH="1">
            <a:off x="7902169" y="4148740"/>
            <a:ext cx="1698379" cy="9568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43211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smtClean="0">
                        <a:latin typeface="Cambria Math" panose="02040503050406030204" pitchFamily="18" charset="0"/>
                      </a:rPr>
                      <m:t>=</m:t>
                    </m:r>
                    <m:r>
                      <a:rPr lang="en-US" altLang="zh-CN" sz="5400" b="0" i="1" dirty="0" smtClean="0">
                        <a:latin typeface="Cambria Math" panose="02040503050406030204" pitchFamily="18" charset="0"/>
                      </a:rPr>
                      <m:t>4</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b="0" i="1" smtClean="0">
                        <a:latin typeface="Cambria Math" panose="02040503050406030204" pitchFamily="18" charset="0"/>
                      </a:rPr>
                      <m:t>7</m:t>
                    </m:r>
                  </m:oMath>
                </a14:m>
                <a:r>
                  <a:rPr lang="zh-CN" altLang="en-US" sz="2800" dirty="0" smtClean="0"/>
                  <a:t>次</a:t>
                </a:r>
                <a:endParaRPr lang="zh-CN" altLang="en-US" sz="28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3"/>
                <a:stretch>
                  <a:fillRect t="-15116" b="-27907"/>
                </a:stretch>
              </a:blipFill>
            </p:spPr>
            <p:txBody>
              <a:bodyPr/>
              <a:lstStyle/>
              <a:p>
                <a:r>
                  <a:rPr lang="zh-CN" altLang="en-US">
                    <a:noFill/>
                  </a:rPr>
                  <a:t> </a:t>
                </a:r>
              </a:p>
            </p:txBody>
          </p:sp>
        </mc:Fallback>
      </mc:AlternateContent>
      <p:grpSp>
        <p:nvGrpSpPr>
          <p:cNvPr id="4" name="组合 3"/>
          <p:cNvGrpSpPr/>
          <p:nvPr/>
        </p:nvGrpSpPr>
        <p:grpSpPr>
          <a:xfrm>
            <a:off x="2789201" y="2225613"/>
            <a:ext cx="7205547" cy="3602874"/>
            <a:chOff x="2789201" y="2225613"/>
            <a:chExt cx="7205547" cy="3602874"/>
          </a:xfrm>
        </p:grpSpPr>
        <p:sp>
          <p:nvSpPr>
            <p:cNvPr id="12" name="矩形 11"/>
            <p:cNvSpPr/>
            <p:nvPr/>
          </p:nvSpPr>
          <p:spPr>
            <a:xfrm>
              <a:off x="278920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133079"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47942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829148" y="2228487"/>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4135879"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4314187" y="510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5" name="矩形 14"/>
          <p:cNvSpPr/>
          <p:nvPr/>
        </p:nvSpPr>
        <p:spPr>
          <a:xfrm>
            <a:off x="9191948" y="546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6" name="矩形 15"/>
          <p:cNvSpPr/>
          <p:nvPr/>
        </p:nvSpPr>
        <p:spPr>
          <a:xfrm>
            <a:off x="7019885" y="5465613"/>
            <a:ext cx="108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9" name="文本框 18"/>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4893484"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20" name="文本框 19"/>
              <p:cNvSpPr txBox="1">
                <a:spLocks noRot="1" noChangeAspect="1" noMove="1" noResize="1" noEditPoints="1" noAdjustHandles="1" noChangeArrowheads="1" noChangeShapeType="1" noTextEdit="1"/>
              </p:cNvSpPr>
              <p:nvPr/>
            </p:nvSpPr>
            <p:spPr>
              <a:xfrm>
                <a:off x="4893484" y="5950495"/>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7236653"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21" name="文本框 20"/>
              <p:cNvSpPr txBox="1">
                <a:spLocks noRot="1" noChangeAspect="1" noMove="1" noResize="1" noEditPoints="1" noAdjustHandles="1" noChangeArrowheads="1" noChangeShapeType="1" noTextEdit="1"/>
              </p:cNvSpPr>
              <p:nvPr/>
            </p:nvSpPr>
            <p:spPr>
              <a:xfrm>
                <a:off x="7236653" y="5950495"/>
                <a:ext cx="644790" cy="4308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p:cNvSpPr txBox="1"/>
              <p:nvPr/>
            </p:nvSpPr>
            <p:spPr>
              <a:xfrm>
                <a:off x="9589553" y="5950494"/>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𝐷</m:t>
                      </m:r>
                    </m:oMath>
                  </m:oMathPara>
                </a14:m>
                <a:endParaRPr lang="zh-CN" altLang="en-US" sz="2800" dirty="0"/>
              </a:p>
            </p:txBody>
          </p:sp>
        </mc:Choice>
        <mc:Fallback xmlns="">
          <p:sp>
            <p:nvSpPr>
              <p:cNvPr id="22" name="文本框 21"/>
              <p:cNvSpPr txBox="1">
                <a:spLocks noRot="1" noChangeAspect="1" noMove="1" noResize="1" noEditPoints="1" noAdjustHandles="1" noChangeArrowheads="1" noChangeShapeType="1" noTextEdit="1"/>
              </p:cNvSpPr>
              <p:nvPr/>
            </p:nvSpPr>
            <p:spPr>
              <a:xfrm>
                <a:off x="9589553" y="5950494"/>
                <a:ext cx="644790" cy="430887"/>
              </a:xfrm>
              <a:prstGeom prst="rect">
                <a:avLst/>
              </a:prstGeom>
              <a:blipFill>
                <a:blip r:embed="rId7"/>
                <a:stretch>
                  <a:fillRect/>
                </a:stretch>
              </a:blipFill>
            </p:spPr>
            <p:txBody>
              <a:bodyPr/>
              <a:lstStyle/>
              <a:p>
                <a:r>
                  <a:rPr lang="zh-CN" altLang="en-US">
                    <a:noFill/>
                  </a:rPr>
                  <a:t> </a:t>
                </a:r>
              </a:p>
            </p:txBody>
          </p:sp>
        </mc:Fallback>
      </mc:AlternateContent>
      <p:sp>
        <p:nvSpPr>
          <p:cNvPr id="23" name="上弧形箭头 22"/>
          <p:cNvSpPr/>
          <p:nvPr/>
        </p:nvSpPr>
        <p:spPr>
          <a:xfrm flipH="1">
            <a:off x="5538273" y="4148740"/>
            <a:ext cx="4051279" cy="9568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71419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smtClean="0">
                        <a:latin typeface="Cambria Math" panose="02040503050406030204" pitchFamily="18" charset="0"/>
                      </a:rPr>
                      <m:t>=</m:t>
                    </m:r>
                    <m:r>
                      <a:rPr lang="en-US" altLang="zh-CN" sz="5400" b="0" i="1" dirty="0" smtClean="0">
                        <a:latin typeface="Cambria Math" panose="02040503050406030204" pitchFamily="18" charset="0"/>
                      </a:rPr>
                      <m:t>4</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b="0" i="1" smtClean="0">
                        <a:latin typeface="Cambria Math" panose="02040503050406030204" pitchFamily="18" charset="0"/>
                      </a:rPr>
                      <m:t>8</m:t>
                    </m:r>
                  </m:oMath>
                </a14:m>
                <a:r>
                  <a:rPr lang="zh-CN" altLang="en-US" sz="2800" dirty="0" smtClean="0"/>
                  <a:t>次</a:t>
                </a:r>
                <a:endParaRPr lang="zh-CN" altLang="en-US" sz="28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3"/>
                <a:stretch>
                  <a:fillRect t="-15116" b="-27907"/>
                </a:stretch>
              </a:blipFill>
            </p:spPr>
            <p:txBody>
              <a:bodyPr/>
              <a:lstStyle/>
              <a:p>
                <a:r>
                  <a:rPr lang="zh-CN" altLang="en-US">
                    <a:noFill/>
                  </a:rPr>
                  <a:t> </a:t>
                </a:r>
              </a:p>
            </p:txBody>
          </p:sp>
        </mc:Fallback>
      </mc:AlternateContent>
      <p:grpSp>
        <p:nvGrpSpPr>
          <p:cNvPr id="4" name="组合 3"/>
          <p:cNvGrpSpPr/>
          <p:nvPr/>
        </p:nvGrpSpPr>
        <p:grpSpPr>
          <a:xfrm>
            <a:off x="2789201" y="2225613"/>
            <a:ext cx="7205547" cy="3602874"/>
            <a:chOff x="2789201" y="2225613"/>
            <a:chExt cx="7205547" cy="3602874"/>
          </a:xfrm>
        </p:grpSpPr>
        <p:sp>
          <p:nvSpPr>
            <p:cNvPr id="12" name="矩形 11"/>
            <p:cNvSpPr/>
            <p:nvPr/>
          </p:nvSpPr>
          <p:spPr>
            <a:xfrm>
              <a:off x="278920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133079"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47942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829148" y="2228487"/>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4135879"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4314187" y="510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5" name="矩形 14"/>
          <p:cNvSpPr/>
          <p:nvPr/>
        </p:nvSpPr>
        <p:spPr>
          <a:xfrm>
            <a:off x="4494187" y="474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6" name="矩形 15"/>
          <p:cNvSpPr/>
          <p:nvPr/>
        </p:nvSpPr>
        <p:spPr>
          <a:xfrm>
            <a:off x="7019885" y="5465613"/>
            <a:ext cx="108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9" name="文本框 18"/>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4893484"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20" name="文本框 19"/>
              <p:cNvSpPr txBox="1">
                <a:spLocks noRot="1" noChangeAspect="1" noMove="1" noResize="1" noEditPoints="1" noAdjustHandles="1" noChangeArrowheads="1" noChangeShapeType="1" noTextEdit="1"/>
              </p:cNvSpPr>
              <p:nvPr/>
            </p:nvSpPr>
            <p:spPr>
              <a:xfrm>
                <a:off x="4893484" y="5950495"/>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7236653"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21" name="文本框 20"/>
              <p:cNvSpPr txBox="1">
                <a:spLocks noRot="1" noChangeAspect="1" noMove="1" noResize="1" noEditPoints="1" noAdjustHandles="1" noChangeArrowheads="1" noChangeShapeType="1" noTextEdit="1"/>
              </p:cNvSpPr>
              <p:nvPr/>
            </p:nvSpPr>
            <p:spPr>
              <a:xfrm>
                <a:off x="7236653" y="5950495"/>
                <a:ext cx="644790" cy="4308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p:cNvSpPr txBox="1"/>
              <p:nvPr/>
            </p:nvSpPr>
            <p:spPr>
              <a:xfrm>
                <a:off x="9589553" y="5950494"/>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𝐷</m:t>
                      </m:r>
                    </m:oMath>
                  </m:oMathPara>
                </a14:m>
                <a:endParaRPr lang="zh-CN" altLang="en-US" sz="2800" dirty="0"/>
              </a:p>
            </p:txBody>
          </p:sp>
        </mc:Choice>
        <mc:Fallback xmlns="">
          <p:sp>
            <p:nvSpPr>
              <p:cNvPr id="22" name="文本框 21"/>
              <p:cNvSpPr txBox="1">
                <a:spLocks noRot="1" noChangeAspect="1" noMove="1" noResize="1" noEditPoints="1" noAdjustHandles="1" noChangeArrowheads="1" noChangeShapeType="1" noTextEdit="1"/>
              </p:cNvSpPr>
              <p:nvPr/>
            </p:nvSpPr>
            <p:spPr>
              <a:xfrm>
                <a:off x="9589553" y="5950494"/>
                <a:ext cx="644790" cy="430887"/>
              </a:xfrm>
              <a:prstGeom prst="rect">
                <a:avLst/>
              </a:prstGeom>
              <a:blipFill>
                <a:blip r:embed="rId7"/>
                <a:stretch>
                  <a:fillRect/>
                </a:stretch>
              </a:blipFill>
            </p:spPr>
            <p:txBody>
              <a:bodyPr/>
              <a:lstStyle/>
              <a:p>
                <a:r>
                  <a:rPr lang="zh-CN" altLang="en-US">
                    <a:noFill/>
                  </a:rPr>
                  <a:t> </a:t>
                </a:r>
              </a:p>
            </p:txBody>
          </p:sp>
        </mc:Fallback>
      </mc:AlternateContent>
      <p:sp>
        <p:nvSpPr>
          <p:cNvPr id="23" name="上弧形箭头 22"/>
          <p:cNvSpPr/>
          <p:nvPr/>
        </p:nvSpPr>
        <p:spPr>
          <a:xfrm flipH="1">
            <a:off x="5538168" y="3788740"/>
            <a:ext cx="1698379" cy="9568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421622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a:latin typeface="Cambria Math" panose="02040503050406030204" pitchFamily="18" charset="0"/>
                      </a:rPr>
                      <m:t>=2</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2" y="2225613"/>
            <a:ext cx="7200000" cy="3600000"/>
            <a:chOff x="2789202" y="2225613"/>
            <a:chExt cx="7759713" cy="3600000"/>
          </a:xfrm>
        </p:grpSpPr>
        <p:sp>
          <p:nvSpPr>
            <p:cNvPr id="5" name="矩形 4"/>
            <p:cNvSpPr/>
            <p:nvPr/>
          </p:nvSpPr>
          <p:spPr>
            <a:xfrm>
              <a:off x="2789202"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577067"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368915"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5127354" y="5465613"/>
            <a:ext cx="252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矩形 8"/>
          <p:cNvSpPr/>
          <p:nvPr/>
        </p:nvSpPr>
        <p:spPr>
          <a:xfrm>
            <a:off x="5307354" y="510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 name="文本框 9"/>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i="1" dirty="0" smtClean="0">
                        <a:latin typeface="Cambria Math" panose="02040503050406030204" pitchFamily="18" charset="0"/>
                      </a:rPr>
                      <m:t>3</m:t>
                    </m:r>
                  </m:oMath>
                </a14:m>
                <a:r>
                  <a:rPr lang="zh-CN" altLang="en-US" sz="2800" dirty="0" smtClean="0"/>
                  <a:t>次</a:t>
                </a:r>
                <a:endParaRPr lang="zh-CN" altLang="en-US" sz="2800" dirty="0"/>
              </a:p>
            </p:txBody>
          </p:sp>
        </mc:Choice>
        <mc:Fallback xmlns="">
          <p:sp>
            <p:nvSpPr>
              <p:cNvPr id="10" name="文本框 9"/>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3"/>
                <a:stretch>
                  <a:fillRect t="-15116" b="-279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1" name="文本框 10"/>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6064959"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6064959" y="5950497"/>
                <a:ext cx="644790" cy="430887"/>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9583299" y="5950496"/>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9583299" y="5950496"/>
                <a:ext cx="644790" cy="430887"/>
              </a:xfrm>
              <a:prstGeom prst="rect">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00802637"/>
      </p:ext>
    </p:extLst>
  </p:cSld>
  <p:clrMapOvr>
    <a:masterClrMapping/>
  </p:clrMapOvr>
  <mc:AlternateContent xmlns:mc="http://schemas.openxmlformats.org/markup-compatibility/2006" xmlns:p14="http://schemas.microsoft.com/office/powerpoint/2010/main">
    <mc:Choice Requires="p14">
      <p:transition spd="slow" p14:dur="2000" advTm="4209"/>
    </mc:Choice>
    <mc:Fallback xmlns="">
      <p:transition spd="slow" advTm="4209"/>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smtClean="0">
                        <a:latin typeface="Cambria Math" panose="02040503050406030204" pitchFamily="18" charset="0"/>
                      </a:rPr>
                      <m:t>=</m:t>
                    </m:r>
                    <m:r>
                      <a:rPr lang="en-US" altLang="zh-CN" sz="5400" b="0" i="1" dirty="0" smtClean="0">
                        <a:latin typeface="Cambria Math" panose="02040503050406030204" pitchFamily="18" charset="0"/>
                      </a:rPr>
                      <m:t>4</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b="0" i="1" smtClean="0">
                        <a:latin typeface="Cambria Math" panose="02040503050406030204" pitchFamily="18" charset="0"/>
                      </a:rPr>
                      <m:t>9</m:t>
                    </m:r>
                  </m:oMath>
                </a14:m>
                <a:r>
                  <a:rPr lang="zh-CN" altLang="en-US" sz="2800" dirty="0" smtClean="0"/>
                  <a:t>次</a:t>
                </a:r>
                <a:endParaRPr lang="zh-CN" altLang="en-US" sz="28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3"/>
                <a:stretch>
                  <a:fillRect t="-15116" b="-27907"/>
                </a:stretch>
              </a:blipFill>
            </p:spPr>
            <p:txBody>
              <a:bodyPr/>
              <a:lstStyle/>
              <a:p>
                <a:r>
                  <a:rPr lang="zh-CN" altLang="en-US">
                    <a:noFill/>
                  </a:rPr>
                  <a:t> </a:t>
                </a:r>
              </a:p>
            </p:txBody>
          </p:sp>
        </mc:Fallback>
      </mc:AlternateContent>
      <p:grpSp>
        <p:nvGrpSpPr>
          <p:cNvPr id="4" name="组合 3"/>
          <p:cNvGrpSpPr/>
          <p:nvPr/>
        </p:nvGrpSpPr>
        <p:grpSpPr>
          <a:xfrm>
            <a:off x="2789201" y="2225613"/>
            <a:ext cx="7205547" cy="3602874"/>
            <a:chOff x="2789201" y="2225613"/>
            <a:chExt cx="7205547" cy="3602874"/>
          </a:xfrm>
        </p:grpSpPr>
        <p:sp>
          <p:nvSpPr>
            <p:cNvPr id="12" name="矩形 11"/>
            <p:cNvSpPr/>
            <p:nvPr/>
          </p:nvSpPr>
          <p:spPr>
            <a:xfrm>
              <a:off x="278920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133079"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47942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829148" y="2228487"/>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4135879"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4314187" y="510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5" name="矩形 14"/>
          <p:cNvSpPr/>
          <p:nvPr/>
        </p:nvSpPr>
        <p:spPr>
          <a:xfrm>
            <a:off x="4494187" y="474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6" name="矩形 15"/>
          <p:cNvSpPr/>
          <p:nvPr/>
        </p:nvSpPr>
        <p:spPr>
          <a:xfrm>
            <a:off x="4674187" y="4385613"/>
            <a:ext cx="108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9" name="文本框 18"/>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4893484"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20" name="文本框 19"/>
              <p:cNvSpPr txBox="1">
                <a:spLocks noRot="1" noChangeAspect="1" noMove="1" noResize="1" noEditPoints="1" noAdjustHandles="1" noChangeArrowheads="1" noChangeShapeType="1" noTextEdit="1"/>
              </p:cNvSpPr>
              <p:nvPr/>
            </p:nvSpPr>
            <p:spPr>
              <a:xfrm>
                <a:off x="4893484" y="5950495"/>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7236653" y="5950495"/>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21" name="文本框 20"/>
              <p:cNvSpPr txBox="1">
                <a:spLocks noRot="1" noChangeAspect="1" noMove="1" noResize="1" noEditPoints="1" noAdjustHandles="1" noChangeArrowheads="1" noChangeShapeType="1" noTextEdit="1"/>
              </p:cNvSpPr>
              <p:nvPr/>
            </p:nvSpPr>
            <p:spPr>
              <a:xfrm>
                <a:off x="7236653" y="5950495"/>
                <a:ext cx="644790" cy="4308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p:cNvSpPr txBox="1"/>
              <p:nvPr/>
            </p:nvSpPr>
            <p:spPr>
              <a:xfrm>
                <a:off x="9589553" y="5950494"/>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𝐷</m:t>
                      </m:r>
                    </m:oMath>
                  </m:oMathPara>
                </a14:m>
                <a:endParaRPr lang="zh-CN" altLang="en-US" sz="2800" dirty="0"/>
              </a:p>
            </p:txBody>
          </p:sp>
        </mc:Choice>
        <mc:Fallback xmlns="">
          <p:sp>
            <p:nvSpPr>
              <p:cNvPr id="22" name="文本框 21"/>
              <p:cNvSpPr txBox="1">
                <a:spLocks noRot="1" noChangeAspect="1" noMove="1" noResize="1" noEditPoints="1" noAdjustHandles="1" noChangeArrowheads="1" noChangeShapeType="1" noTextEdit="1"/>
              </p:cNvSpPr>
              <p:nvPr/>
            </p:nvSpPr>
            <p:spPr>
              <a:xfrm>
                <a:off x="9589553" y="5950494"/>
                <a:ext cx="644790" cy="430887"/>
              </a:xfrm>
              <a:prstGeom prst="rect">
                <a:avLst/>
              </a:prstGeom>
              <a:blipFill>
                <a:blip r:embed="rId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6715709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smtClean="0">
                        <a:latin typeface="Cambria Math" panose="02040503050406030204" pitchFamily="18" charset="0"/>
                      </a:rPr>
                      <m:t>𝑛</m:t>
                    </m:r>
                  </m:oMath>
                </a14:m>
                <a:r>
                  <a:rPr lang="zh-CN" altLang="en-US" sz="5400" dirty="0" smtClean="0"/>
                  <a:t>更大时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p:sp>
        <p:nvSpPr>
          <p:cNvPr id="3" name="内容占位符 2"/>
          <p:cNvSpPr>
            <a:spLocks noGrp="1"/>
          </p:cNvSpPr>
          <p:nvPr>
            <p:ph idx="1"/>
          </p:nvPr>
        </p:nvSpPr>
        <p:spPr/>
        <p:txBody>
          <a:bodyPr>
            <a:normAutofit/>
          </a:bodyPr>
          <a:lstStyle/>
          <a:p>
            <a:r>
              <a:rPr lang="zh-CN" altLang="en-US" sz="2800" dirty="0" smtClean="0"/>
              <a:t>如何简单描述移动的大致过程？</a:t>
            </a:r>
            <a:endParaRPr lang="zh-CN" altLang="en-US" sz="2800" dirty="0"/>
          </a:p>
        </p:txBody>
      </p:sp>
    </p:spTree>
    <p:extLst>
      <p:ext uri="{BB962C8B-B14F-4D97-AF65-F5344CB8AC3E}">
        <p14:creationId xmlns:p14="http://schemas.microsoft.com/office/powerpoint/2010/main" val="22405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smtClean="0">
                        <a:latin typeface="Cambria Math" panose="02040503050406030204" pitchFamily="18" charset="0"/>
                      </a:rPr>
                      <m:t>𝑛</m:t>
                    </m:r>
                  </m:oMath>
                </a14:m>
                <a:r>
                  <a:rPr lang="zh-CN" altLang="en-US" sz="5400" dirty="0" smtClean="0"/>
                  <a:t>更大时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sz="2800" dirty="0" smtClean="0"/>
                  <a:t>三柱时，将移动分成上方</a:t>
                </a:r>
                <a14:m>
                  <m:oMath xmlns:m="http://schemas.openxmlformats.org/officeDocument/2006/math">
                    <m:r>
                      <a:rPr lang="en-US" altLang="zh-CN" sz="2800" i="1" dirty="0" smtClean="0">
                        <a:latin typeface="Cambria Math" panose="02040503050406030204" pitchFamily="18" charset="0"/>
                      </a:rPr>
                      <m:t>𝑛</m:t>
                    </m:r>
                    <m:r>
                      <a:rPr lang="en-US" altLang="zh-CN" sz="2800" i="1" dirty="0" smtClean="0">
                        <a:latin typeface="Cambria Math" panose="02040503050406030204" pitchFamily="18" charset="0"/>
                      </a:rPr>
                      <m:t>−1</m:t>
                    </m:r>
                  </m:oMath>
                </a14:m>
                <a:r>
                  <a:rPr lang="zh-CN" altLang="en-US" sz="2800" dirty="0" smtClean="0"/>
                  <a:t>个圆盘移开与最下方一个圆盘移开</a:t>
                </a:r>
                <a:endParaRPr lang="en-US" altLang="zh-CN" sz="2800" dirty="0" smtClean="0"/>
              </a:p>
              <a:p>
                <a:r>
                  <a:rPr lang="zh-CN" altLang="en-US" sz="2800" dirty="0" smtClean="0"/>
                  <a:t>四柱时，将移动分成上方</a:t>
                </a:r>
                <a14:m>
                  <m:oMath xmlns:m="http://schemas.openxmlformats.org/officeDocument/2006/math">
                    <m:r>
                      <a:rPr lang="en-US" altLang="zh-CN" sz="2800" i="1" dirty="0" smtClean="0">
                        <a:latin typeface="Cambria Math" panose="02040503050406030204" pitchFamily="18" charset="0"/>
                      </a:rPr>
                      <m:t>𝑘</m:t>
                    </m:r>
                  </m:oMath>
                </a14:m>
                <a:r>
                  <a:rPr lang="zh-CN" altLang="en-US" sz="2800" dirty="0" smtClean="0"/>
                  <a:t>个圆盘移开、中间</a:t>
                </a:r>
                <a14:m>
                  <m:oMath xmlns:m="http://schemas.openxmlformats.org/officeDocument/2006/math">
                    <m:r>
                      <a:rPr lang="en-US" altLang="zh-CN" sz="2800" i="1" dirty="0" smtClean="0">
                        <a:latin typeface="Cambria Math" panose="02040503050406030204" pitchFamily="18" charset="0"/>
                      </a:rPr>
                      <m:t>𝑛</m:t>
                    </m:r>
                    <m:r>
                      <a:rPr lang="en-US" altLang="zh-CN" sz="2800" i="1" dirty="0" smtClean="0">
                        <a:latin typeface="Cambria Math" panose="02040503050406030204" pitchFamily="18" charset="0"/>
                      </a:rPr>
                      <m:t>−</m:t>
                    </m:r>
                    <m:r>
                      <a:rPr lang="en-US" altLang="zh-CN" sz="2800" i="1" dirty="0" smtClean="0">
                        <a:latin typeface="Cambria Math" panose="02040503050406030204" pitchFamily="18" charset="0"/>
                      </a:rPr>
                      <m:t>𝑘</m:t>
                    </m:r>
                    <m:r>
                      <a:rPr lang="en-US" altLang="zh-CN" sz="2800" b="0" i="1" dirty="0" smtClean="0">
                        <a:latin typeface="Cambria Math" panose="02040503050406030204" pitchFamily="18" charset="0"/>
                      </a:rPr>
                      <m:t>−1</m:t>
                    </m:r>
                  </m:oMath>
                </a14:m>
                <a:r>
                  <a:rPr lang="zh-CN" altLang="en-US" sz="2800" dirty="0" smtClean="0"/>
                  <a:t>个圆盘与最下方一个圆盘移开</a:t>
                </a:r>
                <a:endParaRPr lang="zh-CN" altLang="en-US" sz="28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095" r="-70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4398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smtClean="0">
                        <a:latin typeface="Cambria Math" panose="02040503050406030204" pitchFamily="18" charset="0"/>
                      </a:rPr>
                      <m:t>𝑛</m:t>
                    </m:r>
                  </m:oMath>
                </a14:m>
                <a:r>
                  <a:rPr lang="zh-CN" altLang="en-US" sz="5400" dirty="0" smtClean="0"/>
                  <a:t>更大时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sz="2800" dirty="0"/>
                  <a:t>在四柱</a:t>
                </a:r>
                <a:r>
                  <a:rPr lang="zh-CN" altLang="en-US" sz="2800" dirty="0" smtClean="0"/>
                  <a:t>上移动上方</a:t>
                </a:r>
                <a14:m>
                  <m:oMath xmlns:m="http://schemas.openxmlformats.org/officeDocument/2006/math">
                    <m:r>
                      <a:rPr lang="en-US" altLang="zh-CN" sz="2800" i="1" dirty="0" smtClean="0">
                        <a:latin typeface="Cambria Math" panose="02040503050406030204" pitchFamily="18" charset="0"/>
                      </a:rPr>
                      <m:t>𝑘</m:t>
                    </m:r>
                  </m:oMath>
                </a14:m>
                <a:r>
                  <a:rPr lang="zh-CN" altLang="en-US" sz="2800" dirty="0" smtClean="0"/>
                  <a:t>个圆盘</a:t>
                </a:r>
                <a:endParaRPr lang="en-US" altLang="zh-CN" sz="2800" dirty="0" smtClean="0"/>
              </a:p>
              <a:p>
                <a:r>
                  <a:rPr lang="zh-CN" altLang="en-US" sz="2800" dirty="0"/>
                  <a:t>在三柱上移动中间</a:t>
                </a:r>
                <a14:m>
                  <m:oMath xmlns:m="http://schemas.openxmlformats.org/officeDocument/2006/math">
                    <m:r>
                      <a:rPr lang="en-US" altLang="zh-CN" sz="2800" i="1" dirty="0" smtClean="0">
                        <a:latin typeface="Cambria Math" panose="02040503050406030204" pitchFamily="18" charset="0"/>
                      </a:rPr>
                      <m:t>𝑛</m:t>
                    </m:r>
                    <m:r>
                      <a:rPr lang="en-US" altLang="zh-CN" sz="2800" i="1" dirty="0" smtClean="0">
                        <a:latin typeface="Cambria Math" panose="02040503050406030204" pitchFamily="18" charset="0"/>
                      </a:rPr>
                      <m:t>−</m:t>
                    </m:r>
                    <m:r>
                      <a:rPr lang="en-US" altLang="zh-CN" sz="2800" i="1" dirty="0" smtClean="0">
                        <a:latin typeface="Cambria Math" panose="02040503050406030204" pitchFamily="18" charset="0"/>
                      </a:rPr>
                      <m:t>𝑘</m:t>
                    </m:r>
                    <m:r>
                      <a:rPr lang="en-US" altLang="zh-CN" sz="2800" b="0" i="1" dirty="0" smtClean="0">
                        <a:latin typeface="Cambria Math" panose="02040503050406030204" pitchFamily="18" charset="0"/>
                      </a:rPr>
                      <m:t>−1</m:t>
                    </m:r>
                  </m:oMath>
                </a14:m>
                <a:r>
                  <a:rPr lang="zh-CN" altLang="en-US" sz="2800" dirty="0" smtClean="0"/>
                  <a:t>个圆盘</a:t>
                </a:r>
                <a:endParaRPr lang="en-US" altLang="zh-CN" sz="2800" dirty="0" smtClean="0"/>
              </a:p>
              <a:p>
                <a:r>
                  <a:rPr lang="zh-CN" altLang="en-US" sz="2800" dirty="0" smtClean="0"/>
                  <a:t>移动中间</a:t>
                </a:r>
                <a14:m>
                  <m:oMath xmlns:m="http://schemas.openxmlformats.org/officeDocument/2006/math">
                    <m:r>
                      <a:rPr lang="en-US" altLang="zh-CN" sz="2800" i="1" dirty="0">
                        <a:latin typeface="Cambria Math" panose="02040503050406030204" pitchFamily="18" charset="0"/>
                      </a:rPr>
                      <m:t>𝑛</m:t>
                    </m:r>
                    <m:r>
                      <a:rPr lang="en-US" altLang="zh-CN" sz="2800" i="1" dirty="0">
                        <a:latin typeface="Cambria Math" panose="02040503050406030204" pitchFamily="18" charset="0"/>
                      </a:rPr>
                      <m:t>−</m:t>
                    </m:r>
                    <m:r>
                      <a:rPr lang="en-US" altLang="zh-CN" sz="2800" i="1" dirty="0">
                        <a:latin typeface="Cambria Math" panose="02040503050406030204" pitchFamily="18" charset="0"/>
                      </a:rPr>
                      <m:t>𝑘</m:t>
                    </m:r>
                    <m:r>
                      <a:rPr lang="en-US" altLang="zh-CN" sz="2800" i="1" dirty="0">
                        <a:latin typeface="Cambria Math" panose="02040503050406030204" pitchFamily="18" charset="0"/>
                      </a:rPr>
                      <m:t>−1</m:t>
                    </m:r>
                  </m:oMath>
                </a14:m>
                <a:r>
                  <a:rPr lang="zh-CN" altLang="en-US" sz="2800" dirty="0"/>
                  <a:t>个</a:t>
                </a:r>
                <a:r>
                  <a:rPr lang="zh-CN" altLang="en-US" sz="2800" dirty="0" smtClean="0"/>
                  <a:t>圆盘</a:t>
                </a:r>
                <a:r>
                  <a:rPr lang="zh-CN" altLang="en-US" sz="2800" dirty="0"/>
                  <a:t>与最下方一个</a:t>
                </a:r>
                <a:r>
                  <a:rPr lang="zh-CN" altLang="en-US" sz="2800" dirty="0" smtClean="0"/>
                  <a:t>圆盘可以看作在三柱上移动下方</a:t>
                </a:r>
                <a14:m>
                  <m:oMath xmlns:m="http://schemas.openxmlformats.org/officeDocument/2006/math">
                    <m:r>
                      <a:rPr lang="en-US" altLang="zh-CN" sz="2800" i="1" dirty="0">
                        <a:latin typeface="Cambria Math" panose="02040503050406030204" pitchFamily="18" charset="0"/>
                      </a:rPr>
                      <m:t>𝑛</m:t>
                    </m:r>
                    <m:r>
                      <a:rPr lang="en-US" altLang="zh-CN" sz="2800" i="1" dirty="0">
                        <a:latin typeface="Cambria Math" panose="02040503050406030204" pitchFamily="18" charset="0"/>
                      </a:rPr>
                      <m:t>−</m:t>
                    </m:r>
                    <m:r>
                      <a:rPr lang="en-US" altLang="zh-CN" sz="2800" i="1" dirty="0">
                        <a:latin typeface="Cambria Math" panose="02040503050406030204" pitchFamily="18" charset="0"/>
                      </a:rPr>
                      <m:t>𝑘</m:t>
                    </m:r>
                  </m:oMath>
                </a14:m>
                <a:r>
                  <a:rPr lang="zh-CN" altLang="en-US" sz="2800" dirty="0"/>
                  <a:t>个圆盘</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09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077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smtClean="0">
                        <a:latin typeface="Cambria Math" panose="02040503050406030204" pitchFamily="18" charset="0"/>
                      </a:rPr>
                      <m:t>𝑛</m:t>
                    </m:r>
                  </m:oMath>
                </a14:m>
                <a:r>
                  <a:rPr lang="zh-CN" altLang="en-US" sz="5400" dirty="0" smtClean="0"/>
                  <a:t>更大时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p:cNvSpPr>
                <a:spLocks noGrp="1"/>
              </p:cNvSpPr>
              <p:nvPr>
                <p:ph idx="1"/>
              </p:nvPr>
            </p:nvSpPr>
            <p:spPr>
              <a:xfrm>
                <a:off x="2773599" y="2052116"/>
                <a:ext cx="7796540" cy="2978115"/>
              </a:xfrm>
            </p:spPr>
            <p:txBody>
              <a:bodyPr>
                <a:normAutofit/>
              </a:bodyPr>
              <a:lstStyle/>
              <a:p>
                <a:r>
                  <a:rPr lang="zh-CN" altLang="en-US" sz="2800" dirty="0" smtClean="0"/>
                  <a:t>在四柱上移动上方</a:t>
                </a:r>
                <a14:m>
                  <m:oMath xmlns:m="http://schemas.openxmlformats.org/officeDocument/2006/math">
                    <m:r>
                      <a:rPr lang="en-US" altLang="zh-CN" sz="2800" i="1" dirty="0" smtClean="0">
                        <a:latin typeface="Cambria Math" panose="02040503050406030204" pitchFamily="18" charset="0"/>
                      </a:rPr>
                      <m:t>𝑘</m:t>
                    </m:r>
                  </m:oMath>
                </a14:m>
                <a:r>
                  <a:rPr lang="zh-CN" altLang="en-US" sz="2800" dirty="0" smtClean="0"/>
                  <a:t>个圆盘至</a:t>
                </a:r>
                <a14:m>
                  <m:oMath xmlns:m="http://schemas.openxmlformats.org/officeDocument/2006/math">
                    <m:r>
                      <a:rPr lang="en-US" altLang="zh-CN" sz="2800" i="1" dirty="0" smtClean="0">
                        <a:latin typeface="Cambria Math" panose="02040503050406030204" pitchFamily="18" charset="0"/>
                      </a:rPr>
                      <m:t>𝐷</m:t>
                    </m:r>
                  </m:oMath>
                </a14:m>
                <a:r>
                  <a:rPr lang="zh-CN" altLang="en-US" sz="2800" dirty="0" smtClean="0"/>
                  <a:t>柱</a:t>
                </a:r>
                <a:endParaRPr lang="en-US" altLang="zh-CN" sz="2800" dirty="0" smtClean="0"/>
              </a:p>
              <a:p>
                <a:r>
                  <a:rPr lang="zh-CN" altLang="en-US" sz="2800" dirty="0"/>
                  <a:t>在三柱上移动下方</a:t>
                </a:r>
                <a14:m>
                  <m:oMath xmlns:m="http://schemas.openxmlformats.org/officeDocument/2006/math">
                    <m:r>
                      <a:rPr lang="en-US" altLang="zh-CN" sz="2800" i="1" dirty="0">
                        <a:latin typeface="Cambria Math" panose="02040503050406030204" pitchFamily="18" charset="0"/>
                      </a:rPr>
                      <m:t>𝑛</m:t>
                    </m:r>
                    <m:r>
                      <a:rPr lang="en-US" altLang="zh-CN" sz="2800" i="1" dirty="0">
                        <a:latin typeface="Cambria Math" panose="02040503050406030204" pitchFamily="18" charset="0"/>
                      </a:rPr>
                      <m:t>−</m:t>
                    </m:r>
                    <m:r>
                      <a:rPr lang="en-US" altLang="zh-CN" sz="2800" i="1" dirty="0">
                        <a:latin typeface="Cambria Math" panose="02040503050406030204" pitchFamily="18" charset="0"/>
                      </a:rPr>
                      <m:t>𝑘</m:t>
                    </m:r>
                  </m:oMath>
                </a14:m>
                <a:r>
                  <a:rPr lang="zh-CN" altLang="en-US" sz="2800" dirty="0" smtClean="0"/>
                  <a:t>个圆盘至</a:t>
                </a:r>
                <a14:m>
                  <m:oMath xmlns:m="http://schemas.openxmlformats.org/officeDocument/2006/math">
                    <m:r>
                      <a:rPr lang="en-US" altLang="zh-CN" sz="2800" i="1" dirty="0" smtClean="0">
                        <a:latin typeface="Cambria Math" panose="02040503050406030204" pitchFamily="18" charset="0"/>
                      </a:rPr>
                      <m:t>𝐵</m:t>
                    </m:r>
                  </m:oMath>
                </a14:m>
                <a:r>
                  <a:rPr lang="zh-CN" altLang="en-US" sz="2800" dirty="0" smtClean="0"/>
                  <a:t>柱</a:t>
                </a:r>
                <a:endParaRPr lang="en-US" altLang="zh-CN" sz="2800" dirty="0" smtClean="0"/>
              </a:p>
              <a:p>
                <a:r>
                  <a:rPr lang="zh-CN" altLang="en-US" sz="2800" dirty="0"/>
                  <a:t>在四柱上移动上方</a:t>
                </a:r>
                <a14:m>
                  <m:oMath xmlns:m="http://schemas.openxmlformats.org/officeDocument/2006/math">
                    <m:r>
                      <a:rPr lang="en-US" altLang="zh-CN" sz="2800" i="1" dirty="0">
                        <a:latin typeface="Cambria Math" panose="02040503050406030204" pitchFamily="18" charset="0"/>
                      </a:rPr>
                      <m:t>𝑘</m:t>
                    </m:r>
                  </m:oMath>
                </a14:m>
                <a:r>
                  <a:rPr lang="zh-CN" altLang="en-US" sz="2800" dirty="0"/>
                  <a:t>个圆盘至</a:t>
                </a:r>
                <a14:m>
                  <m:oMath xmlns:m="http://schemas.openxmlformats.org/officeDocument/2006/math">
                    <m:r>
                      <a:rPr lang="en-US" altLang="zh-CN" sz="2800" b="0" i="1" dirty="0" smtClean="0">
                        <a:latin typeface="Cambria Math" panose="02040503050406030204" pitchFamily="18" charset="0"/>
                      </a:rPr>
                      <m:t>𝐵</m:t>
                    </m:r>
                  </m:oMath>
                </a14:m>
                <a:r>
                  <a:rPr lang="zh-CN" altLang="en-US" sz="2800" dirty="0" smtClean="0"/>
                  <a:t>柱</a:t>
                </a:r>
                <a:endParaRPr lang="en-US" altLang="zh-CN" sz="28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2773599" y="2052116"/>
                <a:ext cx="7796540" cy="2978115"/>
              </a:xfrm>
              <a:blipFill>
                <a:blip r:embed="rId3"/>
                <a:stretch>
                  <a:fillRect l="-1095"/>
                </a:stretch>
              </a:blipFill>
            </p:spPr>
            <p:txBody>
              <a:bodyPr/>
              <a:lstStyle/>
              <a:p>
                <a:r>
                  <a:rPr lang="zh-CN" altLang="en-US">
                    <a:noFill/>
                  </a:rPr>
                  <a:t> </a:t>
                </a:r>
              </a:p>
            </p:txBody>
          </p:sp>
        </mc:Fallback>
      </mc:AlternateContent>
      <p:grpSp>
        <p:nvGrpSpPr>
          <p:cNvPr id="14" name="组合 13"/>
          <p:cNvGrpSpPr/>
          <p:nvPr/>
        </p:nvGrpSpPr>
        <p:grpSpPr>
          <a:xfrm>
            <a:off x="1469950" y="5152846"/>
            <a:ext cx="1992120" cy="1216230"/>
            <a:chOff x="1792001" y="2225613"/>
            <a:chExt cx="8202747" cy="3602874"/>
          </a:xfrm>
        </p:grpSpPr>
        <p:grpSp>
          <p:nvGrpSpPr>
            <p:cNvPr id="4" name="组合 3"/>
            <p:cNvGrpSpPr/>
            <p:nvPr/>
          </p:nvGrpSpPr>
          <p:grpSpPr>
            <a:xfrm>
              <a:off x="2789201" y="2225613"/>
              <a:ext cx="7205547" cy="3602874"/>
              <a:chOff x="2789201" y="2225613"/>
              <a:chExt cx="7205547" cy="3602874"/>
            </a:xfrm>
          </p:grpSpPr>
          <p:sp>
            <p:nvSpPr>
              <p:cNvPr id="5" name="矩形 4"/>
              <p:cNvSpPr/>
              <p:nvPr/>
            </p:nvSpPr>
            <p:spPr>
              <a:xfrm>
                <a:off x="278920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133079"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47942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829148" y="2228487"/>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1792001"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1972001" y="510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1" name="矩形 10"/>
            <p:cNvSpPr/>
            <p:nvPr/>
          </p:nvSpPr>
          <p:spPr>
            <a:xfrm>
              <a:off x="2147845" y="474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2" name="矩形 11"/>
            <p:cNvSpPr/>
            <p:nvPr/>
          </p:nvSpPr>
          <p:spPr>
            <a:xfrm>
              <a:off x="2327845" y="4385613"/>
              <a:ext cx="108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3" name="上弧形箭头 12"/>
            <p:cNvSpPr/>
            <p:nvPr/>
          </p:nvSpPr>
          <p:spPr>
            <a:xfrm>
              <a:off x="3195105" y="3439453"/>
              <a:ext cx="6394448" cy="9568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4" name="组合 33"/>
          <p:cNvGrpSpPr/>
          <p:nvPr/>
        </p:nvGrpSpPr>
        <p:grpSpPr>
          <a:xfrm>
            <a:off x="3992178" y="5152846"/>
            <a:ext cx="2069315" cy="1215260"/>
            <a:chOff x="1792001" y="2225613"/>
            <a:chExt cx="8839947" cy="3602874"/>
          </a:xfrm>
        </p:grpSpPr>
        <p:grpSp>
          <p:nvGrpSpPr>
            <p:cNvPr id="15" name="组合 14"/>
            <p:cNvGrpSpPr/>
            <p:nvPr/>
          </p:nvGrpSpPr>
          <p:grpSpPr>
            <a:xfrm>
              <a:off x="2789201" y="2225613"/>
              <a:ext cx="7205547" cy="3602874"/>
              <a:chOff x="2789201" y="2225613"/>
              <a:chExt cx="7205547" cy="3602874"/>
            </a:xfrm>
          </p:grpSpPr>
          <p:sp>
            <p:nvSpPr>
              <p:cNvPr id="16" name="矩形 15"/>
              <p:cNvSpPr/>
              <p:nvPr/>
            </p:nvSpPr>
            <p:spPr>
              <a:xfrm>
                <a:off x="278920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133079"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747942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829148" y="2228487"/>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矩形 19"/>
            <p:cNvSpPr/>
            <p:nvPr/>
          </p:nvSpPr>
          <p:spPr>
            <a:xfrm>
              <a:off x="1792001"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1" name="矩形 20"/>
            <p:cNvSpPr/>
            <p:nvPr/>
          </p:nvSpPr>
          <p:spPr>
            <a:xfrm>
              <a:off x="1972001" y="510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2" name="矩形 21"/>
            <p:cNvSpPr/>
            <p:nvPr/>
          </p:nvSpPr>
          <p:spPr>
            <a:xfrm>
              <a:off x="9191948" y="546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3" name="矩形 22"/>
            <p:cNvSpPr/>
            <p:nvPr/>
          </p:nvSpPr>
          <p:spPr>
            <a:xfrm>
              <a:off x="9371948" y="5102103"/>
              <a:ext cx="108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4" name="上弧形箭头 23"/>
            <p:cNvSpPr/>
            <p:nvPr/>
          </p:nvSpPr>
          <p:spPr>
            <a:xfrm>
              <a:off x="3206100" y="4145230"/>
              <a:ext cx="1746979" cy="9568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56" name="组合 55"/>
          <p:cNvGrpSpPr/>
          <p:nvPr/>
        </p:nvGrpSpPr>
        <p:grpSpPr>
          <a:xfrm>
            <a:off x="6671869" y="5152845"/>
            <a:ext cx="1841924" cy="1214291"/>
            <a:chOff x="2789201" y="2225613"/>
            <a:chExt cx="7842747" cy="3602874"/>
          </a:xfrm>
        </p:grpSpPr>
        <p:grpSp>
          <p:nvGrpSpPr>
            <p:cNvPr id="46" name="组合 45"/>
            <p:cNvGrpSpPr/>
            <p:nvPr/>
          </p:nvGrpSpPr>
          <p:grpSpPr>
            <a:xfrm>
              <a:off x="2789201" y="2225613"/>
              <a:ext cx="7205547" cy="3602874"/>
              <a:chOff x="2789201" y="2225613"/>
              <a:chExt cx="7205547" cy="3602874"/>
            </a:xfrm>
          </p:grpSpPr>
          <p:sp>
            <p:nvSpPr>
              <p:cNvPr id="47" name="矩形 46"/>
              <p:cNvSpPr/>
              <p:nvPr/>
            </p:nvSpPr>
            <p:spPr>
              <a:xfrm>
                <a:off x="278920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5133079"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747942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9829148" y="2228487"/>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矩形 50"/>
            <p:cNvSpPr/>
            <p:nvPr/>
          </p:nvSpPr>
          <p:spPr>
            <a:xfrm>
              <a:off x="4134187" y="5468487"/>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2" name="矩形 51"/>
            <p:cNvSpPr/>
            <p:nvPr/>
          </p:nvSpPr>
          <p:spPr>
            <a:xfrm>
              <a:off x="4314187" y="5108487"/>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3" name="矩形 52"/>
            <p:cNvSpPr/>
            <p:nvPr/>
          </p:nvSpPr>
          <p:spPr>
            <a:xfrm>
              <a:off x="9191948" y="546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4" name="矩形 53"/>
            <p:cNvSpPr/>
            <p:nvPr/>
          </p:nvSpPr>
          <p:spPr>
            <a:xfrm>
              <a:off x="9371948" y="5102103"/>
              <a:ext cx="108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5" name="上弧形箭头 54"/>
            <p:cNvSpPr/>
            <p:nvPr/>
          </p:nvSpPr>
          <p:spPr>
            <a:xfrm flipH="1">
              <a:off x="5538167" y="4151614"/>
              <a:ext cx="4051385" cy="9568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6" name="组合 65"/>
          <p:cNvGrpSpPr/>
          <p:nvPr/>
        </p:nvGrpSpPr>
        <p:grpSpPr>
          <a:xfrm>
            <a:off x="9124619" y="5152845"/>
            <a:ext cx="1666434" cy="1213407"/>
            <a:chOff x="2789201" y="2225613"/>
            <a:chExt cx="7205547" cy="3602874"/>
          </a:xfrm>
        </p:grpSpPr>
        <p:grpSp>
          <p:nvGrpSpPr>
            <p:cNvPr id="57" name="组合 56"/>
            <p:cNvGrpSpPr/>
            <p:nvPr/>
          </p:nvGrpSpPr>
          <p:grpSpPr>
            <a:xfrm>
              <a:off x="2789201" y="2225613"/>
              <a:ext cx="7205547" cy="3602874"/>
              <a:chOff x="2789201" y="2225613"/>
              <a:chExt cx="7205547" cy="3602874"/>
            </a:xfrm>
          </p:grpSpPr>
          <p:sp>
            <p:nvSpPr>
              <p:cNvPr id="58" name="矩形 57"/>
              <p:cNvSpPr/>
              <p:nvPr/>
            </p:nvSpPr>
            <p:spPr>
              <a:xfrm>
                <a:off x="278920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5133079"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7479421" y="2225613"/>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9829148" y="2228487"/>
                <a:ext cx="1656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矩形 61"/>
            <p:cNvSpPr/>
            <p:nvPr/>
          </p:nvSpPr>
          <p:spPr>
            <a:xfrm>
              <a:off x="4135879" y="546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63" name="矩形 62"/>
            <p:cNvSpPr/>
            <p:nvPr/>
          </p:nvSpPr>
          <p:spPr>
            <a:xfrm>
              <a:off x="4314187" y="510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64" name="矩形 63"/>
            <p:cNvSpPr/>
            <p:nvPr/>
          </p:nvSpPr>
          <p:spPr>
            <a:xfrm>
              <a:off x="4494187" y="4745613"/>
              <a:ext cx="144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65" name="矩形 64"/>
            <p:cNvSpPr/>
            <p:nvPr/>
          </p:nvSpPr>
          <p:spPr>
            <a:xfrm>
              <a:off x="4674187" y="4385613"/>
              <a:ext cx="108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95517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smtClean="0">
                        <a:latin typeface="Cambria Math" panose="02040503050406030204" pitchFamily="18" charset="0"/>
                      </a:rPr>
                      <m:t>𝑛</m:t>
                    </m:r>
                  </m:oMath>
                </a14:m>
                <a:r>
                  <a:rPr lang="zh-CN" altLang="en-US" sz="5400" dirty="0" smtClean="0"/>
                  <a:t>更大时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sz="2800" dirty="0" smtClean="0"/>
                  <a:t>将移动</a:t>
                </a:r>
                <a14:m>
                  <m:oMath xmlns:m="http://schemas.openxmlformats.org/officeDocument/2006/math">
                    <m:r>
                      <a:rPr lang="en-US" altLang="zh-CN" sz="2800" i="1" dirty="0">
                        <a:latin typeface="Cambria Math" panose="02040503050406030204" pitchFamily="18" charset="0"/>
                      </a:rPr>
                      <m:t>𝑛</m:t>
                    </m:r>
                  </m:oMath>
                </a14:m>
                <a:r>
                  <a:rPr lang="zh-CN" altLang="en-US" sz="2800" dirty="0"/>
                  <a:t>个圆盘的次数记作</a:t>
                </a:r>
                <a14:m>
                  <m:oMath xmlns:m="http://schemas.openxmlformats.org/officeDocument/2006/math">
                    <m:sSub>
                      <m:sSubPr>
                        <m:ctrlPr>
                          <a:rPr lang="en-US" altLang="zh-CN" sz="2800" i="1" dirty="0">
                            <a:latin typeface="Cambria Math" panose="02040503050406030204" pitchFamily="18" charset="0"/>
                          </a:rPr>
                        </m:ctrlPr>
                      </m:sSubPr>
                      <m:e>
                        <m:r>
                          <a:rPr lang="en-US" altLang="zh-CN" sz="2800" b="0" i="1" dirty="0" smtClean="0">
                            <a:latin typeface="Cambria Math" panose="02040503050406030204" pitchFamily="18" charset="0"/>
                          </a:rPr>
                          <m:t>𝑓</m:t>
                        </m:r>
                      </m:e>
                      <m:sub>
                        <m:r>
                          <a:rPr lang="en-US" altLang="zh-CN" sz="2800" i="1" dirty="0">
                            <a:latin typeface="Cambria Math" panose="02040503050406030204" pitchFamily="18" charset="0"/>
                          </a:rPr>
                          <m:t>𝑛</m:t>
                        </m:r>
                      </m:sub>
                    </m:sSub>
                  </m:oMath>
                </a14:m>
                <a:endParaRPr lang="en-US" altLang="zh-CN" sz="2800" dirty="0"/>
              </a:p>
              <a:p>
                <a14:m>
                  <m:oMath xmlns:m="http://schemas.openxmlformats.org/officeDocument/2006/math">
                    <m:sSub>
                      <m:sSubPr>
                        <m:ctrlPr>
                          <a:rPr lang="en-US" altLang="zh-CN" sz="2800" i="1" dirty="0">
                            <a:latin typeface="Cambria Math" panose="02040503050406030204" pitchFamily="18" charset="0"/>
                          </a:rPr>
                        </m:ctrlPr>
                      </m:sSubPr>
                      <m:e>
                        <m:r>
                          <a:rPr lang="en-US" altLang="zh-CN" sz="2800" b="0" i="1" dirty="0" smtClean="0">
                            <a:latin typeface="Cambria Math" panose="02040503050406030204" pitchFamily="18" charset="0"/>
                          </a:rPr>
                          <m:t>𝑓</m:t>
                        </m:r>
                      </m:e>
                      <m:sub>
                        <m:r>
                          <a:rPr lang="en-US" altLang="zh-CN" sz="2800" i="1" dirty="0">
                            <a:latin typeface="Cambria Math" panose="02040503050406030204" pitchFamily="18" charset="0"/>
                          </a:rPr>
                          <m:t>1</m:t>
                        </m:r>
                      </m:sub>
                    </m:sSub>
                    <m:r>
                      <a:rPr lang="en-US" altLang="zh-CN" sz="2800" i="1" dirty="0">
                        <a:latin typeface="Cambria Math" panose="02040503050406030204" pitchFamily="18" charset="0"/>
                      </a:rPr>
                      <m:t>=1</m:t>
                    </m:r>
                  </m:oMath>
                </a14:m>
                <a:endParaRPr lang="en-US" altLang="zh-CN" sz="2800" dirty="0"/>
              </a:p>
              <a:p>
                <a14:m>
                  <m:oMath xmlns:m="http://schemas.openxmlformats.org/officeDocument/2006/math">
                    <m:sSub>
                      <m:sSubPr>
                        <m:ctrlPr>
                          <a:rPr lang="en-US" altLang="zh-CN" sz="2800" i="1" dirty="0">
                            <a:latin typeface="Cambria Math" panose="02040503050406030204" pitchFamily="18" charset="0"/>
                          </a:rPr>
                        </m:ctrlPr>
                      </m:sSubPr>
                      <m:e>
                        <m:r>
                          <a:rPr lang="en-US" altLang="zh-CN" sz="2800" b="0" i="1" dirty="0" smtClean="0">
                            <a:latin typeface="Cambria Math" panose="02040503050406030204" pitchFamily="18" charset="0"/>
                          </a:rPr>
                          <m:t>𝑓</m:t>
                        </m:r>
                      </m:e>
                      <m:sub>
                        <m:r>
                          <a:rPr lang="en-US" altLang="zh-CN" sz="2800" i="1" dirty="0">
                            <a:latin typeface="Cambria Math" panose="02040503050406030204" pitchFamily="18" charset="0"/>
                          </a:rPr>
                          <m:t>𝑛</m:t>
                        </m:r>
                      </m:sub>
                    </m:sSub>
                    <m:r>
                      <a:rPr lang="en-US" altLang="zh-CN" sz="2800" i="1" dirty="0">
                        <a:latin typeface="Cambria Math" panose="02040503050406030204" pitchFamily="18" charset="0"/>
                      </a:rPr>
                      <m:t>=</m:t>
                    </m:r>
                    <m:func>
                      <m:funcPr>
                        <m:ctrlPr>
                          <a:rPr lang="en-US" altLang="zh-CN" sz="2800" i="1" dirty="0">
                            <a:latin typeface="Cambria Math" panose="02040503050406030204" pitchFamily="18" charset="0"/>
                          </a:rPr>
                        </m:ctrlPr>
                      </m:funcPr>
                      <m:fName>
                        <m:limLow>
                          <m:limLowPr>
                            <m:ctrlPr>
                              <a:rPr lang="en-US" altLang="zh-CN" sz="2800" i="1" dirty="0">
                                <a:latin typeface="Cambria Math" panose="02040503050406030204" pitchFamily="18" charset="0"/>
                              </a:rPr>
                            </m:ctrlPr>
                          </m:limLowPr>
                          <m:e>
                            <m:r>
                              <m:rPr>
                                <m:sty m:val="p"/>
                              </m:rPr>
                              <a:rPr lang="en-US" altLang="zh-CN" sz="2800" dirty="0">
                                <a:latin typeface="Cambria Math" panose="02040503050406030204" pitchFamily="18" charset="0"/>
                              </a:rPr>
                              <m:t>min</m:t>
                            </m:r>
                          </m:e>
                          <m:lim>
                            <m:r>
                              <a:rPr lang="en-US" altLang="zh-CN" sz="2800" i="1" dirty="0">
                                <a:latin typeface="Cambria Math" panose="02040503050406030204" pitchFamily="18" charset="0"/>
                              </a:rPr>
                              <m:t>0</m:t>
                            </m:r>
                            <m:r>
                              <a:rPr lang="en-US" altLang="zh-CN" sz="2800" i="1" dirty="0">
                                <a:latin typeface="Cambria Math" panose="02040503050406030204" pitchFamily="18" charset="0"/>
                                <a:ea typeface="Cambria Math" panose="02040503050406030204" pitchFamily="18" charset="0"/>
                              </a:rPr>
                              <m:t>≤</m:t>
                            </m:r>
                            <m:r>
                              <a:rPr lang="en-US" altLang="zh-CN" sz="2800" i="1" dirty="0">
                                <a:latin typeface="Cambria Math" panose="02040503050406030204" pitchFamily="18" charset="0"/>
                                <a:ea typeface="Cambria Math" panose="02040503050406030204" pitchFamily="18" charset="0"/>
                              </a:rPr>
                              <m:t>𝑘</m:t>
                            </m:r>
                            <m:r>
                              <a:rPr lang="en-US" altLang="zh-CN" sz="2800" i="1" dirty="0">
                                <a:latin typeface="Cambria Math" panose="02040503050406030204" pitchFamily="18" charset="0"/>
                                <a:ea typeface="Cambria Math" panose="02040503050406030204" pitchFamily="18" charset="0"/>
                              </a:rPr>
                              <m:t>&lt;</m:t>
                            </m:r>
                            <m:r>
                              <a:rPr lang="en-US" altLang="zh-CN" sz="2800" i="1" dirty="0">
                                <a:latin typeface="Cambria Math" panose="02040503050406030204" pitchFamily="18" charset="0"/>
                                <a:ea typeface="Cambria Math" panose="02040503050406030204" pitchFamily="18" charset="0"/>
                              </a:rPr>
                              <m:t>𝑛</m:t>
                            </m:r>
                          </m:lim>
                        </m:limLow>
                      </m:fName>
                      <m:e>
                        <m:r>
                          <a:rPr lang="en-US" altLang="zh-CN" sz="2800" i="1" dirty="0">
                            <a:latin typeface="Cambria Math" panose="02040503050406030204" pitchFamily="18" charset="0"/>
                          </a:rPr>
                          <m:t>⁡{</m:t>
                        </m:r>
                        <m:sSub>
                          <m:sSubPr>
                            <m:ctrlPr>
                              <a:rPr lang="en-US" altLang="zh-CN" sz="2800" i="1" dirty="0">
                                <a:latin typeface="Cambria Math" panose="02040503050406030204" pitchFamily="18" charset="0"/>
                              </a:rPr>
                            </m:ctrlPr>
                          </m:sSubPr>
                          <m:e>
                            <m:r>
                              <a:rPr lang="en-US" altLang="zh-CN" sz="2800" i="1" dirty="0">
                                <a:latin typeface="Cambria Math" panose="02040503050406030204" pitchFamily="18" charset="0"/>
                              </a:rPr>
                              <m:t>𝑓</m:t>
                            </m:r>
                          </m:e>
                          <m:sub>
                            <m:r>
                              <a:rPr lang="en-US" altLang="zh-CN" sz="2800" i="1" dirty="0">
                                <a:latin typeface="Cambria Math" panose="02040503050406030204" pitchFamily="18" charset="0"/>
                              </a:rPr>
                              <m:t>𝑘</m:t>
                            </m:r>
                          </m:sub>
                        </m:sSub>
                        <m:r>
                          <a:rPr lang="en-US" altLang="zh-CN" sz="2800" i="1" dirty="0">
                            <a:latin typeface="Cambria Math" panose="02040503050406030204" pitchFamily="18" charset="0"/>
                          </a:rPr>
                          <m:t>+</m:t>
                        </m:r>
                        <m:sSub>
                          <m:sSubPr>
                            <m:ctrlPr>
                              <a:rPr lang="en-US" altLang="zh-CN" sz="2800" i="1" dirty="0">
                                <a:latin typeface="Cambria Math" panose="02040503050406030204" pitchFamily="18" charset="0"/>
                              </a:rPr>
                            </m:ctrlPr>
                          </m:sSubPr>
                          <m:e>
                            <m:r>
                              <a:rPr lang="en-US" altLang="zh-CN" sz="2800" i="1" dirty="0">
                                <a:latin typeface="Cambria Math" panose="02040503050406030204" pitchFamily="18" charset="0"/>
                              </a:rPr>
                              <m:t>𝑑</m:t>
                            </m:r>
                          </m:e>
                          <m:sub>
                            <m:r>
                              <a:rPr lang="en-US" altLang="zh-CN" sz="2800" i="1" dirty="0">
                                <a:latin typeface="Cambria Math" panose="02040503050406030204" pitchFamily="18" charset="0"/>
                              </a:rPr>
                              <m:t>𝑛</m:t>
                            </m:r>
                            <m:r>
                              <a:rPr lang="en-US" altLang="zh-CN" sz="2800" i="1" dirty="0">
                                <a:latin typeface="Cambria Math" panose="02040503050406030204" pitchFamily="18" charset="0"/>
                              </a:rPr>
                              <m:t>−</m:t>
                            </m:r>
                            <m:r>
                              <a:rPr lang="en-US" altLang="zh-CN" sz="2800" i="1" dirty="0">
                                <a:latin typeface="Cambria Math" panose="02040503050406030204" pitchFamily="18" charset="0"/>
                              </a:rPr>
                              <m:t>𝑘</m:t>
                            </m:r>
                          </m:sub>
                        </m:sSub>
                        <m:r>
                          <a:rPr lang="en-US" altLang="zh-CN" sz="2800" i="1" dirty="0">
                            <a:latin typeface="Cambria Math" panose="02040503050406030204" pitchFamily="18" charset="0"/>
                          </a:rPr>
                          <m:t>+</m:t>
                        </m:r>
                        <m:sSub>
                          <m:sSubPr>
                            <m:ctrlPr>
                              <a:rPr lang="en-US" altLang="zh-CN" sz="2800" i="1" dirty="0">
                                <a:latin typeface="Cambria Math" panose="02040503050406030204" pitchFamily="18" charset="0"/>
                              </a:rPr>
                            </m:ctrlPr>
                          </m:sSubPr>
                          <m:e>
                            <m:r>
                              <a:rPr lang="en-US" altLang="zh-CN" sz="2800" i="1" dirty="0">
                                <a:latin typeface="Cambria Math" panose="02040503050406030204" pitchFamily="18" charset="0"/>
                              </a:rPr>
                              <m:t>𝑓</m:t>
                            </m:r>
                          </m:e>
                          <m:sub>
                            <m:r>
                              <a:rPr lang="en-US" altLang="zh-CN" sz="2800" i="1" dirty="0">
                                <a:latin typeface="Cambria Math" panose="02040503050406030204" pitchFamily="18" charset="0"/>
                              </a:rPr>
                              <m:t>𝑘</m:t>
                            </m:r>
                          </m:sub>
                        </m:sSub>
                        <m:r>
                          <a:rPr lang="en-US" altLang="zh-CN" sz="2800" i="1" dirty="0">
                            <a:latin typeface="Cambria Math" panose="02040503050406030204" pitchFamily="18" charset="0"/>
                          </a:rPr>
                          <m:t>}</m:t>
                        </m:r>
                      </m:e>
                    </m:func>
                  </m:oMath>
                </a14:m>
                <a:endParaRPr lang="en-US" altLang="zh-CN" sz="2800" i="1" dirty="0" smtClean="0">
                  <a:latin typeface="Cambria Math" panose="02040503050406030204" pitchFamily="18" charset="0"/>
                </a:endParaRPr>
              </a:p>
              <a:p>
                <a:pPr marL="6160" indent="0">
                  <a:buNone/>
                </a:pPr>
                <a:r>
                  <a:rPr lang="en-US" altLang="zh-CN" sz="2800" dirty="0"/>
                  <a:t> </a:t>
                </a:r>
                <a:r>
                  <a:rPr lang="en-US" altLang="zh-CN" sz="2800" dirty="0" smtClean="0"/>
                  <a:t>       </a:t>
                </a:r>
                <a14:m>
                  <m:oMath xmlns:m="http://schemas.openxmlformats.org/officeDocument/2006/math">
                    <m:r>
                      <a:rPr lang="en-US" altLang="zh-CN" sz="2800" i="1" dirty="0" smtClean="0">
                        <a:latin typeface="Cambria Math" panose="02040503050406030204" pitchFamily="18" charset="0"/>
                      </a:rPr>
                      <m:t>=</m:t>
                    </m:r>
                    <m:func>
                      <m:funcPr>
                        <m:ctrlPr>
                          <a:rPr lang="en-US" altLang="zh-CN" sz="2800" i="1" dirty="0">
                            <a:latin typeface="Cambria Math" panose="02040503050406030204" pitchFamily="18" charset="0"/>
                          </a:rPr>
                        </m:ctrlPr>
                      </m:funcPr>
                      <m:fName>
                        <m:limLow>
                          <m:limLowPr>
                            <m:ctrlPr>
                              <a:rPr lang="en-US" altLang="zh-CN" sz="2800" i="1" dirty="0">
                                <a:latin typeface="Cambria Math" panose="02040503050406030204" pitchFamily="18" charset="0"/>
                              </a:rPr>
                            </m:ctrlPr>
                          </m:limLowPr>
                          <m:e>
                            <m:r>
                              <m:rPr>
                                <m:sty m:val="p"/>
                              </m:rPr>
                              <a:rPr lang="en-US" altLang="zh-CN" sz="2800" dirty="0">
                                <a:latin typeface="Cambria Math" panose="02040503050406030204" pitchFamily="18" charset="0"/>
                              </a:rPr>
                              <m:t>min</m:t>
                            </m:r>
                          </m:e>
                          <m:lim>
                            <m:r>
                              <a:rPr lang="en-US" altLang="zh-CN" sz="2800" i="1" dirty="0">
                                <a:latin typeface="Cambria Math" panose="02040503050406030204" pitchFamily="18" charset="0"/>
                              </a:rPr>
                              <m:t>0</m:t>
                            </m:r>
                            <m:r>
                              <a:rPr lang="en-US" altLang="zh-CN" sz="2800" i="1" dirty="0">
                                <a:latin typeface="Cambria Math" panose="02040503050406030204" pitchFamily="18" charset="0"/>
                                <a:ea typeface="Cambria Math" panose="02040503050406030204" pitchFamily="18" charset="0"/>
                              </a:rPr>
                              <m:t>≤</m:t>
                            </m:r>
                            <m:r>
                              <a:rPr lang="en-US" altLang="zh-CN" sz="2800" i="1" dirty="0">
                                <a:latin typeface="Cambria Math" panose="02040503050406030204" pitchFamily="18" charset="0"/>
                                <a:ea typeface="Cambria Math" panose="02040503050406030204" pitchFamily="18" charset="0"/>
                              </a:rPr>
                              <m:t>𝑘</m:t>
                            </m:r>
                            <m:r>
                              <a:rPr lang="en-US" altLang="zh-CN" sz="2800" i="1" dirty="0">
                                <a:latin typeface="Cambria Math" panose="02040503050406030204" pitchFamily="18" charset="0"/>
                                <a:ea typeface="Cambria Math" panose="02040503050406030204" pitchFamily="18" charset="0"/>
                              </a:rPr>
                              <m:t>&lt;</m:t>
                            </m:r>
                            <m:r>
                              <a:rPr lang="en-US" altLang="zh-CN" sz="2800" i="1" dirty="0">
                                <a:latin typeface="Cambria Math" panose="02040503050406030204" pitchFamily="18" charset="0"/>
                                <a:ea typeface="Cambria Math" panose="02040503050406030204" pitchFamily="18" charset="0"/>
                              </a:rPr>
                              <m:t>𝑛</m:t>
                            </m:r>
                          </m:lim>
                        </m:limLow>
                      </m:fName>
                      <m:e>
                        <m:r>
                          <a:rPr lang="en-US" altLang="zh-CN" sz="2800" i="1" dirty="0">
                            <a:latin typeface="Cambria Math" panose="02040503050406030204" pitchFamily="18" charset="0"/>
                          </a:rPr>
                          <m:t>⁡{</m:t>
                        </m:r>
                        <m:sSub>
                          <m:sSubPr>
                            <m:ctrlPr>
                              <a:rPr lang="en-US" altLang="zh-CN" sz="2800" i="1" dirty="0">
                                <a:latin typeface="Cambria Math" panose="02040503050406030204" pitchFamily="18" charset="0"/>
                              </a:rPr>
                            </m:ctrlPr>
                          </m:sSubPr>
                          <m:e>
                            <m:r>
                              <a:rPr lang="en-US" altLang="zh-CN" sz="2800" i="1" dirty="0">
                                <a:latin typeface="Cambria Math" panose="02040503050406030204" pitchFamily="18" charset="0"/>
                              </a:rPr>
                              <m:t>2</m:t>
                            </m:r>
                            <m:r>
                              <a:rPr lang="en-US" altLang="zh-CN" sz="2800" i="1" dirty="0">
                                <a:latin typeface="Cambria Math" panose="02040503050406030204" pitchFamily="18" charset="0"/>
                                <a:ea typeface="Cambria Math" panose="02040503050406030204" pitchFamily="18" charset="0"/>
                              </a:rPr>
                              <m:t>×</m:t>
                            </m:r>
                            <m:r>
                              <a:rPr lang="en-US" altLang="zh-CN" sz="2800" i="1" dirty="0">
                                <a:latin typeface="Cambria Math" panose="02040503050406030204" pitchFamily="18" charset="0"/>
                              </a:rPr>
                              <m:t>𝑓</m:t>
                            </m:r>
                          </m:e>
                          <m:sub>
                            <m:r>
                              <a:rPr lang="en-US" altLang="zh-CN" sz="2800" i="1" dirty="0">
                                <a:latin typeface="Cambria Math" panose="02040503050406030204" pitchFamily="18" charset="0"/>
                              </a:rPr>
                              <m:t>𝑘</m:t>
                            </m:r>
                          </m:sub>
                        </m:sSub>
                        <m:r>
                          <a:rPr lang="en-US" altLang="zh-CN" sz="2800" i="1" dirty="0">
                            <a:latin typeface="Cambria Math" panose="02040503050406030204" pitchFamily="18" charset="0"/>
                          </a:rPr>
                          <m:t>+</m:t>
                        </m:r>
                        <m:sSub>
                          <m:sSubPr>
                            <m:ctrlPr>
                              <a:rPr lang="en-US" altLang="zh-CN" sz="2800" i="1" dirty="0">
                                <a:latin typeface="Cambria Math" panose="02040503050406030204" pitchFamily="18" charset="0"/>
                              </a:rPr>
                            </m:ctrlPr>
                          </m:sSubPr>
                          <m:e>
                            <m:r>
                              <a:rPr lang="en-US" altLang="zh-CN" sz="2800" i="1" dirty="0">
                                <a:latin typeface="Cambria Math" panose="02040503050406030204" pitchFamily="18" charset="0"/>
                              </a:rPr>
                              <m:t>𝑑</m:t>
                            </m:r>
                          </m:e>
                          <m:sub>
                            <m:r>
                              <a:rPr lang="en-US" altLang="zh-CN" sz="2800" i="1" dirty="0">
                                <a:latin typeface="Cambria Math" panose="02040503050406030204" pitchFamily="18" charset="0"/>
                              </a:rPr>
                              <m:t>𝑛</m:t>
                            </m:r>
                            <m:r>
                              <a:rPr lang="en-US" altLang="zh-CN" sz="2800" i="1" dirty="0">
                                <a:latin typeface="Cambria Math" panose="02040503050406030204" pitchFamily="18" charset="0"/>
                              </a:rPr>
                              <m:t>−</m:t>
                            </m:r>
                            <m:r>
                              <a:rPr lang="en-US" altLang="zh-CN" sz="2800" i="1" dirty="0">
                                <a:latin typeface="Cambria Math" panose="02040503050406030204" pitchFamily="18" charset="0"/>
                              </a:rPr>
                              <m:t>𝑘</m:t>
                            </m:r>
                          </m:sub>
                        </m:sSub>
                        <m:r>
                          <a:rPr lang="en-US" altLang="zh-CN" sz="2800" i="1" dirty="0">
                            <a:latin typeface="Cambria Math" panose="02040503050406030204" pitchFamily="18" charset="0"/>
                          </a:rPr>
                          <m:t>}</m:t>
                        </m:r>
                      </m:e>
                    </m:func>
                  </m:oMath>
                </a14:m>
                <a:endParaRPr lang="en-US" altLang="zh-CN" sz="2800" i="1" dirty="0" smtClean="0">
                  <a:latin typeface="Cambria Math" panose="02040503050406030204" pitchFamily="18" charset="0"/>
                </a:endParaRPr>
              </a:p>
              <a:p>
                <a:pPr marL="6160" indent="0">
                  <a:buNone/>
                </a:pPr>
                <a:r>
                  <a:rPr lang="zh-CN" altLang="en-US" sz="2800" dirty="0" smtClean="0"/>
                  <a:t>       </a:t>
                </a:r>
                <a14:m>
                  <m:oMath xmlns:m="http://schemas.openxmlformats.org/officeDocument/2006/math">
                    <m:func>
                      <m:funcPr>
                        <m:ctrlPr>
                          <a:rPr lang="en-US" altLang="zh-CN" sz="2800" i="1" dirty="0">
                            <a:latin typeface="Cambria Math" panose="02040503050406030204" pitchFamily="18" charset="0"/>
                          </a:rPr>
                        </m:ctrlPr>
                      </m:funcPr>
                      <m:fName>
                        <m:r>
                          <a:rPr lang="en-US" altLang="zh-CN" sz="2800" b="0" i="1" dirty="0" smtClean="0">
                            <a:latin typeface="Cambria Math" panose="02040503050406030204" pitchFamily="18" charset="0"/>
                          </a:rPr>
                          <m:t> </m:t>
                        </m:r>
                        <m:r>
                          <a:rPr lang="en-US" altLang="zh-CN" sz="2800" i="1" dirty="0" smtClean="0">
                            <a:latin typeface="Cambria Math" panose="02040503050406030204" pitchFamily="18" charset="0"/>
                          </a:rPr>
                          <m:t>=</m:t>
                        </m:r>
                        <m:limLow>
                          <m:limLowPr>
                            <m:ctrlPr>
                              <a:rPr lang="en-US" altLang="zh-CN" sz="2800" i="1" dirty="0">
                                <a:latin typeface="Cambria Math" panose="02040503050406030204" pitchFamily="18" charset="0"/>
                              </a:rPr>
                            </m:ctrlPr>
                          </m:limLowPr>
                          <m:e>
                            <m:r>
                              <m:rPr>
                                <m:sty m:val="p"/>
                              </m:rPr>
                              <a:rPr lang="en-US" altLang="zh-CN" sz="2800" dirty="0">
                                <a:latin typeface="Cambria Math" panose="02040503050406030204" pitchFamily="18" charset="0"/>
                              </a:rPr>
                              <m:t>min</m:t>
                            </m:r>
                          </m:e>
                          <m:lim>
                            <m:r>
                              <a:rPr lang="en-US" altLang="zh-CN" sz="2800" i="1" dirty="0">
                                <a:latin typeface="Cambria Math" panose="02040503050406030204" pitchFamily="18" charset="0"/>
                              </a:rPr>
                              <m:t>0</m:t>
                            </m:r>
                            <m:r>
                              <a:rPr lang="en-US" altLang="zh-CN" sz="2800" i="1" dirty="0">
                                <a:latin typeface="Cambria Math" panose="02040503050406030204" pitchFamily="18" charset="0"/>
                                <a:ea typeface="Cambria Math" panose="02040503050406030204" pitchFamily="18" charset="0"/>
                              </a:rPr>
                              <m:t>≤</m:t>
                            </m:r>
                            <m:r>
                              <a:rPr lang="en-US" altLang="zh-CN" sz="2800" i="1" dirty="0">
                                <a:latin typeface="Cambria Math" panose="02040503050406030204" pitchFamily="18" charset="0"/>
                                <a:ea typeface="Cambria Math" panose="02040503050406030204" pitchFamily="18" charset="0"/>
                              </a:rPr>
                              <m:t>𝑘</m:t>
                            </m:r>
                            <m:r>
                              <a:rPr lang="en-US" altLang="zh-CN" sz="2800" i="1" dirty="0">
                                <a:latin typeface="Cambria Math" panose="02040503050406030204" pitchFamily="18" charset="0"/>
                                <a:ea typeface="Cambria Math" panose="02040503050406030204" pitchFamily="18" charset="0"/>
                              </a:rPr>
                              <m:t>&lt;</m:t>
                            </m:r>
                            <m:r>
                              <a:rPr lang="en-US" altLang="zh-CN" sz="2800" i="1" dirty="0">
                                <a:latin typeface="Cambria Math" panose="02040503050406030204" pitchFamily="18" charset="0"/>
                                <a:ea typeface="Cambria Math" panose="02040503050406030204" pitchFamily="18" charset="0"/>
                              </a:rPr>
                              <m:t>𝑛</m:t>
                            </m:r>
                          </m:lim>
                        </m:limLow>
                      </m:fName>
                      <m:e>
                        <m:r>
                          <a:rPr lang="en-US" altLang="zh-CN" sz="2800" i="1" dirty="0">
                            <a:latin typeface="Cambria Math" panose="02040503050406030204" pitchFamily="18" charset="0"/>
                          </a:rPr>
                          <m:t>⁡{</m:t>
                        </m:r>
                        <m:sSub>
                          <m:sSubPr>
                            <m:ctrlPr>
                              <a:rPr lang="en-US" altLang="zh-CN" sz="2800" i="1" dirty="0">
                                <a:latin typeface="Cambria Math" panose="02040503050406030204" pitchFamily="18" charset="0"/>
                              </a:rPr>
                            </m:ctrlPr>
                          </m:sSubPr>
                          <m:e>
                            <m:r>
                              <a:rPr lang="en-US" altLang="zh-CN" sz="2800" i="1" dirty="0">
                                <a:latin typeface="Cambria Math" panose="02040503050406030204" pitchFamily="18" charset="0"/>
                              </a:rPr>
                              <m:t>2</m:t>
                            </m:r>
                            <m:r>
                              <a:rPr lang="en-US" altLang="zh-CN" sz="2800" i="1" dirty="0">
                                <a:latin typeface="Cambria Math" panose="02040503050406030204" pitchFamily="18" charset="0"/>
                                <a:ea typeface="Cambria Math" panose="02040503050406030204" pitchFamily="18" charset="0"/>
                              </a:rPr>
                              <m:t>×</m:t>
                            </m:r>
                            <m:r>
                              <a:rPr lang="en-US" altLang="zh-CN" sz="2800" i="1" dirty="0">
                                <a:latin typeface="Cambria Math" panose="02040503050406030204" pitchFamily="18" charset="0"/>
                              </a:rPr>
                              <m:t>𝑓</m:t>
                            </m:r>
                          </m:e>
                          <m:sub>
                            <m:r>
                              <a:rPr lang="en-US" altLang="zh-CN" sz="2800" i="1" dirty="0">
                                <a:latin typeface="Cambria Math" panose="02040503050406030204" pitchFamily="18" charset="0"/>
                              </a:rPr>
                              <m:t>𝑘</m:t>
                            </m:r>
                          </m:sub>
                        </m:sSub>
                        <m:r>
                          <a:rPr lang="en-US" altLang="zh-CN" sz="2800" i="1" dirty="0">
                            <a:latin typeface="Cambria Math" panose="02040503050406030204" pitchFamily="18" charset="0"/>
                          </a:rPr>
                          <m:t>+</m:t>
                        </m:r>
                        <m:sSup>
                          <m:sSupPr>
                            <m:ctrlPr>
                              <a:rPr lang="en-US" altLang="zh-CN" sz="2800" i="1" dirty="0" smtClean="0">
                                <a:latin typeface="Cambria Math" panose="02040503050406030204" pitchFamily="18" charset="0"/>
                              </a:rPr>
                            </m:ctrlPr>
                          </m:sSupPr>
                          <m:e>
                            <m:r>
                              <a:rPr lang="en-US" altLang="zh-CN" sz="2800" i="1" dirty="0">
                                <a:latin typeface="Cambria Math" panose="02040503050406030204" pitchFamily="18" charset="0"/>
                              </a:rPr>
                              <m:t>2</m:t>
                            </m:r>
                          </m:e>
                          <m:sup>
                            <m:r>
                              <a:rPr lang="en-US" altLang="zh-CN" sz="2800" b="0" i="1" dirty="0" smtClean="0">
                                <a:latin typeface="Cambria Math" panose="02040503050406030204" pitchFamily="18" charset="0"/>
                              </a:rPr>
                              <m:t>𝑛</m:t>
                            </m:r>
                            <m:r>
                              <a:rPr lang="en-US" altLang="zh-CN" sz="2800" b="0" i="1" dirty="0" smtClean="0">
                                <a:latin typeface="Cambria Math" panose="02040503050406030204" pitchFamily="18" charset="0"/>
                              </a:rPr>
                              <m:t>−</m:t>
                            </m:r>
                            <m:r>
                              <a:rPr lang="en-US" altLang="zh-CN" sz="2800" b="0" i="1" dirty="0" smtClean="0">
                                <a:latin typeface="Cambria Math" panose="02040503050406030204" pitchFamily="18" charset="0"/>
                              </a:rPr>
                              <m:t>𝑘</m:t>
                            </m:r>
                          </m:sup>
                        </m:sSup>
                        <m:r>
                          <a:rPr lang="en-US" altLang="zh-CN" sz="2800" b="0" i="1" dirty="0" smtClean="0">
                            <a:latin typeface="Cambria Math" panose="02040503050406030204" pitchFamily="18" charset="0"/>
                          </a:rPr>
                          <m:t>−1</m:t>
                        </m:r>
                        <m:r>
                          <a:rPr lang="en-US" altLang="zh-CN" sz="2800" i="1" dirty="0">
                            <a:latin typeface="Cambria Math" panose="02040503050406030204" pitchFamily="18" charset="0"/>
                          </a:rPr>
                          <m:t>}</m:t>
                        </m:r>
                      </m:e>
                    </m:func>
                  </m:oMath>
                </a14:m>
                <a:endParaRPr lang="en-US" altLang="zh-CN" sz="2800"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09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9419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5400" dirty="0" smtClean="0"/>
              <a:t>移动次数最少的证明</a:t>
            </a:r>
            <a:endParaRPr lang="zh-CN" altLang="en-US" sz="5400"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sz="2800" dirty="0" smtClean="0"/>
                  <a:t>当</a:t>
                </a:r>
                <a14:m>
                  <m:oMath xmlns:m="http://schemas.openxmlformats.org/officeDocument/2006/math">
                    <m:r>
                      <a:rPr lang="en-US" altLang="zh-CN" sz="2800" b="0" i="1" dirty="0" smtClean="0">
                        <a:latin typeface="Cambria Math" panose="02040503050406030204" pitchFamily="18" charset="0"/>
                      </a:rPr>
                      <m:t>𝑛</m:t>
                    </m:r>
                    <m:r>
                      <a:rPr lang="en-US" altLang="zh-CN" sz="2800" b="0" i="1" dirty="0" smtClean="0">
                        <a:latin typeface="Cambria Math" panose="02040503050406030204" pitchFamily="18" charset="0"/>
                      </a:rPr>
                      <m:t>=1</m:t>
                    </m:r>
                    <m:r>
                      <a:rPr lang="zh-CN" altLang="en-US" sz="2800" i="1" dirty="0">
                        <a:latin typeface="Cambria Math" panose="02040503050406030204" pitchFamily="18" charset="0"/>
                      </a:rPr>
                      <m:t>时</m:t>
                    </m:r>
                  </m:oMath>
                </a14:m>
                <a:r>
                  <a:rPr lang="zh-CN" altLang="en-US" sz="2800" dirty="0" smtClean="0"/>
                  <a:t>，最少的移动次数</a:t>
                </a:r>
                <a14:m>
                  <m:oMath xmlns:m="http://schemas.openxmlformats.org/officeDocument/2006/math">
                    <m:sSub>
                      <m:sSubPr>
                        <m:ctrlPr>
                          <a:rPr lang="en-US" altLang="zh-CN" sz="2800" i="1" smtClean="0">
                            <a:latin typeface="Cambria Math" panose="02040503050406030204" pitchFamily="18" charset="0"/>
                          </a:rPr>
                        </m:ctrlPr>
                      </m:sSubPr>
                      <m:e>
                        <m:r>
                          <a:rPr lang="en-US" altLang="zh-CN" sz="2800" b="0" i="1" smtClean="0">
                            <a:latin typeface="Cambria Math" panose="02040503050406030204" pitchFamily="18" charset="0"/>
                          </a:rPr>
                          <m:t>𝑓</m:t>
                        </m:r>
                      </m:e>
                      <m:sub>
                        <m:r>
                          <a:rPr lang="en-US" altLang="zh-CN" sz="2800" b="0" i="1" smtClean="0">
                            <a:latin typeface="Cambria Math" panose="02040503050406030204" pitchFamily="18" charset="0"/>
                          </a:rPr>
                          <m:t>1</m:t>
                        </m:r>
                      </m:sub>
                    </m:sSub>
                    <m:r>
                      <a:rPr lang="en-US" altLang="zh-CN" sz="2800" b="0" i="1" smtClean="0">
                        <a:latin typeface="Cambria Math" panose="02040503050406030204" pitchFamily="18" charset="0"/>
                      </a:rPr>
                      <m:t>=1</m:t>
                    </m:r>
                  </m:oMath>
                </a14:m>
                <a:endParaRPr lang="en-US" altLang="zh-CN" sz="2800" dirty="0" smtClean="0"/>
              </a:p>
              <a:p>
                <a:r>
                  <a:rPr lang="zh-CN" altLang="en-US" sz="2800" dirty="0" smtClean="0"/>
                  <a:t>当</a:t>
                </a:r>
                <a14:m>
                  <m:oMath xmlns:m="http://schemas.openxmlformats.org/officeDocument/2006/math">
                    <m:r>
                      <a:rPr lang="en-US" altLang="zh-CN" sz="2800" b="0" i="1" dirty="0" smtClean="0">
                        <a:latin typeface="Cambria Math" panose="02040503050406030204" pitchFamily="18" charset="0"/>
                      </a:rPr>
                      <m:t>𝑛</m:t>
                    </m:r>
                    <m:r>
                      <a:rPr lang="en-US" altLang="zh-CN" sz="2800" b="0" i="1" dirty="0" smtClean="0">
                        <a:latin typeface="Cambria Math" panose="02040503050406030204" pitchFamily="18" charset="0"/>
                      </a:rPr>
                      <m:t>&gt;1</m:t>
                    </m:r>
                  </m:oMath>
                </a14:m>
                <a:r>
                  <a:rPr lang="zh-CN" altLang="en-US" sz="2800" dirty="0" smtClean="0"/>
                  <a:t>时，先将</a:t>
                </a:r>
                <a14:m>
                  <m:oMath xmlns:m="http://schemas.openxmlformats.org/officeDocument/2006/math">
                    <m:r>
                      <a:rPr lang="en-US" altLang="zh-CN" sz="2800" i="1" dirty="0" smtClean="0">
                        <a:latin typeface="Cambria Math" panose="02040503050406030204" pitchFamily="18" charset="0"/>
                      </a:rPr>
                      <m:t>𝑘</m:t>
                    </m:r>
                  </m:oMath>
                </a14:m>
                <a:r>
                  <a:rPr lang="zh-CN" altLang="en-US" sz="2800" dirty="0" smtClean="0"/>
                  <a:t>个圆盘用最少次数移至</a:t>
                </a:r>
                <a14:m>
                  <m:oMath xmlns:m="http://schemas.openxmlformats.org/officeDocument/2006/math">
                    <m:r>
                      <a:rPr lang="en-US" altLang="zh-CN" sz="2800" b="0" i="1" dirty="0" smtClean="0">
                        <a:latin typeface="Cambria Math" panose="02040503050406030204" pitchFamily="18" charset="0"/>
                      </a:rPr>
                      <m:t>𝐷</m:t>
                    </m:r>
                  </m:oMath>
                </a14:m>
                <a:r>
                  <a:rPr lang="zh-CN" altLang="en-US" sz="2800" dirty="0" smtClean="0"/>
                  <a:t>柱，再将</a:t>
                </a:r>
                <a14:m>
                  <m:oMath xmlns:m="http://schemas.openxmlformats.org/officeDocument/2006/math">
                    <m:r>
                      <a:rPr lang="en-US" altLang="zh-CN" sz="2800" i="1" dirty="0" smtClean="0">
                        <a:latin typeface="Cambria Math" panose="02040503050406030204" pitchFamily="18" charset="0"/>
                      </a:rPr>
                      <m:t>𝑛</m:t>
                    </m:r>
                    <m:r>
                      <a:rPr lang="en-US" altLang="zh-CN" sz="2800" i="1" dirty="0" smtClean="0">
                        <a:latin typeface="Cambria Math" panose="02040503050406030204" pitchFamily="18" charset="0"/>
                      </a:rPr>
                      <m:t>−</m:t>
                    </m:r>
                    <m:r>
                      <a:rPr lang="en-US" altLang="zh-CN" sz="2800" i="1" dirty="0" smtClean="0">
                        <a:latin typeface="Cambria Math" panose="02040503050406030204" pitchFamily="18" charset="0"/>
                      </a:rPr>
                      <m:t>𝑘</m:t>
                    </m:r>
                  </m:oMath>
                </a14:m>
                <a:r>
                  <a:rPr lang="zh-CN" altLang="en-US" sz="2800" dirty="0" smtClean="0"/>
                  <a:t>个圆盘</a:t>
                </a:r>
                <a:r>
                  <a:rPr lang="zh-CN" altLang="en-US" sz="2800" dirty="0"/>
                  <a:t>用最少次数</a:t>
                </a:r>
                <a:r>
                  <a:rPr lang="zh-CN" altLang="en-US" sz="2800" dirty="0" smtClean="0"/>
                  <a:t>移至</a:t>
                </a:r>
                <a14:m>
                  <m:oMath xmlns:m="http://schemas.openxmlformats.org/officeDocument/2006/math">
                    <m:r>
                      <a:rPr lang="en-US" altLang="zh-CN" sz="2800" i="1" dirty="0" smtClean="0">
                        <a:latin typeface="Cambria Math" panose="02040503050406030204" pitchFamily="18" charset="0"/>
                      </a:rPr>
                      <m:t>𝐵</m:t>
                    </m:r>
                  </m:oMath>
                </a14:m>
                <a:r>
                  <a:rPr lang="zh-CN" altLang="en-US" sz="2800" dirty="0" smtClean="0"/>
                  <a:t>柱，最后将</a:t>
                </a:r>
                <a14:m>
                  <m:oMath xmlns:m="http://schemas.openxmlformats.org/officeDocument/2006/math">
                    <m:r>
                      <a:rPr lang="en-US" altLang="zh-CN" sz="2800" i="1" dirty="0" smtClean="0">
                        <a:latin typeface="Cambria Math" panose="02040503050406030204" pitchFamily="18" charset="0"/>
                      </a:rPr>
                      <m:t>𝑘</m:t>
                    </m:r>
                  </m:oMath>
                </a14:m>
                <a:r>
                  <a:rPr lang="zh-CN" altLang="en-US" sz="2800" dirty="0" smtClean="0"/>
                  <a:t>个圆盘</a:t>
                </a:r>
                <a:r>
                  <a:rPr lang="zh-CN" altLang="en-US" sz="2800" dirty="0"/>
                  <a:t>用最少</a:t>
                </a:r>
                <a:r>
                  <a:rPr lang="zh-CN" altLang="en-US" sz="2800" dirty="0" smtClean="0"/>
                  <a:t>次数移至</a:t>
                </a:r>
                <a14:m>
                  <m:oMath xmlns:m="http://schemas.openxmlformats.org/officeDocument/2006/math">
                    <m:r>
                      <a:rPr lang="en-US" altLang="zh-CN" sz="2800" i="1" dirty="0" smtClean="0">
                        <a:latin typeface="Cambria Math" panose="02040503050406030204" pitchFamily="18" charset="0"/>
                      </a:rPr>
                      <m:t>𝐵</m:t>
                    </m:r>
                  </m:oMath>
                </a14:m>
                <a:r>
                  <a:rPr lang="zh-CN" altLang="en-US" sz="2800" dirty="0" smtClean="0"/>
                  <a:t>柱，在所有</a:t>
                </a:r>
                <a14:m>
                  <m:oMath xmlns:m="http://schemas.openxmlformats.org/officeDocument/2006/math">
                    <m:r>
                      <a:rPr lang="en-US" altLang="zh-CN" sz="2800" i="1" dirty="0" smtClean="0">
                        <a:latin typeface="Cambria Math" panose="02040503050406030204" pitchFamily="18" charset="0"/>
                      </a:rPr>
                      <m:t>𝑘</m:t>
                    </m:r>
                  </m:oMath>
                </a14:m>
                <a:r>
                  <a:rPr lang="zh-CN" altLang="en-US" sz="2800" dirty="0" smtClean="0"/>
                  <a:t>中取得次数最少的情况，即为最少的移动次数</a:t>
                </a:r>
                <a14:m>
                  <m:oMath xmlns:m="http://schemas.openxmlformats.org/officeDocument/2006/math">
                    <m:sSub>
                      <m:sSubPr>
                        <m:ctrlPr>
                          <a:rPr lang="en-US" altLang="zh-CN" sz="2800" i="1" dirty="0">
                            <a:latin typeface="Cambria Math" panose="02040503050406030204" pitchFamily="18" charset="0"/>
                          </a:rPr>
                        </m:ctrlPr>
                      </m:sSubPr>
                      <m:e>
                        <m:r>
                          <a:rPr lang="en-US" altLang="zh-CN" sz="2800" i="1" dirty="0">
                            <a:latin typeface="Cambria Math" panose="02040503050406030204" pitchFamily="18" charset="0"/>
                          </a:rPr>
                          <m:t>𝑓</m:t>
                        </m:r>
                      </m:e>
                      <m:sub>
                        <m:r>
                          <a:rPr lang="en-US" altLang="zh-CN" sz="2800" i="1" dirty="0">
                            <a:latin typeface="Cambria Math" panose="02040503050406030204" pitchFamily="18" charset="0"/>
                          </a:rPr>
                          <m:t>𝑛</m:t>
                        </m:r>
                      </m:sub>
                    </m:sSub>
                    <m:r>
                      <a:rPr lang="en-US" altLang="zh-CN" sz="2800" i="1" dirty="0">
                        <a:latin typeface="Cambria Math" panose="02040503050406030204" pitchFamily="18" charset="0"/>
                      </a:rPr>
                      <m:t>=</m:t>
                    </m:r>
                    <m:func>
                      <m:funcPr>
                        <m:ctrlPr>
                          <a:rPr lang="en-US" altLang="zh-CN" sz="2800" i="1" dirty="0">
                            <a:latin typeface="Cambria Math" panose="02040503050406030204" pitchFamily="18" charset="0"/>
                          </a:rPr>
                        </m:ctrlPr>
                      </m:funcPr>
                      <m:fName>
                        <m:limLow>
                          <m:limLowPr>
                            <m:ctrlPr>
                              <a:rPr lang="en-US" altLang="zh-CN" sz="2800" i="1" dirty="0">
                                <a:latin typeface="Cambria Math" panose="02040503050406030204" pitchFamily="18" charset="0"/>
                              </a:rPr>
                            </m:ctrlPr>
                          </m:limLowPr>
                          <m:e>
                            <m:r>
                              <m:rPr>
                                <m:sty m:val="p"/>
                              </m:rPr>
                              <a:rPr lang="en-US" altLang="zh-CN" sz="2800" dirty="0">
                                <a:latin typeface="Cambria Math" panose="02040503050406030204" pitchFamily="18" charset="0"/>
                              </a:rPr>
                              <m:t>min</m:t>
                            </m:r>
                          </m:e>
                          <m:lim>
                            <m:r>
                              <a:rPr lang="en-US" altLang="zh-CN" sz="2800" b="0" i="1" dirty="0" smtClean="0">
                                <a:latin typeface="Cambria Math" panose="02040503050406030204" pitchFamily="18" charset="0"/>
                              </a:rPr>
                              <m:t>0</m:t>
                            </m:r>
                            <m:r>
                              <a:rPr lang="en-US" altLang="zh-CN" sz="2800" i="1" dirty="0">
                                <a:latin typeface="Cambria Math" panose="02040503050406030204" pitchFamily="18" charset="0"/>
                                <a:ea typeface="Cambria Math" panose="02040503050406030204" pitchFamily="18" charset="0"/>
                              </a:rPr>
                              <m:t>≤</m:t>
                            </m:r>
                            <m:r>
                              <a:rPr lang="en-US" altLang="zh-CN" sz="2800" i="1" dirty="0">
                                <a:latin typeface="Cambria Math" panose="02040503050406030204" pitchFamily="18" charset="0"/>
                                <a:ea typeface="Cambria Math" panose="02040503050406030204" pitchFamily="18" charset="0"/>
                              </a:rPr>
                              <m:t>𝑘</m:t>
                            </m:r>
                            <m:r>
                              <a:rPr lang="en-US" altLang="zh-CN" sz="2800" i="1" dirty="0">
                                <a:latin typeface="Cambria Math" panose="02040503050406030204" pitchFamily="18" charset="0"/>
                                <a:ea typeface="Cambria Math" panose="02040503050406030204" pitchFamily="18" charset="0"/>
                              </a:rPr>
                              <m:t>&lt;</m:t>
                            </m:r>
                            <m:r>
                              <a:rPr lang="en-US" altLang="zh-CN" sz="2800" i="1" dirty="0">
                                <a:latin typeface="Cambria Math" panose="02040503050406030204" pitchFamily="18" charset="0"/>
                                <a:ea typeface="Cambria Math" panose="02040503050406030204" pitchFamily="18" charset="0"/>
                              </a:rPr>
                              <m:t>𝑛</m:t>
                            </m:r>
                          </m:lim>
                        </m:limLow>
                      </m:fName>
                      <m:e>
                        <m:d>
                          <m:dPr>
                            <m:begChr m:val="{"/>
                            <m:endChr m:val="}"/>
                            <m:ctrlPr>
                              <a:rPr lang="en-US" altLang="zh-CN" sz="2800" i="1" dirty="0">
                                <a:latin typeface="Cambria Math" panose="02040503050406030204" pitchFamily="18" charset="0"/>
                              </a:rPr>
                            </m:ctrlPr>
                          </m:dPr>
                          <m:e>
                            <m:r>
                              <a:rPr lang="en-US" altLang="zh-CN" sz="2800" i="1" dirty="0">
                                <a:latin typeface="Cambria Math" panose="02040503050406030204" pitchFamily="18" charset="0"/>
                              </a:rPr>
                              <m:t>2</m:t>
                            </m:r>
                            <m:sSub>
                              <m:sSubPr>
                                <m:ctrlPr>
                                  <a:rPr lang="en-US" altLang="zh-CN" sz="2800" i="1" dirty="0">
                                    <a:latin typeface="Cambria Math" panose="02040503050406030204" pitchFamily="18" charset="0"/>
                                  </a:rPr>
                                </m:ctrlPr>
                              </m:sSubPr>
                              <m:e>
                                <m:r>
                                  <a:rPr lang="en-US" altLang="zh-CN" sz="2800" i="1" dirty="0">
                                    <a:latin typeface="Cambria Math" panose="02040503050406030204" pitchFamily="18" charset="0"/>
                                    <a:ea typeface="Cambria Math" panose="02040503050406030204" pitchFamily="18" charset="0"/>
                                  </a:rPr>
                                  <m:t>×</m:t>
                                </m:r>
                                <m:r>
                                  <a:rPr lang="en-US" altLang="zh-CN" sz="2800" i="1" dirty="0">
                                    <a:latin typeface="Cambria Math" panose="02040503050406030204" pitchFamily="18" charset="0"/>
                                    <a:ea typeface="Cambria Math" panose="02040503050406030204" pitchFamily="18" charset="0"/>
                                  </a:rPr>
                                  <m:t>𝑓</m:t>
                                </m:r>
                              </m:e>
                              <m:sub>
                                <m:r>
                                  <a:rPr lang="en-US" altLang="zh-CN" sz="2800" i="1" dirty="0">
                                    <a:latin typeface="Cambria Math" panose="02040503050406030204" pitchFamily="18" charset="0"/>
                                  </a:rPr>
                                  <m:t>𝑘</m:t>
                                </m:r>
                              </m:sub>
                            </m:sSub>
                            <m:r>
                              <a:rPr lang="en-US" altLang="zh-CN" sz="2800" i="1" dirty="0">
                                <a:latin typeface="Cambria Math" panose="02040503050406030204" pitchFamily="18" charset="0"/>
                                <a:ea typeface="Cambria Math" panose="02040503050406030204" pitchFamily="18" charset="0"/>
                              </a:rPr>
                              <m:t>+</m:t>
                            </m:r>
                            <m:sSup>
                              <m:sSupPr>
                                <m:ctrlPr>
                                  <a:rPr lang="en-US" altLang="zh-CN" sz="2800" i="1" dirty="0">
                                    <a:latin typeface="Cambria Math" panose="02040503050406030204" pitchFamily="18" charset="0"/>
                                  </a:rPr>
                                </m:ctrlPr>
                              </m:sSupPr>
                              <m:e>
                                <m:r>
                                  <a:rPr lang="en-US" altLang="zh-CN" sz="2800" i="1" dirty="0">
                                    <a:latin typeface="Cambria Math" panose="02040503050406030204" pitchFamily="18" charset="0"/>
                                  </a:rPr>
                                  <m:t>2</m:t>
                                </m:r>
                              </m:e>
                              <m:sup>
                                <m:r>
                                  <a:rPr lang="en-US" altLang="zh-CN" sz="2800" i="1" dirty="0">
                                    <a:latin typeface="Cambria Math" panose="02040503050406030204" pitchFamily="18" charset="0"/>
                                  </a:rPr>
                                  <m:t>𝑛</m:t>
                                </m:r>
                                <m:r>
                                  <a:rPr lang="en-US" altLang="zh-CN" sz="2800" i="1" dirty="0">
                                    <a:latin typeface="Cambria Math" panose="02040503050406030204" pitchFamily="18" charset="0"/>
                                  </a:rPr>
                                  <m:t>−</m:t>
                                </m:r>
                                <m:r>
                                  <a:rPr lang="en-US" altLang="zh-CN" sz="2800" i="1" dirty="0">
                                    <a:latin typeface="Cambria Math" panose="02040503050406030204" pitchFamily="18" charset="0"/>
                                  </a:rPr>
                                  <m:t>𝑘</m:t>
                                </m:r>
                              </m:sup>
                            </m:sSup>
                            <m:r>
                              <a:rPr lang="en-US" altLang="zh-CN" sz="2800" i="1" dirty="0">
                                <a:latin typeface="Cambria Math" panose="02040503050406030204" pitchFamily="18" charset="0"/>
                              </a:rPr>
                              <m:t>−1</m:t>
                            </m:r>
                          </m:e>
                        </m:d>
                      </m:e>
                    </m:func>
                  </m:oMath>
                </a14:m>
                <a:endParaRPr lang="zh-CN" altLang="en-US" sz="28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095" r="-617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0129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a:t>当</a:t>
                </a:r>
                <a14:m>
                  <m:oMath xmlns:m="http://schemas.openxmlformats.org/officeDocument/2006/math">
                    <m:r>
                      <a:rPr lang="en-US" altLang="zh-CN" sz="5400" i="1" dirty="0">
                        <a:latin typeface="Cambria Math" panose="02040503050406030204" pitchFamily="18" charset="0"/>
                      </a:rPr>
                      <m:t>𝑛</m:t>
                    </m:r>
                  </m:oMath>
                </a14:m>
                <a:r>
                  <a:rPr lang="zh-CN" altLang="en-US" sz="5400" dirty="0"/>
                  <a:t>更大时</a:t>
                </a:r>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lvl="0">
                  <a:buClr>
                    <a:srgbClr val="A9ACEE"/>
                  </a:buClr>
                </a:pPr>
                <a14:m>
                  <m:oMath xmlns:m="http://schemas.openxmlformats.org/officeDocument/2006/math">
                    <m:sSub>
                      <m:sSubPr>
                        <m:ctrlPr>
                          <a:rPr lang="en-US" altLang="zh-CN" sz="2800" i="1" dirty="0" smtClean="0">
                            <a:solidFill>
                              <a:prstClr val="white"/>
                            </a:solidFill>
                            <a:latin typeface="Cambria Math" panose="02040503050406030204" pitchFamily="18" charset="0"/>
                          </a:rPr>
                        </m:ctrlPr>
                      </m:sSubPr>
                      <m:e>
                        <m:r>
                          <a:rPr lang="en-US" altLang="zh-CN" sz="2800" i="1" dirty="0">
                            <a:solidFill>
                              <a:prstClr val="white"/>
                            </a:solidFill>
                            <a:latin typeface="Cambria Math" panose="02040503050406030204" pitchFamily="18" charset="0"/>
                          </a:rPr>
                          <m:t>𝑓</m:t>
                        </m:r>
                      </m:e>
                      <m:sub>
                        <m:r>
                          <a:rPr lang="en-US" altLang="zh-CN" sz="2800" i="1" dirty="0">
                            <a:solidFill>
                              <a:prstClr val="white"/>
                            </a:solidFill>
                            <a:latin typeface="Cambria Math" panose="02040503050406030204" pitchFamily="18" charset="0"/>
                          </a:rPr>
                          <m:t>𝑛</m:t>
                        </m:r>
                      </m:sub>
                    </m:sSub>
                    <m:func>
                      <m:funcPr>
                        <m:ctrlPr>
                          <a:rPr lang="en-US" altLang="zh-CN" sz="2800" i="1" dirty="0" smtClean="0">
                            <a:solidFill>
                              <a:prstClr val="white"/>
                            </a:solidFill>
                            <a:latin typeface="Cambria Math" panose="02040503050406030204" pitchFamily="18" charset="0"/>
                          </a:rPr>
                        </m:ctrlPr>
                      </m:funcPr>
                      <m:fName>
                        <m:r>
                          <a:rPr lang="en-US" altLang="zh-CN" sz="2800" i="1" dirty="0" smtClean="0">
                            <a:solidFill>
                              <a:prstClr val="white"/>
                            </a:solidFill>
                            <a:latin typeface="Cambria Math" panose="02040503050406030204" pitchFamily="18" charset="0"/>
                          </a:rPr>
                          <m:t> =</m:t>
                        </m:r>
                        <m:limLow>
                          <m:limLowPr>
                            <m:ctrlPr>
                              <a:rPr lang="en-US" altLang="zh-CN" sz="2800" i="1" dirty="0">
                                <a:solidFill>
                                  <a:prstClr val="white"/>
                                </a:solidFill>
                                <a:latin typeface="Cambria Math" panose="02040503050406030204" pitchFamily="18" charset="0"/>
                              </a:rPr>
                            </m:ctrlPr>
                          </m:limLowPr>
                          <m:e>
                            <m:r>
                              <m:rPr>
                                <m:sty m:val="p"/>
                              </m:rPr>
                              <a:rPr lang="en-US" altLang="zh-CN" sz="2800" dirty="0">
                                <a:solidFill>
                                  <a:prstClr val="white"/>
                                </a:solidFill>
                                <a:latin typeface="Cambria Math" panose="02040503050406030204" pitchFamily="18" charset="0"/>
                              </a:rPr>
                              <m:t>min</m:t>
                            </m:r>
                          </m:e>
                          <m:lim>
                            <m:r>
                              <a:rPr lang="en-US" altLang="zh-CN" sz="2800" b="0" i="1" dirty="0" smtClean="0">
                                <a:solidFill>
                                  <a:prstClr val="white"/>
                                </a:solidFill>
                                <a:latin typeface="Cambria Math" panose="02040503050406030204" pitchFamily="18" charset="0"/>
                              </a:rPr>
                              <m:t>0</m:t>
                            </m:r>
                            <m:r>
                              <a:rPr lang="en-US" altLang="zh-CN" sz="2800" i="1" dirty="0">
                                <a:solidFill>
                                  <a:prstClr val="white"/>
                                </a:solidFill>
                                <a:latin typeface="Cambria Math" panose="02040503050406030204" pitchFamily="18" charset="0"/>
                                <a:ea typeface="Cambria Math" panose="02040503050406030204" pitchFamily="18" charset="0"/>
                              </a:rPr>
                              <m:t>≤</m:t>
                            </m:r>
                            <m:r>
                              <a:rPr lang="en-US" altLang="zh-CN" sz="2800" i="1" dirty="0">
                                <a:solidFill>
                                  <a:prstClr val="white"/>
                                </a:solidFill>
                                <a:latin typeface="Cambria Math" panose="02040503050406030204" pitchFamily="18" charset="0"/>
                                <a:ea typeface="Cambria Math" panose="02040503050406030204" pitchFamily="18" charset="0"/>
                              </a:rPr>
                              <m:t>𝑘</m:t>
                            </m:r>
                            <m:r>
                              <a:rPr lang="en-US" altLang="zh-CN" sz="2800" i="1" dirty="0">
                                <a:solidFill>
                                  <a:prstClr val="white"/>
                                </a:solidFill>
                                <a:latin typeface="Cambria Math" panose="02040503050406030204" pitchFamily="18" charset="0"/>
                                <a:ea typeface="Cambria Math" panose="02040503050406030204" pitchFamily="18" charset="0"/>
                              </a:rPr>
                              <m:t>&lt;</m:t>
                            </m:r>
                            <m:r>
                              <a:rPr lang="en-US" altLang="zh-CN" sz="2800" i="1" dirty="0">
                                <a:solidFill>
                                  <a:prstClr val="white"/>
                                </a:solidFill>
                                <a:latin typeface="Cambria Math" panose="02040503050406030204" pitchFamily="18" charset="0"/>
                                <a:ea typeface="Cambria Math" panose="02040503050406030204" pitchFamily="18" charset="0"/>
                              </a:rPr>
                              <m:t>𝑛</m:t>
                            </m:r>
                          </m:lim>
                        </m:limLow>
                      </m:fName>
                      <m:e>
                        <m:r>
                          <a:rPr lang="en-US" altLang="zh-CN" sz="2800" i="1" dirty="0">
                            <a:solidFill>
                              <a:prstClr val="white"/>
                            </a:solidFill>
                            <a:latin typeface="Cambria Math" panose="02040503050406030204" pitchFamily="18" charset="0"/>
                          </a:rPr>
                          <m:t>⁡{</m:t>
                        </m:r>
                        <m:sSub>
                          <m:sSubPr>
                            <m:ctrlPr>
                              <a:rPr lang="en-US" altLang="zh-CN" sz="2800" i="1" dirty="0">
                                <a:solidFill>
                                  <a:prstClr val="white"/>
                                </a:solidFill>
                                <a:latin typeface="Cambria Math" panose="02040503050406030204" pitchFamily="18" charset="0"/>
                              </a:rPr>
                            </m:ctrlPr>
                          </m:sSubPr>
                          <m:e>
                            <m:r>
                              <a:rPr lang="en-US" altLang="zh-CN" sz="2800" i="1" dirty="0">
                                <a:solidFill>
                                  <a:prstClr val="white"/>
                                </a:solidFill>
                                <a:latin typeface="Cambria Math" panose="02040503050406030204" pitchFamily="18" charset="0"/>
                              </a:rPr>
                              <m:t>2</m:t>
                            </m:r>
                            <m:r>
                              <a:rPr lang="en-US" altLang="zh-CN" sz="2800" i="1" dirty="0">
                                <a:solidFill>
                                  <a:prstClr val="white"/>
                                </a:solidFill>
                                <a:latin typeface="Cambria Math" panose="02040503050406030204" pitchFamily="18" charset="0"/>
                                <a:ea typeface="Cambria Math" panose="02040503050406030204" pitchFamily="18" charset="0"/>
                              </a:rPr>
                              <m:t>×</m:t>
                            </m:r>
                            <m:r>
                              <a:rPr lang="en-US" altLang="zh-CN" sz="2800" i="1" dirty="0">
                                <a:solidFill>
                                  <a:prstClr val="white"/>
                                </a:solidFill>
                                <a:latin typeface="Cambria Math" panose="02040503050406030204" pitchFamily="18" charset="0"/>
                              </a:rPr>
                              <m:t>𝑓</m:t>
                            </m:r>
                          </m:e>
                          <m:sub>
                            <m:r>
                              <a:rPr lang="en-US" altLang="zh-CN" sz="2800" i="1" dirty="0">
                                <a:solidFill>
                                  <a:prstClr val="white"/>
                                </a:solidFill>
                                <a:latin typeface="Cambria Math" panose="02040503050406030204" pitchFamily="18" charset="0"/>
                              </a:rPr>
                              <m:t>𝑘</m:t>
                            </m:r>
                          </m:sub>
                        </m:sSub>
                        <m:r>
                          <a:rPr lang="en-US" altLang="zh-CN" sz="2800" i="1" dirty="0">
                            <a:solidFill>
                              <a:prstClr val="white"/>
                            </a:solidFill>
                            <a:latin typeface="Cambria Math" panose="02040503050406030204" pitchFamily="18" charset="0"/>
                          </a:rPr>
                          <m:t>+</m:t>
                        </m:r>
                        <m:sSup>
                          <m:sSupPr>
                            <m:ctrlPr>
                              <a:rPr lang="en-US" altLang="zh-CN" sz="2800" i="1" dirty="0">
                                <a:solidFill>
                                  <a:prstClr val="white"/>
                                </a:solidFill>
                                <a:latin typeface="Cambria Math" panose="02040503050406030204" pitchFamily="18" charset="0"/>
                              </a:rPr>
                            </m:ctrlPr>
                          </m:sSupPr>
                          <m:e>
                            <m:r>
                              <a:rPr lang="en-US" altLang="zh-CN" sz="2800" i="1" dirty="0">
                                <a:solidFill>
                                  <a:prstClr val="white"/>
                                </a:solidFill>
                                <a:latin typeface="Cambria Math" panose="02040503050406030204" pitchFamily="18" charset="0"/>
                              </a:rPr>
                              <m:t>2</m:t>
                            </m:r>
                          </m:e>
                          <m:sup>
                            <m:r>
                              <a:rPr lang="en-US" altLang="zh-CN" sz="2800" i="1" dirty="0">
                                <a:solidFill>
                                  <a:prstClr val="white"/>
                                </a:solidFill>
                                <a:latin typeface="Cambria Math" panose="02040503050406030204" pitchFamily="18" charset="0"/>
                              </a:rPr>
                              <m:t>𝑛</m:t>
                            </m:r>
                            <m:r>
                              <a:rPr lang="en-US" altLang="zh-CN" sz="2800" i="1" dirty="0">
                                <a:solidFill>
                                  <a:prstClr val="white"/>
                                </a:solidFill>
                                <a:latin typeface="Cambria Math" panose="02040503050406030204" pitchFamily="18" charset="0"/>
                              </a:rPr>
                              <m:t>−</m:t>
                            </m:r>
                            <m:r>
                              <a:rPr lang="en-US" altLang="zh-CN" sz="2800" i="1" dirty="0">
                                <a:solidFill>
                                  <a:prstClr val="white"/>
                                </a:solidFill>
                                <a:latin typeface="Cambria Math" panose="02040503050406030204" pitchFamily="18" charset="0"/>
                              </a:rPr>
                              <m:t>𝑘</m:t>
                            </m:r>
                          </m:sup>
                        </m:sSup>
                        <m:r>
                          <a:rPr lang="en-US" altLang="zh-CN" sz="2800" i="1" dirty="0">
                            <a:solidFill>
                              <a:prstClr val="white"/>
                            </a:solidFill>
                            <a:latin typeface="Cambria Math" panose="02040503050406030204" pitchFamily="18" charset="0"/>
                          </a:rPr>
                          <m:t>−1}</m:t>
                        </m:r>
                      </m:e>
                    </m:func>
                  </m:oMath>
                </a14:m>
                <a:endParaRPr lang="en-US" altLang="zh-CN" dirty="0" smtClean="0"/>
              </a:p>
              <a:p>
                <a:pPr lvl="0">
                  <a:buClr>
                    <a:srgbClr val="A9ACEE"/>
                  </a:buClr>
                </a:pPr>
                <a:r>
                  <a:rPr lang="zh-CN" altLang="en-US" sz="2800" dirty="0" smtClean="0"/>
                  <a:t>可以简化为</a:t>
                </a:r>
                <a:endParaRPr lang="en-US" altLang="zh-CN" sz="2800" dirty="0" smtClean="0"/>
              </a:p>
              <a:p>
                <a:pPr lvl="0">
                  <a:buClr>
                    <a:srgbClr val="A9ACEE"/>
                  </a:buClr>
                </a:pPr>
                <a14:m>
                  <m:oMath xmlns:m="http://schemas.openxmlformats.org/officeDocument/2006/math">
                    <m:sSub>
                      <m:sSubPr>
                        <m:ctrlPr>
                          <a:rPr lang="en-US" altLang="zh-CN" sz="2800" i="1" smtClean="0">
                            <a:latin typeface="Cambria Math" panose="02040503050406030204" pitchFamily="18" charset="0"/>
                          </a:rPr>
                        </m:ctrlPr>
                      </m:sSubPr>
                      <m:e>
                        <m:r>
                          <a:rPr lang="en-US" altLang="zh-CN" sz="2800" b="0" i="1" smtClean="0">
                            <a:latin typeface="Cambria Math" panose="02040503050406030204" pitchFamily="18" charset="0"/>
                          </a:rPr>
                          <m:t>𝑓</m:t>
                        </m:r>
                      </m:e>
                      <m:sub>
                        <m:r>
                          <a:rPr lang="en-US" altLang="zh-CN" sz="2800" b="0" i="1" smtClean="0">
                            <a:latin typeface="Cambria Math" panose="02040503050406030204" pitchFamily="18" charset="0"/>
                          </a:rPr>
                          <m:t>𝑛</m:t>
                        </m:r>
                      </m:sub>
                    </m:sSub>
                    <m:r>
                      <a:rPr lang="en-US" altLang="zh-CN" sz="2800" b="0" i="1" smtClean="0">
                        <a:latin typeface="Cambria Math" panose="02040503050406030204" pitchFamily="18" charset="0"/>
                      </a:rPr>
                      <m:t>=</m:t>
                    </m:r>
                    <m:sSup>
                      <m:sSupPr>
                        <m:ctrlPr>
                          <a:rPr lang="en-US" altLang="zh-CN" sz="2800" b="0" i="1" smtClean="0">
                            <a:latin typeface="Cambria Math" panose="02040503050406030204" pitchFamily="18" charset="0"/>
                          </a:rPr>
                        </m:ctrlPr>
                      </m:sSupPr>
                      <m:e>
                        <m:r>
                          <a:rPr lang="en-US" altLang="zh-CN" sz="2800" b="0" i="1" smtClean="0">
                            <a:latin typeface="Cambria Math" panose="02040503050406030204" pitchFamily="18" charset="0"/>
                          </a:rPr>
                          <m:t>2</m:t>
                        </m:r>
                      </m:e>
                      <m:sup>
                        <m:r>
                          <a:rPr lang="en-US" altLang="zh-CN" sz="2800" b="0" i="1" smtClean="0">
                            <a:latin typeface="Cambria Math" panose="02040503050406030204" pitchFamily="18" charset="0"/>
                          </a:rPr>
                          <m:t>𝑟</m:t>
                        </m:r>
                      </m:sup>
                    </m:sSup>
                    <m:r>
                      <a:rPr lang="en-US" altLang="zh-CN" sz="2800" b="0" i="1" smtClean="0">
                        <a:latin typeface="Cambria Math" panose="02040503050406030204" pitchFamily="18" charset="0"/>
                        <a:ea typeface="Cambria Math" panose="02040503050406030204" pitchFamily="18" charset="0"/>
                      </a:rPr>
                      <m:t>∙</m:t>
                    </m:r>
                    <m:d>
                      <m:dPr>
                        <m:ctrlPr>
                          <a:rPr lang="en-US" altLang="zh-CN" sz="2800" b="0" i="1" smtClean="0">
                            <a:latin typeface="Cambria Math" panose="02040503050406030204" pitchFamily="18" charset="0"/>
                            <a:ea typeface="Cambria Math" panose="02040503050406030204" pitchFamily="18" charset="0"/>
                          </a:rPr>
                        </m:ctrlPr>
                      </m:dPr>
                      <m:e>
                        <m:r>
                          <a:rPr lang="en-US" altLang="zh-CN" sz="2800" b="0" i="1" smtClean="0">
                            <a:latin typeface="Cambria Math" panose="02040503050406030204" pitchFamily="18" charset="0"/>
                            <a:ea typeface="Cambria Math" panose="02040503050406030204" pitchFamily="18" charset="0"/>
                          </a:rPr>
                          <m:t>𝑛</m:t>
                        </m:r>
                        <m:r>
                          <a:rPr lang="en-US" altLang="zh-CN" sz="2800" b="0" i="1" smtClean="0">
                            <a:latin typeface="Cambria Math" panose="02040503050406030204" pitchFamily="18" charset="0"/>
                            <a:ea typeface="Cambria Math" panose="02040503050406030204" pitchFamily="18" charset="0"/>
                          </a:rPr>
                          <m:t>−</m:t>
                        </m:r>
                        <m:f>
                          <m:fPr>
                            <m:ctrlPr>
                              <a:rPr lang="en-US" altLang="zh-CN" sz="2800" b="0" i="1" smtClean="0">
                                <a:latin typeface="Cambria Math" panose="02040503050406030204" pitchFamily="18" charset="0"/>
                                <a:ea typeface="Cambria Math" panose="02040503050406030204" pitchFamily="18" charset="0"/>
                              </a:rPr>
                            </m:ctrlPr>
                          </m:fPr>
                          <m:num>
                            <m:sSup>
                              <m:sSupPr>
                                <m:ctrlPr>
                                  <a:rPr lang="en-US" altLang="zh-CN" sz="2800" b="0" i="1" smtClean="0">
                                    <a:latin typeface="Cambria Math" panose="02040503050406030204" pitchFamily="18" charset="0"/>
                                    <a:ea typeface="Cambria Math" panose="02040503050406030204" pitchFamily="18" charset="0"/>
                                  </a:rPr>
                                </m:ctrlPr>
                              </m:sSupPr>
                              <m:e>
                                <m:r>
                                  <a:rPr lang="en-US" altLang="zh-CN" sz="2800" b="0" i="1" smtClean="0">
                                    <a:latin typeface="Cambria Math" panose="02040503050406030204" pitchFamily="18" charset="0"/>
                                    <a:ea typeface="Cambria Math" panose="02040503050406030204" pitchFamily="18" charset="0"/>
                                  </a:rPr>
                                  <m:t>𝑟</m:t>
                                </m:r>
                              </m:e>
                              <m:sup>
                                <m:r>
                                  <a:rPr lang="en-US" altLang="zh-CN" sz="2800" b="0" i="1" smtClean="0">
                                    <a:latin typeface="Cambria Math" panose="02040503050406030204" pitchFamily="18" charset="0"/>
                                    <a:ea typeface="Cambria Math" panose="02040503050406030204" pitchFamily="18" charset="0"/>
                                  </a:rPr>
                                  <m:t>2</m:t>
                                </m:r>
                              </m:sup>
                            </m:sSup>
                            <m:r>
                              <a:rPr lang="en-US" altLang="zh-CN" sz="2800" b="0" i="1" smtClean="0">
                                <a:latin typeface="Cambria Math" panose="02040503050406030204" pitchFamily="18" charset="0"/>
                                <a:ea typeface="Cambria Math" panose="02040503050406030204" pitchFamily="18" charset="0"/>
                              </a:rPr>
                              <m:t>−</m:t>
                            </m:r>
                            <m:r>
                              <a:rPr lang="en-US" altLang="zh-CN" sz="2800" b="0" i="1" smtClean="0">
                                <a:latin typeface="Cambria Math" panose="02040503050406030204" pitchFamily="18" charset="0"/>
                                <a:ea typeface="Cambria Math" panose="02040503050406030204" pitchFamily="18" charset="0"/>
                              </a:rPr>
                              <m:t>𝑟</m:t>
                            </m:r>
                            <m:r>
                              <a:rPr lang="en-US" altLang="zh-CN" sz="2800" b="0" i="1" smtClean="0">
                                <a:latin typeface="Cambria Math" panose="02040503050406030204" pitchFamily="18" charset="0"/>
                                <a:ea typeface="Cambria Math" panose="02040503050406030204" pitchFamily="18" charset="0"/>
                              </a:rPr>
                              <m:t>+2</m:t>
                            </m:r>
                          </m:num>
                          <m:den>
                            <m:r>
                              <a:rPr lang="en-US" altLang="zh-CN" sz="2800" b="0" i="1" smtClean="0">
                                <a:latin typeface="Cambria Math" panose="02040503050406030204" pitchFamily="18" charset="0"/>
                                <a:ea typeface="Cambria Math" panose="02040503050406030204" pitchFamily="18" charset="0"/>
                              </a:rPr>
                              <m:t>2</m:t>
                            </m:r>
                          </m:den>
                        </m:f>
                      </m:e>
                    </m:d>
                    <m:r>
                      <a:rPr lang="en-US" altLang="zh-CN" sz="2800" b="0" i="1" smtClean="0">
                        <a:latin typeface="Cambria Math" panose="02040503050406030204" pitchFamily="18" charset="0"/>
                        <a:ea typeface="Cambria Math" panose="02040503050406030204" pitchFamily="18" charset="0"/>
                      </a:rPr>
                      <m:t>+1</m:t>
                    </m:r>
                  </m:oMath>
                </a14:m>
                <a:endParaRPr lang="en-US" altLang="zh-CN" sz="2800" dirty="0" smtClean="0"/>
              </a:p>
              <a:p>
                <a:pPr lvl="0">
                  <a:buClr>
                    <a:srgbClr val="A9ACEE"/>
                  </a:buClr>
                </a:pPr>
                <a:r>
                  <a:rPr lang="zh-CN" altLang="en-US" sz="2800" dirty="0" smtClean="0"/>
                  <a:t>其中</a:t>
                </a:r>
                <a14:m>
                  <m:oMath xmlns:m="http://schemas.openxmlformats.org/officeDocument/2006/math">
                    <m:r>
                      <a:rPr lang="en-US" altLang="zh-CN" sz="2800" b="0" i="1" smtClean="0">
                        <a:latin typeface="Cambria Math" panose="02040503050406030204" pitchFamily="18" charset="0"/>
                      </a:rPr>
                      <m:t>𝑟</m:t>
                    </m:r>
                    <m:r>
                      <a:rPr lang="en-US" altLang="zh-CN" sz="2800" b="0" i="1" smtClean="0">
                        <a:latin typeface="Cambria Math" panose="02040503050406030204" pitchFamily="18" charset="0"/>
                      </a:rPr>
                      <m:t>=</m:t>
                    </m:r>
                    <m:d>
                      <m:dPr>
                        <m:begChr m:val="⌊"/>
                        <m:endChr m:val="⌋"/>
                        <m:ctrlPr>
                          <a:rPr lang="en-US" altLang="zh-CN" sz="2800" b="0" i="1" smtClean="0">
                            <a:latin typeface="Cambria Math" panose="02040503050406030204" pitchFamily="18" charset="0"/>
                          </a:rPr>
                        </m:ctrlPr>
                      </m:dPr>
                      <m:e>
                        <m:f>
                          <m:fPr>
                            <m:ctrlPr>
                              <a:rPr lang="en-US" altLang="zh-CN" sz="2800" b="0" i="1" smtClean="0">
                                <a:latin typeface="Cambria Math" panose="02040503050406030204" pitchFamily="18" charset="0"/>
                              </a:rPr>
                            </m:ctrlPr>
                          </m:fPr>
                          <m:num>
                            <m:rad>
                              <m:radPr>
                                <m:degHide m:val="on"/>
                                <m:ctrlPr>
                                  <a:rPr lang="en-US" altLang="zh-CN" sz="2800" b="0" i="1" smtClean="0">
                                    <a:latin typeface="Cambria Math" panose="02040503050406030204" pitchFamily="18" charset="0"/>
                                  </a:rPr>
                                </m:ctrlPr>
                              </m:radPr>
                              <m:deg/>
                              <m:e>
                                <m:r>
                                  <a:rPr lang="en-US" altLang="zh-CN" sz="2800" b="0" i="1" smtClean="0">
                                    <a:latin typeface="Cambria Math" panose="02040503050406030204" pitchFamily="18" charset="0"/>
                                  </a:rPr>
                                  <m:t>8</m:t>
                                </m:r>
                                <m:r>
                                  <a:rPr lang="en-US" altLang="zh-CN" sz="2800" b="0" i="1" smtClean="0">
                                    <a:latin typeface="Cambria Math" panose="02040503050406030204" pitchFamily="18" charset="0"/>
                                  </a:rPr>
                                  <m:t>𝑛</m:t>
                                </m:r>
                                <m:r>
                                  <a:rPr lang="en-US" altLang="zh-CN" sz="2800" b="0" i="1" smtClean="0">
                                    <a:latin typeface="Cambria Math" panose="02040503050406030204" pitchFamily="18" charset="0"/>
                                  </a:rPr>
                                  <m:t>+1</m:t>
                                </m:r>
                              </m:e>
                            </m:rad>
                            <m:r>
                              <a:rPr lang="en-US" altLang="zh-CN" sz="2800" b="0" i="1" smtClean="0">
                                <a:latin typeface="Cambria Math" panose="02040503050406030204" pitchFamily="18" charset="0"/>
                              </a:rPr>
                              <m:t>−1</m:t>
                            </m:r>
                          </m:num>
                          <m:den>
                            <m:r>
                              <a:rPr lang="en-US" altLang="zh-CN" sz="2800" b="0" i="1" smtClean="0">
                                <a:latin typeface="Cambria Math" panose="02040503050406030204" pitchFamily="18" charset="0"/>
                              </a:rPr>
                              <m:t>2</m:t>
                            </m:r>
                          </m:den>
                        </m:f>
                      </m:e>
                    </m:d>
                  </m:oMath>
                </a14:m>
                <a:endParaRPr lang="zh-CN" altLang="en-US" sz="28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09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798590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14:m>
                  <m:oMath xmlns:m="http://schemas.openxmlformats.org/officeDocument/2006/math">
                    <m:r>
                      <a:rPr lang="en-US" altLang="zh-CN" sz="5400" b="0" i="1" smtClean="0">
                        <a:latin typeface="Cambria Math" panose="02040503050406030204" pitchFamily="18" charset="0"/>
                      </a:rPr>
                      <m:t>𝑚</m:t>
                    </m:r>
                  </m:oMath>
                </a14:m>
                <a:r>
                  <a:rPr lang="zh-CN" altLang="en-US" sz="5400" dirty="0" smtClean="0"/>
                  <a:t>柱汉诺塔</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lvl="0">
                  <a:buClr>
                    <a:srgbClr val="A9ACEE"/>
                  </a:buClr>
                </a:pPr>
                <a14:m>
                  <m:oMath xmlns:m="http://schemas.openxmlformats.org/officeDocument/2006/math">
                    <m:r>
                      <a:rPr lang="en-US" altLang="zh-CN" sz="2800" b="0" i="1" smtClean="0">
                        <a:solidFill>
                          <a:prstClr val="white"/>
                        </a:solidFill>
                        <a:latin typeface="Cambria Math" panose="02040503050406030204" pitchFamily="18" charset="0"/>
                      </a:rPr>
                      <m:t>𝑚</m:t>
                    </m:r>
                  </m:oMath>
                </a14:m>
                <a:r>
                  <a:rPr lang="zh-CN" altLang="en-US" sz="2800" dirty="0" smtClean="0">
                    <a:solidFill>
                      <a:prstClr val="white"/>
                    </a:solidFill>
                  </a:rPr>
                  <a:t>根</a:t>
                </a:r>
                <a:r>
                  <a:rPr lang="zh-CN" altLang="en-US" sz="2800" dirty="0">
                    <a:solidFill>
                      <a:prstClr val="white"/>
                    </a:solidFill>
                  </a:rPr>
                  <a:t>相邻的</a:t>
                </a:r>
                <a:r>
                  <a:rPr lang="zh-CN" altLang="en-US" sz="2800" dirty="0" smtClean="0">
                    <a:solidFill>
                      <a:prstClr val="white"/>
                    </a:solidFill>
                  </a:rPr>
                  <a:t>柱子标号</a:t>
                </a:r>
                <a:r>
                  <a:rPr lang="zh-CN" altLang="en-US" sz="2800" dirty="0">
                    <a:solidFill>
                      <a:prstClr val="white"/>
                    </a:solidFill>
                  </a:rPr>
                  <a:t>为</a:t>
                </a:r>
                <a14:m>
                  <m:oMath xmlns:m="http://schemas.openxmlformats.org/officeDocument/2006/math">
                    <m:r>
                      <a:rPr lang="en-US" altLang="zh-CN" sz="2800" i="1" dirty="0">
                        <a:solidFill>
                          <a:prstClr val="white"/>
                        </a:solidFill>
                        <a:latin typeface="Cambria Math" panose="02040503050406030204" pitchFamily="18" charset="0"/>
                      </a:rPr>
                      <m:t>𝐴</m:t>
                    </m:r>
                  </m:oMath>
                </a14:m>
                <a:r>
                  <a:rPr lang="zh-CN" altLang="en-US" sz="2800" dirty="0">
                    <a:solidFill>
                      <a:prstClr val="white"/>
                    </a:solidFill>
                  </a:rPr>
                  <a:t>、</a:t>
                </a:r>
                <a14:m>
                  <m:oMath xmlns:m="http://schemas.openxmlformats.org/officeDocument/2006/math">
                    <m:r>
                      <a:rPr lang="en-US" altLang="zh-CN" sz="2800" i="1" dirty="0">
                        <a:solidFill>
                          <a:prstClr val="white"/>
                        </a:solidFill>
                        <a:latin typeface="Cambria Math" panose="02040503050406030204" pitchFamily="18" charset="0"/>
                      </a:rPr>
                      <m:t>𝐵</m:t>
                    </m:r>
                  </m:oMath>
                </a14:m>
                <a:r>
                  <a:rPr lang="zh-CN" altLang="en-US" sz="2800" dirty="0">
                    <a:solidFill>
                      <a:prstClr val="white"/>
                    </a:solidFill>
                  </a:rPr>
                  <a:t>、</a:t>
                </a:r>
                <a14:m>
                  <m:oMath xmlns:m="http://schemas.openxmlformats.org/officeDocument/2006/math">
                    <m:r>
                      <a:rPr lang="en-US" altLang="zh-CN" sz="2800" i="1" dirty="0">
                        <a:solidFill>
                          <a:prstClr val="white"/>
                        </a:solidFill>
                        <a:latin typeface="Cambria Math" panose="02040503050406030204" pitchFamily="18" charset="0"/>
                      </a:rPr>
                      <m:t>𝐶</m:t>
                    </m:r>
                  </m:oMath>
                </a14:m>
                <a:r>
                  <a:rPr lang="zh-CN" altLang="en-US" sz="2800" dirty="0" smtClean="0">
                    <a:solidFill>
                      <a:prstClr val="white"/>
                    </a:solidFill>
                  </a:rPr>
                  <a:t>、</a:t>
                </a:r>
                <a14:m>
                  <m:oMath xmlns:m="http://schemas.openxmlformats.org/officeDocument/2006/math">
                    <m:r>
                      <a:rPr lang="en-US" altLang="zh-CN" sz="2800" b="0" i="1" dirty="0" smtClean="0">
                        <a:solidFill>
                          <a:prstClr val="white"/>
                        </a:solidFill>
                        <a:latin typeface="Cambria Math" panose="02040503050406030204" pitchFamily="18" charset="0"/>
                      </a:rPr>
                      <m:t>…</m:t>
                    </m:r>
                  </m:oMath>
                </a14:m>
                <a:r>
                  <a:rPr lang="zh-CN" altLang="en-US" sz="2800" dirty="0" smtClean="0">
                    <a:solidFill>
                      <a:prstClr val="white"/>
                    </a:solidFill>
                  </a:rPr>
                  <a:t>，</a:t>
                </a:r>
                <a14:m>
                  <m:oMath xmlns:m="http://schemas.openxmlformats.org/officeDocument/2006/math">
                    <m:r>
                      <a:rPr lang="en-US" altLang="zh-CN" sz="2800" i="1" dirty="0">
                        <a:solidFill>
                          <a:prstClr val="white"/>
                        </a:solidFill>
                        <a:latin typeface="Cambria Math" panose="02040503050406030204" pitchFamily="18" charset="0"/>
                      </a:rPr>
                      <m:t>𝐴</m:t>
                    </m:r>
                  </m:oMath>
                </a14:m>
                <a:r>
                  <a:rPr lang="zh-CN" altLang="en-US" sz="2800" dirty="0" smtClean="0">
                    <a:solidFill>
                      <a:prstClr val="white"/>
                    </a:solidFill>
                  </a:rPr>
                  <a:t>柱上按</a:t>
                </a:r>
                <a:r>
                  <a:rPr lang="zh-CN" altLang="en-US" sz="2800" dirty="0">
                    <a:solidFill>
                      <a:prstClr val="white"/>
                    </a:solidFill>
                  </a:rPr>
                  <a:t>金字塔状叠放着</a:t>
                </a:r>
                <a14:m>
                  <m:oMath xmlns:m="http://schemas.openxmlformats.org/officeDocument/2006/math">
                    <m:r>
                      <a:rPr lang="en-US" altLang="zh-CN" sz="2800" i="1" dirty="0">
                        <a:solidFill>
                          <a:prstClr val="white"/>
                        </a:solidFill>
                        <a:latin typeface="Cambria Math" panose="02040503050406030204" pitchFamily="18" charset="0"/>
                      </a:rPr>
                      <m:t>𝑛</m:t>
                    </m:r>
                  </m:oMath>
                </a14:m>
                <a:r>
                  <a:rPr lang="zh-CN" altLang="en-US" sz="2800" dirty="0">
                    <a:solidFill>
                      <a:prstClr val="white"/>
                    </a:solidFill>
                  </a:rPr>
                  <a:t>个不同大小的圆盘，</a:t>
                </a:r>
                <a:r>
                  <a:rPr lang="zh-CN" altLang="en-US" sz="2800" dirty="0" smtClean="0">
                    <a:solidFill>
                      <a:prstClr val="white"/>
                    </a:solidFill>
                  </a:rPr>
                  <a:t>要求将所有盘子移动</a:t>
                </a:r>
                <a:r>
                  <a:rPr lang="zh-CN" altLang="en-US" sz="2800" dirty="0">
                    <a:solidFill>
                      <a:prstClr val="white"/>
                    </a:solidFill>
                  </a:rPr>
                  <a:t>到</a:t>
                </a:r>
                <a14:m>
                  <m:oMath xmlns:m="http://schemas.openxmlformats.org/officeDocument/2006/math">
                    <m:r>
                      <a:rPr lang="en-US" altLang="zh-CN" sz="2800" i="1" dirty="0">
                        <a:solidFill>
                          <a:prstClr val="white"/>
                        </a:solidFill>
                        <a:latin typeface="Cambria Math" panose="02040503050406030204" pitchFamily="18" charset="0"/>
                      </a:rPr>
                      <m:t>𝐵</m:t>
                    </m:r>
                  </m:oMath>
                </a14:m>
                <a:r>
                  <a:rPr lang="zh-CN" altLang="en-US" sz="2800" dirty="0" smtClean="0"/>
                  <a:t>柱</a:t>
                </a:r>
                <a:r>
                  <a:rPr lang="zh-CN" altLang="en-US" sz="2800" dirty="0" smtClean="0">
                    <a:solidFill>
                      <a:prstClr val="white"/>
                    </a:solidFill>
                  </a:rPr>
                  <a:t>上，每次只能移动一个圆盘，并且</a:t>
                </a:r>
                <a:r>
                  <a:rPr lang="zh-CN" altLang="en-US" sz="2800" dirty="0">
                    <a:solidFill>
                      <a:prstClr val="white"/>
                    </a:solidFill>
                  </a:rPr>
                  <a:t>每次</a:t>
                </a:r>
                <a:r>
                  <a:rPr lang="zh-CN" altLang="en-US" sz="2800" dirty="0" smtClean="0">
                    <a:solidFill>
                      <a:prstClr val="white"/>
                    </a:solidFill>
                  </a:rPr>
                  <a:t>移动后同</a:t>
                </a:r>
                <a:r>
                  <a:rPr lang="zh-CN" altLang="en-US" sz="2800" dirty="0">
                    <a:solidFill>
                      <a:prstClr val="white"/>
                    </a:solidFill>
                  </a:rPr>
                  <a:t>一根柱子上都不能出现大盘子在小盘子上方</a:t>
                </a:r>
                <a:r>
                  <a:rPr lang="zh-CN" altLang="en-US" sz="2800" dirty="0" smtClean="0">
                    <a:solidFill>
                      <a:prstClr val="white"/>
                    </a:solidFill>
                  </a:rPr>
                  <a:t>，</a:t>
                </a:r>
                <a:r>
                  <a:rPr lang="zh-CN" altLang="en-US" sz="2800" dirty="0">
                    <a:solidFill>
                      <a:prstClr val="white"/>
                    </a:solidFill>
                  </a:rPr>
                  <a:t>求</a:t>
                </a:r>
                <a:r>
                  <a:rPr lang="zh-CN" altLang="en-US" sz="2800" dirty="0" smtClean="0">
                    <a:solidFill>
                      <a:prstClr val="white"/>
                    </a:solidFill>
                  </a:rPr>
                  <a:t>至少</a:t>
                </a:r>
                <a:r>
                  <a:rPr lang="zh-CN" altLang="en-US" sz="2800" dirty="0">
                    <a:solidFill>
                      <a:prstClr val="white"/>
                    </a:solidFill>
                  </a:rPr>
                  <a:t>需要多少次移动。</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r="-414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2006444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14:m>
                  <m:oMath xmlns:m="http://schemas.openxmlformats.org/officeDocument/2006/math">
                    <m:r>
                      <a:rPr lang="en-US" altLang="zh-CN" sz="5400" i="1">
                        <a:latin typeface="Cambria Math" panose="02040503050406030204" pitchFamily="18" charset="0"/>
                      </a:rPr>
                      <m:t>𝑚</m:t>
                    </m:r>
                  </m:oMath>
                </a14:m>
                <a:r>
                  <a:rPr lang="zh-CN" altLang="en-US" sz="5400" dirty="0" smtClean="0"/>
                  <a:t>柱汉诺塔</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pPr lvl="0">
                  <a:buClr>
                    <a:srgbClr val="A9ACEE"/>
                  </a:buClr>
                </a:pPr>
                <a:r>
                  <a:rPr lang="zh-CN" altLang="en-US" sz="2800" dirty="0" smtClean="0">
                    <a:solidFill>
                      <a:prstClr val="white"/>
                    </a:solidFill>
                  </a:rPr>
                  <a:t>可以设想一个与三柱、四柱类似的过程</a:t>
                </a:r>
                <a:endParaRPr lang="en-US" altLang="zh-CN" sz="2800" dirty="0" smtClean="0">
                  <a:solidFill>
                    <a:prstClr val="white"/>
                  </a:solidFill>
                </a:endParaRPr>
              </a:p>
              <a:p>
                <a:pPr lvl="0">
                  <a:buClr>
                    <a:srgbClr val="A9ACEE"/>
                  </a:buClr>
                </a:pPr>
                <a:r>
                  <a:rPr lang="zh-CN" altLang="en-US" sz="2800" dirty="0" smtClean="0">
                    <a:solidFill>
                      <a:prstClr val="white"/>
                    </a:solidFill>
                  </a:rPr>
                  <a:t>首先将上方</a:t>
                </a:r>
                <a14:m>
                  <m:oMath xmlns:m="http://schemas.openxmlformats.org/officeDocument/2006/math">
                    <m:r>
                      <a:rPr lang="en-US" altLang="zh-CN" sz="2800" b="0" i="1" smtClean="0">
                        <a:solidFill>
                          <a:prstClr val="white"/>
                        </a:solidFill>
                        <a:latin typeface="Cambria Math" panose="02040503050406030204" pitchFamily="18" charset="0"/>
                      </a:rPr>
                      <m:t>𝑘</m:t>
                    </m:r>
                    <m:r>
                      <a:rPr lang="zh-CN" altLang="en-US" sz="2800" i="1">
                        <a:solidFill>
                          <a:prstClr val="white"/>
                        </a:solidFill>
                        <a:latin typeface="Cambria Math" panose="02040503050406030204" pitchFamily="18" charset="0"/>
                      </a:rPr>
                      <m:t>个</m:t>
                    </m:r>
                  </m:oMath>
                </a14:m>
                <a:r>
                  <a:rPr lang="zh-CN" altLang="en-US" sz="2800" dirty="0" smtClean="0">
                    <a:solidFill>
                      <a:prstClr val="white"/>
                    </a:solidFill>
                  </a:rPr>
                  <a:t>圆盘移至</a:t>
                </a:r>
                <a14:m>
                  <m:oMath xmlns:m="http://schemas.openxmlformats.org/officeDocument/2006/math">
                    <m:r>
                      <a:rPr lang="en-US" altLang="zh-CN" sz="2800" b="0" i="1" smtClean="0">
                        <a:solidFill>
                          <a:prstClr val="white"/>
                        </a:solidFill>
                        <a:latin typeface="Cambria Math" panose="02040503050406030204" pitchFamily="18" charset="0"/>
                      </a:rPr>
                      <m:t>𝐶</m:t>
                    </m:r>
                    <m:r>
                      <a:rPr lang="zh-CN" altLang="en-US" sz="2800" i="1">
                        <a:solidFill>
                          <a:prstClr val="white"/>
                        </a:solidFill>
                        <a:latin typeface="Cambria Math" panose="02040503050406030204" pitchFamily="18" charset="0"/>
                      </a:rPr>
                      <m:t>柱</m:t>
                    </m:r>
                  </m:oMath>
                </a14:m>
                <a:r>
                  <a:rPr lang="zh-CN" altLang="en-US" sz="2800" dirty="0" smtClean="0">
                    <a:solidFill>
                      <a:prstClr val="white"/>
                    </a:solidFill>
                  </a:rPr>
                  <a:t>上，移动可以利用的柱子共</a:t>
                </a:r>
                <a14:m>
                  <m:oMath xmlns:m="http://schemas.openxmlformats.org/officeDocument/2006/math">
                    <m:r>
                      <a:rPr lang="en-US" altLang="zh-CN" sz="2800" b="0" i="1" smtClean="0">
                        <a:solidFill>
                          <a:prstClr val="white"/>
                        </a:solidFill>
                        <a:latin typeface="Cambria Math" panose="02040503050406030204" pitchFamily="18" charset="0"/>
                      </a:rPr>
                      <m:t>𝑚</m:t>
                    </m:r>
                    <m:r>
                      <a:rPr lang="zh-CN" altLang="en-US" sz="2800" i="1">
                        <a:solidFill>
                          <a:prstClr val="white"/>
                        </a:solidFill>
                        <a:latin typeface="Cambria Math" panose="02040503050406030204" pitchFamily="18" charset="0"/>
                      </a:rPr>
                      <m:t>个</m:t>
                    </m:r>
                  </m:oMath>
                </a14:m>
                <a:endParaRPr lang="en-US" altLang="zh-CN" sz="2800" dirty="0" smtClean="0">
                  <a:solidFill>
                    <a:prstClr val="white"/>
                  </a:solidFill>
                </a:endParaRPr>
              </a:p>
              <a:p>
                <a:pPr lvl="0">
                  <a:buClr>
                    <a:srgbClr val="A9ACEE"/>
                  </a:buClr>
                </a:pPr>
                <a:r>
                  <a:rPr lang="zh-CN" altLang="en-US" sz="2800" dirty="0" smtClean="0">
                    <a:solidFill>
                      <a:prstClr val="white"/>
                    </a:solidFill>
                  </a:rPr>
                  <a:t>再将下方</a:t>
                </a:r>
                <a14:m>
                  <m:oMath xmlns:m="http://schemas.openxmlformats.org/officeDocument/2006/math">
                    <m:r>
                      <a:rPr lang="en-US" altLang="zh-CN" sz="2800" b="0" i="1" smtClean="0">
                        <a:solidFill>
                          <a:prstClr val="white"/>
                        </a:solidFill>
                        <a:latin typeface="Cambria Math" panose="02040503050406030204" pitchFamily="18" charset="0"/>
                      </a:rPr>
                      <m:t>𝑛</m:t>
                    </m:r>
                    <m:r>
                      <a:rPr lang="en-US" altLang="zh-CN" sz="2800" b="0" i="1" smtClean="0">
                        <a:solidFill>
                          <a:prstClr val="white"/>
                        </a:solidFill>
                        <a:latin typeface="Cambria Math" panose="02040503050406030204" pitchFamily="18" charset="0"/>
                      </a:rPr>
                      <m:t>−</m:t>
                    </m:r>
                    <m:r>
                      <a:rPr lang="en-US" altLang="zh-CN" sz="2800" b="0" i="1" smtClean="0">
                        <a:solidFill>
                          <a:prstClr val="white"/>
                        </a:solidFill>
                        <a:latin typeface="Cambria Math" panose="02040503050406030204" pitchFamily="18" charset="0"/>
                      </a:rPr>
                      <m:t>𝑘</m:t>
                    </m:r>
                  </m:oMath>
                </a14:m>
                <a:r>
                  <a:rPr lang="zh-CN" altLang="en-US" sz="2800" dirty="0" smtClean="0">
                    <a:solidFill>
                      <a:prstClr val="white"/>
                    </a:solidFill>
                  </a:rPr>
                  <a:t>个圆盘移至</a:t>
                </a:r>
                <a14:m>
                  <m:oMath xmlns:m="http://schemas.openxmlformats.org/officeDocument/2006/math">
                    <m:r>
                      <a:rPr lang="en-US" altLang="zh-CN" sz="2800" b="0" i="1" smtClean="0">
                        <a:solidFill>
                          <a:prstClr val="white"/>
                        </a:solidFill>
                        <a:latin typeface="Cambria Math" panose="02040503050406030204" pitchFamily="18" charset="0"/>
                      </a:rPr>
                      <m:t>𝐵</m:t>
                    </m:r>
                    <m:r>
                      <a:rPr lang="zh-CN" altLang="en-US" sz="2800" i="1">
                        <a:solidFill>
                          <a:prstClr val="white"/>
                        </a:solidFill>
                        <a:latin typeface="Cambria Math" panose="02040503050406030204" pitchFamily="18" charset="0"/>
                      </a:rPr>
                      <m:t>柱</m:t>
                    </m:r>
                  </m:oMath>
                </a14:m>
                <a:r>
                  <a:rPr lang="zh-CN" altLang="en-US" sz="2800" dirty="0" smtClean="0">
                    <a:solidFill>
                      <a:prstClr val="white"/>
                    </a:solidFill>
                  </a:rPr>
                  <a:t>上，移动可以利用的柱子共</a:t>
                </a:r>
                <a14:m>
                  <m:oMath xmlns:m="http://schemas.openxmlformats.org/officeDocument/2006/math">
                    <m:r>
                      <a:rPr lang="en-US" altLang="zh-CN" sz="2800" b="0" i="1" smtClean="0">
                        <a:solidFill>
                          <a:prstClr val="white"/>
                        </a:solidFill>
                        <a:latin typeface="Cambria Math" panose="02040503050406030204" pitchFamily="18" charset="0"/>
                      </a:rPr>
                      <m:t>𝑚</m:t>
                    </m:r>
                    <m:r>
                      <a:rPr lang="en-US" altLang="zh-CN" sz="2800" b="0" i="1" smtClean="0">
                        <a:solidFill>
                          <a:prstClr val="white"/>
                        </a:solidFill>
                        <a:latin typeface="Cambria Math" panose="02040503050406030204" pitchFamily="18" charset="0"/>
                      </a:rPr>
                      <m:t>−1</m:t>
                    </m:r>
                    <m:r>
                      <a:rPr lang="zh-CN" altLang="en-US" sz="2800" i="1">
                        <a:solidFill>
                          <a:prstClr val="white"/>
                        </a:solidFill>
                        <a:latin typeface="Cambria Math" panose="02040503050406030204" pitchFamily="18" charset="0"/>
                      </a:rPr>
                      <m:t>个</m:t>
                    </m:r>
                  </m:oMath>
                </a14:m>
                <a:endParaRPr lang="en-US" altLang="zh-CN" sz="2800" dirty="0" smtClean="0">
                  <a:solidFill>
                    <a:prstClr val="white"/>
                  </a:solidFill>
                </a:endParaRPr>
              </a:p>
              <a:p>
                <a:pPr>
                  <a:buClr>
                    <a:srgbClr val="A9ACEE"/>
                  </a:buClr>
                </a:pPr>
                <a:r>
                  <a:rPr lang="zh-CN" altLang="en-US" sz="2800" dirty="0">
                    <a:solidFill>
                      <a:prstClr val="white"/>
                    </a:solidFill>
                  </a:rPr>
                  <a:t>最后</a:t>
                </a:r>
                <a:r>
                  <a:rPr lang="zh-CN" altLang="en-US" sz="2800" dirty="0" smtClean="0">
                    <a:solidFill>
                      <a:prstClr val="white"/>
                    </a:solidFill>
                  </a:rPr>
                  <a:t>将</a:t>
                </a:r>
                <a14:m>
                  <m:oMath xmlns:m="http://schemas.openxmlformats.org/officeDocument/2006/math">
                    <m:r>
                      <a:rPr lang="en-US" altLang="zh-CN" sz="2800" b="0" i="1" smtClean="0">
                        <a:solidFill>
                          <a:prstClr val="white"/>
                        </a:solidFill>
                        <a:latin typeface="Cambria Math" panose="02040503050406030204" pitchFamily="18" charset="0"/>
                      </a:rPr>
                      <m:t>𝐶</m:t>
                    </m:r>
                    <m:r>
                      <a:rPr lang="zh-CN" altLang="en-US" sz="2800" i="1">
                        <a:solidFill>
                          <a:prstClr val="white"/>
                        </a:solidFill>
                        <a:latin typeface="Cambria Math" panose="02040503050406030204" pitchFamily="18" charset="0"/>
                      </a:rPr>
                      <m:t>柱</m:t>
                    </m:r>
                  </m:oMath>
                </a14:m>
                <a:r>
                  <a:rPr lang="zh-CN" altLang="en-US" sz="2800" dirty="0" smtClean="0">
                    <a:solidFill>
                      <a:prstClr val="white"/>
                    </a:solidFill>
                  </a:rPr>
                  <a:t>上圆盘</a:t>
                </a:r>
                <a:r>
                  <a:rPr lang="zh-CN" altLang="en-US" sz="2800" dirty="0">
                    <a:solidFill>
                      <a:prstClr val="white"/>
                    </a:solidFill>
                  </a:rPr>
                  <a:t>移至</a:t>
                </a:r>
                <a14:m>
                  <m:oMath xmlns:m="http://schemas.openxmlformats.org/officeDocument/2006/math">
                    <m:r>
                      <a:rPr lang="en-US" altLang="zh-CN" sz="2800" i="1">
                        <a:solidFill>
                          <a:prstClr val="white"/>
                        </a:solidFill>
                        <a:latin typeface="Cambria Math" panose="02040503050406030204" pitchFamily="18" charset="0"/>
                      </a:rPr>
                      <m:t>𝐵</m:t>
                    </m:r>
                    <m:r>
                      <a:rPr lang="zh-CN" altLang="en-US" sz="2800" i="1">
                        <a:solidFill>
                          <a:prstClr val="white"/>
                        </a:solidFill>
                        <a:latin typeface="Cambria Math" panose="02040503050406030204" pitchFamily="18" charset="0"/>
                      </a:rPr>
                      <m:t>柱</m:t>
                    </m:r>
                  </m:oMath>
                </a14:m>
                <a:r>
                  <a:rPr lang="zh-CN" altLang="en-US" sz="2800" dirty="0">
                    <a:solidFill>
                      <a:prstClr val="white"/>
                    </a:solidFill>
                  </a:rPr>
                  <a:t>上，移动可以利用的柱子共</a:t>
                </a:r>
                <a14:m>
                  <m:oMath xmlns:m="http://schemas.openxmlformats.org/officeDocument/2006/math">
                    <m:r>
                      <a:rPr lang="en-US" altLang="zh-CN" sz="2800" i="1">
                        <a:solidFill>
                          <a:prstClr val="white"/>
                        </a:solidFill>
                        <a:latin typeface="Cambria Math" panose="02040503050406030204" pitchFamily="18" charset="0"/>
                      </a:rPr>
                      <m:t>𝑚</m:t>
                    </m:r>
                    <m:r>
                      <a:rPr lang="zh-CN" altLang="en-US" sz="2800" i="1">
                        <a:solidFill>
                          <a:prstClr val="white"/>
                        </a:solidFill>
                        <a:latin typeface="Cambria Math" panose="02040503050406030204" pitchFamily="18" charset="0"/>
                      </a:rPr>
                      <m:t>个</m:t>
                    </m:r>
                  </m:oMath>
                </a14:m>
                <a:endParaRPr lang="en-US" altLang="zh-CN" sz="2800" dirty="0">
                  <a:solidFill>
                    <a:prstClr val="white"/>
                  </a:solidFill>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095" r="-391" b="-45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64782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sz="5400" dirty="0" smtClean="0"/>
                  <a:t>当</a:t>
                </a:r>
                <a14:m>
                  <m:oMath xmlns:m="http://schemas.openxmlformats.org/officeDocument/2006/math">
                    <m:r>
                      <a:rPr lang="en-US" altLang="zh-CN" sz="5400" i="1" dirty="0">
                        <a:latin typeface="Cambria Math" panose="02040503050406030204" pitchFamily="18" charset="0"/>
                      </a:rPr>
                      <m:t>𝑛</m:t>
                    </m:r>
                    <m:r>
                      <a:rPr lang="en-US" altLang="zh-CN" sz="5400" i="1" dirty="0">
                        <a:latin typeface="Cambria Math" panose="02040503050406030204" pitchFamily="18" charset="0"/>
                      </a:rPr>
                      <m:t>=3</m:t>
                    </m:r>
                  </m:oMath>
                </a14:m>
                <a:r>
                  <a:rPr lang="zh-CN" altLang="en-US" sz="5400" dirty="0" smtClean="0"/>
                  <a:t>时</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3"/>
                <a:stretch>
                  <a:fillRect t="-26705" r="-4058" b="-9091"/>
                </a:stretch>
              </a:blipFill>
            </p:spPr>
            <p:txBody>
              <a:bodyPr/>
              <a:lstStyle/>
              <a:p>
                <a:r>
                  <a:rPr lang="zh-CN" altLang="en-US">
                    <a:noFill/>
                  </a:rPr>
                  <a:t> </a:t>
                </a:r>
              </a:p>
            </p:txBody>
          </p:sp>
        </mc:Fallback>
      </mc:AlternateContent>
      <p:grpSp>
        <p:nvGrpSpPr>
          <p:cNvPr id="4" name="组合 3"/>
          <p:cNvGrpSpPr/>
          <p:nvPr/>
        </p:nvGrpSpPr>
        <p:grpSpPr>
          <a:xfrm>
            <a:off x="2789202" y="2225613"/>
            <a:ext cx="7200000" cy="3600000"/>
            <a:chOff x="2789202" y="2225613"/>
            <a:chExt cx="7759713" cy="3600000"/>
          </a:xfrm>
        </p:grpSpPr>
        <p:sp>
          <p:nvSpPr>
            <p:cNvPr id="5" name="矩形 4"/>
            <p:cNvSpPr/>
            <p:nvPr/>
          </p:nvSpPr>
          <p:spPr>
            <a:xfrm>
              <a:off x="2789202"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577067"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368915" y="2225613"/>
              <a:ext cx="18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1612710" y="5465613"/>
            <a:ext cx="252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矩形 8"/>
          <p:cNvSpPr/>
          <p:nvPr/>
        </p:nvSpPr>
        <p:spPr>
          <a:xfrm>
            <a:off x="1792710" y="5105613"/>
            <a:ext cx="216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1972710" y="4745613"/>
            <a:ext cx="180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1" name="文本框 10"/>
              <p:cNvSpPr txBox="1"/>
              <p:nvPr/>
            </p:nvSpPr>
            <p:spPr>
              <a:xfrm>
                <a:off x="1612710" y="2225613"/>
                <a:ext cx="1098430" cy="523220"/>
              </a:xfrm>
              <a:prstGeom prst="rect">
                <a:avLst/>
              </a:prstGeom>
              <a:noFill/>
            </p:spPr>
            <p:txBody>
              <a:bodyPr wrap="square" rtlCol="0">
                <a:spAutoFit/>
              </a:bodyPr>
              <a:lstStyle/>
              <a:p>
                <a14:m>
                  <m:oMath xmlns:m="http://schemas.openxmlformats.org/officeDocument/2006/math">
                    <m:r>
                      <a:rPr lang="en-US" altLang="zh-CN" sz="2800" i="1" dirty="0" smtClean="0">
                        <a:latin typeface="Cambria Math" panose="02040503050406030204" pitchFamily="18" charset="0"/>
                      </a:rPr>
                      <m:t>0</m:t>
                    </m:r>
                  </m:oMath>
                </a14:m>
                <a:r>
                  <a:rPr lang="zh-CN" altLang="en-US" sz="2800" dirty="0" smtClean="0"/>
                  <a:t>次</a:t>
                </a:r>
                <a:endParaRPr lang="zh-CN" altLang="en-US" sz="2800" dirty="0"/>
              </a:p>
            </p:txBody>
          </p:sp>
        </mc:Choice>
        <mc:Fallback xmlns="">
          <p:sp>
            <p:nvSpPr>
              <p:cNvPr id="11" name="文本框 10"/>
              <p:cNvSpPr txBox="1">
                <a:spLocks noRot="1" noChangeAspect="1" noMove="1" noResize="1" noEditPoints="1" noAdjustHandles="1" noChangeArrowheads="1" noChangeShapeType="1" noTextEdit="1"/>
              </p:cNvSpPr>
              <p:nvPr/>
            </p:nvSpPr>
            <p:spPr>
              <a:xfrm>
                <a:off x="1612710" y="2225613"/>
                <a:ext cx="1098430" cy="523220"/>
              </a:xfrm>
              <a:prstGeom prst="rect">
                <a:avLst/>
              </a:prstGeom>
              <a:blipFill>
                <a:blip r:embed="rId4"/>
                <a:stretch>
                  <a:fillRect t="-15116" b="-279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2550315"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𝐴</m:t>
                      </m:r>
                    </m:oMath>
                  </m:oMathPara>
                </a14:m>
                <a:endParaRPr lang="zh-CN" altLang="en-US" sz="28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2550315" y="5950497"/>
                <a:ext cx="644790" cy="4308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6064959" y="5950497"/>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oMath>
                  </m:oMathPara>
                </a14:m>
                <a:endParaRPr lang="zh-CN" altLang="en-US" sz="28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6064959" y="5950497"/>
                <a:ext cx="644790" cy="4308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9583299" y="5950496"/>
                <a:ext cx="6447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𝐶</m:t>
                      </m:r>
                    </m:oMath>
                  </m:oMathPara>
                </a14:m>
                <a:endParaRPr lang="zh-CN" altLang="en-US" sz="2800" dirty="0"/>
              </a:p>
            </p:txBody>
          </p:sp>
        </mc:Choice>
        <mc:Fallback xmlns="">
          <p:sp>
            <p:nvSpPr>
              <p:cNvPr id="14" name="文本框 13"/>
              <p:cNvSpPr txBox="1">
                <a:spLocks noRot="1" noChangeAspect="1" noMove="1" noResize="1" noEditPoints="1" noAdjustHandles="1" noChangeArrowheads="1" noChangeShapeType="1" noTextEdit="1"/>
              </p:cNvSpPr>
              <p:nvPr/>
            </p:nvSpPr>
            <p:spPr>
              <a:xfrm>
                <a:off x="9583299" y="5950496"/>
                <a:ext cx="644790" cy="430887"/>
              </a:xfrm>
              <a:prstGeom prst="rect">
                <a:avLst/>
              </a:prstGeom>
              <a:blipFill>
                <a:blip r:embed="rId7"/>
                <a:stretch>
                  <a:fillRect/>
                </a:stretch>
              </a:blipFill>
            </p:spPr>
            <p:txBody>
              <a:bodyPr/>
              <a:lstStyle/>
              <a:p>
                <a:r>
                  <a:rPr lang="zh-CN" altLang="en-US">
                    <a:noFill/>
                  </a:rPr>
                  <a:t> </a:t>
                </a:r>
              </a:p>
            </p:txBody>
          </p:sp>
        </mc:Fallback>
      </mc:AlternateContent>
      <p:sp>
        <p:nvSpPr>
          <p:cNvPr id="15" name="上弧形箭头 14"/>
          <p:cNvSpPr/>
          <p:nvPr/>
        </p:nvSpPr>
        <p:spPr>
          <a:xfrm>
            <a:off x="3195105" y="3526413"/>
            <a:ext cx="2869854" cy="1219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extLst>
      <p:ext uri="{BB962C8B-B14F-4D97-AF65-F5344CB8AC3E}">
        <p14:creationId xmlns:p14="http://schemas.microsoft.com/office/powerpoint/2010/main" val="3756653718"/>
      </p:ext>
    </p:extLst>
  </p:cSld>
  <p:clrMapOvr>
    <a:masterClrMapping/>
  </p:clrMapOvr>
  <mc:AlternateContent xmlns:mc="http://schemas.openxmlformats.org/markup-compatibility/2006" xmlns:p14="http://schemas.microsoft.com/office/powerpoint/2010/main">
    <mc:Choice Requires="p14">
      <p:transition spd="slow" p14:dur="2000" advTm="3949"/>
    </mc:Choice>
    <mc:Fallback xmlns="">
      <p:transition spd="slow" advTm="39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14:m>
                  <m:oMath xmlns:m="http://schemas.openxmlformats.org/officeDocument/2006/math">
                    <m:r>
                      <a:rPr lang="en-US" altLang="zh-CN" sz="5400" i="1">
                        <a:latin typeface="Cambria Math" panose="02040503050406030204" pitchFamily="18" charset="0"/>
                      </a:rPr>
                      <m:t>𝑚</m:t>
                    </m:r>
                  </m:oMath>
                </a14:m>
                <a:r>
                  <a:rPr lang="zh-CN" altLang="en-US" sz="5400" dirty="0" smtClean="0"/>
                  <a:t>柱汉诺塔</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pPr lvl="0">
                  <a:buClr>
                    <a:srgbClr val="A9ACEE"/>
                  </a:buClr>
                </a:pPr>
                <a:r>
                  <a:rPr lang="zh-CN" altLang="en-US" sz="2800" dirty="0" smtClean="0">
                    <a:solidFill>
                      <a:prstClr val="white"/>
                    </a:solidFill>
                  </a:rPr>
                  <a:t>用</a:t>
                </a:r>
                <a14:m>
                  <m:oMath xmlns:m="http://schemas.openxmlformats.org/officeDocument/2006/math">
                    <m:sSub>
                      <m:sSubPr>
                        <m:ctrlPr>
                          <a:rPr lang="en-US" altLang="zh-CN" sz="2800" i="1" smtClean="0">
                            <a:solidFill>
                              <a:prstClr val="white"/>
                            </a:solidFill>
                            <a:latin typeface="Cambria Math" panose="02040503050406030204" pitchFamily="18" charset="0"/>
                          </a:rPr>
                        </m:ctrlPr>
                      </m:sSubPr>
                      <m:e>
                        <m:r>
                          <a:rPr lang="en-US" altLang="zh-CN" sz="2800" b="0" i="1" smtClean="0">
                            <a:solidFill>
                              <a:prstClr val="white"/>
                            </a:solidFill>
                            <a:latin typeface="Cambria Math" panose="02040503050406030204" pitchFamily="18" charset="0"/>
                          </a:rPr>
                          <m:t>𝑓</m:t>
                        </m:r>
                      </m:e>
                      <m:sub>
                        <m:r>
                          <a:rPr lang="en-US" altLang="zh-CN" sz="2800" b="0" i="1" smtClean="0">
                            <a:solidFill>
                              <a:prstClr val="white"/>
                            </a:solidFill>
                            <a:latin typeface="Cambria Math" panose="02040503050406030204" pitchFamily="18" charset="0"/>
                          </a:rPr>
                          <m:t>𝑚</m:t>
                        </m:r>
                      </m:sub>
                    </m:sSub>
                    <m:d>
                      <m:dPr>
                        <m:ctrlPr>
                          <a:rPr lang="en-US" altLang="zh-CN" sz="2800" i="1" smtClean="0">
                            <a:solidFill>
                              <a:prstClr val="white"/>
                            </a:solidFill>
                            <a:latin typeface="Cambria Math" panose="02040503050406030204" pitchFamily="18" charset="0"/>
                          </a:rPr>
                        </m:ctrlPr>
                      </m:dPr>
                      <m:e>
                        <m:r>
                          <a:rPr lang="en-US" altLang="zh-CN" sz="2800" b="0" i="1" smtClean="0">
                            <a:solidFill>
                              <a:prstClr val="white"/>
                            </a:solidFill>
                            <a:latin typeface="Cambria Math" panose="02040503050406030204" pitchFamily="18" charset="0"/>
                          </a:rPr>
                          <m:t>𝑛</m:t>
                        </m:r>
                      </m:e>
                    </m:d>
                  </m:oMath>
                </a14:m>
                <a:r>
                  <a:rPr lang="zh-CN" altLang="en-US" sz="2800" dirty="0" smtClean="0">
                    <a:solidFill>
                      <a:prstClr val="white"/>
                    </a:solidFill>
                  </a:rPr>
                  <a:t>表示</a:t>
                </a:r>
                <a14:m>
                  <m:oMath xmlns:m="http://schemas.openxmlformats.org/officeDocument/2006/math">
                    <m:r>
                      <a:rPr lang="en-US" altLang="zh-CN" sz="2800" b="0" i="1" smtClean="0">
                        <a:solidFill>
                          <a:prstClr val="white"/>
                        </a:solidFill>
                        <a:latin typeface="Cambria Math" panose="02040503050406030204" pitchFamily="18" charset="0"/>
                      </a:rPr>
                      <m:t>𝑚</m:t>
                    </m:r>
                  </m:oMath>
                </a14:m>
                <a:r>
                  <a:rPr lang="zh-CN" altLang="en-US" sz="2800" dirty="0" smtClean="0">
                    <a:solidFill>
                      <a:prstClr val="white"/>
                    </a:solidFill>
                  </a:rPr>
                  <a:t>柱</a:t>
                </a:r>
                <a14:m>
                  <m:oMath xmlns:m="http://schemas.openxmlformats.org/officeDocument/2006/math">
                    <m:r>
                      <a:rPr lang="en-US" altLang="zh-CN" sz="2800" b="0" i="1" dirty="0" smtClean="0">
                        <a:solidFill>
                          <a:prstClr val="white"/>
                        </a:solidFill>
                        <a:latin typeface="Cambria Math" panose="02040503050406030204" pitchFamily="18" charset="0"/>
                      </a:rPr>
                      <m:t>𝑛</m:t>
                    </m:r>
                  </m:oMath>
                </a14:m>
                <a:r>
                  <a:rPr lang="zh-CN" altLang="en-US" sz="2800" dirty="0" smtClean="0">
                    <a:solidFill>
                      <a:prstClr val="white"/>
                    </a:solidFill>
                  </a:rPr>
                  <a:t>盘的汉诺塔问题移动所需的最少次数</a:t>
                </a:r>
                <a:endParaRPr lang="en-US" altLang="zh-CN" sz="2800" dirty="0" smtClean="0">
                  <a:solidFill>
                    <a:prstClr val="white"/>
                  </a:solidFill>
                </a:endParaRPr>
              </a:p>
              <a:p>
                <a:pPr lvl="0">
                  <a:buClr>
                    <a:srgbClr val="A9ACEE"/>
                  </a:buClr>
                </a:pPr>
                <a:r>
                  <a:rPr lang="zh-CN" altLang="en-US" sz="2800" dirty="0" smtClean="0">
                    <a:solidFill>
                      <a:prstClr val="white"/>
                    </a:solidFill>
                  </a:rPr>
                  <a:t>如何用公式表示出</a:t>
                </a:r>
                <a14:m>
                  <m:oMath xmlns:m="http://schemas.openxmlformats.org/officeDocument/2006/math">
                    <m:sSub>
                      <m:sSubPr>
                        <m:ctrlPr>
                          <a:rPr lang="en-US" altLang="zh-CN" sz="2800" i="1">
                            <a:solidFill>
                              <a:prstClr val="white"/>
                            </a:solidFill>
                            <a:latin typeface="Cambria Math" panose="02040503050406030204" pitchFamily="18" charset="0"/>
                          </a:rPr>
                        </m:ctrlPr>
                      </m:sSubPr>
                      <m:e>
                        <m:r>
                          <a:rPr lang="en-US" altLang="zh-CN" sz="2800" i="1">
                            <a:solidFill>
                              <a:prstClr val="white"/>
                            </a:solidFill>
                            <a:latin typeface="Cambria Math" panose="02040503050406030204" pitchFamily="18" charset="0"/>
                          </a:rPr>
                          <m:t>𝑓</m:t>
                        </m:r>
                      </m:e>
                      <m:sub>
                        <m:r>
                          <a:rPr lang="en-US" altLang="zh-CN" sz="2800" i="1">
                            <a:solidFill>
                              <a:prstClr val="white"/>
                            </a:solidFill>
                            <a:latin typeface="Cambria Math" panose="02040503050406030204" pitchFamily="18" charset="0"/>
                          </a:rPr>
                          <m:t>𝑚</m:t>
                        </m:r>
                      </m:sub>
                    </m:sSub>
                    <m:d>
                      <m:dPr>
                        <m:ctrlPr>
                          <a:rPr lang="en-US" altLang="zh-CN" sz="2800" i="1">
                            <a:solidFill>
                              <a:prstClr val="white"/>
                            </a:solidFill>
                            <a:latin typeface="Cambria Math" panose="02040503050406030204" pitchFamily="18" charset="0"/>
                          </a:rPr>
                        </m:ctrlPr>
                      </m:dPr>
                      <m:e>
                        <m:r>
                          <a:rPr lang="en-US" altLang="zh-CN" sz="2800" i="1">
                            <a:solidFill>
                              <a:prstClr val="white"/>
                            </a:solidFill>
                            <a:latin typeface="Cambria Math" panose="02040503050406030204" pitchFamily="18" charset="0"/>
                          </a:rPr>
                          <m:t>𝑛</m:t>
                        </m:r>
                      </m:e>
                    </m:d>
                  </m:oMath>
                </a14:m>
                <a:r>
                  <a:rPr lang="zh-CN" altLang="en-US" sz="2800" dirty="0" smtClean="0">
                    <a:solidFill>
                      <a:prstClr val="white"/>
                    </a:solidFill>
                  </a:rPr>
                  <a:t>？</a:t>
                </a:r>
                <a:endParaRPr lang="en-US" altLang="zh-CN" sz="2800" dirty="0">
                  <a:solidFill>
                    <a:prstClr val="white"/>
                  </a:solidFill>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09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6042581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14:m>
                  <m:oMath xmlns:m="http://schemas.openxmlformats.org/officeDocument/2006/math">
                    <m:r>
                      <a:rPr lang="en-US" altLang="zh-CN" sz="5400" i="1">
                        <a:latin typeface="Cambria Math" panose="02040503050406030204" pitchFamily="18" charset="0"/>
                      </a:rPr>
                      <m:t>𝑚</m:t>
                    </m:r>
                  </m:oMath>
                </a14:m>
                <a:r>
                  <a:rPr lang="zh-CN" altLang="en-US" sz="5400" dirty="0" smtClean="0"/>
                  <a:t>柱汉诺塔</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14:m>
                  <m:oMath xmlns:m="http://schemas.openxmlformats.org/officeDocument/2006/math">
                    <m:sSub>
                      <m:sSubPr>
                        <m:ctrlPr>
                          <a:rPr lang="en-US" altLang="zh-CN" sz="2800" i="1" smtClean="0">
                            <a:solidFill>
                              <a:prstClr val="white"/>
                            </a:solidFill>
                            <a:latin typeface="Cambria Math" panose="02040503050406030204" pitchFamily="18" charset="0"/>
                          </a:rPr>
                        </m:ctrlPr>
                      </m:sSubPr>
                      <m:e>
                        <m:r>
                          <a:rPr lang="en-US" altLang="zh-CN" sz="2800" b="0" i="1" smtClean="0">
                            <a:solidFill>
                              <a:prstClr val="white"/>
                            </a:solidFill>
                            <a:latin typeface="Cambria Math" panose="02040503050406030204" pitchFamily="18" charset="0"/>
                          </a:rPr>
                          <m:t>𝑓</m:t>
                        </m:r>
                      </m:e>
                      <m:sub>
                        <m:r>
                          <a:rPr lang="en-US" altLang="zh-CN" sz="2800" b="0" i="1" smtClean="0">
                            <a:solidFill>
                              <a:prstClr val="white"/>
                            </a:solidFill>
                            <a:latin typeface="Cambria Math" panose="02040503050406030204" pitchFamily="18" charset="0"/>
                          </a:rPr>
                          <m:t>𝑚</m:t>
                        </m:r>
                      </m:sub>
                    </m:sSub>
                    <m:d>
                      <m:dPr>
                        <m:ctrlPr>
                          <a:rPr lang="en-US" altLang="zh-CN" sz="2800" i="1" smtClean="0">
                            <a:solidFill>
                              <a:prstClr val="white"/>
                            </a:solidFill>
                            <a:latin typeface="Cambria Math" panose="02040503050406030204" pitchFamily="18" charset="0"/>
                          </a:rPr>
                        </m:ctrlPr>
                      </m:dPr>
                      <m:e>
                        <m:r>
                          <a:rPr lang="en-US" altLang="zh-CN" sz="2800" b="0" i="1" smtClean="0">
                            <a:solidFill>
                              <a:prstClr val="white"/>
                            </a:solidFill>
                            <a:latin typeface="Cambria Math" panose="02040503050406030204" pitchFamily="18" charset="0"/>
                          </a:rPr>
                          <m:t>𝑛</m:t>
                        </m:r>
                      </m:e>
                    </m:d>
                    <m:r>
                      <a:rPr lang="en-US" altLang="zh-CN" sz="2800" i="1">
                        <a:solidFill>
                          <a:prstClr val="white"/>
                        </a:solidFill>
                        <a:latin typeface="Cambria Math" panose="02040503050406030204" pitchFamily="18" charset="0"/>
                      </a:rPr>
                      <m:t>=</m:t>
                    </m:r>
                    <m:func>
                      <m:funcPr>
                        <m:ctrlPr>
                          <a:rPr lang="en-US" altLang="zh-CN" sz="2800" i="1" dirty="0">
                            <a:latin typeface="Cambria Math" panose="02040503050406030204" pitchFamily="18" charset="0"/>
                          </a:rPr>
                        </m:ctrlPr>
                      </m:funcPr>
                      <m:fName>
                        <m:limLow>
                          <m:limLowPr>
                            <m:ctrlPr>
                              <a:rPr lang="en-US" altLang="zh-CN" sz="2800" i="1" dirty="0">
                                <a:latin typeface="Cambria Math" panose="02040503050406030204" pitchFamily="18" charset="0"/>
                              </a:rPr>
                            </m:ctrlPr>
                          </m:limLowPr>
                          <m:e>
                            <m:r>
                              <m:rPr>
                                <m:sty m:val="p"/>
                              </m:rPr>
                              <a:rPr lang="en-US" altLang="zh-CN" sz="2800" dirty="0">
                                <a:latin typeface="Cambria Math" panose="02040503050406030204" pitchFamily="18" charset="0"/>
                              </a:rPr>
                              <m:t>min</m:t>
                            </m:r>
                          </m:e>
                          <m:lim>
                            <m:r>
                              <a:rPr lang="en-US" altLang="zh-CN" sz="2800" i="1" dirty="0">
                                <a:latin typeface="Cambria Math" panose="02040503050406030204" pitchFamily="18" charset="0"/>
                              </a:rPr>
                              <m:t>0</m:t>
                            </m:r>
                            <m:r>
                              <a:rPr lang="en-US" altLang="zh-CN" sz="2800" i="1" dirty="0">
                                <a:latin typeface="Cambria Math" panose="02040503050406030204" pitchFamily="18" charset="0"/>
                                <a:ea typeface="Cambria Math" panose="02040503050406030204" pitchFamily="18" charset="0"/>
                              </a:rPr>
                              <m:t>≤</m:t>
                            </m:r>
                            <m:r>
                              <a:rPr lang="en-US" altLang="zh-CN" sz="2800" i="1" dirty="0">
                                <a:latin typeface="Cambria Math" panose="02040503050406030204" pitchFamily="18" charset="0"/>
                                <a:ea typeface="Cambria Math" panose="02040503050406030204" pitchFamily="18" charset="0"/>
                              </a:rPr>
                              <m:t>𝑘</m:t>
                            </m:r>
                            <m:r>
                              <a:rPr lang="en-US" altLang="zh-CN" sz="2800" i="1" dirty="0">
                                <a:latin typeface="Cambria Math" panose="02040503050406030204" pitchFamily="18" charset="0"/>
                                <a:ea typeface="Cambria Math" panose="02040503050406030204" pitchFamily="18" charset="0"/>
                              </a:rPr>
                              <m:t>&lt;</m:t>
                            </m:r>
                            <m:r>
                              <a:rPr lang="en-US" altLang="zh-CN" sz="2800" i="1" dirty="0">
                                <a:latin typeface="Cambria Math" panose="02040503050406030204" pitchFamily="18" charset="0"/>
                                <a:ea typeface="Cambria Math" panose="02040503050406030204" pitchFamily="18" charset="0"/>
                              </a:rPr>
                              <m:t>𝑛</m:t>
                            </m:r>
                          </m:lim>
                        </m:limLow>
                      </m:fName>
                      <m:e>
                        <m:r>
                          <a:rPr lang="en-US" altLang="zh-CN" sz="2800" i="1" dirty="0">
                            <a:latin typeface="Cambria Math" panose="02040503050406030204" pitchFamily="18" charset="0"/>
                          </a:rPr>
                          <m:t>⁡{</m:t>
                        </m:r>
                        <m:sSub>
                          <m:sSubPr>
                            <m:ctrlPr>
                              <a:rPr lang="en-US" altLang="zh-CN" sz="2800" i="1" dirty="0">
                                <a:latin typeface="Cambria Math" panose="02040503050406030204" pitchFamily="18" charset="0"/>
                              </a:rPr>
                            </m:ctrlPr>
                          </m:sSubPr>
                          <m:e>
                            <m:r>
                              <a:rPr lang="en-US" altLang="zh-CN" sz="2800" i="1" dirty="0">
                                <a:latin typeface="Cambria Math" panose="02040503050406030204" pitchFamily="18" charset="0"/>
                              </a:rPr>
                              <m:t>𝑓</m:t>
                            </m:r>
                          </m:e>
                          <m:sub>
                            <m:r>
                              <a:rPr lang="en-US" altLang="zh-CN" sz="2800" b="0" i="1" dirty="0" smtClean="0">
                                <a:latin typeface="Cambria Math" panose="02040503050406030204" pitchFamily="18" charset="0"/>
                              </a:rPr>
                              <m:t>𝑚</m:t>
                            </m:r>
                          </m:sub>
                        </m:sSub>
                        <m:d>
                          <m:dPr>
                            <m:ctrlPr>
                              <a:rPr lang="en-US" altLang="zh-CN" sz="2800" i="1" dirty="0" smtClean="0">
                                <a:latin typeface="Cambria Math" panose="02040503050406030204" pitchFamily="18" charset="0"/>
                              </a:rPr>
                            </m:ctrlPr>
                          </m:dPr>
                          <m:e>
                            <m:r>
                              <a:rPr lang="en-US" altLang="zh-CN" sz="2800" b="0" i="1" dirty="0" smtClean="0">
                                <a:latin typeface="Cambria Math" panose="02040503050406030204" pitchFamily="18" charset="0"/>
                              </a:rPr>
                              <m:t>𝑘</m:t>
                            </m:r>
                          </m:e>
                        </m:d>
                        <m:r>
                          <a:rPr lang="en-US" altLang="zh-CN" sz="2800" i="1" dirty="0">
                            <a:latin typeface="Cambria Math" panose="02040503050406030204" pitchFamily="18" charset="0"/>
                          </a:rPr>
                          <m:t>+</m:t>
                        </m:r>
                        <m:sSub>
                          <m:sSubPr>
                            <m:ctrlPr>
                              <a:rPr lang="en-US" altLang="zh-CN" sz="2800" i="1" dirty="0">
                                <a:latin typeface="Cambria Math" panose="02040503050406030204" pitchFamily="18" charset="0"/>
                              </a:rPr>
                            </m:ctrlPr>
                          </m:sSubPr>
                          <m:e>
                            <m:r>
                              <a:rPr lang="en-US" altLang="zh-CN" sz="2800" i="1" dirty="0">
                                <a:latin typeface="Cambria Math" panose="02040503050406030204" pitchFamily="18" charset="0"/>
                              </a:rPr>
                              <m:t>𝑓</m:t>
                            </m:r>
                          </m:e>
                          <m:sub>
                            <m:r>
                              <a:rPr lang="en-US" altLang="zh-CN" sz="2800" i="1" dirty="0">
                                <a:latin typeface="Cambria Math" panose="02040503050406030204" pitchFamily="18" charset="0"/>
                              </a:rPr>
                              <m:t>𝑚</m:t>
                            </m:r>
                            <m:r>
                              <a:rPr lang="en-US" altLang="zh-CN" sz="2800" b="0" i="1" dirty="0" smtClean="0">
                                <a:latin typeface="Cambria Math" panose="02040503050406030204" pitchFamily="18" charset="0"/>
                              </a:rPr>
                              <m:t>−1</m:t>
                            </m:r>
                          </m:sub>
                        </m:sSub>
                        <m:d>
                          <m:dPr>
                            <m:ctrlPr>
                              <a:rPr lang="en-US" altLang="zh-CN" sz="2800" i="1" dirty="0">
                                <a:latin typeface="Cambria Math" panose="02040503050406030204" pitchFamily="18" charset="0"/>
                              </a:rPr>
                            </m:ctrlPr>
                          </m:dPr>
                          <m:e>
                            <m:r>
                              <a:rPr lang="en-US" altLang="zh-CN" sz="2800" b="0" i="1" dirty="0" smtClean="0">
                                <a:latin typeface="Cambria Math" panose="02040503050406030204" pitchFamily="18" charset="0"/>
                              </a:rPr>
                              <m:t>𝑛</m:t>
                            </m:r>
                            <m:r>
                              <a:rPr lang="en-US" altLang="zh-CN" sz="2800" b="0" i="1" dirty="0" smtClean="0">
                                <a:latin typeface="Cambria Math" panose="02040503050406030204" pitchFamily="18" charset="0"/>
                              </a:rPr>
                              <m:t>−</m:t>
                            </m:r>
                            <m:r>
                              <a:rPr lang="en-US" altLang="zh-CN" sz="2800" i="1" dirty="0">
                                <a:latin typeface="Cambria Math" panose="02040503050406030204" pitchFamily="18" charset="0"/>
                              </a:rPr>
                              <m:t>𝑘</m:t>
                            </m:r>
                          </m:e>
                        </m:d>
                        <m:r>
                          <a:rPr lang="en-US" altLang="zh-CN" sz="2800" i="1" dirty="0">
                            <a:latin typeface="Cambria Math" panose="02040503050406030204" pitchFamily="18" charset="0"/>
                          </a:rPr>
                          <m:t>+</m:t>
                        </m:r>
                        <m:sSub>
                          <m:sSubPr>
                            <m:ctrlPr>
                              <a:rPr lang="en-US" altLang="zh-CN" sz="2800" i="1" dirty="0">
                                <a:latin typeface="Cambria Math" panose="02040503050406030204" pitchFamily="18" charset="0"/>
                              </a:rPr>
                            </m:ctrlPr>
                          </m:sSubPr>
                          <m:e>
                            <m:r>
                              <a:rPr lang="en-US" altLang="zh-CN" sz="2800" i="1" dirty="0">
                                <a:latin typeface="Cambria Math" panose="02040503050406030204" pitchFamily="18" charset="0"/>
                              </a:rPr>
                              <m:t>𝑓</m:t>
                            </m:r>
                          </m:e>
                          <m:sub>
                            <m:r>
                              <a:rPr lang="en-US" altLang="zh-CN" sz="2800" i="1" dirty="0">
                                <a:latin typeface="Cambria Math" panose="02040503050406030204" pitchFamily="18" charset="0"/>
                              </a:rPr>
                              <m:t>𝑚</m:t>
                            </m:r>
                          </m:sub>
                        </m:sSub>
                        <m:d>
                          <m:dPr>
                            <m:ctrlPr>
                              <a:rPr lang="en-US" altLang="zh-CN" sz="2800" i="1" dirty="0">
                                <a:latin typeface="Cambria Math" panose="02040503050406030204" pitchFamily="18" charset="0"/>
                              </a:rPr>
                            </m:ctrlPr>
                          </m:dPr>
                          <m:e>
                            <m:r>
                              <a:rPr lang="en-US" altLang="zh-CN" sz="2800" i="1" dirty="0">
                                <a:latin typeface="Cambria Math" panose="02040503050406030204" pitchFamily="18" charset="0"/>
                              </a:rPr>
                              <m:t>𝑘</m:t>
                            </m:r>
                          </m:e>
                        </m:d>
                        <m:r>
                          <a:rPr lang="en-US" altLang="zh-CN" sz="2800" i="1" dirty="0">
                            <a:latin typeface="Cambria Math" panose="02040503050406030204" pitchFamily="18" charset="0"/>
                          </a:rPr>
                          <m:t>}</m:t>
                        </m:r>
                      </m:e>
                    </m:func>
                  </m:oMath>
                </a14:m>
                <a:endParaRPr lang="en-US" altLang="zh-CN" sz="2800" i="1" dirty="0" smtClean="0">
                  <a:latin typeface="Cambria Math" panose="02040503050406030204" pitchFamily="18" charset="0"/>
                </a:endParaRPr>
              </a:p>
              <a:p>
                <a:pPr marL="6160" indent="0">
                  <a:buNone/>
                </a:pPr>
                <a:r>
                  <a:rPr lang="en-US" altLang="zh-CN" sz="2800" dirty="0" smtClean="0"/>
                  <a:t>              </a:t>
                </a:r>
                <a14:m>
                  <m:oMath xmlns:m="http://schemas.openxmlformats.org/officeDocument/2006/math">
                    <m:r>
                      <a:rPr lang="en-US" altLang="zh-CN" sz="2800" i="1" dirty="0">
                        <a:latin typeface="Cambria Math" panose="02040503050406030204" pitchFamily="18" charset="0"/>
                      </a:rPr>
                      <m:t>=</m:t>
                    </m:r>
                    <m:func>
                      <m:funcPr>
                        <m:ctrlPr>
                          <a:rPr lang="en-US" altLang="zh-CN" sz="2800" i="1" dirty="0">
                            <a:latin typeface="Cambria Math" panose="02040503050406030204" pitchFamily="18" charset="0"/>
                          </a:rPr>
                        </m:ctrlPr>
                      </m:funcPr>
                      <m:fName>
                        <m:limLow>
                          <m:limLowPr>
                            <m:ctrlPr>
                              <a:rPr lang="en-US" altLang="zh-CN" sz="2800" i="1" dirty="0">
                                <a:latin typeface="Cambria Math" panose="02040503050406030204" pitchFamily="18" charset="0"/>
                              </a:rPr>
                            </m:ctrlPr>
                          </m:limLowPr>
                          <m:e>
                            <m:r>
                              <m:rPr>
                                <m:sty m:val="p"/>
                              </m:rPr>
                              <a:rPr lang="en-US" altLang="zh-CN" sz="2800" dirty="0">
                                <a:latin typeface="Cambria Math" panose="02040503050406030204" pitchFamily="18" charset="0"/>
                              </a:rPr>
                              <m:t>min</m:t>
                            </m:r>
                          </m:e>
                          <m:lim>
                            <m:r>
                              <a:rPr lang="en-US" altLang="zh-CN" sz="2800" i="1" dirty="0">
                                <a:latin typeface="Cambria Math" panose="02040503050406030204" pitchFamily="18" charset="0"/>
                              </a:rPr>
                              <m:t>0</m:t>
                            </m:r>
                            <m:r>
                              <a:rPr lang="en-US" altLang="zh-CN" sz="2800" i="1" dirty="0">
                                <a:latin typeface="Cambria Math" panose="02040503050406030204" pitchFamily="18" charset="0"/>
                                <a:ea typeface="Cambria Math" panose="02040503050406030204" pitchFamily="18" charset="0"/>
                              </a:rPr>
                              <m:t>≤</m:t>
                            </m:r>
                            <m:r>
                              <a:rPr lang="en-US" altLang="zh-CN" sz="2800" i="1" dirty="0">
                                <a:latin typeface="Cambria Math" panose="02040503050406030204" pitchFamily="18" charset="0"/>
                                <a:ea typeface="Cambria Math" panose="02040503050406030204" pitchFamily="18" charset="0"/>
                              </a:rPr>
                              <m:t>𝑘</m:t>
                            </m:r>
                            <m:r>
                              <a:rPr lang="en-US" altLang="zh-CN" sz="2800" i="1" dirty="0">
                                <a:latin typeface="Cambria Math" panose="02040503050406030204" pitchFamily="18" charset="0"/>
                                <a:ea typeface="Cambria Math" panose="02040503050406030204" pitchFamily="18" charset="0"/>
                              </a:rPr>
                              <m:t>&lt;</m:t>
                            </m:r>
                            <m:r>
                              <a:rPr lang="en-US" altLang="zh-CN" sz="2800" i="1" dirty="0">
                                <a:latin typeface="Cambria Math" panose="02040503050406030204" pitchFamily="18" charset="0"/>
                                <a:ea typeface="Cambria Math" panose="02040503050406030204" pitchFamily="18" charset="0"/>
                              </a:rPr>
                              <m:t>𝑛</m:t>
                            </m:r>
                          </m:lim>
                        </m:limLow>
                      </m:fName>
                      <m:e>
                        <m:r>
                          <a:rPr lang="en-US" altLang="zh-CN" sz="2800" i="1" dirty="0">
                            <a:latin typeface="Cambria Math" panose="02040503050406030204" pitchFamily="18" charset="0"/>
                          </a:rPr>
                          <m:t>⁡{2</m:t>
                        </m:r>
                        <m:r>
                          <a:rPr lang="en-US" altLang="zh-CN" sz="2800" i="1" dirty="0" smtClean="0">
                            <a:latin typeface="Cambria Math" panose="02040503050406030204" pitchFamily="18" charset="0"/>
                            <a:ea typeface="Cambria Math" panose="02040503050406030204" pitchFamily="18" charset="0"/>
                          </a:rPr>
                          <m:t>×</m:t>
                        </m:r>
                        <m:sSub>
                          <m:sSubPr>
                            <m:ctrlPr>
                              <a:rPr lang="en-US" altLang="zh-CN" sz="2800" i="1" dirty="0">
                                <a:latin typeface="Cambria Math" panose="02040503050406030204" pitchFamily="18" charset="0"/>
                              </a:rPr>
                            </m:ctrlPr>
                          </m:sSubPr>
                          <m:e>
                            <m:r>
                              <a:rPr lang="en-US" altLang="zh-CN" sz="2800" i="1" dirty="0">
                                <a:latin typeface="Cambria Math" panose="02040503050406030204" pitchFamily="18" charset="0"/>
                              </a:rPr>
                              <m:t>𝑓</m:t>
                            </m:r>
                          </m:e>
                          <m:sub>
                            <m:r>
                              <a:rPr lang="en-US" altLang="zh-CN" sz="2800" i="1" dirty="0">
                                <a:latin typeface="Cambria Math" panose="02040503050406030204" pitchFamily="18" charset="0"/>
                              </a:rPr>
                              <m:t>𝑚</m:t>
                            </m:r>
                          </m:sub>
                        </m:sSub>
                        <m:d>
                          <m:dPr>
                            <m:ctrlPr>
                              <a:rPr lang="en-US" altLang="zh-CN" sz="2800" i="1" dirty="0">
                                <a:latin typeface="Cambria Math" panose="02040503050406030204" pitchFamily="18" charset="0"/>
                              </a:rPr>
                            </m:ctrlPr>
                          </m:dPr>
                          <m:e>
                            <m:r>
                              <a:rPr lang="en-US" altLang="zh-CN" sz="2800" i="1" dirty="0">
                                <a:latin typeface="Cambria Math" panose="02040503050406030204" pitchFamily="18" charset="0"/>
                              </a:rPr>
                              <m:t>𝑘</m:t>
                            </m:r>
                          </m:e>
                        </m:d>
                        <m:r>
                          <a:rPr lang="en-US" altLang="zh-CN" sz="2800" i="1" dirty="0">
                            <a:latin typeface="Cambria Math" panose="02040503050406030204" pitchFamily="18" charset="0"/>
                          </a:rPr>
                          <m:t>+</m:t>
                        </m:r>
                        <m:sSub>
                          <m:sSubPr>
                            <m:ctrlPr>
                              <a:rPr lang="en-US" altLang="zh-CN" sz="2800" i="1" dirty="0">
                                <a:latin typeface="Cambria Math" panose="02040503050406030204" pitchFamily="18" charset="0"/>
                              </a:rPr>
                            </m:ctrlPr>
                          </m:sSubPr>
                          <m:e>
                            <m:r>
                              <a:rPr lang="en-US" altLang="zh-CN" sz="2800" i="1" dirty="0">
                                <a:latin typeface="Cambria Math" panose="02040503050406030204" pitchFamily="18" charset="0"/>
                              </a:rPr>
                              <m:t>𝑓</m:t>
                            </m:r>
                          </m:e>
                          <m:sub>
                            <m:r>
                              <a:rPr lang="en-US" altLang="zh-CN" sz="2800" i="1" dirty="0">
                                <a:latin typeface="Cambria Math" panose="02040503050406030204" pitchFamily="18" charset="0"/>
                              </a:rPr>
                              <m:t>𝑚</m:t>
                            </m:r>
                            <m:r>
                              <a:rPr lang="en-US" altLang="zh-CN" sz="2800" b="0" i="1" dirty="0" smtClean="0">
                                <a:latin typeface="Cambria Math" panose="02040503050406030204" pitchFamily="18" charset="0"/>
                              </a:rPr>
                              <m:t>−1</m:t>
                            </m:r>
                          </m:sub>
                        </m:sSub>
                        <m:d>
                          <m:dPr>
                            <m:ctrlPr>
                              <a:rPr lang="en-US" altLang="zh-CN" sz="2800" i="1" dirty="0">
                                <a:latin typeface="Cambria Math" panose="02040503050406030204" pitchFamily="18" charset="0"/>
                              </a:rPr>
                            </m:ctrlPr>
                          </m:dPr>
                          <m:e>
                            <m:r>
                              <a:rPr lang="en-US" altLang="zh-CN" sz="2800" b="0" i="1" dirty="0" smtClean="0">
                                <a:latin typeface="Cambria Math" panose="02040503050406030204" pitchFamily="18" charset="0"/>
                              </a:rPr>
                              <m:t>𝑛</m:t>
                            </m:r>
                            <m:r>
                              <a:rPr lang="en-US" altLang="zh-CN" sz="2800" b="0" i="1" dirty="0" smtClean="0">
                                <a:latin typeface="Cambria Math" panose="02040503050406030204" pitchFamily="18" charset="0"/>
                              </a:rPr>
                              <m:t>−</m:t>
                            </m:r>
                            <m:r>
                              <a:rPr lang="en-US" altLang="zh-CN" sz="2800" b="0" i="1" dirty="0" smtClean="0">
                                <a:latin typeface="Cambria Math" panose="02040503050406030204" pitchFamily="18" charset="0"/>
                              </a:rPr>
                              <m:t>𝑘</m:t>
                            </m:r>
                          </m:e>
                        </m:d>
                        <m:r>
                          <a:rPr lang="en-US" altLang="zh-CN" sz="2800" i="1" dirty="0">
                            <a:latin typeface="Cambria Math" panose="02040503050406030204" pitchFamily="18" charset="0"/>
                          </a:rPr>
                          <m:t>}</m:t>
                        </m:r>
                      </m:e>
                    </m:func>
                  </m:oMath>
                </a14:m>
                <a:endParaRPr lang="en-US" altLang="zh-CN" sz="2800" dirty="0">
                  <a:solidFill>
                    <a:prstClr val="white"/>
                  </a:solidFill>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0629527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14:m>
                  <m:oMath xmlns:m="http://schemas.openxmlformats.org/officeDocument/2006/math">
                    <m:r>
                      <a:rPr lang="en-US" altLang="zh-CN" sz="5400" i="1">
                        <a:latin typeface="Cambria Math" panose="02040503050406030204" pitchFamily="18" charset="0"/>
                      </a:rPr>
                      <m:t>𝑚</m:t>
                    </m:r>
                  </m:oMath>
                </a14:m>
                <a:r>
                  <a:rPr lang="zh-CN" altLang="en-US" sz="5400" dirty="0" smtClean="0"/>
                  <a:t>柱汉诺塔</a:t>
                </a:r>
                <a:endParaRPr lang="zh-CN" altLang="en-US" sz="54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26705" r="-4058"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14:m>
                  <m:oMath xmlns:m="http://schemas.openxmlformats.org/officeDocument/2006/math">
                    <m:sSub>
                      <m:sSubPr>
                        <m:ctrlPr>
                          <a:rPr lang="en-US" altLang="zh-CN" sz="2800" i="1" smtClean="0">
                            <a:latin typeface="Cambria Math" panose="02040503050406030204" pitchFamily="18" charset="0"/>
                          </a:rPr>
                        </m:ctrlPr>
                      </m:sSubPr>
                      <m:e>
                        <m:r>
                          <a:rPr lang="en-US" altLang="zh-CN" sz="2800" b="0" i="1" smtClean="0">
                            <a:latin typeface="Cambria Math" panose="02040503050406030204" pitchFamily="18" charset="0"/>
                          </a:rPr>
                          <m:t>𝑓</m:t>
                        </m:r>
                      </m:e>
                      <m:sub>
                        <m:r>
                          <a:rPr lang="en-US" altLang="zh-CN" sz="2800" b="0" i="1" smtClean="0">
                            <a:latin typeface="Cambria Math" panose="02040503050406030204" pitchFamily="18" charset="0"/>
                          </a:rPr>
                          <m:t>𝑚</m:t>
                        </m:r>
                      </m:sub>
                    </m:sSub>
                    <m:d>
                      <m:dPr>
                        <m:ctrlPr>
                          <a:rPr lang="en-US" altLang="zh-CN" sz="2800" b="0" i="1" smtClean="0">
                            <a:latin typeface="Cambria Math" panose="02040503050406030204" pitchFamily="18" charset="0"/>
                          </a:rPr>
                        </m:ctrlPr>
                      </m:dPr>
                      <m:e>
                        <m:r>
                          <a:rPr lang="en-US" altLang="zh-CN" sz="2800" b="0" i="1" smtClean="0">
                            <a:latin typeface="Cambria Math" panose="02040503050406030204" pitchFamily="18" charset="0"/>
                          </a:rPr>
                          <m:t>𝑛</m:t>
                        </m:r>
                      </m:e>
                    </m:d>
                    <m:r>
                      <a:rPr lang="en-US" altLang="zh-CN" sz="2800" b="0" i="1" smtClean="0">
                        <a:latin typeface="Cambria Math" panose="02040503050406030204" pitchFamily="18" charset="0"/>
                      </a:rPr>
                      <m:t>=</m:t>
                    </m:r>
                    <m:sSup>
                      <m:sSupPr>
                        <m:ctrlPr>
                          <a:rPr lang="en-US" altLang="zh-CN" sz="2800" b="0" i="1" smtClean="0">
                            <a:latin typeface="Cambria Math" panose="02040503050406030204" pitchFamily="18" charset="0"/>
                          </a:rPr>
                        </m:ctrlPr>
                      </m:sSupPr>
                      <m:e>
                        <m:r>
                          <a:rPr lang="en-US" altLang="zh-CN" sz="2800" b="0" i="1" smtClean="0">
                            <a:latin typeface="Cambria Math" panose="02040503050406030204" pitchFamily="18" charset="0"/>
                          </a:rPr>
                          <m:t>2</m:t>
                        </m:r>
                      </m:e>
                      <m:sup>
                        <m:r>
                          <a:rPr lang="en-US" altLang="zh-CN" sz="2800" b="0" i="1" smtClean="0">
                            <a:latin typeface="Cambria Math" panose="02040503050406030204" pitchFamily="18" charset="0"/>
                          </a:rPr>
                          <m:t>𝑡</m:t>
                        </m:r>
                      </m:sup>
                    </m:sSup>
                    <m:r>
                      <a:rPr lang="en-US" altLang="zh-CN" sz="2800" b="0" i="1" smtClean="0">
                        <a:latin typeface="Cambria Math" panose="02040503050406030204" pitchFamily="18" charset="0"/>
                        <a:ea typeface="Cambria Math" panose="02040503050406030204" pitchFamily="18" charset="0"/>
                      </a:rPr>
                      <m:t>∙</m:t>
                    </m:r>
                    <m:d>
                      <m:dPr>
                        <m:ctrlPr>
                          <a:rPr lang="en-US" altLang="zh-CN" sz="2800" b="0" i="1" smtClean="0">
                            <a:latin typeface="Cambria Math" panose="02040503050406030204" pitchFamily="18" charset="0"/>
                            <a:ea typeface="Cambria Math" panose="02040503050406030204" pitchFamily="18" charset="0"/>
                          </a:rPr>
                        </m:ctrlPr>
                      </m:dPr>
                      <m:e>
                        <m:r>
                          <a:rPr lang="en-US" altLang="zh-CN" sz="2800" b="0" i="1" smtClean="0">
                            <a:latin typeface="Cambria Math" panose="02040503050406030204" pitchFamily="18" charset="0"/>
                            <a:ea typeface="Cambria Math" panose="02040503050406030204" pitchFamily="18" charset="0"/>
                          </a:rPr>
                          <m:t>𝑛</m:t>
                        </m:r>
                        <m:r>
                          <a:rPr lang="en-US" altLang="zh-CN" sz="2800" b="0" i="1" smtClean="0">
                            <a:latin typeface="Cambria Math" panose="02040503050406030204" pitchFamily="18" charset="0"/>
                            <a:ea typeface="Cambria Math" panose="02040503050406030204" pitchFamily="18" charset="0"/>
                          </a:rPr>
                          <m:t>−</m:t>
                        </m:r>
                        <m:nary>
                          <m:naryPr>
                            <m:chr m:val="∑"/>
                            <m:ctrlPr>
                              <a:rPr lang="en-US" altLang="zh-CN" sz="2800" i="1">
                                <a:latin typeface="Cambria Math" panose="02040503050406030204" pitchFamily="18" charset="0"/>
                                <a:ea typeface="Cambria Math" panose="02040503050406030204" pitchFamily="18" charset="0"/>
                              </a:rPr>
                            </m:ctrlPr>
                          </m:naryPr>
                          <m:sub>
                            <m:r>
                              <m:rPr>
                                <m:brk m:alnAt="23"/>
                              </m:rPr>
                              <a:rPr lang="en-US" altLang="zh-CN" sz="2800" i="1">
                                <a:latin typeface="Cambria Math" panose="02040503050406030204" pitchFamily="18" charset="0"/>
                                <a:ea typeface="Cambria Math" panose="02040503050406030204" pitchFamily="18" charset="0"/>
                              </a:rPr>
                              <m:t>𝑗</m:t>
                            </m:r>
                            <m:r>
                              <a:rPr lang="en-US" altLang="zh-CN" sz="2800" i="1">
                                <a:latin typeface="Cambria Math" panose="02040503050406030204" pitchFamily="18" charset="0"/>
                                <a:ea typeface="Cambria Math" panose="02040503050406030204" pitchFamily="18" charset="0"/>
                              </a:rPr>
                              <m:t>=0</m:t>
                            </m:r>
                          </m:sub>
                          <m:sup>
                            <m:d>
                              <m:dPr>
                                <m:begChr m:val="⌊"/>
                                <m:endChr m:val="⌋"/>
                                <m:ctrlPr>
                                  <a:rPr lang="en-US" altLang="zh-CN" sz="2800" i="1">
                                    <a:latin typeface="Cambria Math" panose="02040503050406030204" pitchFamily="18" charset="0"/>
                                    <a:ea typeface="Cambria Math" panose="02040503050406030204" pitchFamily="18" charset="0"/>
                                  </a:rPr>
                                </m:ctrlPr>
                              </m:dPr>
                              <m:e>
                                <m:f>
                                  <m:fPr>
                                    <m:ctrlPr>
                                      <a:rPr lang="en-US" altLang="zh-CN" sz="2800" i="1">
                                        <a:latin typeface="Cambria Math" panose="02040503050406030204" pitchFamily="18" charset="0"/>
                                        <a:ea typeface="Cambria Math" panose="02040503050406030204" pitchFamily="18" charset="0"/>
                                      </a:rPr>
                                    </m:ctrlPr>
                                  </m:fPr>
                                  <m:num>
                                    <m:r>
                                      <a:rPr lang="en-US" altLang="zh-CN" sz="2800" i="1">
                                        <a:latin typeface="Cambria Math" panose="02040503050406030204" pitchFamily="18" charset="0"/>
                                        <a:ea typeface="Cambria Math" panose="02040503050406030204" pitchFamily="18" charset="0"/>
                                      </a:rPr>
                                      <m:t>𝑚</m:t>
                                    </m:r>
                                    <m:r>
                                      <a:rPr lang="en-US" altLang="zh-CN" sz="2800" i="1">
                                        <a:latin typeface="Cambria Math" panose="02040503050406030204" pitchFamily="18" charset="0"/>
                                        <a:ea typeface="Cambria Math" panose="02040503050406030204" pitchFamily="18" charset="0"/>
                                      </a:rPr>
                                      <m:t>+1</m:t>
                                    </m:r>
                                  </m:num>
                                  <m:den>
                                    <m:r>
                                      <a:rPr lang="en-US" altLang="zh-CN" sz="2800" i="1">
                                        <a:latin typeface="Cambria Math" panose="02040503050406030204" pitchFamily="18" charset="0"/>
                                        <a:ea typeface="Cambria Math" panose="02040503050406030204" pitchFamily="18" charset="0"/>
                                      </a:rPr>
                                      <m:t>2</m:t>
                                    </m:r>
                                  </m:den>
                                </m:f>
                              </m:e>
                            </m:d>
                          </m:sup>
                          <m:e>
                            <m:sSubSup>
                              <m:sSubSupPr>
                                <m:ctrlPr>
                                  <a:rPr lang="en-US" altLang="zh-CN" sz="2800" i="1">
                                    <a:latin typeface="Cambria Math" panose="02040503050406030204" pitchFamily="18" charset="0"/>
                                    <a:ea typeface="Cambria Math" panose="02040503050406030204" pitchFamily="18" charset="0"/>
                                  </a:rPr>
                                </m:ctrlPr>
                              </m:sSubSupPr>
                              <m:e>
                                <m:r>
                                  <a:rPr lang="en-US" altLang="zh-CN" sz="2800" i="1">
                                    <a:latin typeface="Cambria Math" panose="02040503050406030204" pitchFamily="18" charset="0"/>
                                    <a:ea typeface="Cambria Math" panose="02040503050406030204" pitchFamily="18" charset="0"/>
                                  </a:rPr>
                                  <m:t>𝐶</m:t>
                                </m:r>
                              </m:e>
                              <m:sub>
                                <m:r>
                                  <a:rPr lang="en-US" altLang="zh-CN" sz="2800" i="1">
                                    <a:latin typeface="Cambria Math" panose="02040503050406030204" pitchFamily="18" charset="0"/>
                                    <a:ea typeface="Cambria Math" panose="02040503050406030204" pitchFamily="18" charset="0"/>
                                  </a:rPr>
                                  <m:t>𝑚</m:t>
                                </m:r>
                                <m:r>
                                  <a:rPr lang="en-US" altLang="zh-CN" sz="2800" i="1">
                                    <a:latin typeface="Cambria Math" panose="02040503050406030204" pitchFamily="18" charset="0"/>
                                    <a:ea typeface="Cambria Math" panose="02040503050406030204" pitchFamily="18" charset="0"/>
                                  </a:rPr>
                                  <m:t>−2</m:t>
                                </m:r>
                                <m:r>
                                  <a:rPr lang="en-US" altLang="zh-CN" sz="2800" i="1">
                                    <a:latin typeface="Cambria Math" panose="02040503050406030204" pitchFamily="18" charset="0"/>
                                    <a:ea typeface="Cambria Math" panose="02040503050406030204" pitchFamily="18" charset="0"/>
                                  </a:rPr>
                                  <m:t>𝑗</m:t>
                                </m:r>
                                <m:r>
                                  <a:rPr lang="en-US" altLang="zh-CN" sz="2800" i="1">
                                    <a:latin typeface="Cambria Math" panose="02040503050406030204" pitchFamily="18" charset="0"/>
                                    <a:ea typeface="Cambria Math" panose="02040503050406030204" pitchFamily="18" charset="0"/>
                                  </a:rPr>
                                  <m:t>+</m:t>
                                </m:r>
                                <m:r>
                                  <a:rPr lang="en-US" altLang="zh-CN" sz="2800" i="1">
                                    <a:latin typeface="Cambria Math" panose="02040503050406030204" pitchFamily="18" charset="0"/>
                                    <a:ea typeface="Cambria Math" panose="02040503050406030204" pitchFamily="18" charset="0"/>
                                  </a:rPr>
                                  <m:t>𝑡</m:t>
                                </m:r>
                                <m:r>
                                  <a:rPr lang="en-US" altLang="zh-CN" sz="2800" i="1">
                                    <a:latin typeface="Cambria Math" panose="02040503050406030204" pitchFamily="18" charset="0"/>
                                    <a:ea typeface="Cambria Math" panose="02040503050406030204" pitchFamily="18" charset="0"/>
                                  </a:rPr>
                                  <m:t>−1</m:t>
                                </m:r>
                              </m:sub>
                              <m:sup>
                                <m:r>
                                  <a:rPr lang="en-US" altLang="zh-CN" sz="2800" i="1">
                                    <a:latin typeface="Cambria Math" panose="02040503050406030204" pitchFamily="18" charset="0"/>
                                    <a:ea typeface="Cambria Math" panose="02040503050406030204" pitchFamily="18" charset="0"/>
                                  </a:rPr>
                                  <m:t>𝑡</m:t>
                                </m:r>
                                <m:r>
                                  <a:rPr lang="en-US" altLang="zh-CN" sz="2800" i="1">
                                    <a:latin typeface="Cambria Math" panose="02040503050406030204" pitchFamily="18" charset="0"/>
                                    <a:ea typeface="Cambria Math" panose="02040503050406030204" pitchFamily="18" charset="0"/>
                                  </a:rPr>
                                  <m:t>−2</m:t>
                                </m:r>
                              </m:sup>
                            </m:sSubSup>
                          </m:e>
                        </m:nary>
                      </m:e>
                    </m:d>
                    <m:r>
                      <a:rPr lang="en-US" altLang="zh-CN" sz="2800" b="0" i="1" smtClean="0">
                        <a:latin typeface="Cambria Math" panose="02040503050406030204" pitchFamily="18" charset="0"/>
                        <a:ea typeface="Cambria Math" panose="02040503050406030204" pitchFamily="18" charset="0"/>
                      </a:rPr>
                      <m:t>−</m:t>
                    </m:r>
                    <m:sSup>
                      <m:sSupPr>
                        <m:ctrlPr>
                          <a:rPr lang="en-US" altLang="zh-CN" sz="2800" b="0" i="1" smtClean="0">
                            <a:latin typeface="Cambria Math" panose="02040503050406030204" pitchFamily="18" charset="0"/>
                            <a:ea typeface="Cambria Math" panose="02040503050406030204" pitchFamily="18" charset="0"/>
                          </a:rPr>
                        </m:ctrlPr>
                      </m:sSupPr>
                      <m:e>
                        <m:d>
                          <m:dPr>
                            <m:ctrlPr>
                              <a:rPr lang="en-US" altLang="zh-CN" sz="2800" b="0" i="1" smtClean="0">
                                <a:latin typeface="Cambria Math" panose="02040503050406030204" pitchFamily="18" charset="0"/>
                                <a:ea typeface="Cambria Math" panose="02040503050406030204" pitchFamily="18" charset="0"/>
                              </a:rPr>
                            </m:ctrlPr>
                          </m:dPr>
                          <m:e>
                            <m:r>
                              <a:rPr lang="en-US" altLang="zh-CN" sz="2800" b="0" i="1" smtClean="0">
                                <a:latin typeface="Cambria Math" panose="02040503050406030204" pitchFamily="18" charset="0"/>
                                <a:ea typeface="Cambria Math" panose="02040503050406030204" pitchFamily="18" charset="0"/>
                              </a:rPr>
                              <m:t>−1</m:t>
                            </m:r>
                          </m:e>
                        </m:d>
                      </m:e>
                      <m:sup>
                        <m:r>
                          <a:rPr lang="en-US" altLang="zh-CN" sz="2800" b="0" i="1" smtClean="0">
                            <a:latin typeface="Cambria Math" panose="02040503050406030204" pitchFamily="18" charset="0"/>
                            <a:ea typeface="Cambria Math" panose="02040503050406030204" pitchFamily="18" charset="0"/>
                          </a:rPr>
                          <m:t>𝑡</m:t>
                        </m:r>
                      </m:sup>
                    </m:sSup>
                  </m:oMath>
                </a14:m>
                <a:endParaRPr lang="en-US" altLang="zh-CN" sz="2800" dirty="0" smtClean="0"/>
              </a:p>
              <a:p>
                <a:r>
                  <a:rPr lang="zh-CN" altLang="en-US" sz="2800" b="0" dirty="0" smtClean="0"/>
                  <a:t>其中</a:t>
                </a:r>
                <a14:m>
                  <m:oMath xmlns:m="http://schemas.openxmlformats.org/officeDocument/2006/math">
                    <m:r>
                      <a:rPr lang="en-US" altLang="zh-CN" sz="2800" b="0" i="1" smtClean="0">
                        <a:latin typeface="Cambria Math" panose="02040503050406030204" pitchFamily="18" charset="0"/>
                      </a:rPr>
                      <m:t>𝑡</m:t>
                    </m:r>
                  </m:oMath>
                </a14:m>
                <a:r>
                  <a:rPr lang="zh-CN" altLang="en-US" sz="2800" dirty="0" smtClean="0"/>
                  <a:t>满足</a:t>
                </a:r>
                <a14:m>
                  <m:oMath xmlns:m="http://schemas.openxmlformats.org/officeDocument/2006/math">
                    <m:sSubSup>
                      <m:sSubSupPr>
                        <m:ctrlPr>
                          <a:rPr lang="en-US" altLang="zh-CN" sz="2800" i="1">
                            <a:latin typeface="Cambria Math" panose="02040503050406030204" pitchFamily="18" charset="0"/>
                          </a:rPr>
                        </m:ctrlPr>
                      </m:sSubSupPr>
                      <m:e>
                        <m:r>
                          <a:rPr lang="en-US" altLang="zh-CN" sz="2800" i="1">
                            <a:latin typeface="Cambria Math" panose="02040503050406030204" pitchFamily="18" charset="0"/>
                          </a:rPr>
                          <m:t>𝐶</m:t>
                        </m:r>
                      </m:e>
                      <m:sub>
                        <m:r>
                          <a:rPr lang="en-US" altLang="zh-CN" sz="2800" i="1">
                            <a:latin typeface="Cambria Math" panose="02040503050406030204" pitchFamily="18" charset="0"/>
                          </a:rPr>
                          <m:t>𝑚</m:t>
                        </m:r>
                        <m:r>
                          <a:rPr lang="en-US" altLang="zh-CN" sz="2800" i="1">
                            <a:latin typeface="Cambria Math" panose="02040503050406030204" pitchFamily="18" charset="0"/>
                          </a:rPr>
                          <m:t>+</m:t>
                        </m:r>
                        <m:r>
                          <a:rPr lang="en-US" altLang="zh-CN" sz="2800" i="1">
                            <a:latin typeface="Cambria Math" panose="02040503050406030204" pitchFamily="18" charset="0"/>
                          </a:rPr>
                          <m:t>𝑡</m:t>
                        </m:r>
                      </m:sub>
                      <m:sup>
                        <m:r>
                          <a:rPr lang="en-US" altLang="zh-CN" sz="2800" i="1">
                            <a:latin typeface="Cambria Math" panose="02040503050406030204" pitchFamily="18" charset="0"/>
                          </a:rPr>
                          <m:t>𝑚</m:t>
                        </m:r>
                        <m:r>
                          <a:rPr lang="en-US" altLang="zh-CN" sz="2800" i="1">
                            <a:latin typeface="Cambria Math" panose="02040503050406030204" pitchFamily="18" charset="0"/>
                          </a:rPr>
                          <m:t>+1</m:t>
                        </m:r>
                      </m:sup>
                    </m:sSubSup>
                    <m:r>
                      <a:rPr lang="en-US" altLang="zh-CN" sz="2800" b="0" i="1" dirty="0" smtClean="0">
                        <a:latin typeface="Cambria Math" panose="02040503050406030204" pitchFamily="18" charset="0"/>
                        <a:ea typeface="Cambria Math" panose="02040503050406030204" pitchFamily="18" charset="0"/>
                      </a:rPr>
                      <m:t>≤</m:t>
                    </m:r>
                    <m:r>
                      <a:rPr lang="en-US" altLang="zh-CN" sz="2800" b="0" i="1" dirty="0" smtClean="0">
                        <a:latin typeface="Cambria Math" panose="02040503050406030204" pitchFamily="18" charset="0"/>
                        <a:ea typeface="Cambria Math" panose="02040503050406030204" pitchFamily="18" charset="0"/>
                      </a:rPr>
                      <m:t>𝑛</m:t>
                    </m:r>
                    <m:r>
                      <a:rPr lang="en-US" altLang="zh-CN" sz="2800" b="0" i="1" dirty="0" smtClean="0">
                        <a:latin typeface="Cambria Math" panose="02040503050406030204" pitchFamily="18" charset="0"/>
                        <a:ea typeface="Cambria Math" panose="02040503050406030204" pitchFamily="18" charset="0"/>
                      </a:rPr>
                      <m:t>≤</m:t>
                    </m:r>
                    <m:sSubSup>
                      <m:sSubSupPr>
                        <m:ctrlPr>
                          <a:rPr lang="en-US" altLang="zh-CN" sz="2800" i="1">
                            <a:latin typeface="Cambria Math" panose="02040503050406030204" pitchFamily="18" charset="0"/>
                          </a:rPr>
                        </m:ctrlPr>
                      </m:sSubSupPr>
                      <m:e>
                        <m:r>
                          <a:rPr lang="en-US" altLang="zh-CN" sz="2800" i="1">
                            <a:latin typeface="Cambria Math" panose="02040503050406030204" pitchFamily="18" charset="0"/>
                          </a:rPr>
                          <m:t>𝐶</m:t>
                        </m:r>
                      </m:e>
                      <m:sub>
                        <m:r>
                          <a:rPr lang="en-US" altLang="zh-CN" sz="2800" i="1">
                            <a:latin typeface="Cambria Math" panose="02040503050406030204" pitchFamily="18" charset="0"/>
                          </a:rPr>
                          <m:t>𝑚</m:t>
                        </m:r>
                        <m:r>
                          <a:rPr lang="en-US" altLang="zh-CN" sz="2800" i="1">
                            <a:latin typeface="Cambria Math" panose="02040503050406030204" pitchFamily="18" charset="0"/>
                          </a:rPr>
                          <m:t>+</m:t>
                        </m:r>
                        <m:r>
                          <a:rPr lang="en-US" altLang="zh-CN" sz="2800" i="1">
                            <a:latin typeface="Cambria Math" panose="02040503050406030204" pitchFamily="18" charset="0"/>
                          </a:rPr>
                          <m:t>𝑡</m:t>
                        </m:r>
                        <m:r>
                          <a:rPr lang="en-US" altLang="zh-CN" sz="2800" i="1" smtClean="0">
                            <a:latin typeface="Cambria Math" panose="02040503050406030204" pitchFamily="18" charset="0"/>
                          </a:rPr>
                          <m:t>+</m:t>
                        </m:r>
                        <m:r>
                          <a:rPr lang="en-US" altLang="zh-CN" sz="2800" i="1">
                            <a:latin typeface="Cambria Math" panose="02040503050406030204" pitchFamily="18" charset="0"/>
                          </a:rPr>
                          <m:t>1</m:t>
                        </m:r>
                      </m:sub>
                      <m:sup>
                        <m:r>
                          <a:rPr lang="en-US" altLang="zh-CN" sz="2800" i="1">
                            <a:latin typeface="Cambria Math" panose="02040503050406030204" pitchFamily="18" charset="0"/>
                          </a:rPr>
                          <m:t>𝑚</m:t>
                        </m:r>
                        <m:r>
                          <a:rPr lang="en-US" altLang="zh-CN" sz="2800" i="1">
                            <a:latin typeface="Cambria Math" panose="02040503050406030204" pitchFamily="18" charset="0"/>
                          </a:rPr>
                          <m:t>+1</m:t>
                        </m:r>
                      </m:sup>
                    </m:sSubSup>
                  </m:oMath>
                </a14:m>
                <a:endParaRPr lang="zh-CN" altLang="en-US" sz="28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09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8853647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5400" dirty="0" smtClean="0"/>
              <a:t>参考资料</a:t>
            </a:r>
            <a:endParaRPr lang="zh-CN" altLang="en-US" sz="5400" dirty="0"/>
          </a:p>
        </p:txBody>
      </p:sp>
      <p:sp>
        <p:nvSpPr>
          <p:cNvPr id="3" name="内容占位符 2"/>
          <p:cNvSpPr>
            <a:spLocks noGrp="1"/>
          </p:cNvSpPr>
          <p:nvPr>
            <p:ph idx="1"/>
          </p:nvPr>
        </p:nvSpPr>
        <p:spPr/>
        <p:txBody>
          <a:bodyPr>
            <a:normAutofit/>
          </a:bodyPr>
          <a:lstStyle/>
          <a:p>
            <a:r>
              <a:rPr lang="zh-CN" altLang="en-US" dirty="0" smtClean="0">
                <a:latin typeface="Times New Roman" panose="02020603050405020304" pitchFamily="18" charset="0"/>
                <a:cs typeface="Times New Roman" panose="02020603050405020304" pitchFamily="18" charset="0"/>
              </a:rPr>
              <a:t>刘铎</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戴一奇</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多柱汉诺塔问题研究</a:t>
            </a:r>
            <a:r>
              <a:rPr lang="en-US" altLang="zh-CN" dirty="0">
                <a:latin typeface="Times New Roman" panose="02020603050405020304" pitchFamily="18" charset="0"/>
                <a:cs typeface="Times New Roman" panose="02020603050405020304" pitchFamily="18" charset="0"/>
              </a:rPr>
              <a:t>[J]. </a:t>
            </a:r>
            <a:r>
              <a:rPr lang="zh-CN" altLang="en-US" dirty="0" smtClean="0">
                <a:latin typeface="Times New Roman" panose="02020603050405020304" pitchFamily="18" charset="0"/>
                <a:cs typeface="Times New Roman" panose="02020603050405020304" pitchFamily="18" charset="0"/>
              </a:rPr>
              <a:t>北京大学学报</a:t>
            </a:r>
            <a:r>
              <a:rPr lang="en-US" altLang="zh-CN" dirty="0" smtClean="0">
                <a:latin typeface="Times New Roman" panose="02020603050405020304" pitchFamily="18" charset="0"/>
                <a:cs typeface="Times New Roman" panose="02020603050405020304" pitchFamily="18" charset="0"/>
              </a:rPr>
              <a:t>(</a:t>
            </a:r>
            <a:r>
              <a:rPr lang="zh-CN" altLang="en-US" dirty="0" smtClean="0">
                <a:latin typeface="Times New Roman" panose="02020603050405020304" pitchFamily="18" charset="0"/>
                <a:cs typeface="Times New Roman" panose="02020603050405020304" pitchFamily="18" charset="0"/>
              </a:rPr>
              <a:t>自然科学版</a:t>
            </a:r>
            <a:r>
              <a:rPr lang="en-US" altLang="zh-CN" dirty="0" smtClean="0">
                <a:latin typeface="Times New Roman" panose="02020603050405020304" pitchFamily="18" charset="0"/>
                <a:cs typeface="Times New Roman" panose="02020603050405020304" pitchFamily="18" charset="0"/>
              </a:rPr>
              <a:t>),2006</a:t>
            </a:r>
            <a:r>
              <a:rPr lang="en-US" altLang="zh-CN" dirty="0">
                <a:latin typeface="Times New Roman" panose="02020603050405020304" pitchFamily="18" charset="0"/>
                <a:cs typeface="Times New Roman" panose="02020603050405020304" pitchFamily="18" charset="0"/>
              </a:rPr>
              <a:t>,(1).doi:10.3321/j.issn:0479-8023.2006.01.018</a:t>
            </a:r>
            <a:r>
              <a:rPr lang="en-US" altLang="zh-CN" dirty="0" smtClean="0">
                <a:latin typeface="Times New Roman" panose="02020603050405020304" pitchFamily="18" charset="0"/>
                <a:cs typeface="Times New Roman" panose="02020603050405020304" pitchFamily="18" charset="0"/>
              </a:rPr>
              <a:t>.</a:t>
            </a:r>
          </a:p>
          <a:p>
            <a:r>
              <a:rPr lang="zh-CN" altLang="en-US" dirty="0" smtClean="0">
                <a:latin typeface="Times New Roman" panose="02020603050405020304" pitchFamily="18" charset="0"/>
                <a:cs typeface="Times New Roman" panose="02020603050405020304" pitchFamily="18" charset="0"/>
              </a:rPr>
              <a:t>杨</a:t>
            </a:r>
            <a:r>
              <a:rPr lang="zh-CN" altLang="en-US" dirty="0">
                <a:latin typeface="Times New Roman" panose="02020603050405020304" pitchFamily="18" charset="0"/>
                <a:cs typeface="Times New Roman" panose="02020603050405020304" pitchFamily="18" charset="0"/>
              </a:rPr>
              <a:t>楷</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徐川</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四柱汉诺塔之初步探究</a:t>
            </a:r>
            <a:r>
              <a:rPr lang="en-US" altLang="zh-CN" dirty="0">
                <a:latin typeface="Times New Roman" panose="02020603050405020304" pitchFamily="18" charset="0"/>
                <a:cs typeface="Times New Roman" panose="02020603050405020304" pitchFamily="18" charset="0"/>
              </a:rPr>
              <a:t>[J]. </a:t>
            </a:r>
            <a:r>
              <a:rPr lang="zh-CN" altLang="en-US" dirty="0">
                <a:latin typeface="Times New Roman" panose="02020603050405020304" pitchFamily="18" charset="0"/>
                <a:cs typeface="Times New Roman" panose="02020603050405020304" pitchFamily="18" charset="0"/>
              </a:rPr>
              <a:t>北京大学学报</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自然科学版</a:t>
            </a:r>
            <a:r>
              <a:rPr lang="en-US" altLang="zh-CN" dirty="0">
                <a:latin typeface="Times New Roman" panose="02020603050405020304" pitchFamily="18" charset="0"/>
                <a:cs typeface="Times New Roman" panose="02020603050405020304" pitchFamily="18" charset="0"/>
              </a:rPr>
              <a:t>),2004,(1):99-106.doi:10.3321/j.issn:0479-8023.2004.01.014</a:t>
            </a:r>
            <a:r>
              <a:rPr lang="en-US" altLang="zh-CN" dirty="0" smtClean="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757374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5400" dirty="0" smtClean="0"/>
              <a:t>感谢</a:t>
            </a:r>
            <a:endParaRPr lang="zh-CN" altLang="en-US" sz="5400" dirty="0"/>
          </a:p>
        </p:txBody>
      </p:sp>
      <p:sp>
        <p:nvSpPr>
          <p:cNvPr id="3" name="内容占位符 2"/>
          <p:cNvSpPr>
            <a:spLocks noGrp="1"/>
          </p:cNvSpPr>
          <p:nvPr>
            <p:ph idx="1"/>
          </p:nvPr>
        </p:nvSpPr>
        <p:spPr/>
        <p:txBody>
          <a:bodyPr anchor="ctr">
            <a:normAutofit/>
          </a:bodyPr>
          <a:lstStyle/>
          <a:p>
            <a:r>
              <a:rPr lang="zh-CN" altLang="en-US" sz="2800" dirty="0" smtClean="0"/>
              <a:t>感谢马骏老师以及助教们的悉心指导</a:t>
            </a:r>
            <a:endParaRPr lang="en-US" altLang="zh-CN" sz="2800" dirty="0" smtClean="0"/>
          </a:p>
          <a:p>
            <a:r>
              <a:rPr lang="zh-CN" altLang="en-US" sz="2800" dirty="0" smtClean="0"/>
              <a:t>感谢朱宇博同学对我的帮助</a:t>
            </a:r>
            <a:endParaRPr lang="en-US" altLang="zh-CN" sz="2800" dirty="0" smtClean="0"/>
          </a:p>
        </p:txBody>
      </p:sp>
    </p:spTree>
    <p:extLst>
      <p:ext uri="{BB962C8B-B14F-4D97-AF65-F5344CB8AC3E}">
        <p14:creationId xmlns:p14="http://schemas.microsoft.com/office/powerpoint/2010/main" val="157574077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73599" y="1477016"/>
            <a:ext cx="7796540" cy="3997828"/>
          </a:xfrm>
        </p:spPr>
        <p:txBody>
          <a:bodyPr>
            <a:normAutofit/>
          </a:bodyPr>
          <a:lstStyle/>
          <a:p>
            <a:pPr marL="6160" indent="0">
              <a:buNone/>
            </a:pPr>
            <a:r>
              <a:rPr lang="zh-CN" altLang="en-US" sz="5400" dirty="0" smtClean="0"/>
              <a:t>谢谢大家</a:t>
            </a:r>
            <a:endParaRPr lang="zh-CN" altLang="en-US" sz="5400" dirty="0"/>
          </a:p>
        </p:txBody>
      </p:sp>
    </p:spTree>
    <p:extLst>
      <p:ext uri="{BB962C8B-B14F-4D97-AF65-F5344CB8AC3E}">
        <p14:creationId xmlns:p14="http://schemas.microsoft.com/office/powerpoint/2010/main" val="22191912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5"/>
</p:tagLst>
</file>

<file path=ppt/tags/tag10.xml><?xml version="1.0" encoding="utf-8"?>
<p:tagLst xmlns:a="http://schemas.openxmlformats.org/drawingml/2006/main" xmlns:r="http://schemas.openxmlformats.org/officeDocument/2006/relationships" xmlns:p="http://schemas.openxmlformats.org/presentationml/2006/main">
  <p:tag name="TIMING" val="|1.5"/>
</p:tagLst>
</file>

<file path=ppt/tags/tag11.xml><?xml version="1.0" encoding="utf-8"?>
<p:tagLst xmlns:a="http://schemas.openxmlformats.org/drawingml/2006/main" xmlns:r="http://schemas.openxmlformats.org/officeDocument/2006/relationships" xmlns:p="http://schemas.openxmlformats.org/presentationml/2006/main">
  <p:tag name="TIMING" val="|1.6"/>
</p:tagLst>
</file>

<file path=ppt/tags/tag12.xml><?xml version="1.0" encoding="utf-8"?>
<p:tagLst xmlns:a="http://schemas.openxmlformats.org/drawingml/2006/main" xmlns:r="http://schemas.openxmlformats.org/officeDocument/2006/relationships" xmlns:p="http://schemas.openxmlformats.org/presentationml/2006/main">
  <p:tag name="TIMING" val="|16.1"/>
</p:tagLst>
</file>

<file path=ppt/tags/tag13.xml><?xml version="1.0" encoding="utf-8"?>
<p:tagLst xmlns:a="http://schemas.openxmlformats.org/drawingml/2006/main" xmlns:r="http://schemas.openxmlformats.org/officeDocument/2006/relationships" xmlns:p="http://schemas.openxmlformats.org/presentationml/2006/main">
  <p:tag name="TIMING" val="|3.7"/>
</p:tagLst>
</file>

<file path=ppt/tags/tag14.xml><?xml version="1.0" encoding="utf-8"?>
<p:tagLst xmlns:a="http://schemas.openxmlformats.org/drawingml/2006/main" xmlns:r="http://schemas.openxmlformats.org/officeDocument/2006/relationships" xmlns:p="http://schemas.openxmlformats.org/presentationml/2006/main">
  <p:tag name="TIMING" val="|1.3"/>
</p:tagLst>
</file>

<file path=ppt/tags/tag15.xml><?xml version="1.0" encoding="utf-8"?>
<p:tagLst xmlns:a="http://schemas.openxmlformats.org/drawingml/2006/main" xmlns:r="http://schemas.openxmlformats.org/officeDocument/2006/relationships" xmlns:p="http://schemas.openxmlformats.org/presentationml/2006/main">
  <p:tag name="TIMING" val="|7.5"/>
</p:tagLst>
</file>

<file path=ppt/tags/tag16.xml><?xml version="1.0" encoding="utf-8"?>
<p:tagLst xmlns:a="http://schemas.openxmlformats.org/drawingml/2006/main" xmlns:r="http://schemas.openxmlformats.org/officeDocument/2006/relationships" xmlns:p="http://schemas.openxmlformats.org/presentationml/2006/main">
  <p:tag name="TIMING" val="|2.5"/>
</p:tagLst>
</file>

<file path=ppt/tags/tag17.xml><?xml version="1.0" encoding="utf-8"?>
<p:tagLst xmlns:a="http://schemas.openxmlformats.org/drawingml/2006/main" xmlns:r="http://schemas.openxmlformats.org/officeDocument/2006/relationships" xmlns:p="http://schemas.openxmlformats.org/presentationml/2006/main">
  <p:tag name="TIMING" val="|2.3"/>
</p:tagLst>
</file>

<file path=ppt/tags/tag18.xml><?xml version="1.0" encoding="utf-8"?>
<p:tagLst xmlns:a="http://schemas.openxmlformats.org/drawingml/2006/main" xmlns:r="http://schemas.openxmlformats.org/officeDocument/2006/relationships" xmlns:p="http://schemas.openxmlformats.org/presentationml/2006/main">
  <p:tag name="TIMING" val="|3"/>
</p:tagLst>
</file>

<file path=ppt/tags/tag19.xml><?xml version="1.0" encoding="utf-8"?>
<p:tagLst xmlns:a="http://schemas.openxmlformats.org/drawingml/2006/main" xmlns:r="http://schemas.openxmlformats.org/officeDocument/2006/relationships" xmlns:p="http://schemas.openxmlformats.org/presentationml/2006/main">
  <p:tag name="TIMING" val="|1"/>
</p:tagLst>
</file>

<file path=ppt/tags/tag2.xml><?xml version="1.0" encoding="utf-8"?>
<p:tagLst xmlns:a="http://schemas.openxmlformats.org/drawingml/2006/main" xmlns:r="http://schemas.openxmlformats.org/officeDocument/2006/relationships" xmlns:p="http://schemas.openxmlformats.org/presentationml/2006/main">
  <p:tag name="TIMING" val="|6.5"/>
</p:tagLst>
</file>

<file path=ppt/tags/tag20.xml><?xml version="1.0" encoding="utf-8"?>
<p:tagLst xmlns:a="http://schemas.openxmlformats.org/drawingml/2006/main" xmlns:r="http://schemas.openxmlformats.org/officeDocument/2006/relationships" xmlns:p="http://schemas.openxmlformats.org/presentationml/2006/main">
  <p:tag name="TIMING" val="|0.2"/>
</p:tagLst>
</file>

<file path=ppt/tags/tag21.xml><?xml version="1.0" encoding="utf-8"?>
<p:tagLst xmlns:a="http://schemas.openxmlformats.org/drawingml/2006/main" xmlns:r="http://schemas.openxmlformats.org/officeDocument/2006/relationships" xmlns:p="http://schemas.openxmlformats.org/presentationml/2006/main">
  <p:tag name="TIMING" val="|0.3"/>
</p:tagLst>
</file>

<file path=ppt/tags/tag22.xml><?xml version="1.0" encoding="utf-8"?>
<p:tagLst xmlns:a="http://schemas.openxmlformats.org/drawingml/2006/main" xmlns:r="http://schemas.openxmlformats.org/officeDocument/2006/relationships" xmlns:p="http://schemas.openxmlformats.org/presentationml/2006/main">
  <p:tag name="TIMING" val="|0.3"/>
</p:tagLst>
</file>

<file path=ppt/tags/tag23.xml><?xml version="1.0" encoding="utf-8"?>
<p:tagLst xmlns:a="http://schemas.openxmlformats.org/drawingml/2006/main" xmlns:r="http://schemas.openxmlformats.org/officeDocument/2006/relationships" xmlns:p="http://schemas.openxmlformats.org/presentationml/2006/main">
  <p:tag name="TIMING" val="|0.1"/>
</p:tagLst>
</file>

<file path=ppt/tags/tag24.xml><?xml version="1.0" encoding="utf-8"?>
<p:tagLst xmlns:a="http://schemas.openxmlformats.org/drawingml/2006/main" xmlns:r="http://schemas.openxmlformats.org/officeDocument/2006/relationships" xmlns:p="http://schemas.openxmlformats.org/presentationml/2006/main">
  <p:tag name="TIMING" val="|0.1"/>
</p:tagLst>
</file>

<file path=ppt/tags/tag25.xml><?xml version="1.0" encoding="utf-8"?>
<p:tagLst xmlns:a="http://schemas.openxmlformats.org/drawingml/2006/main" xmlns:r="http://schemas.openxmlformats.org/officeDocument/2006/relationships" xmlns:p="http://schemas.openxmlformats.org/presentationml/2006/main">
  <p:tag name="TIMING" val="|3"/>
</p:tagLst>
</file>

<file path=ppt/tags/tag26.xml><?xml version="1.0" encoding="utf-8"?>
<p:tagLst xmlns:a="http://schemas.openxmlformats.org/drawingml/2006/main" xmlns:r="http://schemas.openxmlformats.org/officeDocument/2006/relationships" xmlns:p="http://schemas.openxmlformats.org/presentationml/2006/main">
  <p:tag name="TIMING" val="|1.4"/>
</p:tagLst>
</file>

<file path=ppt/tags/tag27.xml><?xml version="1.0" encoding="utf-8"?>
<p:tagLst xmlns:a="http://schemas.openxmlformats.org/drawingml/2006/main" xmlns:r="http://schemas.openxmlformats.org/officeDocument/2006/relationships" xmlns:p="http://schemas.openxmlformats.org/presentationml/2006/main">
  <p:tag name="TIMING" val="|0.4"/>
</p:tagLst>
</file>

<file path=ppt/tags/tag28.xml><?xml version="1.0" encoding="utf-8"?>
<p:tagLst xmlns:a="http://schemas.openxmlformats.org/drawingml/2006/main" xmlns:r="http://schemas.openxmlformats.org/officeDocument/2006/relationships" xmlns:p="http://schemas.openxmlformats.org/presentationml/2006/main">
  <p:tag name="TIMING" val="|0.3"/>
</p:tagLst>
</file>

<file path=ppt/tags/tag29.xml><?xml version="1.0" encoding="utf-8"?>
<p:tagLst xmlns:a="http://schemas.openxmlformats.org/drawingml/2006/main" xmlns:r="http://schemas.openxmlformats.org/officeDocument/2006/relationships" xmlns:p="http://schemas.openxmlformats.org/presentationml/2006/main">
  <p:tag name="TIMING" val="|0.3"/>
</p:tagLst>
</file>

<file path=ppt/tags/tag3.xml><?xml version="1.0" encoding="utf-8"?>
<p:tagLst xmlns:a="http://schemas.openxmlformats.org/drawingml/2006/main" xmlns:r="http://schemas.openxmlformats.org/officeDocument/2006/relationships" xmlns:p="http://schemas.openxmlformats.org/presentationml/2006/main">
  <p:tag name="TIMING" val="|1.7"/>
</p:tagLst>
</file>

<file path=ppt/tags/tag30.xml><?xml version="1.0" encoding="utf-8"?>
<p:tagLst xmlns:a="http://schemas.openxmlformats.org/drawingml/2006/main" xmlns:r="http://schemas.openxmlformats.org/officeDocument/2006/relationships" xmlns:p="http://schemas.openxmlformats.org/presentationml/2006/main">
  <p:tag name="TIMING" val="|0.3"/>
</p:tagLst>
</file>

<file path=ppt/tags/tag31.xml><?xml version="1.0" encoding="utf-8"?>
<p:tagLst xmlns:a="http://schemas.openxmlformats.org/drawingml/2006/main" xmlns:r="http://schemas.openxmlformats.org/officeDocument/2006/relationships" xmlns:p="http://schemas.openxmlformats.org/presentationml/2006/main">
  <p:tag name="TIMING" val="|0.2"/>
</p:tagLst>
</file>

<file path=ppt/tags/tag32.xml><?xml version="1.0" encoding="utf-8"?>
<p:tagLst xmlns:a="http://schemas.openxmlformats.org/drawingml/2006/main" xmlns:r="http://schemas.openxmlformats.org/officeDocument/2006/relationships" xmlns:p="http://schemas.openxmlformats.org/presentationml/2006/main">
  <p:tag name="TIMING" val="|0.3"/>
</p:tagLst>
</file>

<file path=ppt/tags/tag33.xml><?xml version="1.0" encoding="utf-8"?>
<p:tagLst xmlns:a="http://schemas.openxmlformats.org/drawingml/2006/main" xmlns:r="http://schemas.openxmlformats.org/officeDocument/2006/relationships" xmlns:p="http://schemas.openxmlformats.org/presentationml/2006/main">
  <p:tag name="TIMING" val="|2.1|11.2|6.5"/>
</p:tagLst>
</file>

<file path=ppt/tags/tag34.xml><?xml version="1.0" encoding="utf-8"?>
<p:tagLst xmlns:a="http://schemas.openxmlformats.org/drawingml/2006/main" xmlns:r="http://schemas.openxmlformats.org/officeDocument/2006/relationships" xmlns:p="http://schemas.openxmlformats.org/presentationml/2006/main">
  <p:tag name="TIMING" val="|0.2|0.3|0.4|0.3"/>
</p:tagLst>
</file>

<file path=ppt/tags/tag35.xml><?xml version="1.0" encoding="utf-8"?>
<p:tagLst xmlns:a="http://schemas.openxmlformats.org/drawingml/2006/main" xmlns:r="http://schemas.openxmlformats.org/officeDocument/2006/relationships" xmlns:p="http://schemas.openxmlformats.org/presentationml/2006/main">
  <p:tag name="TIMING" val="|0.1|0.3"/>
</p:tagLst>
</file>

<file path=ppt/tags/tag36.xml><?xml version="1.0" encoding="utf-8"?>
<p:tagLst xmlns:a="http://schemas.openxmlformats.org/drawingml/2006/main" xmlns:r="http://schemas.openxmlformats.org/officeDocument/2006/relationships" xmlns:p="http://schemas.openxmlformats.org/presentationml/2006/main">
  <p:tag name="TIMING" val="|2.1"/>
</p:tagLst>
</file>

<file path=ppt/tags/tag4.xml><?xml version="1.0" encoding="utf-8"?>
<p:tagLst xmlns:a="http://schemas.openxmlformats.org/drawingml/2006/main" xmlns:r="http://schemas.openxmlformats.org/officeDocument/2006/relationships" xmlns:p="http://schemas.openxmlformats.org/presentationml/2006/main">
  <p:tag name="TIMING" val="|1.8"/>
</p:tagLst>
</file>

<file path=ppt/tags/tag5.xml><?xml version="1.0" encoding="utf-8"?>
<p:tagLst xmlns:a="http://schemas.openxmlformats.org/drawingml/2006/main" xmlns:r="http://schemas.openxmlformats.org/officeDocument/2006/relationships" xmlns:p="http://schemas.openxmlformats.org/presentationml/2006/main">
  <p:tag name="TIMING" val="|3.3"/>
</p:tagLst>
</file>

<file path=ppt/tags/tag6.xml><?xml version="1.0" encoding="utf-8"?>
<p:tagLst xmlns:a="http://schemas.openxmlformats.org/drawingml/2006/main" xmlns:r="http://schemas.openxmlformats.org/officeDocument/2006/relationships" xmlns:p="http://schemas.openxmlformats.org/presentationml/2006/main">
  <p:tag name="TIMING" val="|0.5"/>
</p:tagLst>
</file>

<file path=ppt/tags/tag7.xml><?xml version="1.0" encoding="utf-8"?>
<p:tagLst xmlns:a="http://schemas.openxmlformats.org/drawingml/2006/main" xmlns:r="http://schemas.openxmlformats.org/officeDocument/2006/relationships" xmlns:p="http://schemas.openxmlformats.org/presentationml/2006/main">
  <p:tag name="TIMING" val="|0.4"/>
</p:tagLst>
</file>

<file path=ppt/tags/tag8.xml><?xml version="1.0" encoding="utf-8"?>
<p:tagLst xmlns:a="http://schemas.openxmlformats.org/drawingml/2006/main" xmlns:r="http://schemas.openxmlformats.org/officeDocument/2006/relationships" xmlns:p="http://schemas.openxmlformats.org/presentationml/2006/main">
  <p:tag name="TIMING" val="|1.7"/>
</p:tagLst>
</file>

<file path=ppt/tags/tag9.xml><?xml version="1.0" encoding="utf-8"?>
<p:tagLst xmlns:a="http://schemas.openxmlformats.org/drawingml/2006/main" xmlns:r="http://schemas.openxmlformats.org/officeDocument/2006/relationships" xmlns:p="http://schemas.openxmlformats.org/presentationml/2006/main">
  <p:tag name="TIMING" val="|2.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docProps/app.xml><?xml version="1.0" encoding="utf-8"?>
<Properties xmlns="http://schemas.openxmlformats.org/officeDocument/2006/extended-properties" xmlns:vt="http://schemas.openxmlformats.org/officeDocument/2006/docPropsVTypes">
  <Template>TM16401375[[fn=麦迪逊]]</Template>
  <TotalTime>505</TotalTime>
  <Words>1505</Words>
  <Application>Microsoft Office PowerPoint</Application>
  <PresentationFormat>宽屏</PresentationFormat>
  <Paragraphs>449</Paragraphs>
  <Slides>95</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95</vt:i4>
      </vt:variant>
    </vt:vector>
  </HeadingPairs>
  <TitlesOfParts>
    <vt:vector size="103" baseType="lpstr">
      <vt:lpstr>宋体</vt:lpstr>
      <vt:lpstr>Arial</vt:lpstr>
      <vt:lpstr>Cambria Math</vt:lpstr>
      <vt:lpstr>MS Shell Dlg 2</vt:lpstr>
      <vt:lpstr>Times New Roman</vt:lpstr>
      <vt:lpstr>Wingdings</vt:lpstr>
      <vt:lpstr>Wingdings 3</vt:lpstr>
      <vt:lpstr>Madison</vt:lpstr>
      <vt:lpstr>汉诺塔</vt:lpstr>
      <vt:lpstr>汉诺塔问题</vt:lpstr>
      <vt:lpstr>当n=1时</vt:lpstr>
      <vt:lpstr>当n=1时</vt:lpstr>
      <vt:lpstr>当n=2时</vt:lpstr>
      <vt:lpstr>当n=2时</vt:lpstr>
      <vt:lpstr>当n=2时</vt:lpstr>
      <vt:lpstr>当n=2时</vt:lpstr>
      <vt:lpstr>当n=3时</vt:lpstr>
      <vt:lpstr>当n=3 时</vt:lpstr>
      <vt:lpstr>当n=3时</vt:lpstr>
      <vt:lpstr>当n=3时</vt:lpstr>
      <vt:lpstr>当n=3时</vt:lpstr>
      <vt:lpstr>当n=3时</vt:lpstr>
      <vt:lpstr>当n=3时</vt:lpstr>
      <vt:lpstr>当n =3时</vt:lpstr>
      <vt:lpstr>当n=3时</vt:lpstr>
      <vt:lpstr>当n=3时</vt:lpstr>
      <vt:lpstr>当n=3时</vt:lpstr>
      <vt:lpstr>当n=3时</vt:lpstr>
      <vt:lpstr>当n=4时</vt:lpstr>
      <vt:lpstr>当n=4时</vt:lpstr>
      <vt:lpstr>当n=4时</vt:lpstr>
      <vt:lpstr>当n=4时</vt:lpstr>
      <vt:lpstr>当n=4时</vt:lpstr>
      <vt:lpstr>当n=4时</vt:lpstr>
      <vt:lpstr>当n=4时</vt:lpstr>
      <vt:lpstr>当n=4时</vt:lpstr>
      <vt:lpstr>当n=4时</vt:lpstr>
      <vt:lpstr>当n=4时</vt:lpstr>
      <vt:lpstr>当n=4时</vt:lpstr>
      <vt:lpstr>当n=4时</vt:lpstr>
      <vt:lpstr>当n=4时</vt:lpstr>
      <vt:lpstr>当n=4时</vt:lpstr>
      <vt:lpstr>当n=4时</vt:lpstr>
      <vt:lpstr>当n=4时</vt:lpstr>
      <vt:lpstr>当n=4时</vt:lpstr>
      <vt:lpstr>当n=4时</vt:lpstr>
      <vt:lpstr>当n=4时</vt:lpstr>
      <vt:lpstr>当n=4时</vt:lpstr>
      <vt:lpstr>当n更大时</vt:lpstr>
      <vt:lpstr>当n更大时</vt:lpstr>
      <vt:lpstr>移动次数最少的证明</vt:lpstr>
      <vt:lpstr>递归</vt:lpstr>
      <vt:lpstr>四柱汉诺塔</vt:lpstr>
      <vt:lpstr>当n=1时</vt:lpstr>
      <vt:lpstr>当n=1时</vt:lpstr>
      <vt:lpstr>当n=2时</vt:lpstr>
      <vt:lpstr>当n=2时</vt:lpstr>
      <vt:lpstr>当n=2时</vt:lpstr>
      <vt:lpstr>当n=2时</vt:lpstr>
      <vt:lpstr>当n=3时</vt:lpstr>
      <vt:lpstr>当n=3时</vt:lpstr>
      <vt:lpstr>当n=3时</vt:lpstr>
      <vt:lpstr>当n=3时</vt:lpstr>
      <vt:lpstr>当n=3时</vt:lpstr>
      <vt:lpstr>当n=3时</vt:lpstr>
      <vt:lpstr>当n=4时</vt:lpstr>
      <vt:lpstr>当n=4时</vt:lpstr>
      <vt:lpstr>当n=4时</vt:lpstr>
      <vt:lpstr>当n=4时</vt:lpstr>
      <vt:lpstr>当n=4时</vt:lpstr>
      <vt:lpstr>当n=4时</vt:lpstr>
      <vt:lpstr>当n=4时</vt:lpstr>
      <vt:lpstr>当n=4时</vt:lpstr>
      <vt:lpstr>当n=4时</vt:lpstr>
      <vt:lpstr>当n=4时</vt:lpstr>
      <vt:lpstr>当n=4时</vt:lpstr>
      <vt:lpstr>当n=4时</vt:lpstr>
      <vt:lpstr>当n=4时</vt:lpstr>
      <vt:lpstr>当n=4时</vt:lpstr>
      <vt:lpstr>当n=4时</vt:lpstr>
      <vt:lpstr>当n=4时</vt:lpstr>
      <vt:lpstr>当n=4时</vt:lpstr>
      <vt:lpstr>当n=4时</vt:lpstr>
      <vt:lpstr>当n=4时</vt:lpstr>
      <vt:lpstr>当n=4时</vt:lpstr>
      <vt:lpstr>当n=4时</vt:lpstr>
      <vt:lpstr>当n=4时</vt:lpstr>
      <vt:lpstr>当n=4时</vt:lpstr>
      <vt:lpstr>当n更大时</vt:lpstr>
      <vt:lpstr>当n更大时</vt:lpstr>
      <vt:lpstr>当n更大时</vt:lpstr>
      <vt:lpstr>当n更大时</vt:lpstr>
      <vt:lpstr>当n更大时</vt:lpstr>
      <vt:lpstr>移动次数最少的证明</vt:lpstr>
      <vt:lpstr>当n更大时</vt:lpstr>
      <vt:lpstr>m柱汉诺塔</vt:lpstr>
      <vt:lpstr>m柱汉诺塔</vt:lpstr>
      <vt:lpstr>m柱汉诺塔</vt:lpstr>
      <vt:lpstr>m柱汉诺塔</vt:lpstr>
      <vt:lpstr>m柱汉诺塔</vt:lpstr>
      <vt:lpstr>参考资料</vt:lpstr>
      <vt:lpstr>感谢</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汉诺塔</dc:title>
  <dc:creator>林 海波</dc:creator>
  <cp:lastModifiedBy>林 海波</cp:lastModifiedBy>
  <cp:revision>48</cp:revision>
  <dcterms:created xsi:type="dcterms:W3CDTF">2019-10-03T03:15:33Z</dcterms:created>
  <dcterms:modified xsi:type="dcterms:W3CDTF">2019-10-09T23:55:55Z</dcterms:modified>
</cp:coreProperties>
</file>