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notesMasterIdLst>
    <p:notesMasterId r:id="rId31"/>
  </p:notesMasterIdLst>
  <p:sldIdLst>
    <p:sldId id="256" r:id="rId2"/>
    <p:sldId id="318" r:id="rId3"/>
    <p:sldId id="319" r:id="rId4"/>
    <p:sldId id="279" r:id="rId5"/>
    <p:sldId id="282" r:id="rId6"/>
    <p:sldId id="283" r:id="rId7"/>
    <p:sldId id="284" r:id="rId8"/>
    <p:sldId id="307" r:id="rId9"/>
    <p:sldId id="286" r:id="rId10"/>
    <p:sldId id="308" r:id="rId11"/>
    <p:sldId id="287" r:id="rId12"/>
    <p:sldId id="324" r:id="rId13"/>
    <p:sldId id="314" r:id="rId14"/>
    <p:sldId id="312" r:id="rId15"/>
    <p:sldId id="313" r:id="rId16"/>
    <p:sldId id="315" r:id="rId17"/>
    <p:sldId id="316" r:id="rId18"/>
    <p:sldId id="323" r:id="rId19"/>
    <p:sldId id="303" r:id="rId20"/>
    <p:sldId id="325" r:id="rId21"/>
    <p:sldId id="265" r:id="rId22"/>
    <p:sldId id="294" r:id="rId23"/>
    <p:sldId id="320" r:id="rId24"/>
    <p:sldId id="267" r:id="rId25"/>
    <p:sldId id="299" r:id="rId26"/>
    <p:sldId id="269" r:id="rId27"/>
    <p:sldId id="326" r:id="rId28"/>
    <p:sldId id="300" r:id="rId29"/>
    <p:sldId id="273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9" autoAdjust="0"/>
  </p:normalViewPr>
  <p:slideViewPr>
    <p:cSldViewPr>
      <p:cViewPr varScale="1">
        <p:scale>
          <a:sx n="58" d="100"/>
          <a:sy n="58" d="100"/>
        </p:scale>
        <p:origin x="54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379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noProof="0"/>
              <a:t>Click to edit Master text styles</a:t>
            </a:r>
          </a:p>
          <a:p>
            <a:pPr lvl="1"/>
            <a:r>
              <a:rPr lang="zh-CN" altLang="zh-CN" noProof="0"/>
              <a:t>Second level</a:t>
            </a:r>
          </a:p>
          <a:p>
            <a:pPr lvl="2"/>
            <a:r>
              <a:rPr lang="zh-CN" altLang="zh-CN" noProof="0"/>
              <a:t>Third level</a:t>
            </a:r>
          </a:p>
          <a:p>
            <a:pPr lvl="3"/>
            <a:r>
              <a:rPr lang="zh-CN" altLang="zh-CN" noProof="0"/>
              <a:t>Fourth level</a:t>
            </a:r>
          </a:p>
          <a:p>
            <a:pPr lvl="4"/>
            <a:r>
              <a:rPr lang="zh-CN" altLang="zh-CN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5A5459B-643B-4A56-A023-1098F589ECA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52811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9722860E-7180-4B18-84E3-9540515FDBA7}" type="slidenum">
              <a:rPr lang="zh-CN" altLang="zh-CN" smtClean="0"/>
              <a:pPr/>
              <a:t>23</a:t>
            </a:fld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" y="4222750"/>
            <a:ext cx="7772400" cy="890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  <a:endParaRPr lang="zh-CN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302250"/>
            <a:ext cx="6400800" cy="6254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zh-CN" noProof="0"/>
          </a:p>
        </p:txBody>
      </p:sp>
    </p:spTree>
    <p:extLst>
      <p:ext uri="{BB962C8B-B14F-4D97-AF65-F5344CB8AC3E}">
        <p14:creationId xmlns:p14="http://schemas.microsoft.com/office/powerpoint/2010/main" val="86778979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5699-3848-4199-9C71-511B4F1FE31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1752389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316B-69E5-44B4-B147-1F5BB5C31A6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8808692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282C5-34D4-419C-8298-A02A393A176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435816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8845B-9EEC-4C0D-84B2-0B8955962B4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4719609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7250D-1BAA-4BF0-AEDE-72720D5EA20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5115375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E4C7F-4663-4C05-8A7B-B150C0F694D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9808551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CB681-FD9E-4CA2-835D-FE5E75B1796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2256940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86E8F-7442-4F95-B38F-8CB8E3640CA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0633595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27452-1413-459A-A8D9-E0648E86F3A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2890476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Click icon to add picture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AFA1A-0397-4E05-9BB2-4158CC529CA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4109835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E7A5EA3-3BBD-4248-9773-21AC2B0EE02C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508500"/>
            <a:ext cx="7772400" cy="890588"/>
          </a:xfrm>
        </p:spPr>
        <p:txBody>
          <a:bodyPr/>
          <a:lstStyle/>
          <a:p>
            <a:pPr eaLnBrk="1" hangingPunct="1"/>
            <a:r>
              <a:rPr lang="zh-CN" altLang="zh-CN" sz="3200" b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</a:rPr>
              <a:t>计算机问题求解</a:t>
            </a:r>
            <a:r>
              <a:rPr lang="zh-CN" altLang="en-US" sz="3200" b="0"/>
              <a:t> </a:t>
            </a:r>
            <a:r>
              <a:rPr lang="en-US" altLang="zh-CN" sz="3200" b="0"/>
              <a:t>–</a:t>
            </a:r>
            <a:r>
              <a:rPr lang="zh-CN" altLang="en-US" sz="3200" b="0"/>
              <a:t> </a:t>
            </a:r>
            <a:r>
              <a:rPr lang="zh-CN" altLang="en-US" sz="3200" b="0">
                <a:latin typeface="楷体" pitchFamily="49" charset="-122"/>
                <a:ea typeface="楷体" pitchFamily="49" charset="-122"/>
              </a:rPr>
              <a:t>论题</a:t>
            </a:r>
            <a:r>
              <a:rPr lang="en-US" altLang="zh-CN" sz="3200" b="0">
                <a:latin typeface="楷体" pitchFamily="49" charset="-122"/>
                <a:ea typeface="楷体" pitchFamily="49" charset="-122"/>
              </a:rPr>
              <a:t>3-17</a:t>
            </a:r>
            <a:br>
              <a:rPr lang="zh-CN" altLang="zh-CN" sz="3200" b="0"/>
            </a:br>
            <a:r>
              <a:rPr lang="zh-CN" altLang="zh-CN" sz="3600"/>
              <a:t>    -  </a:t>
            </a:r>
            <a:r>
              <a:rPr lang="zh-CN" altLang="en-US" sz="3600">
                <a:latin typeface="楷体" pitchFamily="49" charset="-122"/>
                <a:ea typeface="楷体" pitchFamily="49" charset="-122"/>
              </a:rPr>
              <a:t>串匹配</a:t>
            </a:r>
            <a:endParaRPr lang="zh-CN" altLang="zh-CN" sz="36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516563"/>
            <a:ext cx="6400800" cy="411162"/>
          </a:xfrm>
        </p:spPr>
        <p:txBody>
          <a:bodyPr/>
          <a:lstStyle/>
          <a:p>
            <a:pPr eaLnBrk="1" hangingPunct="1"/>
            <a:r>
              <a:rPr lang="zh-CN" altLang="zh-CN" sz="2000" dirty="0"/>
              <a:t>20</a:t>
            </a:r>
            <a:r>
              <a:rPr lang="en-US" altLang="zh-CN" sz="2000" dirty="0"/>
              <a:t>21</a:t>
            </a:r>
            <a:r>
              <a:rPr lang="zh-CN" altLang="zh-CN" sz="2000" dirty="0"/>
              <a:t>年</a:t>
            </a:r>
            <a:r>
              <a:rPr lang="en-US" altLang="zh-CN" sz="2000" dirty="0"/>
              <a:t>12</a:t>
            </a:r>
            <a:r>
              <a:rPr lang="zh-CN" altLang="en-US" sz="2000" dirty="0"/>
              <a:t>月</a:t>
            </a:r>
            <a:r>
              <a:rPr lang="en-US" altLang="zh-CN" sz="2000" dirty="0"/>
              <a:t>20</a:t>
            </a:r>
            <a:r>
              <a:rPr lang="zh-CN" altLang="zh-CN" sz="2000" dirty="0"/>
              <a:t>日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941387"/>
          </a:xfrm>
        </p:spPr>
        <p:txBody>
          <a:bodyPr/>
          <a:lstStyle/>
          <a:p>
            <a:pPr eaLnBrk="1" hangingPunct="1"/>
            <a:r>
              <a:rPr lang="zh-CN" altLang="en-US" dirty="0"/>
              <a:t>有限自动机与字符串匹配的关联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775" y="1556792"/>
            <a:ext cx="770413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在有限自动机定义中，包含一个</a:t>
            </a:r>
            <a:r>
              <a:rPr lang="zh-CN" altLang="en-US" b="1" dirty="0">
                <a:solidFill>
                  <a:srgbClr val="C00000"/>
                </a:solidFill>
              </a:rPr>
              <a:t>状态转换函数 </a:t>
            </a:r>
            <a:r>
              <a:rPr lang="zh-CN" altLang="en-US" i="1" dirty="0">
                <a:latin typeface="+mn-lt"/>
                <a:sym typeface="Symbol"/>
              </a:rPr>
              <a:t> </a:t>
            </a:r>
            <a:r>
              <a:rPr lang="en-US" altLang="zh-CN" dirty="0">
                <a:latin typeface="+mn-lt"/>
                <a:sym typeface="Symbol"/>
              </a:rPr>
              <a:t>: </a:t>
            </a:r>
            <a:r>
              <a:rPr lang="en-US" altLang="zh-CN" i="1" dirty="0">
                <a:latin typeface="+mn-lt"/>
                <a:sym typeface="Symbol"/>
              </a:rPr>
              <a:t>Q </a:t>
            </a:r>
            <a:r>
              <a:rPr lang="en-US" altLang="zh-CN" dirty="0">
                <a:latin typeface="+mn-lt"/>
                <a:sym typeface="Symbol"/>
              </a:rPr>
              <a:t>   </a:t>
            </a:r>
            <a:r>
              <a:rPr lang="en-US" altLang="zh-CN" i="1" dirty="0">
                <a:latin typeface="+mn-lt"/>
                <a:sym typeface="Symbol"/>
              </a:rPr>
              <a:t>Q</a:t>
            </a:r>
            <a:r>
              <a:rPr lang="en-US" altLang="zh-CN" dirty="0">
                <a:latin typeface="+mn-lt"/>
                <a:sym typeface="Symbol"/>
              </a:rPr>
              <a:t>, </a:t>
            </a:r>
          </a:p>
          <a:p>
            <a:pPr algn="ctr">
              <a:spcBef>
                <a:spcPts val="600"/>
              </a:spcBef>
            </a:pPr>
            <a:r>
              <a:rPr lang="zh-CN" altLang="en-US" dirty="0">
                <a:latin typeface="+mn-lt"/>
                <a:sym typeface="Symbol"/>
              </a:rPr>
              <a:t>其中，</a:t>
            </a:r>
            <a:r>
              <a:rPr lang="en-US" altLang="zh-CN" dirty="0">
                <a:latin typeface="+mn-lt"/>
                <a:sym typeface="Symbol"/>
              </a:rPr>
              <a:t>Q</a:t>
            </a:r>
            <a:r>
              <a:rPr lang="zh-CN" altLang="en-US" dirty="0">
                <a:latin typeface="+mn-lt"/>
                <a:sym typeface="Symbol"/>
              </a:rPr>
              <a:t>是状态集，是该自动机可接受的符号表</a:t>
            </a:r>
            <a:endParaRPr lang="zh-CN" altLang="en-US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7459" y="2443897"/>
            <a:ext cx="7774789" cy="809625"/>
            <a:chOff x="725956" y="2396986"/>
            <a:chExt cx="7774789" cy="809625"/>
          </a:xfrm>
        </p:grpSpPr>
        <p:pic>
          <p:nvPicPr>
            <p:cNvPr id="1229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670" y="2396986"/>
              <a:ext cx="4537075" cy="80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725956" y="2432467"/>
              <a:ext cx="7704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可以如下定义函数：</a:t>
              </a:r>
              <a:r>
                <a:rPr lang="zh-CN" altLang="en-US" i="1" dirty="0">
                  <a:sym typeface="Symbol"/>
                </a:rPr>
                <a:t></a:t>
              </a:r>
              <a:r>
                <a:rPr lang="en-US" altLang="zh-CN" dirty="0">
                  <a:sym typeface="Symbol"/>
                </a:rPr>
                <a:t>: </a:t>
              </a:r>
              <a:r>
                <a:rPr lang="zh-CN" altLang="en-US" dirty="0">
                  <a:sym typeface="Symbol"/>
                </a:rPr>
                <a:t>*</a:t>
              </a:r>
              <a:r>
                <a:rPr lang="en-US" altLang="zh-CN" i="1" dirty="0">
                  <a:latin typeface="+mn-lt"/>
                  <a:sym typeface="Symbol"/>
                </a:rPr>
                <a:t>Q</a:t>
              </a:r>
              <a:r>
                <a:rPr lang="en-US" altLang="zh-CN" dirty="0">
                  <a:sym typeface="Symbol"/>
                </a:rPr>
                <a:t>, </a:t>
              </a:r>
            </a:p>
            <a:p>
              <a:r>
                <a:rPr lang="zh-CN" altLang="en-US" dirty="0">
                  <a:latin typeface="+mn-lt"/>
                  <a:sym typeface="Symbol"/>
                </a:rPr>
                <a:t>称为</a:t>
              </a:r>
              <a:r>
                <a:rPr lang="zh-CN" altLang="en-US" b="1" dirty="0">
                  <a:solidFill>
                    <a:srgbClr val="C00000"/>
                  </a:solidFill>
                  <a:latin typeface="+mn-lt"/>
                  <a:sym typeface="Symbol"/>
                </a:rPr>
                <a:t>最终状态函数</a:t>
              </a:r>
              <a:endParaRPr lang="zh-CN" altLang="en-US" b="1" dirty="0">
                <a:solidFill>
                  <a:srgbClr val="C00000"/>
                </a:solidFill>
                <a:latin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2822" y="3717032"/>
            <a:ext cx="7739426" cy="1934468"/>
            <a:chOff x="692822" y="3717032"/>
            <a:chExt cx="7739426" cy="1934468"/>
          </a:xfrm>
        </p:grpSpPr>
        <p:pic>
          <p:nvPicPr>
            <p:cNvPr id="1229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8723" y="4086364"/>
              <a:ext cx="3074987" cy="452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4788024" y="4943475"/>
              <a:ext cx="302418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zh-CN" altLang="en-US" sz="2000" b="1" dirty="0">
                  <a:solidFill>
                    <a:srgbClr val="008000"/>
                  </a:solidFill>
                  <a:latin typeface="微软雅黑" pitchFamily="34" charset="-122"/>
                  <a:ea typeface="微软雅黑" pitchFamily="34" charset="-122"/>
                </a:rPr>
                <a:t>你能直白地解释这个函数以及它对匹配的意义吗？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2822" y="3717032"/>
              <a:ext cx="77394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给定待匹配的串</a:t>
              </a:r>
              <a:r>
                <a:rPr lang="en-US" altLang="zh-CN" i="1" dirty="0">
                  <a:latin typeface="+mn-lt"/>
                </a:rPr>
                <a:t>P</a:t>
              </a:r>
              <a:r>
                <a:rPr lang="en-US" altLang="zh-CN" dirty="0">
                  <a:latin typeface="+mn-lt"/>
                </a:rPr>
                <a:t>,</a:t>
              </a:r>
              <a:r>
                <a:rPr lang="en-US" altLang="zh-CN" dirty="0"/>
                <a:t> </a:t>
              </a:r>
              <a:r>
                <a:rPr lang="zh-CN" altLang="en-US" dirty="0"/>
                <a:t>可以定义相应的后缀函数</a:t>
              </a:r>
              <a:r>
                <a:rPr lang="zh-CN" altLang="en-US" dirty="0">
                  <a:sym typeface="Symbol"/>
                </a:rPr>
                <a:t>：</a:t>
              </a:r>
              <a:r>
                <a:rPr lang="zh-CN" altLang="en-US" dirty="0">
                  <a:latin typeface="+mn-lt"/>
                  <a:sym typeface="Symbol"/>
                </a:rPr>
                <a:t>*</a:t>
              </a:r>
              <a:r>
                <a:rPr lang="en-US" altLang="zh-CN" dirty="0">
                  <a:latin typeface="+mn-lt"/>
                  <a:sym typeface="Symbol"/>
                </a:rPr>
                <a:t>{0,1,…, </a:t>
              </a:r>
              <a:r>
                <a:rPr lang="en-US" altLang="zh-CN" i="1" dirty="0">
                  <a:latin typeface="+mn-lt"/>
                  <a:sym typeface="Symbol"/>
                </a:rPr>
                <a:t>m</a:t>
              </a:r>
              <a:r>
                <a:rPr lang="en-US" altLang="zh-CN" dirty="0">
                  <a:latin typeface="+mn-lt"/>
                  <a:sym typeface="Symbol"/>
                </a:rPr>
                <a:t>}</a:t>
              </a:r>
              <a:r>
                <a:rPr lang="zh-CN" altLang="en-US" dirty="0">
                  <a:latin typeface="+mn-lt"/>
                  <a:sym typeface="Symbol"/>
                </a:rPr>
                <a:t>，满足：</a:t>
              </a:r>
              <a:endParaRPr lang="en-US" altLang="zh-CN" dirty="0">
                <a:latin typeface="+mn-lt"/>
                <a:sym typeface="Symbol"/>
              </a:endParaRPr>
            </a:p>
            <a:p>
              <a:endParaRPr lang="en-US" altLang="zh-CN" dirty="0">
                <a:latin typeface="+mn-lt"/>
                <a:sym typeface="Symbol"/>
              </a:endParaRPr>
            </a:p>
            <a:p>
              <a:endParaRPr lang="en-US" altLang="zh-CN" dirty="0">
                <a:latin typeface="+mn-lt"/>
                <a:sym typeface="Symbol"/>
              </a:endParaRPr>
            </a:p>
            <a:p>
              <a:r>
                <a:rPr lang="zh-CN" altLang="en-US" dirty="0">
                  <a:latin typeface="+mn-lt"/>
                </a:rPr>
                <a:t>其中，</a:t>
              </a:r>
              <a:r>
                <a:rPr lang="en-US" altLang="zh-CN" i="1" dirty="0" err="1">
                  <a:latin typeface="+mn-lt"/>
                </a:rPr>
                <a:t>P</a:t>
              </a:r>
              <a:r>
                <a:rPr lang="en-US" altLang="zh-CN" baseline="-25000" dirty="0" err="1">
                  <a:latin typeface="+mn-lt"/>
                </a:rPr>
                <a:t>k</a:t>
              </a:r>
              <a:r>
                <a:rPr lang="en-US" altLang="zh-CN" baseline="-25000" dirty="0">
                  <a:latin typeface="+mn-lt"/>
                </a:rPr>
                <a:t> </a:t>
              </a:r>
              <a:r>
                <a:rPr lang="zh-CN" altLang="en-US" dirty="0">
                  <a:latin typeface="+mn-lt"/>
                </a:rPr>
                <a:t>表示长度为 </a:t>
              </a:r>
              <a:r>
                <a:rPr lang="en-US" altLang="zh-CN" i="1" dirty="0">
                  <a:latin typeface="+mn-lt"/>
                </a:rPr>
                <a:t>k </a:t>
              </a:r>
              <a:r>
                <a:rPr lang="zh-CN" altLang="en-US" dirty="0">
                  <a:latin typeface="+mn-lt"/>
                </a:rPr>
                <a:t>的 </a:t>
              </a:r>
              <a:r>
                <a:rPr lang="en-US" altLang="zh-CN" i="1" dirty="0">
                  <a:latin typeface="+mn-lt"/>
                </a:rPr>
                <a:t>P </a:t>
              </a:r>
              <a:r>
                <a:rPr lang="zh-CN" altLang="en-US" dirty="0">
                  <a:latin typeface="+mn-lt"/>
                </a:rPr>
                <a:t>的前缀，“</a:t>
              </a:r>
              <a:r>
                <a:rPr lang="zh-CN" altLang="en-US" dirty="0">
                  <a:latin typeface="Segoe UI Symbol"/>
                </a:rPr>
                <a:t>⊐</a:t>
              </a:r>
              <a:r>
                <a:rPr lang="zh-CN" altLang="en-US" dirty="0">
                  <a:latin typeface="+mn-lt"/>
                </a:rPr>
                <a:t>”表示“是后缀”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9" y="1636713"/>
            <a:ext cx="76152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57" y="3719513"/>
            <a:ext cx="56070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44" y="3540126"/>
            <a:ext cx="19097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有限自动机识别字符串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544522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8000"/>
                </a:solidFill>
                <a:latin typeface="+mj-ea"/>
                <a:ea typeface="+mj-ea"/>
              </a:rPr>
              <a:t>这个过程中什么“不变”？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284556"/>
            <a:ext cx="2208863" cy="57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/>
          <a:lstStyle/>
          <a:p>
            <a:pPr eaLnBrk="1" hangingPunct="1"/>
            <a:r>
              <a:rPr lang="zh-CN" altLang="en-US" dirty="0"/>
              <a:t>串匹配自动机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23528" y="5141458"/>
            <a:ext cx="4090988" cy="287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368" name="TextBox 5"/>
          <p:cNvSpPr txBox="1">
            <a:spLocks noChangeArrowheads="1"/>
          </p:cNvSpPr>
          <p:nvPr/>
        </p:nvSpPr>
        <p:spPr bwMode="auto">
          <a:xfrm>
            <a:off x="1273849" y="5016865"/>
            <a:ext cx="65963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注意：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对长度为</a:t>
            </a:r>
            <a:r>
              <a:rPr lang="en-US" altLang="zh-CN" sz="2000" i="1" dirty="0">
                <a:latin typeface="+mn-lt"/>
                <a:ea typeface="微软雅黑" pitchFamily="34" charset="-122"/>
              </a:rPr>
              <a:t>m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的任意</a:t>
            </a:r>
            <a:r>
              <a:rPr lang="en-US" altLang="zh-CN" sz="2000" dirty="0">
                <a:latin typeface="+mn-lt"/>
                <a:ea typeface="微软雅黑" pitchFamily="34" charset="-122"/>
              </a:rPr>
              <a:t>pattern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相应的 </a:t>
            </a:r>
            <a:r>
              <a:rPr lang="en-US" altLang="zh-CN" sz="2000" i="1" dirty="0">
                <a:latin typeface="+mn-lt"/>
                <a:ea typeface="微软雅黑" pitchFamily="34" charset="-122"/>
                <a:sym typeface="Symbol" panose="05050102010706020507" pitchFamily="18" charset="2"/>
              </a:rPr>
              <a:t> </a:t>
            </a:r>
            <a:r>
              <a:rPr lang="en-US" altLang="zh-CN" sz="2000" dirty="0">
                <a:latin typeface="+mn-lt"/>
                <a:ea typeface="微软雅黑" pitchFamily="34" charset="-122"/>
                <a:sym typeface="Symbol" panose="05050102010706020507" pitchFamily="18" charset="2"/>
              </a:rPr>
              <a:t>(</a:t>
            </a:r>
            <a:r>
              <a:rPr lang="en-US" altLang="zh-CN" sz="2000" i="1" dirty="0">
                <a:latin typeface="+mn-lt"/>
                <a:ea typeface="微软雅黑" pitchFamily="34" charset="-122"/>
                <a:sym typeface="Symbol" panose="05050102010706020507" pitchFamily="18" charset="2"/>
              </a:rPr>
              <a:t>x</a:t>
            </a:r>
            <a:r>
              <a:rPr lang="en-US" altLang="zh-CN" sz="2000" dirty="0">
                <a:latin typeface="+mn-lt"/>
                <a:ea typeface="微软雅黑" pitchFamily="34" charset="-122"/>
                <a:sym typeface="Symbol" panose="05050102010706020507" pitchFamily="18" charset="2"/>
              </a:rPr>
              <a:t>)=</a:t>
            </a:r>
            <a:r>
              <a:rPr lang="en-US" altLang="zh-CN" sz="2000" i="1" dirty="0">
                <a:latin typeface="+mn-lt"/>
                <a:ea typeface="微软雅黑" pitchFamily="34" charset="-122"/>
                <a:sym typeface="Symbol" panose="05050102010706020507" pitchFamily="18" charset="2"/>
              </a:rPr>
              <a:t>m</a:t>
            </a:r>
            <a:r>
              <a:rPr lang="en-US" altLang="zh-CN" sz="2000" dirty="0">
                <a:latin typeface="+mn-lt"/>
                <a:ea typeface="微软雅黑" pitchFamily="34" charset="-122"/>
                <a:sym typeface="Symbol" panose="05050102010706020507" pitchFamily="18" charset="2"/>
              </a:rPr>
              <a:t> </a:t>
            </a:r>
            <a:r>
              <a:rPr lang="en-US" altLang="zh-CN" sz="2000" dirty="0" err="1">
                <a:latin typeface="+mn-lt"/>
                <a:ea typeface="微软雅黑" pitchFamily="34" charset="-122"/>
                <a:sym typeface="Symbol" panose="05050102010706020507" pitchFamily="18" charset="2"/>
              </a:rPr>
              <a:t>iff</a:t>
            </a:r>
            <a:r>
              <a:rPr lang="en-US" altLang="zh-CN" sz="2000" dirty="0">
                <a:latin typeface="+mn-lt"/>
                <a:ea typeface="微软雅黑" pitchFamily="34" charset="-122"/>
                <a:sym typeface="Symbol" panose="05050102010706020507" pitchFamily="18" charset="2"/>
              </a:rPr>
              <a:t>. </a:t>
            </a:r>
            <a:r>
              <a:rPr lang="en-US" altLang="zh-CN" sz="2000" i="1" dirty="0">
                <a:latin typeface="+mn-lt"/>
                <a:ea typeface="微软雅黑" pitchFamily="34" charset="-122"/>
                <a:sym typeface="Symbol" panose="05050102010706020507" pitchFamily="18" charset="2"/>
              </a:rPr>
              <a:t>P </a:t>
            </a:r>
            <a:r>
              <a:rPr lang="zh-CN" altLang="en-US" sz="2000" dirty="0">
                <a:latin typeface="+mn-lt"/>
              </a:rPr>
              <a:t>⊐ </a:t>
            </a:r>
            <a:r>
              <a:rPr lang="en-US" altLang="zh-CN" sz="2000" i="1" dirty="0">
                <a:latin typeface="+mn-lt"/>
              </a:rPr>
              <a:t>x</a:t>
            </a:r>
            <a:r>
              <a:rPr lang="zh-CN" altLang="en-US" sz="2000" i="1" dirty="0">
                <a:latin typeface="+mn-lt"/>
              </a:rPr>
              <a:t>，</a:t>
            </a:r>
            <a:r>
              <a:rPr lang="zh-CN" altLang="en-US" sz="2000" dirty="0">
                <a:latin typeface="+mn-lt"/>
              </a:rPr>
              <a:t>并且</a:t>
            </a:r>
            <a:r>
              <a:rPr lang="zh-CN" altLang="en-US" sz="2000" i="1" dirty="0">
                <a:latin typeface="+mn-lt"/>
              </a:rPr>
              <a:t>，</a:t>
            </a:r>
            <a:r>
              <a:rPr lang="zh-CN" altLang="en-US" sz="2000" dirty="0">
                <a:latin typeface="+mn-lt"/>
              </a:rPr>
              <a:t>对任意</a:t>
            </a:r>
            <a:r>
              <a:rPr lang="en-US" altLang="zh-CN" sz="2000" i="1" dirty="0" err="1">
                <a:latin typeface="+mn-lt"/>
              </a:rPr>
              <a:t>x</a:t>
            </a:r>
            <a:r>
              <a:rPr lang="en-US" altLang="zh-CN" sz="2000" dirty="0" err="1">
                <a:latin typeface="+mn-lt"/>
              </a:rPr>
              <a:t>,</a:t>
            </a:r>
            <a:r>
              <a:rPr lang="en-US" altLang="zh-CN" sz="2000" i="1" dirty="0" err="1">
                <a:latin typeface="+mn-lt"/>
              </a:rPr>
              <a:t>y</a:t>
            </a:r>
            <a:r>
              <a:rPr lang="en-US" altLang="zh-CN" sz="2000" dirty="0">
                <a:latin typeface="+mn-lt"/>
              </a:rPr>
              <a:t>, </a:t>
            </a:r>
            <a:r>
              <a:rPr lang="en-US" altLang="zh-CN" sz="2000" i="1" dirty="0">
                <a:latin typeface="+mn-lt"/>
              </a:rPr>
              <a:t>x</a:t>
            </a:r>
            <a:r>
              <a:rPr lang="zh-CN" altLang="en-US" sz="2000" dirty="0">
                <a:latin typeface="Segoe UI Symbol"/>
              </a:rPr>
              <a:t>⊐</a:t>
            </a:r>
            <a:r>
              <a:rPr lang="en-US" altLang="zh-CN" sz="2000" i="1" dirty="0">
                <a:latin typeface="+mn-lt"/>
              </a:rPr>
              <a:t>y</a:t>
            </a:r>
            <a:r>
              <a:rPr lang="en-US" altLang="zh-CN" sz="2000" dirty="0">
                <a:latin typeface="Segoe UI Symbol"/>
              </a:rPr>
              <a:t> </a:t>
            </a:r>
            <a:r>
              <a:rPr lang="zh-CN" altLang="en-US" sz="2000" dirty="0">
                <a:latin typeface="Segoe UI Symbol"/>
              </a:rPr>
              <a:t>意味着 </a:t>
            </a:r>
            <a:r>
              <a:rPr lang="en-US" altLang="zh-CN" sz="2000" i="1" dirty="0">
                <a:latin typeface="+mn-lt"/>
                <a:ea typeface="微软雅黑" pitchFamily="34" charset="-122"/>
                <a:sym typeface="Symbol" panose="05050102010706020507" pitchFamily="18" charset="2"/>
              </a:rPr>
              <a:t> </a:t>
            </a:r>
            <a:r>
              <a:rPr lang="en-US" altLang="zh-CN" sz="2000" dirty="0">
                <a:latin typeface="+mn-lt"/>
                <a:ea typeface="微软雅黑" pitchFamily="34" charset="-122"/>
                <a:sym typeface="Symbol" panose="05050102010706020507" pitchFamily="18" charset="2"/>
              </a:rPr>
              <a:t>(</a:t>
            </a:r>
            <a:r>
              <a:rPr lang="en-US" altLang="zh-CN" sz="2000" i="1" dirty="0">
                <a:latin typeface="+mn-lt"/>
                <a:ea typeface="微软雅黑" pitchFamily="34" charset="-122"/>
                <a:sym typeface="Symbol" panose="05050102010706020507" pitchFamily="18" charset="2"/>
              </a:rPr>
              <a:t>x</a:t>
            </a:r>
            <a:r>
              <a:rPr lang="en-US" altLang="zh-CN" sz="2000" dirty="0">
                <a:latin typeface="+mn-lt"/>
                <a:ea typeface="微软雅黑" pitchFamily="34" charset="-122"/>
                <a:sym typeface="Symbol" panose="05050102010706020507" pitchFamily="18" charset="2"/>
              </a:rPr>
              <a:t>)  </a:t>
            </a:r>
            <a:r>
              <a:rPr lang="en-US" altLang="zh-CN" sz="2000" i="1" dirty="0">
                <a:latin typeface="+mn-lt"/>
                <a:ea typeface="微软雅黑" pitchFamily="34" charset="-122"/>
                <a:sym typeface="Symbol" panose="05050102010706020507" pitchFamily="18" charset="2"/>
              </a:rPr>
              <a:t> </a:t>
            </a:r>
            <a:r>
              <a:rPr lang="en-US" altLang="zh-CN" sz="2000" dirty="0">
                <a:latin typeface="+mn-lt"/>
                <a:ea typeface="微软雅黑" pitchFamily="34" charset="-122"/>
                <a:sym typeface="Symbol" panose="05050102010706020507" pitchFamily="18" charset="2"/>
              </a:rPr>
              <a:t>(</a:t>
            </a:r>
            <a:r>
              <a:rPr lang="en-US" altLang="zh-CN" sz="2000" i="1" dirty="0">
                <a:latin typeface="+mn-lt"/>
                <a:ea typeface="微软雅黑" pitchFamily="34" charset="-122"/>
                <a:sym typeface="Symbol" panose="05050102010706020507" pitchFamily="18" charset="2"/>
              </a:rPr>
              <a:t>y</a:t>
            </a:r>
            <a:r>
              <a:rPr lang="en-US" altLang="zh-CN" sz="2000" dirty="0">
                <a:latin typeface="+mn-lt"/>
                <a:ea typeface="微软雅黑" pitchFamily="34" charset="-122"/>
                <a:sym typeface="Symbol" panose="05050102010706020507" pitchFamily="18" charset="2"/>
              </a:rPr>
              <a:t>)</a:t>
            </a:r>
            <a:r>
              <a:rPr lang="zh-CN" altLang="en-US" sz="2000" dirty="0">
                <a:latin typeface="Segoe UI Symbol"/>
              </a:rPr>
              <a:t>  </a:t>
            </a:r>
            <a:endParaRPr lang="zh-CN" altLang="en-US" sz="2000" i="1" dirty="0">
              <a:solidFill>
                <a:srgbClr val="C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4125" y="3791494"/>
            <a:ext cx="5234125" cy="10926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问题</a:t>
            </a:r>
            <a:r>
              <a:rPr lang="en-US" altLang="zh-CN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9</a:t>
            </a:r>
            <a:r>
              <a:rPr lang="zh-CN" alt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：</a:t>
            </a:r>
            <a:endParaRPr lang="en-US" altLang="zh-CN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en-U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这样定义转换函数，意义何在？</a:t>
            </a:r>
            <a:endParaRPr lang="en-US" altLang="zh-CN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762D22-C879-4233-9F74-F1FE6EB8024D}"/>
              </a:ext>
            </a:extLst>
          </p:cNvPr>
          <p:cNvSpPr txBox="1"/>
          <p:nvPr/>
        </p:nvSpPr>
        <p:spPr>
          <a:xfrm>
            <a:off x="755576" y="1534110"/>
            <a:ext cx="79312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dirty="0">
                <a:latin typeface="+mj-ea"/>
                <a:ea typeface="+mj-ea"/>
              </a:rPr>
              <a:t>对给定的字符串 </a:t>
            </a:r>
            <a:r>
              <a:rPr lang="en-US" altLang="zh-CN" sz="2000" i="1" dirty="0">
                <a:latin typeface="+mn-lt"/>
                <a:ea typeface="+mj-ea"/>
              </a:rPr>
              <a:t>P</a:t>
            </a:r>
            <a:r>
              <a:rPr lang="en-US" altLang="zh-CN" sz="2000" dirty="0">
                <a:latin typeface="+mn-lt"/>
                <a:ea typeface="+mj-ea"/>
              </a:rPr>
              <a:t>[1,…, </a:t>
            </a:r>
            <a:r>
              <a:rPr lang="en-US" altLang="zh-CN" sz="2000" i="1" dirty="0">
                <a:latin typeface="+mn-lt"/>
                <a:ea typeface="+mj-ea"/>
              </a:rPr>
              <a:t>m</a:t>
            </a:r>
            <a:r>
              <a:rPr lang="en-US" altLang="zh-CN" sz="2000" dirty="0">
                <a:latin typeface="+mn-lt"/>
                <a:ea typeface="+mj-ea"/>
              </a:rPr>
              <a:t>]</a:t>
            </a:r>
            <a:r>
              <a:rPr lang="en-US" altLang="zh-CN" sz="2000" dirty="0">
                <a:latin typeface="+mj-ea"/>
                <a:ea typeface="+mj-ea"/>
              </a:rPr>
              <a:t>, </a:t>
            </a:r>
            <a:r>
              <a:rPr lang="zh-CN" altLang="en-US" sz="2000" dirty="0">
                <a:latin typeface="+mj-ea"/>
                <a:ea typeface="+mj-ea"/>
              </a:rPr>
              <a:t>按照如下方式构造自动机：</a:t>
            </a:r>
            <a:endParaRPr lang="en-US" altLang="zh-CN" sz="2000" dirty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j-ea"/>
                <a:ea typeface="+mj-ea"/>
              </a:rPr>
              <a:t>状态集 </a:t>
            </a:r>
            <a:r>
              <a:rPr lang="en-US" altLang="zh-CN" sz="2000" i="1" dirty="0">
                <a:latin typeface="+mn-lt"/>
                <a:ea typeface="+mj-ea"/>
              </a:rPr>
              <a:t>Q</a:t>
            </a:r>
            <a:r>
              <a:rPr lang="en-US" altLang="zh-CN" sz="2000" dirty="0">
                <a:latin typeface="+mn-lt"/>
                <a:ea typeface="+mj-ea"/>
              </a:rPr>
              <a:t>={0,1,…,</a:t>
            </a:r>
            <a:r>
              <a:rPr lang="en-US" altLang="zh-CN" sz="2000" i="1" dirty="0">
                <a:latin typeface="+mn-lt"/>
                <a:ea typeface="+mj-ea"/>
              </a:rPr>
              <a:t>m</a:t>
            </a:r>
            <a:r>
              <a:rPr lang="en-US" altLang="zh-CN" sz="2000" dirty="0">
                <a:latin typeface="+mn-lt"/>
                <a:ea typeface="+mj-ea"/>
              </a:rPr>
              <a:t>}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j-ea"/>
                <a:ea typeface="+mj-ea"/>
              </a:rPr>
              <a:t>设定起始状态</a:t>
            </a:r>
            <a:r>
              <a:rPr lang="en-US" altLang="zh-CN" sz="2000" i="1" dirty="0">
                <a:latin typeface="+mn-lt"/>
                <a:ea typeface="+mj-ea"/>
              </a:rPr>
              <a:t>q</a:t>
            </a:r>
            <a:r>
              <a:rPr lang="en-US" altLang="zh-CN" sz="2000" baseline="-25000" dirty="0">
                <a:latin typeface="+mn-lt"/>
                <a:ea typeface="+mj-ea"/>
              </a:rPr>
              <a:t>0</a:t>
            </a:r>
            <a:r>
              <a:rPr lang="en-US" altLang="zh-CN" sz="2000" dirty="0">
                <a:latin typeface="+mn-lt"/>
                <a:ea typeface="+mj-ea"/>
              </a:rPr>
              <a:t>=0</a:t>
            </a:r>
            <a:r>
              <a:rPr lang="en-US" altLang="zh-CN" sz="2000" dirty="0">
                <a:latin typeface="+mj-ea"/>
                <a:ea typeface="+mj-ea"/>
              </a:rPr>
              <a:t>; </a:t>
            </a:r>
            <a:r>
              <a:rPr lang="zh-CN" altLang="en-US" sz="2000" dirty="0">
                <a:latin typeface="+mj-ea"/>
                <a:ea typeface="+mj-ea"/>
              </a:rPr>
              <a:t>设定唯一的</a:t>
            </a:r>
            <a:r>
              <a:rPr lang="en-US" altLang="zh-CN" sz="2000" b="1" dirty="0">
                <a:solidFill>
                  <a:srgbClr val="C00000"/>
                </a:solidFill>
                <a:latin typeface="+mn-lt"/>
                <a:ea typeface="+mj-ea"/>
              </a:rPr>
              <a:t>accept</a:t>
            </a:r>
            <a:r>
              <a:rPr lang="zh-CN" altLang="en-US" sz="2000" dirty="0">
                <a:latin typeface="+mj-ea"/>
                <a:ea typeface="+mj-ea"/>
              </a:rPr>
              <a:t>状态为</a:t>
            </a:r>
            <a:r>
              <a:rPr lang="en-US" altLang="zh-CN" sz="2000" i="1" dirty="0">
                <a:latin typeface="+mn-lt"/>
                <a:ea typeface="+mj-ea"/>
              </a:rPr>
              <a:t>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j-ea"/>
                <a:ea typeface="+mj-ea"/>
              </a:rPr>
              <a:t>对任意状态 </a:t>
            </a:r>
            <a:r>
              <a:rPr lang="en-US" altLang="zh-CN" sz="2000" i="1" dirty="0">
                <a:latin typeface="+mn-lt"/>
                <a:ea typeface="+mj-ea"/>
              </a:rPr>
              <a:t>q</a:t>
            </a:r>
            <a:r>
              <a:rPr lang="en-US" altLang="zh-CN" sz="2000" dirty="0">
                <a:latin typeface="+mj-ea"/>
                <a:ea typeface="+mj-ea"/>
              </a:rPr>
              <a:t> </a:t>
            </a:r>
            <a:r>
              <a:rPr lang="zh-CN" altLang="en-US" sz="2000" dirty="0">
                <a:latin typeface="+mj-ea"/>
                <a:ea typeface="+mj-ea"/>
              </a:rPr>
              <a:t>和输入字符 </a:t>
            </a:r>
            <a:r>
              <a:rPr lang="en-US" altLang="zh-CN" sz="2000" i="1" dirty="0">
                <a:latin typeface="+mn-lt"/>
                <a:ea typeface="+mj-ea"/>
              </a:rPr>
              <a:t>a</a:t>
            </a:r>
            <a:r>
              <a:rPr lang="en-US" altLang="zh-CN" sz="2000" dirty="0">
                <a:latin typeface="+mj-ea"/>
                <a:ea typeface="+mj-ea"/>
              </a:rPr>
              <a:t>, </a:t>
            </a:r>
            <a:r>
              <a:rPr lang="zh-CN" altLang="en-US" sz="2000" dirty="0">
                <a:latin typeface="+mj-ea"/>
                <a:ea typeface="+mj-ea"/>
              </a:rPr>
              <a:t>定义转换函数 </a:t>
            </a:r>
            <a:r>
              <a:rPr lang="zh-CN" altLang="en-US" sz="2000" i="1" dirty="0">
                <a:latin typeface="+mn-lt"/>
                <a:ea typeface="+mj-ea"/>
                <a:sym typeface="Symbol" panose="05050102010706020507" pitchFamily="18" charset="2"/>
              </a:rPr>
              <a:t></a:t>
            </a:r>
            <a:r>
              <a:rPr lang="en-US" altLang="zh-CN" sz="2000" dirty="0">
                <a:latin typeface="+mn-lt"/>
                <a:ea typeface="+mj-ea"/>
                <a:sym typeface="Symbol" panose="05050102010706020507" pitchFamily="18" charset="2"/>
              </a:rPr>
              <a:t>: </a:t>
            </a:r>
            <a:r>
              <a:rPr lang="en-US" altLang="zh-CN" sz="2000" i="1" dirty="0">
                <a:latin typeface="+mn-lt"/>
                <a:ea typeface="+mj-ea"/>
                <a:sym typeface="Symbol" panose="05050102010706020507" pitchFamily="18" charset="2"/>
              </a:rPr>
              <a:t>Q</a:t>
            </a:r>
            <a:r>
              <a:rPr lang="en-US" altLang="zh-CN" sz="2000" dirty="0">
                <a:latin typeface="+mn-lt"/>
                <a:ea typeface="+mj-ea"/>
                <a:sym typeface="Symbol" panose="05050102010706020507" pitchFamily="18" charset="2"/>
              </a:rPr>
              <a:t> </a:t>
            </a:r>
            <a:r>
              <a:rPr lang="en-US" altLang="zh-CN" sz="2000" dirty="0">
                <a:latin typeface="+mn-lt"/>
                <a:ea typeface="+mj-ea"/>
              </a:rPr>
              <a:t> </a:t>
            </a:r>
            <a:r>
              <a:rPr lang="en-US" altLang="zh-CN" sz="2000" i="1" dirty="0">
                <a:latin typeface="+mn-lt"/>
                <a:ea typeface="+mj-ea"/>
              </a:rPr>
              <a:t>Q</a:t>
            </a:r>
            <a:r>
              <a:rPr lang="en-US" altLang="zh-CN" sz="2000" dirty="0">
                <a:latin typeface="+mn-lt"/>
                <a:ea typeface="+mj-ea"/>
              </a:rPr>
              <a:t> </a:t>
            </a:r>
            <a:r>
              <a:rPr lang="zh-CN" altLang="en-US" sz="2000" dirty="0">
                <a:latin typeface="+mj-ea"/>
                <a:ea typeface="+mj-ea"/>
              </a:rPr>
              <a:t>如下：</a:t>
            </a:r>
            <a:endParaRPr lang="en-US" altLang="zh-CN" sz="2000" dirty="0">
              <a:latin typeface="+mj-ea"/>
              <a:ea typeface="+mj-ea"/>
            </a:endParaRPr>
          </a:p>
          <a:p>
            <a:pPr algn="ctr">
              <a:spcBef>
                <a:spcPts val="600"/>
              </a:spcBef>
            </a:pPr>
            <a:r>
              <a:rPr lang="zh-CN" altLang="zh-CN" sz="2400" i="1" dirty="0">
                <a:solidFill>
                  <a:srgbClr val="006600"/>
                </a:solidFill>
                <a:latin typeface="+mn-lt"/>
                <a:ea typeface="+mj-ea"/>
                <a:sym typeface="Symbol" panose="05050102010706020507" pitchFamily="18" charset="2"/>
              </a:rPr>
              <a:t></a:t>
            </a:r>
            <a:r>
              <a:rPr lang="en-US" altLang="zh-CN" sz="2400" i="1" dirty="0">
                <a:solidFill>
                  <a:srgbClr val="006600"/>
                </a:solidFill>
                <a:latin typeface="+mn-lt"/>
                <a:ea typeface="+mj-ea"/>
                <a:sym typeface="Symbol" panose="05050102010706020507" pitchFamily="18" charset="2"/>
              </a:rPr>
              <a:t> </a:t>
            </a:r>
            <a:r>
              <a:rPr lang="en-US" altLang="zh-CN" sz="2400" dirty="0">
                <a:solidFill>
                  <a:srgbClr val="006600"/>
                </a:solidFill>
                <a:latin typeface="+mn-lt"/>
                <a:ea typeface="+mj-ea"/>
                <a:sym typeface="Symbol" panose="05050102010706020507" pitchFamily="18" charset="2"/>
              </a:rPr>
              <a:t>(</a:t>
            </a:r>
            <a:r>
              <a:rPr lang="en-US" altLang="zh-CN" sz="2400" i="1" dirty="0" err="1">
                <a:solidFill>
                  <a:srgbClr val="006600"/>
                </a:solidFill>
                <a:latin typeface="+mn-lt"/>
                <a:ea typeface="+mj-ea"/>
                <a:sym typeface="Symbol" panose="05050102010706020507" pitchFamily="18" charset="2"/>
              </a:rPr>
              <a:t>q</a:t>
            </a:r>
            <a:r>
              <a:rPr lang="en-US" altLang="zh-CN" sz="2400" dirty="0" err="1">
                <a:solidFill>
                  <a:srgbClr val="006600"/>
                </a:solidFill>
                <a:latin typeface="+mn-lt"/>
                <a:ea typeface="+mj-ea"/>
                <a:sym typeface="Symbol" panose="05050102010706020507" pitchFamily="18" charset="2"/>
              </a:rPr>
              <a:t>,</a:t>
            </a:r>
            <a:r>
              <a:rPr lang="en-US" altLang="zh-CN" sz="2400" i="1" dirty="0" err="1">
                <a:solidFill>
                  <a:srgbClr val="006600"/>
                </a:solidFill>
                <a:latin typeface="+mn-lt"/>
                <a:ea typeface="+mj-ea"/>
                <a:sym typeface="Symbol" panose="05050102010706020507" pitchFamily="18" charset="2"/>
              </a:rPr>
              <a:t>a</a:t>
            </a:r>
            <a:r>
              <a:rPr lang="en-US" altLang="zh-CN" sz="2400" dirty="0">
                <a:solidFill>
                  <a:srgbClr val="006600"/>
                </a:solidFill>
                <a:latin typeface="+mn-lt"/>
                <a:ea typeface="+mj-ea"/>
                <a:sym typeface="Symbol" panose="05050102010706020507" pitchFamily="18" charset="2"/>
              </a:rPr>
              <a:t>) =  (</a:t>
            </a:r>
            <a:r>
              <a:rPr lang="en-US" altLang="zh-CN" sz="2400" i="1" dirty="0" err="1">
                <a:solidFill>
                  <a:srgbClr val="006600"/>
                </a:solidFill>
                <a:latin typeface="+mn-lt"/>
                <a:ea typeface="+mj-ea"/>
                <a:sym typeface="Symbol" panose="05050102010706020507" pitchFamily="18" charset="2"/>
              </a:rPr>
              <a:t>P</a:t>
            </a:r>
            <a:r>
              <a:rPr lang="en-US" altLang="zh-CN" sz="2400" i="1" baseline="-25000" dirty="0" err="1">
                <a:solidFill>
                  <a:srgbClr val="006600"/>
                </a:solidFill>
                <a:latin typeface="+mn-lt"/>
                <a:ea typeface="+mj-ea"/>
                <a:sym typeface="Symbol" panose="05050102010706020507" pitchFamily="18" charset="2"/>
              </a:rPr>
              <a:t>q</a:t>
            </a:r>
            <a:r>
              <a:rPr lang="en-US" altLang="zh-CN" sz="2400" i="1" dirty="0" err="1">
                <a:solidFill>
                  <a:srgbClr val="006600"/>
                </a:solidFill>
                <a:latin typeface="+mn-lt"/>
                <a:ea typeface="+mj-ea"/>
                <a:sym typeface="Symbol" panose="05050102010706020507" pitchFamily="18" charset="2"/>
              </a:rPr>
              <a:t>a</a:t>
            </a:r>
            <a:r>
              <a:rPr lang="en-US" altLang="zh-CN" sz="2400" dirty="0">
                <a:solidFill>
                  <a:srgbClr val="006600"/>
                </a:solidFill>
                <a:latin typeface="+mn-lt"/>
                <a:ea typeface="+mj-ea"/>
                <a:sym typeface="Symbol" panose="05050102010706020507" pitchFamily="18" charset="2"/>
              </a:rPr>
              <a:t>)</a:t>
            </a:r>
            <a:endParaRPr lang="zh-CN" altLang="en-US" sz="2400" dirty="0">
              <a:solidFill>
                <a:srgbClr val="006600"/>
              </a:solidFill>
              <a:latin typeface="+mn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422837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936625"/>
          </a:xfrm>
        </p:spPr>
        <p:txBody>
          <a:bodyPr/>
          <a:lstStyle/>
          <a:p>
            <a:pPr eaLnBrk="1" hangingPunct="1"/>
            <a:r>
              <a:rPr lang="zh-CN" altLang="en-US"/>
              <a:t>模拟匹配自动机的算法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720090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3C5AF0A-B5DA-47C2-BBB3-4F63E7A25EFD}"/>
              </a:ext>
            </a:extLst>
          </p:cNvPr>
          <p:cNvSpPr txBox="1"/>
          <p:nvPr/>
        </p:nvSpPr>
        <p:spPr>
          <a:xfrm>
            <a:off x="683568" y="4437112"/>
            <a:ext cx="8003232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+mj-ea"/>
                <a:ea typeface="+mj-ea"/>
              </a:rPr>
              <a:t>当状态进入 </a:t>
            </a:r>
            <a:r>
              <a:rPr lang="en-US" altLang="zh-CN" sz="2000" i="1" dirty="0">
                <a:latin typeface="+mn-lt"/>
                <a:ea typeface="+mj-ea"/>
              </a:rPr>
              <a:t>q </a:t>
            </a:r>
            <a:r>
              <a:rPr lang="en-US" altLang="zh-CN" sz="1600" dirty="0">
                <a:latin typeface="+mn-lt"/>
                <a:ea typeface="+mj-ea"/>
              </a:rPr>
              <a:t>(line 4)</a:t>
            </a:r>
            <a:r>
              <a:rPr lang="en-US" altLang="zh-CN" sz="2000" dirty="0">
                <a:latin typeface="+mj-ea"/>
                <a:ea typeface="+mj-ea"/>
              </a:rPr>
              <a:t>, </a:t>
            </a:r>
            <a:r>
              <a:rPr lang="zh-CN" altLang="en-US" sz="2000" dirty="0">
                <a:latin typeface="+mj-ea"/>
                <a:ea typeface="+mj-ea"/>
              </a:rPr>
              <a:t>则 </a:t>
            </a:r>
            <a:r>
              <a:rPr lang="en-US" altLang="zh-CN" sz="2000" i="1" dirty="0">
                <a:latin typeface="+mn-lt"/>
                <a:ea typeface="+mj-ea"/>
              </a:rPr>
              <a:t>q </a:t>
            </a:r>
            <a:r>
              <a:rPr lang="zh-CN" altLang="en-US" sz="2000" dirty="0">
                <a:latin typeface="+mj-ea"/>
                <a:ea typeface="+mj-ea"/>
              </a:rPr>
              <a:t>一定是满足</a:t>
            </a:r>
            <a:r>
              <a:rPr lang="en-US" altLang="zh-CN" sz="2000" i="1" dirty="0" err="1">
                <a:latin typeface="+mn-lt"/>
                <a:ea typeface="+mj-ea"/>
              </a:rPr>
              <a:t>P</a:t>
            </a:r>
            <a:r>
              <a:rPr lang="en-US" altLang="zh-CN" sz="2000" i="1" baseline="-25000" dirty="0" err="1">
                <a:latin typeface="+mn-lt"/>
                <a:ea typeface="+mj-ea"/>
              </a:rPr>
              <a:t>q</a:t>
            </a:r>
            <a:r>
              <a:rPr lang="zh-CN" altLang="en-US" sz="2000" dirty="0">
                <a:latin typeface="+mn-lt"/>
                <a:ea typeface="+mj-ea"/>
              </a:rPr>
              <a:t> ⊐ </a:t>
            </a:r>
            <a:r>
              <a:rPr lang="en-US" altLang="zh-CN" sz="2000" i="1" dirty="0" err="1">
                <a:latin typeface="+mn-lt"/>
                <a:ea typeface="+mj-ea"/>
              </a:rPr>
              <a:t>T</a:t>
            </a:r>
            <a:r>
              <a:rPr lang="en-US" altLang="zh-CN" sz="2000" baseline="-25000" dirty="0" err="1">
                <a:latin typeface="+mn-lt"/>
                <a:ea typeface="+mj-ea"/>
              </a:rPr>
              <a:t>i</a:t>
            </a:r>
            <a:r>
              <a:rPr lang="en-US" altLang="zh-CN" sz="2000" baseline="-25000" dirty="0">
                <a:latin typeface="+mn-lt"/>
                <a:ea typeface="+mj-ea"/>
              </a:rPr>
              <a:t> </a:t>
            </a:r>
            <a:r>
              <a:rPr lang="zh-CN" altLang="en-US" sz="2000" dirty="0">
                <a:latin typeface="+mj-ea"/>
                <a:ea typeface="+mj-ea"/>
              </a:rPr>
              <a:t>的最大值，如果这个最大值是</a:t>
            </a:r>
            <a:r>
              <a:rPr lang="en-US" altLang="zh-CN" sz="2000" i="1" dirty="0">
                <a:latin typeface="+mn-lt"/>
                <a:ea typeface="+mj-ea"/>
              </a:rPr>
              <a:t>m</a:t>
            </a:r>
            <a:r>
              <a:rPr lang="zh-CN" altLang="en-US" sz="2000" dirty="0">
                <a:latin typeface="+mj-ea"/>
                <a:ea typeface="+mj-ea"/>
              </a:rPr>
              <a:t>，即 </a:t>
            </a:r>
            <a:r>
              <a:rPr lang="en-US" altLang="zh-CN" sz="2000" i="1" dirty="0">
                <a:latin typeface="+mn-lt"/>
                <a:ea typeface="+mj-ea"/>
              </a:rPr>
              <a:t>P </a:t>
            </a:r>
            <a:r>
              <a:rPr lang="zh-CN" altLang="en-US" sz="2000" dirty="0">
                <a:latin typeface="+mj-ea"/>
                <a:ea typeface="+mj-ea"/>
              </a:rPr>
              <a:t>是</a:t>
            </a:r>
            <a:r>
              <a:rPr lang="en-US" altLang="zh-CN" sz="2000" i="1" dirty="0" err="1">
                <a:latin typeface="+mn-lt"/>
                <a:ea typeface="+mj-ea"/>
              </a:rPr>
              <a:t>T</a:t>
            </a:r>
            <a:r>
              <a:rPr lang="en-US" altLang="zh-CN" sz="2000" baseline="-25000" dirty="0" err="1">
                <a:latin typeface="+mn-lt"/>
                <a:ea typeface="+mj-ea"/>
              </a:rPr>
              <a:t>i</a:t>
            </a:r>
            <a:r>
              <a:rPr lang="en-US" altLang="zh-CN" sz="2000" baseline="-25000" dirty="0">
                <a:latin typeface="+mn-lt"/>
                <a:ea typeface="+mj-ea"/>
              </a:rPr>
              <a:t> </a:t>
            </a:r>
            <a:r>
              <a:rPr lang="en-US" altLang="zh-CN" sz="1600" dirty="0">
                <a:latin typeface="+mn-lt"/>
                <a:ea typeface="+mj-ea"/>
              </a:rPr>
              <a:t>(line 5) </a:t>
            </a:r>
            <a:r>
              <a:rPr lang="zh-CN" altLang="en-US" sz="2000" dirty="0">
                <a:latin typeface="+mj-ea"/>
                <a:ea typeface="+mj-ea"/>
              </a:rPr>
              <a:t>的后缀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D34CD8B-3669-4E45-9905-EECB12DC60D6}"/>
              </a:ext>
            </a:extLst>
          </p:cNvPr>
          <p:cNvGrpSpPr/>
          <p:nvPr/>
        </p:nvGrpSpPr>
        <p:grpSpPr>
          <a:xfrm>
            <a:off x="683568" y="4823656"/>
            <a:ext cx="6624736" cy="997659"/>
            <a:chOff x="683568" y="4823656"/>
            <a:chExt cx="6624736" cy="997659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737F71E4-4ADB-4FD7-B013-78E1F3D08A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568" y="4823656"/>
              <a:ext cx="6048672" cy="398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4BBD3C35-2E73-4D8C-AA36-5954C0BCBB3B}"/>
                </a:ext>
              </a:extLst>
            </p:cNvPr>
            <p:cNvCxnSpPr/>
            <p:nvPr/>
          </p:nvCxnSpPr>
          <p:spPr>
            <a:xfrm>
              <a:off x="4716016" y="4823656"/>
              <a:ext cx="432048" cy="5495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A6E0E3B-AF62-4658-96A2-A673DD8C1CEE}"/>
                </a:ext>
              </a:extLst>
            </p:cNvPr>
            <p:cNvSpPr txBox="1"/>
            <p:nvPr/>
          </p:nvSpPr>
          <p:spPr>
            <a:xfrm>
              <a:off x="4211960" y="5359650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+mj-ea"/>
                  <a:ea typeface="+mj-ea"/>
                </a:rPr>
                <a:t>定理</a:t>
              </a:r>
              <a:r>
                <a:rPr lang="en-US" altLang="zh-CN" sz="2000" dirty="0">
                  <a:latin typeface="+mn-lt"/>
                </a:rPr>
                <a:t>32.4</a:t>
              </a:r>
              <a:r>
                <a:rPr lang="zh-CN" altLang="en-US" sz="2000" dirty="0">
                  <a:latin typeface="+mn-lt"/>
                </a:rPr>
                <a:t>：</a:t>
              </a:r>
              <a:r>
                <a:rPr lang="zh-CN" altLang="en-US" sz="2400" i="1" dirty="0">
                  <a:solidFill>
                    <a:srgbClr val="006600"/>
                  </a:solidFill>
                  <a:latin typeface="+mn-lt"/>
                  <a:sym typeface="Symbol" panose="05050102010706020507" pitchFamily="18" charset="2"/>
                </a:rPr>
                <a:t> </a:t>
              </a:r>
              <a:r>
                <a:rPr lang="en-US" altLang="zh-CN" sz="2400" dirty="0">
                  <a:solidFill>
                    <a:srgbClr val="006600"/>
                  </a:solidFill>
                  <a:latin typeface="+mn-lt"/>
                  <a:sym typeface="Symbol" panose="05050102010706020507" pitchFamily="18" charset="2"/>
                </a:rPr>
                <a:t>(</a:t>
              </a:r>
              <a:r>
                <a:rPr lang="en-US" altLang="zh-CN" sz="2400" i="1" dirty="0" err="1">
                  <a:solidFill>
                    <a:srgbClr val="006600"/>
                  </a:solidFill>
                  <a:latin typeface="+mn-lt"/>
                  <a:sym typeface="Symbol" panose="05050102010706020507" pitchFamily="18" charset="2"/>
                </a:rPr>
                <a:t>T</a:t>
              </a:r>
              <a:r>
                <a:rPr lang="en-US" altLang="zh-CN" sz="2400" i="1" baseline="-25000" dirty="0" err="1">
                  <a:solidFill>
                    <a:srgbClr val="006600"/>
                  </a:solidFill>
                  <a:latin typeface="+mn-lt"/>
                  <a:sym typeface="Symbol" panose="05050102010706020507" pitchFamily="18" charset="2"/>
                </a:rPr>
                <a:t>i</a:t>
              </a:r>
              <a:r>
                <a:rPr lang="en-US" altLang="zh-CN" sz="2400" dirty="0">
                  <a:solidFill>
                    <a:srgbClr val="006600"/>
                  </a:solidFill>
                  <a:latin typeface="+mn-lt"/>
                  <a:sym typeface="Symbol" panose="05050102010706020507" pitchFamily="18" charset="2"/>
                </a:rPr>
                <a:t>) = </a:t>
              </a:r>
              <a:r>
                <a:rPr lang="en-US" altLang="zh-CN" sz="2400" i="1" dirty="0">
                  <a:solidFill>
                    <a:srgbClr val="006600"/>
                  </a:solidFill>
                  <a:latin typeface="+mn-lt"/>
                  <a:sym typeface="Symbol" panose="05050102010706020507" pitchFamily="18" charset="2"/>
                </a:rPr>
                <a:t></a:t>
              </a:r>
              <a:r>
                <a:rPr lang="en-US" altLang="zh-CN" sz="2400" dirty="0">
                  <a:solidFill>
                    <a:srgbClr val="006600"/>
                  </a:solidFill>
                  <a:latin typeface="+mn-lt"/>
                  <a:sym typeface="Symbol" panose="05050102010706020507" pitchFamily="18" charset="2"/>
                </a:rPr>
                <a:t> (</a:t>
              </a:r>
              <a:r>
                <a:rPr lang="en-US" altLang="zh-CN" sz="2400" i="1" dirty="0" err="1">
                  <a:solidFill>
                    <a:srgbClr val="006600"/>
                  </a:solidFill>
                  <a:latin typeface="+mn-lt"/>
                  <a:sym typeface="Symbol" panose="05050102010706020507" pitchFamily="18" charset="2"/>
                </a:rPr>
                <a:t>T</a:t>
              </a:r>
              <a:r>
                <a:rPr lang="en-US" altLang="zh-CN" sz="2400" i="1" baseline="-25000" dirty="0" err="1">
                  <a:solidFill>
                    <a:srgbClr val="006600"/>
                  </a:solidFill>
                  <a:latin typeface="+mn-lt"/>
                  <a:sym typeface="Symbol" panose="05050102010706020507" pitchFamily="18" charset="2"/>
                </a:rPr>
                <a:t>i</a:t>
              </a:r>
              <a:r>
                <a:rPr lang="en-US" altLang="zh-CN" sz="2400" dirty="0">
                  <a:solidFill>
                    <a:srgbClr val="006600"/>
                  </a:solidFill>
                  <a:latin typeface="+mn-lt"/>
                  <a:sym typeface="Symbol" panose="05050102010706020507" pitchFamily="18" charset="2"/>
                </a:rPr>
                <a:t>)</a:t>
              </a:r>
              <a:endParaRPr lang="zh-CN" altLang="en-US" sz="2400" dirty="0">
                <a:solidFill>
                  <a:srgbClr val="006600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3" y="4501485"/>
            <a:ext cx="4176464" cy="155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2A3D68E-D840-475C-B00F-19B9EDC8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后缀函数递归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16F3B08-59C1-4299-978B-9A33F162E6C9}"/>
              </a:ext>
            </a:extLst>
          </p:cNvPr>
          <p:cNvSpPr txBox="1"/>
          <p:nvPr/>
        </p:nvSpPr>
        <p:spPr>
          <a:xfrm>
            <a:off x="562203" y="1515488"/>
            <a:ext cx="79208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后缀函数递归引理：</a:t>
            </a:r>
            <a:endParaRPr lang="en-US" altLang="zh-CN" sz="2400" b="1" dirty="0">
              <a:solidFill>
                <a:srgbClr val="0066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对任意串</a:t>
            </a:r>
            <a:r>
              <a:rPr lang="en-US" altLang="zh-CN" sz="2400" i="1" dirty="0">
                <a:latin typeface="+mn-lt"/>
                <a:ea typeface="楷体" panose="02010609060101010101" pitchFamily="49" charset="-122"/>
              </a:rPr>
              <a:t>x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和输入字符</a:t>
            </a:r>
            <a:r>
              <a:rPr lang="en-US" altLang="zh-CN" sz="2400" i="1" dirty="0"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若</a:t>
            </a:r>
            <a:r>
              <a:rPr lang="en-US" altLang="zh-CN" sz="2400" i="1" dirty="0">
                <a:latin typeface="+mn-lt"/>
                <a:ea typeface="楷体" panose="02010609060101010101" pitchFamily="49" charset="-122"/>
              </a:rPr>
              <a:t>q </a:t>
            </a:r>
            <a:r>
              <a:rPr lang="en-US" altLang="zh-CN" sz="2400" dirty="0">
                <a:latin typeface="+mn-lt"/>
                <a:ea typeface="楷体" panose="02010609060101010101" pitchFamily="49" charset="-122"/>
              </a:rPr>
              <a:t>= </a:t>
            </a:r>
            <a:r>
              <a:rPr lang="en-US" altLang="zh-CN" sz="2400" i="1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 </a:t>
            </a:r>
            <a:r>
              <a:rPr lang="en-US" altLang="zh-CN" sz="2400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(</a:t>
            </a:r>
            <a:r>
              <a:rPr lang="en-US" altLang="zh-CN" sz="2400" i="1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x</a:t>
            </a:r>
            <a:r>
              <a:rPr lang="en-US" altLang="zh-CN" sz="2400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)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,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则</a:t>
            </a:r>
            <a:r>
              <a:rPr lang="zh-CN" altLang="en-US" sz="2400" i="1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</a:t>
            </a:r>
            <a:r>
              <a:rPr lang="en-US" altLang="zh-CN" sz="2400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(</a:t>
            </a:r>
            <a:r>
              <a:rPr lang="en-US" altLang="zh-CN" sz="2400" i="1" dirty="0" err="1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xa</a:t>
            </a:r>
            <a:r>
              <a:rPr lang="en-US" altLang="zh-CN" sz="2400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) = </a:t>
            </a:r>
            <a:r>
              <a:rPr lang="en-US" altLang="zh-CN" sz="2400" i="1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</a:t>
            </a:r>
            <a:r>
              <a:rPr lang="en-US" altLang="zh-CN" sz="2400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(</a:t>
            </a:r>
            <a:r>
              <a:rPr lang="en-US" altLang="zh-CN" sz="2400" i="1" dirty="0" err="1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P</a:t>
            </a:r>
            <a:r>
              <a:rPr lang="en-US" altLang="zh-CN" sz="2400" i="1" baseline="-25000" dirty="0" err="1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q</a:t>
            </a:r>
            <a:r>
              <a:rPr lang="en-US" altLang="zh-CN" sz="2400" i="1" dirty="0" err="1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a</a:t>
            </a:r>
            <a:r>
              <a:rPr lang="en-US" altLang="zh-CN" sz="2400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006600"/>
                </a:solidFill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证明：</a:t>
            </a:r>
            <a:endParaRPr lang="en-US" altLang="zh-CN" sz="2000" b="1" dirty="0">
              <a:solidFill>
                <a:srgbClr val="006600"/>
              </a:solidFill>
              <a:latin typeface="+mn-lt"/>
              <a:ea typeface="楷体" panose="02010609060101010101" pitchFamily="49" charset="-122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r>
              <a:rPr lang="zh-CN" altLang="en-US" sz="2000" dirty="0">
                <a:latin typeface="+mn-lt"/>
                <a:ea typeface="楷体" panose="02010609060101010101" pitchFamily="49" charset="-122"/>
              </a:rPr>
              <a:t>根据后缀函数定义，</a:t>
            </a:r>
            <a:r>
              <a:rPr lang="en-US" altLang="zh-CN" sz="2000" i="1" dirty="0" err="1">
                <a:latin typeface="+mn-lt"/>
                <a:ea typeface="楷体" panose="02010609060101010101" pitchFamily="49" charset="-122"/>
              </a:rPr>
              <a:t>P</a:t>
            </a:r>
            <a:r>
              <a:rPr lang="en-US" altLang="zh-CN" sz="2000" i="1" baseline="-25000" dirty="0" err="1">
                <a:latin typeface="+mn-lt"/>
                <a:ea typeface="楷体" panose="02010609060101010101" pitchFamily="49" charset="-122"/>
              </a:rPr>
              <a:t>q</a:t>
            </a:r>
            <a:r>
              <a:rPr lang="zh-CN" altLang="en-US" sz="2000" dirty="0">
                <a:latin typeface="+mn-lt"/>
              </a:rPr>
              <a:t> ⊐ </a:t>
            </a:r>
            <a:r>
              <a:rPr lang="en-US" altLang="zh-CN" sz="2000" i="1" dirty="0">
                <a:latin typeface="+mn-lt"/>
              </a:rPr>
              <a:t>x</a:t>
            </a:r>
            <a:r>
              <a:rPr lang="en-US" altLang="zh-CN" sz="2000" dirty="0">
                <a:latin typeface="+mn-lt"/>
              </a:rPr>
              <a:t>,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且</a:t>
            </a:r>
            <a:r>
              <a:rPr lang="zh-CN" altLang="en-US" sz="2000" dirty="0">
                <a:latin typeface="+mn-lt"/>
              </a:rPr>
              <a:t> </a:t>
            </a:r>
            <a:r>
              <a:rPr lang="en-US" altLang="zh-CN" sz="2000" i="1" dirty="0" err="1">
                <a:latin typeface="+mn-lt"/>
              </a:rPr>
              <a:t>P</a:t>
            </a:r>
            <a:r>
              <a:rPr lang="en-US" altLang="zh-CN" sz="2000" i="1" baseline="-25000" dirty="0" err="1">
                <a:latin typeface="+mn-lt"/>
              </a:rPr>
              <a:t>q</a:t>
            </a:r>
            <a:r>
              <a:rPr lang="en-US" altLang="zh-CN" sz="2000" i="1" dirty="0" err="1">
                <a:latin typeface="+mn-lt"/>
              </a:rPr>
              <a:t>a</a:t>
            </a:r>
            <a:r>
              <a:rPr lang="en-US" altLang="zh-CN" sz="2000" dirty="0">
                <a:latin typeface="+mn-lt"/>
              </a:rPr>
              <a:t> </a:t>
            </a:r>
            <a:r>
              <a:rPr lang="zh-CN" altLang="en-US" sz="2000" dirty="0">
                <a:latin typeface="+mn-lt"/>
              </a:rPr>
              <a:t>⊐ </a:t>
            </a:r>
            <a:r>
              <a:rPr lang="en-US" altLang="zh-CN" sz="2000" i="1" dirty="0" err="1">
                <a:latin typeface="+mn-lt"/>
              </a:rPr>
              <a:t>xa</a:t>
            </a:r>
            <a:r>
              <a:rPr lang="en-US" altLang="zh-CN" sz="2000" dirty="0">
                <a:latin typeface="+mn-lt"/>
              </a:rPr>
              <a:t> </a:t>
            </a:r>
            <a:r>
              <a:rPr lang="zh-CN" altLang="en-US" sz="2000" dirty="0">
                <a:latin typeface="+mn-lt"/>
              </a:rPr>
              <a:t>。</a:t>
            </a:r>
            <a:r>
              <a:rPr lang="en-US" altLang="zh-CN" sz="2000" dirty="0">
                <a:latin typeface="+mn-lt"/>
              </a:rPr>
              <a:t>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令</a:t>
            </a:r>
            <a:r>
              <a:rPr lang="zh-CN" altLang="en-US" sz="2000" dirty="0">
                <a:latin typeface="+mn-lt"/>
              </a:rPr>
              <a:t> </a:t>
            </a:r>
            <a:r>
              <a:rPr lang="en-US" altLang="zh-CN" sz="2000" i="1" dirty="0">
                <a:latin typeface="+mn-lt"/>
              </a:rPr>
              <a:t>r </a:t>
            </a:r>
            <a:r>
              <a:rPr lang="en-US" altLang="zh-CN" sz="2000" dirty="0">
                <a:latin typeface="+mn-lt"/>
              </a:rPr>
              <a:t>=</a:t>
            </a:r>
            <a:r>
              <a:rPr lang="zh-CN" altLang="en-US" sz="2000" dirty="0">
                <a:latin typeface="+mn-lt"/>
              </a:rPr>
              <a:t> </a:t>
            </a:r>
            <a:r>
              <a:rPr lang="zh-CN" altLang="en-US" sz="2000" i="1" dirty="0">
                <a:latin typeface="+mn-lt"/>
                <a:sym typeface="Symbol" panose="05050102010706020507" pitchFamily="18" charset="2"/>
              </a:rPr>
              <a:t></a:t>
            </a: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(</a:t>
            </a:r>
            <a:r>
              <a:rPr lang="en-US" altLang="zh-CN" sz="2000" i="1" dirty="0" err="1">
                <a:latin typeface="+mn-lt"/>
                <a:sym typeface="Symbol" panose="05050102010706020507" pitchFamily="18" charset="2"/>
              </a:rPr>
              <a:t>xa</a:t>
            </a: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)</a:t>
            </a:r>
            <a:r>
              <a:rPr lang="en-US" altLang="zh-CN" sz="2000" dirty="0">
                <a:latin typeface="+mn-lt"/>
                <a:ea typeface="楷体" panose="02010609060101010101" pitchFamily="49" charset="-122"/>
              </a:rPr>
              <a:t> , </a:t>
            </a:r>
            <a:r>
              <a:rPr lang="en-US" altLang="zh-CN" sz="2000" i="1" dirty="0" err="1">
                <a:latin typeface="+mn-lt"/>
                <a:ea typeface="楷体" panose="02010609060101010101" pitchFamily="49" charset="-122"/>
              </a:rPr>
              <a:t>P</a:t>
            </a:r>
            <a:r>
              <a:rPr lang="en-US" altLang="zh-CN" sz="2000" i="1" baseline="-25000" dirty="0" err="1">
                <a:latin typeface="+mn-lt"/>
                <a:ea typeface="楷体" panose="02010609060101010101" pitchFamily="49" charset="-122"/>
              </a:rPr>
              <a:t>r</a:t>
            </a:r>
            <a:r>
              <a:rPr lang="en-US" altLang="zh-CN" sz="2000" dirty="0">
                <a:latin typeface="+mn-lt"/>
                <a:ea typeface="楷体" panose="02010609060101010101" pitchFamily="49" charset="-122"/>
              </a:rPr>
              <a:t> </a:t>
            </a:r>
            <a:r>
              <a:rPr lang="zh-CN" altLang="en-US" sz="2000" dirty="0">
                <a:latin typeface="+mn-lt"/>
              </a:rPr>
              <a:t>⊐ </a:t>
            </a:r>
            <a:r>
              <a:rPr lang="en-US" altLang="zh-CN" sz="2000" i="1" dirty="0" err="1">
                <a:latin typeface="+mn-lt"/>
              </a:rPr>
              <a:t>xa</a:t>
            </a:r>
            <a:r>
              <a:rPr lang="en-US" altLang="zh-CN" sz="2000" dirty="0">
                <a:latin typeface="+mn-lt"/>
              </a:rPr>
              <a:t>,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（下左图）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所以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i="1" dirty="0">
                <a:latin typeface="+mn-lt"/>
              </a:rPr>
              <a:t>r </a:t>
            </a: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 </a:t>
            </a:r>
            <a:r>
              <a:rPr lang="en-US" altLang="zh-CN" sz="2000" i="1" dirty="0">
                <a:latin typeface="+mn-lt"/>
                <a:sym typeface="Symbol" panose="05050102010706020507" pitchFamily="18" charset="2"/>
              </a:rPr>
              <a:t>q</a:t>
            </a: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+1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（下右图）</a:t>
            </a:r>
            <a:r>
              <a:rPr lang="zh-CN" altLang="en-US" sz="2000" dirty="0">
                <a:latin typeface="+mn-lt"/>
                <a:sym typeface="Symbol" panose="05050102010706020507" pitchFamily="18" charset="2"/>
              </a:rPr>
              <a:t>，</a:t>
            </a: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|</a:t>
            </a:r>
            <a:r>
              <a:rPr lang="en-US" altLang="zh-CN" sz="2000" i="1" dirty="0" err="1">
                <a:latin typeface="+mn-lt"/>
                <a:sym typeface="Symbol" panose="05050102010706020507" pitchFamily="18" charset="2"/>
              </a:rPr>
              <a:t>P</a:t>
            </a:r>
            <a:r>
              <a:rPr lang="en-US" altLang="zh-CN" sz="2000" i="1" baseline="-25000" dirty="0" err="1">
                <a:latin typeface="+mn-lt"/>
                <a:sym typeface="Symbol" panose="05050102010706020507" pitchFamily="18" charset="2"/>
              </a:rPr>
              <a:t>r</a:t>
            </a: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| = </a:t>
            </a:r>
            <a:r>
              <a:rPr lang="en-US" altLang="zh-CN" sz="2000" i="1" dirty="0">
                <a:latin typeface="+mn-lt"/>
                <a:sym typeface="Symbol" panose="05050102010706020507" pitchFamily="18" charset="2"/>
              </a:rPr>
              <a:t>r</a:t>
            </a: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  </a:t>
            </a:r>
            <a:r>
              <a:rPr lang="en-US" altLang="zh-CN" sz="2000" i="1" dirty="0">
                <a:latin typeface="+mn-lt"/>
                <a:sym typeface="Symbol" panose="05050102010706020507" pitchFamily="18" charset="2"/>
              </a:rPr>
              <a:t>q</a:t>
            </a: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+1 = |</a:t>
            </a:r>
            <a:r>
              <a:rPr lang="en-US" altLang="zh-CN" sz="2000" i="1" dirty="0" err="1">
                <a:latin typeface="+mn-lt"/>
                <a:sym typeface="Symbol" panose="05050102010706020507" pitchFamily="18" charset="2"/>
              </a:rPr>
              <a:t>P</a:t>
            </a:r>
            <a:r>
              <a:rPr lang="en-US" altLang="zh-CN" sz="2000" i="1" baseline="-25000" dirty="0" err="1">
                <a:latin typeface="+mn-lt"/>
                <a:sym typeface="Symbol" panose="05050102010706020507" pitchFamily="18" charset="2"/>
              </a:rPr>
              <a:t>q</a:t>
            </a:r>
            <a:r>
              <a:rPr lang="en-US" altLang="zh-CN" sz="2000" i="1" dirty="0" err="1">
                <a:latin typeface="+mn-lt"/>
                <a:sym typeface="Symbol" panose="05050102010706020507" pitchFamily="18" charset="2"/>
              </a:rPr>
              <a:t>a</a:t>
            </a: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|</a:t>
            </a:r>
            <a:r>
              <a:rPr lang="zh-CN" altLang="en-US" sz="2000" dirty="0">
                <a:latin typeface="+mn-lt"/>
                <a:sym typeface="Symbol" panose="05050102010706020507" pitchFamily="18" charset="2"/>
              </a:rPr>
              <a:t>。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由于</a:t>
            </a:r>
            <a:r>
              <a:rPr lang="en-US" altLang="zh-CN" sz="2000" i="1" dirty="0" err="1">
                <a:latin typeface="+mn-lt"/>
                <a:sym typeface="Symbol" panose="05050102010706020507" pitchFamily="18" charset="2"/>
              </a:rPr>
              <a:t>P</a:t>
            </a:r>
            <a:r>
              <a:rPr lang="en-US" altLang="zh-CN" sz="2000" i="1" baseline="-25000" dirty="0" err="1">
                <a:latin typeface="+mn-lt"/>
                <a:sym typeface="Symbol" panose="05050102010706020507" pitchFamily="18" charset="2"/>
              </a:rPr>
              <a:t>q</a:t>
            </a:r>
            <a:r>
              <a:rPr lang="en-US" altLang="zh-CN" sz="2000" i="1" dirty="0" err="1">
                <a:latin typeface="+mn-lt"/>
                <a:sym typeface="Symbol" panose="05050102010706020507" pitchFamily="18" charset="2"/>
              </a:rPr>
              <a:t>a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和</a:t>
            </a:r>
            <a:r>
              <a:rPr lang="en-US" altLang="zh-CN" sz="2000" i="1" dirty="0" err="1">
                <a:latin typeface="+mn-lt"/>
                <a:sym typeface="Symbol" panose="05050102010706020507" pitchFamily="18" charset="2"/>
              </a:rPr>
              <a:t>P</a:t>
            </a:r>
            <a:r>
              <a:rPr lang="en-US" altLang="zh-CN" sz="2000" i="1" baseline="-25000" dirty="0" err="1">
                <a:latin typeface="+mn-lt"/>
                <a:sym typeface="Symbol" panose="05050102010706020507" pitchFamily="18" charset="2"/>
              </a:rPr>
              <a:t>r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都是</a:t>
            </a:r>
            <a:r>
              <a:rPr lang="en-US" altLang="zh-CN" sz="2000" i="1" dirty="0" err="1">
                <a:latin typeface="+mn-lt"/>
                <a:sym typeface="Symbol" panose="05050102010706020507" pitchFamily="18" charset="2"/>
              </a:rPr>
              <a:t>xa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的后缀，则</a:t>
            </a:r>
            <a:r>
              <a:rPr lang="en-US" altLang="zh-CN" sz="2000" i="1" dirty="0" err="1">
                <a:latin typeface="+mn-lt"/>
                <a:sym typeface="Symbol" panose="05050102010706020507" pitchFamily="18" charset="2"/>
              </a:rPr>
              <a:t>P</a:t>
            </a:r>
            <a:r>
              <a:rPr lang="en-US" altLang="zh-CN" sz="2000" i="1" baseline="-25000" dirty="0" err="1">
                <a:latin typeface="+mn-lt"/>
                <a:sym typeface="Symbol" panose="05050102010706020507" pitchFamily="18" charset="2"/>
              </a:rPr>
              <a:t>r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也是</a:t>
            </a:r>
            <a:r>
              <a:rPr lang="en-US" altLang="zh-CN" sz="2000" i="1" dirty="0" err="1">
                <a:latin typeface="+mn-lt"/>
                <a:sym typeface="Symbol" panose="05050102010706020507" pitchFamily="18" charset="2"/>
              </a:rPr>
              <a:t>P</a:t>
            </a:r>
            <a:r>
              <a:rPr lang="en-US" altLang="zh-CN" sz="2000" i="1" baseline="-25000" dirty="0" err="1">
                <a:latin typeface="+mn-lt"/>
                <a:sym typeface="Symbol" panose="05050102010706020507" pitchFamily="18" charset="2"/>
              </a:rPr>
              <a:t>q</a:t>
            </a:r>
            <a:r>
              <a:rPr lang="en-US" altLang="zh-CN" sz="2000" i="1" dirty="0" err="1">
                <a:latin typeface="+mn-lt"/>
                <a:sym typeface="Symbol" panose="05050102010706020507" pitchFamily="18" charset="2"/>
              </a:rPr>
              <a:t>a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的后缀，所以</a:t>
            </a:r>
            <a:r>
              <a:rPr lang="zh-CN" altLang="en-US" sz="2000" dirty="0">
                <a:latin typeface="+mn-lt"/>
                <a:sym typeface="Symbol" panose="05050102010706020507" pitchFamily="18" charset="2"/>
              </a:rPr>
              <a:t>，</a:t>
            </a: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r  </a:t>
            </a:r>
            <a:r>
              <a:rPr lang="en-US" altLang="zh-CN" sz="2000" i="1" dirty="0">
                <a:latin typeface="+mn-lt"/>
                <a:sym typeface="Symbol" panose="05050102010706020507" pitchFamily="18" charset="2"/>
              </a:rPr>
              <a:t> </a:t>
            </a: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(</a:t>
            </a:r>
            <a:r>
              <a:rPr lang="en-US" altLang="zh-CN" sz="2000" i="1" dirty="0" err="1">
                <a:latin typeface="+mn-lt"/>
                <a:sym typeface="Symbol" panose="05050102010706020507" pitchFamily="18" charset="2"/>
              </a:rPr>
              <a:t>P</a:t>
            </a:r>
            <a:r>
              <a:rPr lang="en-US" altLang="zh-CN" sz="2000" i="1" baseline="-25000" dirty="0" err="1">
                <a:latin typeface="+mn-lt"/>
                <a:sym typeface="Symbol" panose="05050102010706020507" pitchFamily="18" charset="2"/>
              </a:rPr>
              <a:t>q</a:t>
            </a:r>
            <a:r>
              <a:rPr lang="en-US" altLang="zh-CN" sz="2000" i="1" dirty="0" err="1">
                <a:latin typeface="+mn-lt"/>
                <a:sym typeface="Symbol" panose="05050102010706020507" pitchFamily="18" charset="2"/>
              </a:rPr>
              <a:t>a</a:t>
            </a: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),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即</a:t>
            </a:r>
            <a:r>
              <a:rPr lang="zh-CN" altLang="en-US" sz="2000" i="1" dirty="0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 </a:t>
            </a:r>
            <a:r>
              <a:rPr lang="en-US" altLang="zh-CN" sz="2000" dirty="0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(</a:t>
            </a:r>
            <a:r>
              <a:rPr lang="en-US" altLang="zh-CN" sz="2000" i="1" dirty="0" err="1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xa</a:t>
            </a:r>
            <a:r>
              <a:rPr lang="en-US" altLang="zh-CN" sz="2000" dirty="0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)  </a:t>
            </a:r>
            <a:r>
              <a:rPr lang="en-US" altLang="zh-CN" sz="2000" i="1" dirty="0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 </a:t>
            </a:r>
            <a:r>
              <a:rPr lang="en-US" altLang="zh-CN" sz="2000" dirty="0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(</a:t>
            </a:r>
            <a:r>
              <a:rPr lang="en-US" altLang="zh-CN" sz="2000" i="1" dirty="0" err="1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P</a:t>
            </a:r>
            <a:r>
              <a:rPr lang="en-US" altLang="zh-CN" sz="2000" i="1" baseline="-25000" dirty="0" err="1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q</a:t>
            </a:r>
            <a:r>
              <a:rPr lang="en-US" altLang="zh-CN" sz="2000" i="1" dirty="0" err="1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a</a:t>
            </a:r>
            <a:r>
              <a:rPr lang="en-US" altLang="zh-CN" sz="2000" dirty="0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)</a:t>
            </a:r>
            <a:r>
              <a:rPr lang="zh-CN" altLang="en-US" sz="2000" dirty="0">
                <a:latin typeface="+mn-lt"/>
                <a:sym typeface="Symbol" panose="05050102010706020507" pitchFamily="18" charset="2"/>
              </a:rPr>
              <a:t>。</a:t>
            </a:r>
            <a:endParaRPr lang="en-US" altLang="zh-CN" sz="2000" dirty="0">
              <a:latin typeface="+mn-lt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r>
              <a:rPr lang="zh-CN" altLang="en-US" sz="2000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另一方面，</a:t>
            </a:r>
            <a:r>
              <a:rPr lang="en-US" altLang="zh-CN" sz="2000" i="1" dirty="0" err="1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P</a:t>
            </a:r>
            <a:r>
              <a:rPr lang="en-US" altLang="zh-CN" sz="2000" i="1" baseline="-25000" dirty="0" err="1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q</a:t>
            </a:r>
            <a:r>
              <a:rPr lang="en-US" altLang="zh-CN" sz="2000" i="1" dirty="0" err="1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a</a:t>
            </a:r>
            <a:r>
              <a:rPr lang="en-US" altLang="zh-CN" sz="2000" dirty="0">
                <a:latin typeface="+mn-lt"/>
                <a:ea typeface="楷体" panose="02010609060101010101" pitchFamily="49" charset="-122"/>
                <a:sym typeface="Symbol" panose="05050102010706020507" pitchFamily="18" charset="2"/>
              </a:rPr>
              <a:t> </a:t>
            </a:r>
            <a:r>
              <a:rPr lang="zh-CN" altLang="en-US" sz="2000" dirty="0">
                <a:latin typeface="+mn-lt"/>
              </a:rPr>
              <a:t>⊐ </a:t>
            </a:r>
            <a:r>
              <a:rPr lang="en-US" altLang="zh-CN" sz="2000" i="1" dirty="0" err="1">
                <a:latin typeface="+mn-lt"/>
              </a:rPr>
              <a:t>xa</a:t>
            </a:r>
            <a:r>
              <a:rPr lang="en-US" altLang="zh-CN" sz="2000" i="1" dirty="0">
                <a:latin typeface="+mn-lt"/>
              </a:rPr>
              <a:t>, </a:t>
            </a:r>
            <a:r>
              <a:rPr lang="zh-CN" altLang="en-US" sz="2000" i="1" dirty="0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 </a:t>
            </a:r>
            <a:r>
              <a:rPr lang="en-US" altLang="zh-CN" sz="2000" dirty="0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(</a:t>
            </a:r>
            <a:r>
              <a:rPr lang="en-US" altLang="zh-CN" sz="2000" i="1" dirty="0" err="1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P</a:t>
            </a:r>
            <a:r>
              <a:rPr lang="en-US" altLang="zh-CN" sz="2000" i="1" baseline="-25000" dirty="0" err="1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q</a:t>
            </a:r>
            <a:r>
              <a:rPr lang="en-US" altLang="zh-CN" sz="2000" i="1" dirty="0" err="1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a</a:t>
            </a:r>
            <a:r>
              <a:rPr lang="en-US" altLang="zh-CN" sz="2000" dirty="0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)  </a:t>
            </a:r>
            <a:r>
              <a:rPr lang="en-US" altLang="zh-CN" sz="2000" i="1" dirty="0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 </a:t>
            </a:r>
            <a:r>
              <a:rPr lang="en-US" altLang="zh-CN" sz="2000" dirty="0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(</a:t>
            </a:r>
            <a:r>
              <a:rPr lang="en-US" altLang="zh-CN" sz="2000" i="1" dirty="0" err="1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xa</a:t>
            </a:r>
            <a:r>
              <a:rPr lang="en-US" altLang="zh-CN" sz="2000" dirty="0">
                <a:solidFill>
                  <a:srgbClr val="006600"/>
                </a:solidFill>
                <a:latin typeface="+mn-lt"/>
                <a:sym typeface="Symbol" panose="05050102010706020507" pitchFamily="18" charset="2"/>
              </a:rPr>
              <a:t>) </a:t>
            </a:r>
            <a:r>
              <a:rPr lang="zh-CN" altLang="en-US" sz="2000" dirty="0">
                <a:latin typeface="+mn-lt"/>
                <a:sym typeface="Symbol" panose="05050102010706020507" pitchFamily="18" charset="2"/>
              </a:rPr>
              <a:t>。</a:t>
            </a:r>
            <a:endParaRPr lang="en-US" altLang="zh-CN" sz="2000" i="1" dirty="0">
              <a:latin typeface="+mn-lt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86207B2-FC36-4757-9865-93E571556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567993"/>
            <a:ext cx="3996158" cy="113074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03E9607-CCA8-4856-BCCC-4AB1C3A4BDB0}"/>
              </a:ext>
            </a:extLst>
          </p:cNvPr>
          <p:cNvSpPr txBox="1"/>
          <p:nvPr/>
        </p:nvSpPr>
        <p:spPr>
          <a:xfrm>
            <a:off x="6084168" y="5627311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6600"/>
                </a:solidFill>
                <a:latin typeface="+mj-ea"/>
                <a:ea typeface="+mj-ea"/>
              </a:rPr>
              <a:t>后缀不等式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417513" y="512763"/>
            <a:ext cx="8408987" cy="5545137"/>
            <a:chOff x="395536" y="620688"/>
            <a:chExt cx="8409051" cy="5544616"/>
          </a:xfrm>
        </p:grpSpPr>
        <p:pic>
          <p:nvPicPr>
            <p:cNvPr id="1843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032" y="620688"/>
              <a:ext cx="8227555" cy="280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395536" y="1628655"/>
              <a:ext cx="1928827" cy="4539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843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032" y="3284984"/>
              <a:ext cx="8090190" cy="288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820817"/>
            <a:ext cx="6187912" cy="16619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问题</a:t>
            </a:r>
            <a:r>
              <a:rPr lang="en-US" altLang="zh-C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10:</a:t>
            </a:r>
          </a:p>
          <a:p>
            <a:pPr>
              <a:spcBef>
                <a:spcPts val="1200"/>
              </a:spcBef>
              <a:defRPr/>
            </a:pPr>
            <a:r>
              <a:rPr lang="zh-CN" alt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状态转换函数怎么计算</a:t>
            </a:r>
            <a:r>
              <a:rPr lang="en-US" altLang="zh-C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2730500"/>
            <a:ext cx="3024187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065588" y="3500438"/>
            <a:ext cx="2663825" cy="1095375"/>
            <a:chOff x="4065556" y="3501008"/>
            <a:chExt cx="2664296" cy="1094928"/>
          </a:xfrm>
        </p:grpSpPr>
        <p:sp>
          <p:nvSpPr>
            <p:cNvPr id="21510" name="TextBox 2"/>
            <p:cNvSpPr txBox="1">
              <a:spLocks noChangeArrowheads="1"/>
            </p:cNvSpPr>
            <p:nvPr/>
          </p:nvSpPr>
          <p:spPr bwMode="auto">
            <a:xfrm>
              <a:off x="4065556" y="4134271"/>
              <a:ext cx="26642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zh-CN" altLang="en-US" sz="240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那这个怎么算呢</a:t>
              </a:r>
              <a:r>
                <a:rPr lang="en-US" altLang="zh-CN" sz="240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?</a:t>
              </a:r>
              <a:endParaRPr lang="zh-CN" altLang="en-US" sz="24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4284670" y="3501008"/>
              <a:ext cx="431876" cy="6331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2195513" y="4868863"/>
            <a:ext cx="604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0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其实关键问题就是</a:t>
            </a:r>
            <a:r>
              <a:rPr lang="en-US" altLang="zh-CN" sz="20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20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不匹配了</a:t>
            </a:r>
            <a:r>
              <a:rPr lang="en-US" altLang="zh-CN" sz="20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那该退到何处</a:t>
            </a:r>
            <a:r>
              <a:rPr lang="en-US" altLang="zh-CN" sz="20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? </a:t>
            </a:r>
            <a:r>
              <a:rPr lang="zh-CN" altLang="en-US" sz="20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这里所谓的</a:t>
            </a:r>
            <a:r>
              <a:rPr lang="en-US" altLang="zh-CN" sz="20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0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退</a:t>
            </a:r>
            <a:r>
              <a:rPr lang="en-US" altLang="zh-CN" sz="20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”,</a:t>
            </a:r>
            <a:r>
              <a:rPr lang="zh-CN" altLang="en-US" sz="20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其实是</a:t>
            </a:r>
            <a:r>
              <a:rPr lang="en-US" altLang="zh-CN" sz="20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0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进</a:t>
            </a:r>
            <a:r>
              <a:rPr lang="en-US" altLang="zh-CN" sz="20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0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指针的值</a:t>
            </a:r>
            <a:r>
              <a:rPr lang="en-US" altLang="zh-CN" sz="20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0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为什么这么说</a:t>
            </a:r>
            <a:r>
              <a:rPr lang="en-US" altLang="zh-CN" sz="20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?</a:t>
            </a:r>
            <a:endParaRPr lang="zh-CN" altLang="en-US" sz="2000">
              <a:solidFill>
                <a:srgbClr val="008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416800" cy="935038"/>
          </a:xfrm>
        </p:spPr>
        <p:txBody>
          <a:bodyPr/>
          <a:lstStyle/>
          <a:p>
            <a:pPr eaLnBrk="1" hangingPunct="1"/>
            <a:r>
              <a:rPr lang="zh-CN" altLang="en-US"/>
              <a:t>回忆一下后缀函数的递归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7638"/>
            <a:ext cx="6192837" cy="381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21163"/>
            <a:ext cx="2303463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4524" y="2708920"/>
            <a:ext cx="311495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 II</a:t>
            </a:r>
          </a:p>
          <a:p>
            <a:pPr algn="ctr">
              <a:defRPr/>
            </a:pP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KMP</a:t>
            </a:r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算法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2420888"/>
            <a:ext cx="712879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宋体" pitchFamily="2" charset="-122"/>
              </a:rPr>
              <a:t>问题</a:t>
            </a:r>
            <a:r>
              <a:rPr lang="en-US" altLang="zh-CN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宋体" pitchFamily="2" charset="-122"/>
              </a:rPr>
              <a:t>11</a:t>
            </a:r>
            <a:r>
              <a:rPr lang="zh-CN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宋体" pitchFamily="2" charset="-122"/>
              </a:rPr>
              <a:t>：</a:t>
            </a:r>
            <a:endParaRPr lang="en-US" altLang="zh-CN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50800" algn="tl" rotWithShape="0">
                  <a:srgbClr val="000000"/>
                </a:outerShdw>
              </a:effectLst>
              <a:ea typeface="宋体" pitchFamily="2" charset="-122"/>
            </a:endParaRPr>
          </a:p>
          <a:p>
            <a:pPr>
              <a:defRPr/>
            </a:pPr>
            <a:r>
              <a:rPr lang="zh-CN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宋体" pitchFamily="2" charset="-122"/>
              </a:rPr>
              <a:t>能不能不计算转换函数？</a:t>
            </a:r>
            <a:endParaRPr lang="en-US" altLang="zh-CN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50800" algn="tl" rotWithShape="0">
                  <a:srgbClr val="000000"/>
                </a:outerShdw>
              </a:effectLst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6851" y="2492896"/>
            <a:ext cx="575029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 I</a:t>
            </a:r>
          </a:p>
          <a:p>
            <a:pPr algn="ctr">
              <a:defRPr/>
            </a:pPr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模式匹配与自动机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>
            <a:extLst>
              <a:ext uri="{FF2B5EF4-FFF2-40B4-BE49-F238E27FC236}">
                <a16:creationId xmlns:a16="http://schemas.microsoft.com/office/drawing/2014/main" id="{E9C508F8-DFEC-4D71-99A0-E002108BF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596931"/>
            <a:ext cx="8637588" cy="701675"/>
          </a:xfrm>
        </p:spPr>
        <p:txBody>
          <a:bodyPr/>
          <a:lstStyle/>
          <a:p>
            <a:r>
              <a:rPr lang="zh-CN" altLang="en-US" dirty="0"/>
              <a:t>重新审视自动机</a:t>
            </a:r>
            <a:endParaRPr lang="en-US" altLang="zh-CN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C98733-BF19-4ADA-B305-288181113035}"/>
              </a:ext>
            </a:extLst>
          </p:cNvPr>
          <p:cNvGrpSpPr/>
          <p:nvPr/>
        </p:nvGrpSpPr>
        <p:grpSpPr>
          <a:xfrm>
            <a:off x="317500" y="1484784"/>
            <a:ext cx="8569324" cy="3548061"/>
            <a:chOff x="323851" y="1916113"/>
            <a:chExt cx="8569324" cy="3548061"/>
          </a:xfrm>
        </p:grpSpPr>
        <p:sp>
          <p:nvSpPr>
            <p:cNvPr id="108548" name="Oval 4">
              <a:extLst>
                <a:ext uri="{FF2B5EF4-FFF2-40B4-BE49-F238E27FC236}">
                  <a16:creationId xmlns:a16="http://schemas.microsoft.com/office/drawing/2014/main" id="{5A9477ED-DC71-4EDE-A990-D15215356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988" y="3141663"/>
              <a:ext cx="576262" cy="576262"/>
            </a:xfrm>
            <a:prstGeom prst="ellipse">
              <a:avLst/>
            </a:prstGeom>
            <a:solidFill>
              <a:srgbClr val="99CC00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49" name="Oval 5">
              <a:extLst>
                <a:ext uri="{FF2B5EF4-FFF2-40B4-BE49-F238E27FC236}">
                  <a16:creationId xmlns:a16="http://schemas.microsoft.com/office/drawing/2014/main" id="{EAE50207-25AE-4121-B6CB-537A1CA74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288" y="3141663"/>
              <a:ext cx="576262" cy="5762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50" name="Oval 6">
              <a:extLst>
                <a:ext uri="{FF2B5EF4-FFF2-40B4-BE49-F238E27FC236}">
                  <a16:creationId xmlns:a16="http://schemas.microsoft.com/office/drawing/2014/main" id="{339AA2C2-2DCF-47F1-83FE-058191193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175" y="3141663"/>
              <a:ext cx="576263" cy="5762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51" name="Oval 7">
              <a:extLst>
                <a:ext uri="{FF2B5EF4-FFF2-40B4-BE49-F238E27FC236}">
                  <a16:creationId xmlns:a16="http://schemas.microsoft.com/office/drawing/2014/main" id="{A65FBF40-E465-42F0-AE6D-9957A7C83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063" y="3141663"/>
              <a:ext cx="576262" cy="5762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52" name="Oval 8">
              <a:extLst>
                <a:ext uri="{FF2B5EF4-FFF2-40B4-BE49-F238E27FC236}">
                  <a16:creationId xmlns:a16="http://schemas.microsoft.com/office/drawing/2014/main" id="{D658334C-13BC-46D2-8BDD-1EBBA9FC0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0" y="3141663"/>
              <a:ext cx="576263" cy="576262"/>
            </a:xfrm>
            <a:prstGeom prst="ellipse">
              <a:avLst/>
            </a:prstGeom>
            <a:solidFill>
              <a:srgbClr val="99CC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553" name="Text Box 9">
              <a:extLst>
                <a:ext uri="{FF2B5EF4-FFF2-40B4-BE49-F238E27FC236}">
                  <a16:creationId xmlns:a16="http://schemas.microsoft.com/office/drawing/2014/main" id="{6E5DAECA-F4FC-452D-86F8-16AE61FBB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450" y="3141663"/>
              <a:ext cx="792163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2800"/>
                <a:t>1</a:t>
              </a:r>
            </a:p>
          </p:txBody>
        </p:sp>
        <p:sp>
          <p:nvSpPr>
            <p:cNvPr id="108554" name="Text Box 10">
              <a:extLst>
                <a:ext uri="{FF2B5EF4-FFF2-40B4-BE49-F238E27FC236}">
                  <a16:creationId xmlns:a16="http://schemas.microsoft.com/office/drawing/2014/main" id="{63EE8A9F-5DA0-485F-9FF8-864DAB071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7313" y="3141663"/>
              <a:ext cx="792162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2800"/>
                <a:t>2</a:t>
              </a:r>
            </a:p>
          </p:txBody>
        </p:sp>
        <p:sp>
          <p:nvSpPr>
            <p:cNvPr id="108555" name="Text Box 11">
              <a:extLst>
                <a:ext uri="{FF2B5EF4-FFF2-40B4-BE49-F238E27FC236}">
                  <a16:creationId xmlns:a16="http://schemas.microsoft.com/office/drawing/2014/main" id="{92C79F11-3CF5-45BB-B080-20DE8F5FB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1638" y="3141663"/>
              <a:ext cx="792162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2800"/>
                <a:t>3</a:t>
              </a:r>
            </a:p>
          </p:txBody>
        </p:sp>
        <p:sp>
          <p:nvSpPr>
            <p:cNvPr id="108556" name="Text Box 12">
              <a:extLst>
                <a:ext uri="{FF2B5EF4-FFF2-40B4-BE49-F238E27FC236}">
                  <a16:creationId xmlns:a16="http://schemas.microsoft.com/office/drawing/2014/main" id="{50E5FD40-E441-4538-85C0-9E31C309D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3141663"/>
              <a:ext cx="792163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2800"/>
                <a:t>4</a:t>
              </a:r>
            </a:p>
          </p:txBody>
        </p:sp>
        <p:sp>
          <p:nvSpPr>
            <p:cNvPr id="108557" name="Text Box 13">
              <a:extLst>
                <a:ext uri="{FF2B5EF4-FFF2-40B4-BE49-F238E27FC236}">
                  <a16:creationId xmlns:a16="http://schemas.microsoft.com/office/drawing/2014/main" id="{BCEB5FA6-00A4-417D-AF5B-5AAF37DDE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388" y="3213100"/>
              <a:ext cx="79216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2800"/>
                <a:t>*</a:t>
              </a:r>
            </a:p>
          </p:txBody>
        </p:sp>
        <p:sp>
          <p:nvSpPr>
            <p:cNvPr id="108558" name="Text Box 14">
              <a:extLst>
                <a:ext uri="{FF2B5EF4-FFF2-40B4-BE49-F238E27FC236}">
                  <a16:creationId xmlns:a16="http://schemas.microsoft.com/office/drawing/2014/main" id="{814D9308-CF90-4389-9057-04C0E4A9F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1" y="4005263"/>
              <a:ext cx="1295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altLang="en-US" b="1" dirty="0">
                  <a:solidFill>
                    <a:srgbClr val="009900"/>
                  </a:solidFill>
                </a:rPr>
                <a:t>开始状态</a:t>
              </a:r>
              <a:endParaRPr lang="en-US" altLang="zh-CN" b="1" dirty="0">
                <a:solidFill>
                  <a:srgbClr val="009900"/>
                </a:solidFill>
              </a:endParaRPr>
            </a:p>
          </p:txBody>
        </p:sp>
        <p:sp>
          <p:nvSpPr>
            <p:cNvPr id="108559" name="Line 15">
              <a:extLst>
                <a:ext uri="{FF2B5EF4-FFF2-40B4-BE49-F238E27FC236}">
                  <a16:creationId xmlns:a16="http://schemas.microsoft.com/office/drawing/2014/main" id="{0FD1598A-DA00-45B9-B3AE-90C694569E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7088" y="3716338"/>
              <a:ext cx="288925" cy="433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8560" name="Text Box 16">
              <a:extLst>
                <a:ext uri="{FF2B5EF4-FFF2-40B4-BE49-F238E27FC236}">
                  <a16:creationId xmlns:a16="http://schemas.microsoft.com/office/drawing/2014/main" id="{D0A95F35-E95C-433A-98E6-1DE9CC531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0288" y="4149725"/>
              <a:ext cx="15128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altLang="en-US" b="1" dirty="0">
                  <a:solidFill>
                    <a:srgbClr val="009900"/>
                  </a:solidFill>
                </a:rPr>
                <a:t>终止状态</a:t>
              </a:r>
              <a:endParaRPr lang="en-US" altLang="zh-CN" b="1" dirty="0">
                <a:solidFill>
                  <a:srgbClr val="009900"/>
                </a:solidFill>
              </a:endParaRPr>
            </a:p>
            <a:p>
              <a:pPr algn="l">
                <a:lnSpc>
                  <a:spcPct val="100000"/>
                </a:lnSpc>
              </a:pPr>
              <a:r>
                <a:rPr lang="en-US" altLang="zh-CN" b="1" dirty="0">
                  <a:solidFill>
                    <a:srgbClr val="009900"/>
                  </a:solidFill>
                </a:rPr>
                <a:t>accept</a:t>
              </a:r>
            </a:p>
          </p:txBody>
        </p:sp>
        <p:sp>
          <p:nvSpPr>
            <p:cNvPr id="108561" name="Line 17">
              <a:extLst>
                <a:ext uri="{FF2B5EF4-FFF2-40B4-BE49-F238E27FC236}">
                  <a16:creationId xmlns:a16="http://schemas.microsoft.com/office/drawing/2014/main" id="{6BAFDFBC-D11A-4EA6-9925-3D0EF37A62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596188" y="3716338"/>
              <a:ext cx="360362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8562" name="Line 18">
              <a:extLst>
                <a:ext uri="{FF2B5EF4-FFF2-40B4-BE49-F238E27FC236}">
                  <a16:creationId xmlns:a16="http://schemas.microsoft.com/office/drawing/2014/main" id="{1B06EC1D-886D-4CB4-BCB6-2F0F83A94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250" y="3429000"/>
              <a:ext cx="936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8563" name="Line 19">
              <a:extLst>
                <a:ext uri="{FF2B5EF4-FFF2-40B4-BE49-F238E27FC236}">
                  <a16:creationId xmlns:a16="http://schemas.microsoft.com/office/drawing/2014/main" id="{D7E5741A-BE41-4FBA-A9D0-3D70F5CF5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2138" y="3429000"/>
              <a:ext cx="93503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8564" name="Line 20">
              <a:extLst>
                <a:ext uri="{FF2B5EF4-FFF2-40B4-BE49-F238E27FC236}">
                  <a16:creationId xmlns:a16="http://schemas.microsoft.com/office/drawing/2014/main" id="{388642B7-52AF-4D5C-880E-966174DA7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3438" y="3429000"/>
              <a:ext cx="936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8565" name="Line 21">
              <a:extLst>
                <a:ext uri="{FF2B5EF4-FFF2-40B4-BE49-F238E27FC236}">
                  <a16:creationId xmlns:a16="http://schemas.microsoft.com/office/drawing/2014/main" id="{3D7115BA-6328-4A06-81E1-58DF0956D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6325" y="3429000"/>
              <a:ext cx="936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8566" name="Freeform 22">
              <a:extLst>
                <a:ext uri="{FF2B5EF4-FFF2-40B4-BE49-F238E27FC236}">
                  <a16:creationId xmlns:a16="http://schemas.microsoft.com/office/drawing/2014/main" id="{EC34A071-3534-455C-8219-767C6E8C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5" y="2744788"/>
              <a:ext cx="698500" cy="601662"/>
            </a:xfrm>
            <a:custGeom>
              <a:avLst/>
              <a:gdLst>
                <a:gd name="T0" fmla="*/ 386 w 440"/>
                <a:gd name="T1" fmla="*/ 334 h 379"/>
                <a:gd name="T2" fmla="*/ 427 w 440"/>
                <a:gd name="T3" fmla="*/ 171 h 379"/>
                <a:gd name="T4" fmla="*/ 305 w 440"/>
                <a:gd name="T5" fmla="*/ 24 h 379"/>
                <a:gd name="T6" fmla="*/ 133 w 440"/>
                <a:gd name="T7" fmla="*/ 24 h 379"/>
                <a:gd name="T8" fmla="*/ 11 w 440"/>
                <a:gd name="T9" fmla="*/ 171 h 379"/>
                <a:gd name="T10" fmla="*/ 68 w 440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0" h="379">
                  <a:moveTo>
                    <a:pt x="386" y="334"/>
                  </a:moveTo>
                  <a:cubicBezTo>
                    <a:pt x="393" y="307"/>
                    <a:pt x="440" y="223"/>
                    <a:pt x="427" y="171"/>
                  </a:cubicBezTo>
                  <a:cubicBezTo>
                    <a:pt x="414" y="119"/>
                    <a:pt x="354" y="48"/>
                    <a:pt x="305" y="24"/>
                  </a:cubicBezTo>
                  <a:cubicBezTo>
                    <a:pt x="256" y="0"/>
                    <a:pt x="182" y="0"/>
                    <a:pt x="133" y="24"/>
                  </a:cubicBezTo>
                  <a:cubicBezTo>
                    <a:pt x="84" y="48"/>
                    <a:pt x="22" y="112"/>
                    <a:pt x="11" y="171"/>
                  </a:cubicBezTo>
                  <a:cubicBezTo>
                    <a:pt x="0" y="230"/>
                    <a:pt x="56" y="336"/>
                    <a:pt x="68" y="37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8567" name="Freeform 23">
              <a:extLst>
                <a:ext uri="{FF2B5EF4-FFF2-40B4-BE49-F238E27FC236}">
                  <a16:creationId xmlns:a16="http://schemas.microsoft.com/office/drawing/2014/main" id="{59637131-1C8C-4979-8C6C-1C8A51D0659C}"/>
                </a:ext>
              </a:extLst>
            </p:cNvPr>
            <p:cNvSpPr>
              <a:spLocks/>
            </p:cNvSpPr>
            <p:nvPr/>
          </p:nvSpPr>
          <p:spPr bwMode="auto">
            <a:xfrm rot="20128822" flipV="1">
              <a:off x="4140200" y="3500438"/>
              <a:ext cx="698500" cy="601662"/>
            </a:xfrm>
            <a:custGeom>
              <a:avLst/>
              <a:gdLst>
                <a:gd name="T0" fmla="*/ 386 w 440"/>
                <a:gd name="T1" fmla="*/ 334 h 379"/>
                <a:gd name="T2" fmla="*/ 427 w 440"/>
                <a:gd name="T3" fmla="*/ 171 h 379"/>
                <a:gd name="T4" fmla="*/ 305 w 440"/>
                <a:gd name="T5" fmla="*/ 24 h 379"/>
                <a:gd name="T6" fmla="*/ 133 w 440"/>
                <a:gd name="T7" fmla="*/ 24 h 379"/>
                <a:gd name="T8" fmla="*/ 11 w 440"/>
                <a:gd name="T9" fmla="*/ 171 h 379"/>
                <a:gd name="T10" fmla="*/ 68 w 440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0" h="379">
                  <a:moveTo>
                    <a:pt x="386" y="334"/>
                  </a:moveTo>
                  <a:cubicBezTo>
                    <a:pt x="393" y="307"/>
                    <a:pt x="440" y="223"/>
                    <a:pt x="427" y="171"/>
                  </a:cubicBezTo>
                  <a:cubicBezTo>
                    <a:pt x="414" y="119"/>
                    <a:pt x="354" y="48"/>
                    <a:pt x="305" y="24"/>
                  </a:cubicBezTo>
                  <a:cubicBezTo>
                    <a:pt x="256" y="0"/>
                    <a:pt x="182" y="0"/>
                    <a:pt x="133" y="24"/>
                  </a:cubicBezTo>
                  <a:cubicBezTo>
                    <a:pt x="84" y="48"/>
                    <a:pt x="22" y="112"/>
                    <a:pt x="11" y="171"/>
                  </a:cubicBezTo>
                  <a:cubicBezTo>
                    <a:pt x="0" y="230"/>
                    <a:pt x="56" y="336"/>
                    <a:pt x="68" y="37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8568" name="Freeform 24">
              <a:extLst>
                <a:ext uri="{FF2B5EF4-FFF2-40B4-BE49-F238E27FC236}">
                  <a16:creationId xmlns:a16="http://schemas.microsoft.com/office/drawing/2014/main" id="{8E5B11C9-D38C-4772-B8B4-9562DA837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813" y="3573463"/>
              <a:ext cx="1008062" cy="246062"/>
            </a:xfrm>
            <a:custGeom>
              <a:avLst/>
              <a:gdLst>
                <a:gd name="T0" fmla="*/ 635 w 635"/>
                <a:gd name="T1" fmla="*/ 0 h 155"/>
                <a:gd name="T2" fmla="*/ 438 w 635"/>
                <a:gd name="T3" fmla="*/ 125 h 155"/>
                <a:gd name="T4" fmla="*/ 258 w 635"/>
                <a:gd name="T5" fmla="*/ 134 h 155"/>
                <a:gd name="T6" fmla="*/ 0 w 635"/>
                <a:gd name="T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" h="155">
                  <a:moveTo>
                    <a:pt x="635" y="0"/>
                  </a:moveTo>
                  <a:cubicBezTo>
                    <a:pt x="602" y="21"/>
                    <a:pt x="501" y="103"/>
                    <a:pt x="438" y="125"/>
                  </a:cubicBezTo>
                  <a:cubicBezTo>
                    <a:pt x="375" y="147"/>
                    <a:pt x="331" y="155"/>
                    <a:pt x="258" y="134"/>
                  </a:cubicBezTo>
                  <a:cubicBezTo>
                    <a:pt x="185" y="113"/>
                    <a:pt x="54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8569" name="Freeform 25">
              <a:extLst>
                <a:ext uri="{FF2B5EF4-FFF2-40B4-BE49-F238E27FC236}">
                  <a16:creationId xmlns:a16="http://schemas.microsoft.com/office/drawing/2014/main" id="{7C127E92-829C-4C07-8691-9AC397E56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3573463"/>
              <a:ext cx="2736850" cy="654050"/>
            </a:xfrm>
            <a:custGeom>
              <a:avLst/>
              <a:gdLst>
                <a:gd name="T0" fmla="*/ 1724 w 1724"/>
                <a:gd name="T1" fmla="*/ 0 h 412"/>
                <a:gd name="T2" fmla="*/ 1408 w 1724"/>
                <a:gd name="T3" fmla="*/ 237 h 412"/>
                <a:gd name="T4" fmla="*/ 835 w 1724"/>
                <a:gd name="T5" fmla="*/ 404 h 412"/>
                <a:gd name="T6" fmla="*/ 256 w 1724"/>
                <a:gd name="T7" fmla="*/ 286 h 412"/>
                <a:gd name="T8" fmla="*/ 0 w 1724"/>
                <a:gd name="T9" fmla="*/ 4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4" h="412">
                  <a:moveTo>
                    <a:pt x="1724" y="0"/>
                  </a:moveTo>
                  <a:cubicBezTo>
                    <a:pt x="1671" y="39"/>
                    <a:pt x="1556" y="170"/>
                    <a:pt x="1408" y="237"/>
                  </a:cubicBezTo>
                  <a:cubicBezTo>
                    <a:pt x="1260" y="304"/>
                    <a:pt x="1027" y="396"/>
                    <a:pt x="835" y="404"/>
                  </a:cubicBezTo>
                  <a:cubicBezTo>
                    <a:pt x="643" y="412"/>
                    <a:pt x="395" y="346"/>
                    <a:pt x="256" y="286"/>
                  </a:cubicBezTo>
                  <a:cubicBezTo>
                    <a:pt x="117" y="226"/>
                    <a:pt x="53" y="95"/>
                    <a:pt x="0" y="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8570" name="Freeform 26">
              <a:extLst>
                <a:ext uri="{FF2B5EF4-FFF2-40B4-BE49-F238E27FC236}">
                  <a16:creationId xmlns:a16="http://schemas.microsoft.com/office/drawing/2014/main" id="{2581FDC1-B3D5-445C-80BC-1BB079981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238" y="2559050"/>
              <a:ext cx="2736850" cy="635000"/>
            </a:xfrm>
            <a:custGeom>
              <a:avLst/>
              <a:gdLst>
                <a:gd name="T0" fmla="*/ 1724 w 1724"/>
                <a:gd name="T1" fmla="*/ 400 h 400"/>
                <a:gd name="T2" fmla="*/ 1408 w 1724"/>
                <a:gd name="T3" fmla="*/ 163 h 400"/>
                <a:gd name="T4" fmla="*/ 953 w 1724"/>
                <a:gd name="T5" fmla="*/ 8 h 400"/>
                <a:gd name="T6" fmla="*/ 359 w 1724"/>
                <a:gd name="T7" fmla="*/ 116 h 400"/>
                <a:gd name="T8" fmla="*/ 0 w 1724"/>
                <a:gd name="T9" fmla="*/ 35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4" h="400">
                  <a:moveTo>
                    <a:pt x="1724" y="400"/>
                  </a:moveTo>
                  <a:cubicBezTo>
                    <a:pt x="1671" y="361"/>
                    <a:pt x="1536" y="228"/>
                    <a:pt x="1408" y="163"/>
                  </a:cubicBezTo>
                  <a:cubicBezTo>
                    <a:pt x="1280" y="98"/>
                    <a:pt x="1128" y="16"/>
                    <a:pt x="953" y="8"/>
                  </a:cubicBezTo>
                  <a:cubicBezTo>
                    <a:pt x="778" y="0"/>
                    <a:pt x="518" y="58"/>
                    <a:pt x="359" y="116"/>
                  </a:cubicBezTo>
                  <a:cubicBezTo>
                    <a:pt x="200" y="174"/>
                    <a:pt x="75" y="305"/>
                    <a:pt x="0" y="3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8571" name="Freeform 27">
              <a:extLst>
                <a:ext uri="{FF2B5EF4-FFF2-40B4-BE49-F238E27FC236}">
                  <a16:creationId xmlns:a16="http://schemas.microsoft.com/office/drawing/2014/main" id="{94E245C3-5DBB-4609-983B-5BE820848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0" y="2203450"/>
              <a:ext cx="4105275" cy="1154113"/>
            </a:xfrm>
            <a:custGeom>
              <a:avLst/>
              <a:gdLst>
                <a:gd name="T0" fmla="*/ 2586 w 2586"/>
                <a:gd name="T1" fmla="*/ 591 h 727"/>
                <a:gd name="T2" fmla="*/ 2132 w 2586"/>
                <a:gd name="T3" fmla="*/ 182 h 727"/>
                <a:gd name="T4" fmla="*/ 1473 w 2586"/>
                <a:gd name="T5" fmla="*/ 16 h 727"/>
                <a:gd name="T6" fmla="*/ 825 w 2586"/>
                <a:gd name="T7" fmla="*/ 88 h 727"/>
                <a:gd name="T8" fmla="*/ 169 w 2586"/>
                <a:gd name="T9" fmla="*/ 512 h 727"/>
                <a:gd name="T10" fmla="*/ 0 w 2586"/>
                <a:gd name="T11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6" h="727">
                  <a:moveTo>
                    <a:pt x="2586" y="591"/>
                  </a:moveTo>
                  <a:cubicBezTo>
                    <a:pt x="2438" y="439"/>
                    <a:pt x="2317" y="278"/>
                    <a:pt x="2132" y="182"/>
                  </a:cubicBezTo>
                  <a:cubicBezTo>
                    <a:pt x="1947" y="86"/>
                    <a:pt x="1691" y="32"/>
                    <a:pt x="1473" y="16"/>
                  </a:cubicBezTo>
                  <a:cubicBezTo>
                    <a:pt x="1255" y="0"/>
                    <a:pt x="1042" y="5"/>
                    <a:pt x="825" y="88"/>
                  </a:cubicBezTo>
                  <a:cubicBezTo>
                    <a:pt x="608" y="171"/>
                    <a:pt x="306" y="406"/>
                    <a:pt x="169" y="512"/>
                  </a:cubicBezTo>
                  <a:cubicBezTo>
                    <a:pt x="32" y="618"/>
                    <a:pt x="35" y="682"/>
                    <a:pt x="0" y="72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8572" name="Text Box 28">
              <a:extLst>
                <a:ext uri="{FF2B5EF4-FFF2-40B4-BE49-F238E27FC236}">
                  <a16:creationId xmlns:a16="http://schemas.microsoft.com/office/drawing/2014/main" id="{D276C152-B8D7-4DCA-A722-7C4C0CBE3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188" y="2349500"/>
              <a:ext cx="8651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i="1"/>
                <a:t>B</a:t>
              </a:r>
              <a:r>
                <a:rPr lang="en-US" altLang="zh-CN"/>
                <a:t>,</a:t>
              </a:r>
              <a:r>
                <a:rPr lang="en-US" altLang="zh-CN" i="1"/>
                <a:t>C</a:t>
              </a:r>
            </a:p>
          </p:txBody>
        </p:sp>
        <p:sp>
          <p:nvSpPr>
            <p:cNvPr id="108573" name="Text Box 29">
              <a:extLst>
                <a:ext uri="{FF2B5EF4-FFF2-40B4-BE49-F238E27FC236}">
                  <a16:creationId xmlns:a16="http://schemas.microsoft.com/office/drawing/2014/main" id="{38C0E1E5-0C53-4115-AE1F-E25A727194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575" y="4005263"/>
              <a:ext cx="10080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i="1"/>
                <a:t>C</a:t>
              </a:r>
            </a:p>
          </p:txBody>
        </p:sp>
        <p:sp>
          <p:nvSpPr>
            <p:cNvPr id="108574" name="Text Box 30">
              <a:extLst>
                <a:ext uri="{FF2B5EF4-FFF2-40B4-BE49-F238E27FC236}">
                  <a16:creationId xmlns:a16="http://schemas.microsoft.com/office/drawing/2014/main" id="{1A287EB3-4E9E-48A9-AE6B-AB2D95B4C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513" y="3716338"/>
              <a:ext cx="10810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i="1"/>
                <a:t>B</a:t>
              </a:r>
              <a:r>
                <a:rPr lang="en-US" altLang="zh-CN"/>
                <a:t>,</a:t>
              </a:r>
              <a:r>
                <a:rPr lang="en-US" altLang="zh-CN" i="1"/>
                <a:t>C</a:t>
              </a:r>
            </a:p>
          </p:txBody>
        </p:sp>
        <p:sp>
          <p:nvSpPr>
            <p:cNvPr id="108575" name="Text Box 31">
              <a:extLst>
                <a:ext uri="{FF2B5EF4-FFF2-40B4-BE49-F238E27FC236}">
                  <a16:creationId xmlns:a16="http://schemas.microsoft.com/office/drawing/2014/main" id="{CF1CA8D9-7CBA-4703-9CD2-E2BAF6D81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933825"/>
              <a:ext cx="863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i="1"/>
                <a:t>A</a:t>
              </a:r>
            </a:p>
          </p:txBody>
        </p:sp>
        <p:sp>
          <p:nvSpPr>
            <p:cNvPr id="108576" name="Text Box 32">
              <a:extLst>
                <a:ext uri="{FF2B5EF4-FFF2-40B4-BE49-F238E27FC236}">
                  <a16:creationId xmlns:a16="http://schemas.microsoft.com/office/drawing/2014/main" id="{D1E34D70-84B6-4E9F-81E7-3A9EE87B3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513" y="2133600"/>
              <a:ext cx="10810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i="1"/>
                <a:t>B</a:t>
              </a:r>
            </a:p>
          </p:txBody>
        </p:sp>
        <p:sp>
          <p:nvSpPr>
            <p:cNvPr id="108577" name="Text Box 33">
              <a:extLst>
                <a:ext uri="{FF2B5EF4-FFF2-40B4-BE49-F238E27FC236}">
                  <a16:creationId xmlns:a16="http://schemas.microsoft.com/office/drawing/2014/main" id="{D036C592-0243-4F32-9E2B-33EBE5096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675" y="2420938"/>
              <a:ext cx="10795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i="1"/>
                <a:t>A</a:t>
              </a:r>
            </a:p>
          </p:txBody>
        </p:sp>
        <p:sp>
          <p:nvSpPr>
            <p:cNvPr id="108578" name="Text Box 34">
              <a:extLst>
                <a:ext uri="{FF2B5EF4-FFF2-40B4-BE49-F238E27FC236}">
                  <a16:creationId xmlns:a16="http://schemas.microsoft.com/office/drawing/2014/main" id="{A98C0D6B-A059-4E23-A203-97BF770A5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175" y="2997200"/>
              <a:ext cx="10795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i="1"/>
                <a:t>A</a:t>
              </a:r>
            </a:p>
          </p:txBody>
        </p:sp>
        <p:sp>
          <p:nvSpPr>
            <p:cNvPr id="108579" name="Text Box 35">
              <a:extLst>
                <a:ext uri="{FF2B5EF4-FFF2-40B4-BE49-F238E27FC236}">
                  <a16:creationId xmlns:a16="http://schemas.microsoft.com/office/drawing/2014/main" id="{899AF0DA-8A04-4D89-B1F1-1261ECEE8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2997200"/>
              <a:ext cx="7191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i="1"/>
                <a:t>A</a:t>
              </a:r>
            </a:p>
          </p:txBody>
        </p:sp>
        <p:sp>
          <p:nvSpPr>
            <p:cNvPr id="108580" name="Text Box 36">
              <a:extLst>
                <a:ext uri="{FF2B5EF4-FFF2-40B4-BE49-F238E27FC236}">
                  <a16:creationId xmlns:a16="http://schemas.microsoft.com/office/drawing/2014/main" id="{76A11614-719E-4C5D-8FE2-4276685AB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6463" y="2997200"/>
              <a:ext cx="5762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i="1"/>
                <a:t>B</a:t>
              </a:r>
            </a:p>
          </p:txBody>
        </p:sp>
        <p:sp>
          <p:nvSpPr>
            <p:cNvPr id="108581" name="Text Box 37">
              <a:extLst>
                <a:ext uri="{FF2B5EF4-FFF2-40B4-BE49-F238E27FC236}">
                  <a16:creationId xmlns:a16="http://schemas.microsoft.com/office/drawing/2014/main" id="{909DDB65-BE65-44C6-B17E-627110DFD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2225" y="2997200"/>
              <a:ext cx="5032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i="1"/>
                <a:t>C</a:t>
              </a:r>
            </a:p>
          </p:txBody>
        </p:sp>
        <p:sp>
          <p:nvSpPr>
            <p:cNvPr id="108582" name="Text Box 38">
              <a:extLst>
                <a:ext uri="{FF2B5EF4-FFF2-40B4-BE49-F238E27FC236}">
                  <a16:creationId xmlns:a16="http://schemas.microsoft.com/office/drawing/2014/main" id="{5A27B574-7D9D-4666-8F93-995126C24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6375" y="4508500"/>
              <a:ext cx="58324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altLang="en-US" b="1" dirty="0">
                  <a:latin typeface="Copperplate Gothic Bold" panose="020E0705020206020404" pitchFamily="34" charset="0"/>
                </a:rPr>
                <a:t>对应于 </a:t>
              </a:r>
              <a:r>
                <a:rPr lang="en-US" altLang="zh-CN" b="1" dirty="0">
                  <a:latin typeface="Copperplate Gothic Bold" panose="020E0705020206020404" pitchFamily="34" charset="0"/>
                </a:rPr>
                <a:t>pattern “</a:t>
              </a:r>
              <a:r>
                <a:rPr lang="en-US" altLang="zh-CN" b="1" i="1" dirty="0">
                  <a:solidFill>
                    <a:schemeClr val="tx2"/>
                  </a:solidFill>
                  <a:latin typeface="Copperplate Gothic Bold" panose="020E0705020206020404" pitchFamily="34" charset="0"/>
                </a:rPr>
                <a:t>AABC</a:t>
              </a:r>
              <a:r>
                <a:rPr lang="en-US" altLang="zh-CN" b="1" dirty="0">
                  <a:latin typeface="Copperplate Gothic Bold" panose="020E0705020206020404" pitchFamily="34" charset="0"/>
                </a:rPr>
                <a:t>” </a:t>
              </a:r>
              <a:r>
                <a:rPr lang="zh-CN" altLang="en-US" b="1" dirty="0">
                  <a:latin typeface="Copperplate Gothic Bold" panose="020E0705020206020404" pitchFamily="34" charset="0"/>
                </a:rPr>
                <a:t>的自动机</a:t>
              </a:r>
              <a:endParaRPr lang="en-US" altLang="zh-CN" b="1" dirty="0">
                <a:latin typeface="Copperplate Gothic Bold" panose="020E0705020206020404" pitchFamily="34" charset="0"/>
              </a:endParaRPr>
            </a:p>
          </p:txBody>
        </p:sp>
        <p:sp>
          <p:nvSpPr>
            <p:cNvPr id="108583" name="Text Box 39">
              <a:extLst>
                <a:ext uri="{FF2B5EF4-FFF2-40B4-BE49-F238E27FC236}">
                  <a16:creationId xmlns:a16="http://schemas.microsoft.com/office/drawing/2014/main" id="{A88BE0D6-1794-4F33-8DC1-54D1835D3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363" y="1916113"/>
              <a:ext cx="38163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altLang="en-US" dirty="0">
                  <a:solidFill>
                    <a:schemeClr val="tx2"/>
                  </a:solidFill>
                </a:rPr>
                <a:t>字母表</a:t>
              </a:r>
              <a:r>
                <a:rPr lang="en-US" altLang="zh-CN" i="1" dirty="0">
                  <a:solidFill>
                    <a:schemeClr val="tx2"/>
                  </a:solidFill>
                </a:rPr>
                <a:t>=</a:t>
              </a:r>
              <a:r>
                <a:rPr lang="en-US" altLang="zh-CN" dirty="0">
                  <a:solidFill>
                    <a:schemeClr val="tx2"/>
                  </a:solidFill>
                </a:rPr>
                <a:t>{</a:t>
              </a:r>
              <a:r>
                <a:rPr lang="en-US" altLang="zh-CN" i="1" dirty="0">
                  <a:solidFill>
                    <a:schemeClr val="tx2"/>
                  </a:solidFill>
                </a:rPr>
                <a:t>A,B,C</a:t>
              </a:r>
              <a:r>
                <a:rPr lang="en-US" altLang="zh-CN" dirty="0">
                  <a:solidFill>
                    <a:schemeClr val="tx2"/>
                  </a:solidFill>
                </a:rPr>
                <a:t>}</a:t>
              </a:r>
            </a:p>
          </p:txBody>
        </p:sp>
        <p:grpSp>
          <p:nvGrpSpPr>
            <p:cNvPr id="108588" name="Group 44">
              <a:extLst>
                <a:ext uri="{FF2B5EF4-FFF2-40B4-BE49-F238E27FC236}">
                  <a16:creationId xmlns:a16="http://schemas.microsoft.com/office/drawing/2014/main" id="{E976B157-8335-4BB4-8E54-03784E02D3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675" y="5094287"/>
              <a:ext cx="5895975" cy="369887"/>
              <a:chOff x="442" y="3209"/>
              <a:chExt cx="3714" cy="233"/>
            </a:xfrm>
          </p:grpSpPr>
          <p:sp>
            <p:nvSpPr>
              <p:cNvPr id="108586" name="Line 42">
                <a:extLst>
                  <a:ext uri="{FF2B5EF4-FFF2-40B4-BE49-F238E27FC236}">
                    <a16:creationId xmlns:a16="http://schemas.microsoft.com/office/drawing/2014/main" id="{E1BEF60E-3C1A-4452-A5E8-DF3BD2442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" y="3351"/>
                <a:ext cx="709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8587" name="Text Box 43">
                <a:extLst>
                  <a:ext uri="{FF2B5EF4-FFF2-40B4-BE49-F238E27FC236}">
                    <a16:creationId xmlns:a16="http://schemas.microsoft.com/office/drawing/2014/main" id="{8A0B95ED-6148-4AFC-AD50-DE0EEDC87E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" y="3209"/>
                <a:ext cx="30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i="1" dirty="0">
                    <a:solidFill>
                      <a:schemeClr val="tx2"/>
                    </a:solidFill>
                    <a:latin typeface="Georgia Ref" panose="02040502050405020303" pitchFamily="18" charset="0"/>
                  </a:rPr>
                  <a:t>   </a:t>
                </a:r>
                <a:r>
                  <a:rPr lang="zh-CN" altLang="en-US" i="1" dirty="0">
                    <a:solidFill>
                      <a:schemeClr val="tx2"/>
                    </a:solidFill>
                    <a:latin typeface="Georgia Ref" panose="02040502050405020303" pitchFamily="18" charset="0"/>
                  </a:rPr>
                  <a:t>成功的路只有一条，但失败则有多条路</a:t>
                </a:r>
                <a:endParaRPr lang="en-US" altLang="zh-CN" i="1" dirty="0">
                  <a:solidFill>
                    <a:schemeClr val="tx2"/>
                  </a:solidFill>
                  <a:latin typeface="Georgia Ref" panose="02040502050405020303" pitchFamily="18" charset="0"/>
                </a:endParaRPr>
              </a:p>
            </p:txBody>
          </p:sp>
        </p:grp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8AE89BEE-1868-459C-A2F2-A0639A90E5A9}"/>
              </a:ext>
            </a:extLst>
          </p:cNvPr>
          <p:cNvSpPr/>
          <p:nvPr/>
        </p:nvSpPr>
        <p:spPr>
          <a:xfrm>
            <a:off x="2280876" y="5224229"/>
            <a:ext cx="5093061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问题</a:t>
            </a:r>
            <a:r>
              <a:rPr lang="en-US" altLang="zh-CN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</a:t>
            </a:r>
            <a:r>
              <a:rPr lang="zh-CN" alt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</a:p>
          <a:p>
            <a:pPr>
              <a:spcBef>
                <a:spcPts val="600"/>
              </a:spcBef>
            </a:pPr>
            <a:r>
              <a:rPr lang="zh-CN" alt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为什么对</a:t>
            </a:r>
            <a:r>
              <a:rPr lang="en-US" altLang="zh-CN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r>
              <a:rPr lang="zh-CN" alt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，不需要“回溯”？</a:t>
            </a:r>
            <a:endParaRPr lang="zh-CN" alt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7089A9B3-C5C9-4EFB-972D-E5C8F0FFF369}"/>
              </a:ext>
            </a:extLst>
          </p:cNvPr>
          <p:cNvSpPr txBox="1"/>
          <p:nvPr/>
        </p:nvSpPr>
        <p:spPr>
          <a:xfrm>
            <a:off x="2017643" y="3247647"/>
            <a:ext cx="4750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1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为什么对</a:t>
            </a:r>
            <a:r>
              <a:rPr lang="en-US" altLang="zh-CN" sz="1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r>
              <a:rPr lang="zh-CN" altLang="en-US" sz="1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，不需要“回溯”？</a:t>
            </a:r>
            <a:endParaRPr lang="zh-CN" altLang="en-US" sz="1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18459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4" name="Rectangle 20">
            <a:extLst>
              <a:ext uri="{FF2B5EF4-FFF2-40B4-BE49-F238E27FC236}">
                <a16:creationId xmlns:a16="http://schemas.microsoft.com/office/drawing/2014/main" id="{7EE5E34E-38A5-455C-91A8-511B5AE40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7" y="4225926"/>
            <a:ext cx="3095625" cy="1512887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7854" name="Rectangle 30">
            <a:extLst>
              <a:ext uri="{FF2B5EF4-FFF2-40B4-BE49-F238E27FC236}">
                <a16:creationId xmlns:a16="http://schemas.microsoft.com/office/drawing/2014/main" id="{06A08736-DFBB-442D-B475-7FA7A516E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587" y="4225926"/>
            <a:ext cx="2016125" cy="1512887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7843" name="AutoShape 19">
            <a:extLst>
              <a:ext uri="{FF2B5EF4-FFF2-40B4-BE49-F238E27FC236}">
                <a16:creationId xmlns:a16="http://schemas.microsoft.com/office/drawing/2014/main" id="{7E2DEAD1-C8D9-4943-9E1B-631974230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2" y="4225926"/>
            <a:ext cx="504825" cy="151288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7845" name="Text Box 21">
            <a:extLst>
              <a:ext uri="{FF2B5EF4-FFF2-40B4-BE49-F238E27FC236}">
                <a16:creationId xmlns:a16="http://schemas.microsoft.com/office/drawing/2014/main" id="{5551CD59-3860-4538-AD87-509671F58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94126"/>
            <a:ext cx="8353425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b="1" dirty="0">
                <a:solidFill>
                  <a:schemeClr val="tx2"/>
                </a:solidFill>
              </a:rPr>
              <a:t>P</a:t>
            </a:r>
            <a:r>
              <a:rPr lang="zh-CN" altLang="en-US" b="1" dirty="0">
                <a:solidFill>
                  <a:schemeClr val="tx2"/>
                </a:solidFill>
              </a:rPr>
              <a:t>的指针回退，相当于匹配框前移，框宽度同时收缩，保留尽可能大的匹配前缀</a:t>
            </a:r>
            <a:r>
              <a:rPr lang="en-US" altLang="zh-CN" b="1" dirty="0">
                <a:solidFill>
                  <a:schemeClr val="tx2"/>
                </a:solidFill>
              </a:rPr>
              <a:t>:</a:t>
            </a:r>
            <a:r>
              <a:rPr lang="en-US" altLang="zh-CN" dirty="0"/>
              <a:t> </a:t>
            </a:r>
          </a:p>
          <a:p>
            <a:pPr algn="l">
              <a:spcBef>
                <a:spcPct val="20000"/>
              </a:spcBef>
            </a:pPr>
            <a:r>
              <a:rPr lang="en-US" altLang="zh-CN" dirty="0"/>
              <a:t>                                         </a:t>
            </a:r>
            <a:r>
              <a:rPr lang="en-US" altLang="zh-CN" i="1" dirty="0">
                <a:solidFill>
                  <a:srgbClr val="FF0000"/>
                </a:solidFill>
              </a:rPr>
              <a:t>p</a:t>
            </a:r>
            <a:r>
              <a:rPr lang="en-US" altLang="zh-CN" baseline="-25000" dirty="0">
                <a:solidFill>
                  <a:srgbClr val="FF0000"/>
                </a:solidFill>
              </a:rPr>
              <a:t>1</a:t>
            </a:r>
            <a:r>
              <a:rPr lang="en-US" altLang="zh-CN" dirty="0">
                <a:solidFill>
                  <a:srgbClr val="FF0000"/>
                </a:solidFill>
              </a:rPr>
              <a:t>   ……    </a:t>
            </a:r>
            <a:r>
              <a:rPr lang="en-US" altLang="zh-CN" i="1" dirty="0">
                <a:solidFill>
                  <a:srgbClr val="FF0000"/>
                </a:solidFill>
              </a:rPr>
              <a:t>p</a:t>
            </a:r>
            <a:r>
              <a:rPr lang="en-US" altLang="zh-CN" baseline="-25000" dirty="0">
                <a:solidFill>
                  <a:srgbClr val="FF0000"/>
                </a:solidFill>
              </a:rPr>
              <a:t>r-1</a:t>
            </a:r>
            <a:r>
              <a:rPr lang="en-US" altLang="zh-CN" baseline="-25000" dirty="0"/>
              <a:t> </a:t>
            </a:r>
            <a:r>
              <a:rPr lang="en-US" altLang="zh-CN" dirty="0"/>
              <a:t>  </a:t>
            </a:r>
            <a:r>
              <a:rPr lang="en-US" altLang="zh-CN" i="1" dirty="0"/>
              <a:t>p</a:t>
            </a:r>
            <a:r>
              <a:rPr lang="en-US" altLang="zh-CN" baseline="-25000" dirty="0"/>
              <a:t>r</a:t>
            </a:r>
            <a:r>
              <a:rPr lang="en-US" altLang="zh-CN" dirty="0"/>
              <a:t>     ……   </a:t>
            </a:r>
          </a:p>
          <a:p>
            <a:pPr algn="l"/>
            <a:r>
              <a:rPr lang="en-US" altLang="zh-CN" dirty="0"/>
              <a:t>                          </a:t>
            </a:r>
            <a:r>
              <a:rPr lang="en-US" altLang="zh-CN" i="1" dirty="0"/>
              <a:t>p</a:t>
            </a:r>
            <a:r>
              <a:rPr lang="en-US" altLang="zh-CN" baseline="-25000" dirty="0"/>
              <a:t>1</a:t>
            </a:r>
            <a:r>
              <a:rPr lang="en-US" altLang="zh-CN" dirty="0"/>
              <a:t> …… </a:t>
            </a:r>
            <a:r>
              <a:rPr lang="en-US" altLang="zh-CN" i="1" dirty="0">
                <a:solidFill>
                  <a:srgbClr val="FF0000"/>
                </a:solidFill>
              </a:rPr>
              <a:t>p</a:t>
            </a:r>
            <a:r>
              <a:rPr lang="en-US" altLang="zh-CN" baseline="-25000" dirty="0">
                <a:solidFill>
                  <a:srgbClr val="FF0000"/>
                </a:solidFill>
              </a:rPr>
              <a:t>k-r+1</a:t>
            </a:r>
            <a:r>
              <a:rPr lang="en-US" altLang="zh-CN" dirty="0">
                <a:solidFill>
                  <a:srgbClr val="FF0000"/>
                </a:solidFill>
              </a:rPr>
              <a:t> ……   </a:t>
            </a:r>
            <a:r>
              <a:rPr lang="en-US" altLang="zh-CN" i="1" dirty="0">
                <a:solidFill>
                  <a:srgbClr val="FF0000"/>
                </a:solidFill>
              </a:rPr>
              <a:t>p</a:t>
            </a:r>
            <a:r>
              <a:rPr lang="en-US" altLang="zh-CN" baseline="-25000" dirty="0">
                <a:solidFill>
                  <a:srgbClr val="FF0000"/>
                </a:solidFill>
              </a:rPr>
              <a:t>k-1</a:t>
            </a:r>
            <a:endParaRPr lang="en-US" altLang="zh-CN" dirty="0">
              <a:solidFill>
                <a:srgbClr val="FF0000"/>
              </a:solidFill>
            </a:endParaRPr>
          </a:p>
          <a:p>
            <a:pPr algn="l"/>
            <a:r>
              <a:rPr lang="en-US" altLang="zh-CN" dirty="0"/>
              <a:t>     </a:t>
            </a:r>
            <a:r>
              <a:rPr lang="en-US" altLang="zh-CN" i="1" dirty="0"/>
              <a:t>t</a:t>
            </a:r>
            <a:r>
              <a:rPr lang="en-US" altLang="zh-CN" baseline="-25000" dirty="0"/>
              <a:t>1</a:t>
            </a:r>
            <a:r>
              <a:rPr lang="en-US" altLang="zh-CN" dirty="0"/>
              <a:t>    ……       </a:t>
            </a:r>
            <a:r>
              <a:rPr lang="en-US" altLang="zh-CN" i="1" dirty="0" err="1"/>
              <a:t>t</a:t>
            </a:r>
            <a:r>
              <a:rPr lang="en-US" altLang="zh-CN" baseline="-25000" dirty="0" err="1"/>
              <a:t>i</a:t>
            </a:r>
            <a:r>
              <a:rPr lang="en-US" altLang="zh-CN" dirty="0"/>
              <a:t>  …… </a:t>
            </a:r>
            <a:r>
              <a:rPr lang="en-US" altLang="zh-CN" i="1" dirty="0"/>
              <a:t>p</a:t>
            </a:r>
            <a:r>
              <a:rPr lang="en-US" altLang="zh-CN" baseline="-25000" dirty="0"/>
              <a:t>j-r+1</a:t>
            </a:r>
            <a:r>
              <a:rPr lang="en-US" altLang="zh-CN" dirty="0"/>
              <a:t>  ……   </a:t>
            </a:r>
            <a:r>
              <a:rPr lang="en-US" altLang="zh-CN" i="1" dirty="0"/>
              <a:t>t</a:t>
            </a:r>
            <a:r>
              <a:rPr lang="en-US" altLang="zh-CN" baseline="-25000" dirty="0"/>
              <a:t>j-1 </a:t>
            </a:r>
            <a:r>
              <a:rPr lang="en-US" altLang="zh-CN" dirty="0"/>
              <a:t>   </a:t>
            </a:r>
            <a:r>
              <a:rPr lang="en-US" altLang="zh-CN" i="1" dirty="0" err="1"/>
              <a:t>t</a:t>
            </a:r>
            <a:r>
              <a:rPr lang="en-US" altLang="zh-CN" baseline="-25000" dirty="0" err="1"/>
              <a:t>j</a:t>
            </a:r>
            <a:r>
              <a:rPr lang="en-US" altLang="zh-CN" dirty="0"/>
              <a:t>      ……</a:t>
            </a: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2B6DE099-003A-4189-8783-8BCAE9164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匹配框及其移动</a:t>
            </a:r>
            <a:endParaRPr lang="en-US" altLang="zh-CN" dirty="0"/>
          </a:p>
        </p:txBody>
      </p:sp>
      <p:sp>
        <p:nvSpPr>
          <p:cNvPr id="77837" name="AutoShape 13">
            <a:extLst>
              <a:ext uri="{FF2B5EF4-FFF2-40B4-BE49-F238E27FC236}">
                <a16:creationId xmlns:a16="http://schemas.microsoft.com/office/drawing/2014/main" id="{2D4A9B1A-08DC-474D-907F-9C1D199CE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7" y="1849438"/>
            <a:ext cx="504825" cy="12969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7835" name="Rectangle 11">
            <a:extLst>
              <a:ext uri="{FF2B5EF4-FFF2-40B4-BE49-F238E27FC236}">
                <a16:creationId xmlns:a16="http://schemas.microsoft.com/office/drawing/2014/main" id="{B3160677-1C32-4658-8BA9-FE79554E7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1849438"/>
            <a:ext cx="3095625" cy="1296988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7830" name="Text Box 6">
            <a:extLst>
              <a:ext uri="{FF2B5EF4-FFF2-40B4-BE49-F238E27FC236}">
                <a16:creationId xmlns:a16="http://schemas.microsoft.com/office/drawing/2014/main" id="{35D9F7A3-C350-422B-81E5-B535A11C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417638"/>
            <a:ext cx="8353425" cy="13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b="1" dirty="0">
                <a:solidFill>
                  <a:schemeClr val="tx2"/>
                </a:solidFill>
              </a:rPr>
              <a:t>当“失配”发生</a:t>
            </a:r>
            <a:r>
              <a:rPr lang="en-US" altLang="zh-CN" b="1" dirty="0">
                <a:solidFill>
                  <a:schemeClr val="tx2"/>
                </a:solidFill>
              </a:rPr>
              <a:t>:</a:t>
            </a:r>
            <a:r>
              <a:rPr lang="en-US" altLang="zh-CN" dirty="0"/>
              <a:t> </a:t>
            </a:r>
          </a:p>
          <a:p>
            <a:pPr algn="l">
              <a:spcBef>
                <a:spcPct val="20000"/>
              </a:spcBef>
            </a:pPr>
            <a:r>
              <a:rPr lang="en-US" altLang="zh-CN" dirty="0"/>
              <a:t>                          </a:t>
            </a:r>
            <a:r>
              <a:rPr lang="en-US" altLang="zh-CN" i="1" dirty="0"/>
              <a:t>p</a:t>
            </a:r>
            <a:r>
              <a:rPr lang="en-US" altLang="zh-CN" baseline="-25000" dirty="0"/>
              <a:t>1</a:t>
            </a:r>
            <a:r>
              <a:rPr lang="en-US" altLang="zh-CN" dirty="0"/>
              <a:t>         ……             </a:t>
            </a:r>
            <a:r>
              <a:rPr lang="en-US" altLang="zh-CN" i="1" dirty="0"/>
              <a:t>p</a:t>
            </a:r>
            <a:r>
              <a:rPr lang="en-US" altLang="zh-CN" baseline="-25000" dirty="0"/>
              <a:t>k-1</a:t>
            </a:r>
            <a:r>
              <a:rPr lang="en-US" altLang="zh-CN" dirty="0"/>
              <a:t>  </a:t>
            </a:r>
            <a:r>
              <a:rPr lang="en-US" altLang="zh-CN" i="1" dirty="0"/>
              <a:t>p</a:t>
            </a:r>
            <a:r>
              <a:rPr lang="en-US" altLang="zh-CN" baseline="-25000" dirty="0"/>
              <a:t>k</a:t>
            </a:r>
            <a:r>
              <a:rPr lang="en-US" altLang="zh-CN" dirty="0"/>
              <a:t>     ……   </a:t>
            </a:r>
          </a:p>
          <a:p>
            <a:pPr algn="l">
              <a:spcBef>
                <a:spcPct val="20000"/>
              </a:spcBef>
            </a:pPr>
            <a:r>
              <a:rPr lang="en-US" altLang="zh-CN" dirty="0"/>
              <a:t>                                      ……</a:t>
            </a:r>
          </a:p>
          <a:p>
            <a:pPr algn="l">
              <a:spcBef>
                <a:spcPct val="20000"/>
              </a:spcBef>
            </a:pPr>
            <a:r>
              <a:rPr lang="en-US" altLang="zh-CN" dirty="0"/>
              <a:t>     </a:t>
            </a:r>
            <a:r>
              <a:rPr lang="en-US" altLang="zh-CN" i="1" dirty="0"/>
              <a:t>t</a:t>
            </a:r>
            <a:r>
              <a:rPr lang="en-US" altLang="zh-CN" baseline="-25000" dirty="0"/>
              <a:t>1</a:t>
            </a:r>
            <a:r>
              <a:rPr lang="en-US" altLang="zh-CN" dirty="0"/>
              <a:t>    ……       </a:t>
            </a:r>
            <a:r>
              <a:rPr lang="en-US" altLang="zh-CN" i="1" dirty="0" err="1"/>
              <a:t>t</a:t>
            </a:r>
            <a:r>
              <a:rPr lang="en-US" altLang="zh-CN" baseline="-25000" dirty="0" err="1"/>
              <a:t>i</a:t>
            </a:r>
            <a:r>
              <a:rPr lang="en-US" altLang="zh-CN" dirty="0"/>
              <a:t>          ……             </a:t>
            </a:r>
            <a:r>
              <a:rPr lang="en-US" altLang="zh-CN" i="1" dirty="0"/>
              <a:t>t</a:t>
            </a:r>
            <a:r>
              <a:rPr lang="en-US" altLang="zh-CN" baseline="-25000" dirty="0"/>
              <a:t>j-1</a:t>
            </a:r>
            <a:r>
              <a:rPr lang="en-US" altLang="zh-CN" dirty="0"/>
              <a:t>    </a:t>
            </a:r>
            <a:r>
              <a:rPr lang="en-US" altLang="zh-CN" i="1" dirty="0" err="1"/>
              <a:t>t</a:t>
            </a:r>
            <a:r>
              <a:rPr lang="en-US" altLang="zh-CN" baseline="-25000" dirty="0" err="1"/>
              <a:t>j</a:t>
            </a:r>
            <a:r>
              <a:rPr lang="en-US" altLang="zh-CN" dirty="0"/>
              <a:t>      ……</a:t>
            </a:r>
          </a:p>
        </p:txBody>
      </p:sp>
      <p:sp>
        <p:nvSpPr>
          <p:cNvPr id="77832" name="Line 8">
            <a:extLst>
              <a:ext uri="{FF2B5EF4-FFF2-40B4-BE49-F238E27FC236}">
                <a16:creationId xmlns:a16="http://schemas.microsoft.com/office/drawing/2014/main" id="{AB3F1EDB-9BD2-4705-84DE-989FA2A742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3962" y="220980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7833" name="Line 9">
            <a:extLst>
              <a:ext uri="{FF2B5EF4-FFF2-40B4-BE49-F238E27FC236}">
                <a16:creationId xmlns:a16="http://schemas.microsoft.com/office/drawing/2014/main" id="{7CEB3BAC-2F90-45BC-A5C9-5195052BA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6350" y="22812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7834" name="Line 10">
            <a:extLst>
              <a:ext uri="{FF2B5EF4-FFF2-40B4-BE49-F238E27FC236}">
                <a16:creationId xmlns:a16="http://schemas.microsoft.com/office/drawing/2014/main" id="{D6F80C19-D816-4D9D-B6A4-59AAAD02F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9587" y="220980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7836" name="Text Box 12">
            <a:extLst>
              <a:ext uri="{FF2B5EF4-FFF2-40B4-BE49-F238E27FC236}">
                <a16:creationId xmlns:a16="http://schemas.microsoft.com/office/drawing/2014/main" id="{DE960C18-AFF5-4892-A2B0-D7DDA711A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2" y="3217863"/>
            <a:ext cx="2520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匹配框（已匹配部分）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838" name="Line 14">
            <a:extLst>
              <a:ext uri="{FF2B5EF4-FFF2-40B4-BE49-F238E27FC236}">
                <a16:creationId xmlns:a16="http://schemas.microsoft.com/office/drawing/2014/main" id="{AF9234D2-731E-4534-A486-9B1DD8DD78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4325" y="2857501"/>
            <a:ext cx="215900" cy="360362"/>
          </a:xfrm>
          <a:prstGeom prst="line">
            <a:avLst/>
          </a:prstGeom>
          <a:noFill/>
          <a:ln w="9525">
            <a:solidFill>
              <a:srgbClr val="3366FF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7839" name="Text Box 15">
            <a:extLst>
              <a:ext uri="{FF2B5EF4-FFF2-40B4-BE49-F238E27FC236}">
                <a16:creationId xmlns:a16="http://schemas.microsoft.com/office/drawing/2014/main" id="{887CE2FE-9F37-42D6-8335-8ED5616A3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1" y="3289300"/>
            <a:ext cx="135823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字符失配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840" name="Line 16">
            <a:extLst>
              <a:ext uri="{FF2B5EF4-FFF2-40B4-BE49-F238E27FC236}">
                <a16:creationId xmlns:a16="http://schemas.microsoft.com/office/drawing/2014/main" id="{9940A564-7EB1-489F-AA12-18C8A611C0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05487" y="2497138"/>
            <a:ext cx="576263" cy="865188"/>
          </a:xfrm>
          <a:prstGeom prst="line">
            <a:avLst/>
          </a:prstGeom>
          <a:noFill/>
          <a:ln w="9525">
            <a:solidFill>
              <a:srgbClr val="3366FF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7849" name="Text Box 25">
            <a:extLst>
              <a:ext uri="{FF2B5EF4-FFF2-40B4-BE49-F238E27FC236}">
                <a16:creationId xmlns:a16="http://schemas.microsoft.com/office/drawing/2014/main" id="{2C23A280-0EBC-4A81-9232-0EADDF406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5810251"/>
            <a:ext cx="2520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新匹配框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850" name="Line 26">
            <a:extLst>
              <a:ext uri="{FF2B5EF4-FFF2-40B4-BE49-F238E27FC236}">
                <a16:creationId xmlns:a16="http://schemas.microsoft.com/office/drawing/2014/main" id="{F8B2CB11-63F6-4593-9CAD-44247D1B62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9725" y="5449888"/>
            <a:ext cx="215900" cy="360363"/>
          </a:xfrm>
          <a:prstGeom prst="line">
            <a:avLst/>
          </a:prstGeom>
          <a:noFill/>
          <a:ln w="9525">
            <a:solidFill>
              <a:srgbClr val="3366FF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7851" name="Text Box 27">
            <a:extLst>
              <a:ext uri="{FF2B5EF4-FFF2-40B4-BE49-F238E27FC236}">
                <a16:creationId xmlns:a16="http://schemas.microsoft.com/office/drawing/2014/main" id="{CC49B1A6-87AB-4147-8D42-E082F2F7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50" y="5810251"/>
            <a:ext cx="2447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下一个比较字符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852" name="Line 28">
            <a:extLst>
              <a:ext uri="{FF2B5EF4-FFF2-40B4-BE49-F238E27FC236}">
                <a16:creationId xmlns:a16="http://schemas.microsoft.com/office/drawing/2014/main" id="{9DF2010E-3EBE-43D9-8006-2000E89F1E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05487" y="5018088"/>
            <a:ext cx="576263" cy="865188"/>
          </a:xfrm>
          <a:prstGeom prst="line">
            <a:avLst/>
          </a:prstGeom>
          <a:noFill/>
          <a:ln w="9525">
            <a:solidFill>
              <a:srgbClr val="3366FF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7853" name="Line 29">
            <a:extLst>
              <a:ext uri="{FF2B5EF4-FFF2-40B4-BE49-F238E27FC236}">
                <a16:creationId xmlns:a16="http://schemas.microsoft.com/office/drawing/2014/main" id="{1E86B056-549D-42DB-BA2A-559FAF0507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0587" y="4225926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7855" name="Oval 31">
            <a:extLst>
              <a:ext uri="{FF2B5EF4-FFF2-40B4-BE49-F238E27FC236}">
                <a16:creationId xmlns:a16="http://schemas.microsoft.com/office/drawing/2014/main" id="{CAC5FD3E-67CE-4674-B1A7-E6F6B978F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7" y="4010026"/>
            <a:ext cx="2447925" cy="1368425"/>
          </a:xfrm>
          <a:prstGeom prst="ellipse">
            <a:avLst/>
          </a:prstGeom>
          <a:noFill/>
          <a:ln w="38100" algn="ctr">
            <a:solidFill>
              <a:schemeClr val="tx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7856" name="Line 32">
            <a:extLst>
              <a:ext uri="{FF2B5EF4-FFF2-40B4-BE49-F238E27FC236}">
                <a16:creationId xmlns:a16="http://schemas.microsoft.com/office/drawing/2014/main" id="{D7B090F4-4356-40ED-BA83-EE9FCB0EE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2612" y="458628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7857" name="AutoShape 33">
            <a:extLst>
              <a:ext uri="{FF2B5EF4-FFF2-40B4-BE49-F238E27FC236}">
                <a16:creationId xmlns:a16="http://schemas.microsoft.com/office/drawing/2014/main" id="{F06B5D9B-C1E4-464E-81CD-726F45E8F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243" y="4401533"/>
            <a:ext cx="1296987" cy="670497"/>
          </a:xfrm>
          <a:prstGeom prst="wedgeRoundRectCallout">
            <a:avLst>
              <a:gd name="adj1" fmla="val -133838"/>
              <a:gd name="adj2" fmla="val -33454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l"/>
            <a:r>
              <a:rPr lang="zh-CN" altLang="en-US" b="1" dirty="0">
                <a:solidFill>
                  <a:schemeClr val="tx2"/>
                </a:solidFill>
              </a:rPr>
              <a:t>越大越好</a:t>
            </a:r>
            <a:r>
              <a:rPr lang="en-US" altLang="zh-CN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05095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0" dirty="0">
                <a:latin typeface="+mn-lt"/>
              </a:rPr>
              <a:t>KMP </a:t>
            </a:r>
            <a:r>
              <a:rPr lang="zh-CN" altLang="en-US" dirty="0"/>
              <a:t>算法的基本思想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b="0" dirty="0">
                <a:latin typeface="+mn-lt"/>
              </a:rPr>
              <a:t>Fail Links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328613" y="1484313"/>
            <a:ext cx="8208962" cy="4536975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zh-CN" altLang="en-US" sz="2000" dirty="0">
                <a:solidFill>
                  <a:srgbClr val="006600"/>
                </a:solidFill>
                <a:latin typeface="+mj-ea"/>
                <a:ea typeface="+mj-ea"/>
                <a:cs typeface="Times New Roman" pitchFamily="18" charset="0"/>
              </a:rPr>
              <a:t>改造原来的自动机模型，每个状态结点不再有</a:t>
            </a:r>
            <a:r>
              <a:rPr lang="en-US" altLang="zh-CN" sz="2000" dirty="0">
                <a:solidFill>
                  <a:srgbClr val="006600"/>
                </a:solidFill>
                <a:latin typeface="+mj-ea"/>
                <a:ea typeface="+mj-ea"/>
                <a:cs typeface="Times New Roman" pitchFamily="18" charset="0"/>
              </a:rPr>
              <a:t>|</a:t>
            </a:r>
            <a:r>
              <a:rPr lang="en-US" altLang="zh-CN" sz="2000" dirty="0">
                <a:solidFill>
                  <a:srgbClr val="006600"/>
                </a:solidFill>
                <a:latin typeface="+mj-ea"/>
                <a:ea typeface="+mj-ea"/>
                <a:cs typeface="Times New Roman" pitchFamily="18" charset="0"/>
                <a:sym typeface="Symbol" pitchFamily="18" charset="2"/>
              </a:rPr>
              <a:t>|</a:t>
            </a:r>
            <a:r>
              <a:rPr lang="zh-CN" altLang="en-US" sz="2000" dirty="0">
                <a:solidFill>
                  <a:srgbClr val="006600"/>
                </a:solidFill>
                <a:latin typeface="+mj-ea"/>
                <a:ea typeface="+mj-ea"/>
                <a:cs typeface="Times New Roman" pitchFamily="18" charset="0"/>
                <a:sym typeface="Symbol" pitchFamily="18" charset="2"/>
              </a:rPr>
              <a:t>个出边，只有“成功”</a:t>
            </a:r>
            <a:r>
              <a:rPr lang="en-US" altLang="zh-CN" sz="2000" dirty="0">
                <a:solidFill>
                  <a:srgbClr val="006600"/>
                </a:solidFill>
                <a:latin typeface="+mj-ea"/>
                <a:ea typeface="+mj-ea"/>
                <a:cs typeface="Times New Roman" pitchFamily="18" charset="0"/>
                <a:sym typeface="Symbol" pitchFamily="18" charset="2"/>
              </a:rPr>
              <a:t>/</a:t>
            </a:r>
            <a:r>
              <a:rPr lang="zh-CN" altLang="en-US" sz="2000" dirty="0">
                <a:solidFill>
                  <a:srgbClr val="006600"/>
                </a:solidFill>
                <a:latin typeface="+mj-ea"/>
                <a:ea typeface="+mj-ea"/>
                <a:cs typeface="Times New Roman" pitchFamily="18" charset="0"/>
                <a:sym typeface="Symbol" pitchFamily="18" charset="2"/>
              </a:rPr>
              <a:t>“失败”。</a:t>
            </a:r>
            <a:r>
              <a:rPr lang="en-US" altLang="zh-CN" sz="2000" dirty="0">
                <a:solidFill>
                  <a:srgbClr val="006600"/>
                </a:solidFill>
                <a:ea typeface="+mj-ea"/>
                <a:cs typeface="Times New Roman" pitchFamily="18" charset="0"/>
                <a:sym typeface="Symbol" pitchFamily="18" charset="2"/>
              </a:rPr>
              <a:t>Fail link</a:t>
            </a:r>
            <a:r>
              <a:rPr lang="zh-CN" altLang="en-US" sz="2000" dirty="0">
                <a:solidFill>
                  <a:srgbClr val="006600"/>
                </a:solidFill>
                <a:latin typeface="+mj-ea"/>
                <a:ea typeface="+mj-ea"/>
                <a:cs typeface="Times New Roman" pitchFamily="18" charset="0"/>
                <a:sym typeface="Symbol" pitchFamily="18" charset="2"/>
              </a:rPr>
              <a:t>指向发生字符失配时应转向的状态（</a:t>
            </a:r>
            <a:r>
              <a:rPr lang="zh-CN" altLang="en-US" sz="2000" b="1" dirty="0">
                <a:solidFill>
                  <a:srgbClr val="006600"/>
                </a:solidFill>
                <a:latin typeface="+mj-ea"/>
                <a:ea typeface="+mj-ea"/>
                <a:cs typeface="Times New Roman" pitchFamily="18" charset="0"/>
                <a:sym typeface="Symbol" pitchFamily="18" charset="2"/>
              </a:rPr>
              <a:t>保留最大可用前缀</a:t>
            </a:r>
            <a:r>
              <a:rPr lang="zh-CN" altLang="en-US" sz="2000" dirty="0">
                <a:solidFill>
                  <a:srgbClr val="006600"/>
                </a:solidFill>
                <a:latin typeface="+mj-ea"/>
                <a:ea typeface="+mj-ea"/>
                <a:cs typeface="Times New Roman" pitchFamily="18" charset="0"/>
                <a:sym typeface="Symbol" pitchFamily="18" charset="2"/>
              </a:rPr>
              <a:t>），</a:t>
            </a:r>
            <a:endParaRPr lang="en-US" altLang="zh-CN" sz="2000" dirty="0">
              <a:solidFill>
                <a:srgbClr val="006600"/>
              </a:solidFill>
              <a:latin typeface="+mj-ea"/>
              <a:ea typeface="+mj-ea"/>
              <a:cs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95000"/>
              </a:lnSpc>
              <a:spcBef>
                <a:spcPts val="1200"/>
              </a:spcBef>
            </a:pPr>
            <a:r>
              <a:rPr lang="zh-CN" altLang="en-US" sz="1800" dirty="0">
                <a:latin typeface="+mj-ea"/>
                <a:ea typeface="+mj-ea"/>
                <a:cs typeface="Times New Roman" pitchFamily="18" charset="0"/>
                <a:sym typeface="Symbol" pitchFamily="18" charset="2"/>
              </a:rPr>
              <a:t>假设在状态 </a:t>
            </a:r>
            <a:r>
              <a:rPr lang="en-US" altLang="zh-CN" sz="1800" i="1" dirty="0">
                <a:ea typeface="+mj-ea"/>
                <a:cs typeface="Times New Roman" pitchFamily="18" charset="0"/>
                <a:sym typeface="Symbol" pitchFamily="18" charset="2"/>
              </a:rPr>
              <a:t>k </a:t>
            </a:r>
            <a:r>
              <a:rPr lang="zh-CN" altLang="en-US" sz="1800" dirty="0">
                <a:latin typeface="+mj-ea"/>
                <a:ea typeface="+mj-ea"/>
                <a:cs typeface="Times New Roman" pitchFamily="18" charset="0"/>
                <a:sym typeface="Symbol" pitchFamily="18" charset="2"/>
              </a:rPr>
              <a:t>失配，应该转向状态 </a:t>
            </a:r>
            <a:r>
              <a:rPr lang="en-US" altLang="zh-CN" sz="1800" i="1" dirty="0">
                <a:cs typeface="Times New Roman" pitchFamily="18" charset="0"/>
                <a:sym typeface="Symbol" pitchFamily="18" charset="2"/>
              </a:rPr>
              <a:t>r</a:t>
            </a:r>
            <a:r>
              <a:rPr lang="en-US" altLang="zh-CN" sz="1800" dirty="0">
                <a:cs typeface="Times New Roman" pitchFamily="18" charset="0"/>
                <a:sym typeface="Symbol" pitchFamily="18" charset="2"/>
              </a:rPr>
              <a:t>, </a:t>
            </a:r>
            <a:r>
              <a:rPr lang="zh-CN" altLang="en-US" sz="1800" dirty="0">
                <a:latin typeface="+mj-ea"/>
                <a:ea typeface="+mj-ea"/>
                <a:cs typeface="Times New Roman" pitchFamily="18" charset="0"/>
                <a:sym typeface="Symbol" pitchFamily="18" charset="2"/>
              </a:rPr>
              <a:t>则 </a:t>
            </a:r>
            <a:r>
              <a:rPr lang="en-US" altLang="zh-CN" sz="1800" i="1" dirty="0">
                <a:cs typeface="Times New Roman" pitchFamily="18" charset="0"/>
                <a:sym typeface="Symbol" pitchFamily="18" charset="2"/>
              </a:rPr>
              <a:t>r</a:t>
            </a:r>
            <a:r>
              <a:rPr lang="en-US" altLang="zh-CN" sz="1800" dirty="0">
                <a:cs typeface="Times New Roman" pitchFamily="18" charset="0"/>
                <a:sym typeface="Symbol" pitchFamily="18" charset="2"/>
              </a:rPr>
              <a:t>&lt;</a:t>
            </a:r>
            <a:r>
              <a:rPr lang="en-US" altLang="zh-CN" sz="1800" i="1" dirty="0">
                <a:cs typeface="Times New Roman" pitchFamily="18" charset="0"/>
                <a:sym typeface="Symbol" pitchFamily="18" charset="2"/>
              </a:rPr>
              <a:t>k</a:t>
            </a:r>
            <a:r>
              <a:rPr lang="en-US" altLang="zh-CN" sz="1800" dirty="0">
                <a:cs typeface="Times New Roman" pitchFamily="18" charset="0"/>
                <a:sym typeface="Symbol" pitchFamily="18" charset="2"/>
              </a:rPr>
              <a:t>, </a:t>
            </a:r>
            <a:r>
              <a:rPr lang="zh-CN" altLang="en-US" sz="1800" dirty="0">
                <a:latin typeface="+mj-ea"/>
                <a:ea typeface="+mj-ea"/>
                <a:cs typeface="Times New Roman" pitchFamily="18" charset="0"/>
                <a:sym typeface="Symbol" pitchFamily="18" charset="2"/>
              </a:rPr>
              <a:t>且 </a:t>
            </a:r>
            <a:r>
              <a:rPr lang="zh-CN" altLang="en-US" sz="1800" i="1" dirty="0">
                <a:cs typeface="Times New Roman" pitchFamily="18" charset="0"/>
                <a:sym typeface="Symbol" pitchFamily="18" charset="2"/>
              </a:rPr>
              <a:t></a:t>
            </a:r>
            <a:r>
              <a:rPr lang="en-US" altLang="zh-CN" sz="18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CN" sz="1800" i="1" dirty="0"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zh-CN" sz="1800" i="1" baseline="-25000" dirty="0"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zh-CN" sz="1800" baseline="-25000" dirty="0">
                <a:cs typeface="Times New Roman" pitchFamily="18" charset="0"/>
                <a:sym typeface="Symbol" pitchFamily="18" charset="2"/>
              </a:rPr>
              <a:t>-1</a:t>
            </a:r>
            <a:r>
              <a:rPr lang="en-US" altLang="zh-CN" sz="1800" dirty="0">
                <a:cs typeface="Times New Roman" pitchFamily="18" charset="0"/>
                <a:sym typeface="Symbol" pitchFamily="18" charset="2"/>
              </a:rPr>
              <a:t>) = </a:t>
            </a:r>
            <a:r>
              <a:rPr lang="en-US" altLang="zh-CN" sz="1800" i="1" dirty="0">
                <a:cs typeface="Times New Roman" pitchFamily="18" charset="0"/>
                <a:sym typeface="Symbol" pitchFamily="18" charset="2"/>
              </a:rPr>
              <a:t>r</a:t>
            </a:r>
            <a:r>
              <a:rPr lang="en-US" altLang="zh-CN" sz="1800" dirty="0">
                <a:cs typeface="Times New Roman" pitchFamily="18" charset="0"/>
                <a:sym typeface="Symbol" pitchFamily="18" charset="2"/>
              </a:rPr>
              <a:t>-1</a:t>
            </a:r>
            <a:r>
              <a:rPr lang="zh-CN" altLang="en-US" sz="18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1800" dirty="0">
                <a:solidFill>
                  <a:srgbClr val="0000CC"/>
                </a:solidFill>
                <a:cs typeface="Times New Roman" pitchFamily="18" charset="0"/>
              </a:rPr>
              <a:t>(fail[</a:t>
            </a:r>
            <a:r>
              <a:rPr lang="en-US" altLang="zh-CN" sz="1800" i="1" dirty="0">
                <a:solidFill>
                  <a:srgbClr val="0000CC"/>
                </a:solidFill>
                <a:cs typeface="Times New Roman" pitchFamily="18" charset="0"/>
              </a:rPr>
              <a:t>k</a:t>
            </a:r>
            <a:r>
              <a:rPr lang="en-US" altLang="zh-CN" sz="1800" dirty="0">
                <a:solidFill>
                  <a:srgbClr val="0000CC"/>
                </a:solidFill>
                <a:cs typeface="Times New Roman" pitchFamily="18" charset="0"/>
              </a:rPr>
              <a:t>])</a:t>
            </a:r>
          </a:p>
          <a:p>
            <a:pPr eaLnBrk="1" hangingPunct="1"/>
            <a:endParaRPr lang="en-US" altLang="zh-CN" sz="2800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zh-CN" altLang="en-US" sz="1800" dirty="0">
                <a:cs typeface="Times New Roman" pitchFamily="18" charset="0"/>
              </a:rPr>
              <a:t>注意</a:t>
            </a:r>
            <a:r>
              <a:rPr lang="en-US" altLang="zh-CN" sz="1800" dirty="0">
                <a:cs typeface="Times New Roman" pitchFamily="18" charset="0"/>
              </a:rPr>
              <a:t>: </a:t>
            </a:r>
            <a:r>
              <a:rPr lang="en-US" altLang="zh-CN" sz="1800" i="1" dirty="0">
                <a:cs typeface="Times New Roman" pitchFamily="18" charset="0"/>
              </a:rPr>
              <a:t>r </a:t>
            </a:r>
            <a:r>
              <a:rPr lang="zh-CN" altLang="en-US" sz="1800" dirty="0">
                <a:cs typeface="Times New Roman" pitchFamily="18" charset="0"/>
              </a:rPr>
              <a:t>的计算其实与</a:t>
            </a:r>
            <a:r>
              <a:rPr lang="en-US" altLang="zh-CN" sz="1800" dirty="0">
                <a:cs typeface="Times New Roman" pitchFamily="18" charset="0"/>
              </a:rPr>
              <a:t> </a:t>
            </a:r>
            <a:r>
              <a:rPr lang="en-US" altLang="zh-CN" sz="1800" i="1" dirty="0">
                <a:cs typeface="Times New Roman" pitchFamily="18" charset="0"/>
              </a:rPr>
              <a:t>T</a:t>
            </a:r>
            <a:r>
              <a:rPr lang="zh-CN" altLang="en-US" sz="1800" dirty="0">
                <a:cs typeface="Times New Roman" pitchFamily="18" charset="0"/>
              </a:rPr>
              <a:t>无关。</a:t>
            </a:r>
            <a:endParaRPr lang="en-US" altLang="zh-CN" sz="1800" dirty="0">
              <a:cs typeface="Times New Roman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F280B1C-2D4F-4908-8798-333B3C87A010}"/>
              </a:ext>
            </a:extLst>
          </p:cNvPr>
          <p:cNvGrpSpPr/>
          <p:nvPr/>
        </p:nvGrpSpPr>
        <p:grpSpPr>
          <a:xfrm>
            <a:off x="328613" y="3212976"/>
            <a:ext cx="8604250" cy="2344737"/>
            <a:chOff x="252413" y="3573463"/>
            <a:chExt cx="8604250" cy="2344737"/>
          </a:xfrm>
        </p:grpSpPr>
        <p:sp>
          <p:nvSpPr>
            <p:cNvPr id="27650" name="Rectangle 20" descr="白色大理石"/>
            <p:cNvSpPr>
              <a:spLocks noChangeArrowheads="1"/>
            </p:cNvSpPr>
            <p:nvPr/>
          </p:nvSpPr>
          <p:spPr bwMode="auto">
            <a:xfrm>
              <a:off x="252413" y="3644900"/>
              <a:ext cx="8424862" cy="180022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653" name="AutoShape 4"/>
            <p:cNvSpPr>
              <a:spLocks noChangeArrowheads="1"/>
            </p:cNvSpPr>
            <p:nvPr/>
          </p:nvSpPr>
          <p:spPr bwMode="auto">
            <a:xfrm>
              <a:off x="2987675" y="4005263"/>
              <a:ext cx="5111750" cy="215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654" name="AutoShape 5"/>
            <p:cNvSpPr>
              <a:spLocks noChangeArrowheads="1"/>
            </p:cNvSpPr>
            <p:nvPr/>
          </p:nvSpPr>
          <p:spPr bwMode="auto">
            <a:xfrm>
              <a:off x="755650" y="4581525"/>
              <a:ext cx="5110163" cy="215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655" name="Line 6"/>
            <p:cNvSpPr>
              <a:spLocks noChangeShapeType="1"/>
            </p:cNvSpPr>
            <p:nvPr/>
          </p:nvSpPr>
          <p:spPr bwMode="auto">
            <a:xfrm>
              <a:off x="4716463" y="400526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656" name="Line 7"/>
            <p:cNvSpPr>
              <a:spLocks noChangeShapeType="1"/>
            </p:cNvSpPr>
            <p:nvPr/>
          </p:nvSpPr>
          <p:spPr bwMode="auto">
            <a:xfrm>
              <a:off x="4716463" y="458152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657" name="Line 8"/>
            <p:cNvSpPr>
              <a:spLocks noChangeShapeType="1"/>
            </p:cNvSpPr>
            <p:nvPr/>
          </p:nvSpPr>
          <p:spPr bwMode="auto">
            <a:xfrm>
              <a:off x="2987675" y="458152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658" name="AutoShape 9"/>
            <p:cNvSpPr>
              <a:spLocks noChangeArrowheads="1"/>
            </p:cNvSpPr>
            <p:nvPr/>
          </p:nvSpPr>
          <p:spPr bwMode="auto">
            <a:xfrm>
              <a:off x="2987675" y="4005263"/>
              <a:ext cx="1728788" cy="2159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659" name="AutoShape 10"/>
            <p:cNvSpPr>
              <a:spLocks noChangeArrowheads="1"/>
            </p:cNvSpPr>
            <p:nvPr/>
          </p:nvSpPr>
          <p:spPr bwMode="auto">
            <a:xfrm>
              <a:off x="2987675" y="4581525"/>
              <a:ext cx="1728788" cy="2159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4716463" y="4797425"/>
              <a:ext cx="720725" cy="4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en-US" altLang="zh-CN" sz="1800" i="1">
                  <a:latin typeface="Arial" charset="0"/>
                </a:rPr>
                <a:t>k</a:t>
              </a:r>
            </a:p>
          </p:txBody>
        </p:sp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>
              <a:off x="4716463" y="3717925"/>
              <a:ext cx="0" cy="1582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662" name="Text Box 14"/>
            <p:cNvSpPr txBox="1">
              <a:spLocks noChangeArrowheads="1"/>
            </p:cNvSpPr>
            <p:nvPr/>
          </p:nvSpPr>
          <p:spPr bwMode="auto">
            <a:xfrm>
              <a:off x="4716463" y="3573463"/>
              <a:ext cx="936625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en-US" altLang="zh-CN" sz="1800" i="1">
                  <a:latin typeface="Arial" charset="0"/>
                </a:rPr>
                <a:t>r</a:t>
              </a:r>
            </a:p>
          </p:txBody>
        </p:sp>
        <p:sp>
          <p:nvSpPr>
            <p:cNvPr id="27663" name="Line 15"/>
            <p:cNvSpPr>
              <a:spLocks noChangeShapeType="1"/>
            </p:cNvSpPr>
            <p:nvPr/>
          </p:nvSpPr>
          <p:spPr bwMode="auto">
            <a:xfrm>
              <a:off x="2987675" y="3789363"/>
              <a:ext cx="0" cy="1511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664" name="Text Box 16"/>
            <p:cNvSpPr txBox="1">
              <a:spLocks noChangeArrowheads="1"/>
            </p:cNvSpPr>
            <p:nvPr/>
          </p:nvSpPr>
          <p:spPr bwMode="auto">
            <a:xfrm>
              <a:off x="2484438" y="4797425"/>
              <a:ext cx="1079500" cy="4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en-US" altLang="zh-CN" sz="1800" i="1">
                  <a:latin typeface="Arial" charset="0"/>
                </a:rPr>
                <a:t>k</a:t>
              </a:r>
              <a:r>
                <a:rPr lang="en-US" altLang="zh-CN" sz="1800">
                  <a:latin typeface="Arial" charset="0"/>
                </a:rPr>
                <a:t>-</a:t>
              </a:r>
              <a:r>
                <a:rPr lang="en-US" altLang="zh-CN" sz="1800" i="1">
                  <a:latin typeface="Arial" charset="0"/>
                </a:rPr>
                <a:t>r</a:t>
              </a:r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360363" y="4402138"/>
              <a:ext cx="32385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en-US" altLang="zh-CN" sz="1800" i="1">
                  <a:latin typeface="Arial" charset="0"/>
                </a:rPr>
                <a:t>P</a:t>
              </a:r>
            </a:p>
          </p:txBody>
        </p:sp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7740650" y="3717925"/>
              <a:ext cx="1116013" cy="42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en-US" altLang="zh-CN" sz="1800" i="1">
                  <a:latin typeface="Arial" charset="0"/>
                </a:rPr>
                <a:t>P</a:t>
              </a:r>
            </a:p>
          </p:txBody>
        </p:sp>
        <p:sp>
          <p:nvSpPr>
            <p:cNvPr id="27667" name="Text Box 21"/>
            <p:cNvSpPr txBox="1">
              <a:spLocks noChangeArrowheads="1"/>
            </p:cNvSpPr>
            <p:nvPr/>
          </p:nvSpPr>
          <p:spPr bwMode="auto">
            <a:xfrm>
              <a:off x="6300788" y="4437063"/>
              <a:ext cx="1728787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en-US" altLang="zh-CN" sz="1800" i="1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en-US" altLang="zh-CN" sz="180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zh-CN" altLang="en-US" sz="1800">
                  <a:solidFill>
                    <a:schemeClr val="tx2"/>
                  </a:solidFill>
                  <a:latin typeface="Arial" charset="0"/>
                </a:rPr>
                <a:t>指针（向后）</a:t>
              </a:r>
              <a:endParaRPr lang="en-US" altLang="zh-CN" sz="180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7668" name="Line 22"/>
            <p:cNvSpPr>
              <a:spLocks noChangeShapeType="1"/>
            </p:cNvSpPr>
            <p:nvPr/>
          </p:nvSpPr>
          <p:spPr bwMode="auto">
            <a:xfrm flipH="1" flipV="1">
              <a:off x="4716463" y="4138613"/>
              <a:ext cx="1584325" cy="503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669" name="Text Box 23"/>
            <p:cNvSpPr txBox="1">
              <a:spLocks noChangeArrowheads="1"/>
            </p:cNvSpPr>
            <p:nvPr/>
          </p:nvSpPr>
          <p:spPr bwMode="auto">
            <a:xfrm>
              <a:off x="862013" y="3816350"/>
              <a:ext cx="1622425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en-US" altLang="zh-CN" sz="1800" i="1">
                  <a:solidFill>
                    <a:schemeClr val="tx2"/>
                  </a:solidFill>
                  <a:latin typeface="Arial" charset="0"/>
                </a:rPr>
                <a:t>T</a:t>
              </a:r>
              <a:r>
                <a:rPr lang="en-US" altLang="zh-CN" sz="180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zh-CN" altLang="en-US" sz="1800">
                  <a:solidFill>
                    <a:schemeClr val="tx2"/>
                  </a:solidFill>
                  <a:latin typeface="Arial" charset="0"/>
                </a:rPr>
                <a:t>指针（向前）</a:t>
              </a:r>
              <a:endParaRPr lang="en-US" altLang="zh-CN" sz="180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7670" name="Line 24"/>
            <p:cNvSpPr>
              <a:spLocks noChangeShapeType="1"/>
            </p:cNvSpPr>
            <p:nvPr/>
          </p:nvSpPr>
          <p:spPr bwMode="auto">
            <a:xfrm>
              <a:off x="2306638" y="4257675"/>
              <a:ext cx="576262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9897" name="Text Box 25"/>
            <p:cNvSpPr txBox="1">
              <a:spLocks noChangeArrowheads="1"/>
            </p:cNvSpPr>
            <p:nvPr/>
          </p:nvSpPr>
          <p:spPr bwMode="auto">
            <a:xfrm>
              <a:off x="5078413" y="5270500"/>
              <a:ext cx="3375025" cy="647700"/>
            </a:xfrm>
            <a:prstGeom prst="rect">
              <a:avLst/>
            </a:prstGeom>
            <a:solidFill>
              <a:srgbClr val="FFFF99"/>
            </a:solidFill>
            <a:ln w="57150" cmpd="thinThick" algn="ctr">
              <a:solidFill>
                <a:srgbClr val="FFFF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zh-CN" altLang="en-US" sz="1800" dirty="0">
                  <a:latin typeface="楷体" panose="02010609060101010101" pitchFamily="49" charset="-122"/>
                  <a:ea typeface="楷体" panose="02010609060101010101" pitchFamily="49" charset="-122"/>
                </a:rPr>
                <a:t>也就是说：如果在结点</a:t>
              </a:r>
              <a:r>
                <a:rPr lang="en-US" altLang="zh-CN" sz="1800" i="1" dirty="0">
                  <a:latin typeface="+mn-lt"/>
                </a:rPr>
                <a:t>k</a:t>
              </a:r>
              <a:r>
                <a:rPr lang="zh-CN" altLang="en-US" sz="1800" dirty="0">
                  <a:latin typeface="楷体" panose="02010609060101010101" pitchFamily="49" charset="-122"/>
                  <a:ea typeface="楷体" panose="02010609060101010101" pitchFamily="49" charset="-122"/>
                </a:rPr>
                <a:t>发现不匹配，接下来是根据</a:t>
              </a:r>
              <a:r>
                <a:rPr lang="en-US" altLang="zh-CN" sz="1800" dirty="0">
                  <a:latin typeface="楷体" panose="02010609060101010101" pitchFamily="49" charset="-122"/>
                  <a:ea typeface="楷体" panose="02010609060101010101" pitchFamily="49" charset="-122"/>
                </a:rPr>
                <a:t>P</a:t>
              </a:r>
              <a:r>
                <a:rPr lang="en-US" altLang="zh-CN" sz="1800" i="1" baseline="-25000" dirty="0">
                  <a:latin typeface="+mn-lt"/>
                </a:rPr>
                <a:t>k</a:t>
              </a:r>
              <a:r>
                <a:rPr lang="en-US" altLang="zh-CN" sz="1800" i="1" dirty="0">
                  <a:latin typeface="+mn-lt"/>
                </a:rPr>
                <a:t> </a:t>
              </a:r>
              <a:r>
                <a:rPr lang="zh-CN" altLang="en-US" sz="1800" dirty="0">
                  <a:latin typeface="楷体" panose="02010609060101010101" pitchFamily="49" charset="-122"/>
                  <a:ea typeface="楷体" panose="02010609060101010101" pitchFamily="49" charset="-122"/>
                </a:rPr>
                <a:t>确定</a:t>
              </a:r>
              <a:r>
                <a:rPr lang="en-US" altLang="zh-CN" sz="1800" i="1" dirty="0" err="1">
                  <a:latin typeface="+mn-lt"/>
                </a:rPr>
                <a:t>P</a:t>
              </a:r>
              <a:r>
                <a:rPr lang="en-US" altLang="zh-CN" sz="1800" baseline="-25000" dirty="0" err="1">
                  <a:latin typeface="Arial" charset="0"/>
                </a:rPr>
                <a:t>r</a:t>
              </a:r>
              <a:endParaRPr lang="en-US" altLang="zh-CN" sz="1800" dirty="0"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0"/>
          <p:cNvSpPr>
            <a:spLocks noChangeArrowheads="1"/>
          </p:cNvSpPr>
          <p:nvPr/>
        </p:nvSpPr>
        <p:spPr bwMode="auto">
          <a:xfrm>
            <a:off x="360362" y="3924300"/>
            <a:ext cx="8459788" cy="26638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88938" y="269875"/>
            <a:ext cx="8229600" cy="1045370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+mn-lt"/>
              </a:rPr>
              <a:t>KMP Flowchart</a:t>
            </a:r>
          </a:p>
        </p:txBody>
      </p:sp>
      <p:sp>
        <p:nvSpPr>
          <p:cNvPr id="24615" name="Text Box 47"/>
          <p:cNvSpPr txBox="1">
            <a:spLocks noChangeArrowheads="1"/>
          </p:cNvSpPr>
          <p:nvPr/>
        </p:nvSpPr>
        <p:spPr bwMode="auto">
          <a:xfrm>
            <a:off x="687387" y="3783013"/>
            <a:ext cx="7740650" cy="40011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000" b="1" dirty="0">
                <a:solidFill>
                  <a:srgbClr val="0000CC"/>
                </a:solidFill>
                <a:latin typeface="Arial" charset="0"/>
              </a:rPr>
              <a:t>一个例子</a:t>
            </a:r>
            <a:r>
              <a:rPr lang="en-US" altLang="zh-CN" sz="2000" b="1" dirty="0">
                <a:solidFill>
                  <a:srgbClr val="0000CC"/>
                </a:solidFill>
                <a:latin typeface="Arial" charset="0"/>
              </a:rPr>
              <a:t>: </a:t>
            </a:r>
            <a:r>
              <a:rPr lang="en-US" altLang="zh-CN" sz="2000" b="1" i="1" dirty="0">
                <a:solidFill>
                  <a:srgbClr val="0000CC"/>
                </a:solidFill>
                <a:latin typeface="Arial" charset="0"/>
              </a:rPr>
              <a:t>T</a:t>
            </a:r>
            <a:r>
              <a:rPr lang="en-US" altLang="zh-CN" sz="2000" b="1" dirty="0">
                <a:solidFill>
                  <a:srgbClr val="0000CC"/>
                </a:solidFill>
                <a:latin typeface="Arial" charset="0"/>
              </a:rPr>
              <a:t>=“A  C  A  B  A  </a:t>
            </a:r>
            <a:r>
              <a:rPr lang="en-US" altLang="zh-CN" sz="2000" b="1" dirty="0" err="1">
                <a:solidFill>
                  <a:srgbClr val="0000CC"/>
                </a:solidFill>
                <a:latin typeface="Arial" charset="0"/>
              </a:rPr>
              <a:t>A</a:t>
            </a:r>
            <a:r>
              <a:rPr lang="en-US" altLang="zh-CN" sz="2000" b="1" dirty="0">
                <a:solidFill>
                  <a:srgbClr val="0000CC"/>
                </a:solidFill>
                <a:latin typeface="Arial" charset="0"/>
              </a:rPr>
              <a:t>  B  A  B  A”,      </a:t>
            </a:r>
            <a:r>
              <a:rPr lang="en-US" altLang="zh-CN" sz="2000" b="1" i="1" dirty="0">
                <a:solidFill>
                  <a:srgbClr val="0000CC"/>
                </a:solidFill>
                <a:latin typeface="Arial" charset="0"/>
              </a:rPr>
              <a:t>P</a:t>
            </a:r>
            <a:r>
              <a:rPr lang="en-US" altLang="zh-CN" sz="2000" b="1" dirty="0">
                <a:solidFill>
                  <a:srgbClr val="0000CC"/>
                </a:solidFill>
                <a:latin typeface="Arial" charset="0"/>
              </a:rPr>
              <a:t>=“ABABCB”</a:t>
            </a:r>
          </a:p>
        </p:txBody>
      </p:sp>
      <p:grpSp>
        <p:nvGrpSpPr>
          <p:cNvPr id="24616" name="Group 59"/>
          <p:cNvGrpSpPr>
            <a:grpSpLocks/>
          </p:cNvGrpSpPr>
          <p:nvPr/>
        </p:nvGrpSpPr>
        <p:grpSpPr bwMode="auto">
          <a:xfrm>
            <a:off x="660400" y="4287838"/>
            <a:ext cx="8424862" cy="2232025"/>
            <a:chOff x="68" y="2750"/>
            <a:chExt cx="5307" cy="1406"/>
          </a:xfrm>
        </p:grpSpPr>
        <p:sp>
          <p:nvSpPr>
            <p:cNvPr id="24622" name="Oval 49"/>
            <p:cNvSpPr>
              <a:spLocks noChangeArrowheads="1"/>
            </p:cNvSpPr>
            <p:nvPr/>
          </p:nvSpPr>
          <p:spPr bwMode="auto">
            <a:xfrm>
              <a:off x="2154" y="3560"/>
              <a:ext cx="272" cy="273"/>
            </a:xfrm>
            <a:prstGeom prst="ellipse">
              <a:avLst/>
            </a:prstGeom>
            <a:solidFill>
              <a:srgbClr val="FFCC00"/>
            </a:solidFill>
            <a:ln w="9525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623" name="Text Box 40"/>
            <p:cNvSpPr txBox="1">
              <a:spLocks noChangeArrowheads="1"/>
            </p:cNvSpPr>
            <p:nvPr/>
          </p:nvSpPr>
          <p:spPr bwMode="auto">
            <a:xfrm>
              <a:off x="68" y="2750"/>
              <a:ext cx="13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zh-CN" altLang="en-US" sz="2000" dirty="0">
                  <a:latin typeface="Arial" charset="0"/>
                </a:rPr>
                <a:t>当前状态</a:t>
              </a:r>
              <a:endParaRPr lang="en-US" altLang="zh-CN" sz="2000" dirty="0">
                <a:latin typeface="Arial" charset="0"/>
              </a:endParaRPr>
            </a:p>
          </p:txBody>
        </p:sp>
        <p:sp>
          <p:nvSpPr>
            <p:cNvPr id="24624" name="Text Box 41"/>
            <p:cNvSpPr txBox="1">
              <a:spLocks noChangeArrowheads="1"/>
            </p:cNvSpPr>
            <p:nvPr/>
          </p:nvSpPr>
          <p:spPr bwMode="auto">
            <a:xfrm>
              <a:off x="1565" y="2750"/>
              <a:ext cx="38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en-US" altLang="zh-CN" sz="2000" dirty="0">
                  <a:solidFill>
                    <a:srgbClr val="FF0000"/>
                  </a:solidFill>
                  <a:latin typeface="Arial" charset="0"/>
                </a:rPr>
                <a:t>1   2   1   0   1   2   3   4   2   1   2   3   4   5   3   4</a:t>
              </a:r>
            </a:p>
          </p:txBody>
        </p:sp>
        <p:sp>
          <p:nvSpPr>
            <p:cNvPr id="24625" name="Text Box 42"/>
            <p:cNvSpPr txBox="1">
              <a:spLocks noChangeArrowheads="1"/>
            </p:cNvSpPr>
            <p:nvPr/>
          </p:nvSpPr>
          <p:spPr bwMode="auto">
            <a:xfrm>
              <a:off x="90" y="3030"/>
              <a:ext cx="149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zh-CN" altLang="en-US" sz="2000" dirty="0">
                  <a:latin typeface="Arial" charset="0"/>
                </a:rPr>
                <a:t>当前读入字符</a:t>
              </a:r>
              <a:endParaRPr lang="en-US" altLang="zh-CN" sz="2000" dirty="0">
                <a:latin typeface="Arial" charset="0"/>
              </a:endParaRPr>
            </a:p>
            <a:p>
              <a:r>
                <a:rPr lang="en-US" altLang="zh-CN" sz="2000" dirty="0">
                  <a:latin typeface="Arial" charset="0"/>
                </a:rPr>
                <a:t>(T</a:t>
              </a:r>
              <a:r>
                <a:rPr lang="zh-CN" altLang="en-US" sz="2000" dirty="0">
                  <a:latin typeface="Arial" charset="0"/>
                </a:rPr>
                <a:t>指针位置</a:t>
              </a:r>
              <a:r>
                <a:rPr lang="en-US" altLang="zh-CN" sz="2000" dirty="0">
                  <a:latin typeface="Arial" charset="0"/>
                </a:rPr>
                <a:t>)</a:t>
              </a:r>
            </a:p>
          </p:txBody>
        </p:sp>
        <p:sp>
          <p:nvSpPr>
            <p:cNvPr id="24626" name="Text Box 43"/>
            <p:cNvSpPr txBox="1">
              <a:spLocks noChangeArrowheads="1"/>
            </p:cNvSpPr>
            <p:nvPr/>
          </p:nvSpPr>
          <p:spPr bwMode="auto">
            <a:xfrm>
              <a:off x="1565" y="3037"/>
              <a:ext cx="38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en-US" altLang="zh-CN" sz="2000">
                  <a:latin typeface="Arial" charset="0"/>
                </a:rPr>
                <a:t>1   2   2   2   3   4   5   6   6   6   7   8   9  10 10  11</a:t>
              </a:r>
            </a:p>
          </p:txBody>
        </p:sp>
        <p:sp>
          <p:nvSpPr>
            <p:cNvPr id="24627" name="Text Box 44"/>
            <p:cNvSpPr txBox="1">
              <a:spLocks noChangeArrowheads="1"/>
            </p:cNvSpPr>
            <p:nvPr/>
          </p:nvSpPr>
          <p:spPr bwMode="auto">
            <a:xfrm>
              <a:off x="1580" y="3238"/>
              <a:ext cx="35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en-US" altLang="zh-CN" sz="2000">
                  <a:latin typeface="Arial" charset="0"/>
                </a:rPr>
                <a:t>A  C  C   C   A  B   A   A   A   A   B   A  B   A   A    -</a:t>
              </a:r>
            </a:p>
          </p:txBody>
        </p:sp>
        <p:sp>
          <p:nvSpPr>
            <p:cNvPr id="24629" name="Text Box 46"/>
            <p:cNvSpPr txBox="1">
              <a:spLocks noChangeArrowheads="1"/>
            </p:cNvSpPr>
            <p:nvPr/>
          </p:nvSpPr>
          <p:spPr bwMode="auto">
            <a:xfrm>
              <a:off x="1522" y="3565"/>
              <a:ext cx="378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en-US" altLang="zh-CN" sz="2000">
                  <a:latin typeface="Arial" charset="0"/>
                </a:rPr>
                <a:t> s   f    f   C    s   s   s    f    f   s    s   s   s   f    s    </a:t>
              </a:r>
              <a:r>
                <a:rPr lang="en-US" altLang="zh-CN" sz="2000" b="1">
                  <a:solidFill>
                    <a:schemeClr val="tx2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24630" name="Oval 48"/>
            <p:cNvSpPr>
              <a:spLocks noChangeArrowheads="1"/>
            </p:cNvSpPr>
            <p:nvPr/>
          </p:nvSpPr>
          <p:spPr bwMode="auto">
            <a:xfrm>
              <a:off x="2245" y="3974"/>
              <a:ext cx="227" cy="18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631" name="Text Box 50"/>
            <p:cNvSpPr txBox="1">
              <a:spLocks noChangeArrowheads="1"/>
            </p:cNvSpPr>
            <p:nvPr/>
          </p:nvSpPr>
          <p:spPr bwMode="auto">
            <a:xfrm>
              <a:off x="2407" y="3890"/>
              <a:ext cx="180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zh-CN" altLang="en-US" sz="1600" dirty="0">
                  <a:latin typeface="Arial" charset="0"/>
                </a:rPr>
                <a:t>读新字符 </a:t>
              </a:r>
              <a:r>
                <a:rPr lang="en-US" altLang="zh-CN" sz="1600" dirty="0">
                  <a:latin typeface="Arial" charset="0"/>
                </a:rPr>
                <a:t>(</a:t>
              </a:r>
              <a:r>
                <a:rPr lang="en-US" altLang="zh-CN" sz="1600" i="1" dirty="0">
                  <a:latin typeface="+mn-lt"/>
                </a:rPr>
                <a:t>T</a:t>
              </a:r>
              <a:r>
                <a:rPr lang="zh-CN" altLang="en-US" sz="1600" dirty="0">
                  <a:latin typeface="Arial" charset="0"/>
                </a:rPr>
                <a:t>指针</a:t>
              </a:r>
              <a:r>
                <a:rPr lang="en-US" altLang="zh-CN" sz="1600" dirty="0">
                  <a:latin typeface="Arial" charset="0"/>
                </a:rPr>
                <a:t>+1)</a:t>
              </a:r>
            </a:p>
          </p:txBody>
        </p:sp>
        <p:sp>
          <p:nvSpPr>
            <p:cNvPr id="24632" name="Line 51"/>
            <p:cNvSpPr>
              <a:spLocks noChangeShapeType="1"/>
            </p:cNvSpPr>
            <p:nvPr/>
          </p:nvSpPr>
          <p:spPr bwMode="auto">
            <a:xfrm flipH="1" flipV="1">
              <a:off x="2334" y="3769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0FF9AE72-C70D-46E7-B584-83E01427AC9E}"/>
              </a:ext>
            </a:extLst>
          </p:cNvPr>
          <p:cNvGrpSpPr/>
          <p:nvPr/>
        </p:nvGrpSpPr>
        <p:grpSpPr>
          <a:xfrm>
            <a:off x="388938" y="1278733"/>
            <a:ext cx="8496299" cy="2141538"/>
            <a:chOff x="378239" y="1358106"/>
            <a:chExt cx="8496299" cy="2141538"/>
          </a:xfrm>
        </p:grpSpPr>
        <p:sp>
          <p:nvSpPr>
            <p:cNvPr id="24579" name="Rectangle 57"/>
            <p:cNvSpPr>
              <a:spLocks noChangeArrowheads="1"/>
            </p:cNvSpPr>
            <p:nvPr/>
          </p:nvSpPr>
          <p:spPr bwMode="auto">
            <a:xfrm>
              <a:off x="5994813" y="1358106"/>
              <a:ext cx="2808288" cy="79216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581" name="Oval 5"/>
            <p:cNvSpPr>
              <a:spLocks noChangeArrowheads="1"/>
            </p:cNvSpPr>
            <p:nvPr/>
          </p:nvSpPr>
          <p:spPr bwMode="auto">
            <a:xfrm>
              <a:off x="1746663" y="2294731"/>
              <a:ext cx="576263" cy="5762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2" name="Oval 6"/>
            <p:cNvSpPr>
              <a:spLocks noChangeArrowheads="1"/>
            </p:cNvSpPr>
            <p:nvPr/>
          </p:nvSpPr>
          <p:spPr bwMode="auto">
            <a:xfrm>
              <a:off x="2778538" y="2294731"/>
              <a:ext cx="576263" cy="5762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3" name="Oval 7"/>
            <p:cNvSpPr>
              <a:spLocks noChangeArrowheads="1"/>
            </p:cNvSpPr>
            <p:nvPr/>
          </p:nvSpPr>
          <p:spPr bwMode="auto">
            <a:xfrm>
              <a:off x="3810413" y="2294731"/>
              <a:ext cx="576263" cy="5762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4" name="Oval 8"/>
            <p:cNvSpPr>
              <a:spLocks noChangeArrowheads="1"/>
            </p:cNvSpPr>
            <p:nvPr/>
          </p:nvSpPr>
          <p:spPr bwMode="auto">
            <a:xfrm>
              <a:off x="4842288" y="2294731"/>
              <a:ext cx="576263" cy="5762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5" name="Oval 9"/>
            <p:cNvSpPr>
              <a:spLocks noChangeArrowheads="1"/>
            </p:cNvSpPr>
            <p:nvPr/>
          </p:nvSpPr>
          <p:spPr bwMode="auto">
            <a:xfrm>
              <a:off x="5874163" y="2294731"/>
              <a:ext cx="576263" cy="5762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6" name="Oval 10"/>
            <p:cNvSpPr>
              <a:spLocks noChangeArrowheads="1"/>
            </p:cNvSpPr>
            <p:nvPr/>
          </p:nvSpPr>
          <p:spPr bwMode="auto">
            <a:xfrm>
              <a:off x="6906038" y="2294731"/>
              <a:ext cx="576263" cy="5762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7" name="Oval 11"/>
            <p:cNvSpPr>
              <a:spLocks noChangeArrowheads="1"/>
            </p:cNvSpPr>
            <p:nvPr/>
          </p:nvSpPr>
          <p:spPr bwMode="auto">
            <a:xfrm>
              <a:off x="7939501" y="2294731"/>
              <a:ext cx="576262" cy="5762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2322926" y="2582069"/>
              <a:ext cx="431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>
              <a:off x="3330988" y="2582069"/>
              <a:ext cx="5032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4339051" y="2582069"/>
              <a:ext cx="50323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>
              <a:off x="5418551" y="2582069"/>
              <a:ext cx="431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6426613" y="2582069"/>
              <a:ext cx="50482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7506113" y="2582069"/>
              <a:ext cx="43338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94" name="Text Box 19"/>
            <p:cNvSpPr txBox="1">
              <a:spLocks noChangeArrowheads="1"/>
            </p:cNvSpPr>
            <p:nvPr/>
          </p:nvSpPr>
          <p:spPr bwMode="auto">
            <a:xfrm>
              <a:off x="378239" y="2221706"/>
              <a:ext cx="1077912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zh-CN" altLang="en-US" sz="1800" dirty="0">
                  <a:solidFill>
                    <a:srgbClr val="0066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从</a:t>
              </a:r>
              <a:r>
                <a:rPr lang="en-US" altLang="zh-CN" sz="1800" i="1" dirty="0">
                  <a:solidFill>
                    <a:srgbClr val="006600"/>
                  </a:solidFill>
                  <a:latin typeface="+mn-lt"/>
                  <a:ea typeface="楷体" panose="02010609060101010101" pitchFamily="49" charset="-122"/>
                </a:rPr>
                <a:t>T</a:t>
              </a:r>
              <a:r>
                <a:rPr lang="zh-CN" altLang="en-US" sz="1800" dirty="0">
                  <a:solidFill>
                    <a:srgbClr val="0066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中读新字符</a:t>
              </a:r>
              <a:endParaRPr lang="en-US" altLang="zh-CN" sz="1800" dirty="0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595" name="Line 20"/>
            <p:cNvSpPr>
              <a:spLocks noChangeShapeType="1"/>
            </p:cNvSpPr>
            <p:nvPr/>
          </p:nvSpPr>
          <p:spPr bwMode="auto">
            <a:xfrm>
              <a:off x="1530763" y="2582069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96" name="Freeform 21"/>
            <p:cNvSpPr>
              <a:spLocks/>
            </p:cNvSpPr>
            <p:nvPr/>
          </p:nvSpPr>
          <p:spPr bwMode="auto">
            <a:xfrm>
              <a:off x="1313276" y="2005806"/>
              <a:ext cx="576262" cy="288925"/>
            </a:xfrm>
            <a:custGeom>
              <a:avLst/>
              <a:gdLst>
                <a:gd name="T0" fmla="*/ 2147483647 w 363"/>
                <a:gd name="T1" fmla="*/ 2147483647 h 182"/>
                <a:gd name="T2" fmla="*/ 2147483647 w 363"/>
                <a:gd name="T3" fmla="*/ 2147483647 h 182"/>
                <a:gd name="T4" fmla="*/ 2147483647 w 363"/>
                <a:gd name="T5" fmla="*/ 0 h 182"/>
                <a:gd name="T6" fmla="*/ 2147483647 w 363"/>
                <a:gd name="T7" fmla="*/ 2147483647 h 182"/>
                <a:gd name="T8" fmla="*/ 0 w 363"/>
                <a:gd name="T9" fmla="*/ 2147483647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3" h="182">
                  <a:moveTo>
                    <a:pt x="363" y="182"/>
                  </a:moveTo>
                  <a:cubicBezTo>
                    <a:pt x="336" y="129"/>
                    <a:pt x="310" y="76"/>
                    <a:pt x="273" y="46"/>
                  </a:cubicBezTo>
                  <a:cubicBezTo>
                    <a:pt x="236" y="16"/>
                    <a:pt x="175" y="0"/>
                    <a:pt x="137" y="0"/>
                  </a:cubicBezTo>
                  <a:cubicBezTo>
                    <a:pt x="99" y="0"/>
                    <a:pt x="69" y="23"/>
                    <a:pt x="46" y="46"/>
                  </a:cubicBezTo>
                  <a:cubicBezTo>
                    <a:pt x="23" y="69"/>
                    <a:pt x="11" y="102"/>
                    <a:pt x="0" y="136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97" name="Freeform 22"/>
            <p:cNvSpPr>
              <a:spLocks/>
            </p:cNvSpPr>
            <p:nvPr/>
          </p:nvSpPr>
          <p:spPr bwMode="auto">
            <a:xfrm>
              <a:off x="2249901" y="2197894"/>
              <a:ext cx="576262" cy="168275"/>
            </a:xfrm>
            <a:custGeom>
              <a:avLst/>
              <a:gdLst>
                <a:gd name="T0" fmla="*/ 2147483647 w 363"/>
                <a:gd name="T1" fmla="*/ 2147483647 h 106"/>
                <a:gd name="T2" fmla="*/ 2147483647 w 363"/>
                <a:gd name="T3" fmla="*/ 2147483647 h 106"/>
                <a:gd name="T4" fmla="*/ 2147483647 w 363"/>
                <a:gd name="T5" fmla="*/ 2147483647 h 106"/>
                <a:gd name="T6" fmla="*/ 0 w 363"/>
                <a:gd name="T7" fmla="*/ 2147483647 h 1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3" h="106">
                  <a:moveTo>
                    <a:pt x="363" y="106"/>
                  </a:moveTo>
                  <a:cubicBezTo>
                    <a:pt x="346" y="91"/>
                    <a:pt x="297" y="30"/>
                    <a:pt x="259" y="15"/>
                  </a:cubicBezTo>
                  <a:cubicBezTo>
                    <a:pt x="221" y="0"/>
                    <a:pt x="180" y="0"/>
                    <a:pt x="137" y="15"/>
                  </a:cubicBezTo>
                  <a:cubicBezTo>
                    <a:pt x="94" y="30"/>
                    <a:pt x="29" y="87"/>
                    <a:pt x="0" y="106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98" name="Freeform 23"/>
            <p:cNvSpPr>
              <a:spLocks/>
            </p:cNvSpPr>
            <p:nvPr/>
          </p:nvSpPr>
          <p:spPr bwMode="auto">
            <a:xfrm>
              <a:off x="2105438" y="1897856"/>
              <a:ext cx="1800225" cy="468313"/>
            </a:xfrm>
            <a:custGeom>
              <a:avLst/>
              <a:gdLst>
                <a:gd name="T0" fmla="*/ 2147483647 w 1134"/>
                <a:gd name="T1" fmla="*/ 2147483647 h 295"/>
                <a:gd name="T2" fmla="*/ 2147483647 w 1134"/>
                <a:gd name="T3" fmla="*/ 2147483647 h 295"/>
                <a:gd name="T4" fmla="*/ 2147483647 w 1134"/>
                <a:gd name="T5" fmla="*/ 2147483647 h 295"/>
                <a:gd name="T6" fmla="*/ 2147483647 w 1134"/>
                <a:gd name="T7" fmla="*/ 2147483647 h 295"/>
                <a:gd name="T8" fmla="*/ 2147483647 w 1134"/>
                <a:gd name="T9" fmla="*/ 2147483647 h 295"/>
                <a:gd name="T10" fmla="*/ 2147483647 w 1134"/>
                <a:gd name="T11" fmla="*/ 2147483647 h 295"/>
                <a:gd name="T12" fmla="*/ 0 w 1134"/>
                <a:gd name="T13" fmla="*/ 2147483647 h 2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4" h="295">
                  <a:moveTo>
                    <a:pt x="1134" y="295"/>
                  </a:moveTo>
                  <a:cubicBezTo>
                    <a:pt x="1110" y="268"/>
                    <a:pt x="1048" y="174"/>
                    <a:pt x="987" y="130"/>
                  </a:cubicBezTo>
                  <a:cubicBezTo>
                    <a:pt x="926" y="86"/>
                    <a:pt x="836" y="52"/>
                    <a:pt x="767" y="32"/>
                  </a:cubicBezTo>
                  <a:cubicBezTo>
                    <a:pt x="698" y="12"/>
                    <a:pt x="628" y="12"/>
                    <a:pt x="571" y="8"/>
                  </a:cubicBezTo>
                  <a:cubicBezTo>
                    <a:pt x="514" y="4"/>
                    <a:pt x="477" y="0"/>
                    <a:pt x="424" y="8"/>
                  </a:cubicBezTo>
                  <a:cubicBezTo>
                    <a:pt x="371" y="16"/>
                    <a:pt x="323" y="17"/>
                    <a:pt x="252" y="57"/>
                  </a:cubicBezTo>
                  <a:cubicBezTo>
                    <a:pt x="181" y="97"/>
                    <a:pt x="52" y="210"/>
                    <a:pt x="0" y="250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99" name="Freeform 24"/>
            <p:cNvSpPr>
              <a:spLocks/>
            </p:cNvSpPr>
            <p:nvPr/>
          </p:nvSpPr>
          <p:spPr bwMode="auto">
            <a:xfrm>
              <a:off x="4121563" y="1934369"/>
              <a:ext cx="1800225" cy="468312"/>
            </a:xfrm>
            <a:custGeom>
              <a:avLst/>
              <a:gdLst>
                <a:gd name="T0" fmla="*/ 2147483647 w 1134"/>
                <a:gd name="T1" fmla="*/ 2147483647 h 295"/>
                <a:gd name="T2" fmla="*/ 2147483647 w 1134"/>
                <a:gd name="T3" fmla="*/ 2147483647 h 295"/>
                <a:gd name="T4" fmla="*/ 2147483647 w 1134"/>
                <a:gd name="T5" fmla="*/ 2147483647 h 295"/>
                <a:gd name="T6" fmla="*/ 2147483647 w 1134"/>
                <a:gd name="T7" fmla="*/ 2147483647 h 295"/>
                <a:gd name="T8" fmla="*/ 2147483647 w 1134"/>
                <a:gd name="T9" fmla="*/ 2147483647 h 295"/>
                <a:gd name="T10" fmla="*/ 2147483647 w 1134"/>
                <a:gd name="T11" fmla="*/ 2147483647 h 295"/>
                <a:gd name="T12" fmla="*/ 0 w 1134"/>
                <a:gd name="T13" fmla="*/ 2147483647 h 2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4" h="295">
                  <a:moveTo>
                    <a:pt x="1134" y="295"/>
                  </a:moveTo>
                  <a:cubicBezTo>
                    <a:pt x="1110" y="268"/>
                    <a:pt x="1048" y="174"/>
                    <a:pt x="987" y="130"/>
                  </a:cubicBezTo>
                  <a:cubicBezTo>
                    <a:pt x="926" y="86"/>
                    <a:pt x="836" y="52"/>
                    <a:pt x="767" y="32"/>
                  </a:cubicBezTo>
                  <a:cubicBezTo>
                    <a:pt x="698" y="12"/>
                    <a:pt x="628" y="12"/>
                    <a:pt x="571" y="8"/>
                  </a:cubicBezTo>
                  <a:cubicBezTo>
                    <a:pt x="514" y="4"/>
                    <a:pt x="477" y="0"/>
                    <a:pt x="424" y="8"/>
                  </a:cubicBezTo>
                  <a:cubicBezTo>
                    <a:pt x="371" y="16"/>
                    <a:pt x="323" y="17"/>
                    <a:pt x="252" y="57"/>
                  </a:cubicBezTo>
                  <a:cubicBezTo>
                    <a:pt x="181" y="97"/>
                    <a:pt x="52" y="210"/>
                    <a:pt x="0" y="250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00" name="Freeform 25"/>
            <p:cNvSpPr>
              <a:spLocks/>
            </p:cNvSpPr>
            <p:nvPr/>
          </p:nvSpPr>
          <p:spPr bwMode="auto">
            <a:xfrm>
              <a:off x="3113501" y="2799556"/>
              <a:ext cx="1800225" cy="450850"/>
            </a:xfrm>
            <a:custGeom>
              <a:avLst/>
              <a:gdLst>
                <a:gd name="T0" fmla="*/ 2147483647 w 1134"/>
                <a:gd name="T1" fmla="*/ 0 h 284"/>
                <a:gd name="T2" fmla="*/ 2147483647 w 1134"/>
                <a:gd name="T3" fmla="*/ 2147483647 h 284"/>
                <a:gd name="T4" fmla="*/ 2147483647 w 1134"/>
                <a:gd name="T5" fmla="*/ 2147483647 h 284"/>
                <a:gd name="T6" fmla="*/ 2147483647 w 1134"/>
                <a:gd name="T7" fmla="*/ 2147483647 h 284"/>
                <a:gd name="T8" fmla="*/ 2147483647 w 1134"/>
                <a:gd name="T9" fmla="*/ 2147483647 h 284"/>
                <a:gd name="T10" fmla="*/ 2147483647 w 1134"/>
                <a:gd name="T11" fmla="*/ 2147483647 h 284"/>
                <a:gd name="T12" fmla="*/ 0 w 1134"/>
                <a:gd name="T13" fmla="*/ 2147483647 h 2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4" h="284">
                  <a:moveTo>
                    <a:pt x="1134" y="0"/>
                  </a:moveTo>
                  <a:cubicBezTo>
                    <a:pt x="1110" y="27"/>
                    <a:pt x="1043" y="124"/>
                    <a:pt x="987" y="165"/>
                  </a:cubicBezTo>
                  <a:cubicBezTo>
                    <a:pt x="931" y="206"/>
                    <a:pt x="855" y="227"/>
                    <a:pt x="800" y="245"/>
                  </a:cubicBezTo>
                  <a:cubicBezTo>
                    <a:pt x="745" y="263"/>
                    <a:pt x="711" y="268"/>
                    <a:pt x="656" y="272"/>
                  </a:cubicBezTo>
                  <a:cubicBezTo>
                    <a:pt x="601" y="276"/>
                    <a:pt x="534" y="284"/>
                    <a:pt x="467" y="272"/>
                  </a:cubicBezTo>
                  <a:cubicBezTo>
                    <a:pt x="400" y="260"/>
                    <a:pt x="329" y="238"/>
                    <a:pt x="251" y="200"/>
                  </a:cubicBezTo>
                  <a:cubicBezTo>
                    <a:pt x="173" y="162"/>
                    <a:pt x="52" y="77"/>
                    <a:pt x="0" y="45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01" name="Freeform 26"/>
            <p:cNvSpPr>
              <a:spLocks/>
            </p:cNvSpPr>
            <p:nvPr/>
          </p:nvSpPr>
          <p:spPr bwMode="auto">
            <a:xfrm>
              <a:off x="2249901" y="2797969"/>
              <a:ext cx="4752975" cy="701675"/>
            </a:xfrm>
            <a:custGeom>
              <a:avLst/>
              <a:gdLst>
                <a:gd name="T0" fmla="*/ 2147483647 w 2994"/>
                <a:gd name="T1" fmla="*/ 0 h 442"/>
                <a:gd name="T2" fmla="*/ 2147483647 w 2994"/>
                <a:gd name="T3" fmla="*/ 2147483647 h 442"/>
                <a:gd name="T4" fmla="*/ 2147483647 w 2994"/>
                <a:gd name="T5" fmla="*/ 2147483647 h 442"/>
                <a:gd name="T6" fmla="*/ 2147483647 w 2994"/>
                <a:gd name="T7" fmla="*/ 2147483647 h 442"/>
                <a:gd name="T8" fmla="*/ 0 w 2994"/>
                <a:gd name="T9" fmla="*/ 0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4" h="442">
                  <a:moveTo>
                    <a:pt x="2994" y="0"/>
                  </a:moveTo>
                  <a:cubicBezTo>
                    <a:pt x="2914" y="46"/>
                    <a:pt x="2721" y="204"/>
                    <a:pt x="2514" y="274"/>
                  </a:cubicBezTo>
                  <a:cubicBezTo>
                    <a:pt x="2307" y="344"/>
                    <a:pt x="2028" y="405"/>
                    <a:pt x="1754" y="421"/>
                  </a:cubicBezTo>
                  <a:cubicBezTo>
                    <a:pt x="1480" y="437"/>
                    <a:pt x="1164" y="442"/>
                    <a:pt x="872" y="372"/>
                  </a:cubicBezTo>
                  <a:cubicBezTo>
                    <a:pt x="580" y="302"/>
                    <a:pt x="182" y="7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02" name="Text Box 27"/>
            <p:cNvSpPr txBox="1">
              <a:spLocks noChangeArrowheads="1"/>
            </p:cNvSpPr>
            <p:nvPr/>
          </p:nvSpPr>
          <p:spPr bwMode="auto">
            <a:xfrm>
              <a:off x="3905663" y="2366169"/>
              <a:ext cx="7191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en-US" altLang="zh-CN" sz="1800" b="1" dirty="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4603" name="Text Box 28"/>
            <p:cNvSpPr txBox="1">
              <a:spLocks noChangeArrowheads="1"/>
            </p:cNvSpPr>
            <p:nvPr/>
          </p:nvSpPr>
          <p:spPr bwMode="auto">
            <a:xfrm>
              <a:off x="1818101" y="2366169"/>
              <a:ext cx="7191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en-US" altLang="zh-CN" sz="18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4604" name="Text Box 29"/>
            <p:cNvSpPr txBox="1">
              <a:spLocks noChangeArrowheads="1"/>
            </p:cNvSpPr>
            <p:nvPr/>
          </p:nvSpPr>
          <p:spPr bwMode="auto">
            <a:xfrm>
              <a:off x="7002876" y="2366169"/>
              <a:ext cx="7207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en-US" altLang="zh-CN" sz="1800" b="1" dirty="0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4605" name="Text Box 30"/>
            <p:cNvSpPr txBox="1">
              <a:spLocks noChangeArrowheads="1"/>
            </p:cNvSpPr>
            <p:nvPr/>
          </p:nvSpPr>
          <p:spPr bwMode="auto">
            <a:xfrm>
              <a:off x="4986751" y="2366169"/>
              <a:ext cx="7207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en-US" altLang="zh-CN" sz="1800" b="1" dirty="0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4606" name="Text Box 31"/>
            <p:cNvSpPr txBox="1">
              <a:spLocks noChangeArrowheads="1"/>
            </p:cNvSpPr>
            <p:nvPr/>
          </p:nvSpPr>
          <p:spPr bwMode="auto">
            <a:xfrm>
              <a:off x="2897601" y="2366169"/>
              <a:ext cx="7207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en-US" altLang="zh-CN" sz="1800" b="1" dirty="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4607" name="Text Box 32"/>
            <p:cNvSpPr txBox="1">
              <a:spLocks noChangeArrowheads="1"/>
            </p:cNvSpPr>
            <p:nvPr/>
          </p:nvSpPr>
          <p:spPr bwMode="auto">
            <a:xfrm>
              <a:off x="5994813" y="2366169"/>
              <a:ext cx="5762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en-US" altLang="zh-CN" sz="1800" b="1" dirty="0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4608" name="Text Box 33"/>
            <p:cNvSpPr txBox="1">
              <a:spLocks noChangeArrowheads="1"/>
            </p:cNvSpPr>
            <p:nvPr/>
          </p:nvSpPr>
          <p:spPr bwMode="auto">
            <a:xfrm>
              <a:off x="8010938" y="2366169"/>
              <a:ext cx="8636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zh-CN" altLang="en-US" sz="2800" b="1">
                  <a:latin typeface="Arial" charset="0"/>
                </a:rPr>
                <a:t>*</a:t>
              </a:r>
            </a:p>
          </p:txBody>
        </p:sp>
        <p:sp>
          <p:nvSpPr>
            <p:cNvPr id="24617" name="Line 53"/>
            <p:cNvSpPr>
              <a:spLocks noChangeShapeType="1"/>
            </p:cNvSpPr>
            <p:nvPr/>
          </p:nvSpPr>
          <p:spPr bwMode="auto">
            <a:xfrm>
              <a:off x="6355176" y="1574006"/>
              <a:ext cx="10795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18" name="Text Box 54"/>
            <p:cNvSpPr txBox="1">
              <a:spLocks noChangeArrowheads="1"/>
            </p:cNvSpPr>
            <p:nvPr/>
          </p:nvSpPr>
          <p:spPr bwMode="auto">
            <a:xfrm>
              <a:off x="7506113" y="1358106"/>
              <a:ext cx="13684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zh-CN" altLang="en-US" sz="2000" b="1" dirty="0">
                  <a:solidFill>
                    <a:srgbClr val="FF0000"/>
                  </a:solidFill>
                  <a:latin typeface="Arial" charset="0"/>
                </a:rPr>
                <a:t>匹配</a:t>
              </a:r>
              <a:endParaRPr lang="en-US" altLang="zh-CN" sz="20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4619" name="Line 55"/>
            <p:cNvSpPr>
              <a:spLocks noChangeShapeType="1"/>
            </p:cNvSpPr>
            <p:nvPr/>
          </p:nvSpPr>
          <p:spPr bwMode="auto">
            <a:xfrm>
              <a:off x="6355176" y="1934369"/>
              <a:ext cx="100806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4620" name="Text Box 56"/>
            <p:cNvSpPr txBox="1">
              <a:spLocks noChangeArrowheads="1"/>
            </p:cNvSpPr>
            <p:nvPr/>
          </p:nvSpPr>
          <p:spPr bwMode="auto">
            <a:xfrm>
              <a:off x="7506113" y="1718469"/>
              <a:ext cx="86469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zh-CN" altLang="en-US" sz="2000" b="1" dirty="0">
                  <a:solidFill>
                    <a:srgbClr val="0000CC"/>
                  </a:solidFill>
                  <a:latin typeface="Arial" charset="0"/>
                </a:rPr>
                <a:t>失配</a:t>
              </a:r>
              <a:endParaRPr lang="en-US" altLang="zh-CN" sz="2000" b="1" dirty="0">
                <a:solidFill>
                  <a:srgbClr val="0000CC"/>
                </a:solidFill>
                <a:latin typeface="Arial" charset="0"/>
              </a:endParaRPr>
            </a:p>
          </p:txBody>
        </p:sp>
      </p:grpSp>
      <p:sp>
        <p:nvSpPr>
          <p:cNvPr id="24621" name="Text Box 61"/>
          <p:cNvSpPr txBox="1">
            <a:spLocks noChangeArrowheads="1"/>
          </p:cNvSpPr>
          <p:nvPr/>
        </p:nvSpPr>
        <p:spPr bwMode="auto">
          <a:xfrm>
            <a:off x="2299664" y="3479802"/>
            <a:ext cx="37290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en-US" altLang="zh-CN" sz="1600" dirty="0">
                <a:latin typeface="Arial" charset="0"/>
              </a:rPr>
              <a:t>1    2   3    4   5   6    7   8    9   10  11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2C56A27-DCDA-4833-BE88-CF4858FF7C8E}"/>
              </a:ext>
            </a:extLst>
          </p:cNvPr>
          <p:cNvSpPr txBox="1"/>
          <p:nvPr/>
        </p:nvSpPr>
        <p:spPr>
          <a:xfrm>
            <a:off x="3417613" y="2234309"/>
            <a:ext cx="433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B</a:t>
            </a:r>
            <a:endParaRPr lang="zh-CN" altLang="en-US" sz="1400" dirty="0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D954C02E-B903-4E7B-BFEF-3CCE4A48E090}"/>
              </a:ext>
            </a:extLst>
          </p:cNvPr>
          <p:cNvSpPr txBox="1"/>
          <p:nvPr/>
        </p:nvSpPr>
        <p:spPr>
          <a:xfrm>
            <a:off x="2347981" y="2250378"/>
            <a:ext cx="433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</a:t>
            </a:r>
            <a:endParaRPr lang="zh-CN" altLang="en-US" sz="1400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1975DA5C-06A0-4FA5-86EE-2A2233E3EEDB}"/>
              </a:ext>
            </a:extLst>
          </p:cNvPr>
          <p:cNvSpPr txBox="1"/>
          <p:nvPr/>
        </p:nvSpPr>
        <p:spPr>
          <a:xfrm>
            <a:off x="4458250" y="2266257"/>
            <a:ext cx="433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</a:t>
            </a:r>
            <a:endParaRPr lang="zh-CN" altLang="en-US" sz="1400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A04AAD7F-1B54-4654-81D0-C9033077C2D6}"/>
              </a:ext>
            </a:extLst>
          </p:cNvPr>
          <p:cNvSpPr txBox="1"/>
          <p:nvPr/>
        </p:nvSpPr>
        <p:spPr>
          <a:xfrm flipH="1">
            <a:off x="7528459" y="2231238"/>
            <a:ext cx="326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</a:t>
            </a:r>
            <a:endParaRPr lang="zh-CN" altLang="en-US" sz="1400" dirty="0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686478E7-8F84-4E0A-82DB-CB53CA885847}"/>
              </a:ext>
            </a:extLst>
          </p:cNvPr>
          <p:cNvSpPr txBox="1"/>
          <p:nvPr/>
        </p:nvSpPr>
        <p:spPr>
          <a:xfrm>
            <a:off x="5487987" y="2274134"/>
            <a:ext cx="433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B</a:t>
            </a:r>
            <a:endParaRPr lang="zh-CN" altLang="en-US" sz="1400" dirty="0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B041794E-9152-4F61-9224-CD41FBEFF7E2}"/>
              </a:ext>
            </a:extLst>
          </p:cNvPr>
          <p:cNvSpPr txBox="1"/>
          <p:nvPr/>
        </p:nvSpPr>
        <p:spPr>
          <a:xfrm>
            <a:off x="6520656" y="2247406"/>
            <a:ext cx="433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</a:t>
            </a:r>
            <a:endParaRPr lang="zh-CN" altLang="en-US" sz="1400" dirty="0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7" name="Rectangle 21">
            <a:extLst>
              <a:ext uri="{FF2B5EF4-FFF2-40B4-BE49-F238E27FC236}">
                <a16:creationId xmlns:a16="http://schemas.microsoft.com/office/drawing/2014/main" id="{60642546-AFA5-4D04-AFA6-63A8569DD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48" y="4077072"/>
            <a:ext cx="5856252" cy="2304256"/>
          </a:xfrm>
          <a:prstGeom prst="rect">
            <a:avLst/>
          </a:prstGeom>
          <a:solidFill>
            <a:srgbClr val="CCFFCC"/>
          </a:solidFill>
          <a:ln w="57150" cmpd="thinThick" algn="ctr">
            <a:solidFill>
              <a:srgbClr val="99CC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80916" name="AutoShape 20">
            <a:extLst>
              <a:ext uri="{FF2B5EF4-FFF2-40B4-BE49-F238E27FC236}">
                <a16:creationId xmlns:a16="http://schemas.microsoft.com/office/drawing/2014/main" id="{381B984C-D320-48C5-8312-EB0365C89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8750" y="4653335"/>
            <a:ext cx="792163" cy="1439862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0915" name="AutoShape 19">
            <a:extLst>
              <a:ext uri="{FF2B5EF4-FFF2-40B4-BE49-F238E27FC236}">
                <a16:creationId xmlns:a16="http://schemas.microsoft.com/office/drawing/2014/main" id="{EE767450-375C-4463-84CC-2E3823892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13" y="4653335"/>
            <a:ext cx="1582737" cy="14398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0912" name="Rectangle 16">
            <a:extLst>
              <a:ext uri="{FF2B5EF4-FFF2-40B4-BE49-F238E27FC236}">
                <a16:creationId xmlns:a16="http://schemas.microsoft.com/office/drawing/2014/main" id="{1DA0D222-C2F2-4FB9-A3A6-9205F147F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04" y="4538077"/>
            <a:ext cx="1657351" cy="1366528"/>
          </a:xfrm>
          <a:prstGeom prst="rect">
            <a:avLst/>
          </a:prstGeom>
          <a:solidFill>
            <a:srgbClr val="FFFF99"/>
          </a:solidFill>
          <a:ln w="57150" cmpd="thinThick" algn="ctr">
            <a:solidFill>
              <a:srgbClr val="FF99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80903" name="AutoShape 7">
            <a:extLst>
              <a:ext uri="{FF2B5EF4-FFF2-40B4-BE49-F238E27FC236}">
                <a16:creationId xmlns:a16="http://schemas.microsoft.com/office/drawing/2014/main" id="{BD42BD2B-4EEF-4A39-9ABA-4D30620C0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7" y="2057192"/>
            <a:ext cx="647700" cy="129698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0902" name="AutoShape 6">
            <a:extLst>
              <a:ext uri="{FF2B5EF4-FFF2-40B4-BE49-F238E27FC236}">
                <a16:creationId xmlns:a16="http://schemas.microsoft.com/office/drawing/2014/main" id="{2A78BE30-6673-46F1-A9C4-36337ABD4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057192"/>
            <a:ext cx="3240087" cy="12969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0B87ECC0-8D4B-444F-90D4-DB2805361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用递归思想考虑 </a:t>
            </a:r>
            <a:r>
              <a:rPr lang="en-US" altLang="zh-CN" b="0" dirty="0">
                <a:latin typeface="+mn-lt"/>
              </a:rPr>
              <a:t>Fail</a:t>
            </a:r>
          </a:p>
        </p:txBody>
      </p:sp>
      <p:sp>
        <p:nvSpPr>
          <p:cNvPr id="80901" name="Text Box 5">
            <a:extLst>
              <a:ext uri="{FF2B5EF4-FFF2-40B4-BE49-F238E27FC236}">
                <a16:creationId xmlns:a16="http://schemas.microsoft.com/office/drawing/2014/main" id="{3B192498-065B-4F1A-8E70-7E3BA88C6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307" y="1811475"/>
            <a:ext cx="8353425" cy="13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zh-CN" dirty="0"/>
          </a:p>
          <a:p>
            <a:pPr algn="l">
              <a:spcBef>
                <a:spcPct val="20000"/>
              </a:spcBef>
            </a:pPr>
            <a:r>
              <a:rPr lang="en-US" altLang="zh-CN" dirty="0"/>
              <a:t>                          </a:t>
            </a:r>
            <a:r>
              <a:rPr lang="en-US" altLang="zh-CN" i="1" dirty="0"/>
              <a:t>p</a:t>
            </a:r>
            <a:r>
              <a:rPr lang="en-US" altLang="zh-CN" baseline="-25000" dirty="0"/>
              <a:t>1</a:t>
            </a:r>
            <a:r>
              <a:rPr lang="en-US" altLang="zh-CN" dirty="0"/>
              <a:t>         ……                   </a:t>
            </a:r>
            <a:r>
              <a:rPr lang="en-US" altLang="zh-CN" i="1" dirty="0"/>
              <a:t>p</a:t>
            </a:r>
            <a:r>
              <a:rPr lang="en-US" altLang="zh-CN" baseline="-25000" dirty="0"/>
              <a:t>s-1   </a:t>
            </a:r>
            <a:r>
              <a:rPr lang="en-US" altLang="zh-CN" dirty="0"/>
              <a:t>  </a:t>
            </a:r>
            <a:r>
              <a:rPr lang="en-US" altLang="zh-CN" i="1" dirty="0" err="1"/>
              <a:t>p</a:t>
            </a:r>
            <a:r>
              <a:rPr lang="en-US" altLang="zh-CN" baseline="-25000" dirty="0" err="1"/>
              <a:t>s</a:t>
            </a:r>
            <a:r>
              <a:rPr lang="en-US" altLang="zh-CN" dirty="0"/>
              <a:t>     </a:t>
            </a:r>
            <a:r>
              <a:rPr lang="en-US" altLang="zh-CN" i="1" dirty="0"/>
              <a:t>p</a:t>
            </a:r>
            <a:r>
              <a:rPr lang="en-US" altLang="zh-CN" baseline="-25000" dirty="0"/>
              <a:t>s+1</a:t>
            </a:r>
            <a:r>
              <a:rPr lang="en-US" altLang="zh-CN" dirty="0"/>
              <a:t>  ……   </a:t>
            </a:r>
          </a:p>
          <a:p>
            <a:pPr algn="l">
              <a:spcBef>
                <a:spcPct val="20000"/>
              </a:spcBef>
            </a:pPr>
            <a:r>
              <a:rPr lang="en-US" altLang="zh-CN" dirty="0"/>
              <a:t>                                      ……</a:t>
            </a:r>
          </a:p>
          <a:p>
            <a:pPr algn="l">
              <a:spcBef>
                <a:spcPct val="20000"/>
              </a:spcBef>
            </a:pPr>
            <a:r>
              <a:rPr lang="en-US" altLang="zh-CN" dirty="0"/>
              <a:t>     </a:t>
            </a:r>
            <a:r>
              <a:rPr lang="en-US" altLang="zh-CN" i="1" dirty="0"/>
              <a:t>p</a:t>
            </a:r>
            <a:r>
              <a:rPr lang="en-US" altLang="zh-CN" baseline="-25000" dirty="0"/>
              <a:t>1</a:t>
            </a:r>
            <a:r>
              <a:rPr lang="en-US" altLang="zh-CN" dirty="0"/>
              <a:t>    ……     </a:t>
            </a:r>
            <a:r>
              <a:rPr lang="en-US" altLang="zh-CN" i="1" dirty="0"/>
              <a:t>p</a:t>
            </a:r>
            <a:r>
              <a:rPr lang="en-US" altLang="zh-CN" baseline="-25000" dirty="0"/>
              <a:t>k-r+1</a:t>
            </a:r>
            <a:r>
              <a:rPr lang="en-US" altLang="zh-CN" dirty="0"/>
              <a:t>       ……           </a:t>
            </a:r>
            <a:r>
              <a:rPr lang="en-US" altLang="zh-CN" i="1" dirty="0"/>
              <a:t>p</a:t>
            </a:r>
            <a:r>
              <a:rPr lang="en-US" altLang="zh-CN" baseline="-25000" dirty="0"/>
              <a:t>k-2</a:t>
            </a:r>
            <a:r>
              <a:rPr lang="en-US" altLang="zh-CN" dirty="0"/>
              <a:t>   </a:t>
            </a:r>
            <a:r>
              <a:rPr lang="en-US" altLang="zh-CN" i="1" dirty="0"/>
              <a:t>p</a:t>
            </a:r>
            <a:r>
              <a:rPr lang="en-US" altLang="zh-CN" baseline="-25000" dirty="0"/>
              <a:t>k-1</a:t>
            </a:r>
            <a:r>
              <a:rPr lang="en-US" altLang="zh-CN" dirty="0"/>
              <a:t>   </a:t>
            </a:r>
            <a:r>
              <a:rPr lang="en-US" altLang="zh-CN" i="1" dirty="0"/>
              <a:t>p</a:t>
            </a:r>
            <a:r>
              <a:rPr lang="en-US" altLang="zh-CN" baseline="-25000" dirty="0"/>
              <a:t>k</a:t>
            </a:r>
            <a:r>
              <a:rPr lang="en-US" altLang="zh-CN" dirty="0"/>
              <a:t>  ……  </a:t>
            </a:r>
            <a:r>
              <a:rPr lang="en-US" altLang="zh-CN" i="1" dirty="0"/>
              <a:t>p</a:t>
            </a:r>
            <a:r>
              <a:rPr lang="en-US" altLang="zh-CN" baseline="-25000" dirty="0"/>
              <a:t>m</a:t>
            </a:r>
            <a:endParaRPr lang="en-US" altLang="zh-CN" dirty="0"/>
          </a:p>
        </p:txBody>
      </p:sp>
      <p:sp>
        <p:nvSpPr>
          <p:cNvPr id="80904" name="Line 8">
            <a:extLst>
              <a:ext uri="{FF2B5EF4-FFF2-40B4-BE49-F238E27FC236}">
                <a16:creationId xmlns:a16="http://schemas.microsoft.com/office/drawing/2014/main" id="{E1298230-EA94-4F2B-AFD1-C3D84704E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9375" y="2488992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0905" name="Line 9">
            <a:extLst>
              <a:ext uri="{FF2B5EF4-FFF2-40B4-BE49-F238E27FC236}">
                <a16:creationId xmlns:a16="http://schemas.microsoft.com/office/drawing/2014/main" id="{9A4FA907-BC9F-45D7-8CC5-F2BC77888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7" y="2488992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0906" name="Text Box 10">
            <a:extLst>
              <a:ext uri="{FF2B5EF4-FFF2-40B4-BE49-F238E27FC236}">
                <a16:creationId xmlns:a16="http://schemas.microsoft.com/office/drawing/2014/main" id="{52754539-1EA2-40DA-BFF9-24621278C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7" y="1480930"/>
            <a:ext cx="12848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dirty="0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当前字符</a:t>
            </a:r>
            <a:endParaRPr lang="en-US" altLang="zh-CN" dirty="0">
              <a:solidFill>
                <a:srgbClr val="0066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0907" name="Line 11">
            <a:extLst>
              <a:ext uri="{FF2B5EF4-FFF2-40B4-BE49-F238E27FC236}">
                <a16:creationId xmlns:a16="http://schemas.microsoft.com/office/drawing/2014/main" id="{EB27AE4F-56A3-4CF8-8837-B2C69695D2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1841292"/>
            <a:ext cx="287337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80908" name="Text Box 12">
            <a:extLst>
              <a:ext uri="{FF2B5EF4-FFF2-40B4-BE49-F238E27FC236}">
                <a16:creationId xmlns:a16="http://schemas.microsoft.com/office/drawing/2014/main" id="{E9340D09-3964-44BF-9CF0-B95BAF269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0217"/>
            <a:ext cx="1296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2000" dirty="0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匹配框</a:t>
            </a:r>
            <a:endParaRPr lang="en-US" altLang="zh-CN" sz="2000" dirty="0">
              <a:solidFill>
                <a:srgbClr val="0066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0909" name="Line 13">
            <a:extLst>
              <a:ext uri="{FF2B5EF4-FFF2-40B4-BE49-F238E27FC236}">
                <a16:creationId xmlns:a16="http://schemas.microsoft.com/office/drawing/2014/main" id="{D936E567-37A5-411F-9C94-405D4D1617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3387" y="2488992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80910" name="Text Box 14">
            <a:extLst>
              <a:ext uri="{FF2B5EF4-FFF2-40B4-BE49-F238E27FC236}">
                <a16:creationId xmlns:a16="http://schemas.microsoft.com/office/drawing/2014/main" id="{3DD07FC9-1EDF-4A59-8448-70BB34FBA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03" y="4666060"/>
            <a:ext cx="1441450" cy="105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chemeClr val="tx2"/>
                </a:solidFill>
              </a:rPr>
              <a:t>Case 1</a:t>
            </a:r>
          </a:p>
          <a:p>
            <a:pPr algn="l">
              <a:spcBef>
                <a:spcPct val="20000"/>
              </a:spcBef>
            </a:pPr>
            <a:r>
              <a:rPr lang="en-US" altLang="zh-CN" b="1" dirty="0">
                <a:solidFill>
                  <a:schemeClr val="tx2"/>
                </a:solidFill>
              </a:rPr>
              <a:t>     </a:t>
            </a:r>
            <a:r>
              <a:rPr lang="en-US" altLang="zh-CN" b="1" i="1" dirty="0" err="1">
                <a:solidFill>
                  <a:schemeClr val="tx2"/>
                </a:solidFill>
              </a:rPr>
              <a:t>p</a:t>
            </a:r>
            <a:r>
              <a:rPr lang="en-US" altLang="zh-CN" b="1" baseline="-25000" dirty="0" err="1">
                <a:solidFill>
                  <a:schemeClr val="tx2"/>
                </a:solidFill>
              </a:rPr>
              <a:t>s</a:t>
            </a:r>
            <a:r>
              <a:rPr lang="en-US" altLang="zh-CN" b="1" dirty="0">
                <a:solidFill>
                  <a:schemeClr val="tx2"/>
                </a:solidFill>
              </a:rPr>
              <a:t>=</a:t>
            </a:r>
            <a:r>
              <a:rPr lang="en-US" altLang="zh-CN" b="1" i="1" dirty="0">
                <a:solidFill>
                  <a:schemeClr val="tx2"/>
                </a:solidFill>
              </a:rPr>
              <a:t>p</a:t>
            </a:r>
            <a:r>
              <a:rPr lang="en-US" altLang="zh-CN" b="1" baseline="-25000" dirty="0">
                <a:solidFill>
                  <a:schemeClr val="tx2"/>
                </a:solidFill>
              </a:rPr>
              <a:t>k</a:t>
            </a:r>
            <a:endParaRPr lang="en-US" altLang="zh-CN" dirty="0"/>
          </a:p>
          <a:p>
            <a:pPr algn="l">
              <a:spcBef>
                <a:spcPts val="600"/>
              </a:spcBef>
            </a:pPr>
            <a:r>
              <a:rPr lang="en-US" altLang="zh-CN" dirty="0"/>
              <a:t>fail[k]=s+1</a:t>
            </a:r>
            <a:endParaRPr lang="en-US" altLang="zh-CN" b="1" dirty="0">
              <a:solidFill>
                <a:schemeClr val="tx2"/>
              </a:solidFill>
            </a:endParaRPr>
          </a:p>
        </p:txBody>
      </p:sp>
      <p:sp>
        <p:nvSpPr>
          <p:cNvPr id="80913" name="Line 17">
            <a:extLst>
              <a:ext uri="{FF2B5EF4-FFF2-40B4-BE49-F238E27FC236}">
                <a16:creationId xmlns:a16="http://schemas.microsoft.com/office/drawing/2014/main" id="{2028B4E9-0F49-4F87-AF89-5FCD15F6BC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12853" y="3477816"/>
            <a:ext cx="863600" cy="936625"/>
          </a:xfrm>
          <a:prstGeom prst="line">
            <a:avLst/>
          </a:prstGeom>
          <a:noFill/>
          <a:ln w="38100">
            <a:solidFill>
              <a:srgbClr val="008000"/>
            </a:solidFill>
            <a:prstDash val="lg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80914" name="Text Box 18">
            <a:extLst>
              <a:ext uri="{FF2B5EF4-FFF2-40B4-BE49-F238E27FC236}">
                <a16:creationId xmlns:a16="http://schemas.microsoft.com/office/drawing/2014/main" id="{B2CFFAA7-9BFE-4D2D-AA9F-D1F8FD1B5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517" y="4346471"/>
            <a:ext cx="600797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chemeClr val="tx2"/>
                </a:solidFill>
              </a:rPr>
              <a:t>Case 2: </a:t>
            </a:r>
            <a:r>
              <a:rPr lang="en-US" altLang="zh-CN" b="1" i="1" dirty="0" err="1">
                <a:solidFill>
                  <a:schemeClr val="tx2"/>
                </a:solidFill>
              </a:rPr>
              <a:t>p</a:t>
            </a:r>
            <a:r>
              <a:rPr lang="en-US" altLang="zh-CN" b="1" baseline="-25000" dirty="0" err="1">
                <a:solidFill>
                  <a:schemeClr val="tx2"/>
                </a:solidFill>
              </a:rPr>
              <a:t>s</a:t>
            </a:r>
            <a:r>
              <a:rPr lang="en-US" altLang="zh-CN" b="1" dirty="0" err="1">
                <a:solidFill>
                  <a:schemeClr val="tx2"/>
                </a:solidFill>
                <a:sym typeface="Symbol" panose="05050102010706020507" pitchFamily="18" charset="2"/>
              </a:rPr>
              <a:t></a:t>
            </a:r>
            <a:r>
              <a:rPr lang="en-US" altLang="zh-CN" b="1" i="1" dirty="0" err="1">
                <a:solidFill>
                  <a:schemeClr val="tx2"/>
                </a:solidFill>
              </a:rPr>
              <a:t>p</a:t>
            </a:r>
            <a:r>
              <a:rPr lang="en-US" altLang="zh-CN" b="1" baseline="-25000" dirty="0" err="1">
                <a:solidFill>
                  <a:schemeClr val="tx2"/>
                </a:solidFill>
              </a:rPr>
              <a:t>k</a:t>
            </a:r>
            <a:endParaRPr lang="en-US" altLang="zh-CN" dirty="0"/>
          </a:p>
          <a:p>
            <a:pPr algn="l">
              <a:spcBef>
                <a:spcPct val="20000"/>
              </a:spcBef>
            </a:pPr>
            <a:r>
              <a:rPr lang="en-US" altLang="zh-CN" dirty="0"/>
              <a:t>                          </a:t>
            </a:r>
            <a:r>
              <a:rPr lang="en-US" altLang="zh-CN" i="1" dirty="0"/>
              <a:t>p</a:t>
            </a:r>
            <a:r>
              <a:rPr lang="en-US" altLang="zh-CN" baseline="-25000" dirty="0"/>
              <a:t>1</a:t>
            </a:r>
            <a:r>
              <a:rPr lang="en-US" altLang="zh-CN" dirty="0"/>
              <a:t>… </a:t>
            </a:r>
            <a:r>
              <a:rPr lang="en-US" altLang="zh-CN" i="1" dirty="0" err="1"/>
              <a:t>p</a:t>
            </a:r>
            <a:r>
              <a:rPr lang="en-US" altLang="zh-CN" baseline="-25000" dirty="0" err="1"/>
              <a:t>fail</a:t>
            </a:r>
            <a:r>
              <a:rPr lang="en-US" altLang="zh-CN" baseline="-25000" dirty="0"/>
              <a:t>[s]-2</a:t>
            </a:r>
            <a:r>
              <a:rPr lang="en-US" altLang="zh-CN" dirty="0"/>
              <a:t>  </a:t>
            </a:r>
            <a:r>
              <a:rPr lang="en-US" altLang="zh-CN" i="1" dirty="0" err="1"/>
              <a:t>p</a:t>
            </a:r>
            <a:r>
              <a:rPr lang="en-US" altLang="zh-CN" baseline="-25000" dirty="0" err="1"/>
              <a:t>fail</a:t>
            </a:r>
            <a:r>
              <a:rPr lang="en-US" altLang="zh-CN" baseline="-25000" dirty="0"/>
              <a:t>[s]-1</a:t>
            </a:r>
            <a:endParaRPr lang="en-US" altLang="zh-CN" dirty="0"/>
          </a:p>
          <a:p>
            <a:pPr algn="l">
              <a:spcBef>
                <a:spcPct val="40000"/>
              </a:spcBef>
            </a:pPr>
            <a:r>
              <a:rPr lang="en-US" altLang="zh-CN" dirty="0"/>
              <a:t>                 </a:t>
            </a:r>
            <a:r>
              <a:rPr lang="en-US" altLang="zh-CN" i="1" dirty="0"/>
              <a:t>p</a:t>
            </a:r>
            <a:r>
              <a:rPr lang="en-US" altLang="zh-CN" baseline="-25000" dirty="0"/>
              <a:t>1</a:t>
            </a:r>
            <a:r>
              <a:rPr lang="en-US" altLang="zh-CN" dirty="0"/>
              <a:t>    ……     </a:t>
            </a:r>
            <a:r>
              <a:rPr lang="en-US" altLang="zh-CN" i="1" dirty="0"/>
              <a:t>p</a:t>
            </a:r>
            <a:r>
              <a:rPr lang="en-US" altLang="zh-CN" baseline="-25000" dirty="0"/>
              <a:t>s-2   </a:t>
            </a:r>
            <a:r>
              <a:rPr lang="en-US" altLang="zh-CN" dirty="0"/>
              <a:t>    </a:t>
            </a:r>
            <a:r>
              <a:rPr lang="en-US" altLang="zh-CN" i="1" dirty="0"/>
              <a:t>p</a:t>
            </a:r>
            <a:r>
              <a:rPr lang="en-US" altLang="zh-CN" baseline="-25000" dirty="0"/>
              <a:t>s-1</a:t>
            </a:r>
            <a:r>
              <a:rPr lang="en-US" altLang="zh-CN" i="1" dirty="0"/>
              <a:t> </a:t>
            </a:r>
            <a:r>
              <a:rPr lang="en-US" altLang="zh-CN" dirty="0">
                <a:solidFill>
                  <a:srgbClr val="99CC00"/>
                </a:solidFill>
              </a:rPr>
              <a:t>     </a:t>
            </a:r>
            <a:r>
              <a:rPr lang="en-US" altLang="zh-CN" i="1" dirty="0" err="1"/>
              <a:t>p</a:t>
            </a:r>
            <a:r>
              <a:rPr lang="en-US" altLang="zh-CN" baseline="-25000" dirty="0" err="1"/>
              <a:t>s</a:t>
            </a:r>
            <a:r>
              <a:rPr lang="en-US" altLang="zh-CN" dirty="0"/>
              <a:t>  …… </a:t>
            </a:r>
          </a:p>
          <a:p>
            <a:pPr algn="l">
              <a:spcBef>
                <a:spcPct val="40000"/>
              </a:spcBef>
            </a:pPr>
            <a:r>
              <a:rPr lang="en-US" altLang="zh-CN" dirty="0"/>
              <a:t>    </a:t>
            </a:r>
            <a:r>
              <a:rPr lang="en-US" altLang="zh-CN" i="1" dirty="0"/>
              <a:t>p</a:t>
            </a:r>
            <a:r>
              <a:rPr lang="en-US" altLang="zh-CN" baseline="-25000" dirty="0"/>
              <a:t>1</a:t>
            </a:r>
            <a:r>
              <a:rPr lang="en-US" altLang="zh-CN" dirty="0"/>
              <a:t>  …  </a:t>
            </a:r>
            <a:r>
              <a:rPr lang="en-US" altLang="zh-CN" i="1" dirty="0"/>
              <a:t>p</a:t>
            </a:r>
            <a:r>
              <a:rPr lang="en-US" altLang="zh-CN" baseline="-25000" dirty="0"/>
              <a:t>k-r+1</a:t>
            </a:r>
            <a:r>
              <a:rPr lang="en-US" altLang="zh-CN" dirty="0"/>
              <a:t>   ……     </a:t>
            </a:r>
            <a:r>
              <a:rPr lang="en-US" altLang="zh-CN" i="1" dirty="0"/>
              <a:t>p</a:t>
            </a:r>
            <a:r>
              <a:rPr lang="en-US" altLang="zh-CN" baseline="-25000" dirty="0"/>
              <a:t>k-2</a:t>
            </a:r>
            <a:r>
              <a:rPr lang="en-US" altLang="zh-CN" dirty="0"/>
              <a:t>     </a:t>
            </a:r>
            <a:r>
              <a:rPr lang="en-US" altLang="zh-CN" i="1" dirty="0"/>
              <a:t>p</a:t>
            </a:r>
            <a:r>
              <a:rPr lang="en-US" altLang="zh-CN" baseline="-25000" dirty="0"/>
              <a:t>k-1</a:t>
            </a:r>
            <a:r>
              <a:rPr lang="en-US" altLang="zh-CN" dirty="0"/>
              <a:t>      </a:t>
            </a:r>
            <a:r>
              <a:rPr lang="en-US" altLang="zh-CN" i="1" dirty="0"/>
              <a:t>p</a:t>
            </a:r>
            <a:r>
              <a:rPr lang="en-US" altLang="zh-CN" baseline="-25000" dirty="0"/>
              <a:t>k</a:t>
            </a:r>
            <a:r>
              <a:rPr lang="en-US" altLang="zh-CN" dirty="0"/>
              <a:t>  ……  </a:t>
            </a:r>
            <a:r>
              <a:rPr lang="en-US" altLang="zh-CN" i="1" dirty="0"/>
              <a:t>p</a:t>
            </a:r>
            <a:r>
              <a:rPr lang="en-US" altLang="zh-CN" baseline="-25000" dirty="0"/>
              <a:t>m</a:t>
            </a:r>
          </a:p>
        </p:txBody>
      </p:sp>
      <p:sp>
        <p:nvSpPr>
          <p:cNvPr id="80918" name="Line 22">
            <a:extLst>
              <a:ext uri="{FF2B5EF4-FFF2-40B4-BE49-F238E27FC236}">
                <a16:creationId xmlns:a16="http://schemas.microsoft.com/office/drawing/2014/main" id="{52CC1CE4-86D8-4F19-8E86-CE0E4472BB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7575" y="3354180"/>
            <a:ext cx="792162" cy="651455"/>
          </a:xfrm>
          <a:prstGeom prst="line">
            <a:avLst/>
          </a:prstGeom>
          <a:noFill/>
          <a:ln w="38100">
            <a:solidFill>
              <a:srgbClr val="008000"/>
            </a:solidFill>
            <a:prstDash val="lg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80919" name="Text Box 23">
            <a:extLst>
              <a:ext uri="{FF2B5EF4-FFF2-40B4-BE49-F238E27FC236}">
                <a16:creationId xmlns:a16="http://schemas.microsoft.com/office/drawing/2014/main" id="{1C8309B9-EF5B-4E96-B6C7-326DCF714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881" y="3876081"/>
            <a:ext cx="1789187" cy="36933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dirty="0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en-US" altLang="zh-CN" dirty="0">
                <a:solidFill>
                  <a:srgbClr val="006600"/>
                </a:solidFill>
                <a:latin typeface="+mn-lt"/>
                <a:ea typeface="楷体" panose="02010609060101010101" pitchFamily="49" charset="-122"/>
              </a:rPr>
              <a:t>fail[s]</a:t>
            </a:r>
            <a:r>
              <a:rPr lang="zh-CN" altLang="en-US" dirty="0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替代</a:t>
            </a:r>
            <a:r>
              <a:rPr lang="en-US" altLang="zh-CN" i="1" dirty="0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</a:p>
        </p:txBody>
      </p:sp>
      <p:sp>
        <p:nvSpPr>
          <p:cNvPr id="80920" name="Line 24">
            <a:extLst>
              <a:ext uri="{FF2B5EF4-FFF2-40B4-BE49-F238E27FC236}">
                <a16:creationId xmlns:a16="http://schemas.microsoft.com/office/drawing/2014/main" id="{C4F8B477-6C7B-432C-BF17-F8391098D1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84881" y="4228679"/>
            <a:ext cx="431800" cy="448534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3814812-95C6-469F-A6D9-BE16755A3CC6}"/>
              </a:ext>
            </a:extLst>
          </p:cNvPr>
          <p:cNvSpPr txBox="1"/>
          <p:nvPr/>
        </p:nvSpPr>
        <p:spPr>
          <a:xfrm>
            <a:off x="1043608" y="1480930"/>
            <a:ext cx="332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假设</a:t>
            </a:r>
            <a:r>
              <a:rPr lang="en-US" altLang="zh-CN" dirty="0">
                <a:latin typeface="+mn-lt"/>
              </a:rPr>
              <a:t>fail[k]=s-1</a:t>
            </a:r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81806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825"/>
            <a:ext cx="9144000" cy="50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>
            <a:extLst>
              <a:ext uri="{FF2B5EF4-FFF2-40B4-BE49-F238E27FC236}">
                <a16:creationId xmlns:a16="http://schemas.microsoft.com/office/drawing/2014/main" id="{ED873BA2-AD25-40E3-889E-2815FB981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339" y="4077072"/>
            <a:ext cx="2562549" cy="1800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69CCAF56-D7BC-4E6B-8A72-A9DD183A8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实际上并不需要递归</a:t>
            </a:r>
            <a:endParaRPr lang="en-US" altLang="zh-CN" dirty="0"/>
          </a:p>
        </p:txBody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8A798B28-7A13-4D3C-89D5-677C14798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34" y="1299731"/>
            <a:ext cx="7381874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+mn-lt"/>
              </a:rPr>
              <a:t>Input: </a:t>
            </a:r>
            <a:r>
              <a:rPr lang="en-US" altLang="zh-CN" sz="2000" b="1" i="1" dirty="0">
                <a:solidFill>
                  <a:srgbClr val="0000CC"/>
                </a:solidFill>
                <a:latin typeface="+mn-lt"/>
              </a:rPr>
              <a:t>P</a:t>
            </a:r>
            <a:r>
              <a:rPr lang="en-US" altLang="zh-CN" sz="2000" dirty="0">
                <a:latin typeface="+mn-lt"/>
              </a:rPr>
              <a:t>, a string of characters; </a:t>
            </a:r>
            <a:r>
              <a:rPr lang="en-US" altLang="zh-CN" sz="2000" b="1" i="1" dirty="0">
                <a:solidFill>
                  <a:srgbClr val="0000CC"/>
                </a:solidFill>
                <a:latin typeface="+mn-lt"/>
              </a:rPr>
              <a:t>m</a:t>
            </a:r>
            <a:r>
              <a:rPr lang="en-US" altLang="zh-CN" sz="2000" dirty="0">
                <a:latin typeface="+mn-lt"/>
              </a:rPr>
              <a:t>, the length of </a:t>
            </a:r>
            <a:r>
              <a:rPr lang="en-US" altLang="zh-CN" sz="2000" i="1" dirty="0">
                <a:latin typeface="+mn-lt"/>
              </a:rPr>
              <a:t>P</a:t>
            </a:r>
          </a:p>
          <a:p>
            <a:pPr algn="l">
              <a:spcBef>
                <a:spcPct val="10000"/>
              </a:spcBef>
            </a:pPr>
            <a:r>
              <a:rPr lang="en-US" altLang="zh-CN" sz="2000" dirty="0">
                <a:latin typeface="+mn-lt"/>
              </a:rPr>
              <a:t>Output: 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</a:rPr>
              <a:t>fail</a:t>
            </a:r>
            <a:r>
              <a:rPr lang="en-US" altLang="zh-CN" sz="2000" dirty="0">
                <a:latin typeface="+mn-lt"/>
              </a:rPr>
              <a:t>, the array of failure links, filled</a:t>
            </a:r>
          </a:p>
          <a:p>
            <a:pPr algn="l">
              <a:spcBef>
                <a:spcPct val="10000"/>
              </a:spcBef>
            </a:pPr>
            <a:endParaRPr lang="en-US" altLang="zh-CN" sz="2000" dirty="0">
              <a:latin typeface="+mn-lt"/>
            </a:endParaRPr>
          </a:p>
          <a:p>
            <a:pPr algn="l">
              <a:spcBef>
                <a:spcPct val="10000"/>
              </a:spcBef>
            </a:pPr>
            <a:r>
              <a:rPr lang="en-US" altLang="zh-CN" sz="2000" b="1" dirty="0">
                <a:latin typeface="+mn-lt"/>
              </a:rPr>
              <a:t>void</a:t>
            </a:r>
            <a:r>
              <a:rPr lang="en-US" altLang="zh-CN" sz="2000" dirty="0">
                <a:latin typeface="+mn-lt"/>
              </a:rPr>
              <a:t> </a:t>
            </a:r>
            <a:r>
              <a:rPr lang="en-US" altLang="zh-CN" sz="2000" dirty="0" err="1">
                <a:latin typeface="+mn-lt"/>
              </a:rPr>
              <a:t>kmpSetup</a:t>
            </a:r>
            <a:r>
              <a:rPr lang="en-US" altLang="zh-CN" sz="2000" dirty="0">
                <a:latin typeface="+mn-lt"/>
              </a:rPr>
              <a:t> (</a:t>
            </a:r>
            <a:r>
              <a:rPr lang="en-US" altLang="zh-CN" sz="2000" b="1" dirty="0">
                <a:latin typeface="+mn-lt"/>
              </a:rPr>
              <a:t>char</a:t>
            </a:r>
            <a:r>
              <a:rPr lang="en-US" altLang="zh-CN" sz="2000" dirty="0">
                <a:latin typeface="+mn-lt"/>
              </a:rPr>
              <a:t> [] P, </a:t>
            </a:r>
            <a:r>
              <a:rPr lang="en-US" altLang="zh-CN" sz="2000" b="1" dirty="0">
                <a:latin typeface="+mn-lt"/>
              </a:rPr>
              <a:t>int</a:t>
            </a:r>
            <a:r>
              <a:rPr lang="en-US" altLang="zh-CN" sz="2000" dirty="0">
                <a:latin typeface="+mn-lt"/>
              </a:rPr>
              <a:t> m, </a:t>
            </a:r>
            <a:r>
              <a:rPr lang="en-US" altLang="zh-CN" sz="2000" b="1" dirty="0">
                <a:latin typeface="+mn-lt"/>
              </a:rPr>
              <a:t>int</a:t>
            </a:r>
            <a:r>
              <a:rPr lang="en-US" altLang="zh-CN" sz="2000" dirty="0">
                <a:latin typeface="+mn-lt"/>
              </a:rPr>
              <a:t> [] fail)</a:t>
            </a:r>
          </a:p>
          <a:p>
            <a:pPr algn="l">
              <a:spcBef>
                <a:spcPct val="10000"/>
              </a:spcBef>
            </a:pPr>
            <a:r>
              <a:rPr lang="en-US" altLang="zh-CN" sz="2000" dirty="0">
                <a:latin typeface="+mn-lt"/>
              </a:rPr>
              <a:t>    </a:t>
            </a:r>
            <a:r>
              <a:rPr lang="en-US" altLang="zh-CN" sz="2000" b="1" dirty="0">
                <a:latin typeface="+mn-lt"/>
              </a:rPr>
              <a:t>int</a:t>
            </a:r>
            <a:r>
              <a:rPr lang="en-US" altLang="zh-CN" sz="2000" dirty="0">
                <a:latin typeface="+mn-lt"/>
              </a:rPr>
              <a:t> k, s;</a:t>
            </a:r>
          </a:p>
          <a:p>
            <a:pPr algn="l">
              <a:spcBef>
                <a:spcPct val="40000"/>
              </a:spcBef>
            </a:pPr>
            <a:r>
              <a:rPr lang="en-US" altLang="zh-CN" sz="2000" dirty="0">
                <a:latin typeface="+mn-lt"/>
              </a:rPr>
              <a:t>    fail[1]=0;</a:t>
            </a:r>
          </a:p>
          <a:p>
            <a:pPr algn="l">
              <a:spcBef>
                <a:spcPct val="10000"/>
              </a:spcBef>
            </a:pPr>
            <a:r>
              <a:rPr lang="en-US" altLang="zh-CN" sz="2000" dirty="0">
                <a:latin typeface="+mn-lt"/>
              </a:rPr>
              <a:t>    </a:t>
            </a:r>
            <a:r>
              <a:rPr lang="en-US" altLang="zh-CN" sz="2000" b="1" dirty="0">
                <a:latin typeface="+mn-lt"/>
              </a:rPr>
              <a:t>for</a:t>
            </a:r>
            <a:r>
              <a:rPr lang="en-US" altLang="zh-CN" sz="2000" dirty="0">
                <a:latin typeface="+mn-lt"/>
              </a:rPr>
              <a:t> (k=2; </a:t>
            </a:r>
            <a:r>
              <a:rPr lang="en-US" altLang="zh-CN" sz="2000" dirty="0" err="1">
                <a:latin typeface="+mn-lt"/>
              </a:rPr>
              <a:t>k</a:t>
            </a:r>
            <a:r>
              <a:rPr lang="en-US" altLang="zh-CN" sz="2000" dirty="0" err="1">
                <a:latin typeface="+mn-lt"/>
                <a:sym typeface="Symbol" panose="05050102010706020507" pitchFamily="18" charset="2"/>
              </a:rPr>
              <a:t>m</a:t>
            </a: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; k++)</a:t>
            </a:r>
          </a:p>
          <a:p>
            <a:pPr algn="l">
              <a:spcBef>
                <a:spcPct val="10000"/>
              </a:spcBef>
            </a:pP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        s=fail[k-1];</a:t>
            </a:r>
          </a:p>
          <a:p>
            <a:pPr algn="l">
              <a:spcBef>
                <a:spcPct val="10000"/>
              </a:spcBef>
            </a:pP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        </a:t>
            </a:r>
            <a:r>
              <a:rPr lang="en-US" altLang="zh-CN" sz="2000" b="1" dirty="0">
                <a:latin typeface="+mn-lt"/>
                <a:sym typeface="Symbol" panose="05050102010706020507" pitchFamily="18" charset="2"/>
              </a:rPr>
              <a:t>while</a:t>
            </a: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 (s1)</a:t>
            </a:r>
          </a:p>
          <a:p>
            <a:pPr algn="l">
              <a:spcBef>
                <a:spcPct val="10000"/>
              </a:spcBef>
            </a:pP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            </a:t>
            </a:r>
            <a:r>
              <a:rPr lang="en-US" altLang="zh-CN" sz="2000" b="1" dirty="0">
                <a:latin typeface="+mn-lt"/>
                <a:sym typeface="Symbol" panose="05050102010706020507" pitchFamily="18" charset="2"/>
              </a:rPr>
              <a:t>if </a:t>
            </a: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(</a:t>
            </a:r>
            <a:r>
              <a:rPr lang="en-US" altLang="zh-CN" sz="2000" i="1" dirty="0" err="1">
                <a:latin typeface="+mn-lt"/>
                <a:sym typeface="Symbol" panose="05050102010706020507" pitchFamily="18" charset="2"/>
              </a:rPr>
              <a:t>p</a:t>
            </a:r>
            <a:r>
              <a:rPr lang="en-US" altLang="zh-CN" sz="2000" baseline="-25000" dirty="0" err="1">
                <a:latin typeface="+mn-lt"/>
                <a:sym typeface="Symbol" panose="05050102010706020507" pitchFamily="18" charset="2"/>
              </a:rPr>
              <a:t>s</a:t>
            </a: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= = </a:t>
            </a:r>
            <a:r>
              <a:rPr lang="en-US" altLang="zh-CN" sz="2000" i="1" dirty="0">
                <a:latin typeface="+mn-lt"/>
                <a:sym typeface="Symbol" panose="05050102010706020507" pitchFamily="18" charset="2"/>
              </a:rPr>
              <a:t>p</a:t>
            </a:r>
            <a:r>
              <a:rPr lang="en-US" altLang="zh-CN" sz="2000" baseline="-25000" dirty="0">
                <a:latin typeface="+mn-lt"/>
                <a:sym typeface="Symbol" panose="05050102010706020507" pitchFamily="18" charset="2"/>
              </a:rPr>
              <a:t>k-1</a:t>
            </a: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)</a:t>
            </a:r>
          </a:p>
          <a:p>
            <a:pPr algn="l">
              <a:spcBef>
                <a:spcPct val="10000"/>
              </a:spcBef>
            </a:pP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                </a:t>
            </a:r>
            <a:r>
              <a:rPr lang="en-US" altLang="zh-CN" sz="2000" b="1" dirty="0">
                <a:latin typeface="+mn-lt"/>
                <a:sym typeface="Symbol" panose="05050102010706020507" pitchFamily="18" charset="2"/>
              </a:rPr>
              <a:t>break</a:t>
            </a: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;</a:t>
            </a:r>
          </a:p>
          <a:p>
            <a:pPr algn="l">
              <a:spcBef>
                <a:spcPct val="10000"/>
              </a:spcBef>
            </a:pP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            s=fail[s];</a:t>
            </a:r>
          </a:p>
          <a:p>
            <a:pPr algn="l">
              <a:spcBef>
                <a:spcPct val="10000"/>
              </a:spcBef>
            </a:pPr>
            <a:r>
              <a:rPr lang="en-US" altLang="zh-CN" sz="2000" dirty="0">
                <a:latin typeface="+mn-lt"/>
                <a:sym typeface="Symbol" panose="05050102010706020507" pitchFamily="18" charset="2"/>
              </a:rPr>
              <a:t>        fail[k]=s+1;</a:t>
            </a:r>
            <a:endParaRPr lang="en-US" altLang="zh-CN" sz="2000" b="1" dirty="0">
              <a:latin typeface="+mn-lt"/>
              <a:sym typeface="Symbol" panose="05050102010706020507" pitchFamily="18" charset="2"/>
            </a:endParaRPr>
          </a:p>
        </p:txBody>
      </p:sp>
      <p:sp>
        <p:nvSpPr>
          <p:cNvPr id="85000" name="Text Box 8">
            <a:extLst>
              <a:ext uri="{FF2B5EF4-FFF2-40B4-BE49-F238E27FC236}">
                <a16:creationId xmlns:a16="http://schemas.microsoft.com/office/drawing/2014/main" id="{535214E6-C26B-4BE4-953F-7E719E843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083" y="3807498"/>
            <a:ext cx="4040583" cy="1200329"/>
          </a:xfrm>
          <a:prstGeom prst="rect">
            <a:avLst/>
          </a:prstGeom>
          <a:solidFill>
            <a:srgbClr val="FFCC99"/>
          </a:solidFill>
          <a:ln w="57150" cmpd="thinThick" algn="ctr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zh-CN" dirty="0"/>
              <a:t>For loop executes </a:t>
            </a:r>
            <a:r>
              <a:rPr lang="en-US" altLang="zh-CN" i="1" dirty="0"/>
              <a:t>m</a:t>
            </a:r>
            <a:r>
              <a:rPr lang="en-US" altLang="zh-CN" dirty="0"/>
              <a:t>-1 times, and while loop executes at most </a:t>
            </a:r>
            <a:r>
              <a:rPr lang="en-US" altLang="zh-CN" i="1" dirty="0"/>
              <a:t>m </a:t>
            </a:r>
            <a:r>
              <a:rPr lang="en-US" altLang="zh-CN" dirty="0"/>
              <a:t>times since fail[s] is always less than s.</a:t>
            </a:r>
          </a:p>
          <a:p>
            <a:pPr algn="l"/>
            <a:r>
              <a:rPr lang="en-US" altLang="zh-CN" dirty="0"/>
              <a:t>So, the complexity is roughly </a:t>
            </a:r>
            <a:r>
              <a:rPr lang="en-US" altLang="zh-C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O</a:t>
            </a:r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zh-CN" b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5002" name="Line 10">
            <a:extLst>
              <a:ext uri="{FF2B5EF4-FFF2-40B4-BE49-F238E27FC236}">
                <a16:creationId xmlns:a16="http://schemas.microsoft.com/office/drawing/2014/main" id="{54461C37-D519-400D-868B-E487BC6AAD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03847" y="3648868"/>
            <a:ext cx="893020" cy="630609"/>
          </a:xfrm>
          <a:prstGeom prst="line">
            <a:avLst/>
          </a:prstGeom>
          <a:noFill/>
          <a:ln w="28575">
            <a:solidFill>
              <a:srgbClr val="FF9900"/>
            </a:solidFill>
            <a:prstDash val="lg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7094BF8-2D3A-4808-B78C-C6ACEA2F68CB}"/>
              </a:ext>
            </a:extLst>
          </p:cNvPr>
          <p:cNvSpPr txBox="1"/>
          <p:nvPr/>
        </p:nvSpPr>
        <p:spPr>
          <a:xfrm>
            <a:off x="4541100" y="5178795"/>
            <a:ext cx="357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6600"/>
                </a:solidFill>
                <a:latin typeface="+mj-ea"/>
                <a:ea typeface="+mj-ea"/>
              </a:rPr>
              <a:t>实际代价远比这个小，为什么</a:t>
            </a:r>
            <a:r>
              <a:rPr lang="en-US" altLang="zh-CN" dirty="0">
                <a:solidFill>
                  <a:srgbClr val="006600"/>
                </a:solidFill>
                <a:latin typeface="+mj-ea"/>
                <a:ea typeface="+mj-ea"/>
              </a:rPr>
              <a:t>?</a:t>
            </a:r>
            <a:endParaRPr lang="zh-CN" altLang="en-US" dirty="0">
              <a:solidFill>
                <a:srgbClr val="0066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14850203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D44DE7F-A549-456C-8226-9D7AA0214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61" y="1412776"/>
            <a:ext cx="8468078" cy="4925995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557517D9-A159-4C75-88A4-2C355877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KMP </a:t>
            </a:r>
            <a:r>
              <a:rPr lang="zh-CN" altLang="en-US" dirty="0"/>
              <a:t>算法扫描过程</a:t>
            </a:r>
          </a:p>
        </p:txBody>
      </p:sp>
    </p:spTree>
    <p:extLst>
      <p:ext uri="{BB962C8B-B14F-4D97-AF65-F5344CB8AC3E}">
        <p14:creationId xmlns:p14="http://schemas.microsoft.com/office/powerpoint/2010/main" val="1540617464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1580" y="2151727"/>
            <a:ext cx="756084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问题</a:t>
            </a:r>
            <a:r>
              <a:rPr lang="en-US" altLang="zh-CN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12</a:t>
            </a:r>
            <a:r>
              <a:rPr lang="zh-CN" alt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：</a:t>
            </a:r>
            <a:endParaRPr lang="en-US" altLang="zh-CN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宋体" pitchFamily="2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串匹配是否一定要查看</a:t>
            </a:r>
            <a:r>
              <a:rPr lang="en-US" altLang="zh-CN" sz="4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宋体" pitchFamily="2" charset="-122"/>
              </a:rPr>
              <a:t>T</a:t>
            </a:r>
            <a:r>
              <a:rPr lang="zh-CN" altLang="en-US" sz="4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 </a:t>
            </a:r>
            <a:r>
              <a:rPr lang="zh-CN" alt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中每一个字符？</a:t>
            </a:r>
            <a:endParaRPr lang="en-US" altLang="zh-CN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课外作业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81537"/>
          </a:xfrm>
        </p:spPr>
        <p:txBody>
          <a:bodyPr/>
          <a:lstStyle/>
          <a:p>
            <a:pPr eaLnBrk="1" hangingPunct="1"/>
            <a:r>
              <a:rPr lang="en-US" altLang="zh-CN"/>
              <a:t>TC Ex.32.1-: 2, 3, 4</a:t>
            </a:r>
          </a:p>
          <a:p>
            <a:pPr eaLnBrk="1" hangingPunct="1"/>
            <a:r>
              <a:rPr lang="en-US" altLang="zh-CN"/>
              <a:t>TC Ex.32.2-: 1, 2, 3, 4</a:t>
            </a:r>
          </a:p>
          <a:p>
            <a:pPr eaLnBrk="1" hangingPunct="1"/>
            <a:r>
              <a:rPr lang="en-US" altLang="zh-CN"/>
              <a:t>TC Ex.32.3-: 2, 3, 5</a:t>
            </a:r>
          </a:p>
          <a:p>
            <a:pPr eaLnBrk="1" hangingPunct="1"/>
            <a:endParaRPr lang="en-US" altLang="zh-CN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字符串匹配算法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227483"/>
              </p:ext>
            </p:extLst>
          </p:nvPr>
        </p:nvGraphicFramePr>
        <p:xfrm>
          <a:off x="1187624" y="1340768"/>
          <a:ext cx="7152456" cy="2270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4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0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dirty="0"/>
                        <a:t>算法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dirty="0"/>
                        <a:t>预处理时间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dirty="0"/>
                        <a:t>匹配时间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altLang="zh-CN" dirty="0"/>
                        <a:t>Naive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altLang="zh-CN" i="1" dirty="0"/>
                        <a:t>O</a:t>
                      </a:r>
                      <a:r>
                        <a:rPr lang="en-US" altLang="zh-CN" dirty="0"/>
                        <a:t>((</a:t>
                      </a:r>
                      <a:r>
                        <a:rPr lang="en-US" altLang="zh-CN" i="1" dirty="0"/>
                        <a:t>n</a:t>
                      </a:r>
                      <a:r>
                        <a:rPr lang="en-US" altLang="zh-CN" dirty="0"/>
                        <a:t>-</a:t>
                      </a:r>
                      <a:r>
                        <a:rPr lang="en-US" altLang="zh-CN" i="1" dirty="0"/>
                        <a:t>m</a:t>
                      </a:r>
                      <a:r>
                        <a:rPr lang="en-US" altLang="zh-CN" dirty="0"/>
                        <a:t>+1)</a:t>
                      </a:r>
                      <a:r>
                        <a:rPr lang="en-US" altLang="zh-CN" i="1" dirty="0"/>
                        <a:t>m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altLang="zh-CN" dirty="0"/>
                        <a:t>Rabin-Karp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i="1" dirty="0"/>
                        <a:t>O</a:t>
                      </a:r>
                      <a:r>
                        <a:rPr lang="en-US" altLang="zh-CN" dirty="0"/>
                        <a:t>(</a:t>
                      </a:r>
                      <a:r>
                        <a:rPr lang="en-US" altLang="zh-CN" i="1" dirty="0"/>
                        <a:t>m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i="1" dirty="0"/>
                        <a:t>O</a:t>
                      </a:r>
                      <a:r>
                        <a:rPr lang="en-US" altLang="zh-CN" dirty="0"/>
                        <a:t>((</a:t>
                      </a:r>
                      <a:r>
                        <a:rPr lang="en-US" altLang="zh-CN" i="1" dirty="0"/>
                        <a:t>n</a:t>
                      </a:r>
                      <a:r>
                        <a:rPr lang="en-US" altLang="zh-CN" dirty="0"/>
                        <a:t>-</a:t>
                      </a:r>
                      <a:r>
                        <a:rPr lang="en-US" altLang="zh-CN" i="1" dirty="0"/>
                        <a:t>m</a:t>
                      </a:r>
                      <a:r>
                        <a:rPr lang="en-US" altLang="zh-CN" dirty="0"/>
                        <a:t>+1)</a:t>
                      </a:r>
                      <a:r>
                        <a:rPr lang="en-US" altLang="zh-CN" i="1" dirty="0"/>
                        <a:t>m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dirty="0"/>
                        <a:t>有限自动机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i="1" dirty="0"/>
                        <a:t>O</a:t>
                      </a:r>
                      <a:r>
                        <a:rPr lang="en-US" altLang="zh-CN" dirty="0"/>
                        <a:t>(</a:t>
                      </a:r>
                      <a:r>
                        <a:rPr lang="en-US" altLang="zh-CN" i="1" dirty="0"/>
                        <a:t>m|</a:t>
                      </a:r>
                      <a:r>
                        <a:rPr lang="en-US" altLang="zh-CN" i="0" dirty="0">
                          <a:sym typeface="Symbol"/>
                        </a:rPr>
                        <a:t></a:t>
                      </a:r>
                      <a:r>
                        <a:rPr lang="en-US" altLang="zh-CN" i="1" dirty="0"/>
                        <a:t>|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i="1" dirty="0"/>
                        <a:t>O</a:t>
                      </a:r>
                      <a:r>
                        <a:rPr lang="en-US" altLang="zh-CN" dirty="0"/>
                        <a:t>(</a:t>
                      </a:r>
                      <a:r>
                        <a:rPr lang="en-US" altLang="zh-CN" i="1" dirty="0"/>
                        <a:t>n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altLang="zh-CN" dirty="0"/>
                        <a:t>Knuth-Morris-Pratt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i="1" dirty="0"/>
                        <a:t>O</a:t>
                      </a:r>
                      <a:r>
                        <a:rPr lang="en-US" altLang="zh-CN" dirty="0"/>
                        <a:t>(</a:t>
                      </a:r>
                      <a:r>
                        <a:rPr lang="en-US" altLang="zh-CN" i="1" dirty="0"/>
                        <a:t>m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i="1" dirty="0"/>
                        <a:t>O</a:t>
                      </a:r>
                      <a:r>
                        <a:rPr lang="en-US" altLang="zh-CN" dirty="0"/>
                        <a:t>(</a:t>
                      </a:r>
                      <a:r>
                        <a:rPr lang="en-US" altLang="zh-CN" i="1" dirty="0"/>
                        <a:t>n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7624" y="3997284"/>
            <a:ext cx="7056784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问题</a:t>
            </a:r>
            <a:r>
              <a:rPr lang="en-US" altLang="zh-C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：</a:t>
            </a:r>
            <a:endParaRPr lang="en-US" altLang="zh-C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zh-CN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其实文字处理应用中经常使用看上去并不令人满意的</a:t>
            </a:r>
            <a:r>
              <a:rPr lang="en-US" altLang="zh-C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Naïve</a:t>
            </a:r>
            <a:r>
              <a:rPr lang="zh-CN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算法，为什么？</a:t>
            </a:r>
            <a:endParaRPr lang="en-US" altLang="zh-CN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064" y="1023784"/>
            <a:ext cx="8424936" cy="1415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问题</a:t>
            </a: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zh-CN" alt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：</a:t>
            </a:r>
            <a:endParaRPr lang="en-US" altLang="zh-CN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zh-CN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Rabin-Karp</a:t>
            </a:r>
            <a:r>
              <a:rPr lang="zh-CN" altLang="en-U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算法基本思想是什么？</a:t>
            </a:r>
            <a:endParaRPr lang="en-US" altLang="zh-CN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5950" y="5300663"/>
            <a:ext cx="1871663" cy="431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67175" y="2439556"/>
            <a:ext cx="4176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通过预处理生成一个“标识”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2261" y="2924944"/>
            <a:ext cx="6941864" cy="141577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问题</a:t>
            </a:r>
            <a:r>
              <a:rPr lang="en-US" altLang="zh-CN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3:</a:t>
            </a:r>
          </a:p>
          <a:p>
            <a:pPr>
              <a:spcBef>
                <a:spcPts val="1200"/>
              </a:spcBef>
              <a:defRPr/>
            </a:pPr>
            <a:r>
              <a:rPr lang="zh-CN" alt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预处理的结果是什么？</a:t>
            </a:r>
            <a:endParaRPr lang="en-US" altLang="zh-CN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581525"/>
            <a:ext cx="59944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1863" y="5373688"/>
            <a:ext cx="266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为什么取模，这样会有什么问题？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5419" y="476672"/>
            <a:ext cx="8229600" cy="774700"/>
          </a:xfrm>
        </p:spPr>
        <p:txBody>
          <a:bodyPr/>
          <a:lstStyle/>
          <a:p>
            <a:pPr eaLnBrk="1" hangingPunct="1"/>
            <a:r>
              <a:rPr lang="en-US" altLang="zh-CN" dirty="0"/>
              <a:t>Matching</a:t>
            </a:r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833795" y="1340768"/>
            <a:ext cx="7632849" cy="196977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问题</a:t>
            </a:r>
            <a:r>
              <a:rPr lang="en-US" altLang="zh-C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zh-CN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：</a:t>
            </a:r>
            <a:endParaRPr lang="en-US" altLang="zh-CN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zh-C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Rabin-Karp</a:t>
            </a:r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算法在“匹配”时拿什么与什么匹配？</a:t>
            </a:r>
            <a:endParaRPr lang="en-US" altLang="zh-C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50C7DED-C25B-4671-8845-5916DB7B7984}"/>
              </a:ext>
            </a:extLst>
          </p:cNvPr>
          <p:cNvGrpSpPr/>
          <p:nvPr/>
        </p:nvGrpSpPr>
        <p:grpSpPr>
          <a:xfrm>
            <a:off x="887412" y="3244334"/>
            <a:ext cx="7369175" cy="2758822"/>
            <a:chOff x="887412" y="3244334"/>
            <a:chExt cx="7369175" cy="275882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12" y="3933056"/>
              <a:ext cx="7369175" cy="18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661025" y="4931594"/>
              <a:ext cx="2497137" cy="1071562"/>
              <a:chOff x="6035478" y="1934429"/>
              <a:chExt cx="2496962" cy="1071815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035478" y="1934429"/>
                <a:ext cx="901637" cy="102100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175" name="TextBox 7"/>
              <p:cNvSpPr txBox="1">
                <a:spLocks noChangeArrowheads="1"/>
              </p:cNvSpPr>
              <p:nvPr/>
            </p:nvSpPr>
            <p:spPr bwMode="auto">
              <a:xfrm>
                <a:off x="6937420" y="2636912"/>
                <a:ext cx="15950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eaLnBrk="0" hangingPunct="0">
                  <a:buFont typeface="Arial" charset="0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eaLnBrk="0" hangingPunct="0">
                  <a:buFont typeface="Arial" charset="0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eaLnBrk="0" hangingPunct="0">
                  <a:buFont typeface="Arial" charset="0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eaLnBrk="0" hangingPunct="0">
                  <a:buFont typeface="Arial" charset="0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r>
                  <a:rPr lang="zh-CN" altLang="en-US" sz="180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什么意思？</a:t>
                </a:r>
              </a:p>
            </p:txBody>
          </p:sp>
        </p:grpSp>
        <p:cxnSp>
          <p:nvCxnSpPr>
            <p:cNvPr id="4" name="直接箭头连接符 3">
              <a:extLst>
                <a:ext uri="{FF2B5EF4-FFF2-40B4-BE49-F238E27FC236}">
                  <a16:creationId xmlns:a16="http://schemas.microsoft.com/office/drawing/2014/main" id="{B04339BE-4AF8-4A76-9B9A-7E76E33D4F44}"/>
                </a:ext>
              </a:extLst>
            </p:cNvPr>
            <p:cNvCxnSpPr/>
            <p:nvPr/>
          </p:nvCxnSpPr>
          <p:spPr>
            <a:xfrm>
              <a:off x="3011636" y="3532019"/>
              <a:ext cx="0" cy="4010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107A5CB-FB5C-46DE-8AF5-D6D6E92D54E1}"/>
                </a:ext>
              </a:extLst>
            </p:cNvPr>
            <p:cNvSpPr txBox="1"/>
            <p:nvPr/>
          </p:nvSpPr>
          <p:spPr>
            <a:xfrm>
              <a:off x="2555776" y="3244334"/>
              <a:ext cx="1776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8000"/>
                  </a:solidFill>
                  <a:latin typeface="+mn-lt"/>
                </a:rPr>
                <a:t>valid shift</a:t>
              </a:r>
              <a:endParaRPr lang="zh-CN" altLang="en-US" b="1" dirty="0">
                <a:solidFill>
                  <a:srgbClr val="008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323" y="747434"/>
            <a:ext cx="7128792" cy="22775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问题</a:t>
            </a:r>
            <a:r>
              <a:rPr lang="en-US" altLang="zh-CN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r>
          </a:p>
          <a:p>
            <a:pPr>
              <a:spcBef>
                <a:spcPts val="1200"/>
              </a:spcBef>
              <a:defRPr/>
            </a:pPr>
            <a:r>
              <a:rPr lang="zh-CN" alt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对</a:t>
            </a:r>
            <a:r>
              <a:rPr lang="en-US" altLang="zh-CN" sz="32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T </a:t>
            </a:r>
            <a:r>
              <a:rPr lang="zh-CN" alt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中</a:t>
            </a:r>
            <a:r>
              <a:rPr lang="zh-CN" altLang="en-US" sz="320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华文新魏" pitchFamily="2" charset="-122"/>
                <a:ea typeface="华文新魏" pitchFamily="2" charset="-122"/>
              </a:rPr>
              <a:t>每个</a:t>
            </a:r>
            <a:r>
              <a:rPr lang="zh-CN" alt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长度为</a:t>
            </a:r>
            <a:r>
              <a:rPr lang="en-US" altLang="zh-CN" sz="32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m</a:t>
            </a:r>
            <a:r>
              <a:rPr lang="zh-CN" alt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的子串在匹配前都必须计算它的“值”，这个计算是如何被“简化”的？</a:t>
            </a:r>
            <a:endParaRPr lang="en-US" altLang="zh-CN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8424862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51500" y="2794000"/>
            <a:ext cx="172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r>
              <a:rPr lang="zh-CN" altLang="en-US" sz="24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递推的方法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516563"/>
            <a:ext cx="4957763" cy="5048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7345363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99708" y="3429000"/>
            <a:ext cx="2448272" cy="15234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问题</a:t>
            </a:r>
            <a:r>
              <a:rPr lang="en-US" altLang="zh-CN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  <a:r>
              <a:rPr lang="zh-CN" altLang="en-US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：</a:t>
            </a:r>
            <a:endParaRPr lang="en-US" altLang="zh-CN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en-US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影响复杂度的关键是什么？</a:t>
            </a:r>
            <a:endParaRPr lang="en-US" altLang="zh-CN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195513" y="2279650"/>
            <a:ext cx="3313112" cy="1654175"/>
            <a:chOff x="2195736" y="2279710"/>
            <a:chExt cx="3312368" cy="1653346"/>
          </a:xfrm>
        </p:grpSpPr>
        <p:sp>
          <p:nvSpPr>
            <p:cNvPr id="4" name="Rounded Rectangle 3"/>
            <p:cNvSpPr/>
            <p:nvPr/>
          </p:nvSpPr>
          <p:spPr>
            <a:xfrm>
              <a:off x="2195736" y="3068303"/>
              <a:ext cx="576133" cy="864753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771869" y="2492328"/>
              <a:ext cx="720563" cy="6489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4" name="TextBox 9"/>
            <p:cNvSpPr txBox="1">
              <a:spLocks noChangeArrowheads="1"/>
            </p:cNvSpPr>
            <p:nvPr/>
          </p:nvSpPr>
          <p:spPr bwMode="auto">
            <a:xfrm>
              <a:off x="3491880" y="2279710"/>
              <a:ext cx="20162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zh-CN" altLang="en-US" sz="180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你能解释一下吗</a:t>
              </a:r>
              <a:r>
                <a:rPr lang="en-US" altLang="zh-CN" sz="180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?</a:t>
              </a:r>
              <a:endParaRPr lang="zh-CN" altLang="en-US" sz="18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476375" y="4191000"/>
            <a:ext cx="4391025" cy="7620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7790" y="646436"/>
            <a:ext cx="7488832" cy="19697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问题</a:t>
            </a:r>
            <a:r>
              <a:rPr lang="en-US" altLang="zh-CN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7:</a:t>
            </a:r>
          </a:p>
          <a:p>
            <a:pPr>
              <a:spcBef>
                <a:spcPts val="1200"/>
              </a:spcBef>
              <a:defRPr/>
            </a:pPr>
            <a:r>
              <a:rPr lang="zh-CN" alt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书上说</a:t>
            </a:r>
            <a:r>
              <a:rPr lang="en-US" altLang="zh-CN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”</a:t>
            </a:r>
            <a:r>
              <a:rPr lang="zh-CN" alt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在一定假设下</a:t>
            </a:r>
            <a:r>
              <a:rPr lang="en-US" altLang="zh-CN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”Rabin-Karp</a:t>
            </a:r>
            <a:r>
              <a:rPr lang="zh-CN" alt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算法效率很好，这是什么意思？</a:t>
            </a:r>
            <a:endParaRPr lang="en-US" altLang="zh-CN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924175"/>
            <a:ext cx="850582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835150" y="3563938"/>
            <a:ext cx="4249738" cy="728662"/>
            <a:chOff x="1835696" y="3563724"/>
            <a:chExt cx="4248472" cy="729372"/>
          </a:xfrm>
        </p:grpSpPr>
        <p:sp>
          <p:nvSpPr>
            <p:cNvPr id="3" name="Oval 2"/>
            <p:cNvSpPr/>
            <p:nvPr/>
          </p:nvSpPr>
          <p:spPr>
            <a:xfrm>
              <a:off x="1835696" y="3932383"/>
              <a:ext cx="287252" cy="3607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5" name="Straight Arrow Connector 4"/>
            <p:cNvCxnSpPr>
              <a:stCxn id="3" idx="7"/>
            </p:cNvCxnSpPr>
            <p:nvPr/>
          </p:nvCxnSpPr>
          <p:spPr>
            <a:xfrm flipV="1">
              <a:off x="2081686" y="3789369"/>
              <a:ext cx="330102" cy="197042"/>
            </a:xfrm>
            <a:prstGeom prst="straightConnector1">
              <a:avLst/>
            </a:prstGeom>
            <a:ln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7" name="TextBox 5"/>
            <p:cNvSpPr txBox="1">
              <a:spLocks noChangeArrowheads="1"/>
            </p:cNvSpPr>
            <p:nvPr/>
          </p:nvSpPr>
          <p:spPr bwMode="auto">
            <a:xfrm>
              <a:off x="2411760" y="3563724"/>
              <a:ext cx="3672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eaLnBrk="0" hangingPunct="0">
                <a:buFont typeface="Arial" charset="0"/>
                <a:defRPr sz="2000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r>
                <a:rPr lang="zh-CN" altLang="en-US" sz="1800">
                  <a:solidFill>
                    <a:srgbClr val="008000"/>
                  </a:solidFill>
                  <a:latin typeface="微软雅黑" pitchFamily="34" charset="-122"/>
                  <a:ea typeface="微软雅黑" pitchFamily="34" charset="-122"/>
                </a:rPr>
                <a:t>假设</a:t>
              </a:r>
              <a:r>
                <a:rPr lang="en-US" altLang="zh-CN" sz="1800">
                  <a:solidFill>
                    <a:srgbClr val="008000"/>
                  </a:solidFill>
                  <a:ea typeface="微软雅黑" pitchFamily="34" charset="-122"/>
                  <a:cs typeface="Times New Roman" pitchFamily="18" charset="0"/>
                </a:rPr>
                <a:t>valid shift</a:t>
              </a:r>
              <a:r>
                <a:rPr lang="zh-CN" altLang="en-US" sz="1800">
                  <a:solidFill>
                    <a:srgbClr val="008000"/>
                  </a:solidFill>
                  <a:latin typeface="微软雅黑" pitchFamily="34" charset="-122"/>
                  <a:ea typeface="微软雅黑" pitchFamily="34" charset="-122"/>
                </a:rPr>
                <a:t>不多，比如是常量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7848600" cy="792163"/>
          </a:xfrm>
        </p:spPr>
        <p:txBody>
          <a:bodyPr/>
          <a:lstStyle/>
          <a:p>
            <a:pPr eaLnBrk="1" hangingPunct="1"/>
            <a:r>
              <a:rPr lang="zh-CN" altLang="en-US"/>
              <a:t>有限状态自动机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30130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1190625"/>
            <a:ext cx="34988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714500"/>
            <a:ext cx="8048625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65650"/>
            <a:ext cx="41116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513263" y="4583113"/>
            <a:ext cx="3957637" cy="1092200"/>
            <a:chOff x="4513777" y="4583060"/>
            <a:chExt cx="3957300" cy="1092607"/>
          </a:xfrm>
        </p:grpSpPr>
        <p:sp>
          <p:nvSpPr>
            <p:cNvPr id="3" name="TextBox 2"/>
            <p:cNvSpPr txBox="1"/>
            <p:nvPr/>
          </p:nvSpPr>
          <p:spPr>
            <a:xfrm>
              <a:off x="5302725" y="4583060"/>
              <a:ext cx="3168352" cy="1092607"/>
            </a:xfrm>
            <a:prstGeom prst="rect">
              <a:avLst/>
            </a:prstGeom>
            <a:noFill/>
            <a:ln cmpd="tri">
              <a:solidFill>
                <a:srgbClr val="663300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>
              <a:spAutoFit/>
            </a:bodyPr>
            <a:lstStyle/>
            <a:p>
              <a:pPr>
                <a:lnSpc>
                  <a:spcPts val="2600"/>
                </a:lnSpc>
                <a:defRPr/>
              </a:pPr>
              <a:r>
                <a:rPr lang="en-US" altLang="zh-CN" sz="2000" dirty="0">
                  <a:solidFill>
                    <a:srgbClr val="C00000"/>
                  </a:solidFill>
                  <a:sym typeface="Symbol"/>
                </a:rPr>
                <a:t></a:t>
              </a:r>
              <a:r>
                <a:rPr lang="zh-CN" altLang="en-US" sz="2000" dirty="0">
                  <a:solidFill>
                    <a:srgbClr val="C00000"/>
                  </a:solidFill>
                </a:rPr>
                <a:t>语句</a:t>
              </a:r>
              <a:r>
                <a:rPr lang="en-US" altLang="zh-CN" sz="2000" dirty="0">
                  <a:solidFill>
                    <a:srgbClr val="C00000"/>
                  </a:solidFill>
                  <a:sym typeface="Symbol"/>
                </a:rPr>
                <a:t></a:t>
              </a:r>
              <a:r>
                <a:rPr lang="en-US" altLang="zh-CN" sz="2000" dirty="0">
                  <a:solidFill>
                    <a:srgbClr val="C00000"/>
                  </a:solidFill>
                </a:rPr>
                <a:t>::=</a:t>
              </a:r>
              <a:r>
                <a:rPr lang="en-US" altLang="zh-CN" sz="2000" dirty="0">
                  <a:solidFill>
                    <a:srgbClr val="C00000"/>
                  </a:solidFill>
                  <a:sym typeface="Symbol"/>
                </a:rPr>
                <a:t></a:t>
              </a:r>
              <a:r>
                <a:rPr lang="zh-CN" altLang="en-US" sz="2000" dirty="0">
                  <a:solidFill>
                    <a:srgbClr val="C00000"/>
                  </a:solidFill>
                </a:rPr>
                <a:t>前缀</a:t>
              </a:r>
              <a:r>
                <a:rPr lang="en-US" altLang="zh-CN" sz="2000" dirty="0">
                  <a:solidFill>
                    <a:srgbClr val="C00000"/>
                  </a:solidFill>
                  <a:sym typeface="Symbol"/>
                </a:rPr>
                <a:t> </a:t>
              </a:r>
              <a:r>
                <a:rPr lang="en-US" altLang="zh-CN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>
                <a:lnSpc>
                  <a:spcPts val="2600"/>
                </a:lnSpc>
                <a:defRPr/>
              </a:pPr>
              <a:r>
                <a:rPr lang="en-US" altLang="zh-CN" sz="2000" dirty="0">
                  <a:solidFill>
                    <a:srgbClr val="C00000"/>
                  </a:solidFill>
                  <a:sym typeface="Symbol"/>
                </a:rPr>
                <a:t></a:t>
              </a:r>
              <a:r>
                <a:rPr lang="zh-CN" altLang="en-US" sz="2000" dirty="0">
                  <a:solidFill>
                    <a:srgbClr val="C00000"/>
                  </a:solidFill>
                </a:rPr>
                <a:t>前缀</a:t>
              </a:r>
              <a:r>
                <a:rPr lang="en-US" altLang="zh-CN" sz="2000" dirty="0">
                  <a:solidFill>
                    <a:srgbClr val="C00000"/>
                  </a:solidFill>
                  <a:sym typeface="Symbol"/>
                </a:rPr>
                <a:t></a:t>
              </a:r>
              <a:r>
                <a:rPr lang="en-US" altLang="zh-CN" sz="2000" dirty="0">
                  <a:solidFill>
                    <a:srgbClr val="C00000"/>
                  </a:solidFill>
                </a:rPr>
                <a:t>::=</a:t>
              </a:r>
              <a:r>
                <a:rPr lang="en-US" altLang="zh-CN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</a:p>
            <a:p>
              <a:pPr>
                <a:lnSpc>
                  <a:spcPts val="2600"/>
                </a:lnSpc>
                <a:defRPr/>
              </a:pPr>
              <a:r>
                <a:rPr lang="en-US" altLang="zh-CN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</a:t>
              </a:r>
              <a:r>
                <a:rPr lang="zh-CN" alt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前缀</a:t>
              </a:r>
              <a:r>
                <a:rPr lang="en-US" altLang="zh-CN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::=</a:t>
              </a:r>
              <a:r>
                <a:rPr lang="zh-CN" alt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前缀</a:t>
              </a:r>
              <a:r>
                <a:rPr lang="en-US" altLang="zh-CN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b | </a:t>
              </a:r>
              <a:r>
                <a:rPr lang="zh-CN" alt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前缀</a:t>
              </a:r>
              <a:r>
                <a:rPr lang="en-US" altLang="zh-CN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</a:t>
              </a:r>
              <a:r>
                <a:rPr lang="en-US" altLang="zh-CN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aa</a:t>
              </a:r>
              <a:endParaRPr lang="zh-CN" alt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Striped Right Arrow 3"/>
            <p:cNvSpPr/>
            <p:nvPr/>
          </p:nvSpPr>
          <p:spPr>
            <a:xfrm rot="10800000">
              <a:off x="4513777" y="5026137"/>
              <a:ext cx="650820" cy="358909"/>
            </a:xfrm>
            <a:prstGeom prst="stripedRightArrow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846512" y="1778000"/>
            <a:ext cx="2525686" cy="2946400"/>
            <a:chOff x="3846704" y="1778179"/>
            <a:chExt cx="2525996" cy="2946345"/>
          </a:xfrm>
        </p:grpSpPr>
        <p:sp>
          <p:nvSpPr>
            <p:cNvPr id="2" name="Rectangle 1"/>
            <p:cNvSpPr/>
            <p:nvPr/>
          </p:nvSpPr>
          <p:spPr bwMode="auto">
            <a:xfrm>
              <a:off x="4125292" y="1778179"/>
              <a:ext cx="2247408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华文琥珀" pitchFamily="2" charset="-122"/>
                  <a:ea typeface="华文琥珀" pitchFamily="2" charset="-122"/>
                </a:rPr>
                <a:t>问题</a:t>
              </a:r>
              <a:r>
                <a:rPr lang="en-US" altLang="zh-CN" sz="28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华文琥珀" pitchFamily="2" charset="-122"/>
                  <a:ea typeface="华文琥珀" pitchFamily="2" charset="-122"/>
                </a:rPr>
                <a:t>8</a:t>
              </a:r>
              <a:r>
                <a:rPr lang="zh-CN" altLang="en-US" sz="28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华文琥珀" pitchFamily="2" charset="-122"/>
                  <a:ea typeface="华文琥珀" pitchFamily="2" charset="-122"/>
                </a:rPr>
                <a:t>：</a:t>
              </a:r>
              <a:endParaRPr lang="en-US" altLang="zh-CN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华文琥珀" pitchFamily="2" charset="-122"/>
                <a:ea typeface="华文琥珀" pitchFamily="2" charset="-122"/>
              </a:endParaRPr>
            </a:p>
            <a:p>
              <a:pPr>
                <a:defRPr/>
              </a:pPr>
              <a:r>
                <a:rPr lang="zh-CN" altLang="en-US" sz="2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华文琥珀" pitchFamily="2" charset="-122"/>
                  <a:ea typeface="华文琥珀" pitchFamily="2" charset="-122"/>
                </a:rPr>
                <a:t>你能直观描述它接受的串吗？</a:t>
              </a:r>
              <a:endParaRPr lang="en-US" altLang="zh-CN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华文琥珀" pitchFamily="2" charset="-122"/>
                <a:ea typeface="华文琥珀" pitchFamily="2" charset="-122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>
              <a:off x="3846704" y="3040218"/>
              <a:ext cx="1455915" cy="168430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34163" y="2378075"/>
            <a:ext cx="23907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 string </a:t>
            </a:r>
            <a:r>
              <a:rPr lang="en-US" altLang="zh-CN" sz="2000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if and only if </a:t>
            </a:r>
            <a:r>
              <a:rPr lang="en-US" altLang="zh-CN" sz="2000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0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yz</a:t>
            </a:r>
            <a:r>
              <a:rPr lang="en-US" altLang="zh-CN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where </a:t>
            </a:r>
            <a:r>
              <a:rPr lang="en-US" altLang="zh-CN" sz="2000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0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altLang="zh-CN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CN" sz="2000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altLang="zh-CN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ends with a </a:t>
            </a:r>
            <a:r>
              <a:rPr lang="en-US" altLang="zh-CN" sz="2000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altLang="zh-CN" sz="2000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0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000" i="1" baseline="30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where </a:t>
            </a:r>
            <a:r>
              <a:rPr lang="en-US" altLang="zh-CN" sz="2000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2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is odd</a:t>
            </a:r>
            <a:endParaRPr lang="zh-CN" altLang="en-US" sz="20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eme1">
  <a:themeElements>
    <a:clrScheme name="海上日出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海上日出">
      <a:majorFont>
        <a:latin typeface="Impact"/>
        <a:ea typeface="微软雅黑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海上日出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1689</TotalTime>
  <Pages>0</Pages>
  <Words>1547</Words>
  <Characters>0</Characters>
  <Application>Microsoft Office PowerPoint</Application>
  <DocSecurity>0</DocSecurity>
  <PresentationFormat>全屏显示(4:3)</PresentationFormat>
  <Lines>0</Lines>
  <Paragraphs>212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华文行楷</vt:lpstr>
      <vt:lpstr>华文琥珀</vt:lpstr>
      <vt:lpstr>华文新魏</vt:lpstr>
      <vt:lpstr>楷体</vt:lpstr>
      <vt:lpstr>微软雅黑</vt:lpstr>
      <vt:lpstr>Arial</vt:lpstr>
      <vt:lpstr>Copperplate Gothic Bold</vt:lpstr>
      <vt:lpstr>Georgia Ref</vt:lpstr>
      <vt:lpstr>Impact</vt:lpstr>
      <vt:lpstr>Segoe UI Symbol</vt:lpstr>
      <vt:lpstr>Symbol</vt:lpstr>
      <vt:lpstr>Times New Roman</vt:lpstr>
      <vt:lpstr>Wingdings</vt:lpstr>
      <vt:lpstr>Theme1</vt:lpstr>
      <vt:lpstr>计算机问题求解 – 论题3-17     -  串匹配</vt:lpstr>
      <vt:lpstr>PowerPoint 演示文稿</vt:lpstr>
      <vt:lpstr>字符串匹配算法</vt:lpstr>
      <vt:lpstr>PowerPoint 演示文稿</vt:lpstr>
      <vt:lpstr>Matching</vt:lpstr>
      <vt:lpstr>PowerPoint 演示文稿</vt:lpstr>
      <vt:lpstr>PowerPoint 演示文稿</vt:lpstr>
      <vt:lpstr>PowerPoint 演示文稿</vt:lpstr>
      <vt:lpstr>有限状态自动机</vt:lpstr>
      <vt:lpstr>有限自动机与字符串匹配的关联</vt:lpstr>
      <vt:lpstr>有限自动机识别字符串</vt:lpstr>
      <vt:lpstr>串匹配自动机</vt:lpstr>
      <vt:lpstr>模拟匹配自动机的算法</vt:lpstr>
      <vt:lpstr>后缀函数递归</vt:lpstr>
      <vt:lpstr>PowerPoint 演示文稿</vt:lpstr>
      <vt:lpstr>PowerPoint 演示文稿</vt:lpstr>
      <vt:lpstr>回忆一下后缀函数的递归</vt:lpstr>
      <vt:lpstr>PowerPoint 演示文稿</vt:lpstr>
      <vt:lpstr>PowerPoint 演示文稿</vt:lpstr>
      <vt:lpstr>重新审视自动机</vt:lpstr>
      <vt:lpstr>匹配框及其移动</vt:lpstr>
      <vt:lpstr>KMP 算法的基本思想 - Fail Links</vt:lpstr>
      <vt:lpstr>KMP Flowchart</vt:lpstr>
      <vt:lpstr>用递归思想考虑 Fail</vt:lpstr>
      <vt:lpstr>PowerPoint 演示文稿</vt:lpstr>
      <vt:lpstr>实际上并不需要递归</vt:lpstr>
      <vt:lpstr>KMP 算法扫描过程</vt:lpstr>
      <vt:lpstr>PowerPoint 演示文稿</vt:lpstr>
      <vt:lpstr>课外作业</vt:lpstr>
    </vt:vector>
  </TitlesOfParts>
  <Company>Nanjing University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计算机问题求解     -  算法在计算机科学中的地位</dc:title>
  <dc:creator>Chen Daoxu</dc:creator>
  <cp:lastModifiedBy>Chen Daoxu</cp:lastModifiedBy>
  <cp:revision>111</cp:revision>
  <cp:lastPrinted>1601-01-01T00:00:00Z</cp:lastPrinted>
  <dcterms:created xsi:type="dcterms:W3CDTF">2010-10-07T02:50:25Z</dcterms:created>
  <dcterms:modified xsi:type="dcterms:W3CDTF">2021-12-19T22:57:32Z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3</vt:r8>
  </property>
  <property fmtid="{D5CDD505-2E9C-101B-9397-08002B2CF9AE}" pid="3" name="KSOProductBuildVer">
    <vt:lpwstr>2052-6.6.0.2461</vt:lpwstr>
  </property>
</Properties>
</file>