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31" d="100"/>
          <a:sy n="131" d="100"/>
        </p:scale>
        <p:origin x="3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11/7/21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11/7/21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11/7/21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9.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342C-3A2F-C241-853C-796C0961B0E5}"/>
              </a:ext>
            </a:extLst>
          </p:cNvPr>
          <p:cNvSpPr>
            <a:spLocks noGrp="1"/>
          </p:cNvSpPr>
          <p:nvPr>
            <p:ph type="ctrTitle"/>
          </p:nvPr>
        </p:nvSpPr>
        <p:spPr/>
        <p:txBody>
          <a:bodyPr/>
          <a:lstStyle/>
          <a:p>
            <a:r>
              <a:rPr lang="en-CN" dirty="0"/>
              <a:t>P</a:t>
            </a:r>
            <a:r>
              <a:rPr lang="en-US" altLang="zh-CN" dirty="0"/>
              <a:t>o</a:t>
            </a:r>
            <a:r>
              <a:rPr lang="en-CN" dirty="0"/>
              <a:t>inter</a:t>
            </a:r>
            <a:r>
              <a:rPr lang="zh-CN" altLang="en-US" dirty="0"/>
              <a:t> </a:t>
            </a:r>
            <a:r>
              <a:rPr lang="en-US" altLang="zh-CN" dirty="0"/>
              <a:t>&amp;</a:t>
            </a:r>
            <a:r>
              <a:rPr lang="zh-CN" altLang="en-US" dirty="0"/>
              <a:t> </a:t>
            </a:r>
            <a:r>
              <a:rPr lang="en-US" altLang="zh-CN" dirty="0"/>
              <a:t>Arrays</a:t>
            </a:r>
            <a:endParaRPr lang="en-CN" dirty="0"/>
          </a:p>
        </p:txBody>
      </p:sp>
      <p:sp>
        <p:nvSpPr>
          <p:cNvPr id="3" name="Subtitle 2">
            <a:extLst>
              <a:ext uri="{FF2B5EF4-FFF2-40B4-BE49-F238E27FC236}">
                <a16:creationId xmlns:a16="http://schemas.microsoft.com/office/drawing/2014/main" id="{4699C887-E84A-BA41-9656-F9E804A091DD}"/>
              </a:ext>
            </a:extLst>
          </p:cNvPr>
          <p:cNvSpPr>
            <a:spLocks noGrp="1"/>
          </p:cNvSpPr>
          <p:nvPr>
            <p:ph type="subTitle" idx="1"/>
          </p:nvPr>
        </p:nvSpPr>
        <p:spPr/>
        <p:txBody>
          <a:bodyPr/>
          <a:lstStyle/>
          <a:p>
            <a:r>
              <a:rPr lang="en-US" altLang="zh-CN" dirty="0"/>
              <a:t>Language</a:t>
            </a:r>
            <a:r>
              <a:rPr lang="zh-CN" altLang="en-US" dirty="0"/>
              <a:t> </a:t>
            </a:r>
            <a:r>
              <a:rPr lang="en-US" altLang="zh-CN" dirty="0"/>
              <a:t>C++17</a:t>
            </a:r>
            <a:endParaRPr lang="en-CN" dirty="0"/>
          </a:p>
        </p:txBody>
      </p:sp>
    </p:spTree>
    <p:extLst>
      <p:ext uri="{BB962C8B-B14F-4D97-AF65-F5344CB8AC3E}">
        <p14:creationId xmlns:p14="http://schemas.microsoft.com/office/powerpoint/2010/main" val="3493953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C95699-A29E-2B44-9A13-1259FD1120E6}"/>
              </a:ext>
            </a:extLst>
          </p:cNvPr>
          <p:cNvPicPr>
            <a:picLocks noChangeAspect="1"/>
          </p:cNvPicPr>
          <p:nvPr/>
        </p:nvPicPr>
        <p:blipFill>
          <a:blip r:embed="rId2"/>
          <a:stretch>
            <a:fillRect/>
          </a:stretch>
        </p:blipFill>
        <p:spPr>
          <a:xfrm>
            <a:off x="1028700" y="2095500"/>
            <a:ext cx="3953050" cy="972740"/>
          </a:xfrm>
          <a:prstGeom prst="rect">
            <a:avLst/>
          </a:prstGeom>
        </p:spPr>
      </p:pic>
      <p:pic>
        <p:nvPicPr>
          <p:cNvPr id="6" name="Picture 5">
            <a:extLst>
              <a:ext uri="{FF2B5EF4-FFF2-40B4-BE49-F238E27FC236}">
                <a16:creationId xmlns:a16="http://schemas.microsoft.com/office/drawing/2014/main" id="{3E217AA1-EE89-0B4C-809D-A25AB09DA779}"/>
              </a:ext>
            </a:extLst>
          </p:cNvPr>
          <p:cNvPicPr>
            <a:picLocks noChangeAspect="1"/>
          </p:cNvPicPr>
          <p:nvPr/>
        </p:nvPicPr>
        <p:blipFill>
          <a:blip r:embed="rId3"/>
          <a:stretch>
            <a:fillRect/>
          </a:stretch>
        </p:blipFill>
        <p:spPr>
          <a:xfrm>
            <a:off x="1041400" y="3721893"/>
            <a:ext cx="3940350" cy="972160"/>
          </a:xfrm>
          <a:prstGeom prst="rect">
            <a:avLst/>
          </a:prstGeom>
        </p:spPr>
      </p:pic>
      <p:pic>
        <p:nvPicPr>
          <p:cNvPr id="8" name="Picture 7">
            <a:extLst>
              <a:ext uri="{FF2B5EF4-FFF2-40B4-BE49-F238E27FC236}">
                <a16:creationId xmlns:a16="http://schemas.microsoft.com/office/drawing/2014/main" id="{C12A7B1E-2608-A04C-84DE-E13CD51DF484}"/>
              </a:ext>
            </a:extLst>
          </p:cNvPr>
          <p:cNvPicPr>
            <a:picLocks noChangeAspect="1"/>
          </p:cNvPicPr>
          <p:nvPr/>
        </p:nvPicPr>
        <p:blipFill>
          <a:blip r:embed="rId4"/>
          <a:stretch>
            <a:fillRect/>
          </a:stretch>
        </p:blipFill>
        <p:spPr>
          <a:xfrm>
            <a:off x="5069491" y="1857375"/>
            <a:ext cx="6183160" cy="3143250"/>
          </a:xfrm>
          <a:prstGeom prst="rect">
            <a:avLst/>
          </a:prstGeom>
        </p:spPr>
      </p:pic>
    </p:spTree>
    <p:extLst>
      <p:ext uri="{BB962C8B-B14F-4D97-AF65-F5344CB8AC3E}">
        <p14:creationId xmlns:p14="http://schemas.microsoft.com/office/powerpoint/2010/main" val="1279970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CCBC2-2408-D842-A223-51AD944B4ACE}"/>
              </a:ext>
            </a:extLst>
          </p:cNvPr>
          <p:cNvSpPr>
            <a:spLocks noGrp="1"/>
          </p:cNvSpPr>
          <p:nvPr>
            <p:ph type="title"/>
          </p:nvPr>
        </p:nvSpPr>
        <p:spPr/>
        <p:txBody>
          <a:bodyPr/>
          <a:lstStyle/>
          <a:p>
            <a:r>
              <a:rPr lang="en-CN" dirty="0"/>
              <a:t>数组的声明与使用</a:t>
            </a:r>
            <a:br>
              <a:rPr lang="en-CN" dirty="0"/>
            </a:br>
            <a:endParaRPr lang="en-CN" dirty="0"/>
          </a:p>
        </p:txBody>
      </p:sp>
      <p:sp>
        <p:nvSpPr>
          <p:cNvPr id="4" name="Text Placeholder 3">
            <a:extLst>
              <a:ext uri="{FF2B5EF4-FFF2-40B4-BE49-F238E27FC236}">
                <a16:creationId xmlns:a16="http://schemas.microsoft.com/office/drawing/2014/main" id="{CB31E895-FC3E-C144-B35D-3AD4EF12C2E4}"/>
              </a:ext>
            </a:extLst>
          </p:cNvPr>
          <p:cNvSpPr>
            <a:spLocks noGrp="1"/>
          </p:cNvSpPr>
          <p:nvPr>
            <p:ph type="body" sz="half" idx="2"/>
          </p:nvPr>
        </p:nvSpPr>
        <p:spPr>
          <a:xfrm>
            <a:off x="1141410" y="2249486"/>
            <a:ext cx="6193245" cy="3541714"/>
          </a:xfrm>
        </p:spPr>
        <p:txBody>
          <a:bodyPr/>
          <a:lstStyle/>
          <a:p>
            <a:r>
              <a:rPr lang="zh-CN" altLang="en-US" dirty="0"/>
              <a:t>概念：存放类型相同的对象的容器</a:t>
            </a:r>
            <a:endParaRPr lang="en-US" altLang="zh-CN" dirty="0"/>
          </a:p>
          <a:p>
            <a:r>
              <a:rPr lang="zh-CN" altLang="en-US" dirty="0"/>
              <a:t>定义：</a:t>
            </a:r>
            <a:endParaRPr lang="en-US" altLang="zh-CN" dirty="0"/>
          </a:p>
          <a:p>
            <a:r>
              <a:rPr lang="en-US" altLang="zh-CN" dirty="0"/>
              <a:t>Size_t</a:t>
            </a:r>
            <a:r>
              <a:rPr lang="zh-CN" altLang="en-US" dirty="0"/>
              <a:t>  </a:t>
            </a:r>
            <a:r>
              <a:rPr lang="en-US" altLang="zh-CN" dirty="0"/>
              <a:t>A</a:t>
            </a:r>
            <a:r>
              <a:rPr lang="zh-CN" altLang="en-US" dirty="0"/>
              <a:t> </a:t>
            </a:r>
            <a:r>
              <a:rPr lang="en-US" altLang="zh-CN" dirty="0"/>
              <a:t>[10]</a:t>
            </a:r>
            <a:r>
              <a:rPr lang="zh-CN" altLang="en-US" dirty="0"/>
              <a:t> </a:t>
            </a:r>
            <a:r>
              <a:rPr lang="en-US" altLang="zh-CN" dirty="0"/>
              <a:t>;	</a:t>
            </a:r>
            <a:r>
              <a:rPr lang="zh-CN" altLang="en-US" dirty="0"/>
              <a:t>定义一个数据类型为</a:t>
            </a:r>
            <a:r>
              <a:rPr lang="en-US" altLang="zh-CN" dirty="0"/>
              <a:t>Size_t</a:t>
            </a:r>
            <a:r>
              <a:rPr lang="zh-CN" altLang="en-US" dirty="0"/>
              <a:t>的有</a:t>
            </a:r>
            <a:r>
              <a:rPr lang="en-US" altLang="zh-CN" dirty="0"/>
              <a:t>10</a:t>
            </a:r>
            <a:r>
              <a:rPr lang="zh-CN" altLang="en-US" dirty="0"/>
              <a:t>个元素的数组</a:t>
            </a:r>
            <a:endParaRPr lang="en-US" altLang="zh-CN" dirty="0"/>
          </a:p>
          <a:p>
            <a:r>
              <a:rPr lang="zh-CN" altLang="en-US" dirty="0"/>
              <a:t>注意：     引用没有数组（不是对象）</a:t>
            </a:r>
            <a:endParaRPr lang="en-US" altLang="zh-CN" dirty="0"/>
          </a:p>
          <a:p>
            <a:r>
              <a:rPr lang="en-US" altLang="zh-CN" dirty="0"/>
              <a:t>	</a:t>
            </a:r>
            <a:r>
              <a:rPr lang="zh-CN" altLang="en-US" dirty="0"/>
              <a:t>数组下标从</a:t>
            </a:r>
            <a:r>
              <a:rPr lang="en-US" altLang="zh-CN" dirty="0"/>
              <a:t>0</a:t>
            </a:r>
            <a:r>
              <a:rPr lang="zh-CN" altLang="en-US" dirty="0"/>
              <a:t>开始，即</a:t>
            </a:r>
            <a:r>
              <a:rPr lang="en-US" altLang="zh-CN" dirty="0"/>
              <a:t>A[0]~A[9]</a:t>
            </a:r>
            <a:endParaRPr lang="zh-CN" altLang="en-US" dirty="0"/>
          </a:p>
          <a:p>
            <a:r>
              <a:rPr lang="en-US" altLang="zh-CN" dirty="0"/>
              <a:t>	</a:t>
            </a:r>
            <a:r>
              <a:rPr lang="zh-CN" altLang="en-US" dirty="0"/>
              <a:t>如果我们知道数组中数据的个数范围</a:t>
            </a:r>
            <a:r>
              <a:rPr lang="en-US" altLang="zh-CN" dirty="0"/>
              <a:t>n</a:t>
            </a:r>
            <a:r>
              <a:rPr lang="zh-CN" altLang="en-US" dirty="0"/>
              <a:t>，我们可以定义一</a:t>
            </a:r>
            <a:r>
              <a:rPr lang="en-US" altLang="zh-CN" dirty="0"/>
              <a:t>	</a:t>
            </a:r>
            <a:r>
              <a:rPr lang="zh-CN" altLang="en-US" dirty="0"/>
              <a:t>个</a:t>
            </a:r>
            <a:r>
              <a:rPr lang="en-US" altLang="zh-CN" dirty="0"/>
              <a:t>const</a:t>
            </a:r>
            <a:r>
              <a:rPr lang="zh-CN" altLang="en-US" dirty="0"/>
              <a:t> </a:t>
            </a:r>
            <a:r>
              <a:rPr lang="en-US" altLang="zh-CN" dirty="0"/>
              <a:t>N=n+5</a:t>
            </a:r>
            <a:r>
              <a:rPr lang="zh-CN" altLang="en-US" dirty="0"/>
              <a:t>以避免部分越界问题。</a:t>
            </a:r>
          </a:p>
          <a:p>
            <a:r>
              <a:rPr lang="en-US" altLang="zh-CN" dirty="0"/>
              <a:t>	</a:t>
            </a:r>
            <a:r>
              <a:rPr lang="zh-CN" altLang="en-US" dirty="0"/>
              <a:t>开数组不能过大</a:t>
            </a:r>
          </a:p>
          <a:p>
            <a:endParaRPr lang="zh-CN" altLang="en-US" dirty="0"/>
          </a:p>
          <a:p>
            <a:endParaRPr lang="en-CN" dirty="0"/>
          </a:p>
        </p:txBody>
      </p:sp>
    </p:spTree>
    <p:extLst>
      <p:ext uri="{BB962C8B-B14F-4D97-AF65-F5344CB8AC3E}">
        <p14:creationId xmlns:p14="http://schemas.microsoft.com/office/powerpoint/2010/main" val="680558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B190-919B-1148-90BA-65CC5AE12CF6}"/>
              </a:ext>
            </a:extLst>
          </p:cNvPr>
          <p:cNvSpPr>
            <a:spLocks noGrp="1"/>
          </p:cNvSpPr>
          <p:nvPr>
            <p:ph type="title"/>
          </p:nvPr>
        </p:nvSpPr>
        <p:spPr/>
        <p:txBody>
          <a:bodyPr/>
          <a:lstStyle/>
          <a:p>
            <a:r>
              <a:rPr lang="en-CN" dirty="0"/>
              <a:t>数组的声明与使用</a:t>
            </a:r>
            <a:br>
              <a:rPr lang="en-CN" dirty="0"/>
            </a:br>
            <a:endParaRPr lang="en-CN" dirty="0"/>
          </a:p>
        </p:txBody>
      </p:sp>
      <p:sp>
        <p:nvSpPr>
          <p:cNvPr id="4" name="Text Placeholder 3">
            <a:extLst>
              <a:ext uri="{FF2B5EF4-FFF2-40B4-BE49-F238E27FC236}">
                <a16:creationId xmlns:a16="http://schemas.microsoft.com/office/drawing/2014/main" id="{FCDAB66E-80A7-CD45-B5CD-55C570A39604}"/>
              </a:ext>
            </a:extLst>
          </p:cNvPr>
          <p:cNvSpPr>
            <a:spLocks noGrp="1"/>
          </p:cNvSpPr>
          <p:nvPr>
            <p:ph type="body" sz="half" idx="2"/>
          </p:nvPr>
        </p:nvSpPr>
        <p:spPr/>
        <p:txBody>
          <a:bodyPr>
            <a:normAutofit/>
          </a:bodyPr>
          <a:lstStyle/>
          <a:p>
            <a:r>
              <a:rPr lang="zh-CN" altLang="en-US" dirty="0"/>
              <a:t>*初始化：</a:t>
            </a:r>
          </a:p>
          <a:p>
            <a:r>
              <a:rPr lang="en-US" altLang="zh-CN" dirty="0"/>
              <a:t>1.</a:t>
            </a:r>
            <a:r>
              <a:rPr lang="zh-CN" altLang="en-US" dirty="0"/>
              <a:t> </a:t>
            </a:r>
            <a:r>
              <a:rPr lang="en-US" dirty="0" err="1"/>
              <a:t>For循环</a:t>
            </a:r>
            <a:r>
              <a:rPr lang="zh-CN" altLang="en-US" dirty="0"/>
              <a:t> </a:t>
            </a:r>
            <a:r>
              <a:rPr lang="en-US" sz="800" dirty="0"/>
              <a:t>①</a:t>
            </a:r>
          </a:p>
          <a:p>
            <a:r>
              <a:rPr lang="en-US" altLang="zh-CN" dirty="0"/>
              <a:t>2.</a:t>
            </a:r>
            <a:r>
              <a:rPr lang="zh-CN" altLang="en-US" dirty="0"/>
              <a:t> </a:t>
            </a:r>
            <a:r>
              <a:rPr lang="en-US" dirty="0"/>
              <a:t>={0}</a:t>
            </a:r>
          </a:p>
          <a:p>
            <a:r>
              <a:rPr lang="en-US" altLang="zh-CN" dirty="0"/>
              <a:t>3.</a:t>
            </a:r>
            <a:r>
              <a:rPr lang="zh-CN" altLang="en-US" dirty="0"/>
              <a:t> </a:t>
            </a:r>
            <a:r>
              <a:rPr lang="en-US" dirty="0"/>
              <a:t>={1,2,3}</a:t>
            </a:r>
          </a:p>
          <a:p>
            <a:endParaRPr lang="en-US" dirty="0"/>
          </a:p>
          <a:p>
            <a:endParaRPr lang="en-US" dirty="0"/>
          </a:p>
          <a:p>
            <a:endParaRPr lang="en-CN" dirty="0"/>
          </a:p>
        </p:txBody>
      </p:sp>
      <p:sp>
        <p:nvSpPr>
          <p:cNvPr id="6" name="TextBox 5">
            <a:extLst>
              <a:ext uri="{FF2B5EF4-FFF2-40B4-BE49-F238E27FC236}">
                <a16:creationId xmlns:a16="http://schemas.microsoft.com/office/drawing/2014/main" id="{A69D1122-D9CB-CC4A-B80A-578B0016FF3A}"/>
              </a:ext>
            </a:extLst>
          </p:cNvPr>
          <p:cNvSpPr txBox="1"/>
          <p:nvPr/>
        </p:nvSpPr>
        <p:spPr>
          <a:xfrm>
            <a:off x="5972783" y="2690336"/>
            <a:ext cx="2666307" cy="1477328"/>
          </a:xfrm>
          <a:prstGeom prst="rect">
            <a:avLst/>
          </a:prstGeom>
          <a:noFill/>
        </p:spPr>
        <p:txBody>
          <a:bodyPr wrap="none" rtlCol="0">
            <a:spAutoFit/>
          </a:bodyPr>
          <a:lstStyle/>
          <a:p>
            <a:r>
              <a:rPr lang="en-US" altLang="zh-CN" sz="900" dirty="0"/>
              <a:t>①</a:t>
            </a:r>
            <a:r>
              <a:rPr lang="zh-CN" altLang="en-US" dirty="0"/>
              <a:t>访问元素（溢出问题）</a:t>
            </a:r>
          </a:p>
          <a:p>
            <a:r>
              <a:rPr lang="en-US" dirty="0"/>
              <a:t>int a[10]</a:t>
            </a:r>
          </a:p>
          <a:p>
            <a:r>
              <a:rPr lang="en-US" dirty="0"/>
              <a:t>for(int </a:t>
            </a:r>
            <a:r>
              <a:rPr lang="en-US" dirty="0" err="1"/>
              <a:t>i</a:t>
            </a:r>
            <a:r>
              <a:rPr lang="en-US" dirty="0"/>
              <a:t>=0 ; </a:t>
            </a:r>
            <a:r>
              <a:rPr lang="en-US" dirty="0" err="1"/>
              <a:t>i</a:t>
            </a:r>
            <a:r>
              <a:rPr lang="en-US" dirty="0"/>
              <a:t> &lt;= 10 ; I++)</a:t>
            </a:r>
          </a:p>
          <a:p>
            <a:r>
              <a:rPr lang="en-US" dirty="0" err="1"/>
              <a:t>cin</a:t>
            </a:r>
            <a:r>
              <a:rPr lang="en-US" dirty="0"/>
              <a:t>&gt;&gt;a[</a:t>
            </a:r>
            <a:r>
              <a:rPr lang="en-US" dirty="0" err="1"/>
              <a:t>i</a:t>
            </a:r>
            <a:r>
              <a:rPr lang="en-US" dirty="0"/>
              <a:t>]; </a:t>
            </a:r>
          </a:p>
          <a:p>
            <a:endParaRPr lang="en-CN" dirty="0"/>
          </a:p>
        </p:txBody>
      </p:sp>
    </p:spTree>
    <p:extLst>
      <p:ext uri="{BB962C8B-B14F-4D97-AF65-F5344CB8AC3E}">
        <p14:creationId xmlns:p14="http://schemas.microsoft.com/office/powerpoint/2010/main" val="3839816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A26F9-D83D-B24B-9687-6D8158CD4169}"/>
              </a:ext>
            </a:extLst>
          </p:cNvPr>
          <p:cNvSpPr>
            <a:spLocks noGrp="1"/>
          </p:cNvSpPr>
          <p:nvPr>
            <p:ph type="title"/>
          </p:nvPr>
        </p:nvSpPr>
        <p:spPr/>
        <p:txBody>
          <a:bodyPr/>
          <a:lstStyle/>
          <a:p>
            <a:r>
              <a:rPr lang="en-CN" dirty="0"/>
              <a:t>指针与数组的关系</a:t>
            </a:r>
            <a:br>
              <a:rPr lang="en-CN" dirty="0"/>
            </a:br>
            <a:endParaRPr lang="en-CN" dirty="0"/>
          </a:p>
        </p:txBody>
      </p:sp>
      <p:sp>
        <p:nvSpPr>
          <p:cNvPr id="4" name="Text Placeholder 3">
            <a:extLst>
              <a:ext uri="{FF2B5EF4-FFF2-40B4-BE49-F238E27FC236}">
                <a16:creationId xmlns:a16="http://schemas.microsoft.com/office/drawing/2014/main" id="{C023F8DC-76BA-4E49-B4D6-B9C54BA019C4}"/>
              </a:ext>
            </a:extLst>
          </p:cNvPr>
          <p:cNvSpPr>
            <a:spLocks noGrp="1"/>
          </p:cNvSpPr>
          <p:nvPr>
            <p:ph type="body" sz="half" idx="2"/>
          </p:nvPr>
        </p:nvSpPr>
        <p:spPr/>
        <p:txBody>
          <a:bodyPr/>
          <a:lstStyle/>
          <a:p>
            <a:r>
              <a:rPr lang="zh-CN" altLang="en-US" dirty="0"/>
              <a:t>*某种程度上</a:t>
            </a:r>
            <a:r>
              <a:rPr lang="zh-CN" altLang="en-US" b="1" i="1" dirty="0"/>
              <a:t>数组的下标就是指针</a:t>
            </a:r>
            <a:r>
              <a:rPr lang="zh-CN" altLang="en-US" dirty="0"/>
              <a:t>，使用数组时，编译器一般会将其转换成指针。</a:t>
            </a:r>
          </a:p>
          <a:p>
            <a:r>
              <a:rPr lang="en-CN" dirty="0"/>
              <a:t>例</a:t>
            </a:r>
            <a:r>
              <a:rPr lang="zh-CN" altLang="en-US" dirty="0"/>
              <a:t>：</a:t>
            </a:r>
            <a:endParaRPr lang="en-CN" dirty="0"/>
          </a:p>
        </p:txBody>
      </p:sp>
      <p:pic>
        <p:nvPicPr>
          <p:cNvPr id="6" name="Picture 5">
            <a:extLst>
              <a:ext uri="{FF2B5EF4-FFF2-40B4-BE49-F238E27FC236}">
                <a16:creationId xmlns:a16="http://schemas.microsoft.com/office/drawing/2014/main" id="{77EEE805-DC7C-AA41-9FBA-C06D9BA46500}"/>
              </a:ext>
            </a:extLst>
          </p:cNvPr>
          <p:cNvPicPr>
            <a:picLocks noChangeAspect="1"/>
          </p:cNvPicPr>
          <p:nvPr/>
        </p:nvPicPr>
        <p:blipFill>
          <a:blip r:embed="rId2"/>
          <a:stretch>
            <a:fillRect/>
          </a:stretch>
        </p:blipFill>
        <p:spPr>
          <a:xfrm>
            <a:off x="1222713" y="3476622"/>
            <a:ext cx="3987800" cy="825500"/>
          </a:xfrm>
          <a:prstGeom prst="rect">
            <a:avLst/>
          </a:prstGeom>
        </p:spPr>
      </p:pic>
    </p:spTree>
    <p:extLst>
      <p:ext uri="{BB962C8B-B14F-4D97-AF65-F5344CB8AC3E}">
        <p14:creationId xmlns:p14="http://schemas.microsoft.com/office/powerpoint/2010/main" val="1468863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BF05-4881-854E-AAAF-5B9AA7B6F4E7}"/>
              </a:ext>
            </a:extLst>
          </p:cNvPr>
          <p:cNvSpPr>
            <a:spLocks noGrp="1"/>
          </p:cNvSpPr>
          <p:nvPr>
            <p:ph type="title"/>
          </p:nvPr>
        </p:nvSpPr>
        <p:spPr/>
        <p:txBody>
          <a:bodyPr/>
          <a:lstStyle/>
          <a:p>
            <a:r>
              <a:rPr lang="en-CN" dirty="0"/>
              <a:t>指针与数组的关系</a:t>
            </a:r>
            <a:br>
              <a:rPr lang="en-CN" dirty="0"/>
            </a:br>
            <a:endParaRPr lang="en-CN" dirty="0"/>
          </a:p>
        </p:txBody>
      </p:sp>
      <p:sp>
        <p:nvSpPr>
          <p:cNvPr id="4" name="Text Placeholder 3">
            <a:extLst>
              <a:ext uri="{FF2B5EF4-FFF2-40B4-BE49-F238E27FC236}">
                <a16:creationId xmlns:a16="http://schemas.microsoft.com/office/drawing/2014/main" id="{27F8BF9C-71DB-2641-A050-65B34A422966}"/>
              </a:ext>
            </a:extLst>
          </p:cNvPr>
          <p:cNvSpPr>
            <a:spLocks noGrp="1"/>
          </p:cNvSpPr>
          <p:nvPr>
            <p:ph type="body" sz="half" idx="2"/>
          </p:nvPr>
        </p:nvSpPr>
        <p:spPr/>
        <p:txBody>
          <a:bodyPr/>
          <a:lstStyle/>
          <a:p>
            <a:r>
              <a:rPr lang="en-CN" dirty="0"/>
              <a:t>指针也是迭代器</a:t>
            </a:r>
          </a:p>
          <a:p>
            <a:r>
              <a:rPr lang="en-US" dirty="0"/>
              <a:t>P</a:t>
            </a:r>
            <a:r>
              <a:rPr lang="en-CN" dirty="0"/>
              <a:t>s</a:t>
            </a:r>
            <a:r>
              <a:rPr lang="zh-CN" altLang="en-US" dirty="0"/>
              <a:t>：当我们指向一个已经溢出的元素会发生什么？</a:t>
            </a:r>
            <a:endParaRPr lang="en-CN" dirty="0"/>
          </a:p>
        </p:txBody>
      </p:sp>
      <p:pic>
        <p:nvPicPr>
          <p:cNvPr id="6" name="Picture 5">
            <a:extLst>
              <a:ext uri="{FF2B5EF4-FFF2-40B4-BE49-F238E27FC236}">
                <a16:creationId xmlns:a16="http://schemas.microsoft.com/office/drawing/2014/main" id="{829F524C-DD69-2B46-9698-1084263C8631}"/>
              </a:ext>
            </a:extLst>
          </p:cNvPr>
          <p:cNvPicPr>
            <a:picLocks noChangeAspect="1"/>
          </p:cNvPicPr>
          <p:nvPr/>
        </p:nvPicPr>
        <p:blipFill>
          <a:blip r:embed="rId2"/>
          <a:stretch>
            <a:fillRect/>
          </a:stretch>
        </p:blipFill>
        <p:spPr>
          <a:xfrm>
            <a:off x="1141410" y="3178172"/>
            <a:ext cx="4292600" cy="1422400"/>
          </a:xfrm>
          <a:prstGeom prst="rect">
            <a:avLst/>
          </a:prstGeom>
        </p:spPr>
      </p:pic>
      <p:pic>
        <p:nvPicPr>
          <p:cNvPr id="8" name="Picture 7">
            <a:extLst>
              <a:ext uri="{FF2B5EF4-FFF2-40B4-BE49-F238E27FC236}">
                <a16:creationId xmlns:a16="http://schemas.microsoft.com/office/drawing/2014/main" id="{C8205FA2-E357-5C47-AD04-5F0406C20C12}"/>
              </a:ext>
            </a:extLst>
          </p:cNvPr>
          <p:cNvPicPr>
            <a:picLocks noChangeAspect="1"/>
          </p:cNvPicPr>
          <p:nvPr/>
        </p:nvPicPr>
        <p:blipFill>
          <a:blip r:embed="rId3"/>
          <a:stretch>
            <a:fillRect/>
          </a:stretch>
        </p:blipFill>
        <p:spPr>
          <a:xfrm>
            <a:off x="1141410" y="4768580"/>
            <a:ext cx="4483100" cy="647700"/>
          </a:xfrm>
          <a:prstGeom prst="rect">
            <a:avLst/>
          </a:prstGeom>
        </p:spPr>
      </p:pic>
    </p:spTree>
    <p:extLst>
      <p:ext uri="{BB962C8B-B14F-4D97-AF65-F5344CB8AC3E}">
        <p14:creationId xmlns:p14="http://schemas.microsoft.com/office/powerpoint/2010/main" val="24958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BBC42-9CC5-FD46-9D7B-4E4F18B71F62}"/>
              </a:ext>
            </a:extLst>
          </p:cNvPr>
          <p:cNvSpPr>
            <a:spLocks noGrp="1"/>
          </p:cNvSpPr>
          <p:nvPr>
            <p:ph type="title"/>
          </p:nvPr>
        </p:nvSpPr>
        <p:spPr/>
        <p:txBody>
          <a:bodyPr/>
          <a:lstStyle/>
          <a:p>
            <a:r>
              <a:rPr lang="en-CN" dirty="0"/>
              <a:t>指针与数组的关系</a:t>
            </a:r>
            <a:br>
              <a:rPr lang="en-CN" dirty="0"/>
            </a:br>
            <a:endParaRPr lang="en-CN" dirty="0"/>
          </a:p>
        </p:txBody>
      </p:sp>
      <p:sp>
        <p:nvSpPr>
          <p:cNvPr id="4" name="Text Placeholder 3">
            <a:extLst>
              <a:ext uri="{FF2B5EF4-FFF2-40B4-BE49-F238E27FC236}">
                <a16:creationId xmlns:a16="http://schemas.microsoft.com/office/drawing/2014/main" id="{A48FE3C3-BD0D-B04A-BAD5-1234C1F88752}"/>
              </a:ext>
            </a:extLst>
          </p:cNvPr>
          <p:cNvSpPr>
            <a:spLocks noGrp="1"/>
          </p:cNvSpPr>
          <p:nvPr>
            <p:ph type="body" sz="half" idx="2"/>
          </p:nvPr>
        </p:nvSpPr>
        <p:spPr/>
        <p:txBody>
          <a:bodyPr/>
          <a:lstStyle/>
          <a:p>
            <a:r>
              <a:rPr lang="zh-CN" altLang="en-US" dirty="0"/>
              <a:t>指针与整数的加减运算</a:t>
            </a:r>
          </a:p>
          <a:p>
            <a:r>
              <a:rPr lang="zh-CN" altLang="en-US" dirty="0"/>
              <a:t>        指针</a:t>
            </a:r>
            <a:r>
              <a:rPr lang="zh-CN" altLang="en-US" b="1" dirty="0"/>
              <a:t> </a:t>
            </a:r>
            <a:r>
              <a:rPr lang="en-US" b="1" dirty="0"/>
              <a:t>p </a:t>
            </a:r>
            <a:r>
              <a:rPr lang="zh-CN" altLang="en-US" dirty="0"/>
              <a:t>加上或减去</a:t>
            </a:r>
            <a:r>
              <a:rPr lang="zh-CN" altLang="en-US" b="1" dirty="0"/>
              <a:t> </a:t>
            </a:r>
            <a:r>
              <a:rPr lang="en-US" b="1" dirty="0"/>
              <a:t>n </a:t>
            </a:r>
            <a:r>
              <a:rPr lang="en-US" dirty="0"/>
              <a:t>，</a:t>
            </a:r>
            <a:r>
              <a:rPr lang="zh-CN" altLang="en-US" dirty="0"/>
              <a:t>其意义是指针当前指向位置的前方或后方第</a:t>
            </a:r>
            <a:r>
              <a:rPr lang="zh-CN" altLang="en-US" b="1" dirty="0"/>
              <a:t> </a:t>
            </a:r>
            <a:r>
              <a:rPr lang="en-US" b="1" dirty="0"/>
              <a:t>n </a:t>
            </a:r>
            <a:r>
              <a:rPr lang="zh-CN" altLang="en-US" dirty="0"/>
              <a:t>个数据的地址。</a:t>
            </a:r>
          </a:p>
          <a:p>
            <a:r>
              <a:rPr lang="zh-CN" altLang="en-US" dirty="0"/>
              <a:t>        这种运算的结果值取决于指针指向的数据类型。</a:t>
            </a:r>
          </a:p>
          <a:p>
            <a:r>
              <a:rPr lang="zh-CN" altLang="en-US" dirty="0"/>
              <a:t>指针加一，减一运算</a:t>
            </a:r>
          </a:p>
          <a:p>
            <a:r>
              <a:rPr lang="zh-CN" altLang="en-US" dirty="0"/>
              <a:t>        指向下一个或前一个数据。</a:t>
            </a:r>
          </a:p>
          <a:p>
            <a:r>
              <a:rPr lang="zh-CN" altLang="en-US" dirty="0"/>
              <a:t>        例如：</a:t>
            </a:r>
            <a:r>
              <a:rPr lang="en-US" b="1" dirty="0"/>
              <a:t>y=*px++ </a:t>
            </a:r>
            <a:r>
              <a:rPr lang="zh-CN" altLang="en-US" dirty="0"/>
              <a:t>相当于</a:t>
            </a:r>
            <a:r>
              <a:rPr lang="zh-CN" altLang="en-US" b="1" dirty="0"/>
              <a:t> </a:t>
            </a:r>
            <a:r>
              <a:rPr lang="en-US" b="1" dirty="0"/>
              <a:t>y=*(px++) (*</a:t>
            </a:r>
            <a:r>
              <a:rPr lang="zh-CN" altLang="en-US" dirty="0"/>
              <a:t>和</a:t>
            </a:r>
            <a:r>
              <a:rPr lang="en-US" altLang="zh-CN" b="1" dirty="0"/>
              <a:t>++</a:t>
            </a:r>
            <a:r>
              <a:rPr lang="zh-CN" altLang="en-US" dirty="0"/>
              <a:t>优先级相同，自</a:t>
            </a:r>
            <a:r>
              <a:rPr lang="en-US" altLang="zh-CN" dirty="0"/>
              <a:t>	</a:t>
            </a:r>
            <a:r>
              <a:rPr lang="zh-CN" altLang="en-US" dirty="0"/>
              <a:t>   右向左运算</a:t>
            </a:r>
            <a:r>
              <a:rPr lang="en-US" altLang="zh-CN" b="1" dirty="0"/>
              <a:t>)</a:t>
            </a:r>
            <a:endParaRPr lang="zh-CN" altLang="en-US" dirty="0"/>
          </a:p>
          <a:p>
            <a:endParaRPr lang="en-CN" dirty="0"/>
          </a:p>
        </p:txBody>
      </p:sp>
      <p:grpSp>
        <p:nvGrpSpPr>
          <p:cNvPr id="5" name="Group 4">
            <a:extLst>
              <a:ext uri="{FF2B5EF4-FFF2-40B4-BE49-F238E27FC236}">
                <a16:creationId xmlns:a16="http://schemas.microsoft.com/office/drawing/2014/main" id="{CB3FA2ED-C50D-FC42-876F-16E9A3F9B69B}"/>
              </a:ext>
            </a:extLst>
          </p:cNvPr>
          <p:cNvGrpSpPr/>
          <p:nvPr/>
        </p:nvGrpSpPr>
        <p:grpSpPr>
          <a:xfrm>
            <a:off x="5473701" y="1429543"/>
            <a:ext cx="5934508" cy="4607668"/>
            <a:chOff x="-744955" y="533400"/>
            <a:chExt cx="10011475" cy="6019800"/>
          </a:xfrm>
        </p:grpSpPr>
        <p:sp>
          <p:nvSpPr>
            <p:cNvPr id="6" name="Rectangle 2">
              <a:extLst>
                <a:ext uri="{FF2B5EF4-FFF2-40B4-BE49-F238E27FC236}">
                  <a16:creationId xmlns:a16="http://schemas.microsoft.com/office/drawing/2014/main" id="{FC31B7CE-CC37-234E-8356-7E739F9BB009}"/>
                </a:ext>
              </a:extLst>
            </p:cNvPr>
            <p:cNvSpPr>
              <a:spLocks noChangeArrowheads="1"/>
            </p:cNvSpPr>
            <p:nvPr/>
          </p:nvSpPr>
          <p:spPr bwMode="auto">
            <a:xfrm>
              <a:off x="4443413" y="533400"/>
              <a:ext cx="1600200" cy="6019800"/>
            </a:xfrm>
            <a:prstGeom prst="rect">
              <a:avLst/>
            </a:prstGeom>
            <a:solidFill>
              <a:schemeClr val="accent1"/>
            </a:solidFill>
            <a:ln w="12699">
              <a:solidFill>
                <a:schemeClr val="tx1"/>
              </a:solidFill>
              <a:miter lim="800000"/>
              <a:headEnd type="none" w="sm" len="sm"/>
              <a:tailEnd type="none" w="sm" len="sm"/>
            </a:ln>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7" name="Line 3">
              <a:extLst>
                <a:ext uri="{FF2B5EF4-FFF2-40B4-BE49-F238E27FC236}">
                  <a16:creationId xmlns:a16="http://schemas.microsoft.com/office/drawing/2014/main" id="{1F4F340B-6173-954A-9870-B2FFDE83DB2E}"/>
                </a:ext>
              </a:extLst>
            </p:cNvPr>
            <p:cNvSpPr>
              <a:spLocks noChangeShapeType="1"/>
            </p:cNvSpPr>
            <p:nvPr/>
          </p:nvSpPr>
          <p:spPr bwMode="auto">
            <a:xfrm>
              <a:off x="4443413" y="282416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8" name="Line 4">
              <a:extLst>
                <a:ext uri="{FF2B5EF4-FFF2-40B4-BE49-F238E27FC236}">
                  <a16:creationId xmlns:a16="http://schemas.microsoft.com/office/drawing/2014/main" id="{E67305D4-B5BB-2748-971F-EB5925E6B6C4}"/>
                </a:ext>
              </a:extLst>
            </p:cNvPr>
            <p:cNvSpPr>
              <a:spLocks noChangeShapeType="1"/>
            </p:cNvSpPr>
            <p:nvPr/>
          </p:nvSpPr>
          <p:spPr bwMode="auto">
            <a:xfrm>
              <a:off x="4443413" y="170973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9" name="Line 5">
              <a:extLst>
                <a:ext uri="{FF2B5EF4-FFF2-40B4-BE49-F238E27FC236}">
                  <a16:creationId xmlns:a16="http://schemas.microsoft.com/office/drawing/2014/main" id="{616A6A85-B664-FC4A-B99C-7F4D699FEB23}"/>
                </a:ext>
              </a:extLst>
            </p:cNvPr>
            <p:cNvSpPr>
              <a:spLocks noChangeShapeType="1"/>
            </p:cNvSpPr>
            <p:nvPr/>
          </p:nvSpPr>
          <p:spPr bwMode="auto">
            <a:xfrm>
              <a:off x="4443413" y="96678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0" name="Line 6">
              <a:extLst>
                <a:ext uri="{FF2B5EF4-FFF2-40B4-BE49-F238E27FC236}">
                  <a16:creationId xmlns:a16="http://schemas.microsoft.com/office/drawing/2014/main" id="{DC64EBD0-FFC6-4E44-A2C5-B23C28ACE597}"/>
                </a:ext>
              </a:extLst>
            </p:cNvPr>
            <p:cNvSpPr>
              <a:spLocks noChangeShapeType="1"/>
            </p:cNvSpPr>
            <p:nvPr/>
          </p:nvSpPr>
          <p:spPr bwMode="auto">
            <a:xfrm>
              <a:off x="4443413" y="133826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1" name="Line 7">
              <a:extLst>
                <a:ext uri="{FF2B5EF4-FFF2-40B4-BE49-F238E27FC236}">
                  <a16:creationId xmlns:a16="http://schemas.microsoft.com/office/drawing/2014/main" id="{D74DF8C7-920D-B54C-A206-A61E91838FC9}"/>
                </a:ext>
              </a:extLst>
            </p:cNvPr>
            <p:cNvSpPr>
              <a:spLocks noChangeShapeType="1"/>
            </p:cNvSpPr>
            <p:nvPr/>
          </p:nvSpPr>
          <p:spPr bwMode="auto">
            <a:xfrm>
              <a:off x="4443413" y="393858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2" name="Line 8">
              <a:extLst>
                <a:ext uri="{FF2B5EF4-FFF2-40B4-BE49-F238E27FC236}">
                  <a16:creationId xmlns:a16="http://schemas.microsoft.com/office/drawing/2014/main" id="{269561D3-673B-7E43-B2DC-8C329EC04AE2}"/>
                </a:ext>
              </a:extLst>
            </p:cNvPr>
            <p:cNvSpPr>
              <a:spLocks noChangeShapeType="1"/>
            </p:cNvSpPr>
            <p:nvPr/>
          </p:nvSpPr>
          <p:spPr bwMode="auto">
            <a:xfrm>
              <a:off x="4443413" y="319563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3" name="Line 9">
              <a:extLst>
                <a:ext uri="{FF2B5EF4-FFF2-40B4-BE49-F238E27FC236}">
                  <a16:creationId xmlns:a16="http://schemas.microsoft.com/office/drawing/2014/main" id="{4578996D-FFA5-574E-9FD0-AE3EDA3EBA4E}"/>
                </a:ext>
              </a:extLst>
            </p:cNvPr>
            <p:cNvSpPr>
              <a:spLocks noChangeShapeType="1"/>
            </p:cNvSpPr>
            <p:nvPr/>
          </p:nvSpPr>
          <p:spPr bwMode="auto">
            <a:xfrm>
              <a:off x="4443413" y="356711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4" name="Line 10">
              <a:extLst>
                <a:ext uri="{FF2B5EF4-FFF2-40B4-BE49-F238E27FC236}">
                  <a16:creationId xmlns:a16="http://schemas.microsoft.com/office/drawing/2014/main" id="{C7BD82B0-60B2-C64F-AE93-B722DFC403B3}"/>
                </a:ext>
              </a:extLst>
            </p:cNvPr>
            <p:cNvSpPr>
              <a:spLocks noChangeShapeType="1"/>
            </p:cNvSpPr>
            <p:nvPr/>
          </p:nvSpPr>
          <p:spPr bwMode="auto">
            <a:xfrm>
              <a:off x="4443413" y="468153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5" name="Line 11">
              <a:extLst>
                <a:ext uri="{FF2B5EF4-FFF2-40B4-BE49-F238E27FC236}">
                  <a16:creationId xmlns:a16="http://schemas.microsoft.com/office/drawing/2014/main" id="{60821E43-99EF-D44A-AE9D-40CC00C94726}"/>
                </a:ext>
              </a:extLst>
            </p:cNvPr>
            <p:cNvSpPr>
              <a:spLocks noChangeShapeType="1"/>
            </p:cNvSpPr>
            <p:nvPr/>
          </p:nvSpPr>
          <p:spPr bwMode="auto">
            <a:xfrm>
              <a:off x="4443413" y="431006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6" name="Line 12">
              <a:extLst>
                <a:ext uri="{FF2B5EF4-FFF2-40B4-BE49-F238E27FC236}">
                  <a16:creationId xmlns:a16="http://schemas.microsoft.com/office/drawing/2014/main" id="{96030E70-5C20-0B44-BA07-88E41ED4B79F}"/>
                </a:ext>
              </a:extLst>
            </p:cNvPr>
            <p:cNvSpPr>
              <a:spLocks noChangeShapeType="1"/>
            </p:cNvSpPr>
            <p:nvPr/>
          </p:nvSpPr>
          <p:spPr bwMode="auto">
            <a:xfrm>
              <a:off x="4443413" y="245268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7" name="Line 13">
              <a:extLst>
                <a:ext uri="{FF2B5EF4-FFF2-40B4-BE49-F238E27FC236}">
                  <a16:creationId xmlns:a16="http://schemas.microsoft.com/office/drawing/2014/main" id="{ED7960E8-4582-A744-86EE-957BE5B22DCD}"/>
                </a:ext>
              </a:extLst>
            </p:cNvPr>
            <p:cNvSpPr>
              <a:spLocks noChangeShapeType="1"/>
            </p:cNvSpPr>
            <p:nvPr/>
          </p:nvSpPr>
          <p:spPr bwMode="auto">
            <a:xfrm>
              <a:off x="4443413" y="208121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18" name="AutoShape 14">
              <a:extLst>
                <a:ext uri="{FF2B5EF4-FFF2-40B4-BE49-F238E27FC236}">
                  <a16:creationId xmlns:a16="http://schemas.microsoft.com/office/drawing/2014/main" id="{A5B54A32-769F-1743-92A2-E000CA328646}"/>
                </a:ext>
              </a:extLst>
            </p:cNvPr>
            <p:cNvSpPr>
              <a:spLocks/>
            </p:cNvSpPr>
            <p:nvPr/>
          </p:nvSpPr>
          <p:spPr bwMode="auto">
            <a:xfrm>
              <a:off x="6119813" y="642938"/>
              <a:ext cx="152400" cy="1338262"/>
            </a:xfrm>
            <a:prstGeom prst="rightBrace">
              <a:avLst>
                <a:gd name="adj1" fmla="val 73177"/>
                <a:gd name="adj2" fmla="val 50000"/>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endParaRPr lang="zh-CN" altLang="en-US" sz="2000">
                <a:latin typeface="Arial" panose="020B0604020202020204" pitchFamily="34" charset="0"/>
              </a:endParaRPr>
            </a:p>
          </p:txBody>
        </p:sp>
        <p:sp>
          <p:nvSpPr>
            <p:cNvPr id="19" name="AutoShape 15">
              <a:extLst>
                <a:ext uri="{FF2B5EF4-FFF2-40B4-BE49-F238E27FC236}">
                  <a16:creationId xmlns:a16="http://schemas.microsoft.com/office/drawing/2014/main" id="{D01BC86C-4BD0-C24B-82A5-4F0F655803B3}"/>
                </a:ext>
              </a:extLst>
            </p:cNvPr>
            <p:cNvSpPr>
              <a:spLocks/>
            </p:cNvSpPr>
            <p:nvPr/>
          </p:nvSpPr>
          <p:spPr bwMode="auto">
            <a:xfrm>
              <a:off x="6119813" y="2100263"/>
              <a:ext cx="152400" cy="1419225"/>
            </a:xfrm>
            <a:prstGeom prst="rightBrace">
              <a:avLst>
                <a:gd name="adj1" fmla="val 77604"/>
                <a:gd name="adj2" fmla="val 50000"/>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endParaRPr lang="zh-CN" altLang="en-US" sz="2000">
                <a:latin typeface="Arial" panose="020B0604020202020204" pitchFamily="34" charset="0"/>
              </a:endParaRPr>
            </a:p>
          </p:txBody>
        </p:sp>
        <p:sp>
          <p:nvSpPr>
            <p:cNvPr id="20" name="AutoShape 16">
              <a:extLst>
                <a:ext uri="{FF2B5EF4-FFF2-40B4-BE49-F238E27FC236}">
                  <a16:creationId xmlns:a16="http://schemas.microsoft.com/office/drawing/2014/main" id="{FE814F1C-FE7C-724A-B922-50EF470534D2}"/>
                </a:ext>
              </a:extLst>
            </p:cNvPr>
            <p:cNvSpPr>
              <a:spLocks/>
            </p:cNvSpPr>
            <p:nvPr/>
          </p:nvSpPr>
          <p:spPr bwMode="auto">
            <a:xfrm>
              <a:off x="6119813" y="3609975"/>
              <a:ext cx="152400" cy="1404938"/>
            </a:xfrm>
            <a:prstGeom prst="rightBrace">
              <a:avLst>
                <a:gd name="adj1" fmla="val 76823"/>
                <a:gd name="adj2" fmla="val 50000"/>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endParaRPr lang="zh-CN" altLang="en-US" sz="2000">
                <a:latin typeface="Arial" panose="020B0604020202020204" pitchFamily="34" charset="0"/>
              </a:endParaRPr>
            </a:p>
          </p:txBody>
        </p:sp>
        <p:sp>
          <p:nvSpPr>
            <p:cNvPr id="21" name="AutoShape 17">
              <a:extLst>
                <a:ext uri="{FF2B5EF4-FFF2-40B4-BE49-F238E27FC236}">
                  <a16:creationId xmlns:a16="http://schemas.microsoft.com/office/drawing/2014/main" id="{4FF1E596-E651-084F-84C7-98A02664066F}"/>
                </a:ext>
              </a:extLst>
            </p:cNvPr>
            <p:cNvSpPr>
              <a:spLocks/>
            </p:cNvSpPr>
            <p:nvPr/>
          </p:nvSpPr>
          <p:spPr bwMode="auto">
            <a:xfrm>
              <a:off x="6119813" y="5126038"/>
              <a:ext cx="152400" cy="1350962"/>
            </a:xfrm>
            <a:prstGeom prst="rightBrace">
              <a:avLst>
                <a:gd name="adj1" fmla="val 73872"/>
                <a:gd name="adj2" fmla="val 50000"/>
              </a:avLst>
            </a:prstGeom>
            <a:noFill/>
            <a:ln w="12699">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endParaRPr lang="zh-CN" altLang="en-US" sz="2000">
                <a:latin typeface="Arial" panose="020B0604020202020204" pitchFamily="34" charset="0"/>
              </a:endParaRPr>
            </a:p>
          </p:txBody>
        </p:sp>
        <p:sp>
          <p:nvSpPr>
            <p:cNvPr id="22" name="Line 18">
              <a:extLst>
                <a:ext uri="{FF2B5EF4-FFF2-40B4-BE49-F238E27FC236}">
                  <a16:creationId xmlns:a16="http://schemas.microsoft.com/office/drawing/2014/main" id="{324FA7EC-4595-EB4C-8FA3-3245260F86C9}"/>
                </a:ext>
              </a:extLst>
            </p:cNvPr>
            <p:cNvSpPr>
              <a:spLocks noChangeShapeType="1"/>
            </p:cNvSpPr>
            <p:nvPr/>
          </p:nvSpPr>
          <p:spPr bwMode="auto">
            <a:xfrm>
              <a:off x="3910013" y="762000"/>
              <a:ext cx="533400"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CN"/>
            </a:p>
          </p:txBody>
        </p:sp>
        <p:sp>
          <p:nvSpPr>
            <p:cNvPr id="23" name="Line 19">
              <a:extLst>
                <a:ext uri="{FF2B5EF4-FFF2-40B4-BE49-F238E27FC236}">
                  <a16:creationId xmlns:a16="http://schemas.microsoft.com/office/drawing/2014/main" id="{B43A6543-476B-5B46-AFDF-3105CB3AC0FF}"/>
                </a:ext>
              </a:extLst>
            </p:cNvPr>
            <p:cNvSpPr>
              <a:spLocks noChangeShapeType="1"/>
            </p:cNvSpPr>
            <p:nvPr/>
          </p:nvSpPr>
          <p:spPr bwMode="auto">
            <a:xfrm>
              <a:off x="3910013" y="3725863"/>
              <a:ext cx="533400"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CN"/>
            </a:p>
          </p:txBody>
        </p:sp>
        <p:sp>
          <p:nvSpPr>
            <p:cNvPr id="24" name="Line 20">
              <a:extLst>
                <a:ext uri="{FF2B5EF4-FFF2-40B4-BE49-F238E27FC236}">
                  <a16:creationId xmlns:a16="http://schemas.microsoft.com/office/drawing/2014/main" id="{80C453B5-8CDB-8046-80CB-086814E0DC2B}"/>
                </a:ext>
              </a:extLst>
            </p:cNvPr>
            <p:cNvSpPr>
              <a:spLocks noChangeShapeType="1"/>
            </p:cNvSpPr>
            <p:nvPr/>
          </p:nvSpPr>
          <p:spPr bwMode="auto">
            <a:xfrm>
              <a:off x="3910013" y="5221288"/>
              <a:ext cx="533400"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CN"/>
            </a:p>
          </p:txBody>
        </p:sp>
        <p:sp>
          <p:nvSpPr>
            <p:cNvPr id="25" name="Line 21">
              <a:extLst>
                <a:ext uri="{FF2B5EF4-FFF2-40B4-BE49-F238E27FC236}">
                  <a16:creationId xmlns:a16="http://schemas.microsoft.com/office/drawing/2014/main" id="{F073CD6A-4DDC-764F-B0C7-8075B0D60210}"/>
                </a:ext>
              </a:extLst>
            </p:cNvPr>
            <p:cNvSpPr>
              <a:spLocks noChangeShapeType="1"/>
            </p:cNvSpPr>
            <p:nvPr/>
          </p:nvSpPr>
          <p:spPr bwMode="auto">
            <a:xfrm>
              <a:off x="3910013" y="2230438"/>
              <a:ext cx="533400" cy="0"/>
            </a:xfrm>
            <a:prstGeom prst="line">
              <a:avLst/>
            </a:prstGeom>
            <a:noFill/>
            <a:ln w="12700">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wrap="none" anchor="ctr"/>
            <a:lstStyle/>
            <a:p>
              <a:endParaRPr lang="en-CN"/>
            </a:p>
          </p:txBody>
        </p:sp>
        <p:sp>
          <p:nvSpPr>
            <p:cNvPr id="26" name="Text Box 22">
              <a:extLst>
                <a:ext uri="{FF2B5EF4-FFF2-40B4-BE49-F238E27FC236}">
                  <a16:creationId xmlns:a16="http://schemas.microsoft.com/office/drawing/2014/main" id="{8654D551-B8D1-4945-8A0A-085F3F12A420}"/>
                </a:ext>
              </a:extLst>
            </p:cNvPr>
            <p:cNvSpPr txBox="1">
              <a:spLocks noChangeArrowheads="1"/>
            </p:cNvSpPr>
            <p:nvPr/>
          </p:nvSpPr>
          <p:spPr bwMode="auto">
            <a:xfrm>
              <a:off x="2286000" y="547688"/>
              <a:ext cx="1562100"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spcBef>
                  <a:spcPct val="50000"/>
                </a:spcBef>
              </a:pPr>
              <a:r>
                <a:rPr lang="en-US" altLang="zh-CN" dirty="0"/>
                <a:t>pb-1</a:t>
              </a:r>
            </a:p>
          </p:txBody>
        </p:sp>
        <p:sp>
          <p:nvSpPr>
            <p:cNvPr id="27" name="Rectangle 23">
              <a:extLst>
                <a:ext uri="{FF2B5EF4-FFF2-40B4-BE49-F238E27FC236}">
                  <a16:creationId xmlns:a16="http://schemas.microsoft.com/office/drawing/2014/main" id="{2DF6A066-5D89-C844-A4C6-0DB006CD7B8D}"/>
                </a:ext>
              </a:extLst>
            </p:cNvPr>
            <p:cNvSpPr>
              <a:spLocks noChangeArrowheads="1"/>
            </p:cNvSpPr>
            <p:nvPr/>
          </p:nvSpPr>
          <p:spPr bwMode="auto">
            <a:xfrm>
              <a:off x="3300413" y="2133600"/>
              <a:ext cx="533400" cy="228600"/>
            </a:xfrm>
            <a:prstGeom prst="rect">
              <a:avLst/>
            </a:prstGeom>
            <a:noFill/>
            <a:ln w="12699">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a:p>
          </p:txBody>
        </p:sp>
        <p:sp>
          <p:nvSpPr>
            <p:cNvPr id="28" name="Text Box 24">
              <a:extLst>
                <a:ext uri="{FF2B5EF4-FFF2-40B4-BE49-F238E27FC236}">
                  <a16:creationId xmlns:a16="http://schemas.microsoft.com/office/drawing/2014/main" id="{641CF26F-36ED-E744-A9D7-4D224FD1FD22}"/>
                </a:ext>
              </a:extLst>
            </p:cNvPr>
            <p:cNvSpPr txBox="1">
              <a:spLocks noChangeArrowheads="1"/>
            </p:cNvSpPr>
            <p:nvPr/>
          </p:nvSpPr>
          <p:spPr bwMode="auto">
            <a:xfrm>
              <a:off x="2438400" y="201295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spcBef>
                  <a:spcPct val="50000"/>
                </a:spcBef>
              </a:pPr>
              <a:r>
                <a:rPr lang="en-US" altLang="zh-CN" dirty="0"/>
                <a:t>pb</a:t>
              </a:r>
            </a:p>
          </p:txBody>
        </p:sp>
        <p:sp>
          <p:nvSpPr>
            <p:cNvPr id="29" name="Text Box 25">
              <a:extLst>
                <a:ext uri="{FF2B5EF4-FFF2-40B4-BE49-F238E27FC236}">
                  <a16:creationId xmlns:a16="http://schemas.microsoft.com/office/drawing/2014/main" id="{06317E97-4E4E-B64C-8E54-47AAB386FDEE}"/>
                </a:ext>
              </a:extLst>
            </p:cNvPr>
            <p:cNvSpPr txBox="1">
              <a:spLocks noChangeArrowheads="1"/>
            </p:cNvSpPr>
            <p:nvPr/>
          </p:nvSpPr>
          <p:spPr bwMode="auto">
            <a:xfrm>
              <a:off x="1611773" y="3505201"/>
              <a:ext cx="2236327"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spcBef>
                  <a:spcPct val="50000"/>
                </a:spcBef>
              </a:pPr>
              <a:r>
                <a:rPr lang="en-US" altLang="zh-CN" dirty="0"/>
                <a:t>pb+1</a:t>
              </a:r>
            </a:p>
          </p:txBody>
        </p:sp>
        <p:sp>
          <p:nvSpPr>
            <p:cNvPr id="30" name="Text Box 26">
              <a:extLst>
                <a:ext uri="{FF2B5EF4-FFF2-40B4-BE49-F238E27FC236}">
                  <a16:creationId xmlns:a16="http://schemas.microsoft.com/office/drawing/2014/main" id="{764D83BE-C37A-714A-806A-6ED1457C5C31}"/>
                </a:ext>
              </a:extLst>
            </p:cNvPr>
            <p:cNvSpPr txBox="1">
              <a:spLocks noChangeArrowheads="1"/>
            </p:cNvSpPr>
            <p:nvPr/>
          </p:nvSpPr>
          <p:spPr bwMode="auto">
            <a:xfrm>
              <a:off x="2034179" y="5013325"/>
              <a:ext cx="1813921"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r">
                <a:spcBef>
                  <a:spcPct val="50000"/>
                </a:spcBef>
              </a:pPr>
              <a:r>
                <a:rPr lang="en-US" altLang="zh-CN" dirty="0"/>
                <a:t>pb+2</a:t>
              </a:r>
            </a:p>
          </p:txBody>
        </p:sp>
        <p:sp>
          <p:nvSpPr>
            <p:cNvPr id="31" name="Text Box 27">
              <a:extLst>
                <a:ext uri="{FF2B5EF4-FFF2-40B4-BE49-F238E27FC236}">
                  <a16:creationId xmlns:a16="http://schemas.microsoft.com/office/drawing/2014/main" id="{C5A9BADF-EB7C-B94C-82B2-3074961EB3FB}"/>
                </a:ext>
              </a:extLst>
            </p:cNvPr>
            <p:cNvSpPr txBox="1">
              <a:spLocks noChangeArrowheads="1"/>
            </p:cNvSpPr>
            <p:nvPr/>
          </p:nvSpPr>
          <p:spPr bwMode="auto">
            <a:xfrm>
              <a:off x="6400801" y="1066800"/>
              <a:ext cx="2865719"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dirty="0"/>
                <a:t>*</a:t>
              </a:r>
              <a:r>
                <a:rPr lang="en-US" altLang="zh-CN" dirty="0"/>
                <a:t>(pb-1)</a:t>
              </a:r>
            </a:p>
          </p:txBody>
        </p:sp>
        <p:sp>
          <p:nvSpPr>
            <p:cNvPr id="32" name="Text Box 28">
              <a:extLst>
                <a:ext uri="{FF2B5EF4-FFF2-40B4-BE49-F238E27FC236}">
                  <a16:creationId xmlns:a16="http://schemas.microsoft.com/office/drawing/2014/main" id="{4865EEC4-FBDE-064F-BDBA-94B8C01D36E2}"/>
                </a:ext>
              </a:extLst>
            </p:cNvPr>
            <p:cNvSpPr txBox="1">
              <a:spLocks noChangeArrowheads="1"/>
            </p:cNvSpPr>
            <p:nvPr/>
          </p:nvSpPr>
          <p:spPr bwMode="auto">
            <a:xfrm>
              <a:off x="6400800" y="2555875"/>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dirty="0"/>
                <a:t>*</a:t>
              </a:r>
              <a:r>
                <a:rPr lang="en-US" altLang="zh-CN" dirty="0"/>
                <a:t>pb</a:t>
              </a:r>
            </a:p>
          </p:txBody>
        </p:sp>
        <p:sp>
          <p:nvSpPr>
            <p:cNvPr id="33" name="Text Box 29">
              <a:extLst>
                <a:ext uri="{FF2B5EF4-FFF2-40B4-BE49-F238E27FC236}">
                  <a16:creationId xmlns:a16="http://schemas.microsoft.com/office/drawing/2014/main" id="{3B1572E9-D0C6-524D-8C99-AAF292F3D849}"/>
                </a:ext>
              </a:extLst>
            </p:cNvPr>
            <p:cNvSpPr txBox="1">
              <a:spLocks noChangeArrowheads="1"/>
            </p:cNvSpPr>
            <p:nvPr/>
          </p:nvSpPr>
          <p:spPr bwMode="auto">
            <a:xfrm>
              <a:off x="6400799" y="4040187"/>
              <a:ext cx="1975847"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dirty="0"/>
                <a:t>*</a:t>
              </a:r>
              <a:r>
                <a:rPr lang="en-US" altLang="zh-CN" dirty="0"/>
                <a:t>(pb+1)</a:t>
              </a:r>
            </a:p>
          </p:txBody>
        </p:sp>
        <p:sp>
          <p:nvSpPr>
            <p:cNvPr id="34" name="Text Box 30">
              <a:extLst>
                <a:ext uri="{FF2B5EF4-FFF2-40B4-BE49-F238E27FC236}">
                  <a16:creationId xmlns:a16="http://schemas.microsoft.com/office/drawing/2014/main" id="{A139CE6C-5341-0246-B18C-C86984AF6343}"/>
                </a:ext>
              </a:extLst>
            </p:cNvPr>
            <p:cNvSpPr txBox="1">
              <a:spLocks noChangeArrowheads="1"/>
            </p:cNvSpPr>
            <p:nvPr/>
          </p:nvSpPr>
          <p:spPr bwMode="auto">
            <a:xfrm>
              <a:off x="6400799" y="5548314"/>
              <a:ext cx="2262420"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dirty="0"/>
                <a:t>*</a:t>
              </a:r>
              <a:r>
                <a:rPr lang="en-US" altLang="zh-CN" dirty="0"/>
                <a:t>(pb+2)</a:t>
              </a:r>
            </a:p>
          </p:txBody>
        </p:sp>
        <p:sp>
          <p:nvSpPr>
            <p:cNvPr id="35" name="Text Box 31">
              <a:extLst>
                <a:ext uri="{FF2B5EF4-FFF2-40B4-BE49-F238E27FC236}">
                  <a16:creationId xmlns:a16="http://schemas.microsoft.com/office/drawing/2014/main" id="{202476B1-AD29-DB4D-B149-3F8C52EA4F29}"/>
                </a:ext>
              </a:extLst>
            </p:cNvPr>
            <p:cNvSpPr txBox="1">
              <a:spLocks noChangeArrowheads="1"/>
            </p:cNvSpPr>
            <p:nvPr/>
          </p:nvSpPr>
          <p:spPr bwMode="auto">
            <a:xfrm>
              <a:off x="-744955" y="685800"/>
              <a:ext cx="3030957" cy="603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wrap="square">
              <a:spAutoFit/>
            </a:bodyPr>
            <a:lstStyle>
              <a:lvl1pPr defTabSz="762000"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50000"/>
                </a:spcBef>
              </a:pPr>
              <a:r>
                <a:rPr lang="en-US" altLang="zh-CN" dirty="0"/>
                <a:t>long *pb</a:t>
              </a:r>
            </a:p>
          </p:txBody>
        </p:sp>
        <p:sp>
          <p:nvSpPr>
            <p:cNvPr id="36" name="Line 32">
              <a:extLst>
                <a:ext uri="{FF2B5EF4-FFF2-40B4-BE49-F238E27FC236}">
                  <a16:creationId xmlns:a16="http://schemas.microsoft.com/office/drawing/2014/main" id="{D69572C6-973A-1343-9DA8-298856BBD6DE}"/>
                </a:ext>
              </a:extLst>
            </p:cNvPr>
            <p:cNvSpPr>
              <a:spLocks noChangeShapeType="1"/>
            </p:cNvSpPr>
            <p:nvPr/>
          </p:nvSpPr>
          <p:spPr bwMode="auto">
            <a:xfrm>
              <a:off x="4443413" y="503396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37" name="Line 33">
              <a:extLst>
                <a:ext uri="{FF2B5EF4-FFF2-40B4-BE49-F238E27FC236}">
                  <a16:creationId xmlns:a16="http://schemas.microsoft.com/office/drawing/2014/main" id="{74DC239F-812A-4541-9395-61334BF9982B}"/>
                </a:ext>
              </a:extLst>
            </p:cNvPr>
            <p:cNvSpPr>
              <a:spLocks noChangeShapeType="1"/>
            </p:cNvSpPr>
            <p:nvPr/>
          </p:nvSpPr>
          <p:spPr bwMode="auto">
            <a:xfrm>
              <a:off x="4443413" y="5776913"/>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38" name="Line 34">
              <a:extLst>
                <a:ext uri="{FF2B5EF4-FFF2-40B4-BE49-F238E27FC236}">
                  <a16:creationId xmlns:a16="http://schemas.microsoft.com/office/drawing/2014/main" id="{DA24ABDA-B48B-9840-922D-AB893F20CB97}"/>
                </a:ext>
              </a:extLst>
            </p:cNvPr>
            <p:cNvSpPr>
              <a:spLocks noChangeShapeType="1"/>
            </p:cNvSpPr>
            <p:nvPr/>
          </p:nvSpPr>
          <p:spPr bwMode="auto">
            <a:xfrm>
              <a:off x="4443413" y="5405438"/>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sp>
          <p:nvSpPr>
            <p:cNvPr id="39" name="Line 35">
              <a:extLst>
                <a:ext uri="{FF2B5EF4-FFF2-40B4-BE49-F238E27FC236}">
                  <a16:creationId xmlns:a16="http://schemas.microsoft.com/office/drawing/2014/main" id="{8F129431-3AA4-F445-91B4-3C025D984580}"/>
                </a:ext>
              </a:extLst>
            </p:cNvPr>
            <p:cNvSpPr>
              <a:spLocks noChangeShapeType="1"/>
            </p:cNvSpPr>
            <p:nvPr/>
          </p:nvSpPr>
          <p:spPr bwMode="auto">
            <a:xfrm>
              <a:off x="4443413" y="6172200"/>
              <a:ext cx="1600200" cy="0"/>
            </a:xfrm>
            <a:prstGeom prst="line">
              <a:avLst/>
            </a:prstGeom>
            <a:noFill/>
            <a:ln w="12699">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N"/>
            </a:p>
          </p:txBody>
        </p:sp>
      </p:grpSp>
    </p:spTree>
    <p:extLst>
      <p:ext uri="{BB962C8B-B14F-4D97-AF65-F5344CB8AC3E}">
        <p14:creationId xmlns:p14="http://schemas.microsoft.com/office/powerpoint/2010/main" val="4227438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0DA3-FF57-F245-92C8-FB0E7A9E7671}"/>
              </a:ext>
            </a:extLst>
          </p:cNvPr>
          <p:cNvSpPr>
            <a:spLocks noGrp="1"/>
          </p:cNvSpPr>
          <p:nvPr>
            <p:ph type="title"/>
          </p:nvPr>
        </p:nvSpPr>
        <p:spPr/>
        <p:txBody>
          <a:bodyPr/>
          <a:lstStyle/>
          <a:p>
            <a:r>
              <a:rPr lang="en-CN" dirty="0"/>
              <a:t>多维数组</a:t>
            </a:r>
            <a:br>
              <a:rPr lang="en-CN" dirty="0"/>
            </a:br>
            <a:endParaRPr lang="en-CN" dirty="0"/>
          </a:p>
        </p:txBody>
      </p:sp>
      <p:sp>
        <p:nvSpPr>
          <p:cNvPr id="4" name="Text Placeholder 3">
            <a:extLst>
              <a:ext uri="{FF2B5EF4-FFF2-40B4-BE49-F238E27FC236}">
                <a16:creationId xmlns:a16="http://schemas.microsoft.com/office/drawing/2014/main" id="{8DF04B53-0095-E945-95DC-BAB1EE9A3C34}"/>
              </a:ext>
            </a:extLst>
          </p:cNvPr>
          <p:cNvSpPr>
            <a:spLocks noGrp="1"/>
          </p:cNvSpPr>
          <p:nvPr>
            <p:ph type="body" sz="half" idx="2"/>
          </p:nvPr>
        </p:nvSpPr>
        <p:spPr/>
        <p:txBody>
          <a:bodyPr/>
          <a:lstStyle/>
          <a:p>
            <a:r>
              <a:rPr lang="zh-CN" altLang="en-US" dirty="0"/>
              <a:t>（非官方）</a:t>
            </a:r>
            <a:r>
              <a:rPr lang="en-CN" dirty="0"/>
              <a:t>概念</a:t>
            </a:r>
            <a:r>
              <a:rPr lang="zh-CN" altLang="en-US" dirty="0"/>
              <a:t>：数组的数组</a:t>
            </a:r>
            <a:endParaRPr lang="en-US" altLang="zh-CN" dirty="0"/>
          </a:p>
          <a:p>
            <a:r>
              <a:rPr lang="en-US" dirty="0"/>
              <a:t>	</a:t>
            </a:r>
            <a:r>
              <a:rPr lang="zh-CN" altLang="en-US" dirty="0"/>
              <a:t>            </a:t>
            </a:r>
            <a:r>
              <a:rPr lang="en-US" altLang="zh-CN" dirty="0"/>
              <a:t>——(</a:t>
            </a:r>
            <a:r>
              <a:rPr lang="zh-CN" altLang="en-US" dirty="0"/>
              <a:t>一组中每一个容器里都有一组容器）</a:t>
            </a:r>
            <a:endParaRPr lang="en-US" altLang="zh-CN" dirty="0"/>
          </a:p>
          <a:p>
            <a:r>
              <a:rPr lang="zh-CN" altLang="en-US" dirty="0"/>
              <a:t>图例：一个二维数组</a:t>
            </a:r>
            <a:r>
              <a:rPr lang="en-US" altLang="zh-CN" dirty="0"/>
              <a:t>A[3][4]</a:t>
            </a:r>
          </a:p>
          <a:p>
            <a:r>
              <a:rPr lang="zh-CN" altLang="en-US" dirty="0"/>
              <a:t>           大小为</a:t>
            </a:r>
            <a:r>
              <a:rPr lang="en-US" altLang="zh-CN" dirty="0"/>
              <a:t>3</a:t>
            </a:r>
            <a:r>
              <a:rPr lang="zh-CN" altLang="en-US" dirty="0"/>
              <a:t>的数组，其中每个元素是  含有</a:t>
            </a:r>
            <a:r>
              <a:rPr lang="zh-CN" altLang="en-CN" dirty="0"/>
              <a:t>四个整数的</a:t>
            </a:r>
            <a:r>
              <a:rPr lang="zh-CN" altLang="en-US" dirty="0"/>
              <a:t>数组</a:t>
            </a:r>
          </a:p>
          <a:p>
            <a:endParaRPr lang="en-CN" dirty="0"/>
          </a:p>
        </p:txBody>
      </p:sp>
      <p:sp>
        <p:nvSpPr>
          <p:cNvPr id="8" name="Moon 7">
            <a:extLst>
              <a:ext uri="{FF2B5EF4-FFF2-40B4-BE49-F238E27FC236}">
                <a16:creationId xmlns:a16="http://schemas.microsoft.com/office/drawing/2014/main" id="{793C7A43-C372-7746-BE12-E1B927929527}"/>
              </a:ext>
            </a:extLst>
          </p:cNvPr>
          <p:cNvSpPr/>
          <p:nvPr/>
        </p:nvSpPr>
        <p:spPr>
          <a:xfrm rot="16200000">
            <a:off x="1646570" y="3576969"/>
            <a:ext cx="1575881" cy="2852578"/>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Moon 8">
            <a:extLst>
              <a:ext uri="{FF2B5EF4-FFF2-40B4-BE49-F238E27FC236}">
                <a16:creationId xmlns:a16="http://schemas.microsoft.com/office/drawing/2014/main" id="{050B7648-BD5E-FE48-A0AA-DA409D7A500D}"/>
              </a:ext>
            </a:extLst>
          </p:cNvPr>
          <p:cNvSpPr/>
          <p:nvPr/>
        </p:nvSpPr>
        <p:spPr>
          <a:xfrm rot="16200000">
            <a:off x="4804353" y="3519629"/>
            <a:ext cx="1575881" cy="2967257"/>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Moon 9">
            <a:extLst>
              <a:ext uri="{FF2B5EF4-FFF2-40B4-BE49-F238E27FC236}">
                <a16:creationId xmlns:a16="http://schemas.microsoft.com/office/drawing/2014/main" id="{5EC11F59-7D4C-8547-9360-78E8105D69E2}"/>
              </a:ext>
            </a:extLst>
          </p:cNvPr>
          <p:cNvSpPr/>
          <p:nvPr/>
        </p:nvSpPr>
        <p:spPr>
          <a:xfrm rot="16200000">
            <a:off x="8375021" y="3522926"/>
            <a:ext cx="1575881" cy="2960665"/>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Moon 10">
            <a:extLst>
              <a:ext uri="{FF2B5EF4-FFF2-40B4-BE49-F238E27FC236}">
                <a16:creationId xmlns:a16="http://schemas.microsoft.com/office/drawing/2014/main" id="{FA4D2681-5C28-8F4C-B5FE-682F6F22F49C}"/>
              </a:ext>
            </a:extLst>
          </p:cNvPr>
          <p:cNvSpPr/>
          <p:nvPr/>
        </p:nvSpPr>
        <p:spPr>
          <a:xfrm rot="16200000">
            <a:off x="1441091" y="4291530"/>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Moon 11">
            <a:extLst>
              <a:ext uri="{FF2B5EF4-FFF2-40B4-BE49-F238E27FC236}">
                <a16:creationId xmlns:a16="http://schemas.microsoft.com/office/drawing/2014/main" id="{6CFC4EE1-AD23-9149-B40A-D1562DB50B40}"/>
              </a:ext>
            </a:extLst>
          </p:cNvPr>
          <p:cNvSpPr/>
          <p:nvPr/>
        </p:nvSpPr>
        <p:spPr>
          <a:xfrm rot="16200000">
            <a:off x="2022091" y="4322573"/>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Moon 12">
            <a:extLst>
              <a:ext uri="{FF2B5EF4-FFF2-40B4-BE49-F238E27FC236}">
                <a16:creationId xmlns:a16="http://schemas.microsoft.com/office/drawing/2014/main" id="{77424ACE-C403-CD44-A91C-FEB6A4D21227}"/>
              </a:ext>
            </a:extLst>
          </p:cNvPr>
          <p:cNvSpPr/>
          <p:nvPr/>
        </p:nvSpPr>
        <p:spPr>
          <a:xfrm rot="16200000">
            <a:off x="2622543" y="4322572"/>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4" name="Moon 13">
            <a:extLst>
              <a:ext uri="{FF2B5EF4-FFF2-40B4-BE49-F238E27FC236}">
                <a16:creationId xmlns:a16="http://schemas.microsoft.com/office/drawing/2014/main" id="{9ED154BB-CB71-8748-9518-79E02B828490}"/>
              </a:ext>
            </a:extLst>
          </p:cNvPr>
          <p:cNvSpPr/>
          <p:nvPr/>
        </p:nvSpPr>
        <p:spPr>
          <a:xfrm rot="16200000">
            <a:off x="3180966" y="4322571"/>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Moon 14">
            <a:extLst>
              <a:ext uri="{FF2B5EF4-FFF2-40B4-BE49-F238E27FC236}">
                <a16:creationId xmlns:a16="http://schemas.microsoft.com/office/drawing/2014/main" id="{DFD21474-BA32-9E49-BC41-AFF42026BA78}"/>
              </a:ext>
            </a:extLst>
          </p:cNvPr>
          <p:cNvSpPr/>
          <p:nvPr/>
        </p:nvSpPr>
        <p:spPr>
          <a:xfrm rot="16200000">
            <a:off x="4553638" y="4289781"/>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Moon 15">
            <a:extLst>
              <a:ext uri="{FF2B5EF4-FFF2-40B4-BE49-F238E27FC236}">
                <a16:creationId xmlns:a16="http://schemas.microsoft.com/office/drawing/2014/main" id="{C8A28F50-F613-1F43-B096-64342C3EB12B}"/>
              </a:ext>
            </a:extLst>
          </p:cNvPr>
          <p:cNvSpPr/>
          <p:nvPr/>
        </p:nvSpPr>
        <p:spPr>
          <a:xfrm rot="16200000">
            <a:off x="5134638" y="4320824"/>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Moon 16">
            <a:extLst>
              <a:ext uri="{FF2B5EF4-FFF2-40B4-BE49-F238E27FC236}">
                <a16:creationId xmlns:a16="http://schemas.microsoft.com/office/drawing/2014/main" id="{4BF925D2-253E-1A47-A264-77B04CF53250}"/>
              </a:ext>
            </a:extLst>
          </p:cNvPr>
          <p:cNvSpPr/>
          <p:nvPr/>
        </p:nvSpPr>
        <p:spPr>
          <a:xfrm rot="16200000">
            <a:off x="5735090" y="4320823"/>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Moon 17">
            <a:extLst>
              <a:ext uri="{FF2B5EF4-FFF2-40B4-BE49-F238E27FC236}">
                <a16:creationId xmlns:a16="http://schemas.microsoft.com/office/drawing/2014/main" id="{8BA0F14F-C92A-034C-B92B-EE612CE68315}"/>
              </a:ext>
            </a:extLst>
          </p:cNvPr>
          <p:cNvSpPr/>
          <p:nvPr/>
        </p:nvSpPr>
        <p:spPr>
          <a:xfrm rot="16200000">
            <a:off x="6293513" y="4320822"/>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Moon 18">
            <a:extLst>
              <a:ext uri="{FF2B5EF4-FFF2-40B4-BE49-F238E27FC236}">
                <a16:creationId xmlns:a16="http://schemas.microsoft.com/office/drawing/2014/main" id="{D172AEF1-FF7D-CD4B-95E4-A7F8E3AEF70B}"/>
              </a:ext>
            </a:extLst>
          </p:cNvPr>
          <p:cNvSpPr/>
          <p:nvPr/>
        </p:nvSpPr>
        <p:spPr>
          <a:xfrm rot="16200000">
            <a:off x="8095881" y="4258738"/>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Moon 19">
            <a:extLst>
              <a:ext uri="{FF2B5EF4-FFF2-40B4-BE49-F238E27FC236}">
                <a16:creationId xmlns:a16="http://schemas.microsoft.com/office/drawing/2014/main" id="{82A88765-6FA9-0443-800F-7C071752EAE1}"/>
              </a:ext>
            </a:extLst>
          </p:cNvPr>
          <p:cNvSpPr/>
          <p:nvPr/>
        </p:nvSpPr>
        <p:spPr>
          <a:xfrm rot="16200000">
            <a:off x="8676881" y="4289781"/>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Moon 20">
            <a:extLst>
              <a:ext uri="{FF2B5EF4-FFF2-40B4-BE49-F238E27FC236}">
                <a16:creationId xmlns:a16="http://schemas.microsoft.com/office/drawing/2014/main" id="{12700603-47A0-A84A-BE86-09EE5669A4AB}"/>
              </a:ext>
            </a:extLst>
          </p:cNvPr>
          <p:cNvSpPr/>
          <p:nvPr/>
        </p:nvSpPr>
        <p:spPr>
          <a:xfrm rot="16200000">
            <a:off x="9277333" y="4289780"/>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Moon 21">
            <a:extLst>
              <a:ext uri="{FF2B5EF4-FFF2-40B4-BE49-F238E27FC236}">
                <a16:creationId xmlns:a16="http://schemas.microsoft.com/office/drawing/2014/main" id="{54C41D2C-C304-F849-88A8-5519FA0420D7}"/>
              </a:ext>
            </a:extLst>
          </p:cNvPr>
          <p:cNvSpPr/>
          <p:nvPr/>
        </p:nvSpPr>
        <p:spPr>
          <a:xfrm rot="16200000">
            <a:off x="9835756" y="4289779"/>
            <a:ext cx="378177" cy="555292"/>
          </a:xfrm>
          <a:prstGeom prst="moon">
            <a:avLst>
              <a:gd name="adj" fmla="val 185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05281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196C9-FF89-654D-949F-AA7081C91A05}"/>
              </a:ext>
            </a:extLst>
          </p:cNvPr>
          <p:cNvSpPr>
            <a:spLocks noGrp="1"/>
          </p:cNvSpPr>
          <p:nvPr>
            <p:ph type="title"/>
          </p:nvPr>
        </p:nvSpPr>
        <p:spPr/>
        <p:txBody>
          <a:bodyPr/>
          <a:lstStyle/>
          <a:p>
            <a:r>
              <a:rPr lang="en-CN" dirty="0"/>
              <a:t>多维数组</a:t>
            </a:r>
          </a:p>
        </p:txBody>
      </p:sp>
      <p:sp>
        <p:nvSpPr>
          <p:cNvPr id="4" name="Text Placeholder 3">
            <a:extLst>
              <a:ext uri="{FF2B5EF4-FFF2-40B4-BE49-F238E27FC236}">
                <a16:creationId xmlns:a16="http://schemas.microsoft.com/office/drawing/2014/main" id="{19501201-358E-9049-90A2-51262D99DF95}"/>
              </a:ext>
            </a:extLst>
          </p:cNvPr>
          <p:cNvSpPr>
            <a:spLocks noGrp="1"/>
          </p:cNvSpPr>
          <p:nvPr>
            <p:ph type="body" sz="half" idx="2"/>
          </p:nvPr>
        </p:nvSpPr>
        <p:spPr/>
        <p:txBody>
          <a:bodyPr/>
          <a:lstStyle/>
          <a:p>
            <a:r>
              <a:rPr lang="en-CN" dirty="0"/>
              <a:t>初始化</a:t>
            </a:r>
            <a:r>
              <a:rPr lang="zh-CN" altLang="en-US" dirty="0"/>
              <a:t>：</a:t>
            </a:r>
            <a:endParaRPr lang="en-CN" dirty="0"/>
          </a:p>
        </p:txBody>
      </p:sp>
      <p:pic>
        <p:nvPicPr>
          <p:cNvPr id="6" name="Picture 5">
            <a:extLst>
              <a:ext uri="{FF2B5EF4-FFF2-40B4-BE49-F238E27FC236}">
                <a16:creationId xmlns:a16="http://schemas.microsoft.com/office/drawing/2014/main" id="{6582BF7F-C8B1-CD43-B91E-CBF291449F73}"/>
              </a:ext>
            </a:extLst>
          </p:cNvPr>
          <p:cNvPicPr>
            <a:picLocks noChangeAspect="1"/>
          </p:cNvPicPr>
          <p:nvPr/>
        </p:nvPicPr>
        <p:blipFill>
          <a:blip r:embed="rId2"/>
          <a:stretch>
            <a:fillRect/>
          </a:stretch>
        </p:blipFill>
        <p:spPr>
          <a:xfrm>
            <a:off x="2560462" y="2413793"/>
            <a:ext cx="4813300" cy="3213100"/>
          </a:xfrm>
          <a:prstGeom prst="rect">
            <a:avLst/>
          </a:prstGeom>
        </p:spPr>
      </p:pic>
    </p:spTree>
    <p:extLst>
      <p:ext uri="{BB962C8B-B14F-4D97-AF65-F5344CB8AC3E}">
        <p14:creationId xmlns:p14="http://schemas.microsoft.com/office/powerpoint/2010/main" val="475909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B184-A88D-834F-98F0-9C5F6C463560}"/>
              </a:ext>
            </a:extLst>
          </p:cNvPr>
          <p:cNvSpPr>
            <a:spLocks noGrp="1"/>
          </p:cNvSpPr>
          <p:nvPr>
            <p:ph type="title"/>
          </p:nvPr>
        </p:nvSpPr>
        <p:spPr/>
        <p:txBody>
          <a:bodyPr/>
          <a:lstStyle/>
          <a:p>
            <a:r>
              <a:rPr lang="en-CN" dirty="0"/>
              <a:t>多维数组</a:t>
            </a:r>
            <a:br>
              <a:rPr lang="en-CN" dirty="0"/>
            </a:br>
            <a:endParaRPr lang="en-CN" dirty="0"/>
          </a:p>
        </p:txBody>
      </p:sp>
      <p:sp>
        <p:nvSpPr>
          <p:cNvPr id="4" name="Text Placeholder 3">
            <a:extLst>
              <a:ext uri="{FF2B5EF4-FFF2-40B4-BE49-F238E27FC236}">
                <a16:creationId xmlns:a16="http://schemas.microsoft.com/office/drawing/2014/main" id="{316E897C-6789-354E-8CF1-7DC8AF7ACBED}"/>
              </a:ext>
            </a:extLst>
          </p:cNvPr>
          <p:cNvSpPr>
            <a:spLocks noGrp="1"/>
          </p:cNvSpPr>
          <p:nvPr>
            <p:ph type="body" sz="half" idx="2"/>
          </p:nvPr>
        </p:nvSpPr>
        <p:spPr/>
        <p:txBody>
          <a:bodyPr/>
          <a:lstStyle/>
          <a:p>
            <a:r>
              <a:rPr lang="en-CN" dirty="0"/>
              <a:t>下标引用与for循环处理</a:t>
            </a:r>
            <a:r>
              <a:rPr lang="zh-CN" altLang="en-US" dirty="0"/>
              <a:t>：</a:t>
            </a:r>
            <a:endParaRPr lang="en-US" altLang="zh-CN" dirty="0"/>
          </a:p>
          <a:p>
            <a:r>
              <a:rPr lang="en-CN" dirty="0"/>
              <a:t>Week</a:t>
            </a:r>
            <a:r>
              <a:rPr lang="en-US" altLang="zh-CN" dirty="0"/>
              <a:t>6</a:t>
            </a:r>
            <a:r>
              <a:rPr lang="zh-CN" altLang="en-US" dirty="0"/>
              <a:t> </a:t>
            </a:r>
            <a:r>
              <a:rPr lang="en-US" altLang="zh-CN" dirty="0"/>
              <a:t>OJ</a:t>
            </a:r>
            <a:r>
              <a:rPr lang="zh-CN" altLang="en-US" dirty="0"/>
              <a:t> 第二题</a:t>
            </a:r>
            <a:endParaRPr lang="en-US" altLang="zh-CN" dirty="0"/>
          </a:p>
          <a:p>
            <a:r>
              <a:rPr lang="zh-CN" altLang="en-US" dirty="0"/>
              <a:t>计算矩阵乘法</a:t>
            </a:r>
            <a:endParaRPr lang="en-CN" dirty="0"/>
          </a:p>
        </p:txBody>
      </p:sp>
      <p:pic>
        <p:nvPicPr>
          <p:cNvPr id="6" name="Picture 5">
            <a:extLst>
              <a:ext uri="{FF2B5EF4-FFF2-40B4-BE49-F238E27FC236}">
                <a16:creationId xmlns:a16="http://schemas.microsoft.com/office/drawing/2014/main" id="{6F906379-0957-7240-A80B-5563AC135F32}"/>
              </a:ext>
            </a:extLst>
          </p:cNvPr>
          <p:cNvPicPr>
            <a:picLocks noChangeAspect="1"/>
          </p:cNvPicPr>
          <p:nvPr/>
        </p:nvPicPr>
        <p:blipFill>
          <a:blip r:embed="rId2"/>
          <a:stretch>
            <a:fillRect/>
          </a:stretch>
        </p:blipFill>
        <p:spPr>
          <a:xfrm>
            <a:off x="4979106" y="2369343"/>
            <a:ext cx="4965700" cy="3302000"/>
          </a:xfrm>
          <a:prstGeom prst="rect">
            <a:avLst/>
          </a:prstGeom>
        </p:spPr>
      </p:pic>
    </p:spTree>
    <p:extLst>
      <p:ext uri="{BB962C8B-B14F-4D97-AF65-F5344CB8AC3E}">
        <p14:creationId xmlns:p14="http://schemas.microsoft.com/office/powerpoint/2010/main" val="2145773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A063D-7C5D-464F-B390-259721451993}"/>
              </a:ext>
            </a:extLst>
          </p:cNvPr>
          <p:cNvSpPr>
            <a:spLocks noGrp="1"/>
          </p:cNvSpPr>
          <p:nvPr>
            <p:ph type="title"/>
          </p:nvPr>
        </p:nvSpPr>
        <p:spPr/>
        <p:txBody>
          <a:bodyPr/>
          <a:lstStyle/>
          <a:p>
            <a:r>
              <a:rPr lang="en-CN" dirty="0"/>
              <a:t>指针与多维数组</a:t>
            </a:r>
            <a:br>
              <a:rPr lang="en-CN" dirty="0"/>
            </a:br>
            <a:endParaRPr lang="en-CN" dirty="0"/>
          </a:p>
        </p:txBody>
      </p:sp>
      <p:sp>
        <p:nvSpPr>
          <p:cNvPr id="4" name="Text Placeholder 3">
            <a:extLst>
              <a:ext uri="{FF2B5EF4-FFF2-40B4-BE49-F238E27FC236}">
                <a16:creationId xmlns:a16="http://schemas.microsoft.com/office/drawing/2014/main" id="{1EF77BD7-1B8A-684B-A960-F148D49EC100}"/>
              </a:ext>
            </a:extLst>
          </p:cNvPr>
          <p:cNvSpPr>
            <a:spLocks noGrp="1"/>
          </p:cNvSpPr>
          <p:nvPr>
            <p:ph type="body" sz="half" idx="2"/>
          </p:nvPr>
        </p:nvSpPr>
        <p:spPr/>
        <p:txBody>
          <a:bodyPr/>
          <a:lstStyle/>
          <a:p>
            <a:endParaRPr lang="en-CN" dirty="0"/>
          </a:p>
          <a:p>
            <a:endParaRPr lang="en-CN" dirty="0"/>
          </a:p>
          <a:p>
            <a:endParaRPr lang="en-CN" dirty="0"/>
          </a:p>
          <a:p>
            <a:r>
              <a:rPr lang="en-CN" dirty="0"/>
              <a:t>注意</a:t>
            </a:r>
            <a:r>
              <a:rPr lang="zh-CN" altLang="en-US" dirty="0"/>
              <a:t>：</a:t>
            </a:r>
            <a:endParaRPr lang="en-US" altLang="zh-CN" dirty="0"/>
          </a:p>
          <a:p>
            <a:r>
              <a:rPr lang="zh-CN" altLang="en-US" dirty="0"/>
              <a:t>*当程序使用多维数组的名字时，也会将其自动转换成数组首元素的指针</a:t>
            </a:r>
            <a:endParaRPr lang="en-US" altLang="zh-CN" dirty="0"/>
          </a:p>
          <a:p>
            <a:r>
              <a:rPr lang="zh-CN" altLang="en-US" dirty="0"/>
              <a:t>*声明中（）必不可少</a:t>
            </a:r>
            <a:endParaRPr lang="en-CN" dirty="0"/>
          </a:p>
        </p:txBody>
      </p:sp>
      <p:pic>
        <p:nvPicPr>
          <p:cNvPr id="10" name="Picture 9">
            <a:extLst>
              <a:ext uri="{FF2B5EF4-FFF2-40B4-BE49-F238E27FC236}">
                <a16:creationId xmlns:a16="http://schemas.microsoft.com/office/drawing/2014/main" id="{63C7AB37-1813-FD49-AB7E-83DCB99318F1}"/>
              </a:ext>
            </a:extLst>
          </p:cNvPr>
          <p:cNvPicPr>
            <a:picLocks noChangeAspect="1"/>
          </p:cNvPicPr>
          <p:nvPr/>
        </p:nvPicPr>
        <p:blipFill>
          <a:blip r:embed="rId2"/>
          <a:stretch>
            <a:fillRect/>
          </a:stretch>
        </p:blipFill>
        <p:spPr>
          <a:xfrm>
            <a:off x="1238250" y="2300286"/>
            <a:ext cx="3695700" cy="838200"/>
          </a:xfrm>
          <a:prstGeom prst="rect">
            <a:avLst/>
          </a:prstGeom>
        </p:spPr>
      </p:pic>
      <p:pic>
        <p:nvPicPr>
          <p:cNvPr id="12" name="Picture 11">
            <a:extLst>
              <a:ext uri="{FF2B5EF4-FFF2-40B4-BE49-F238E27FC236}">
                <a16:creationId xmlns:a16="http://schemas.microsoft.com/office/drawing/2014/main" id="{BE0B2F5A-5822-4942-9B99-27415B12334B}"/>
              </a:ext>
            </a:extLst>
          </p:cNvPr>
          <p:cNvPicPr>
            <a:picLocks noChangeAspect="1"/>
          </p:cNvPicPr>
          <p:nvPr/>
        </p:nvPicPr>
        <p:blipFill>
          <a:blip r:embed="rId3"/>
          <a:stretch>
            <a:fillRect/>
          </a:stretch>
        </p:blipFill>
        <p:spPr>
          <a:xfrm>
            <a:off x="4184650" y="4778372"/>
            <a:ext cx="3822700" cy="495300"/>
          </a:xfrm>
          <a:prstGeom prst="rect">
            <a:avLst/>
          </a:prstGeom>
        </p:spPr>
      </p:pic>
    </p:spTree>
    <p:extLst>
      <p:ext uri="{BB962C8B-B14F-4D97-AF65-F5344CB8AC3E}">
        <p14:creationId xmlns:p14="http://schemas.microsoft.com/office/powerpoint/2010/main" val="41800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7D53-C34A-3740-AD71-4D04BC910324}"/>
              </a:ext>
            </a:extLst>
          </p:cNvPr>
          <p:cNvSpPr>
            <a:spLocks noGrp="1"/>
          </p:cNvSpPr>
          <p:nvPr>
            <p:ph type="title"/>
          </p:nvPr>
        </p:nvSpPr>
        <p:spPr/>
        <p:txBody>
          <a:bodyPr/>
          <a:lstStyle/>
          <a:p>
            <a:r>
              <a:rPr lang="en-CN" dirty="0"/>
              <a:t>contents</a:t>
            </a:r>
          </a:p>
        </p:txBody>
      </p:sp>
      <p:sp>
        <p:nvSpPr>
          <p:cNvPr id="3" name="Content Placeholder 2">
            <a:extLst>
              <a:ext uri="{FF2B5EF4-FFF2-40B4-BE49-F238E27FC236}">
                <a16:creationId xmlns:a16="http://schemas.microsoft.com/office/drawing/2014/main" id="{89652F87-8E25-1041-9669-F21F07DED280}"/>
              </a:ext>
            </a:extLst>
          </p:cNvPr>
          <p:cNvSpPr>
            <a:spLocks noGrp="1"/>
          </p:cNvSpPr>
          <p:nvPr>
            <p:ph idx="1"/>
          </p:nvPr>
        </p:nvSpPr>
        <p:spPr/>
        <p:txBody>
          <a:bodyPr/>
          <a:lstStyle/>
          <a:p>
            <a:r>
              <a:rPr lang="en-CN" dirty="0"/>
              <a:t>指针的基本概念</a:t>
            </a:r>
          </a:p>
          <a:p>
            <a:r>
              <a:rPr lang="en-CN" dirty="0"/>
              <a:t>数组的声明与使用</a:t>
            </a:r>
            <a:endParaRPr lang="en-US" altLang="zh-CN" dirty="0"/>
          </a:p>
          <a:p>
            <a:r>
              <a:rPr lang="en-CN" dirty="0"/>
              <a:t>指针与数组的关系</a:t>
            </a:r>
          </a:p>
          <a:p>
            <a:r>
              <a:rPr lang="en-CN" dirty="0"/>
              <a:t>多维数组</a:t>
            </a:r>
            <a:r>
              <a:rPr lang="zh-CN" altLang="en-US" dirty="0"/>
              <a:t>（指针与多维数组）</a:t>
            </a:r>
            <a:endParaRPr lang="en-CN" dirty="0"/>
          </a:p>
          <a:p>
            <a:pPr marL="0" indent="0">
              <a:buNone/>
            </a:pPr>
            <a:endParaRPr lang="en-CN" dirty="0"/>
          </a:p>
          <a:p>
            <a:endParaRPr lang="en-CN" dirty="0"/>
          </a:p>
        </p:txBody>
      </p:sp>
    </p:spTree>
    <p:extLst>
      <p:ext uri="{BB962C8B-B14F-4D97-AF65-F5344CB8AC3E}">
        <p14:creationId xmlns:p14="http://schemas.microsoft.com/office/powerpoint/2010/main" val="3848992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F37C-AC6A-2540-9444-CC042E72FB2A}"/>
              </a:ext>
            </a:extLst>
          </p:cNvPr>
          <p:cNvSpPr>
            <a:spLocks noGrp="1"/>
          </p:cNvSpPr>
          <p:nvPr>
            <p:ph type="title"/>
          </p:nvPr>
        </p:nvSpPr>
        <p:spPr/>
        <p:txBody>
          <a:bodyPr/>
          <a:lstStyle/>
          <a:p>
            <a:r>
              <a:rPr lang="en-CN" dirty="0"/>
              <a:t>指针与多维数组</a:t>
            </a:r>
            <a:br>
              <a:rPr lang="en-CN" dirty="0"/>
            </a:br>
            <a:endParaRPr lang="en-CN" dirty="0"/>
          </a:p>
        </p:txBody>
      </p:sp>
      <p:sp>
        <p:nvSpPr>
          <p:cNvPr id="4" name="Text Placeholder 3">
            <a:extLst>
              <a:ext uri="{FF2B5EF4-FFF2-40B4-BE49-F238E27FC236}">
                <a16:creationId xmlns:a16="http://schemas.microsoft.com/office/drawing/2014/main" id="{7539449E-5754-3D4F-945B-6D755A0AC0B7}"/>
              </a:ext>
            </a:extLst>
          </p:cNvPr>
          <p:cNvSpPr>
            <a:spLocks noGrp="1"/>
          </p:cNvSpPr>
          <p:nvPr>
            <p:ph type="body" sz="half" idx="2"/>
          </p:nvPr>
        </p:nvSpPr>
        <p:spPr/>
        <p:txBody>
          <a:bodyPr/>
          <a:lstStyle/>
          <a:p>
            <a:r>
              <a:rPr lang="en-CN" dirty="0"/>
              <a:t>找不同</a:t>
            </a:r>
            <a:r>
              <a:rPr lang="zh-CN" altLang="en-US" dirty="0"/>
              <a:t>：</a:t>
            </a:r>
            <a:endParaRPr lang="en-CN" dirty="0"/>
          </a:p>
        </p:txBody>
      </p:sp>
      <p:pic>
        <p:nvPicPr>
          <p:cNvPr id="10" name="Picture 9">
            <a:extLst>
              <a:ext uri="{FF2B5EF4-FFF2-40B4-BE49-F238E27FC236}">
                <a16:creationId xmlns:a16="http://schemas.microsoft.com/office/drawing/2014/main" id="{F1A3CA1A-9712-C747-B115-24ED5C2F442E}"/>
              </a:ext>
            </a:extLst>
          </p:cNvPr>
          <p:cNvPicPr>
            <a:picLocks noChangeAspect="1"/>
          </p:cNvPicPr>
          <p:nvPr/>
        </p:nvPicPr>
        <p:blipFill>
          <a:blip r:embed="rId2"/>
          <a:stretch>
            <a:fillRect/>
          </a:stretch>
        </p:blipFill>
        <p:spPr>
          <a:xfrm>
            <a:off x="1141410" y="2674143"/>
            <a:ext cx="5511800" cy="1346200"/>
          </a:xfrm>
          <a:prstGeom prst="rect">
            <a:avLst/>
          </a:prstGeom>
        </p:spPr>
      </p:pic>
    </p:spTree>
    <p:extLst>
      <p:ext uri="{BB962C8B-B14F-4D97-AF65-F5344CB8AC3E}">
        <p14:creationId xmlns:p14="http://schemas.microsoft.com/office/powerpoint/2010/main" val="1869434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BA602-D7C1-7543-B1CE-BAD415538A9B}"/>
              </a:ext>
            </a:extLst>
          </p:cNvPr>
          <p:cNvSpPr>
            <a:spLocks noGrp="1"/>
          </p:cNvSpPr>
          <p:nvPr>
            <p:ph type="title"/>
          </p:nvPr>
        </p:nvSpPr>
        <p:spPr/>
        <p:txBody>
          <a:bodyPr/>
          <a:lstStyle/>
          <a:p>
            <a:r>
              <a:rPr lang="en-US" dirty="0" err="1"/>
              <a:t>指针与多维数组</a:t>
            </a:r>
            <a:br>
              <a:rPr lang="en-US" dirty="0"/>
            </a:br>
            <a:endParaRPr lang="en-CN" dirty="0"/>
          </a:p>
        </p:txBody>
      </p:sp>
      <p:sp>
        <p:nvSpPr>
          <p:cNvPr id="4" name="Text Placeholder 3">
            <a:extLst>
              <a:ext uri="{FF2B5EF4-FFF2-40B4-BE49-F238E27FC236}">
                <a16:creationId xmlns:a16="http://schemas.microsoft.com/office/drawing/2014/main" id="{8177D15D-4CF5-B44E-ABC2-D76203145161}"/>
              </a:ext>
            </a:extLst>
          </p:cNvPr>
          <p:cNvSpPr>
            <a:spLocks noGrp="1"/>
          </p:cNvSpPr>
          <p:nvPr>
            <p:ph type="body" sz="half" idx="2"/>
          </p:nvPr>
        </p:nvSpPr>
        <p:spPr/>
        <p:txBody>
          <a:bodyPr/>
          <a:lstStyle/>
          <a:p>
            <a:r>
              <a:rPr lang="en-CN" dirty="0"/>
              <a:t>还记得我们说过</a:t>
            </a:r>
            <a:r>
              <a:rPr lang="zh-CN" altLang="en-US" dirty="0"/>
              <a:t>“数组的下标就是指针”吗</a:t>
            </a:r>
            <a:endParaRPr lang="en-CN" dirty="0"/>
          </a:p>
        </p:txBody>
      </p:sp>
      <p:pic>
        <p:nvPicPr>
          <p:cNvPr id="6" name="Picture 5">
            <a:extLst>
              <a:ext uri="{FF2B5EF4-FFF2-40B4-BE49-F238E27FC236}">
                <a16:creationId xmlns:a16="http://schemas.microsoft.com/office/drawing/2014/main" id="{34E24110-F025-0B4D-A338-3C47F9355B59}"/>
              </a:ext>
            </a:extLst>
          </p:cNvPr>
          <p:cNvPicPr>
            <a:picLocks noChangeAspect="1"/>
          </p:cNvPicPr>
          <p:nvPr/>
        </p:nvPicPr>
        <p:blipFill>
          <a:blip r:embed="rId2"/>
          <a:stretch>
            <a:fillRect/>
          </a:stretch>
        </p:blipFill>
        <p:spPr>
          <a:xfrm>
            <a:off x="7433638" y="781050"/>
            <a:ext cx="2955390" cy="5295900"/>
          </a:xfrm>
          <a:prstGeom prst="rect">
            <a:avLst/>
          </a:prstGeom>
        </p:spPr>
      </p:pic>
      <p:pic>
        <p:nvPicPr>
          <p:cNvPr id="7" name="Picture 6">
            <a:extLst>
              <a:ext uri="{FF2B5EF4-FFF2-40B4-BE49-F238E27FC236}">
                <a16:creationId xmlns:a16="http://schemas.microsoft.com/office/drawing/2014/main" id="{A868914B-BA02-4D4E-8982-9FF4EB7F54A2}"/>
              </a:ext>
            </a:extLst>
          </p:cNvPr>
          <p:cNvPicPr>
            <a:picLocks noChangeAspect="1"/>
          </p:cNvPicPr>
          <p:nvPr/>
        </p:nvPicPr>
        <p:blipFill>
          <a:blip r:embed="rId3"/>
          <a:stretch>
            <a:fillRect/>
          </a:stretch>
        </p:blipFill>
        <p:spPr>
          <a:xfrm>
            <a:off x="1141410" y="3017043"/>
            <a:ext cx="5473700" cy="1054100"/>
          </a:xfrm>
          <a:prstGeom prst="rect">
            <a:avLst/>
          </a:prstGeom>
        </p:spPr>
      </p:pic>
      <p:pic>
        <p:nvPicPr>
          <p:cNvPr id="8" name="Picture 7">
            <a:extLst>
              <a:ext uri="{FF2B5EF4-FFF2-40B4-BE49-F238E27FC236}">
                <a16:creationId xmlns:a16="http://schemas.microsoft.com/office/drawing/2014/main" id="{25DAB9B9-5784-C143-86F3-D764673E17D1}"/>
              </a:ext>
            </a:extLst>
          </p:cNvPr>
          <p:cNvPicPr>
            <a:picLocks noChangeAspect="1"/>
          </p:cNvPicPr>
          <p:nvPr/>
        </p:nvPicPr>
        <p:blipFill>
          <a:blip r:embed="rId4"/>
          <a:stretch>
            <a:fillRect/>
          </a:stretch>
        </p:blipFill>
        <p:spPr>
          <a:xfrm>
            <a:off x="1141410" y="4148136"/>
            <a:ext cx="3810000" cy="1270000"/>
          </a:xfrm>
          <a:prstGeom prst="rect">
            <a:avLst/>
          </a:prstGeom>
        </p:spPr>
      </p:pic>
    </p:spTree>
    <p:extLst>
      <p:ext uri="{BB962C8B-B14F-4D97-AF65-F5344CB8AC3E}">
        <p14:creationId xmlns:p14="http://schemas.microsoft.com/office/powerpoint/2010/main" val="4190284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1874-E583-1143-BB2B-96A3C10CBD46}"/>
              </a:ext>
            </a:extLst>
          </p:cNvPr>
          <p:cNvSpPr>
            <a:spLocks noGrp="1"/>
          </p:cNvSpPr>
          <p:nvPr>
            <p:ph type="title"/>
          </p:nvPr>
        </p:nvSpPr>
        <p:spPr/>
        <p:txBody>
          <a:bodyPr/>
          <a:lstStyle/>
          <a:p>
            <a:r>
              <a:rPr lang="en-CN" dirty="0"/>
              <a:t>指针与多维数组</a:t>
            </a:r>
            <a:br>
              <a:rPr lang="en-CN" dirty="0"/>
            </a:br>
            <a:endParaRPr lang="en-CN" dirty="0"/>
          </a:p>
        </p:txBody>
      </p:sp>
      <p:sp>
        <p:nvSpPr>
          <p:cNvPr id="4" name="Text Placeholder 3">
            <a:extLst>
              <a:ext uri="{FF2B5EF4-FFF2-40B4-BE49-F238E27FC236}">
                <a16:creationId xmlns:a16="http://schemas.microsoft.com/office/drawing/2014/main" id="{7EE67A16-4CC7-5548-A96B-CE696FD94A34}"/>
              </a:ext>
            </a:extLst>
          </p:cNvPr>
          <p:cNvSpPr>
            <a:spLocks noGrp="1"/>
          </p:cNvSpPr>
          <p:nvPr>
            <p:ph type="body" sz="half" idx="2"/>
          </p:nvPr>
        </p:nvSpPr>
        <p:spPr/>
        <p:txBody>
          <a:bodyPr/>
          <a:lstStyle/>
          <a:p>
            <a:r>
              <a:rPr lang="en-CN" dirty="0"/>
              <a:t>输出矩阵</a:t>
            </a:r>
            <a:r>
              <a:rPr lang="zh-CN" altLang="en-US" dirty="0"/>
              <a:t>：</a:t>
            </a:r>
            <a:endParaRPr lang="en-CN" dirty="0"/>
          </a:p>
        </p:txBody>
      </p:sp>
      <p:pic>
        <p:nvPicPr>
          <p:cNvPr id="6" name="Picture 5">
            <a:extLst>
              <a:ext uri="{FF2B5EF4-FFF2-40B4-BE49-F238E27FC236}">
                <a16:creationId xmlns:a16="http://schemas.microsoft.com/office/drawing/2014/main" id="{A072F39D-635D-7749-9467-56C67280B4EA}"/>
              </a:ext>
            </a:extLst>
          </p:cNvPr>
          <p:cNvPicPr>
            <a:picLocks noChangeAspect="1"/>
          </p:cNvPicPr>
          <p:nvPr/>
        </p:nvPicPr>
        <p:blipFill>
          <a:blip r:embed="rId2"/>
          <a:stretch>
            <a:fillRect/>
          </a:stretch>
        </p:blipFill>
        <p:spPr>
          <a:xfrm>
            <a:off x="1141410" y="2844800"/>
            <a:ext cx="8242300" cy="2616200"/>
          </a:xfrm>
          <a:prstGeom prst="rect">
            <a:avLst/>
          </a:prstGeom>
        </p:spPr>
      </p:pic>
    </p:spTree>
    <p:extLst>
      <p:ext uri="{BB962C8B-B14F-4D97-AF65-F5344CB8AC3E}">
        <p14:creationId xmlns:p14="http://schemas.microsoft.com/office/powerpoint/2010/main" val="1402386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63168-3C40-734E-BE83-D37C72A37DF9}"/>
              </a:ext>
            </a:extLst>
          </p:cNvPr>
          <p:cNvSpPr>
            <a:spLocks noGrp="1"/>
          </p:cNvSpPr>
          <p:nvPr>
            <p:ph type="ctrTitle"/>
          </p:nvPr>
        </p:nvSpPr>
        <p:spPr/>
        <p:txBody>
          <a:bodyPr/>
          <a:lstStyle/>
          <a:p>
            <a:r>
              <a:rPr lang="en-CN" dirty="0"/>
              <a:t>致谢</a:t>
            </a:r>
          </a:p>
        </p:txBody>
      </p:sp>
      <p:sp>
        <p:nvSpPr>
          <p:cNvPr id="3" name="Subtitle 2">
            <a:extLst>
              <a:ext uri="{FF2B5EF4-FFF2-40B4-BE49-F238E27FC236}">
                <a16:creationId xmlns:a16="http://schemas.microsoft.com/office/drawing/2014/main" id="{BB8457C4-EAA3-CB41-995A-4AE2F5BF58D5}"/>
              </a:ext>
            </a:extLst>
          </p:cNvPr>
          <p:cNvSpPr>
            <a:spLocks noGrp="1"/>
          </p:cNvSpPr>
          <p:nvPr>
            <p:ph type="subTitle" idx="1"/>
          </p:nvPr>
        </p:nvSpPr>
        <p:spPr/>
        <p:txBody>
          <a:bodyPr/>
          <a:lstStyle/>
          <a:p>
            <a:r>
              <a:rPr lang="en-CN" dirty="0"/>
              <a:t>陶先平老师</a:t>
            </a:r>
          </a:p>
          <a:p>
            <a:r>
              <a:rPr lang="en-CN" dirty="0"/>
              <a:t>C++primer</a:t>
            </a:r>
            <a:r>
              <a:rPr lang="zh-CN" altLang="en-US" dirty="0"/>
              <a:t> </a:t>
            </a:r>
            <a:r>
              <a:rPr lang="en-US" altLang="zh-CN" dirty="0"/>
              <a:t>5</a:t>
            </a:r>
            <a:endParaRPr lang="en-CN" dirty="0"/>
          </a:p>
        </p:txBody>
      </p:sp>
    </p:spTree>
    <p:extLst>
      <p:ext uri="{BB962C8B-B14F-4D97-AF65-F5344CB8AC3E}">
        <p14:creationId xmlns:p14="http://schemas.microsoft.com/office/powerpoint/2010/main" val="55839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20CA85-7B5C-E94C-B166-39DEAD1841D3}"/>
              </a:ext>
            </a:extLst>
          </p:cNvPr>
          <p:cNvSpPr>
            <a:spLocks noGrp="1"/>
          </p:cNvSpPr>
          <p:nvPr>
            <p:ph idx="1"/>
          </p:nvPr>
        </p:nvSpPr>
        <p:spPr>
          <a:xfrm>
            <a:off x="1143000" y="4675187"/>
            <a:ext cx="9905999" cy="3541714"/>
          </a:xfrm>
        </p:spPr>
        <p:txBody>
          <a:bodyPr/>
          <a:lstStyle/>
          <a:p>
            <a:r>
              <a:rPr lang="en-CN" dirty="0"/>
              <a:t>By</a:t>
            </a:r>
            <a:r>
              <a:rPr lang="zh-CN" altLang="en-US" dirty="0"/>
              <a:t> 蔡羽童 </a:t>
            </a:r>
            <a:r>
              <a:rPr lang="en-US" altLang="zh-CN" dirty="0"/>
              <a:t>211240024</a:t>
            </a:r>
          </a:p>
          <a:p>
            <a:r>
              <a:rPr lang="en-US" altLang="zh-CN" dirty="0"/>
              <a:t>2021.11</a:t>
            </a:r>
            <a:endParaRPr lang="en-CN" dirty="0"/>
          </a:p>
        </p:txBody>
      </p:sp>
    </p:spTree>
    <p:extLst>
      <p:ext uri="{BB962C8B-B14F-4D97-AF65-F5344CB8AC3E}">
        <p14:creationId xmlns:p14="http://schemas.microsoft.com/office/powerpoint/2010/main" val="408273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D7B27-06E3-D54D-913D-3B6F78DBC631}"/>
              </a:ext>
            </a:extLst>
          </p:cNvPr>
          <p:cNvSpPr>
            <a:spLocks noGrp="1"/>
          </p:cNvSpPr>
          <p:nvPr>
            <p:ph type="title"/>
          </p:nvPr>
        </p:nvSpPr>
        <p:spPr/>
        <p:txBody>
          <a:bodyPr/>
          <a:lstStyle/>
          <a:p>
            <a:r>
              <a:rPr lang="en-CN" dirty="0"/>
              <a:t>指针的基本概念</a:t>
            </a:r>
            <a:br>
              <a:rPr lang="en-CN" dirty="0"/>
            </a:br>
            <a:br>
              <a:rPr lang="en-CN" dirty="0"/>
            </a:br>
            <a:r>
              <a:rPr lang="en-CN" sz="2000" dirty="0"/>
              <a:t>说在前面</a:t>
            </a:r>
          </a:p>
        </p:txBody>
      </p:sp>
      <p:sp>
        <p:nvSpPr>
          <p:cNvPr id="4" name="Text Placeholder 3">
            <a:extLst>
              <a:ext uri="{FF2B5EF4-FFF2-40B4-BE49-F238E27FC236}">
                <a16:creationId xmlns:a16="http://schemas.microsoft.com/office/drawing/2014/main" id="{F40DB8B9-7E54-274E-9B36-4C4E20706A92}"/>
              </a:ext>
            </a:extLst>
          </p:cNvPr>
          <p:cNvSpPr>
            <a:spLocks noGrp="1"/>
          </p:cNvSpPr>
          <p:nvPr>
            <p:ph type="body" sz="half" idx="2"/>
          </p:nvPr>
        </p:nvSpPr>
        <p:spPr>
          <a:xfrm>
            <a:off x="1141413" y="2249486"/>
            <a:ext cx="7701033" cy="3541714"/>
          </a:xfrm>
        </p:spPr>
        <p:txBody>
          <a:bodyPr>
            <a:noAutofit/>
          </a:bodyPr>
          <a:lstStyle/>
          <a:p>
            <a:r>
              <a:rPr lang="en-US" sz="1400" dirty="0"/>
              <a:t>warning：</a:t>
            </a:r>
            <a:r>
              <a:rPr lang="zh-CN" altLang="en-US" sz="1400" dirty="0"/>
              <a:t>指针通常难以理解，即使是有经验的程序员也常常因为调试指针引发的错误而备受折磨</a:t>
            </a:r>
            <a:r>
              <a:rPr lang="en-US" altLang="zh-CN" sz="1400" dirty="0"/>
              <a:t>……</a:t>
            </a:r>
          </a:p>
          <a:p>
            <a:r>
              <a:rPr lang="en-US" altLang="zh-CN" sz="1400" dirty="0"/>
              <a:t>But</a:t>
            </a:r>
            <a:r>
              <a:rPr lang="zh-CN" altLang="en-US" sz="1400" dirty="0"/>
              <a:t> 我们为什么要用指针</a:t>
            </a:r>
            <a:r>
              <a:rPr lang="en-US" altLang="zh-CN" sz="1400" dirty="0"/>
              <a:t>——</a:t>
            </a:r>
            <a:r>
              <a:rPr lang="zh-CN" altLang="en-US" sz="1400" dirty="0"/>
              <a:t>使用指针可以带来如下的好处：</a:t>
            </a:r>
            <a:endParaRPr lang="en-US" altLang="zh-CN" sz="1400" dirty="0"/>
          </a:p>
          <a:p>
            <a:r>
              <a:rPr lang="zh-CN" altLang="en-US" sz="1400" dirty="0"/>
              <a:t>（</a:t>
            </a:r>
            <a:r>
              <a:rPr lang="en-US" altLang="zh-CN" sz="1400" dirty="0"/>
              <a:t>1</a:t>
            </a:r>
            <a:r>
              <a:rPr lang="zh-CN" altLang="en-US" sz="1400" dirty="0"/>
              <a:t>）可以提高程序的编译效率和执行速度，使程序更加简洁。</a:t>
            </a:r>
          </a:p>
          <a:p>
            <a:r>
              <a:rPr lang="zh-CN" altLang="en-US" sz="1400" dirty="0"/>
              <a:t>（</a:t>
            </a:r>
            <a:r>
              <a:rPr lang="en-US" altLang="zh-CN" sz="1400" dirty="0"/>
              <a:t>2</a:t>
            </a:r>
            <a:r>
              <a:rPr lang="zh-CN" altLang="en-US" sz="1400" dirty="0"/>
              <a:t>）通过指针被调用函数可以向调用函数处返回除正常的返回值之外的其他数据，从而实现两者间的双向通信。</a:t>
            </a:r>
            <a:endParaRPr lang="en-US" altLang="zh-CN" sz="1400" dirty="0"/>
          </a:p>
          <a:p>
            <a:r>
              <a:rPr lang="zh-CN" altLang="en-US" sz="1400" dirty="0"/>
              <a:t>（</a:t>
            </a:r>
            <a:r>
              <a:rPr lang="en-US" altLang="zh-CN" sz="1400" dirty="0"/>
              <a:t>3</a:t>
            </a:r>
            <a:r>
              <a:rPr lang="zh-CN" altLang="en-US" sz="1400" dirty="0"/>
              <a:t>）利用指针可以实现动态内存分配。</a:t>
            </a:r>
          </a:p>
          <a:p>
            <a:r>
              <a:rPr lang="zh-CN" altLang="en-US" sz="1400" dirty="0"/>
              <a:t>（</a:t>
            </a:r>
            <a:r>
              <a:rPr lang="en-US" altLang="zh-CN" sz="1400" dirty="0"/>
              <a:t>4</a:t>
            </a:r>
            <a:r>
              <a:rPr lang="zh-CN" altLang="en-US" sz="1400" dirty="0"/>
              <a:t>）指针还用于表示和实现各种复杂的数据结构，从而为编写出更加高质量的程序奠定基础。</a:t>
            </a:r>
            <a:endParaRPr lang="en-US" altLang="zh-CN" sz="1400" dirty="0"/>
          </a:p>
          <a:p>
            <a:r>
              <a:rPr lang="zh-CN" altLang="en-US" sz="1400" dirty="0"/>
              <a:t>（</a:t>
            </a:r>
            <a:r>
              <a:rPr lang="en-US" altLang="zh-CN" sz="1400" dirty="0"/>
              <a:t>5</a:t>
            </a:r>
            <a:r>
              <a:rPr lang="zh-CN" altLang="en-US" sz="1400" dirty="0"/>
              <a:t>）利用指针可以直接操作内存地址，从而可以完成和汇编语言类似的工作。</a:t>
            </a:r>
          </a:p>
          <a:p>
            <a:r>
              <a:rPr lang="zh-CN" altLang="en-US" sz="1400" dirty="0"/>
              <a:t>（</a:t>
            </a:r>
            <a:r>
              <a:rPr lang="en-US" altLang="zh-CN" sz="1400" dirty="0"/>
              <a:t>6</a:t>
            </a:r>
            <a:r>
              <a:rPr lang="zh-CN" altLang="en-US" sz="1400" dirty="0"/>
              <a:t>）更容易实现函数的编写和调用</a:t>
            </a:r>
          </a:p>
          <a:p>
            <a:endParaRPr lang="zh-CN" altLang="en-US" sz="1400" dirty="0"/>
          </a:p>
          <a:p>
            <a:endParaRPr lang="en-CN" sz="1400" dirty="0"/>
          </a:p>
        </p:txBody>
      </p:sp>
    </p:spTree>
    <p:extLst>
      <p:ext uri="{BB962C8B-B14F-4D97-AF65-F5344CB8AC3E}">
        <p14:creationId xmlns:p14="http://schemas.microsoft.com/office/powerpoint/2010/main" val="2422814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34AC-B956-4140-974A-E2CBD597A0C8}"/>
              </a:ext>
            </a:extLst>
          </p:cNvPr>
          <p:cNvSpPr>
            <a:spLocks noGrp="1"/>
          </p:cNvSpPr>
          <p:nvPr>
            <p:ph type="title"/>
          </p:nvPr>
        </p:nvSpPr>
        <p:spPr/>
        <p:txBody>
          <a:bodyPr/>
          <a:lstStyle/>
          <a:p>
            <a:r>
              <a:rPr lang="en-CN" dirty="0"/>
              <a:t>指针的基本概念</a:t>
            </a:r>
            <a:br>
              <a:rPr lang="en-CN" dirty="0"/>
            </a:br>
            <a:endParaRPr lang="en-CN" dirty="0"/>
          </a:p>
        </p:txBody>
      </p:sp>
      <p:sp>
        <p:nvSpPr>
          <p:cNvPr id="4" name="Text Placeholder 3">
            <a:extLst>
              <a:ext uri="{FF2B5EF4-FFF2-40B4-BE49-F238E27FC236}">
                <a16:creationId xmlns:a16="http://schemas.microsoft.com/office/drawing/2014/main" id="{D3E9C19F-0B62-2F43-9B1C-A0043B40ED3C}"/>
              </a:ext>
            </a:extLst>
          </p:cNvPr>
          <p:cNvSpPr>
            <a:spLocks noGrp="1"/>
          </p:cNvSpPr>
          <p:nvPr>
            <p:ph type="body" sz="half" idx="2"/>
          </p:nvPr>
        </p:nvSpPr>
        <p:spPr>
          <a:xfrm>
            <a:off x="1141410" y="2249486"/>
            <a:ext cx="7808037" cy="3541714"/>
          </a:xfrm>
        </p:spPr>
        <p:txBody>
          <a:bodyPr/>
          <a:lstStyle/>
          <a:p>
            <a:r>
              <a:rPr lang="zh-CN" altLang="en-US" dirty="0"/>
              <a:t>*指针是”指向“另外一种类型的复合（基于其他类型才能定义的）类型。</a:t>
            </a:r>
          </a:p>
          <a:p>
            <a:r>
              <a:rPr lang="zh-CN" altLang="en-US" dirty="0"/>
              <a:t>*与引用类似：实现了对其他对象的间接访问。</a:t>
            </a:r>
            <a:endParaRPr lang="en-US" altLang="zh-CN" dirty="0"/>
          </a:p>
          <a:p>
            <a:r>
              <a:rPr lang="en-US" altLang="zh-CN" dirty="0"/>
              <a:t>	</a:t>
            </a:r>
            <a:r>
              <a:rPr lang="zh-CN" altLang="en-US" dirty="0"/>
              <a:t>（引用：　引用就是某一变量（目标）的一个别名，对引用的操作与对变量</a:t>
            </a:r>
            <a:r>
              <a:rPr lang="en-US" altLang="zh-CN" dirty="0"/>
              <a:t>		</a:t>
            </a:r>
            <a:r>
              <a:rPr lang="zh-CN" altLang="en-US" dirty="0"/>
              <a:t>直接操作完全一样。 引用的声明方法：类型标识符 </a:t>
            </a:r>
            <a:r>
              <a:rPr lang="en-US" altLang="zh-CN" dirty="0"/>
              <a:t>&amp;</a:t>
            </a:r>
            <a:r>
              <a:rPr lang="zh-CN" altLang="en-US" dirty="0"/>
              <a:t>引用名</a:t>
            </a:r>
            <a:r>
              <a:rPr lang="en-US" altLang="zh-CN" dirty="0"/>
              <a:t>=</a:t>
            </a:r>
            <a:r>
              <a:rPr lang="zh-CN" altLang="en-US" dirty="0"/>
              <a:t>目</a:t>
            </a:r>
            <a:r>
              <a:rPr lang="en-US" altLang="zh-CN" dirty="0"/>
              <a:t>		</a:t>
            </a:r>
            <a:r>
              <a:rPr lang="zh-CN" altLang="en-US" dirty="0"/>
              <a:t>标变量名。）</a:t>
            </a:r>
          </a:p>
          <a:p>
            <a:endParaRPr lang="zh-CN" altLang="en-US" dirty="0"/>
          </a:p>
          <a:p>
            <a:endParaRPr lang="en-CN" dirty="0"/>
          </a:p>
        </p:txBody>
      </p:sp>
    </p:spTree>
    <p:extLst>
      <p:ext uri="{BB962C8B-B14F-4D97-AF65-F5344CB8AC3E}">
        <p14:creationId xmlns:p14="http://schemas.microsoft.com/office/powerpoint/2010/main" val="1388809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39851-2FA5-D94A-8BC5-712A2C0728A9}"/>
              </a:ext>
            </a:extLst>
          </p:cNvPr>
          <p:cNvSpPr>
            <a:spLocks noGrp="1"/>
          </p:cNvSpPr>
          <p:nvPr>
            <p:ph type="title"/>
          </p:nvPr>
        </p:nvSpPr>
        <p:spPr/>
        <p:txBody>
          <a:bodyPr/>
          <a:lstStyle/>
          <a:p>
            <a:r>
              <a:rPr lang="en-CN" dirty="0"/>
              <a:t>指针的基本概念</a:t>
            </a:r>
            <a:br>
              <a:rPr lang="en-CN" dirty="0"/>
            </a:br>
            <a:endParaRPr lang="en-CN" dirty="0"/>
          </a:p>
        </p:txBody>
      </p:sp>
      <p:sp>
        <p:nvSpPr>
          <p:cNvPr id="4" name="Text Placeholder 3">
            <a:extLst>
              <a:ext uri="{FF2B5EF4-FFF2-40B4-BE49-F238E27FC236}">
                <a16:creationId xmlns:a16="http://schemas.microsoft.com/office/drawing/2014/main" id="{CEE7D579-9E63-844A-BFEA-C6B12BB12AFC}"/>
              </a:ext>
            </a:extLst>
          </p:cNvPr>
          <p:cNvSpPr>
            <a:spLocks noGrp="1"/>
          </p:cNvSpPr>
          <p:nvPr>
            <p:ph type="body" sz="half" idx="2"/>
          </p:nvPr>
        </p:nvSpPr>
        <p:spPr/>
        <p:txBody>
          <a:bodyPr>
            <a:normAutofit/>
          </a:bodyPr>
          <a:lstStyle/>
          <a:p>
            <a:r>
              <a:rPr lang="zh-CN" altLang="en-US" dirty="0"/>
              <a:t>不同点： </a:t>
            </a:r>
            <a:r>
              <a:rPr lang="en-US" altLang="zh-CN" dirty="0"/>
              <a:t>1.</a:t>
            </a:r>
            <a:r>
              <a:rPr lang="zh-CN" altLang="en-US" dirty="0"/>
              <a:t>指针本身便是一个对象，允许赋值</a:t>
            </a:r>
            <a:r>
              <a:rPr lang="en-US" altLang="zh-CN" dirty="0"/>
              <a:t>&amp;</a:t>
            </a:r>
            <a:r>
              <a:rPr lang="zh-CN" altLang="en-US" dirty="0"/>
              <a:t>拷贝</a:t>
            </a:r>
          </a:p>
          <a:p>
            <a:r>
              <a:rPr lang="en-US" altLang="zh-CN" dirty="0"/>
              <a:t>2.</a:t>
            </a:r>
            <a:r>
              <a:rPr lang="zh-CN" altLang="en-US" dirty="0"/>
              <a:t>指针在生命周期内</a:t>
            </a:r>
            <a:r>
              <a:rPr lang="zh-CN" altLang="en-US"/>
              <a:t>可以先后指向几</a:t>
            </a:r>
            <a:r>
              <a:rPr lang="zh-CN" altLang="en-US" dirty="0"/>
              <a:t>个不同的对象（包括指针）</a:t>
            </a:r>
          </a:p>
          <a:p>
            <a:r>
              <a:rPr lang="en-US" altLang="zh-CN" dirty="0"/>
              <a:t>3.</a:t>
            </a:r>
            <a:r>
              <a:rPr lang="zh-CN" altLang="en-US" dirty="0"/>
              <a:t>指针无需在定义时赋值</a:t>
            </a:r>
          </a:p>
          <a:p>
            <a:endParaRPr lang="en-CN" dirty="0"/>
          </a:p>
        </p:txBody>
      </p:sp>
      <p:sp>
        <p:nvSpPr>
          <p:cNvPr id="6" name="Text Placeholder 3">
            <a:extLst>
              <a:ext uri="{FF2B5EF4-FFF2-40B4-BE49-F238E27FC236}">
                <a16:creationId xmlns:a16="http://schemas.microsoft.com/office/drawing/2014/main" id="{6FC095B6-39DD-4249-BFFD-91FB22BC6208}"/>
              </a:ext>
            </a:extLst>
          </p:cNvPr>
          <p:cNvSpPr txBox="1">
            <a:spLocks/>
          </p:cNvSpPr>
          <p:nvPr/>
        </p:nvSpPr>
        <p:spPr>
          <a:xfrm>
            <a:off x="7435845" y="998706"/>
            <a:ext cx="3780147" cy="5295089"/>
          </a:xfrm>
          <a:prstGeom prst="rect">
            <a:avLst/>
          </a:prstGeom>
        </p:spPr>
        <p:txBody>
          <a:bodyPr vert="horz" lIns="91440" tIns="45720" rIns="91440" bIns="45720" rtlCol="0">
            <a:noAutofit/>
          </a:bodyPr>
          <a:lstStyle>
            <a:lvl1pPr marL="0" indent="0" algn="l" defTabSz="914400" rtl="0" eaLnBrk="1" latinLnBrk="0" hangingPunct="1">
              <a:lnSpc>
                <a:spcPct val="120000"/>
              </a:lnSpc>
              <a:spcBef>
                <a:spcPts val="1000"/>
              </a:spcBef>
              <a:buSzPct val="125000"/>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120000"/>
              </a:lnSpc>
              <a:spcBef>
                <a:spcPts val="500"/>
              </a:spcBef>
              <a:buSzPct val="125000"/>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120000"/>
              </a:lnSpc>
              <a:spcBef>
                <a:spcPts val="500"/>
              </a:spcBef>
              <a:buSzPct val="125000"/>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120000"/>
              </a:lnSpc>
              <a:spcBef>
                <a:spcPts val="500"/>
              </a:spcBef>
              <a:buSzPct val="125000"/>
              <a:buFont typeface="Arial" panose="020B0604020202020204" pitchFamily="34" charset="0"/>
              <a:buNone/>
              <a:defRPr sz="1000" kern="1200">
                <a:solidFill>
                  <a:schemeClr val="tx1"/>
                </a:solidFill>
                <a:latin typeface="+mn-lt"/>
                <a:ea typeface="+mn-ea"/>
                <a:cs typeface="+mn-cs"/>
              </a:defRPr>
            </a:lvl9pPr>
          </a:lstStyle>
          <a:p>
            <a:r>
              <a:rPr lang="en-US" altLang="zh-CN" sz="1050" dirty="0"/>
              <a:t>【</a:t>
            </a:r>
            <a:r>
              <a:rPr lang="zh-CN" altLang="en-US" sz="1050" dirty="0"/>
              <a:t>例</a:t>
            </a:r>
            <a:r>
              <a:rPr lang="en-US" altLang="zh-CN" sz="1050" dirty="0"/>
              <a:t>】</a:t>
            </a:r>
            <a:r>
              <a:rPr lang="zh-CN" altLang="en-US" sz="1050" dirty="0"/>
              <a:t>：</a:t>
            </a:r>
            <a:r>
              <a:rPr lang="en-US" sz="1050" dirty="0"/>
              <a:t>int a; int &amp;ra=a; //</a:t>
            </a:r>
            <a:r>
              <a:rPr lang="zh-CN" altLang="en-US" sz="1050" dirty="0"/>
              <a:t>定义引用</a:t>
            </a:r>
            <a:r>
              <a:rPr lang="en-US" sz="1050" dirty="0"/>
              <a:t>ra,</a:t>
            </a:r>
            <a:r>
              <a:rPr lang="zh-CN" altLang="en-US" sz="1050" dirty="0"/>
              <a:t>它是变量</a:t>
            </a:r>
            <a:r>
              <a:rPr lang="en-US" sz="1050" dirty="0"/>
              <a:t>a</a:t>
            </a:r>
            <a:r>
              <a:rPr lang="zh-CN" altLang="en-US" sz="1050" dirty="0"/>
              <a:t>的引用，即别名</a:t>
            </a:r>
          </a:p>
          <a:p>
            <a:r>
              <a:rPr lang="zh-CN" altLang="en-US" sz="1050" dirty="0"/>
              <a:t>　　 说明：</a:t>
            </a:r>
          </a:p>
          <a:p>
            <a:r>
              <a:rPr lang="zh-CN" altLang="en-US" sz="1050" dirty="0"/>
              <a:t>　　 （</a:t>
            </a:r>
            <a:r>
              <a:rPr lang="en-US" altLang="zh-CN" sz="1050" dirty="0"/>
              <a:t>1</a:t>
            </a:r>
            <a:r>
              <a:rPr lang="zh-CN" altLang="en-US" sz="1050" dirty="0"/>
              <a:t>）</a:t>
            </a:r>
            <a:r>
              <a:rPr lang="en-US" altLang="zh-CN" sz="1050" dirty="0"/>
              <a:t>&amp;</a:t>
            </a:r>
            <a:r>
              <a:rPr lang="zh-CN" altLang="en-US" sz="1050" dirty="0"/>
              <a:t>在此不是求地址运算，而是起标识作用。</a:t>
            </a:r>
          </a:p>
          <a:p>
            <a:r>
              <a:rPr lang="zh-CN" altLang="en-US" sz="1050" dirty="0"/>
              <a:t>　　 （</a:t>
            </a:r>
            <a:r>
              <a:rPr lang="en-US" altLang="zh-CN" sz="1050" dirty="0"/>
              <a:t>2</a:t>
            </a:r>
            <a:r>
              <a:rPr lang="zh-CN" altLang="en-US" sz="1050" dirty="0"/>
              <a:t>）类型标识符是指目标变量的类型。</a:t>
            </a:r>
          </a:p>
          <a:p>
            <a:r>
              <a:rPr lang="zh-CN" altLang="en-US" sz="1050" dirty="0"/>
              <a:t>　　 （</a:t>
            </a:r>
            <a:r>
              <a:rPr lang="en-US" altLang="zh-CN" sz="1050" dirty="0"/>
              <a:t>3</a:t>
            </a:r>
            <a:r>
              <a:rPr lang="zh-CN" altLang="en-US" sz="1050" dirty="0"/>
              <a:t>）声明引用时，必须同时对其进行初始化。</a:t>
            </a:r>
          </a:p>
          <a:p>
            <a:r>
              <a:rPr lang="zh-CN" altLang="en-US" sz="1050" dirty="0"/>
              <a:t>　　 （</a:t>
            </a:r>
            <a:r>
              <a:rPr lang="en-US" altLang="zh-CN" sz="1050" dirty="0"/>
              <a:t>4</a:t>
            </a:r>
            <a:r>
              <a:rPr lang="zh-CN" altLang="en-US" sz="1050" dirty="0"/>
              <a:t>）引用声明完毕后，相当于目标变量名有两个名称，即该目标原名称和引用名，且不能再把该引用名作为其他变量名的别名。</a:t>
            </a:r>
          </a:p>
          <a:p>
            <a:r>
              <a:rPr lang="zh-CN" altLang="en-US" sz="1050" dirty="0"/>
              <a:t>　　 </a:t>
            </a:r>
            <a:r>
              <a:rPr lang="en-US" sz="1050" dirty="0"/>
              <a:t>ra=1; </a:t>
            </a:r>
            <a:r>
              <a:rPr lang="zh-CN" altLang="en-US" sz="1050" dirty="0"/>
              <a:t>等价于 </a:t>
            </a:r>
            <a:r>
              <a:rPr lang="en-US" sz="1050" dirty="0"/>
              <a:t>a=1;</a:t>
            </a:r>
          </a:p>
          <a:p>
            <a:r>
              <a:rPr lang="en-US" sz="1050" dirty="0"/>
              <a:t>　　 （5）</a:t>
            </a:r>
            <a:r>
              <a:rPr lang="zh-CN" altLang="en-US" sz="1050" dirty="0"/>
              <a:t>声明一个引用，不是新定义了一个变量，它只表示该引用名是目标变量名的一个别名，它本身不是一种数据类型，因此引用</a:t>
            </a:r>
          </a:p>
          <a:p>
            <a:r>
              <a:rPr lang="zh-CN" altLang="en-US" sz="1050" dirty="0"/>
              <a:t>本身不占存储单元，系统也不给引用分配存储单元。故：对引用求地址，就是对目标变量求地址。</a:t>
            </a:r>
            <a:r>
              <a:rPr lang="en-US" altLang="zh-CN" sz="1050" dirty="0"/>
              <a:t>&amp;</a:t>
            </a:r>
            <a:r>
              <a:rPr lang="en-US" sz="1050" dirty="0"/>
              <a:t>ra</a:t>
            </a:r>
            <a:r>
              <a:rPr lang="zh-CN" altLang="en-US" sz="1050" dirty="0"/>
              <a:t>与</a:t>
            </a:r>
            <a:r>
              <a:rPr lang="en-US" altLang="zh-CN" sz="1050" dirty="0"/>
              <a:t>&amp;</a:t>
            </a:r>
            <a:r>
              <a:rPr lang="en-US" sz="1050" dirty="0"/>
              <a:t>a</a:t>
            </a:r>
            <a:r>
              <a:rPr lang="zh-CN" altLang="en-US" sz="1050" dirty="0"/>
              <a:t>相等。</a:t>
            </a:r>
          </a:p>
          <a:p>
            <a:r>
              <a:rPr lang="zh-CN" altLang="en-US" sz="1050" dirty="0"/>
              <a:t>　　 （</a:t>
            </a:r>
            <a:r>
              <a:rPr lang="en-US" altLang="zh-CN" sz="1050" dirty="0"/>
              <a:t>6</a:t>
            </a:r>
            <a:r>
              <a:rPr lang="zh-CN" altLang="en-US" sz="1050" dirty="0"/>
              <a:t>）不能建立数组的引用。因为数组是一个由若干个元素所组成的集合，所以无法建立一个数组的别名。）</a:t>
            </a:r>
          </a:p>
          <a:p>
            <a:endParaRPr lang="en-CN" sz="1050" dirty="0"/>
          </a:p>
        </p:txBody>
      </p:sp>
    </p:spTree>
    <p:extLst>
      <p:ext uri="{BB962C8B-B14F-4D97-AF65-F5344CB8AC3E}">
        <p14:creationId xmlns:p14="http://schemas.microsoft.com/office/powerpoint/2010/main" val="1273985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955-0C50-F24E-8A8C-F9913C897421}"/>
              </a:ext>
            </a:extLst>
          </p:cNvPr>
          <p:cNvSpPr>
            <a:spLocks noGrp="1"/>
          </p:cNvSpPr>
          <p:nvPr>
            <p:ph type="title"/>
          </p:nvPr>
        </p:nvSpPr>
        <p:spPr/>
        <p:txBody>
          <a:bodyPr/>
          <a:lstStyle/>
          <a:p>
            <a:r>
              <a:rPr lang="en-CN" dirty="0"/>
              <a:t>指针的基本概念</a:t>
            </a:r>
            <a:br>
              <a:rPr lang="en-CN" dirty="0"/>
            </a:br>
            <a:endParaRPr lang="en-CN" dirty="0"/>
          </a:p>
        </p:txBody>
      </p:sp>
      <p:sp>
        <p:nvSpPr>
          <p:cNvPr id="4" name="Text Placeholder 3">
            <a:extLst>
              <a:ext uri="{FF2B5EF4-FFF2-40B4-BE49-F238E27FC236}">
                <a16:creationId xmlns:a16="http://schemas.microsoft.com/office/drawing/2014/main" id="{9BE60C2A-A223-9A4C-956E-D4891C87552E}"/>
              </a:ext>
            </a:extLst>
          </p:cNvPr>
          <p:cNvSpPr>
            <a:spLocks noGrp="1"/>
          </p:cNvSpPr>
          <p:nvPr>
            <p:ph type="body" sz="half" idx="2"/>
          </p:nvPr>
        </p:nvSpPr>
        <p:spPr/>
        <p:txBody>
          <a:bodyPr/>
          <a:lstStyle/>
          <a:p>
            <a:r>
              <a:rPr lang="zh-CN" altLang="en-US" dirty="0"/>
              <a:t>①指针的定义：*</a:t>
            </a:r>
            <a:r>
              <a:rPr lang="en-US" dirty="0" err="1"/>
              <a:t>d（d</a:t>
            </a:r>
            <a:r>
              <a:rPr lang="zh-CN" altLang="en-US" dirty="0"/>
              <a:t>为变量名）</a:t>
            </a:r>
          </a:p>
          <a:p>
            <a:r>
              <a:rPr lang="en-US" dirty="0" err="1"/>
              <a:t>size_t</a:t>
            </a:r>
            <a:r>
              <a:rPr lang="en-US" dirty="0"/>
              <a:t>   *d;</a:t>
            </a:r>
          </a:p>
          <a:p>
            <a:r>
              <a:rPr lang="en-US" dirty="0"/>
              <a:t>(</a:t>
            </a:r>
            <a:r>
              <a:rPr lang="en-US" dirty="0" err="1"/>
              <a:t>size_t</a:t>
            </a:r>
            <a:r>
              <a:rPr lang="zh-CN" altLang="en-US" dirty="0"/>
              <a:t>是指针指向的数据类型，</a:t>
            </a:r>
            <a:r>
              <a:rPr lang="en-US" dirty="0" err="1"/>
              <a:t>size_t</a:t>
            </a:r>
            <a:r>
              <a:rPr lang="zh-CN" altLang="en-US" dirty="0"/>
              <a:t>可以是</a:t>
            </a:r>
            <a:r>
              <a:rPr lang="en-US" dirty="0"/>
              <a:t>int/double/long long……）</a:t>
            </a:r>
          </a:p>
          <a:p>
            <a:endParaRPr lang="en-CN" dirty="0"/>
          </a:p>
        </p:txBody>
      </p:sp>
    </p:spTree>
    <p:extLst>
      <p:ext uri="{BB962C8B-B14F-4D97-AF65-F5344CB8AC3E}">
        <p14:creationId xmlns:p14="http://schemas.microsoft.com/office/powerpoint/2010/main" val="3396300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955-0C50-F24E-8A8C-F9913C897421}"/>
              </a:ext>
            </a:extLst>
          </p:cNvPr>
          <p:cNvSpPr>
            <a:spLocks noGrp="1"/>
          </p:cNvSpPr>
          <p:nvPr>
            <p:ph type="title"/>
          </p:nvPr>
        </p:nvSpPr>
        <p:spPr/>
        <p:txBody>
          <a:bodyPr/>
          <a:lstStyle/>
          <a:p>
            <a:r>
              <a:rPr lang="en-CN" dirty="0"/>
              <a:t>指针的基本概念</a:t>
            </a:r>
            <a:br>
              <a:rPr lang="en-CN" dirty="0"/>
            </a:br>
            <a:endParaRPr lang="en-CN" dirty="0"/>
          </a:p>
        </p:txBody>
      </p:sp>
      <p:sp>
        <p:nvSpPr>
          <p:cNvPr id="4" name="Text Placeholder 3">
            <a:extLst>
              <a:ext uri="{FF2B5EF4-FFF2-40B4-BE49-F238E27FC236}">
                <a16:creationId xmlns:a16="http://schemas.microsoft.com/office/drawing/2014/main" id="{9BE60C2A-A223-9A4C-956E-D4891C87552E}"/>
              </a:ext>
            </a:extLst>
          </p:cNvPr>
          <p:cNvSpPr>
            <a:spLocks noGrp="1"/>
          </p:cNvSpPr>
          <p:nvPr>
            <p:ph type="body" sz="half" idx="2"/>
          </p:nvPr>
        </p:nvSpPr>
        <p:spPr/>
        <p:txBody>
          <a:bodyPr/>
          <a:lstStyle/>
          <a:p>
            <a:r>
              <a:rPr lang="zh-CN" altLang="en-US" dirty="0"/>
              <a:t>②获取对象地址</a:t>
            </a:r>
          </a:p>
          <a:p>
            <a:r>
              <a:rPr lang="zh-CN" altLang="en-US" dirty="0"/>
              <a:t>注意：引用不是对象，不能定义指向引用的指针</a:t>
            </a:r>
          </a:p>
          <a:p>
            <a:r>
              <a:rPr lang="zh-CN" altLang="en-US" dirty="0"/>
              <a:t>  指针类型应与指向类型严格匹配（</a:t>
            </a:r>
            <a:r>
              <a:rPr lang="en-US" dirty="0" err="1"/>
              <a:t>int→int</a:t>
            </a:r>
            <a:r>
              <a:rPr lang="en-US" dirty="0"/>
              <a:t>）</a:t>
            </a:r>
          </a:p>
          <a:p>
            <a:endParaRPr lang="en-CN" dirty="0"/>
          </a:p>
        </p:txBody>
      </p:sp>
      <p:pic>
        <p:nvPicPr>
          <p:cNvPr id="5" name="Picture 4">
            <a:extLst>
              <a:ext uri="{FF2B5EF4-FFF2-40B4-BE49-F238E27FC236}">
                <a16:creationId xmlns:a16="http://schemas.microsoft.com/office/drawing/2014/main" id="{AC061E0F-7B1B-5047-8C13-803F733421ED}"/>
              </a:ext>
            </a:extLst>
          </p:cNvPr>
          <p:cNvPicPr>
            <a:picLocks noChangeAspect="1"/>
          </p:cNvPicPr>
          <p:nvPr/>
        </p:nvPicPr>
        <p:blipFill>
          <a:blip r:embed="rId2"/>
          <a:stretch>
            <a:fillRect/>
          </a:stretch>
        </p:blipFill>
        <p:spPr>
          <a:xfrm>
            <a:off x="1141410" y="3552487"/>
            <a:ext cx="6426200" cy="1854200"/>
          </a:xfrm>
          <a:prstGeom prst="rect">
            <a:avLst/>
          </a:prstGeom>
        </p:spPr>
      </p:pic>
    </p:spTree>
    <p:extLst>
      <p:ext uri="{BB962C8B-B14F-4D97-AF65-F5344CB8AC3E}">
        <p14:creationId xmlns:p14="http://schemas.microsoft.com/office/powerpoint/2010/main" val="255884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955-0C50-F24E-8A8C-F9913C897421}"/>
              </a:ext>
            </a:extLst>
          </p:cNvPr>
          <p:cNvSpPr>
            <a:spLocks noGrp="1"/>
          </p:cNvSpPr>
          <p:nvPr>
            <p:ph type="title"/>
          </p:nvPr>
        </p:nvSpPr>
        <p:spPr/>
        <p:txBody>
          <a:bodyPr/>
          <a:lstStyle/>
          <a:p>
            <a:r>
              <a:rPr lang="en-CN" dirty="0"/>
              <a:t>指针的基本概念</a:t>
            </a:r>
            <a:br>
              <a:rPr lang="en-CN" dirty="0"/>
            </a:br>
            <a:endParaRPr lang="en-CN" dirty="0"/>
          </a:p>
        </p:txBody>
      </p:sp>
      <p:sp>
        <p:nvSpPr>
          <p:cNvPr id="4" name="Text Placeholder 3">
            <a:extLst>
              <a:ext uri="{FF2B5EF4-FFF2-40B4-BE49-F238E27FC236}">
                <a16:creationId xmlns:a16="http://schemas.microsoft.com/office/drawing/2014/main" id="{9BE60C2A-A223-9A4C-956E-D4891C87552E}"/>
              </a:ext>
            </a:extLst>
          </p:cNvPr>
          <p:cNvSpPr>
            <a:spLocks noGrp="1"/>
          </p:cNvSpPr>
          <p:nvPr>
            <p:ph type="body" sz="half" idx="2"/>
          </p:nvPr>
        </p:nvSpPr>
        <p:spPr/>
        <p:txBody>
          <a:bodyPr/>
          <a:lstStyle/>
          <a:p>
            <a:r>
              <a:rPr lang="zh-CN" altLang="en-US" dirty="0"/>
              <a:t>③指针的值（即地址）</a:t>
            </a:r>
          </a:p>
          <a:p>
            <a:r>
              <a:rPr lang="en-US" altLang="zh-CN" dirty="0"/>
              <a:t>1</a:t>
            </a:r>
            <a:r>
              <a:rPr lang="zh-CN" altLang="en-US" dirty="0"/>
              <a:t>指向一个对象</a:t>
            </a:r>
          </a:p>
          <a:p>
            <a:r>
              <a:rPr lang="en-US" altLang="zh-CN" dirty="0"/>
              <a:t>2</a:t>
            </a:r>
            <a:r>
              <a:rPr lang="zh-CN" altLang="en-US" dirty="0"/>
              <a:t>指向紧邻对象所占空间的下一个位置 （</a:t>
            </a:r>
            <a:r>
              <a:rPr lang="en-US" dirty="0"/>
              <a:t>limited）</a:t>
            </a:r>
          </a:p>
          <a:p>
            <a:r>
              <a:rPr lang="en-US" dirty="0"/>
              <a:t>3</a:t>
            </a:r>
            <a:r>
              <a:rPr lang="zh-CN" altLang="en-US" dirty="0"/>
              <a:t>空</a:t>
            </a:r>
            <a:r>
              <a:rPr lang="en-US" altLang="zh-CN" dirty="0"/>
              <a:t>——</a:t>
            </a:r>
            <a:r>
              <a:rPr lang="zh-CN" altLang="en-US" dirty="0"/>
              <a:t>未指向任何对象  （</a:t>
            </a:r>
            <a:r>
              <a:rPr lang="en-US" dirty="0"/>
              <a:t>limited）</a:t>
            </a:r>
          </a:p>
          <a:p>
            <a:r>
              <a:rPr lang="en-US" dirty="0"/>
              <a:t>4</a:t>
            </a:r>
            <a:r>
              <a:rPr lang="zh-CN" altLang="en-US" dirty="0"/>
              <a:t>无效指针（</a:t>
            </a:r>
            <a:r>
              <a:rPr lang="en-US" dirty="0"/>
              <a:t>dangerous）</a:t>
            </a:r>
          </a:p>
          <a:p>
            <a:endParaRPr lang="en-CN" dirty="0"/>
          </a:p>
        </p:txBody>
      </p:sp>
    </p:spTree>
    <p:extLst>
      <p:ext uri="{BB962C8B-B14F-4D97-AF65-F5344CB8AC3E}">
        <p14:creationId xmlns:p14="http://schemas.microsoft.com/office/powerpoint/2010/main" val="2531323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B7955-0C50-F24E-8A8C-F9913C897421}"/>
              </a:ext>
            </a:extLst>
          </p:cNvPr>
          <p:cNvSpPr>
            <a:spLocks noGrp="1"/>
          </p:cNvSpPr>
          <p:nvPr>
            <p:ph type="title"/>
          </p:nvPr>
        </p:nvSpPr>
        <p:spPr/>
        <p:txBody>
          <a:bodyPr/>
          <a:lstStyle/>
          <a:p>
            <a:r>
              <a:rPr lang="en-CN" dirty="0"/>
              <a:t>指针的基本概念</a:t>
            </a:r>
            <a:br>
              <a:rPr lang="en-CN" dirty="0"/>
            </a:br>
            <a:endParaRPr lang="en-CN" dirty="0"/>
          </a:p>
        </p:txBody>
      </p:sp>
      <p:sp>
        <p:nvSpPr>
          <p:cNvPr id="6" name="Text Placeholder 5">
            <a:extLst>
              <a:ext uri="{FF2B5EF4-FFF2-40B4-BE49-F238E27FC236}">
                <a16:creationId xmlns:a16="http://schemas.microsoft.com/office/drawing/2014/main" id="{7FBDF126-BD00-FA46-9047-2E92039625BC}"/>
              </a:ext>
            </a:extLst>
          </p:cNvPr>
          <p:cNvSpPr>
            <a:spLocks noGrp="1"/>
          </p:cNvSpPr>
          <p:nvPr>
            <p:ph type="body" sz="half" idx="2"/>
          </p:nvPr>
        </p:nvSpPr>
        <p:spPr>
          <a:xfrm>
            <a:off x="1141413" y="2706686"/>
            <a:ext cx="2730199" cy="3541714"/>
          </a:xfrm>
        </p:spPr>
        <p:txBody>
          <a:bodyPr/>
          <a:lstStyle/>
          <a:p>
            <a:r>
              <a:rPr lang="zh-CN" altLang="en-US" dirty="0">
                <a:latin typeface="Helvetica Neue" panose="02000503000000020004" pitchFamily="2" charset="0"/>
              </a:rPr>
              <a:t>④访问对象</a:t>
            </a:r>
          </a:p>
          <a:p>
            <a:r>
              <a:rPr lang="zh-CN" altLang="en-US" dirty="0">
                <a:latin typeface="Helvetica Neue" panose="02000503000000020004" pitchFamily="2" charset="0"/>
              </a:rPr>
              <a:t>解引用符“ * ”如果指针指向了一个对象，则允许使用解引用符访问该对象</a:t>
            </a:r>
          </a:p>
          <a:p>
            <a:r>
              <a:rPr lang="zh-CN" altLang="en-US" dirty="0">
                <a:latin typeface="PingFang SC" panose="020B0400000000000000" pitchFamily="34" charset="-122"/>
                <a:ea typeface="PingFang SC" panose="020B0400000000000000" pitchFamily="34" charset="-122"/>
              </a:rPr>
              <a:t>例：两个代码的区别：</a:t>
            </a:r>
          </a:p>
          <a:p>
            <a:endParaRPr lang="en-CN" dirty="0"/>
          </a:p>
        </p:txBody>
      </p:sp>
      <p:pic>
        <p:nvPicPr>
          <p:cNvPr id="8" name="Picture 7">
            <a:extLst>
              <a:ext uri="{FF2B5EF4-FFF2-40B4-BE49-F238E27FC236}">
                <a16:creationId xmlns:a16="http://schemas.microsoft.com/office/drawing/2014/main" id="{437C71EE-293C-BE4C-8056-A47601A9C82C}"/>
              </a:ext>
            </a:extLst>
          </p:cNvPr>
          <p:cNvPicPr>
            <a:picLocks noChangeAspect="1"/>
          </p:cNvPicPr>
          <p:nvPr/>
        </p:nvPicPr>
        <p:blipFill>
          <a:blip r:embed="rId2"/>
          <a:stretch>
            <a:fillRect/>
          </a:stretch>
        </p:blipFill>
        <p:spPr>
          <a:xfrm>
            <a:off x="4650221" y="2249486"/>
            <a:ext cx="4851400" cy="1193800"/>
          </a:xfrm>
          <a:prstGeom prst="rect">
            <a:avLst/>
          </a:prstGeom>
        </p:spPr>
      </p:pic>
      <p:pic>
        <p:nvPicPr>
          <p:cNvPr id="10" name="Picture 9">
            <a:extLst>
              <a:ext uri="{FF2B5EF4-FFF2-40B4-BE49-F238E27FC236}">
                <a16:creationId xmlns:a16="http://schemas.microsoft.com/office/drawing/2014/main" id="{CE0D94AC-D8C4-8247-AF18-EC0A92A8AC99}"/>
              </a:ext>
            </a:extLst>
          </p:cNvPr>
          <p:cNvPicPr>
            <a:picLocks noChangeAspect="1"/>
          </p:cNvPicPr>
          <p:nvPr/>
        </p:nvPicPr>
        <p:blipFill>
          <a:blip r:embed="rId3"/>
          <a:stretch>
            <a:fillRect/>
          </a:stretch>
        </p:blipFill>
        <p:spPr>
          <a:xfrm>
            <a:off x="4650221" y="3889372"/>
            <a:ext cx="4838700" cy="1193800"/>
          </a:xfrm>
          <a:prstGeom prst="rect">
            <a:avLst/>
          </a:prstGeom>
        </p:spPr>
      </p:pic>
    </p:spTree>
    <p:extLst>
      <p:ext uri="{BB962C8B-B14F-4D97-AF65-F5344CB8AC3E}">
        <p14:creationId xmlns:p14="http://schemas.microsoft.com/office/powerpoint/2010/main" val="22437949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2476</TotalTime>
  <Words>1210</Words>
  <Application>Microsoft Macintosh PowerPoint</Application>
  <PresentationFormat>Widescreen</PresentationFormat>
  <Paragraphs>121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PingFang SC</vt:lpstr>
      <vt:lpstr>Arial</vt:lpstr>
      <vt:lpstr>Helvetica Neue</vt:lpstr>
      <vt:lpstr>Times New Roman</vt:lpstr>
      <vt:lpstr>Tw Cen MT</vt:lpstr>
      <vt:lpstr>Circuit</vt:lpstr>
      <vt:lpstr>Pointer &amp; Arrays</vt:lpstr>
      <vt:lpstr>contents</vt:lpstr>
      <vt:lpstr>指针的基本概念  说在前面</vt:lpstr>
      <vt:lpstr>指针的基本概念 </vt:lpstr>
      <vt:lpstr>指针的基本概念 </vt:lpstr>
      <vt:lpstr>指针的基本概念 </vt:lpstr>
      <vt:lpstr>指针的基本概念 </vt:lpstr>
      <vt:lpstr>指针的基本概念 </vt:lpstr>
      <vt:lpstr>指针的基本概念 </vt:lpstr>
      <vt:lpstr>PowerPoint Presentation</vt:lpstr>
      <vt:lpstr>数组的声明与使用 </vt:lpstr>
      <vt:lpstr>数组的声明与使用 </vt:lpstr>
      <vt:lpstr>指针与数组的关系 </vt:lpstr>
      <vt:lpstr>指针与数组的关系 </vt:lpstr>
      <vt:lpstr>指针与数组的关系 </vt:lpstr>
      <vt:lpstr>多维数组 </vt:lpstr>
      <vt:lpstr>多维数组</vt:lpstr>
      <vt:lpstr>多维数组 </vt:lpstr>
      <vt:lpstr>指针与多维数组 </vt:lpstr>
      <vt:lpstr>指针与多维数组 </vt:lpstr>
      <vt:lpstr>指针与多维数组 </vt:lpstr>
      <vt:lpstr>指针与多维数组 </vt:lpstr>
      <vt:lpstr>致谢</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caiyutong2003@gmail.com</dc:creator>
  <cp:lastModifiedBy>caiyutong2003@gmail.com</cp:lastModifiedBy>
  <cp:revision>28</cp:revision>
  <dcterms:created xsi:type="dcterms:W3CDTF">2021-11-05T15:24:57Z</dcterms:created>
  <dcterms:modified xsi:type="dcterms:W3CDTF">2021-11-07T11:19:51Z</dcterms:modified>
</cp:coreProperties>
</file>