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7" r:id="rId1"/>
  </p:sldMasterIdLst>
  <p:notesMasterIdLst>
    <p:notesMasterId r:id="rId24"/>
  </p:notesMasterIdLst>
  <p:sldIdLst>
    <p:sldId id="256" r:id="rId2"/>
    <p:sldId id="300" r:id="rId3"/>
    <p:sldId id="274" r:id="rId4"/>
    <p:sldId id="276" r:id="rId5"/>
    <p:sldId id="278" r:id="rId6"/>
    <p:sldId id="281" r:id="rId7"/>
    <p:sldId id="303" r:id="rId8"/>
    <p:sldId id="302" r:id="rId9"/>
    <p:sldId id="298" r:id="rId10"/>
    <p:sldId id="295" r:id="rId11"/>
    <p:sldId id="296" r:id="rId12"/>
    <p:sldId id="301" r:id="rId13"/>
    <p:sldId id="282" r:id="rId14"/>
    <p:sldId id="304" r:id="rId15"/>
    <p:sldId id="285" r:id="rId16"/>
    <p:sldId id="305" r:id="rId17"/>
    <p:sldId id="286" r:id="rId18"/>
    <p:sldId id="287" r:id="rId19"/>
    <p:sldId id="288" r:id="rId20"/>
    <p:sldId id="306" r:id="rId21"/>
    <p:sldId id="297" r:id="rId22"/>
    <p:sldId id="273"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7" autoAdjust="0"/>
    <p:restoredTop sz="94820" autoAdjust="0"/>
  </p:normalViewPr>
  <p:slideViewPr>
    <p:cSldViewPr>
      <p:cViewPr varScale="1">
        <p:scale>
          <a:sx n="105" d="100"/>
          <a:sy n="105" d="100"/>
        </p:scale>
        <p:origin x="98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09DEDA8-632C-D8A7-7D14-1AC9E2E04C2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ea typeface="宋体" pitchFamily="2" charset="-122"/>
              </a:defRPr>
            </a:lvl1pPr>
          </a:lstStyle>
          <a:p>
            <a:pPr>
              <a:defRPr/>
            </a:pPr>
            <a:endParaRPr lang="zh-CN" altLang="zh-CN"/>
          </a:p>
        </p:txBody>
      </p:sp>
      <p:sp>
        <p:nvSpPr>
          <p:cNvPr id="3075" name="Rectangle 3">
            <a:extLst>
              <a:ext uri="{FF2B5EF4-FFF2-40B4-BE49-F238E27FC236}">
                <a16:creationId xmlns:a16="http://schemas.microsoft.com/office/drawing/2014/main" id="{B8751609-472E-0332-ABB6-29C4E1FDCAC9}"/>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ea typeface="宋体" pitchFamily="2" charset="-122"/>
              </a:defRPr>
            </a:lvl1pPr>
          </a:lstStyle>
          <a:p>
            <a:pPr>
              <a:defRPr/>
            </a:pPr>
            <a:endParaRPr lang="zh-CN" altLang="zh-CN"/>
          </a:p>
        </p:txBody>
      </p:sp>
      <p:sp>
        <p:nvSpPr>
          <p:cNvPr id="34820" name="Rectangle 4">
            <a:extLst>
              <a:ext uri="{FF2B5EF4-FFF2-40B4-BE49-F238E27FC236}">
                <a16:creationId xmlns:a16="http://schemas.microsoft.com/office/drawing/2014/main" id="{27DAED42-8AD6-FD4E-05DE-A55DBAE358A5}"/>
              </a:ext>
            </a:extLst>
          </p:cNvPr>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Rectangle 5">
            <a:extLst>
              <a:ext uri="{FF2B5EF4-FFF2-40B4-BE49-F238E27FC236}">
                <a16:creationId xmlns:a16="http://schemas.microsoft.com/office/drawing/2014/main" id="{E820EBA6-0DD2-3EFF-9952-79E13B20F826}"/>
              </a:ext>
            </a:extLst>
          </p:cNvPr>
          <p:cNvSpPr>
            <a:spLocks noGrp="1" noRot="1" noChangeArrowheads="1"/>
          </p:cNvSpPr>
          <p:nvPr>
            <p:ph type="body" sz="quarter" idx="3"/>
          </p:nvPr>
        </p:nvSpPr>
        <p:spPr bwMode="auto">
          <a:xfrm>
            <a:off x="685800" y="4343400"/>
            <a:ext cx="5486400" cy="4114800"/>
          </a:xfrm>
          <a:prstGeom prst="rect">
            <a:avLst/>
          </a:prstGeom>
          <a:noFill/>
          <a:ln w="9525" cmpd="sng">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zh-CN" noProof="0"/>
              <a:t>Click to edit Master text styles</a:t>
            </a:r>
          </a:p>
          <a:p>
            <a:pPr lvl="1"/>
            <a:r>
              <a:rPr lang="zh-CN" altLang="zh-CN" noProof="0"/>
              <a:t>Second level</a:t>
            </a:r>
          </a:p>
          <a:p>
            <a:pPr lvl="2"/>
            <a:r>
              <a:rPr lang="zh-CN" altLang="zh-CN" noProof="0"/>
              <a:t>Third level</a:t>
            </a:r>
          </a:p>
          <a:p>
            <a:pPr lvl="3"/>
            <a:r>
              <a:rPr lang="zh-CN" altLang="zh-CN" noProof="0"/>
              <a:t>Fourth level</a:t>
            </a:r>
          </a:p>
          <a:p>
            <a:pPr lvl="4"/>
            <a:r>
              <a:rPr lang="zh-CN" altLang="zh-CN" noProof="0"/>
              <a:t>Fifth level</a:t>
            </a:r>
          </a:p>
        </p:txBody>
      </p:sp>
      <p:sp>
        <p:nvSpPr>
          <p:cNvPr id="3078" name="Rectangle 6">
            <a:extLst>
              <a:ext uri="{FF2B5EF4-FFF2-40B4-BE49-F238E27FC236}">
                <a16:creationId xmlns:a16="http://schemas.microsoft.com/office/drawing/2014/main" id="{1C7DA382-47DC-E203-D34E-7EAAA300900F}"/>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ea typeface="宋体" pitchFamily="2" charset="-122"/>
              </a:defRPr>
            </a:lvl1pPr>
          </a:lstStyle>
          <a:p>
            <a:pPr>
              <a:defRPr/>
            </a:pPr>
            <a:endParaRPr lang="zh-CN" altLang="zh-CN"/>
          </a:p>
        </p:txBody>
      </p:sp>
      <p:sp>
        <p:nvSpPr>
          <p:cNvPr id="3079" name="Rectangle 7">
            <a:extLst>
              <a:ext uri="{FF2B5EF4-FFF2-40B4-BE49-F238E27FC236}">
                <a16:creationId xmlns:a16="http://schemas.microsoft.com/office/drawing/2014/main" id="{5298F4C2-DD9C-F917-4A82-47942242DBC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589742B-40CB-42C4-ABDC-8CB72676E675}" type="slidenum">
              <a:rPr lang="zh-CN" altLang="zh-CN"/>
              <a:pPr/>
              <a:t>‹#›</a:t>
            </a:fld>
            <a:endParaRPr lang="zh-CN"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1589742B-40CB-42C4-ABDC-8CB72676E675}" type="slidenum">
              <a:rPr lang="zh-CN" altLang="zh-CN" smtClean="0"/>
              <a:pPr/>
              <a:t>6</a:t>
            </a:fld>
            <a:endParaRPr lang="zh-CN" altLang="zh-CN"/>
          </a:p>
        </p:txBody>
      </p:sp>
    </p:spTree>
    <p:extLst>
      <p:ext uri="{BB962C8B-B14F-4D97-AF65-F5344CB8AC3E}">
        <p14:creationId xmlns:p14="http://schemas.microsoft.com/office/powerpoint/2010/main" val="35492700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2625" y="4222750"/>
            <a:ext cx="7772400" cy="890588"/>
          </a:xfrm>
        </p:spPr>
        <p:txBody>
          <a:bodyPr/>
          <a:lstStyle>
            <a:lvl1pPr>
              <a:defRPr>
                <a:solidFill>
                  <a:schemeClr val="bg1"/>
                </a:solidFill>
              </a:defRPr>
            </a:lvl1pPr>
          </a:lstStyle>
          <a:p>
            <a:pPr lvl="0"/>
            <a:r>
              <a:rPr lang="en-US" altLang="zh-CN" noProof="0"/>
              <a:t>Click to edit Master title style</a:t>
            </a:r>
            <a:endParaRPr lang="zh-CN" noProof="0"/>
          </a:p>
        </p:txBody>
      </p:sp>
      <p:sp>
        <p:nvSpPr>
          <p:cNvPr id="2051" name="Rectangle 3"/>
          <p:cNvSpPr>
            <a:spLocks noGrp="1" noChangeArrowheads="1"/>
          </p:cNvSpPr>
          <p:nvPr>
            <p:ph type="subTitle" idx="1"/>
          </p:nvPr>
        </p:nvSpPr>
        <p:spPr>
          <a:xfrm>
            <a:off x="1331913" y="5302250"/>
            <a:ext cx="6400800" cy="625475"/>
          </a:xfrm>
        </p:spPr>
        <p:txBody>
          <a:bodyPr/>
          <a:lstStyle>
            <a:lvl1pPr marL="0" indent="0" algn="ctr">
              <a:buFont typeface="Wingdings" pitchFamily="2" charset="2"/>
              <a:buNone/>
              <a:defRPr>
                <a:solidFill>
                  <a:schemeClr val="bg1"/>
                </a:solidFill>
              </a:defRPr>
            </a:lvl1pPr>
          </a:lstStyle>
          <a:p>
            <a:pPr lvl="0"/>
            <a:r>
              <a:rPr lang="en-US" altLang="zh-CN" noProof="0"/>
              <a:t>Click to edit Master subtitle style</a:t>
            </a:r>
            <a:endParaRPr lang="zh-CN" noProof="0"/>
          </a:p>
        </p:txBody>
      </p:sp>
    </p:spTree>
    <p:extLst>
      <p:ext uri="{BB962C8B-B14F-4D97-AF65-F5344CB8AC3E}">
        <p14:creationId xmlns:p14="http://schemas.microsoft.com/office/powerpoint/2010/main" val="360574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a:extLst>
              <a:ext uri="{FF2B5EF4-FFF2-40B4-BE49-F238E27FC236}">
                <a16:creationId xmlns:a16="http://schemas.microsoft.com/office/drawing/2014/main" id="{E3E649F8-45E7-4027-BDD8-3E85228D8546}"/>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a:extLst>
              <a:ext uri="{FF2B5EF4-FFF2-40B4-BE49-F238E27FC236}">
                <a16:creationId xmlns:a16="http://schemas.microsoft.com/office/drawing/2014/main" id="{5A40A3CC-2F9C-6286-2C88-C9F79F44E9FF}"/>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7F7E6B73-AE90-4DD8-787F-4D8053E5C52B}"/>
              </a:ext>
            </a:extLst>
          </p:cNvPr>
          <p:cNvSpPr>
            <a:spLocks noGrp="1" noChangeArrowheads="1"/>
          </p:cNvSpPr>
          <p:nvPr>
            <p:ph type="sldNum" sz="quarter" idx="12"/>
          </p:nvPr>
        </p:nvSpPr>
        <p:spPr>
          <a:ln/>
        </p:spPr>
        <p:txBody>
          <a:bodyPr/>
          <a:lstStyle>
            <a:lvl1pPr>
              <a:defRPr/>
            </a:lvl1pPr>
          </a:lstStyle>
          <a:p>
            <a:fld id="{E8C7A8EF-4EAD-4C9C-B4B9-F7DB19064B56}" type="slidenum">
              <a:rPr lang="zh-CN" altLang="zh-CN"/>
              <a:pPr/>
              <a:t>‹#›</a:t>
            </a:fld>
            <a:endParaRPr lang="zh-CN" altLang="zh-CN"/>
          </a:p>
        </p:txBody>
      </p:sp>
    </p:spTree>
    <p:extLst>
      <p:ext uri="{BB962C8B-B14F-4D97-AF65-F5344CB8AC3E}">
        <p14:creationId xmlns:p14="http://schemas.microsoft.com/office/powerpoint/2010/main" val="48187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a:extLst>
              <a:ext uri="{FF2B5EF4-FFF2-40B4-BE49-F238E27FC236}">
                <a16:creationId xmlns:a16="http://schemas.microsoft.com/office/drawing/2014/main" id="{64FE2120-FE1D-33FF-3029-475346140544}"/>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a:extLst>
              <a:ext uri="{FF2B5EF4-FFF2-40B4-BE49-F238E27FC236}">
                <a16:creationId xmlns:a16="http://schemas.microsoft.com/office/drawing/2014/main" id="{EAFA56BF-C8A4-47C2-01C6-0A031F2F4516}"/>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29D95232-55E2-E917-D639-9741FF450190}"/>
              </a:ext>
            </a:extLst>
          </p:cNvPr>
          <p:cNvSpPr>
            <a:spLocks noGrp="1" noChangeArrowheads="1"/>
          </p:cNvSpPr>
          <p:nvPr>
            <p:ph type="sldNum" sz="quarter" idx="12"/>
          </p:nvPr>
        </p:nvSpPr>
        <p:spPr>
          <a:ln/>
        </p:spPr>
        <p:txBody>
          <a:bodyPr/>
          <a:lstStyle>
            <a:lvl1pPr>
              <a:defRPr/>
            </a:lvl1pPr>
          </a:lstStyle>
          <a:p>
            <a:fld id="{84060FE4-767E-41CA-98FB-FEFC3EA28E43}" type="slidenum">
              <a:rPr lang="zh-CN" altLang="zh-CN"/>
              <a:pPr/>
              <a:t>‹#›</a:t>
            </a:fld>
            <a:endParaRPr lang="zh-CN" altLang="zh-CN"/>
          </a:p>
        </p:txBody>
      </p:sp>
    </p:spTree>
    <p:extLst>
      <p:ext uri="{BB962C8B-B14F-4D97-AF65-F5344CB8AC3E}">
        <p14:creationId xmlns:p14="http://schemas.microsoft.com/office/powerpoint/2010/main" val="289638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a:extLst>
              <a:ext uri="{FF2B5EF4-FFF2-40B4-BE49-F238E27FC236}">
                <a16:creationId xmlns:a16="http://schemas.microsoft.com/office/drawing/2014/main" id="{B67A1936-3C9C-6329-D396-90C385D597E3}"/>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a:extLst>
              <a:ext uri="{FF2B5EF4-FFF2-40B4-BE49-F238E27FC236}">
                <a16:creationId xmlns:a16="http://schemas.microsoft.com/office/drawing/2014/main" id="{F9F5AC9C-0D50-0D49-18A6-EF0A0F1AC365}"/>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034B6852-679C-4124-1DB0-5BB0D999E4F3}"/>
              </a:ext>
            </a:extLst>
          </p:cNvPr>
          <p:cNvSpPr>
            <a:spLocks noGrp="1" noChangeArrowheads="1"/>
          </p:cNvSpPr>
          <p:nvPr>
            <p:ph type="sldNum" sz="quarter" idx="12"/>
          </p:nvPr>
        </p:nvSpPr>
        <p:spPr>
          <a:ln/>
        </p:spPr>
        <p:txBody>
          <a:bodyPr/>
          <a:lstStyle>
            <a:lvl1pPr>
              <a:defRPr/>
            </a:lvl1pPr>
          </a:lstStyle>
          <a:p>
            <a:fld id="{AC2FE63F-FE6A-4A17-AEEB-FD1C636AA301}" type="slidenum">
              <a:rPr lang="zh-CN" altLang="zh-CN"/>
              <a:pPr/>
              <a:t>‹#›</a:t>
            </a:fld>
            <a:endParaRPr lang="zh-CN" altLang="zh-CN"/>
          </a:p>
        </p:txBody>
      </p:sp>
    </p:spTree>
    <p:extLst>
      <p:ext uri="{BB962C8B-B14F-4D97-AF65-F5344CB8AC3E}">
        <p14:creationId xmlns:p14="http://schemas.microsoft.com/office/powerpoint/2010/main" val="2759604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a:t>Click to edit Master text styles</a:t>
            </a:r>
          </a:p>
        </p:txBody>
      </p:sp>
      <p:sp>
        <p:nvSpPr>
          <p:cNvPr id="4" name="日期占位符 3">
            <a:extLst>
              <a:ext uri="{FF2B5EF4-FFF2-40B4-BE49-F238E27FC236}">
                <a16:creationId xmlns:a16="http://schemas.microsoft.com/office/drawing/2014/main" id="{7E7885BF-4F42-B9B0-D9C5-6C08E6D355A0}"/>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a:extLst>
              <a:ext uri="{FF2B5EF4-FFF2-40B4-BE49-F238E27FC236}">
                <a16:creationId xmlns:a16="http://schemas.microsoft.com/office/drawing/2014/main" id="{C366A396-058E-EF88-9280-12BF265822EF}"/>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329326CF-6E32-DDD9-BBAC-3147F5A60B4F}"/>
              </a:ext>
            </a:extLst>
          </p:cNvPr>
          <p:cNvSpPr>
            <a:spLocks noGrp="1" noChangeArrowheads="1"/>
          </p:cNvSpPr>
          <p:nvPr>
            <p:ph type="sldNum" sz="quarter" idx="12"/>
          </p:nvPr>
        </p:nvSpPr>
        <p:spPr>
          <a:ln/>
        </p:spPr>
        <p:txBody>
          <a:bodyPr/>
          <a:lstStyle>
            <a:lvl1pPr>
              <a:defRPr/>
            </a:lvl1pPr>
          </a:lstStyle>
          <a:p>
            <a:fld id="{74F31BBA-9416-457E-BCF6-54A1CC179AF6}" type="slidenum">
              <a:rPr lang="zh-CN" altLang="zh-CN"/>
              <a:pPr/>
              <a:t>‹#›</a:t>
            </a:fld>
            <a:endParaRPr lang="zh-CN" altLang="zh-CN"/>
          </a:p>
        </p:txBody>
      </p:sp>
    </p:spTree>
    <p:extLst>
      <p:ext uri="{BB962C8B-B14F-4D97-AF65-F5344CB8AC3E}">
        <p14:creationId xmlns:p14="http://schemas.microsoft.com/office/powerpoint/2010/main" val="242823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日期占位符 3">
            <a:extLst>
              <a:ext uri="{FF2B5EF4-FFF2-40B4-BE49-F238E27FC236}">
                <a16:creationId xmlns:a16="http://schemas.microsoft.com/office/drawing/2014/main" id="{90EC8677-0273-9F51-9949-40F8FE164A7B}"/>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a:extLst>
              <a:ext uri="{FF2B5EF4-FFF2-40B4-BE49-F238E27FC236}">
                <a16:creationId xmlns:a16="http://schemas.microsoft.com/office/drawing/2014/main" id="{1FE12DD0-4DA3-8A06-E0D7-D4804042ABC5}"/>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7664E209-6B92-55BF-1612-2522157805CB}"/>
              </a:ext>
            </a:extLst>
          </p:cNvPr>
          <p:cNvSpPr>
            <a:spLocks noGrp="1" noChangeArrowheads="1"/>
          </p:cNvSpPr>
          <p:nvPr>
            <p:ph type="sldNum" sz="quarter" idx="12"/>
          </p:nvPr>
        </p:nvSpPr>
        <p:spPr>
          <a:ln/>
        </p:spPr>
        <p:txBody>
          <a:bodyPr/>
          <a:lstStyle>
            <a:lvl1pPr>
              <a:defRPr/>
            </a:lvl1pPr>
          </a:lstStyle>
          <a:p>
            <a:fld id="{379EB2D5-6AEA-4F6D-894B-68A1DD481208}" type="slidenum">
              <a:rPr lang="zh-CN" altLang="zh-CN"/>
              <a:pPr/>
              <a:t>‹#›</a:t>
            </a:fld>
            <a:endParaRPr lang="zh-CN" altLang="zh-CN"/>
          </a:p>
        </p:txBody>
      </p:sp>
    </p:spTree>
    <p:extLst>
      <p:ext uri="{BB962C8B-B14F-4D97-AF65-F5344CB8AC3E}">
        <p14:creationId xmlns:p14="http://schemas.microsoft.com/office/powerpoint/2010/main" val="290383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日期占位符 3">
            <a:extLst>
              <a:ext uri="{FF2B5EF4-FFF2-40B4-BE49-F238E27FC236}">
                <a16:creationId xmlns:a16="http://schemas.microsoft.com/office/drawing/2014/main" id="{B9981CEA-C554-3BF4-03DA-874BEFA52CB3}"/>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8" name="页脚占位符 4">
            <a:extLst>
              <a:ext uri="{FF2B5EF4-FFF2-40B4-BE49-F238E27FC236}">
                <a16:creationId xmlns:a16="http://schemas.microsoft.com/office/drawing/2014/main" id="{06F5EF0B-9BDC-A960-CD4F-27768D05D1A5}"/>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9" name="灯片编号占位符 5">
            <a:extLst>
              <a:ext uri="{FF2B5EF4-FFF2-40B4-BE49-F238E27FC236}">
                <a16:creationId xmlns:a16="http://schemas.microsoft.com/office/drawing/2014/main" id="{069B7A5A-E3B6-4FF8-678C-067033CEBFDC}"/>
              </a:ext>
            </a:extLst>
          </p:cNvPr>
          <p:cNvSpPr>
            <a:spLocks noGrp="1" noChangeArrowheads="1"/>
          </p:cNvSpPr>
          <p:nvPr>
            <p:ph type="sldNum" sz="quarter" idx="12"/>
          </p:nvPr>
        </p:nvSpPr>
        <p:spPr>
          <a:ln/>
        </p:spPr>
        <p:txBody>
          <a:bodyPr/>
          <a:lstStyle>
            <a:lvl1pPr>
              <a:defRPr/>
            </a:lvl1pPr>
          </a:lstStyle>
          <a:p>
            <a:fld id="{B19EDF48-F2F3-49C8-B0A5-4FB58052D45E}" type="slidenum">
              <a:rPr lang="zh-CN" altLang="zh-CN"/>
              <a:pPr/>
              <a:t>‹#›</a:t>
            </a:fld>
            <a:endParaRPr lang="zh-CN" altLang="zh-CN"/>
          </a:p>
        </p:txBody>
      </p:sp>
    </p:spTree>
    <p:extLst>
      <p:ext uri="{BB962C8B-B14F-4D97-AF65-F5344CB8AC3E}">
        <p14:creationId xmlns:p14="http://schemas.microsoft.com/office/powerpoint/2010/main" val="3426076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日期占位符 3">
            <a:extLst>
              <a:ext uri="{FF2B5EF4-FFF2-40B4-BE49-F238E27FC236}">
                <a16:creationId xmlns:a16="http://schemas.microsoft.com/office/drawing/2014/main" id="{2DAC590B-6807-2342-A2FF-8B99E73FAD60}"/>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4" name="页脚占位符 4">
            <a:extLst>
              <a:ext uri="{FF2B5EF4-FFF2-40B4-BE49-F238E27FC236}">
                <a16:creationId xmlns:a16="http://schemas.microsoft.com/office/drawing/2014/main" id="{EE581FD8-D07C-F85E-029A-3DFF9A6C40F7}"/>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a:extLst>
              <a:ext uri="{FF2B5EF4-FFF2-40B4-BE49-F238E27FC236}">
                <a16:creationId xmlns:a16="http://schemas.microsoft.com/office/drawing/2014/main" id="{358625FC-A321-CBC6-FF73-486856272556}"/>
              </a:ext>
            </a:extLst>
          </p:cNvPr>
          <p:cNvSpPr>
            <a:spLocks noGrp="1" noChangeArrowheads="1"/>
          </p:cNvSpPr>
          <p:nvPr>
            <p:ph type="sldNum" sz="quarter" idx="12"/>
          </p:nvPr>
        </p:nvSpPr>
        <p:spPr>
          <a:ln/>
        </p:spPr>
        <p:txBody>
          <a:bodyPr/>
          <a:lstStyle>
            <a:lvl1pPr>
              <a:defRPr/>
            </a:lvl1pPr>
          </a:lstStyle>
          <a:p>
            <a:fld id="{E7B3E287-FB7C-4E19-B8BB-D024D4309E50}" type="slidenum">
              <a:rPr lang="zh-CN" altLang="zh-CN"/>
              <a:pPr/>
              <a:t>‹#›</a:t>
            </a:fld>
            <a:endParaRPr lang="zh-CN" altLang="zh-CN"/>
          </a:p>
        </p:txBody>
      </p:sp>
    </p:spTree>
    <p:extLst>
      <p:ext uri="{BB962C8B-B14F-4D97-AF65-F5344CB8AC3E}">
        <p14:creationId xmlns:p14="http://schemas.microsoft.com/office/powerpoint/2010/main" val="1940446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C81CE675-F6EC-B114-2756-D4141573A1C2}"/>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3" name="页脚占位符 4">
            <a:extLst>
              <a:ext uri="{FF2B5EF4-FFF2-40B4-BE49-F238E27FC236}">
                <a16:creationId xmlns:a16="http://schemas.microsoft.com/office/drawing/2014/main" id="{1AA01B2F-6FFA-E4C6-038C-81166CD43E49}"/>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4" name="灯片编号占位符 5">
            <a:extLst>
              <a:ext uri="{FF2B5EF4-FFF2-40B4-BE49-F238E27FC236}">
                <a16:creationId xmlns:a16="http://schemas.microsoft.com/office/drawing/2014/main" id="{C55AF406-5CDC-8D5A-8B02-2B9FE560900B}"/>
              </a:ext>
            </a:extLst>
          </p:cNvPr>
          <p:cNvSpPr>
            <a:spLocks noGrp="1" noChangeArrowheads="1"/>
          </p:cNvSpPr>
          <p:nvPr>
            <p:ph type="sldNum" sz="quarter" idx="12"/>
          </p:nvPr>
        </p:nvSpPr>
        <p:spPr>
          <a:ln/>
        </p:spPr>
        <p:txBody>
          <a:bodyPr/>
          <a:lstStyle>
            <a:lvl1pPr>
              <a:defRPr/>
            </a:lvl1pPr>
          </a:lstStyle>
          <a:p>
            <a:fld id="{B0A0FA64-4354-45C4-BB02-50E75F866FF9}" type="slidenum">
              <a:rPr lang="zh-CN" altLang="zh-CN"/>
              <a:pPr/>
              <a:t>‹#›</a:t>
            </a:fld>
            <a:endParaRPr lang="zh-CN" altLang="zh-CN"/>
          </a:p>
        </p:txBody>
      </p:sp>
    </p:spTree>
    <p:extLst>
      <p:ext uri="{BB962C8B-B14F-4D97-AF65-F5344CB8AC3E}">
        <p14:creationId xmlns:p14="http://schemas.microsoft.com/office/powerpoint/2010/main" val="136071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日期占位符 3">
            <a:extLst>
              <a:ext uri="{FF2B5EF4-FFF2-40B4-BE49-F238E27FC236}">
                <a16:creationId xmlns:a16="http://schemas.microsoft.com/office/drawing/2014/main" id="{9686CDFF-28E7-7143-F9B8-C628A8CF26A6}"/>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a:extLst>
              <a:ext uri="{FF2B5EF4-FFF2-40B4-BE49-F238E27FC236}">
                <a16:creationId xmlns:a16="http://schemas.microsoft.com/office/drawing/2014/main" id="{EC6F4135-D552-828F-AB7A-5B04498A521E}"/>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2512685C-0A6D-D12D-6366-BE97DC94A5BC}"/>
              </a:ext>
            </a:extLst>
          </p:cNvPr>
          <p:cNvSpPr>
            <a:spLocks noGrp="1" noChangeArrowheads="1"/>
          </p:cNvSpPr>
          <p:nvPr>
            <p:ph type="sldNum" sz="quarter" idx="12"/>
          </p:nvPr>
        </p:nvSpPr>
        <p:spPr>
          <a:ln/>
        </p:spPr>
        <p:txBody>
          <a:bodyPr/>
          <a:lstStyle>
            <a:lvl1pPr>
              <a:defRPr/>
            </a:lvl1pPr>
          </a:lstStyle>
          <a:p>
            <a:fld id="{3B21C326-1386-4D65-9BA5-72A740025E83}" type="slidenum">
              <a:rPr lang="zh-CN" altLang="zh-CN"/>
              <a:pPr/>
              <a:t>‹#›</a:t>
            </a:fld>
            <a:endParaRPr lang="zh-CN" altLang="zh-CN"/>
          </a:p>
        </p:txBody>
      </p:sp>
    </p:spTree>
    <p:extLst>
      <p:ext uri="{BB962C8B-B14F-4D97-AF65-F5344CB8AC3E}">
        <p14:creationId xmlns:p14="http://schemas.microsoft.com/office/powerpoint/2010/main" val="136084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a:t>Click icon to add picture</a:t>
            </a:r>
            <a:endParaRPr lang="zh-CN"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日期占位符 3">
            <a:extLst>
              <a:ext uri="{FF2B5EF4-FFF2-40B4-BE49-F238E27FC236}">
                <a16:creationId xmlns:a16="http://schemas.microsoft.com/office/drawing/2014/main" id="{1934C152-72B8-B5B5-79FD-92AFD9D06FCC}"/>
              </a:ext>
            </a:extLst>
          </p:cNvPr>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a:extLst>
              <a:ext uri="{FF2B5EF4-FFF2-40B4-BE49-F238E27FC236}">
                <a16:creationId xmlns:a16="http://schemas.microsoft.com/office/drawing/2014/main" id="{94BB0EE4-46E6-5536-FFB0-7910B5149CC5}"/>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ED153FA6-AFDD-24DD-26C9-D83B708DFF4A}"/>
              </a:ext>
            </a:extLst>
          </p:cNvPr>
          <p:cNvSpPr>
            <a:spLocks noGrp="1" noChangeArrowheads="1"/>
          </p:cNvSpPr>
          <p:nvPr>
            <p:ph type="sldNum" sz="quarter" idx="12"/>
          </p:nvPr>
        </p:nvSpPr>
        <p:spPr>
          <a:ln/>
        </p:spPr>
        <p:txBody>
          <a:bodyPr/>
          <a:lstStyle>
            <a:lvl1pPr>
              <a:defRPr/>
            </a:lvl1pPr>
          </a:lstStyle>
          <a:p>
            <a:fld id="{5D28A099-6729-40BD-8FB1-B6C23498A260}" type="slidenum">
              <a:rPr lang="zh-CN" altLang="zh-CN"/>
              <a:pPr/>
              <a:t>‹#›</a:t>
            </a:fld>
            <a:endParaRPr lang="zh-CN" altLang="zh-CN"/>
          </a:p>
        </p:txBody>
      </p:sp>
    </p:spTree>
    <p:extLst>
      <p:ext uri="{BB962C8B-B14F-4D97-AF65-F5344CB8AC3E}">
        <p14:creationId xmlns:p14="http://schemas.microsoft.com/office/powerpoint/2010/main" val="2604109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583D0E1B-1C92-4158-0934-C33B16F9019F}"/>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1027" name="文本占位符 2">
            <a:extLst>
              <a:ext uri="{FF2B5EF4-FFF2-40B4-BE49-F238E27FC236}">
                <a16:creationId xmlns:a16="http://schemas.microsoft.com/office/drawing/2014/main" id="{697A7E2B-8D5E-7472-1779-A77F19F70A4E}"/>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a:extLst>
              <a:ext uri="{FF2B5EF4-FFF2-40B4-BE49-F238E27FC236}">
                <a16:creationId xmlns:a16="http://schemas.microsoft.com/office/drawing/2014/main" id="{6705777E-A5CD-9905-7DDD-E36E47932BA8}"/>
              </a:ext>
            </a:extLst>
          </p:cNvPr>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ea typeface="宋体" pitchFamily="2" charset="-122"/>
              </a:defRPr>
            </a:lvl1pPr>
          </a:lstStyle>
          <a:p>
            <a:pPr>
              <a:defRPr/>
            </a:pPr>
            <a:endParaRPr lang="zh-CN" altLang="zh-CN"/>
          </a:p>
        </p:txBody>
      </p:sp>
      <p:sp>
        <p:nvSpPr>
          <p:cNvPr id="1029" name="页脚占位符 4">
            <a:extLst>
              <a:ext uri="{FF2B5EF4-FFF2-40B4-BE49-F238E27FC236}">
                <a16:creationId xmlns:a16="http://schemas.microsoft.com/office/drawing/2014/main" id="{9E55A0EA-FA75-0201-17E4-2B440CFD6EDF}"/>
              </a:ext>
            </a:extLst>
          </p:cNvPr>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itchFamily="34" charset="0"/>
                <a:ea typeface="宋体" pitchFamily="2" charset="-122"/>
              </a:defRPr>
            </a:lvl1pPr>
          </a:lstStyle>
          <a:p>
            <a:pPr>
              <a:defRPr/>
            </a:pPr>
            <a:endParaRPr lang="zh-CN" altLang="zh-CN"/>
          </a:p>
        </p:txBody>
      </p:sp>
      <p:sp>
        <p:nvSpPr>
          <p:cNvPr id="1030" name="灯片编号占位符 5">
            <a:extLst>
              <a:ext uri="{FF2B5EF4-FFF2-40B4-BE49-F238E27FC236}">
                <a16:creationId xmlns:a16="http://schemas.microsoft.com/office/drawing/2014/main" id="{44067932-AEB2-5C2B-3E90-18AAF36FC60F}"/>
              </a:ext>
            </a:extLst>
          </p:cNvPr>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A7211EE-C920-4364-97E9-F248E589A22F}" type="slidenum">
              <a:rPr lang="zh-CN" altLang="zh-CN"/>
              <a:pPr/>
              <a:t>‹#›</a:t>
            </a:fld>
            <a:endParaRPr lang="zh-CN" altLang="zh-CN"/>
          </a:p>
        </p:txBody>
      </p:sp>
    </p:spTree>
  </p:cSld>
  <p:clrMap bg1="lt1" tx1="dk1" bg2="lt2" tx2="dk2" accent1="accent1" accent2="accent2" accent3="accent3" accent4="accent4" accent5="accent5" accent6="accent6" hlink="hlink" folHlink="folHlink"/>
  <p:sldLayoutIdLst>
    <p:sldLayoutId id="2147483990"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Impact" pitchFamily="34" charset="0"/>
          <a:ea typeface="微软雅黑" pitchFamily="34" charset="-122"/>
        </a:defRPr>
      </a:lvl2pPr>
      <a:lvl3pPr algn="ctr" rtl="0" eaLnBrk="0" fontAlgn="base" hangingPunct="0">
        <a:spcBef>
          <a:spcPct val="0"/>
        </a:spcBef>
        <a:spcAft>
          <a:spcPct val="0"/>
        </a:spcAft>
        <a:defRPr sz="4000" b="1">
          <a:solidFill>
            <a:schemeClr val="tx1"/>
          </a:solidFill>
          <a:latin typeface="Impact" pitchFamily="34" charset="0"/>
          <a:ea typeface="微软雅黑" pitchFamily="34" charset="-122"/>
        </a:defRPr>
      </a:lvl3pPr>
      <a:lvl4pPr algn="ctr" rtl="0" eaLnBrk="0" fontAlgn="base" hangingPunct="0">
        <a:spcBef>
          <a:spcPct val="0"/>
        </a:spcBef>
        <a:spcAft>
          <a:spcPct val="0"/>
        </a:spcAft>
        <a:defRPr sz="4000" b="1">
          <a:solidFill>
            <a:schemeClr val="tx1"/>
          </a:solidFill>
          <a:latin typeface="Impact" pitchFamily="34" charset="0"/>
          <a:ea typeface="微软雅黑" pitchFamily="34" charset="-122"/>
        </a:defRPr>
      </a:lvl4pPr>
      <a:lvl5pPr algn="ctr" rtl="0" eaLnBrk="0" fontAlgn="base" hangingPunct="0">
        <a:spcBef>
          <a:spcPct val="0"/>
        </a:spcBef>
        <a:spcAft>
          <a:spcPct val="0"/>
        </a:spcAft>
        <a:defRPr sz="4000" b="1">
          <a:solidFill>
            <a:schemeClr val="tx1"/>
          </a:solidFill>
          <a:latin typeface="Impact" pitchFamily="34" charset="0"/>
          <a:ea typeface="微软雅黑" pitchFamily="34" charset="-122"/>
        </a:defRPr>
      </a:lvl5pPr>
      <a:lvl6pPr marL="457200" algn="ctr" rtl="0" eaLnBrk="1" fontAlgn="base" hangingPunct="1">
        <a:spcBef>
          <a:spcPct val="0"/>
        </a:spcBef>
        <a:spcAft>
          <a:spcPct val="0"/>
        </a:spcAft>
        <a:defRPr sz="4000" b="1">
          <a:solidFill>
            <a:schemeClr val="tx1"/>
          </a:solidFill>
          <a:latin typeface="Impact" pitchFamily="34" charset="0"/>
          <a:ea typeface="微软雅黑" pitchFamily="34" charset="-122"/>
        </a:defRPr>
      </a:lvl6pPr>
      <a:lvl7pPr marL="914400" algn="ctr" rtl="0" eaLnBrk="1" fontAlgn="base" hangingPunct="1">
        <a:spcBef>
          <a:spcPct val="0"/>
        </a:spcBef>
        <a:spcAft>
          <a:spcPct val="0"/>
        </a:spcAft>
        <a:defRPr sz="4000" b="1">
          <a:solidFill>
            <a:schemeClr val="tx1"/>
          </a:solidFill>
          <a:latin typeface="Impact" pitchFamily="34" charset="0"/>
          <a:ea typeface="微软雅黑" pitchFamily="34" charset="-122"/>
        </a:defRPr>
      </a:lvl7pPr>
      <a:lvl8pPr marL="1371600" algn="ctr" rtl="0" eaLnBrk="1" fontAlgn="base" hangingPunct="1">
        <a:spcBef>
          <a:spcPct val="0"/>
        </a:spcBef>
        <a:spcAft>
          <a:spcPct val="0"/>
        </a:spcAft>
        <a:defRPr sz="4000" b="1">
          <a:solidFill>
            <a:schemeClr val="tx1"/>
          </a:solidFill>
          <a:latin typeface="Impact" pitchFamily="34" charset="0"/>
          <a:ea typeface="微软雅黑" pitchFamily="34" charset="-122"/>
        </a:defRPr>
      </a:lvl8pPr>
      <a:lvl9pPr marL="1828800" algn="ctr" rtl="0" eaLnBrk="1" fontAlgn="base" hangingPunct="1">
        <a:spcBef>
          <a:spcPct val="0"/>
        </a:spcBef>
        <a:spcAft>
          <a:spcPct val="0"/>
        </a:spcAft>
        <a:defRPr sz="4000" b="1">
          <a:solidFill>
            <a:schemeClr val="tx1"/>
          </a:solidFill>
          <a:latin typeface="Impact" pitchFamily="34" charset="0"/>
          <a:ea typeface="微软雅黑" pitchFamily="34" charset="-122"/>
        </a:defRPr>
      </a:lvl9pPr>
    </p:titleStyle>
    <p:bodyStyle>
      <a:lvl1pPr marL="342900" indent="-342900" algn="l" rtl="0" eaLnBrk="0" fontAlgn="base" hangingPunct="0">
        <a:spcBef>
          <a:spcPct val="20000"/>
        </a:spcBef>
        <a:spcAft>
          <a:spcPct val="0"/>
        </a:spcAft>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45B0252-E335-7757-F8B6-AC69033FF67D}"/>
              </a:ext>
            </a:extLst>
          </p:cNvPr>
          <p:cNvSpPr>
            <a:spLocks noGrp="1" noChangeArrowheads="1"/>
          </p:cNvSpPr>
          <p:nvPr>
            <p:ph type="ctrTitle"/>
          </p:nvPr>
        </p:nvSpPr>
        <p:spPr>
          <a:xfrm>
            <a:off x="900113" y="4365625"/>
            <a:ext cx="7772400" cy="890588"/>
          </a:xfrm>
        </p:spPr>
        <p:txBody>
          <a:bodyPr/>
          <a:lstStyle/>
          <a:p>
            <a:pPr eaLnBrk="1" hangingPunct="1"/>
            <a:r>
              <a:rPr lang="zh-CN" altLang="zh-CN" sz="3600" b="0">
                <a:solidFill>
                  <a:srgbClr val="FFFF00"/>
                </a:solidFill>
                <a:latin typeface="华文行楷" panose="02010800040101010101" pitchFamily="2" charset="-122"/>
                <a:ea typeface="华文行楷" panose="02010800040101010101" pitchFamily="2" charset="-122"/>
              </a:rPr>
              <a:t>计算机问题求解</a:t>
            </a:r>
            <a:r>
              <a:rPr lang="zh-CN" altLang="en-US" sz="3600" b="0">
                <a:solidFill>
                  <a:srgbClr val="FFFF00"/>
                </a:solidFill>
              </a:rPr>
              <a:t> </a:t>
            </a:r>
            <a:r>
              <a:rPr lang="en-US" altLang="zh-CN" sz="3600" b="0"/>
              <a:t>–</a:t>
            </a:r>
            <a:r>
              <a:rPr lang="zh-CN" altLang="en-US" sz="3600" b="0"/>
              <a:t> </a:t>
            </a:r>
            <a:r>
              <a:rPr lang="zh-CN" altLang="en-US" sz="3600" b="0">
                <a:latin typeface="楷体" panose="02010609060101010101" pitchFamily="49" charset="-122"/>
                <a:ea typeface="楷体" panose="02010609060101010101" pitchFamily="49" charset="-122"/>
              </a:rPr>
              <a:t>论题</a:t>
            </a:r>
            <a:r>
              <a:rPr lang="en-US" altLang="zh-CN" sz="3600" b="0">
                <a:latin typeface="楷体" panose="02010609060101010101" pitchFamily="49" charset="-122"/>
                <a:ea typeface="楷体" panose="02010609060101010101" pitchFamily="49" charset="-122"/>
              </a:rPr>
              <a:t>1-11</a:t>
            </a:r>
            <a:br>
              <a:rPr lang="zh-CN" altLang="zh-CN" sz="3600" b="0"/>
            </a:br>
            <a:r>
              <a:rPr lang="zh-CN" altLang="zh-CN" sz="3600" b="0"/>
              <a:t>    -  </a:t>
            </a:r>
            <a:r>
              <a:rPr lang="zh-CN" altLang="en-US" sz="3600" b="0">
                <a:latin typeface="楷体" panose="02010609060101010101" pitchFamily="49" charset="-122"/>
                <a:ea typeface="楷体" panose="02010609060101010101" pitchFamily="49" charset="-122"/>
              </a:rPr>
              <a:t>算法策略</a:t>
            </a:r>
            <a:endParaRPr lang="zh-CN" altLang="zh-CN" sz="3600" b="0">
              <a:latin typeface="楷体" panose="02010609060101010101" pitchFamily="49" charset="-122"/>
              <a:ea typeface="楷体" panose="02010609060101010101" pitchFamily="49" charset="-122"/>
            </a:endParaRPr>
          </a:p>
        </p:txBody>
      </p:sp>
      <p:sp>
        <p:nvSpPr>
          <p:cNvPr id="3075" name="Rectangle 3">
            <a:extLst>
              <a:ext uri="{FF2B5EF4-FFF2-40B4-BE49-F238E27FC236}">
                <a16:creationId xmlns:a16="http://schemas.microsoft.com/office/drawing/2014/main" id="{273E2CEC-8075-0E42-2A16-3304D69BCA11}"/>
              </a:ext>
            </a:extLst>
          </p:cNvPr>
          <p:cNvSpPr>
            <a:spLocks noGrp="1" noChangeArrowheads="1"/>
          </p:cNvSpPr>
          <p:nvPr>
            <p:ph type="subTitle" idx="1"/>
          </p:nvPr>
        </p:nvSpPr>
        <p:spPr>
          <a:xfrm>
            <a:off x="1476375" y="5445125"/>
            <a:ext cx="6400800" cy="409575"/>
          </a:xfrm>
        </p:spPr>
        <p:txBody>
          <a:bodyPr/>
          <a:lstStyle/>
          <a:p>
            <a:pPr eaLnBrk="1" hangingPunct="1"/>
            <a:r>
              <a:rPr lang="zh-CN" altLang="zh-CN" sz="2000" dirty="0"/>
              <a:t>20</a:t>
            </a:r>
            <a:r>
              <a:rPr lang="en-US" altLang="zh-CN" sz="2000" dirty="0"/>
              <a:t>22</a:t>
            </a:r>
            <a:r>
              <a:rPr lang="zh-CN" altLang="zh-CN" sz="2000" dirty="0"/>
              <a:t>年</a:t>
            </a:r>
            <a:r>
              <a:rPr lang="en-US" altLang="zh-CN" sz="2000" dirty="0"/>
              <a:t>11</a:t>
            </a:r>
            <a:r>
              <a:rPr lang="zh-CN" altLang="en-US" sz="2000" dirty="0"/>
              <a:t>月</a:t>
            </a:r>
            <a:r>
              <a:rPr lang="en-US" altLang="zh-CN" sz="2000" dirty="0"/>
              <a:t>28</a:t>
            </a:r>
            <a:r>
              <a:rPr lang="zh-CN" altLang="zh-CN" sz="2000" dirty="0"/>
              <a:t>日</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B5ABE22-43BE-C6A6-6F14-94AFC8100F31}"/>
              </a:ext>
            </a:extLst>
          </p:cNvPr>
          <p:cNvSpPr>
            <a:spLocks noGrp="1"/>
          </p:cNvSpPr>
          <p:nvPr>
            <p:ph type="title"/>
          </p:nvPr>
        </p:nvSpPr>
        <p:spPr>
          <a:xfrm>
            <a:off x="457200" y="333375"/>
            <a:ext cx="8229600" cy="863600"/>
          </a:xfrm>
        </p:spPr>
        <p:txBody>
          <a:bodyPr/>
          <a:lstStyle/>
          <a:p>
            <a:pPr eaLnBrk="1" hangingPunct="1"/>
            <a:r>
              <a:rPr lang="zh-CN" altLang="en-US"/>
              <a:t>更复杂的搜索结构</a:t>
            </a:r>
          </a:p>
        </p:txBody>
      </p:sp>
      <p:pic>
        <p:nvPicPr>
          <p:cNvPr id="16387" name="Picture 2">
            <a:extLst>
              <a:ext uri="{FF2B5EF4-FFF2-40B4-BE49-F238E27FC236}">
                <a16:creationId xmlns:a16="http://schemas.microsoft.com/office/drawing/2014/main" id="{EF915352-8687-B295-4C06-6AAB1FE400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052513"/>
            <a:ext cx="4333875"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8" name="TextBox 2">
            <a:extLst>
              <a:ext uri="{FF2B5EF4-FFF2-40B4-BE49-F238E27FC236}">
                <a16:creationId xmlns:a16="http://schemas.microsoft.com/office/drawing/2014/main" id="{9A727F56-E2F5-6A0C-9EAE-79C828B081D5}"/>
              </a:ext>
            </a:extLst>
          </p:cNvPr>
          <p:cNvSpPr txBox="1">
            <a:spLocks noChangeArrowheads="1"/>
          </p:cNvSpPr>
          <p:nvPr/>
        </p:nvSpPr>
        <p:spPr bwMode="auto">
          <a:xfrm>
            <a:off x="1258888" y="5445125"/>
            <a:ext cx="23764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400">
                <a:solidFill>
                  <a:srgbClr val="C00000"/>
                </a:solidFill>
                <a:latin typeface="华文新魏" panose="02010800040101010101" pitchFamily="2" charset="-122"/>
                <a:ea typeface="华文新魏" panose="02010800040101010101" pitchFamily="2" charset="-122"/>
              </a:rPr>
              <a:t>深度优先 </a:t>
            </a:r>
            <a:r>
              <a:rPr lang="en-US" altLang="zh-CN" sz="2400">
                <a:solidFill>
                  <a:srgbClr val="C00000"/>
                </a:solidFill>
                <a:latin typeface="华文新魏" panose="02010800040101010101" pitchFamily="2" charset="-122"/>
                <a:ea typeface="华文新魏" panose="02010800040101010101" pitchFamily="2" charset="-122"/>
              </a:rPr>
              <a:t>-</a:t>
            </a:r>
            <a:r>
              <a:rPr lang="zh-CN" altLang="en-US" sz="2400">
                <a:solidFill>
                  <a:srgbClr val="C00000"/>
                </a:solidFill>
                <a:latin typeface="华文新魏" panose="02010800040101010101" pitchFamily="2" charset="-122"/>
                <a:ea typeface="华文新魏" panose="02010800040101010101" pitchFamily="2" charset="-122"/>
              </a:rPr>
              <a:t> </a:t>
            </a:r>
            <a:r>
              <a:rPr lang="en-US" altLang="zh-CN" sz="2400">
                <a:solidFill>
                  <a:srgbClr val="C00000"/>
                </a:solidFill>
                <a:latin typeface="华文新魏" panose="02010800040101010101" pitchFamily="2" charset="-122"/>
                <a:ea typeface="华文新魏" panose="02010800040101010101" pitchFamily="2" charset="-122"/>
              </a:rPr>
              <a:t>DFS</a:t>
            </a:r>
            <a:endParaRPr lang="zh-CN" altLang="en-US" sz="2400">
              <a:solidFill>
                <a:srgbClr val="C00000"/>
              </a:solidFill>
              <a:latin typeface="华文新魏" panose="02010800040101010101" pitchFamily="2" charset="-122"/>
              <a:ea typeface="华文新魏" panose="02010800040101010101" pitchFamily="2" charset="-122"/>
            </a:endParaRPr>
          </a:p>
        </p:txBody>
      </p:sp>
      <p:pic>
        <p:nvPicPr>
          <p:cNvPr id="16389" name="Picture 3">
            <a:extLst>
              <a:ext uri="{FF2B5EF4-FFF2-40B4-BE49-F238E27FC236}">
                <a16:creationId xmlns:a16="http://schemas.microsoft.com/office/drawing/2014/main" id="{0A267D08-7306-08AA-3B40-898C85CB84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2492375"/>
            <a:ext cx="4295775" cy="340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91" name="TextBox 7">
            <a:extLst>
              <a:ext uri="{FF2B5EF4-FFF2-40B4-BE49-F238E27FC236}">
                <a16:creationId xmlns:a16="http://schemas.microsoft.com/office/drawing/2014/main" id="{C1C48941-F0E1-8647-1EC2-BC7618446B81}"/>
              </a:ext>
            </a:extLst>
          </p:cNvPr>
          <p:cNvSpPr txBox="1">
            <a:spLocks noChangeArrowheads="1"/>
          </p:cNvSpPr>
          <p:nvPr/>
        </p:nvSpPr>
        <p:spPr bwMode="auto">
          <a:xfrm>
            <a:off x="5765800" y="1628775"/>
            <a:ext cx="2406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400">
                <a:solidFill>
                  <a:srgbClr val="C00000"/>
                </a:solidFill>
                <a:latin typeface="华文新魏" panose="02010800040101010101" pitchFamily="2" charset="-122"/>
                <a:ea typeface="华文新魏" panose="02010800040101010101" pitchFamily="2" charset="-122"/>
              </a:rPr>
              <a:t>广度优先 </a:t>
            </a:r>
            <a:r>
              <a:rPr lang="en-US" altLang="zh-CN" sz="2400">
                <a:solidFill>
                  <a:srgbClr val="C00000"/>
                </a:solidFill>
                <a:latin typeface="华文新魏" panose="02010800040101010101" pitchFamily="2" charset="-122"/>
                <a:ea typeface="华文新魏" panose="02010800040101010101" pitchFamily="2" charset="-122"/>
              </a:rPr>
              <a:t>-</a:t>
            </a:r>
            <a:r>
              <a:rPr lang="zh-CN" altLang="en-US" sz="2400">
                <a:solidFill>
                  <a:srgbClr val="C00000"/>
                </a:solidFill>
                <a:latin typeface="华文新魏" panose="02010800040101010101" pitchFamily="2" charset="-122"/>
                <a:ea typeface="华文新魏" panose="02010800040101010101" pitchFamily="2" charset="-122"/>
              </a:rPr>
              <a:t> </a:t>
            </a:r>
            <a:r>
              <a:rPr lang="en-US" altLang="zh-CN" sz="2400">
                <a:solidFill>
                  <a:srgbClr val="C00000"/>
                </a:solidFill>
                <a:latin typeface="华文新魏" panose="02010800040101010101" pitchFamily="2" charset="-122"/>
                <a:ea typeface="华文新魏" panose="02010800040101010101" pitchFamily="2" charset="-122"/>
              </a:rPr>
              <a:t>BFS</a:t>
            </a:r>
            <a:endParaRPr lang="zh-CN" altLang="en-US" sz="2400">
              <a:solidFill>
                <a:srgbClr val="C00000"/>
              </a:solidFill>
              <a:latin typeface="华文新魏" panose="02010800040101010101" pitchFamily="2" charset="-122"/>
              <a:ea typeface="华文新魏" panose="02010800040101010101" pitchFamily="2" charset="-122"/>
            </a:endParaRPr>
          </a:p>
        </p:txBody>
      </p:sp>
      <p:grpSp>
        <p:nvGrpSpPr>
          <p:cNvPr id="19" name="组合 18">
            <a:extLst>
              <a:ext uri="{FF2B5EF4-FFF2-40B4-BE49-F238E27FC236}">
                <a16:creationId xmlns:a16="http://schemas.microsoft.com/office/drawing/2014/main" id="{07203D3C-0CB6-9FB5-6914-C779C39CF96E}"/>
              </a:ext>
            </a:extLst>
          </p:cNvPr>
          <p:cNvGrpSpPr/>
          <p:nvPr/>
        </p:nvGrpSpPr>
        <p:grpSpPr>
          <a:xfrm>
            <a:off x="5292080" y="2852936"/>
            <a:ext cx="2880370" cy="2592189"/>
            <a:chOff x="5292080" y="2852936"/>
            <a:chExt cx="2880370" cy="2592189"/>
          </a:xfrm>
        </p:grpSpPr>
        <p:cxnSp>
          <p:nvCxnSpPr>
            <p:cNvPr id="3" name="直接连接符 2">
              <a:extLst>
                <a:ext uri="{FF2B5EF4-FFF2-40B4-BE49-F238E27FC236}">
                  <a16:creationId xmlns:a16="http://schemas.microsoft.com/office/drawing/2014/main" id="{EA5D09CD-6D59-BE59-C354-983CE6B2AD5A}"/>
                </a:ext>
              </a:extLst>
            </p:cNvPr>
            <p:cNvCxnSpPr/>
            <p:nvPr/>
          </p:nvCxnSpPr>
          <p:spPr>
            <a:xfrm flipH="1">
              <a:off x="6156176" y="2852936"/>
              <a:ext cx="864096" cy="576064"/>
            </a:xfrm>
            <a:prstGeom prst="line">
              <a:avLst/>
            </a:prstGeom>
            <a:ln w="19050">
              <a:solidFill>
                <a:srgbClr val="C00000"/>
              </a:solidFill>
              <a:prstDash val="lgDashDot"/>
            </a:ln>
          </p:spPr>
          <p:style>
            <a:lnRef idx="1">
              <a:schemeClr val="accent1"/>
            </a:lnRef>
            <a:fillRef idx="0">
              <a:schemeClr val="accent1"/>
            </a:fillRef>
            <a:effectRef idx="0">
              <a:schemeClr val="accent1"/>
            </a:effectRef>
            <a:fontRef idx="minor">
              <a:schemeClr val="tx1"/>
            </a:fontRef>
          </p:style>
        </p:cxnSp>
        <p:cxnSp>
          <p:nvCxnSpPr>
            <p:cNvPr id="6" name="直接连接符 5">
              <a:extLst>
                <a:ext uri="{FF2B5EF4-FFF2-40B4-BE49-F238E27FC236}">
                  <a16:creationId xmlns:a16="http://schemas.microsoft.com/office/drawing/2014/main" id="{580D02BB-5681-E855-4F26-8454878C5119}"/>
                </a:ext>
              </a:extLst>
            </p:cNvPr>
            <p:cNvCxnSpPr/>
            <p:nvPr/>
          </p:nvCxnSpPr>
          <p:spPr>
            <a:xfrm>
              <a:off x="6156176" y="3429000"/>
              <a:ext cx="1656184" cy="0"/>
            </a:xfrm>
            <a:prstGeom prst="line">
              <a:avLst/>
            </a:prstGeom>
            <a:ln w="19050">
              <a:solidFill>
                <a:srgbClr val="C00000"/>
              </a:solidFill>
              <a:prstDash val="lgDashDot"/>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id="{CB44ACE4-5824-35C0-81B2-F5073F5AEF33}"/>
                </a:ext>
              </a:extLst>
            </p:cNvPr>
            <p:cNvCxnSpPr/>
            <p:nvPr/>
          </p:nvCxnSpPr>
          <p:spPr>
            <a:xfrm flipH="1">
              <a:off x="5765800" y="3429000"/>
              <a:ext cx="2046560" cy="648072"/>
            </a:xfrm>
            <a:prstGeom prst="line">
              <a:avLst/>
            </a:prstGeom>
            <a:ln w="19050">
              <a:solidFill>
                <a:srgbClr val="C00000"/>
              </a:solidFill>
              <a:prstDash val="lgDashDot"/>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594EABCB-D2F8-6BB5-EE44-CAB3F1A142D6}"/>
                </a:ext>
              </a:extLst>
            </p:cNvPr>
            <p:cNvCxnSpPr/>
            <p:nvPr/>
          </p:nvCxnSpPr>
          <p:spPr>
            <a:xfrm>
              <a:off x="5765800" y="4077072"/>
              <a:ext cx="2406650" cy="0"/>
            </a:xfrm>
            <a:prstGeom prst="line">
              <a:avLst/>
            </a:prstGeom>
            <a:ln w="19050">
              <a:solidFill>
                <a:srgbClr val="C00000"/>
              </a:solidFill>
              <a:prstDash val="lgDashDot"/>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2DC61333-37E4-880A-1A9B-E13FB5D4998F}"/>
                </a:ext>
              </a:extLst>
            </p:cNvPr>
            <p:cNvCxnSpPr/>
            <p:nvPr/>
          </p:nvCxnSpPr>
          <p:spPr>
            <a:xfrm flipH="1">
              <a:off x="5292080" y="4077072"/>
              <a:ext cx="2880370" cy="792088"/>
            </a:xfrm>
            <a:prstGeom prst="line">
              <a:avLst/>
            </a:prstGeom>
            <a:ln w="19050">
              <a:solidFill>
                <a:srgbClr val="C00000"/>
              </a:solidFill>
              <a:prstDash val="lgDashDot"/>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4C84A26F-3B10-4C4C-ED9F-334D381C1D42}"/>
                </a:ext>
              </a:extLst>
            </p:cNvPr>
            <p:cNvCxnSpPr/>
            <p:nvPr/>
          </p:nvCxnSpPr>
          <p:spPr>
            <a:xfrm>
              <a:off x="5292080" y="4869160"/>
              <a:ext cx="2592288" cy="0"/>
            </a:xfrm>
            <a:prstGeom prst="line">
              <a:avLst/>
            </a:prstGeom>
            <a:ln w="19050">
              <a:solidFill>
                <a:srgbClr val="C00000"/>
              </a:solidFill>
              <a:prstDash val="lgDashDot"/>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496987C1-C4B0-38D2-4CFC-3120096545F5}"/>
                </a:ext>
              </a:extLst>
            </p:cNvPr>
            <p:cNvCxnSpPr/>
            <p:nvPr/>
          </p:nvCxnSpPr>
          <p:spPr>
            <a:xfrm flipH="1">
              <a:off x="5652120" y="4869160"/>
              <a:ext cx="2232248" cy="575965"/>
            </a:xfrm>
            <a:prstGeom prst="straightConnector1">
              <a:avLst/>
            </a:prstGeom>
            <a:ln w="19050">
              <a:solidFill>
                <a:srgbClr val="C00000"/>
              </a:solidFill>
              <a:prstDash val="lgDashDot"/>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52FDBFA-7C7C-B164-0BA2-D83FBE11C69F}"/>
              </a:ext>
            </a:extLst>
          </p:cNvPr>
          <p:cNvSpPr>
            <a:spLocks noGrp="1"/>
          </p:cNvSpPr>
          <p:nvPr>
            <p:ph type="title"/>
          </p:nvPr>
        </p:nvSpPr>
        <p:spPr>
          <a:xfrm>
            <a:off x="468313" y="476250"/>
            <a:ext cx="8229600" cy="919163"/>
          </a:xfrm>
        </p:spPr>
        <p:txBody>
          <a:bodyPr/>
          <a:lstStyle/>
          <a:p>
            <a:pPr eaLnBrk="1" hangingPunct="1"/>
            <a:r>
              <a:rPr lang="en-US" altLang="zh-CN"/>
              <a:t>“</a:t>
            </a:r>
            <a:r>
              <a:rPr lang="zh-CN" altLang="en-US"/>
              <a:t>聪明”的搜索结构</a:t>
            </a:r>
          </a:p>
        </p:txBody>
      </p:sp>
      <p:pic>
        <p:nvPicPr>
          <p:cNvPr id="17411" name="Picture 2">
            <a:extLst>
              <a:ext uri="{FF2B5EF4-FFF2-40B4-BE49-F238E27FC236}">
                <a16:creationId xmlns:a16="http://schemas.microsoft.com/office/drawing/2014/main" id="{785CCE52-4BD3-F97C-C305-6CEE1E9419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341438"/>
            <a:ext cx="4267200" cy="3738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2" name="TextBox 2">
            <a:extLst>
              <a:ext uri="{FF2B5EF4-FFF2-40B4-BE49-F238E27FC236}">
                <a16:creationId xmlns:a16="http://schemas.microsoft.com/office/drawing/2014/main" id="{1F9EB444-E3DB-AC88-7930-AD0EC71C9689}"/>
              </a:ext>
            </a:extLst>
          </p:cNvPr>
          <p:cNvSpPr txBox="1">
            <a:spLocks noChangeArrowheads="1"/>
          </p:cNvSpPr>
          <p:nvPr/>
        </p:nvSpPr>
        <p:spPr bwMode="auto">
          <a:xfrm>
            <a:off x="827088" y="5229225"/>
            <a:ext cx="25923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400">
                <a:solidFill>
                  <a:srgbClr val="C00000"/>
                </a:solidFill>
                <a:latin typeface="华文新魏" panose="02010800040101010101" pitchFamily="2" charset="-122"/>
                <a:ea typeface="华文新魏" panose="02010800040101010101" pitchFamily="2" charset="-122"/>
              </a:rPr>
              <a:t>二分搜索树 </a:t>
            </a:r>
            <a:r>
              <a:rPr lang="en-US" altLang="zh-CN" sz="2400">
                <a:solidFill>
                  <a:srgbClr val="C00000"/>
                </a:solidFill>
                <a:latin typeface="华文新魏" panose="02010800040101010101" pitchFamily="2" charset="-122"/>
                <a:ea typeface="华文新魏" panose="02010800040101010101" pitchFamily="2" charset="-122"/>
              </a:rPr>
              <a:t>-</a:t>
            </a:r>
            <a:r>
              <a:rPr lang="zh-CN" altLang="en-US" sz="2400">
                <a:solidFill>
                  <a:srgbClr val="C00000"/>
                </a:solidFill>
                <a:latin typeface="华文新魏" panose="02010800040101010101" pitchFamily="2" charset="-122"/>
                <a:ea typeface="华文新魏" panose="02010800040101010101" pitchFamily="2" charset="-122"/>
              </a:rPr>
              <a:t> </a:t>
            </a:r>
            <a:r>
              <a:rPr lang="en-US" altLang="zh-CN" sz="2400">
                <a:solidFill>
                  <a:srgbClr val="C00000"/>
                </a:solidFill>
                <a:latin typeface="华文新魏" panose="02010800040101010101" pitchFamily="2" charset="-122"/>
                <a:ea typeface="华文新魏" panose="02010800040101010101" pitchFamily="2" charset="-122"/>
              </a:rPr>
              <a:t>BST</a:t>
            </a:r>
            <a:endParaRPr lang="zh-CN" altLang="en-US" sz="2400">
              <a:solidFill>
                <a:srgbClr val="C00000"/>
              </a:solidFill>
              <a:latin typeface="华文新魏" panose="02010800040101010101" pitchFamily="2" charset="-122"/>
              <a:ea typeface="华文新魏" panose="02010800040101010101" pitchFamily="2" charset="-122"/>
            </a:endParaRPr>
          </a:p>
        </p:txBody>
      </p:sp>
      <p:sp>
        <p:nvSpPr>
          <p:cNvPr id="17413" name="Oval 115">
            <a:extLst>
              <a:ext uri="{FF2B5EF4-FFF2-40B4-BE49-F238E27FC236}">
                <a16:creationId xmlns:a16="http://schemas.microsoft.com/office/drawing/2014/main" id="{2D1A8E27-829F-1B4F-7F1C-E259EF02CED6}"/>
              </a:ext>
            </a:extLst>
          </p:cNvPr>
          <p:cNvSpPr>
            <a:spLocks noChangeArrowheads="1"/>
          </p:cNvSpPr>
          <p:nvPr/>
        </p:nvSpPr>
        <p:spPr bwMode="auto">
          <a:xfrm>
            <a:off x="5465763" y="3567113"/>
            <a:ext cx="479425" cy="47307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7414" name="Oval 116">
            <a:extLst>
              <a:ext uri="{FF2B5EF4-FFF2-40B4-BE49-F238E27FC236}">
                <a16:creationId xmlns:a16="http://schemas.microsoft.com/office/drawing/2014/main" id="{AAFE1DE5-AEC9-110A-3895-49AF7AB1C619}"/>
              </a:ext>
            </a:extLst>
          </p:cNvPr>
          <p:cNvSpPr>
            <a:spLocks noChangeArrowheads="1"/>
          </p:cNvSpPr>
          <p:nvPr/>
        </p:nvSpPr>
        <p:spPr bwMode="auto">
          <a:xfrm>
            <a:off x="4805363" y="4310063"/>
            <a:ext cx="479425" cy="47307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7415" name="Text Box 117">
            <a:extLst>
              <a:ext uri="{FF2B5EF4-FFF2-40B4-BE49-F238E27FC236}">
                <a16:creationId xmlns:a16="http://schemas.microsoft.com/office/drawing/2014/main" id="{92CDE48B-3F4A-1ACF-0712-C7450464882E}"/>
              </a:ext>
            </a:extLst>
          </p:cNvPr>
          <p:cNvSpPr txBox="1">
            <a:spLocks noChangeArrowheads="1"/>
          </p:cNvSpPr>
          <p:nvPr/>
        </p:nvSpPr>
        <p:spPr bwMode="auto">
          <a:xfrm>
            <a:off x="5453063" y="3579813"/>
            <a:ext cx="6921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000">
                <a:latin typeface="Arial" panose="020B0604020202020204" pitchFamily="34" charset="0"/>
              </a:rPr>
              <a:t>24</a:t>
            </a:r>
          </a:p>
        </p:txBody>
      </p:sp>
      <p:sp>
        <p:nvSpPr>
          <p:cNvPr id="17416" name="Text Box 118">
            <a:extLst>
              <a:ext uri="{FF2B5EF4-FFF2-40B4-BE49-F238E27FC236}">
                <a16:creationId xmlns:a16="http://schemas.microsoft.com/office/drawing/2014/main" id="{7179A1F6-22CC-C83A-62E5-8E573B74157F}"/>
              </a:ext>
            </a:extLst>
          </p:cNvPr>
          <p:cNvSpPr txBox="1">
            <a:spLocks noChangeArrowheads="1"/>
          </p:cNvSpPr>
          <p:nvPr/>
        </p:nvSpPr>
        <p:spPr bwMode="auto">
          <a:xfrm>
            <a:off x="4824413" y="4332288"/>
            <a:ext cx="5746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000">
                <a:latin typeface="Arial" panose="020B0604020202020204" pitchFamily="34" charset="0"/>
              </a:rPr>
              <a:t>20</a:t>
            </a:r>
          </a:p>
        </p:txBody>
      </p:sp>
      <p:sp>
        <p:nvSpPr>
          <p:cNvPr id="17417" name="Oval 119">
            <a:extLst>
              <a:ext uri="{FF2B5EF4-FFF2-40B4-BE49-F238E27FC236}">
                <a16:creationId xmlns:a16="http://schemas.microsoft.com/office/drawing/2014/main" id="{31C85980-342E-5970-F479-3B0C16F7D65E}"/>
              </a:ext>
            </a:extLst>
          </p:cNvPr>
          <p:cNvSpPr>
            <a:spLocks noChangeArrowheads="1"/>
          </p:cNvSpPr>
          <p:nvPr/>
        </p:nvSpPr>
        <p:spPr bwMode="auto">
          <a:xfrm>
            <a:off x="6745288" y="4310063"/>
            <a:ext cx="479425" cy="47307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7418" name="Text Box 120">
            <a:extLst>
              <a:ext uri="{FF2B5EF4-FFF2-40B4-BE49-F238E27FC236}">
                <a16:creationId xmlns:a16="http://schemas.microsoft.com/office/drawing/2014/main" id="{ADC951FA-EBAF-C4AF-ABA4-F6DD55E3A799}"/>
              </a:ext>
            </a:extLst>
          </p:cNvPr>
          <p:cNvSpPr txBox="1">
            <a:spLocks noChangeArrowheads="1"/>
          </p:cNvSpPr>
          <p:nvPr/>
        </p:nvSpPr>
        <p:spPr bwMode="auto">
          <a:xfrm>
            <a:off x="5973763" y="5119688"/>
            <a:ext cx="2857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000">
                <a:latin typeface="Arial" panose="020B0604020202020204" pitchFamily="34" charset="0"/>
              </a:rPr>
              <a:t>6</a:t>
            </a:r>
          </a:p>
        </p:txBody>
      </p:sp>
      <p:sp>
        <p:nvSpPr>
          <p:cNvPr id="17419" name="Oval 121">
            <a:extLst>
              <a:ext uri="{FF2B5EF4-FFF2-40B4-BE49-F238E27FC236}">
                <a16:creationId xmlns:a16="http://schemas.microsoft.com/office/drawing/2014/main" id="{EB5EB308-C569-B646-9C53-E9D553A29367}"/>
              </a:ext>
            </a:extLst>
          </p:cNvPr>
          <p:cNvSpPr>
            <a:spLocks noChangeArrowheads="1"/>
          </p:cNvSpPr>
          <p:nvPr/>
        </p:nvSpPr>
        <p:spPr bwMode="auto">
          <a:xfrm>
            <a:off x="6361113" y="2894013"/>
            <a:ext cx="479425" cy="473075"/>
          </a:xfrm>
          <a:prstGeom prst="ellipse">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7420" name="Text Box 122">
            <a:extLst>
              <a:ext uri="{FF2B5EF4-FFF2-40B4-BE49-F238E27FC236}">
                <a16:creationId xmlns:a16="http://schemas.microsoft.com/office/drawing/2014/main" id="{225E0493-8356-66EA-BBAE-433C3451FA8B}"/>
              </a:ext>
            </a:extLst>
          </p:cNvPr>
          <p:cNvSpPr txBox="1">
            <a:spLocks noChangeArrowheads="1"/>
          </p:cNvSpPr>
          <p:nvPr/>
        </p:nvSpPr>
        <p:spPr bwMode="auto">
          <a:xfrm>
            <a:off x="6354763" y="2911475"/>
            <a:ext cx="5937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000">
                <a:solidFill>
                  <a:srgbClr val="FF6600"/>
                </a:solidFill>
                <a:latin typeface="Arial" panose="020B0604020202020204" pitchFamily="34" charset="0"/>
              </a:rPr>
              <a:t>50</a:t>
            </a:r>
          </a:p>
        </p:txBody>
      </p:sp>
      <p:sp>
        <p:nvSpPr>
          <p:cNvPr id="17421" name="Oval 123">
            <a:extLst>
              <a:ext uri="{FF2B5EF4-FFF2-40B4-BE49-F238E27FC236}">
                <a16:creationId xmlns:a16="http://schemas.microsoft.com/office/drawing/2014/main" id="{8C80A88B-CC12-1E12-8A39-533E4E4553E4}"/>
              </a:ext>
            </a:extLst>
          </p:cNvPr>
          <p:cNvSpPr>
            <a:spLocks noChangeArrowheads="1"/>
          </p:cNvSpPr>
          <p:nvPr/>
        </p:nvSpPr>
        <p:spPr bwMode="auto">
          <a:xfrm>
            <a:off x="6129338" y="4310063"/>
            <a:ext cx="476250" cy="47307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7422" name="Oval 124">
            <a:extLst>
              <a:ext uri="{FF2B5EF4-FFF2-40B4-BE49-F238E27FC236}">
                <a16:creationId xmlns:a16="http://schemas.microsoft.com/office/drawing/2014/main" id="{9A293ACB-247E-7596-1534-EE300392283E}"/>
              </a:ext>
            </a:extLst>
          </p:cNvPr>
          <p:cNvSpPr>
            <a:spLocks noChangeArrowheads="1"/>
          </p:cNvSpPr>
          <p:nvPr/>
        </p:nvSpPr>
        <p:spPr bwMode="auto">
          <a:xfrm>
            <a:off x="5910263" y="5097463"/>
            <a:ext cx="479425" cy="47307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7423" name="Oval 125">
            <a:extLst>
              <a:ext uri="{FF2B5EF4-FFF2-40B4-BE49-F238E27FC236}">
                <a16:creationId xmlns:a16="http://schemas.microsoft.com/office/drawing/2014/main" id="{79CFD46E-0776-9C12-4FEE-65E214DE9176}"/>
              </a:ext>
            </a:extLst>
          </p:cNvPr>
          <p:cNvSpPr>
            <a:spLocks noChangeArrowheads="1"/>
          </p:cNvSpPr>
          <p:nvPr/>
        </p:nvSpPr>
        <p:spPr bwMode="auto">
          <a:xfrm>
            <a:off x="7240588" y="3560763"/>
            <a:ext cx="479425" cy="47307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7424" name="Oval 126">
            <a:extLst>
              <a:ext uri="{FF2B5EF4-FFF2-40B4-BE49-F238E27FC236}">
                <a16:creationId xmlns:a16="http://schemas.microsoft.com/office/drawing/2014/main" id="{47DE7760-9D43-9B79-0735-EB4F2ABBDAAA}"/>
              </a:ext>
            </a:extLst>
          </p:cNvPr>
          <p:cNvSpPr>
            <a:spLocks noChangeArrowheads="1"/>
          </p:cNvSpPr>
          <p:nvPr/>
        </p:nvSpPr>
        <p:spPr bwMode="auto">
          <a:xfrm>
            <a:off x="7739063" y="4310063"/>
            <a:ext cx="479425" cy="47307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7425" name="Oval 127">
            <a:extLst>
              <a:ext uri="{FF2B5EF4-FFF2-40B4-BE49-F238E27FC236}">
                <a16:creationId xmlns:a16="http://schemas.microsoft.com/office/drawing/2014/main" id="{2AC83B5D-5826-6148-2DA7-0C4E8C281667}"/>
              </a:ext>
            </a:extLst>
          </p:cNvPr>
          <p:cNvSpPr>
            <a:spLocks noChangeArrowheads="1"/>
          </p:cNvSpPr>
          <p:nvPr/>
        </p:nvSpPr>
        <p:spPr bwMode="auto">
          <a:xfrm>
            <a:off x="5173663" y="5097463"/>
            <a:ext cx="479425" cy="47307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7426" name="Oval 128">
            <a:extLst>
              <a:ext uri="{FF2B5EF4-FFF2-40B4-BE49-F238E27FC236}">
                <a16:creationId xmlns:a16="http://schemas.microsoft.com/office/drawing/2014/main" id="{63ECA3C6-11D9-C695-14B0-A7F8CAE1B11C}"/>
              </a:ext>
            </a:extLst>
          </p:cNvPr>
          <p:cNvSpPr>
            <a:spLocks noChangeArrowheads="1"/>
          </p:cNvSpPr>
          <p:nvPr/>
        </p:nvSpPr>
        <p:spPr bwMode="auto">
          <a:xfrm>
            <a:off x="4437063" y="5097463"/>
            <a:ext cx="479425" cy="47307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7427" name="Text Box 129">
            <a:extLst>
              <a:ext uri="{FF2B5EF4-FFF2-40B4-BE49-F238E27FC236}">
                <a16:creationId xmlns:a16="http://schemas.microsoft.com/office/drawing/2014/main" id="{846CD277-E5F3-70FA-45A6-930A0C151D46}"/>
              </a:ext>
            </a:extLst>
          </p:cNvPr>
          <p:cNvSpPr txBox="1">
            <a:spLocks noChangeArrowheads="1"/>
          </p:cNvSpPr>
          <p:nvPr/>
        </p:nvSpPr>
        <p:spPr bwMode="auto">
          <a:xfrm>
            <a:off x="5275263" y="5113338"/>
            <a:ext cx="476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000">
                <a:latin typeface="Arial" panose="020B0604020202020204" pitchFamily="34" charset="0"/>
              </a:rPr>
              <a:t>5</a:t>
            </a:r>
          </a:p>
        </p:txBody>
      </p:sp>
      <p:sp>
        <p:nvSpPr>
          <p:cNvPr id="17428" name="Text Box 130">
            <a:extLst>
              <a:ext uri="{FF2B5EF4-FFF2-40B4-BE49-F238E27FC236}">
                <a16:creationId xmlns:a16="http://schemas.microsoft.com/office/drawing/2014/main" id="{0C62793C-A351-3A3D-A288-370B438937BB}"/>
              </a:ext>
            </a:extLst>
          </p:cNvPr>
          <p:cNvSpPr txBox="1">
            <a:spLocks noChangeArrowheads="1"/>
          </p:cNvSpPr>
          <p:nvPr/>
        </p:nvSpPr>
        <p:spPr bwMode="auto">
          <a:xfrm>
            <a:off x="4446588" y="5127625"/>
            <a:ext cx="5048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000">
                <a:latin typeface="Arial" panose="020B0604020202020204" pitchFamily="34" charset="0"/>
              </a:rPr>
              <a:t>12</a:t>
            </a:r>
          </a:p>
        </p:txBody>
      </p:sp>
      <p:sp>
        <p:nvSpPr>
          <p:cNvPr id="17429" name="Text Box 131">
            <a:extLst>
              <a:ext uri="{FF2B5EF4-FFF2-40B4-BE49-F238E27FC236}">
                <a16:creationId xmlns:a16="http://schemas.microsoft.com/office/drawing/2014/main" id="{0029996C-047D-CB7A-EA1D-E5571553D7D0}"/>
              </a:ext>
            </a:extLst>
          </p:cNvPr>
          <p:cNvSpPr txBox="1">
            <a:spLocks noChangeArrowheads="1"/>
          </p:cNvSpPr>
          <p:nvPr/>
        </p:nvSpPr>
        <p:spPr bwMode="auto">
          <a:xfrm>
            <a:off x="7789863" y="4337050"/>
            <a:ext cx="53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000">
                <a:latin typeface="Arial" panose="020B0604020202020204" pitchFamily="34" charset="0"/>
              </a:rPr>
              <a:t>3</a:t>
            </a:r>
          </a:p>
        </p:txBody>
      </p:sp>
      <p:sp>
        <p:nvSpPr>
          <p:cNvPr id="17430" name="Text Box 132">
            <a:extLst>
              <a:ext uri="{FF2B5EF4-FFF2-40B4-BE49-F238E27FC236}">
                <a16:creationId xmlns:a16="http://schemas.microsoft.com/office/drawing/2014/main" id="{A45182C0-9CBC-ABCA-9310-1D253BEAE35B}"/>
              </a:ext>
            </a:extLst>
          </p:cNvPr>
          <p:cNvSpPr txBox="1">
            <a:spLocks noChangeArrowheads="1"/>
          </p:cNvSpPr>
          <p:nvPr/>
        </p:nvSpPr>
        <p:spPr bwMode="auto">
          <a:xfrm>
            <a:off x="6757988" y="4340225"/>
            <a:ext cx="587375"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000">
                <a:latin typeface="Arial" panose="020B0604020202020204" pitchFamily="34" charset="0"/>
              </a:rPr>
              <a:t>18</a:t>
            </a:r>
          </a:p>
        </p:txBody>
      </p:sp>
      <p:sp>
        <p:nvSpPr>
          <p:cNvPr id="17431" name="Text Box 133">
            <a:extLst>
              <a:ext uri="{FF2B5EF4-FFF2-40B4-BE49-F238E27FC236}">
                <a16:creationId xmlns:a16="http://schemas.microsoft.com/office/drawing/2014/main" id="{477D87C7-535E-F14D-2D2E-90698A433D94}"/>
              </a:ext>
            </a:extLst>
          </p:cNvPr>
          <p:cNvSpPr txBox="1">
            <a:spLocks noChangeArrowheads="1"/>
          </p:cNvSpPr>
          <p:nvPr/>
        </p:nvSpPr>
        <p:spPr bwMode="auto">
          <a:xfrm>
            <a:off x="6161088" y="4357688"/>
            <a:ext cx="6477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000">
                <a:latin typeface="Arial" panose="020B0604020202020204" pitchFamily="34" charset="0"/>
              </a:rPr>
              <a:t>21</a:t>
            </a:r>
          </a:p>
        </p:txBody>
      </p:sp>
      <p:sp>
        <p:nvSpPr>
          <p:cNvPr id="17432" name="Text Box 134">
            <a:extLst>
              <a:ext uri="{FF2B5EF4-FFF2-40B4-BE49-F238E27FC236}">
                <a16:creationId xmlns:a16="http://schemas.microsoft.com/office/drawing/2014/main" id="{02F210FD-6E6B-D95E-992B-5149DFE32C8C}"/>
              </a:ext>
            </a:extLst>
          </p:cNvPr>
          <p:cNvSpPr txBox="1">
            <a:spLocks noChangeArrowheads="1"/>
          </p:cNvSpPr>
          <p:nvPr/>
        </p:nvSpPr>
        <p:spPr bwMode="auto">
          <a:xfrm>
            <a:off x="7246938" y="3589338"/>
            <a:ext cx="803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000">
                <a:latin typeface="Arial" panose="020B0604020202020204" pitchFamily="34" charset="0"/>
              </a:rPr>
              <a:t>30</a:t>
            </a:r>
          </a:p>
        </p:txBody>
      </p:sp>
      <p:sp>
        <p:nvSpPr>
          <p:cNvPr id="17433" name="Line 135">
            <a:extLst>
              <a:ext uri="{FF2B5EF4-FFF2-40B4-BE49-F238E27FC236}">
                <a16:creationId xmlns:a16="http://schemas.microsoft.com/office/drawing/2014/main" id="{70D8CCBD-6961-8B3A-05B2-5121D20E09BB}"/>
              </a:ext>
            </a:extLst>
          </p:cNvPr>
          <p:cNvSpPr>
            <a:spLocks noChangeShapeType="1"/>
          </p:cNvSpPr>
          <p:nvPr/>
        </p:nvSpPr>
        <p:spPr bwMode="auto">
          <a:xfrm flipH="1">
            <a:off x="5878513" y="3249613"/>
            <a:ext cx="517525" cy="4016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434" name="Line 136">
            <a:extLst>
              <a:ext uri="{FF2B5EF4-FFF2-40B4-BE49-F238E27FC236}">
                <a16:creationId xmlns:a16="http://schemas.microsoft.com/office/drawing/2014/main" id="{8559181D-9624-1C9E-5640-92DF594075B5}"/>
              </a:ext>
            </a:extLst>
          </p:cNvPr>
          <p:cNvSpPr>
            <a:spLocks noChangeShapeType="1"/>
          </p:cNvSpPr>
          <p:nvPr/>
        </p:nvSpPr>
        <p:spPr bwMode="auto">
          <a:xfrm>
            <a:off x="6824663" y="3232150"/>
            <a:ext cx="50165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435" name="Line 137">
            <a:extLst>
              <a:ext uri="{FF2B5EF4-FFF2-40B4-BE49-F238E27FC236}">
                <a16:creationId xmlns:a16="http://schemas.microsoft.com/office/drawing/2014/main" id="{617A9537-0506-DEDE-4227-92A469D56ADA}"/>
              </a:ext>
            </a:extLst>
          </p:cNvPr>
          <p:cNvSpPr>
            <a:spLocks noChangeShapeType="1"/>
          </p:cNvSpPr>
          <p:nvPr/>
        </p:nvSpPr>
        <p:spPr bwMode="auto">
          <a:xfrm flipH="1">
            <a:off x="5167313" y="4005263"/>
            <a:ext cx="368300" cy="349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436" name="Line 138">
            <a:extLst>
              <a:ext uri="{FF2B5EF4-FFF2-40B4-BE49-F238E27FC236}">
                <a16:creationId xmlns:a16="http://schemas.microsoft.com/office/drawing/2014/main" id="{EA0B8528-E5B7-DDB2-E55D-7907F1C3E300}"/>
              </a:ext>
            </a:extLst>
          </p:cNvPr>
          <p:cNvSpPr>
            <a:spLocks noChangeShapeType="1"/>
          </p:cNvSpPr>
          <p:nvPr/>
        </p:nvSpPr>
        <p:spPr bwMode="auto">
          <a:xfrm>
            <a:off x="5897563" y="3935413"/>
            <a:ext cx="368300" cy="382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437" name="Line 139">
            <a:extLst>
              <a:ext uri="{FF2B5EF4-FFF2-40B4-BE49-F238E27FC236}">
                <a16:creationId xmlns:a16="http://schemas.microsoft.com/office/drawing/2014/main" id="{C63A4F4F-A831-A2E5-9102-771004E3DB18}"/>
              </a:ext>
            </a:extLst>
          </p:cNvPr>
          <p:cNvSpPr>
            <a:spLocks noChangeShapeType="1"/>
          </p:cNvSpPr>
          <p:nvPr/>
        </p:nvSpPr>
        <p:spPr bwMode="auto">
          <a:xfrm flipH="1">
            <a:off x="7094538" y="3973513"/>
            <a:ext cx="212725" cy="363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438" name="Line 140">
            <a:extLst>
              <a:ext uri="{FF2B5EF4-FFF2-40B4-BE49-F238E27FC236}">
                <a16:creationId xmlns:a16="http://schemas.microsoft.com/office/drawing/2014/main" id="{BC954FC8-4149-505D-88BD-426171EA2A32}"/>
              </a:ext>
            </a:extLst>
          </p:cNvPr>
          <p:cNvSpPr>
            <a:spLocks noChangeShapeType="1"/>
          </p:cNvSpPr>
          <p:nvPr/>
        </p:nvSpPr>
        <p:spPr bwMode="auto">
          <a:xfrm>
            <a:off x="7615238" y="3994150"/>
            <a:ext cx="228600" cy="315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439" name="Line 141">
            <a:extLst>
              <a:ext uri="{FF2B5EF4-FFF2-40B4-BE49-F238E27FC236}">
                <a16:creationId xmlns:a16="http://schemas.microsoft.com/office/drawing/2014/main" id="{810C5742-C409-6686-51B9-6E4035B9D994}"/>
              </a:ext>
            </a:extLst>
          </p:cNvPr>
          <p:cNvSpPr>
            <a:spLocks noChangeShapeType="1"/>
          </p:cNvSpPr>
          <p:nvPr/>
        </p:nvSpPr>
        <p:spPr bwMode="auto">
          <a:xfrm flipH="1">
            <a:off x="4764088" y="4760913"/>
            <a:ext cx="200025" cy="3190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440" name="Line 142">
            <a:extLst>
              <a:ext uri="{FF2B5EF4-FFF2-40B4-BE49-F238E27FC236}">
                <a16:creationId xmlns:a16="http://schemas.microsoft.com/office/drawing/2014/main" id="{F29A9D4C-DCE5-D19D-657C-25358804A41C}"/>
              </a:ext>
            </a:extLst>
          </p:cNvPr>
          <p:cNvSpPr>
            <a:spLocks noChangeShapeType="1"/>
          </p:cNvSpPr>
          <p:nvPr/>
        </p:nvSpPr>
        <p:spPr bwMode="auto">
          <a:xfrm>
            <a:off x="5167313" y="4756150"/>
            <a:ext cx="190500" cy="361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441" name="Line 143">
            <a:extLst>
              <a:ext uri="{FF2B5EF4-FFF2-40B4-BE49-F238E27FC236}">
                <a16:creationId xmlns:a16="http://schemas.microsoft.com/office/drawing/2014/main" id="{8DE614DE-6290-5FBE-81B1-691B1A8CEED2}"/>
              </a:ext>
            </a:extLst>
          </p:cNvPr>
          <p:cNvSpPr>
            <a:spLocks noChangeShapeType="1"/>
          </p:cNvSpPr>
          <p:nvPr/>
        </p:nvSpPr>
        <p:spPr bwMode="auto">
          <a:xfrm flipH="1">
            <a:off x="6167438" y="4760913"/>
            <a:ext cx="133350" cy="338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442" name="TextBox 35">
            <a:extLst>
              <a:ext uri="{FF2B5EF4-FFF2-40B4-BE49-F238E27FC236}">
                <a16:creationId xmlns:a16="http://schemas.microsoft.com/office/drawing/2014/main" id="{707E36FF-8D68-EC68-1104-C69B3A8A6BC4}"/>
              </a:ext>
            </a:extLst>
          </p:cNvPr>
          <p:cNvSpPr txBox="1">
            <a:spLocks noChangeArrowheads="1"/>
          </p:cNvSpPr>
          <p:nvPr/>
        </p:nvSpPr>
        <p:spPr bwMode="auto">
          <a:xfrm>
            <a:off x="5310188" y="1685925"/>
            <a:ext cx="290671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400">
                <a:solidFill>
                  <a:srgbClr val="C00000"/>
                </a:solidFill>
                <a:latin typeface="华文新魏" panose="02010800040101010101" pitchFamily="2" charset="-122"/>
                <a:ea typeface="华文新魏" panose="02010800040101010101" pitchFamily="2" charset="-122"/>
              </a:rPr>
              <a:t>堆 </a:t>
            </a:r>
            <a:r>
              <a:rPr lang="en-US" altLang="zh-CN" sz="2400">
                <a:solidFill>
                  <a:srgbClr val="C00000"/>
                </a:solidFill>
                <a:latin typeface="华文新魏" panose="02010800040101010101" pitchFamily="2" charset="-122"/>
                <a:ea typeface="华文新魏" panose="02010800040101010101" pitchFamily="2" charset="-122"/>
              </a:rPr>
              <a:t>–</a:t>
            </a:r>
            <a:r>
              <a:rPr lang="zh-CN" altLang="en-US" sz="2400">
                <a:solidFill>
                  <a:srgbClr val="C00000"/>
                </a:solidFill>
                <a:latin typeface="华文新魏" panose="02010800040101010101" pitchFamily="2" charset="-122"/>
                <a:ea typeface="华文新魏" panose="02010800040101010101" pitchFamily="2" charset="-122"/>
              </a:rPr>
              <a:t> </a:t>
            </a:r>
            <a:r>
              <a:rPr lang="en-US" altLang="zh-CN" sz="2400">
                <a:solidFill>
                  <a:srgbClr val="C00000"/>
                </a:solidFill>
                <a:latin typeface="华文新魏" panose="02010800040101010101" pitchFamily="2" charset="-122"/>
                <a:ea typeface="华文新魏" panose="02010800040101010101" pitchFamily="2" charset="-122"/>
              </a:rPr>
              <a:t>Heap</a:t>
            </a:r>
          </a:p>
          <a:p>
            <a:pPr lvl="1" eaLnBrk="1" hangingPunct="1">
              <a:spcBef>
                <a:spcPct val="0"/>
              </a:spcBef>
              <a:buFontTx/>
              <a:buNone/>
            </a:pPr>
            <a:r>
              <a:rPr lang="zh-CN" altLang="en-US" sz="1800">
                <a:solidFill>
                  <a:srgbClr val="C00000"/>
                </a:solidFill>
                <a:latin typeface="华文新魏" panose="02010800040101010101" pitchFamily="2" charset="-122"/>
                <a:ea typeface="华文新魏" panose="02010800040101010101" pitchFamily="2" charset="-122"/>
              </a:rPr>
              <a:t>优先队列的一种实现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22D7F8-A05E-6ABD-AFCC-D809395BCB49}"/>
              </a:ext>
            </a:extLst>
          </p:cNvPr>
          <p:cNvSpPr/>
          <p:nvPr/>
        </p:nvSpPr>
        <p:spPr>
          <a:xfrm>
            <a:off x="1475656" y="2348880"/>
            <a:ext cx="5862502" cy="1661993"/>
          </a:xfrm>
          <a:prstGeom prst="rect">
            <a:avLst/>
          </a:prstGeom>
          <a:noFill/>
        </p:spPr>
        <p:txBody>
          <a:bodyPr wrap="none">
            <a:spAutoFit/>
          </a:bodyPr>
          <a:lstStyle/>
          <a:p>
            <a:pPr algn="ctr">
              <a:defRPr/>
            </a:pPr>
            <a:r>
              <a:rPr lang="en-US" altLang="zh-CN"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rPr>
              <a:t>Part II</a:t>
            </a:r>
          </a:p>
          <a:p>
            <a:pPr algn="ctr">
              <a:defRPr/>
            </a:pPr>
            <a:r>
              <a:rPr lang="zh-CN" altLang="en-US" sz="4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rPr>
              <a:t>  从原则到“策略”</a:t>
            </a:r>
            <a:endParaRPr lang="en-US" altLang="zh-CN" sz="4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61B33C8F-2250-9EAE-0221-A01DFDC8E153}"/>
              </a:ext>
            </a:extLst>
          </p:cNvPr>
          <p:cNvSpPr>
            <a:spLocks noGrp="1"/>
          </p:cNvSpPr>
          <p:nvPr>
            <p:ph type="title"/>
          </p:nvPr>
        </p:nvSpPr>
        <p:spPr/>
        <p:txBody>
          <a:bodyPr/>
          <a:lstStyle/>
          <a:p>
            <a:r>
              <a:rPr lang="en-US" altLang="zh-CN" b="0" dirty="0"/>
              <a:t>Maximal Polygon Distance</a:t>
            </a:r>
            <a:r>
              <a:rPr lang="en-US" altLang="zh-CN" dirty="0"/>
              <a:t> </a:t>
            </a:r>
            <a:r>
              <a:rPr lang="zh-CN" altLang="en-US" dirty="0"/>
              <a:t>问题</a:t>
            </a:r>
          </a:p>
        </p:txBody>
      </p:sp>
      <p:sp>
        <p:nvSpPr>
          <p:cNvPr id="2" name="文本框 1">
            <a:extLst>
              <a:ext uri="{FF2B5EF4-FFF2-40B4-BE49-F238E27FC236}">
                <a16:creationId xmlns:a16="http://schemas.microsoft.com/office/drawing/2014/main" id="{B8E40DDB-03F3-BC00-32C3-C1B017BE427F}"/>
              </a:ext>
            </a:extLst>
          </p:cNvPr>
          <p:cNvSpPr txBox="1"/>
          <p:nvPr/>
        </p:nvSpPr>
        <p:spPr>
          <a:xfrm>
            <a:off x="899592" y="1429078"/>
            <a:ext cx="7344816" cy="1277273"/>
          </a:xfrm>
          <a:prstGeom prst="rect">
            <a:avLst/>
          </a:prstGeom>
          <a:noFill/>
        </p:spPr>
        <p:txBody>
          <a:bodyPr wrap="square" rtlCol="0">
            <a:spAutoFit/>
          </a:bodyPr>
          <a:lstStyle/>
          <a:p>
            <a:r>
              <a:rPr lang="zh-CN" altLang="en-US" dirty="0">
                <a:solidFill>
                  <a:srgbClr val="008000"/>
                </a:solidFill>
                <a:latin typeface="楷体" panose="02010609060101010101" pitchFamily="49" charset="-122"/>
                <a:ea typeface="楷体" panose="02010609060101010101" pitchFamily="49" charset="-122"/>
              </a:rPr>
              <a:t>问题：</a:t>
            </a:r>
            <a:r>
              <a:rPr lang="en-US" altLang="zh-CN" i="1" dirty="0">
                <a:solidFill>
                  <a:srgbClr val="008000"/>
                </a:solidFill>
                <a:latin typeface="+mn-lt"/>
                <a:ea typeface="楷体" panose="02010609060101010101" pitchFamily="49" charset="-122"/>
              </a:rPr>
              <a:t>P</a:t>
            </a:r>
            <a:r>
              <a:rPr lang="zh-CN" altLang="en-US" dirty="0">
                <a:solidFill>
                  <a:srgbClr val="008000"/>
                </a:solidFill>
                <a:latin typeface="楷体" panose="02010609060101010101" pitchFamily="49" charset="-122"/>
                <a:ea typeface="楷体" panose="02010609060101010101" pitchFamily="49" charset="-122"/>
              </a:rPr>
              <a:t>是平面上的任意凸多边形。确定</a:t>
            </a:r>
            <a:r>
              <a:rPr lang="en-US" altLang="zh-CN" i="1" dirty="0">
                <a:solidFill>
                  <a:srgbClr val="008000"/>
                </a:solidFill>
                <a:latin typeface="+mn-lt"/>
                <a:ea typeface="楷体" panose="02010609060101010101" pitchFamily="49" charset="-122"/>
              </a:rPr>
              <a:t>P</a:t>
            </a:r>
            <a:r>
              <a:rPr lang="zh-CN" altLang="en-US" dirty="0">
                <a:solidFill>
                  <a:srgbClr val="008000"/>
                </a:solidFill>
                <a:latin typeface="楷体" panose="02010609060101010101" pitchFamily="49" charset="-122"/>
                <a:ea typeface="楷体" panose="02010609060101010101" pitchFamily="49" charset="-122"/>
              </a:rPr>
              <a:t>内</a:t>
            </a:r>
            <a:r>
              <a:rPr lang="zh-CN" altLang="en-US" sz="1400" dirty="0">
                <a:solidFill>
                  <a:schemeClr val="bg1">
                    <a:lumMod val="65000"/>
                  </a:schemeClr>
                </a:solidFill>
                <a:latin typeface="楷体" panose="02010609060101010101" pitchFamily="49" charset="-122"/>
                <a:ea typeface="楷体" panose="02010609060101010101" pitchFamily="49" charset="-122"/>
              </a:rPr>
              <a:t>（包括边上）</a:t>
            </a:r>
            <a:r>
              <a:rPr lang="zh-CN" altLang="en-US" dirty="0">
                <a:solidFill>
                  <a:srgbClr val="008000"/>
                </a:solidFill>
                <a:latin typeface="楷体" panose="02010609060101010101" pitchFamily="49" charset="-122"/>
                <a:ea typeface="楷体" panose="02010609060101010101" pitchFamily="49" charset="-122"/>
              </a:rPr>
              <a:t>任意两点之间的最大距离。</a:t>
            </a:r>
            <a:endParaRPr lang="en-US" altLang="zh-CN" dirty="0">
              <a:solidFill>
                <a:srgbClr val="008000"/>
              </a:solidFill>
              <a:latin typeface="楷体" panose="02010609060101010101" pitchFamily="49" charset="-122"/>
              <a:ea typeface="楷体" panose="02010609060101010101" pitchFamily="49" charset="-122"/>
            </a:endParaRPr>
          </a:p>
          <a:p>
            <a:pPr>
              <a:spcBef>
                <a:spcPts val="600"/>
              </a:spcBef>
            </a:pPr>
            <a:r>
              <a:rPr lang="zh-CN" altLang="en-US" dirty="0">
                <a:solidFill>
                  <a:srgbClr val="008000"/>
                </a:solidFill>
                <a:latin typeface="楷体" panose="02010609060101010101" pitchFamily="49" charset="-122"/>
                <a:ea typeface="楷体" panose="02010609060101010101" pitchFamily="49" charset="-122"/>
              </a:rPr>
              <a:t>能够让我们缩小解空间的数学知识：满足条件距离最大的两个点一定均为凸多边形的顶点。为什么？</a:t>
            </a:r>
          </a:p>
        </p:txBody>
      </p:sp>
      <p:pic>
        <p:nvPicPr>
          <p:cNvPr id="4" name="图片 3">
            <a:extLst>
              <a:ext uri="{FF2B5EF4-FFF2-40B4-BE49-F238E27FC236}">
                <a16:creationId xmlns:a16="http://schemas.microsoft.com/office/drawing/2014/main" id="{C0F20E95-A9B7-C62F-E1D9-ADC823A9A357}"/>
              </a:ext>
            </a:extLst>
          </p:cNvPr>
          <p:cNvPicPr>
            <a:picLocks noChangeAspect="1"/>
          </p:cNvPicPr>
          <p:nvPr/>
        </p:nvPicPr>
        <p:blipFill>
          <a:blip r:embed="rId2"/>
          <a:stretch>
            <a:fillRect/>
          </a:stretch>
        </p:blipFill>
        <p:spPr>
          <a:xfrm>
            <a:off x="4698146" y="2852936"/>
            <a:ext cx="3545110" cy="2709446"/>
          </a:xfrm>
          <a:prstGeom prst="rect">
            <a:avLst/>
          </a:prstGeom>
        </p:spPr>
      </p:pic>
      <p:sp>
        <p:nvSpPr>
          <p:cNvPr id="5" name="文本框 4">
            <a:extLst>
              <a:ext uri="{FF2B5EF4-FFF2-40B4-BE49-F238E27FC236}">
                <a16:creationId xmlns:a16="http://schemas.microsoft.com/office/drawing/2014/main" id="{43BE3596-3C73-13A9-98F2-34394EAF0AC3}"/>
              </a:ext>
            </a:extLst>
          </p:cNvPr>
          <p:cNvSpPr txBox="1"/>
          <p:nvPr/>
        </p:nvSpPr>
        <p:spPr>
          <a:xfrm>
            <a:off x="1043608" y="3140968"/>
            <a:ext cx="3312368" cy="646331"/>
          </a:xfrm>
          <a:prstGeom prst="rect">
            <a:avLst/>
          </a:prstGeom>
          <a:noFill/>
        </p:spPr>
        <p:txBody>
          <a:bodyPr wrap="square" rtlCol="0">
            <a:spAutoFit/>
          </a:bodyPr>
          <a:lstStyle/>
          <a:p>
            <a:r>
              <a:rPr lang="zh-CN" altLang="en-US" dirty="0"/>
              <a:t>因此，我们最多只需要考虑 </a:t>
            </a:r>
            <a:r>
              <a:rPr lang="en-US" altLang="zh-CN" i="1" dirty="0">
                <a:latin typeface="+mn-lt"/>
              </a:rPr>
              <a:t>n</a:t>
            </a:r>
            <a:r>
              <a:rPr lang="en-US" altLang="zh-CN" baseline="30000" dirty="0">
                <a:latin typeface="+mn-lt"/>
              </a:rPr>
              <a:t>2</a:t>
            </a:r>
            <a:r>
              <a:rPr lang="zh-CN" altLang="en-US" dirty="0"/>
              <a:t>个点对 </a:t>
            </a:r>
            <a:r>
              <a:rPr lang="en-US" altLang="zh-CN" sz="1400" dirty="0">
                <a:solidFill>
                  <a:schemeClr val="bg1">
                    <a:lumMod val="65000"/>
                  </a:schemeClr>
                </a:solidFill>
              </a:rPr>
              <a:t>(</a:t>
            </a:r>
            <a:r>
              <a:rPr lang="en-US" altLang="zh-CN" sz="1400" i="1" dirty="0">
                <a:solidFill>
                  <a:schemeClr val="bg1">
                    <a:lumMod val="65000"/>
                  </a:schemeClr>
                </a:solidFill>
                <a:latin typeface="+mn-lt"/>
              </a:rPr>
              <a:t>n</a:t>
            </a:r>
            <a:r>
              <a:rPr lang="zh-CN" altLang="en-US" sz="1400" dirty="0">
                <a:solidFill>
                  <a:schemeClr val="bg1">
                    <a:lumMod val="65000"/>
                  </a:schemeClr>
                </a:solidFill>
              </a:rPr>
              <a:t>是凸多边形的边数</a:t>
            </a:r>
            <a:r>
              <a:rPr lang="en-US" altLang="zh-CN" sz="1400" dirty="0">
                <a:solidFill>
                  <a:schemeClr val="bg1">
                    <a:lumMod val="65000"/>
                  </a:schemeClr>
                </a:solidFill>
              </a:rPr>
              <a:t>)</a:t>
            </a:r>
            <a:r>
              <a:rPr lang="en-US" altLang="zh-CN" dirty="0"/>
              <a:t> </a:t>
            </a:r>
            <a:r>
              <a:rPr lang="zh-CN" altLang="en-US" dirty="0"/>
              <a:t>。</a:t>
            </a:r>
          </a:p>
        </p:txBody>
      </p:sp>
      <p:sp>
        <p:nvSpPr>
          <p:cNvPr id="6" name="文本框 5">
            <a:extLst>
              <a:ext uri="{FF2B5EF4-FFF2-40B4-BE49-F238E27FC236}">
                <a16:creationId xmlns:a16="http://schemas.microsoft.com/office/drawing/2014/main" id="{7C2896E9-9A3C-6A22-269D-29FE054D96EB}"/>
              </a:ext>
            </a:extLst>
          </p:cNvPr>
          <p:cNvSpPr txBox="1"/>
          <p:nvPr/>
        </p:nvSpPr>
        <p:spPr>
          <a:xfrm>
            <a:off x="1043608" y="4077072"/>
            <a:ext cx="3096344" cy="646331"/>
          </a:xfrm>
          <a:prstGeom prst="rect">
            <a:avLst/>
          </a:prstGeom>
          <a:noFill/>
        </p:spPr>
        <p:txBody>
          <a:bodyPr wrap="square" rtlCol="0">
            <a:spAutoFit/>
          </a:bodyPr>
          <a:lstStyle/>
          <a:p>
            <a:r>
              <a:rPr lang="zh-CN" altLang="en-US" dirty="0"/>
              <a:t>选择适当的搜索方法，我们甚至可以只考虑更少的点对。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A9CA88-EA70-0A33-B7A9-C86DB9FE4E97}"/>
              </a:ext>
            </a:extLst>
          </p:cNvPr>
          <p:cNvSpPr>
            <a:spLocks noGrp="1"/>
          </p:cNvSpPr>
          <p:nvPr>
            <p:ph type="title"/>
          </p:nvPr>
        </p:nvSpPr>
        <p:spPr/>
        <p:txBody>
          <a:bodyPr/>
          <a:lstStyle/>
          <a:p>
            <a:r>
              <a:rPr lang="zh-CN" altLang="en-US" dirty="0"/>
              <a:t>最常用的算法策略</a:t>
            </a:r>
          </a:p>
        </p:txBody>
      </p:sp>
      <p:sp>
        <p:nvSpPr>
          <p:cNvPr id="3" name="矩形 2">
            <a:extLst>
              <a:ext uri="{FF2B5EF4-FFF2-40B4-BE49-F238E27FC236}">
                <a16:creationId xmlns:a16="http://schemas.microsoft.com/office/drawing/2014/main" id="{E51C4536-B0A6-2F4B-FE58-6E4B6A6F5AF0}"/>
              </a:ext>
            </a:extLst>
          </p:cNvPr>
          <p:cNvSpPr/>
          <p:nvPr/>
        </p:nvSpPr>
        <p:spPr>
          <a:xfrm>
            <a:off x="647564" y="1556792"/>
            <a:ext cx="7848872" cy="1446550"/>
          </a:xfrm>
          <a:prstGeom prst="rect">
            <a:avLst/>
          </a:prstGeom>
          <a:noFill/>
        </p:spPr>
        <p:txBody>
          <a:bodyPr wrap="square" lIns="91440" tIns="45720" rIns="91440" bIns="45720">
            <a:spAutoFit/>
          </a:bodyPr>
          <a:lstStyle/>
          <a:p>
            <a:r>
              <a:rPr lang="zh-CN" altLang="en-US" sz="3200" b="1" cap="none" spc="0" dirty="0">
                <a:ln w="22225">
                  <a:solidFill>
                    <a:schemeClr val="accent2"/>
                  </a:solidFill>
                  <a:prstDash val="solid"/>
                </a:ln>
                <a:solidFill>
                  <a:schemeClr val="accent2">
                    <a:lumMod val="40000"/>
                    <a:lumOff val="60000"/>
                  </a:schemeClr>
                </a:solidFill>
                <a:effectLst/>
              </a:rPr>
              <a:t>问题</a:t>
            </a:r>
            <a:r>
              <a:rPr lang="en-US" altLang="zh-CN" sz="3200" b="1" cap="none" spc="0" dirty="0">
                <a:ln w="22225">
                  <a:solidFill>
                    <a:schemeClr val="accent2"/>
                  </a:solidFill>
                  <a:prstDash val="solid"/>
                </a:ln>
                <a:solidFill>
                  <a:schemeClr val="accent2">
                    <a:lumMod val="40000"/>
                    <a:lumOff val="60000"/>
                  </a:schemeClr>
                </a:solidFill>
                <a:effectLst/>
              </a:rPr>
              <a:t>4</a:t>
            </a:r>
            <a:r>
              <a:rPr lang="zh-CN" altLang="en-US" sz="3200" b="1" cap="none" spc="0" dirty="0">
                <a:ln w="22225">
                  <a:solidFill>
                    <a:schemeClr val="accent2"/>
                  </a:solidFill>
                  <a:prstDash val="solid"/>
                </a:ln>
                <a:solidFill>
                  <a:schemeClr val="accent2">
                    <a:lumMod val="40000"/>
                    <a:lumOff val="60000"/>
                  </a:schemeClr>
                </a:solidFill>
                <a:effectLst/>
              </a:rPr>
              <a:t>：</a:t>
            </a:r>
            <a:endParaRPr lang="en-US" altLang="zh-CN" sz="3200" b="1" cap="none" spc="0" dirty="0">
              <a:ln w="22225">
                <a:solidFill>
                  <a:schemeClr val="accent2"/>
                </a:solidFill>
                <a:prstDash val="solid"/>
              </a:ln>
              <a:solidFill>
                <a:schemeClr val="accent2">
                  <a:lumMod val="40000"/>
                  <a:lumOff val="60000"/>
                </a:schemeClr>
              </a:solidFill>
              <a:effectLst/>
            </a:endParaRPr>
          </a:p>
          <a:p>
            <a:r>
              <a:rPr lang="zh-CN" altLang="en-US" sz="2800" b="1" dirty="0">
                <a:ln w="22225">
                  <a:solidFill>
                    <a:schemeClr val="accent2"/>
                  </a:solidFill>
                  <a:prstDash val="solid"/>
                </a:ln>
                <a:solidFill>
                  <a:schemeClr val="accent2">
                    <a:lumMod val="40000"/>
                    <a:lumOff val="60000"/>
                  </a:schemeClr>
                </a:solidFill>
              </a:rPr>
              <a:t>阅读材料中还介绍了哪些算法策略，你能从缩小解空间的角度解释它们吗？</a:t>
            </a:r>
            <a:endParaRPr lang="zh-CN" altLang="en-US" sz="2800" b="1" cap="none" spc="0" dirty="0">
              <a:ln w="22225">
                <a:solidFill>
                  <a:schemeClr val="accent2"/>
                </a:solidFill>
                <a:prstDash val="solid"/>
              </a:ln>
              <a:solidFill>
                <a:schemeClr val="accent2">
                  <a:lumMod val="40000"/>
                  <a:lumOff val="60000"/>
                </a:schemeClr>
              </a:solidFill>
              <a:effectLst/>
            </a:endParaRPr>
          </a:p>
        </p:txBody>
      </p:sp>
      <p:sp>
        <p:nvSpPr>
          <p:cNvPr id="4" name="文本框 3">
            <a:extLst>
              <a:ext uri="{FF2B5EF4-FFF2-40B4-BE49-F238E27FC236}">
                <a16:creationId xmlns:a16="http://schemas.microsoft.com/office/drawing/2014/main" id="{D6906060-6FD3-D8FD-9EED-B0D495B1ADB6}"/>
              </a:ext>
            </a:extLst>
          </p:cNvPr>
          <p:cNvSpPr txBox="1"/>
          <p:nvPr/>
        </p:nvSpPr>
        <p:spPr>
          <a:xfrm>
            <a:off x="1259632" y="3429000"/>
            <a:ext cx="6768752" cy="1985159"/>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zh-CN" altLang="en-US" dirty="0"/>
              <a:t>分治法</a:t>
            </a:r>
            <a:r>
              <a:rPr lang="zh-CN" altLang="en-US" dirty="0">
                <a:latin typeface="+mn-lt"/>
              </a:rPr>
              <a:t> </a:t>
            </a:r>
            <a:r>
              <a:rPr lang="en-US" altLang="zh-CN" dirty="0">
                <a:latin typeface="+mn-lt"/>
              </a:rPr>
              <a:t>(divide-and-conquer) </a:t>
            </a:r>
            <a:r>
              <a:rPr lang="en-US" altLang="zh-CN" dirty="0"/>
              <a:t>: </a:t>
            </a:r>
            <a:r>
              <a:rPr lang="zh-CN" altLang="en-US" dirty="0"/>
              <a:t>考虑较小的子问题</a:t>
            </a:r>
            <a:endParaRPr lang="en-US" altLang="zh-CN" dirty="0"/>
          </a:p>
          <a:p>
            <a:pPr marL="285750" indent="-285750">
              <a:spcBef>
                <a:spcPts val="600"/>
              </a:spcBef>
              <a:buFont typeface="Arial" panose="020B0604020202020204" pitchFamily="34" charset="0"/>
              <a:buChar char="•"/>
            </a:pPr>
            <a:r>
              <a:rPr lang="zh-CN" altLang="en-US" dirty="0"/>
              <a:t>贪心法 </a:t>
            </a:r>
            <a:r>
              <a:rPr lang="en-US" altLang="zh-CN" dirty="0">
                <a:latin typeface="+mn-lt"/>
              </a:rPr>
              <a:t>(greedy method) </a:t>
            </a:r>
            <a:r>
              <a:rPr lang="en-US" altLang="zh-CN" dirty="0"/>
              <a:t>: </a:t>
            </a:r>
            <a:r>
              <a:rPr lang="zh-CN" altLang="en-US" dirty="0"/>
              <a:t>分步进行，每一步仅考虑“局部最优”</a:t>
            </a:r>
            <a:endParaRPr lang="en-US" altLang="zh-CN" dirty="0"/>
          </a:p>
          <a:p>
            <a:pPr marL="285750" indent="-285750">
              <a:spcBef>
                <a:spcPts val="600"/>
              </a:spcBef>
              <a:buFont typeface="Arial" panose="020B0604020202020204" pitchFamily="34" charset="0"/>
              <a:buChar char="•"/>
            </a:pPr>
            <a:r>
              <a:rPr lang="zh-CN" altLang="en-US" dirty="0"/>
              <a:t>动态规划 </a:t>
            </a:r>
            <a:r>
              <a:rPr lang="en-US" altLang="zh-CN" dirty="0">
                <a:latin typeface="+mn-lt"/>
              </a:rPr>
              <a:t>(dynamic programming) </a:t>
            </a:r>
            <a:r>
              <a:rPr lang="en-US" altLang="zh-CN" dirty="0"/>
              <a:t>: </a:t>
            </a:r>
            <a:r>
              <a:rPr lang="zh-CN" altLang="en-US" dirty="0"/>
              <a:t>对所有的子问题建立偏序，确保任何子问题所依赖的更小的子问题已解。</a:t>
            </a:r>
            <a:endParaRPr lang="en-US" altLang="zh-CN" dirty="0"/>
          </a:p>
          <a:p>
            <a:pPr marL="285750" indent="-285750">
              <a:spcBef>
                <a:spcPts val="600"/>
              </a:spcBef>
              <a:buFont typeface="Arial" panose="020B0604020202020204" pitchFamily="34" charset="0"/>
              <a:buChar char="•"/>
            </a:pPr>
            <a:r>
              <a:rPr lang="zh-CN" altLang="en-US" dirty="0"/>
              <a:t>利用“聪明”的数据结构：在结构中加入与解题相关的“语义”因素。</a:t>
            </a:r>
          </a:p>
        </p:txBody>
      </p:sp>
    </p:spTree>
    <p:extLst>
      <p:ext uri="{BB962C8B-B14F-4D97-AF65-F5344CB8AC3E}">
        <p14:creationId xmlns:p14="http://schemas.microsoft.com/office/powerpoint/2010/main" val="3907006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39DEFCBF-6C0A-96BE-7B47-5A99AF9C469D}"/>
              </a:ext>
            </a:extLst>
          </p:cNvPr>
          <p:cNvSpPr>
            <a:spLocks noGrp="1"/>
          </p:cNvSpPr>
          <p:nvPr>
            <p:ph type="title"/>
          </p:nvPr>
        </p:nvSpPr>
        <p:spPr/>
        <p:txBody>
          <a:bodyPr/>
          <a:lstStyle/>
          <a:p>
            <a:pPr eaLnBrk="1" hangingPunct="1"/>
            <a:r>
              <a:rPr lang="zh-CN" altLang="en-US" sz="3600" dirty="0"/>
              <a:t>你熟悉的合并排序：典型的分治算法</a:t>
            </a:r>
          </a:p>
        </p:txBody>
      </p:sp>
      <p:pic>
        <p:nvPicPr>
          <p:cNvPr id="22531" name="Picture 2">
            <a:extLst>
              <a:ext uri="{FF2B5EF4-FFF2-40B4-BE49-F238E27FC236}">
                <a16:creationId xmlns:a16="http://schemas.microsoft.com/office/drawing/2014/main" id="{AECCAAC0-BA99-4CEE-7077-0AB39871BE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4675" y="1268413"/>
            <a:ext cx="6049963" cy="5049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a:extLst>
              <a:ext uri="{FF2B5EF4-FFF2-40B4-BE49-F238E27FC236}">
                <a16:creationId xmlns:a16="http://schemas.microsoft.com/office/drawing/2014/main" id="{C465907E-0D9C-E4DC-838D-8B84F0F364FA}"/>
              </a:ext>
            </a:extLst>
          </p:cNvPr>
          <p:cNvCxnSpPr/>
          <p:nvPr/>
        </p:nvCxnSpPr>
        <p:spPr>
          <a:xfrm>
            <a:off x="395288" y="3213100"/>
            <a:ext cx="8424862" cy="0"/>
          </a:xfrm>
          <a:prstGeom prst="line">
            <a:avLst/>
          </a:prstGeom>
          <a:ln w="31750">
            <a:solidFill>
              <a:srgbClr val="C00000"/>
            </a:solidFill>
            <a:prstDash val="lgDash"/>
          </a:ln>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10DE38F6-7718-315F-FA98-18B14809BDD4}"/>
              </a:ext>
            </a:extLst>
          </p:cNvPr>
          <p:cNvSpPr txBox="1"/>
          <p:nvPr/>
        </p:nvSpPr>
        <p:spPr>
          <a:xfrm>
            <a:off x="457200" y="4288622"/>
            <a:ext cx="1728440" cy="954107"/>
          </a:xfrm>
          <a:prstGeom prst="rect">
            <a:avLst/>
          </a:prstGeom>
          <a:noFill/>
        </p:spPr>
        <p:txBody>
          <a:bodyPr wrap="square" rtlCol="0">
            <a:spAutoFit/>
          </a:bodyPr>
          <a:lstStyle/>
          <a:p>
            <a:r>
              <a:rPr lang="en-US" altLang="zh-CN" sz="1400" dirty="0">
                <a:solidFill>
                  <a:srgbClr val="008000"/>
                </a:solidFill>
                <a:latin typeface="+mn-lt"/>
              </a:rPr>
              <a:t>Divide-and-conquer</a:t>
            </a:r>
            <a:r>
              <a:rPr lang="zh-CN" altLang="en-US" sz="1400" dirty="0">
                <a:solidFill>
                  <a:srgbClr val="008000"/>
                </a:solidFill>
                <a:latin typeface="楷体" panose="02010609060101010101" pitchFamily="49" charset="-122"/>
                <a:ea typeface="楷体" panose="02010609060101010101" pitchFamily="49" charset="-122"/>
              </a:rPr>
              <a:t>涉及“分”与“合”两个部分，最好不是两个都复杂。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B1114C-A27C-CE25-83BF-F17C1B1D7D82}"/>
              </a:ext>
            </a:extLst>
          </p:cNvPr>
          <p:cNvSpPr>
            <a:spLocks noGrp="1"/>
          </p:cNvSpPr>
          <p:nvPr>
            <p:ph type="title"/>
          </p:nvPr>
        </p:nvSpPr>
        <p:spPr/>
        <p:txBody>
          <a:bodyPr/>
          <a:lstStyle/>
          <a:p>
            <a:r>
              <a:rPr lang="en-US" altLang="zh-CN" sz="3600" dirty="0">
                <a:latin typeface="+mn-lt"/>
              </a:rPr>
              <a:t>Divide-and-Conquer: </a:t>
            </a:r>
            <a:r>
              <a:rPr lang="zh-CN" altLang="en-US" sz="3600" b="0" dirty="0">
                <a:latin typeface="+mn-lt"/>
              </a:rPr>
              <a:t>一种思维方式</a:t>
            </a:r>
          </a:p>
        </p:txBody>
      </p:sp>
      <p:pic>
        <p:nvPicPr>
          <p:cNvPr id="3" name="图片 2">
            <a:extLst>
              <a:ext uri="{FF2B5EF4-FFF2-40B4-BE49-F238E27FC236}">
                <a16:creationId xmlns:a16="http://schemas.microsoft.com/office/drawing/2014/main" id="{29FF7D9B-3792-BA01-2339-D75824935C25}"/>
              </a:ext>
            </a:extLst>
          </p:cNvPr>
          <p:cNvPicPr>
            <a:picLocks noChangeAspect="1"/>
          </p:cNvPicPr>
          <p:nvPr/>
        </p:nvPicPr>
        <p:blipFill>
          <a:blip r:embed="rId2"/>
          <a:stretch>
            <a:fillRect/>
          </a:stretch>
        </p:blipFill>
        <p:spPr>
          <a:xfrm>
            <a:off x="899592" y="1530370"/>
            <a:ext cx="3219048" cy="2200000"/>
          </a:xfrm>
          <a:prstGeom prst="rect">
            <a:avLst/>
          </a:prstGeom>
        </p:spPr>
      </p:pic>
      <p:sp>
        <p:nvSpPr>
          <p:cNvPr id="5" name="文本框 4">
            <a:extLst>
              <a:ext uri="{FF2B5EF4-FFF2-40B4-BE49-F238E27FC236}">
                <a16:creationId xmlns:a16="http://schemas.microsoft.com/office/drawing/2014/main" id="{04D3462C-4357-BA35-1977-BF2AFDA36A80}"/>
              </a:ext>
            </a:extLst>
          </p:cNvPr>
          <p:cNvSpPr txBox="1"/>
          <p:nvPr/>
        </p:nvSpPr>
        <p:spPr>
          <a:xfrm>
            <a:off x="4329648" y="1674386"/>
            <a:ext cx="3744416" cy="1200329"/>
          </a:xfrm>
          <a:prstGeom prst="rect">
            <a:avLst/>
          </a:prstGeom>
          <a:noFill/>
        </p:spPr>
        <p:txBody>
          <a:bodyPr wrap="square">
            <a:spAutoFit/>
          </a:bodyPr>
          <a:lstStyle/>
          <a:p>
            <a:pPr algn="just"/>
            <a:r>
              <a:rPr lang="zh-CN" altLang="en-US" sz="1800" kern="100" dirty="0">
                <a:effectLst/>
                <a:latin typeface="Times New Roman" panose="02020603050405020304" pitchFamily="18" charset="0"/>
                <a:ea typeface="宋体" panose="02010600030101010101" pitchFamily="2" charset="-122"/>
              </a:rPr>
              <a:t>在一个由</a:t>
            </a:r>
            <a:r>
              <a:rPr lang="en-US" altLang="zh-CN" sz="1800" kern="100" dirty="0">
                <a:effectLst/>
                <a:latin typeface="Times New Roman" panose="02020603050405020304" pitchFamily="18" charset="0"/>
                <a:ea typeface="宋体" panose="02010600030101010101" pitchFamily="2" charset="-122"/>
              </a:rPr>
              <a:t> 2</a:t>
            </a:r>
            <a:r>
              <a:rPr lang="en-US" altLang="zh-CN" sz="1800" kern="100" baseline="30000" dirty="0">
                <a:effectLst/>
                <a:latin typeface="Times New Roman" panose="02020603050405020304" pitchFamily="18" charset="0"/>
                <a:ea typeface="宋体" panose="02010600030101010101" pitchFamily="2" charset="-122"/>
              </a:rPr>
              <a:t>n</a:t>
            </a:r>
            <a:r>
              <a:rPr lang="en-US" altLang="zh-CN" sz="1800" kern="100" dirty="0">
                <a:effectLst/>
                <a:latin typeface="Times New Roman" panose="02020603050405020304" pitchFamily="18" charset="0"/>
                <a:ea typeface="宋体" panose="02010600030101010101" pitchFamily="2" charset="-122"/>
                <a:sym typeface="Symbol" panose="05050102010706020507" pitchFamily="18" charset="2"/>
              </a:rPr>
              <a:t></a:t>
            </a:r>
            <a:r>
              <a:rPr lang="en-US" altLang="zh-CN" sz="1800" kern="100" dirty="0">
                <a:effectLst/>
                <a:latin typeface="Times New Roman" panose="02020603050405020304" pitchFamily="18" charset="0"/>
                <a:ea typeface="宋体" panose="02010600030101010101" pitchFamily="2" charset="-122"/>
              </a:rPr>
              <a:t>2</a:t>
            </a:r>
            <a:r>
              <a:rPr lang="en-US" altLang="zh-CN" sz="1800" kern="100" baseline="30000" dirty="0">
                <a:effectLst/>
                <a:latin typeface="Times New Roman" panose="02020603050405020304" pitchFamily="18" charset="0"/>
                <a:ea typeface="宋体" panose="02010600030101010101" pitchFamily="2" charset="-122"/>
              </a:rPr>
              <a:t>n </a:t>
            </a:r>
            <a:r>
              <a:rPr lang="en-US" altLang="zh-CN" sz="1800" kern="100" dirty="0">
                <a:effectLst/>
                <a:latin typeface="Times New Roman" panose="02020603050405020304" pitchFamily="18" charset="0"/>
                <a:ea typeface="宋体" panose="02010600030101010101" pitchFamily="2" charset="-122"/>
              </a:rPr>
              <a:t>(</a:t>
            </a:r>
            <a:r>
              <a:rPr lang="en-US" altLang="zh-CN" sz="1800" i="1" kern="100" dirty="0">
                <a:effectLst/>
                <a:latin typeface="Times New Roman" panose="02020603050405020304" pitchFamily="18" charset="0"/>
                <a:ea typeface="宋体" panose="02010600030101010101" pitchFamily="2" charset="-122"/>
              </a:rPr>
              <a:t>n</a:t>
            </a:r>
            <a:r>
              <a:rPr lang="en-US" altLang="zh-CN" sz="1800" kern="100" dirty="0">
                <a:effectLst/>
                <a:latin typeface="Times New Roman" panose="02020603050405020304" pitchFamily="18" charset="0"/>
                <a:ea typeface="宋体" panose="02010600030101010101" pitchFamily="2" charset="-122"/>
              </a:rPr>
              <a:t>&gt;1) </a:t>
            </a:r>
            <a:r>
              <a:rPr lang="zh-CN" altLang="en-US" sz="1800" kern="100" dirty="0">
                <a:effectLst/>
                <a:latin typeface="Times New Roman" panose="02020603050405020304" pitchFamily="18" charset="0"/>
                <a:ea typeface="宋体" panose="02010600030101010101" pitchFamily="2" charset="-122"/>
              </a:rPr>
              <a:t>个方格构成的方形棋盘，其中有一个空洞。用入图所示的</a:t>
            </a:r>
            <a:r>
              <a:rPr lang="en-US" altLang="zh-CN" sz="1800" kern="100" dirty="0">
                <a:effectLst/>
                <a:latin typeface="Times New Roman" panose="02020603050405020304" pitchFamily="18" charset="0"/>
                <a:ea typeface="宋体" panose="02010600030101010101" pitchFamily="2" charset="-122"/>
              </a:rPr>
              <a:t>L-</a:t>
            </a:r>
            <a:r>
              <a:rPr lang="zh-CN" altLang="en-US" sz="1800" kern="100" dirty="0">
                <a:effectLst/>
                <a:latin typeface="Times New Roman" panose="02020603050405020304" pitchFamily="18" charset="0"/>
                <a:ea typeface="宋体" panose="02010600030101010101" pitchFamily="2" charset="-122"/>
              </a:rPr>
              <a:t>形盖片覆盖整个棋盘，保证没有重叠，且空洞不被覆盖。</a:t>
            </a:r>
            <a:endParaRPr lang="zh-CN" altLang="zh-CN" sz="1400" kern="100" dirty="0">
              <a:effectLst/>
              <a:latin typeface="Times New Roman" panose="02020603050405020304" pitchFamily="18" charset="0"/>
              <a:ea typeface="宋体" panose="02010600030101010101" pitchFamily="2" charset="-122"/>
            </a:endParaRPr>
          </a:p>
        </p:txBody>
      </p:sp>
      <p:sp>
        <p:nvSpPr>
          <p:cNvPr id="6" name="文本框 5">
            <a:extLst>
              <a:ext uri="{FF2B5EF4-FFF2-40B4-BE49-F238E27FC236}">
                <a16:creationId xmlns:a16="http://schemas.microsoft.com/office/drawing/2014/main" id="{D7FE6ADA-59BB-716A-F104-BCAAFF1B6DEF}"/>
              </a:ext>
            </a:extLst>
          </p:cNvPr>
          <p:cNvSpPr txBox="1"/>
          <p:nvPr/>
        </p:nvSpPr>
        <p:spPr>
          <a:xfrm>
            <a:off x="4427984" y="3068960"/>
            <a:ext cx="3219048" cy="523220"/>
          </a:xfrm>
          <a:prstGeom prst="rect">
            <a:avLst/>
          </a:prstGeom>
          <a:noFill/>
        </p:spPr>
        <p:txBody>
          <a:bodyPr wrap="square" rtlCol="0">
            <a:spAutoFit/>
          </a:bodyPr>
          <a:lstStyle/>
          <a:p>
            <a:r>
              <a:rPr lang="zh-CN" altLang="en-US" sz="1400" dirty="0">
                <a:solidFill>
                  <a:srgbClr val="008000"/>
                </a:solidFill>
                <a:latin typeface="楷体" panose="02010609060101010101" pitchFamily="49" charset="-122"/>
                <a:ea typeface="楷体" panose="02010609060101010101" pitchFamily="49" charset="-122"/>
              </a:rPr>
              <a:t>可以看作一个“证明题”，也可以看作一个“构造题”。关键是怎么盖。</a:t>
            </a:r>
          </a:p>
        </p:txBody>
      </p:sp>
      <p:grpSp>
        <p:nvGrpSpPr>
          <p:cNvPr id="15" name="组合 14">
            <a:extLst>
              <a:ext uri="{FF2B5EF4-FFF2-40B4-BE49-F238E27FC236}">
                <a16:creationId xmlns:a16="http://schemas.microsoft.com/office/drawing/2014/main" id="{2E68603F-C0BA-A440-32EC-EDCE2B329413}"/>
              </a:ext>
            </a:extLst>
          </p:cNvPr>
          <p:cNvGrpSpPr/>
          <p:nvPr/>
        </p:nvGrpSpPr>
        <p:grpSpPr>
          <a:xfrm>
            <a:off x="1403648" y="3861048"/>
            <a:ext cx="6670416" cy="2520280"/>
            <a:chOff x="1403648" y="3861048"/>
            <a:chExt cx="6670416" cy="2520280"/>
          </a:xfrm>
        </p:grpSpPr>
        <p:pic>
          <p:nvPicPr>
            <p:cNvPr id="8" name="图片 7">
              <a:extLst>
                <a:ext uri="{FF2B5EF4-FFF2-40B4-BE49-F238E27FC236}">
                  <a16:creationId xmlns:a16="http://schemas.microsoft.com/office/drawing/2014/main" id="{9BE3A0D7-E9C2-FE35-2F51-81A259612CC1}"/>
                </a:ext>
              </a:extLst>
            </p:cNvPr>
            <p:cNvPicPr>
              <a:picLocks noChangeAspect="1"/>
            </p:cNvPicPr>
            <p:nvPr/>
          </p:nvPicPr>
          <p:blipFill>
            <a:blip r:embed="rId3"/>
            <a:stretch>
              <a:fillRect/>
            </a:stretch>
          </p:blipFill>
          <p:spPr>
            <a:xfrm>
              <a:off x="1907704" y="3983286"/>
              <a:ext cx="2359119" cy="2304256"/>
            </a:xfrm>
            <a:prstGeom prst="rect">
              <a:avLst/>
            </a:prstGeom>
          </p:spPr>
        </p:pic>
        <p:cxnSp>
          <p:nvCxnSpPr>
            <p:cNvPr id="10" name="直接连接符 9">
              <a:extLst>
                <a:ext uri="{FF2B5EF4-FFF2-40B4-BE49-F238E27FC236}">
                  <a16:creationId xmlns:a16="http://schemas.microsoft.com/office/drawing/2014/main" id="{FC0BE841-F623-94B9-B26E-85303C218647}"/>
                </a:ext>
              </a:extLst>
            </p:cNvPr>
            <p:cNvCxnSpPr/>
            <p:nvPr/>
          </p:nvCxnSpPr>
          <p:spPr>
            <a:xfrm>
              <a:off x="1403648" y="5135414"/>
              <a:ext cx="3312368" cy="0"/>
            </a:xfrm>
            <a:prstGeom prst="line">
              <a:avLst/>
            </a:prstGeom>
            <a:ln w="2540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DC4097D2-E858-51AF-6D3A-58F7156231F6}"/>
                </a:ext>
              </a:extLst>
            </p:cNvPr>
            <p:cNvCxnSpPr>
              <a:cxnSpLocks/>
            </p:cNvCxnSpPr>
            <p:nvPr/>
          </p:nvCxnSpPr>
          <p:spPr>
            <a:xfrm>
              <a:off x="3059831" y="3861048"/>
              <a:ext cx="0" cy="2520280"/>
            </a:xfrm>
            <a:prstGeom prst="line">
              <a:avLst/>
            </a:prstGeom>
            <a:ln w="2540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2CF3AFD5-8674-9082-BA96-5750D67337E9}"/>
                </a:ext>
              </a:extLst>
            </p:cNvPr>
            <p:cNvSpPr txBox="1"/>
            <p:nvPr/>
          </p:nvSpPr>
          <p:spPr>
            <a:xfrm>
              <a:off x="4960575" y="4653136"/>
              <a:ext cx="3113489" cy="646331"/>
            </a:xfrm>
            <a:prstGeom prst="rect">
              <a:avLst/>
            </a:prstGeom>
            <a:noFill/>
          </p:spPr>
          <p:txBody>
            <a:bodyPr wrap="square">
              <a:spAutoFit/>
            </a:bodyPr>
            <a:lstStyle/>
            <a:p>
              <a:pPr algn="just"/>
              <a:r>
                <a:rPr lang="en-US" altLang="zh-CN" sz="1800" kern="100" dirty="0">
                  <a:effectLst/>
                  <a:latin typeface="Times New Roman" panose="02020603050405020304" pitchFamily="18" charset="0"/>
                  <a:ea typeface="宋体" panose="02010600030101010101" pitchFamily="2" charset="-122"/>
                </a:rPr>
                <a:t> 2</a:t>
              </a:r>
              <a:r>
                <a:rPr lang="en-US" altLang="zh-CN" sz="1800" kern="100" baseline="30000" dirty="0">
                  <a:effectLst/>
                  <a:latin typeface="Times New Roman" panose="02020603050405020304" pitchFamily="18" charset="0"/>
                  <a:ea typeface="宋体" panose="02010600030101010101" pitchFamily="2" charset="-122"/>
                </a:rPr>
                <a:t>n</a:t>
              </a:r>
              <a:r>
                <a:rPr lang="en-US" altLang="zh-CN" sz="1800" kern="100" dirty="0">
                  <a:effectLst/>
                  <a:latin typeface="Times New Roman" panose="02020603050405020304" pitchFamily="18" charset="0"/>
                  <a:ea typeface="宋体" panose="02010600030101010101" pitchFamily="2" charset="-122"/>
                  <a:sym typeface="Symbol" panose="05050102010706020507" pitchFamily="18" charset="2"/>
                </a:rPr>
                <a:t></a:t>
              </a:r>
              <a:r>
                <a:rPr lang="en-US" altLang="zh-CN" sz="1800" kern="100" dirty="0">
                  <a:effectLst/>
                  <a:latin typeface="Times New Roman" panose="02020603050405020304" pitchFamily="18" charset="0"/>
                  <a:ea typeface="宋体" panose="02010600030101010101" pitchFamily="2" charset="-122"/>
                </a:rPr>
                <a:t>2</a:t>
              </a:r>
              <a:r>
                <a:rPr lang="en-US" altLang="zh-CN" sz="1800" kern="100" baseline="30000" dirty="0">
                  <a:effectLst/>
                  <a:latin typeface="Times New Roman" panose="02020603050405020304" pitchFamily="18" charset="0"/>
                  <a:ea typeface="宋体" panose="02010600030101010101" pitchFamily="2" charset="-122"/>
                </a:rPr>
                <a:t>n </a:t>
              </a:r>
              <a:r>
                <a:rPr lang="en-US" altLang="zh-CN" sz="1800" kern="100" dirty="0">
                  <a:effectLst/>
                  <a:latin typeface="Times New Roman" panose="02020603050405020304" pitchFamily="18" charset="0"/>
                  <a:ea typeface="宋体" panose="02010600030101010101" pitchFamily="2" charset="-122"/>
                </a:rPr>
                <a:t>(</a:t>
              </a:r>
              <a:r>
                <a:rPr lang="en-US" altLang="zh-CN" sz="1800" i="1" kern="100" dirty="0">
                  <a:effectLst/>
                  <a:latin typeface="Times New Roman" panose="02020603050405020304" pitchFamily="18" charset="0"/>
                  <a:ea typeface="宋体" panose="02010600030101010101" pitchFamily="2" charset="-122"/>
                </a:rPr>
                <a:t>n</a:t>
              </a:r>
              <a:r>
                <a:rPr lang="en-US" altLang="zh-CN" sz="1800" kern="100" dirty="0">
                  <a:effectLst/>
                  <a:latin typeface="Times New Roman" panose="02020603050405020304" pitchFamily="18" charset="0"/>
                  <a:ea typeface="宋体" panose="02010600030101010101" pitchFamily="2" charset="-122"/>
                </a:rPr>
                <a:t>&gt;1) </a:t>
              </a:r>
              <a:r>
                <a:rPr lang="zh-CN" altLang="en-US" sz="1800" kern="100" dirty="0">
                  <a:effectLst/>
                  <a:latin typeface="Times New Roman" panose="02020603050405020304" pitchFamily="18" charset="0"/>
                  <a:ea typeface="宋体" panose="02010600030101010101" pitchFamily="2" charset="-122"/>
                </a:rPr>
                <a:t>的问题可以分解为</a:t>
              </a:r>
              <a:r>
                <a:rPr lang="en-US" altLang="zh-CN" sz="1800" kern="100" dirty="0">
                  <a:effectLst/>
                  <a:latin typeface="Times New Roman" panose="02020603050405020304" pitchFamily="18" charset="0"/>
                  <a:ea typeface="宋体" panose="02010600030101010101" pitchFamily="2" charset="-122"/>
                </a:rPr>
                <a:t>4</a:t>
              </a:r>
              <a:r>
                <a:rPr lang="zh-CN" altLang="en-US" sz="1800" kern="100" dirty="0">
                  <a:effectLst/>
                  <a:latin typeface="Times New Roman" panose="02020603050405020304" pitchFamily="18" charset="0"/>
                  <a:ea typeface="宋体" panose="02010600030101010101" pitchFamily="2" charset="-122"/>
                </a:rPr>
                <a:t>个</a:t>
              </a:r>
              <a:r>
                <a:rPr lang="en-US" altLang="zh-CN" sz="1800" kern="100" dirty="0">
                  <a:effectLst/>
                  <a:latin typeface="Times New Roman" panose="02020603050405020304" pitchFamily="18" charset="0"/>
                  <a:ea typeface="宋体" panose="02010600030101010101" pitchFamily="2" charset="-122"/>
                </a:rPr>
                <a:t>2</a:t>
              </a:r>
              <a:r>
                <a:rPr lang="en-US" altLang="zh-CN" sz="1800" kern="100" baseline="30000" dirty="0">
                  <a:effectLst/>
                  <a:latin typeface="Times New Roman" panose="02020603050405020304" pitchFamily="18" charset="0"/>
                  <a:ea typeface="宋体" panose="02010600030101010101" pitchFamily="2" charset="-122"/>
                </a:rPr>
                <a:t>n-1</a:t>
              </a:r>
              <a:r>
                <a:rPr lang="en-US" altLang="zh-CN" sz="1800" kern="100" dirty="0">
                  <a:effectLst/>
                  <a:latin typeface="Times New Roman" panose="02020603050405020304" pitchFamily="18" charset="0"/>
                  <a:ea typeface="宋体" panose="02010600030101010101" pitchFamily="2" charset="-122"/>
                  <a:sym typeface="Symbol" panose="05050102010706020507" pitchFamily="18" charset="2"/>
                </a:rPr>
                <a:t></a:t>
              </a:r>
              <a:r>
                <a:rPr lang="en-US" altLang="zh-CN" sz="1800" kern="100" dirty="0">
                  <a:effectLst/>
                  <a:latin typeface="Times New Roman" panose="02020603050405020304" pitchFamily="18" charset="0"/>
                  <a:ea typeface="宋体" panose="02010600030101010101" pitchFamily="2" charset="-122"/>
                </a:rPr>
                <a:t>2</a:t>
              </a:r>
              <a:r>
                <a:rPr lang="en-US" altLang="zh-CN" sz="1800" kern="100" baseline="30000" dirty="0">
                  <a:effectLst/>
                  <a:latin typeface="Times New Roman" panose="02020603050405020304" pitchFamily="18" charset="0"/>
                  <a:ea typeface="宋体" panose="02010600030101010101" pitchFamily="2" charset="-122"/>
                </a:rPr>
                <a:t>n-1 </a:t>
              </a:r>
              <a:r>
                <a:rPr lang="en-US" altLang="zh-CN" sz="1800" kern="100" dirty="0">
                  <a:effectLst/>
                  <a:latin typeface="Times New Roman" panose="02020603050405020304" pitchFamily="18" charset="0"/>
                  <a:ea typeface="宋体" panose="02010600030101010101" pitchFamily="2" charset="-122"/>
                </a:rPr>
                <a:t>(</a:t>
              </a:r>
              <a:r>
                <a:rPr lang="en-US" altLang="zh-CN" sz="1800" i="1" kern="100" dirty="0">
                  <a:effectLst/>
                  <a:latin typeface="Times New Roman" panose="02020603050405020304" pitchFamily="18" charset="0"/>
                  <a:ea typeface="宋体" panose="02010600030101010101" pitchFamily="2" charset="-122"/>
                </a:rPr>
                <a:t>n</a:t>
              </a:r>
              <a:r>
                <a:rPr lang="en-US" altLang="zh-CN" sz="1800" kern="100" dirty="0">
                  <a:effectLst/>
                  <a:latin typeface="Times New Roman" panose="02020603050405020304" pitchFamily="18" charset="0"/>
                  <a:ea typeface="宋体" panose="02010600030101010101" pitchFamily="2" charset="-122"/>
                </a:rPr>
                <a:t>&gt;1)</a:t>
              </a:r>
              <a:r>
                <a:rPr lang="zh-CN" altLang="en-US" sz="1800" kern="100" dirty="0">
                  <a:effectLst/>
                  <a:latin typeface="Times New Roman" panose="02020603050405020304" pitchFamily="18" charset="0"/>
                  <a:ea typeface="宋体" panose="02010600030101010101" pitchFamily="2" charset="-122"/>
                </a:rPr>
                <a:t>的子问题。</a:t>
              </a:r>
              <a:endParaRPr lang="zh-CN" altLang="zh-CN" sz="1400" kern="100" dirty="0">
                <a:effectLst/>
                <a:latin typeface="Times New Roman" panose="02020603050405020304" pitchFamily="18" charset="0"/>
                <a:ea typeface="宋体" panose="02010600030101010101" pitchFamily="2" charset="-122"/>
              </a:endParaRPr>
            </a:p>
          </p:txBody>
        </p:sp>
      </p:grpSp>
    </p:spTree>
    <p:extLst>
      <p:ext uri="{BB962C8B-B14F-4D97-AF65-F5344CB8AC3E}">
        <p14:creationId xmlns:p14="http://schemas.microsoft.com/office/powerpoint/2010/main" val="328547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48F61A8-576F-700B-997F-415CDF866B5A}"/>
              </a:ext>
            </a:extLst>
          </p:cNvPr>
          <p:cNvSpPr>
            <a:spLocks noGrp="1"/>
          </p:cNvSpPr>
          <p:nvPr>
            <p:ph type="title"/>
          </p:nvPr>
        </p:nvSpPr>
        <p:spPr>
          <a:xfrm>
            <a:off x="1165225" y="388206"/>
            <a:ext cx="7058025" cy="846137"/>
          </a:xfrm>
        </p:spPr>
        <p:txBody>
          <a:bodyPr/>
          <a:lstStyle/>
          <a:p>
            <a:pPr eaLnBrk="1" hangingPunct="1"/>
            <a:r>
              <a:rPr lang="zh-CN" altLang="en-US" dirty="0"/>
              <a:t>最小生成树问题：贪心算法</a:t>
            </a:r>
          </a:p>
        </p:txBody>
      </p:sp>
      <p:sp>
        <p:nvSpPr>
          <p:cNvPr id="3" name="Rounded Rectangle 2">
            <a:extLst>
              <a:ext uri="{FF2B5EF4-FFF2-40B4-BE49-F238E27FC236}">
                <a16:creationId xmlns:a16="http://schemas.microsoft.com/office/drawing/2014/main" id="{6C123CA0-3325-0481-3DE0-8271DA37EAC7}"/>
              </a:ext>
            </a:extLst>
          </p:cNvPr>
          <p:cNvSpPr/>
          <p:nvPr/>
        </p:nvSpPr>
        <p:spPr>
          <a:xfrm>
            <a:off x="2339752" y="1863352"/>
            <a:ext cx="6408712" cy="3779785"/>
          </a:xfrm>
          <a:prstGeom prst="roundRect">
            <a:avLst/>
          </a:prstGeom>
          <a:noFill/>
          <a:ln cmpd="tri">
            <a:solidFill>
              <a:srgbClr val="FFC000"/>
            </a:solid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 name="文本框 1">
            <a:extLst>
              <a:ext uri="{FF2B5EF4-FFF2-40B4-BE49-F238E27FC236}">
                <a16:creationId xmlns:a16="http://schemas.microsoft.com/office/drawing/2014/main" id="{F468F06D-450D-CE68-DCB6-FD41C141B6E5}"/>
              </a:ext>
            </a:extLst>
          </p:cNvPr>
          <p:cNvSpPr txBox="1"/>
          <p:nvPr/>
        </p:nvSpPr>
        <p:spPr>
          <a:xfrm>
            <a:off x="803880" y="3656537"/>
            <a:ext cx="1528754" cy="1569660"/>
          </a:xfrm>
          <a:prstGeom prst="rect">
            <a:avLst/>
          </a:prstGeom>
          <a:noFill/>
        </p:spPr>
        <p:txBody>
          <a:bodyPr wrap="square" rtlCol="0">
            <a:spAutoFit/>
          </a:bodyPr>
          <a:lstStyle/>
          <a:p>
            <a:r>
              <a:rPr lang="zh-CN" altLang="en-US" sz="1600" dirty="0">
                <a:solidFill>
                  <a:srgbClr val="008000"/>
                </a:solidFill>
                <a:latin typeface="楷体" panose="02010609060101010101" pitchFamily="49" charset="-122"/>
                <a:ea typeface="楷体" panose="02010609060101010101" pitchFamily="49" charset="-122"/>
              </a:rPr>
              <a:t>这里显示的是</a:t>
            </a:r>
            <a:r>
              <a:rPr lang="en-US" altLang="zh-CN" sz="1600" dirty="0">
                <a:solidFill>
                  <a:srgbClr val="008000"/>
                </a:solidFill>
                <a:latin typeface="+mn-lt"/>
                <a:ea typeface="楷体" panose="02010609060101010101" pitchFamily="49" charset="-122"/>
              </a:rPr>
              <a:t>Prim</a:t>
            </a:r>
            <a:r>
              <a:rPr lang="zh-CN" altLang="en-US" sz="1600" dirty="0">
                <a:solidFill>
                  <a:srgbClr val="008000"/>
                </a:solidFill>
                <a:latin typeface="楷体" panose="02010609060101010101" pitchFamily="49" charset="-122"/>
                <a:ea typeface="楷体" panose="02010609060101010101" pitchFamily="49" charset="-122"/>
              </a:rPr>
              <a:t>算法的示意图，假设起始顶点是</a:t>
            </a:r>
            <a:r>
              <a:rPr lang="en-US" altLang="zh-CN" sz="1600" i="1" dirty="0">
                <a:solidFill>
                  <a:srgbClr val="008000"/>
                </a:solidFill>
                <a:latin typeface="+mn-lt"/>
                <a:ea typeface="楷体" panose="02010609060101010101" pitchFamily="49" charset="-122"/>
              </a:rPr>
              <a:t>A</a:t>
            </a:r>
            <a:r>
              <a:rPr lang="zh-CN" altLang="en-US" sz="1600" dirty="0">
                <a:solidFill>
                  <a:srgbClr val="008000"/>
                </a:solidFill>
                <a:latin typeface="楷体" panose="02010609060101010101" pitchFamily="49" charset="-122"/>
                <a:ea typeface="楷体" panose="02010609060101010101" pitchFamily="49" charset="-122"/>
              </a:rPr>
              <a:t>。其它顶点按字母顺序逐个接入。</a:t>
            </a:r>
          </a:p>
        </p:txBody>
      </p:sp>
      <p:pic>
        <p:nvPicPr>
          <p:cNvPr id="7" name="图片 6">
            <a:extLst>
              <a:ext uri="{FF2B5EF4-FFF2-40B4-BE49-F238E27FC236}">
                <a16:creationId xmlns:a16="http://schemas.microsoft.com/office/drawing/2014/main" id="{6D12FE21-5C03-9025-10AB-3B3B32D0DAE0}"/>
              </a:ext>
            </a:extLst>
          </p:cNvPr>
          <p:cNvPicPr>
            <a:picLocks noChangeAspect="1"/>
          </p:cNvPicPr>
          <p:nvPr/>
        </p:nvPicPr>
        <p:blipFill>
          <a:blip r:embed="rId2"/>
          <a:stretch>
            <a:fillRect/>
          </a:stretch>
        </p:blipFill>
        <p:spPr>
          <a:xfrm>
            <a:off x="345911" y="1534083"/>
            <a:ext cx="1807893" cy="1633480"/>
          </a:xfrm>
          <a:prstGeom prst="rect">
            <a:avLst/>
          </a:prstGeom>
        </p:spPr>
      </p:pic>
      <p:sp>
        <p:nvSpPr>
          <p:cNvPr id="8" name="文本框 7">
            <a:extLst>
              <a:ext uri="{FF2B5EF4-FFF2-40B4-BE49-F238E27FC236}">
                <a16:creationId xmlns:a16="http://schemas.microsoft.com/office/drawing/2014/main" id="{EF32E57D-A398-2AD6-4459-F0204E11B6A1}"/>
              </a:ext>
            </a:extLst>
          </p:cNvPr>
          <p:cNvSpPr txBox="1"/>
          <p:nvPr/>
        </p:nvSpPr>
        <p:spPr>
          <a:xfrm>
            <a:off x="358960" y="1780816"/>
            <a:ext cx="288032" cy="338554"/>
          </a:xfrm>
          <a:prstGeom prst="rect">
            <a:avLst/>
          </a:prstGeom>
          <a:noFill/>
        </p:spPr>
        <p:txBody>
          <a:bodyPr wrap="square" rtlCol="0">
            <a:spAutoFit/>
          </a:bodyPr>
          <a:lstStyle/>
          <a:p>
            <a:r>
              <a:rPr lang="en-US" altLang="zh-CN" sz="1600" b="1" i="1" dirty="0">
                <a:solidFill>
                  <a:srgbClr val="0070C0"/>
                </a:solidFill>
                <a:latin typeface="+mn-lt"/>
              </a:rPr>
              <a:t>A</a:t>
            </a:r>
            <a:endParaRPr lang="zh-CN" altLang="en-US" sz="1600" b="1" i="1" dirty="0">
              <a:solidFill>
                <a:srgbClr val="0070C0"/>
              </a:solidFill>
              <a:latin typeface="+mn-lt"/>
            </a:endParaRPr>
          </a:p>
        </p:txBody>
      </p:sp>
      <p:pic>
        <p:nvPicPr>
          <p:cNvPr id="9" name="图片 8">
            <a:extLst>
              <a:ext uri="{FF2B5EF4-FFF2-40B4-BE49-F238E27FC236}">
                <a16:creationId xmlns:a16="http://schemas.microsoft.com/office/drawing/2014/main" id="{639D697E-1FCD-0396-5A5E-4371F2DDE209}"/>
              </a:ext>
            </a:extLst>
          </p:cNvPr>
          <p:cNvPicPr>
            <a:picLocks noChangeAspect="1"/>
          </p:cNvPicPr>
          <p:nvPr/>
        </p:nvPicPr>
        <p:blipFill>
          <a:blip r:embed="rId3"/>
          <a:stretch>
            <a:fillRect/>
          </a:stretch>
        </p:blipFill>
        <p:spPr>
          <a:xfrm>
            <a:off x="2731134" y="2119370"/>
            <a:ext cx="5608987" cy="3351964"/>
          </a:xfrm>
          <a:prstGeom prst="rect">
            <a:avLst/>
          </a:prstGeom>
        </p:spPr>
      </p:pic>
      <p:sp>
        <p:nvSpPr>
          <p:cNvPr id="5" name="Striped Right Arrow 4">
            <a:extLst>
              <a:ext uri="{FF2B5EF4-FFF2-40B4-BE49-F238E27FC236}">
                <a16:creationId xmlns:a16="http://schemas.microsoft.com/office/drawing/2014/main" id="{1C5445B8-6BA4-B0AD-69C0-F1126DB86E77}"/>
              </a:ext>
            </a:extLst>
          </p:cNvPr>
          <p:cNvSpPr/>
          <p:nvPr/>
        </p:nvSpPr>
        <p:spPr>
          <a:xfrm rot="1244292">
            <a:off x="2002281" y="3004949"/>
            <a:ext cx="946654" cy="304618"/>
          </a:xfrm>
          <a:prstGeom prst="stripedRightArrow">
            <a:avLst/>
          </a:pr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16200000" scaled="0"/>
            <a:tileRect/>
          </a:gra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文本框 9">
            <a:extLst>
              <a:ext uri="{FF2B5EF4-FFF2-40B4-BE49-F238E27FC236}">
                <a16:creationId xmlns:a16="http://schemas.microsoft.com/office/drawing/2014/main" id="{4CEFF1B1-EBFE-8BEC-9EEB-76A9DA2F0174}"/>
              </a:ext>
            </a:extLst>
          </p:cNvPr>
          <p:cNvSpPr txBox="1"/>
          <p:nvPr/>
        </p:nvSpPr>
        <p:spPr>
          <a:xfrm>
            <a:off x="877193" y="1462526"/>
            <a:ext cx="288032" cy="338554"/>
          </a:xfrm>
          <a:prstGeom prst="rect">
            <a:avLst/>
          </a:prstGeom>
          <a:noFill/>
        </p:spPr>
        <p:txBody>
          <a:bodyPr wrap="square" rtlCol="0">
            <a:spAutoFit/>
          </a:bodyPr>
          <a:lstStyle/>
          <a:p>
            <a:r>
              <a:rPr lang="en-US" altLang="zh-CN" sz="1600" b="1" i="1" dirty="0">
                <a:solidFill>
                  <a:srgbClr val="0070C0"/>
                </a:solidFill>
                <a:latin typeface="+mn-lt"/>
              </a:rPr>
              <a:t>B</a:t>
            </a:r>
            <a:endParaRPr lang="zh-CN" altLang="en-US" sz="1600" b="1" i="1" dirty="0">
              <a:solidFill>
                <a:srgbClr val="0070C0"/>
              </a:solidFill>
              <a:latin typeface="+mn-lt"/>
            </a:endParaRPr>
          </a:p>
        </p:txBody>
      </p:sp>
      <p:sp>
        <p:nvSpPr>
          <p:cNvPr id="11" name="文本框 10">
            <a:extLst>
              <a:ext uri="{FF2B5EF4-FFF2-40B4-BE49-F238E27FC236}">
                <a16:creationId xmlns:a16="http://schemas.microsoft.com/office/drawing/2014/main" id="{E2DCE251-18A7-47F8-6A2D-07498588F4A5}"/>
              </a:ext>
            </a:extLst>
          </p:cNvPr>
          <p:cNvSpPr txBox="1"/>
          <p:nvPr/>
        </p:nvSpPr>
        <p:spPr>
          <a:xfrm>
            <a:off x="424558" y="2508659"/>
            <a:ext cx="288032" cy="338554"/>
          </a:xfrm>
          <a:prstGeom prst="rect">
            <a:avLst/>
          </a:prstGeom>
          <a:noFill/>
        </p:spPr>
        <p:txBody>
          <a:bodyPr wrap="square" rtlCol="0">
            <a:spAutoFit/>
          </a:bodyPr>
          <a:lstStyle/>
          <a:p>
            <a:r>
              <a:rPr lang="en-US" altLang="zh-CN" sz="1600" b="1" i="1" dirty="0">
                <a:solidFill>
                  <a:srgbClr val="0070C0"/>
                </a:solidFill>
                <a:latin typeface="+mn-lt"/>
              </a:rPr>
              <a:t>C</a:t>
            </a:r>
            <a:endParaRPr lang="zh-CN" altLang="en-US" sz="1600" b="1" i="1" dirty="0">
              <a:solidFill>
                <a:srgbClr val="0070C0"/>
              </a:solidFill>
              <a:latin typeface="+mn-lt"/>
            </a:endParaRPr>
          </a:p>
        </p:txBody>
      </p:sp>
      <p:sp>
        <p:nvSpPr>
          <p:cNvPr id="12" name="文本框 11">
            <a:extLst>
              <a:ext uri="{FF2B5EF4-FFF2-40B4-BE49-F238E27FC236}">
                <a16:creationId xmlns:a16="http://schemas.microsoft.com/office/drawing/2014/main" id="{C8673103-A198-C4FA-E973-95BFE370D835}"/>
              </a:ext>
            </a:extLst>
          </p:cNvPr>
          <p:cNvSpPr txBox="1"/>
          <p:nvPr/>
        </p:nvSpPr>
        <p:spPr>
          <a:xfrm>
            <a:off x="913755" y="2918170"/>
            <a:ext cx="288032" cy="338554"/>
          </a:xfrm>
          <a:prstGeom prst="rect">
            <a:avLst/>
          </a:prstGeom>
          <a:noFill/>
        </p:spPr>
        <p:txBody>
          <a:bodyPr wrap="square" rtlCol="0">
            <a:spAutoFit/>
          </a:bodyPr>
          <a:lstStyle/>
          <a:p>
            <a:r>
              <a:rPr lang="en-US" altLang="zh-CN" sz="1600" b="1" i="1" dirty="0">
                <a:solidFill>
                  <a:srgbClr val="0070C0"/>
                </a:solidFill>
                <a:latin typeface="+mn-lt"/>
              </a:rPr>
              <a:t>D</a:t>
            </a:r>
            <a:endParaRPr lang="zh-CN" altLang="en-US" sz="1600" b="1" i="1" dirty="0">
              <a:solidFill>
                <a:srgbClr val="0070C0"/>
              </a:solidFill>
              <a:latin typeface="+mn-lt"/>
            </a:endParaRPr>
          </a:p>
        </p:txBody>
      </p:sp>
      <p:sp>
        <p:nvSpPr>
          <p:cNvPr id="13" name="文本框 12">
            <a:extLst>
              <a:ext uri="{FF2B5EF4-FFF2-40B4-BE49-F238E27FC236}">
                <a16:creationId xmlns:a16="http://schemas.microsoft.com/office/drawing/2014/main" id="{74A559FD-CBF8-5C71-2009-BA088056FAEF}"/>
              </a:ext>
            </a:extLst>
          </p:cNvPr>
          <p:cNvSpPr txBox="1"/>
          <p:nvPr/>
        </p:nvSpPr>
        <p:spPr>
          <a:xfrm>
            <a:off x="1343464" y="2189248"/>
            <a:ext cx="288032" cy="338554"/>
          </a:xfrm>
          <a:prstGeom prst="rect">
            <a:avLst/>
          </a:prstGeom>
          <a:noFill/>
        </p:spPr>
        <p:txBody>
          <a:bodyPr wrap="square" rtlCol="0">
            <a:spAutoFit/>
          </a:bodyPr>
          <a:lstStyle/>
          <a:p>
            <a:r>
              <a:rPr lang="en-US" altLang="zh-CN" sz="1600" b="1" i="1" dirty="0">
                <a:solidFill>
                  <a:srgbClr val="0070C0"/>
                </a:solidFill>
                <a:latin typeface="+mn-lt"/>
              </a:rPr>
              <a:t>E</a:t>
            </a:r>
            <a:endParaRPr lang="zh-CN" altLang="en-US" sz="1600" b="1" i="1" dirty="0">
              <a:solidFill>
                <a:srgbClr val="0070C0"/>
              </a:solidFill>
              <a:latin typeface="+mn-lt"/>
            </a:endParaRPr>
          </a:p>
        </p:txBody>
      </p:sp>
      <p:sp>
        <p:nvSpPr>
          <p:cNvPr id="14" name="文本框 13">
            <a:extLst>
              <a:ext uri="{FF2B5EF4-FFF2-40B4-BE49-F238E27FC236}">
                <a16:creationId xmlns:a16="http://schemas.microsoft.com/office/drawing/2014/main" id="{E9951489-B208-BC55-5594-B42DB8FCEAE0}"/>
              </a:ext>
            </a:extLst>
          </p:cNvPr>
          <p:cNvSpPr txBox="1"/>
          <p:nvPr/>
        </p:nvSpPr>
        <p:spPr>
          <a:xfrm>
            <a:off x="803968" y="2024656"/>
            <a:ext cx="288032" cy="338554"/>
          </a:xfrm>
          <a:prstGeom prst="rect">
            <a:avLst/>
          </a:prstGeom>
          <a:noFill/>
        </p:spPr>
        <p:txBody>
          <a:bodyPr wrap="square" rtlCol="0">
            <a:spAutoFit/>
          </a:bodyPr>
          <a:lstStyle/>
          <a:p>
            <a:r>
              <a:rPr lang="en-US" altLang="zh-CN" sz="1600" b="1" i="1" dirty="0">
                <a:solidFill>
                  <a:srgbClr val="0070C0"/>
                </a:solidFill>
                <a:latin typeface="+mn-lt"/>
              </a:rPr>
              <a:t>F</a:t>
            </a:r>
            <a:endParaRPr lang="zh-CN" altLang="en-US" sz="1600" b="1" i="1" dirty="0">
              <a:solidFill>
                <a:srgbClr val="0070C0"/>
              </a:solidFill>
              <a:latin typeface="+mn-lt"/>
            </a:endParaRPr>
          </a:p>
        </p:txBody>
      </p:sp>
      <p:sp>
        <p:nvSpPr>
          <p:cNvPr id="15" name="文本框 14">
            <a:extLst>
              <a:ext uri="{FF2B5EF4-FFF2-40B4-BE49-F238E27FC236}">
                <a16:creationId xmlns:a16="http://schemas.microsoft.com/office/drawing/2014/main" id="{FF18C9F4-5EAC-63C7-CF47-DA0814386D89}"/>
              </a:ext>
            </a:extLst>
          </p:cNvPr>
          <p:cNvSpPr txBox="1"/>
          <p:nvPr/>
        </p:nvSpPr>
        <p:spPr>
          <a:xfrm>
            <a:off x="1925927" y="2218204"/>
            <a:ext cx="288032" cy="338554"/>
          </a:xfrm>
          <a:prstGeom prst="rect">
            <a:avLst/>
          </a:prstGeom>
          <a:noFill/>
        </p:spPr>
        <p:txBody>
          <a:bodyPr wrap="square" rtlCol="0">
            <a:spAutoFit/>
          </a:bodyPr>
          <a:lstStyle/>
          <a:p>
            <a:r>
              <a:rPr lang="en-US" altLang="zh-CN" sz="1600" b="1" i="1" dirty="0">
                <a:solidFill>
                  <a:srgbClr val="0070C0"/>
                </a:solidFill>
                <a:latin typeface="+mn-lt"/>
              </a:rPr>
              <a:t>G</a:t>
            </a:r>
            <a:endParaRPr lang="zh-CN" altLang="en-US" sz="1600" b="1" i="1" dirty="0">
              <a:solidFill>
                <a:srgbClr val="0070C0"/>
              </a:solidFill>
              <a:latin typeface="+mn-lt"/>
            </a:endParaRPr>
          </a:p>
        </p:txBody>
      </p:sp>
      <p:sp>
        <p:nvSpPr>
          <p:cNvPr id="16" name="文本框 15">
            <a:extLst>
              <a:ext uri="{FF2B5EF4-FFF2-40B4-BE49-F238E27FC236}">
                <a16:creationId xmlns:a16="http://schemas.microsoft.com/office/drawing/2014/main" id="{48414D90-F743-F842-8BF0-203B642D517B}"/>
              </a:ext>
            </a:extLst>
          </p:cNvPr>
          <p:cNvSpPr txBox="1"/>
          <p:nvPr/>
        </p:nvSpPr>
        <p:spPr>
          <a:xfrm>
            <a:off x="1489819" y="2717036"/>
            <a:ext cx="259015" cy="338554"/>
          </a:xfrm>
          <a:prstGeom prst="rect">
            <a:avLst/>
          </a:prstGeom>
          <a:noFill/>
        </p:spPr>
        <p:txBody>
          <a:bodyPr wrap="square" rtlCol="0">
            <a:spAutoFit/>
          </a:bodyPr>
          <a:lstStyle/>
          <a:p>
            <a:r>
              <a:rPr lang="en-US" altLang="zh-CN" sz="1600" b="1" i="1" dirty="0">
                <a:solidFill>
                  <a:srgbClr val="0070C0"/>
                </a:solidFill>
                <a:latin typeface="+mn-lt"/>
              </a:rPr>
              <a:t>H</a:t>
            </a:r>
            <a:endParaRPr lang="zh-CN" altLang="en-US" sz="1600" b="1" i="1" dirty="0">
              <a:solidFill>
                <a:srgbClr val="0070C0"/>
              </a:solidFill>
              <a:latin typeface="+mn-lt"/>
            </a:endParaRPr>
          </a:p>
        </p:txBody>
      </p:sp>
      <p:sp>
        <p:nvSpPr>
          <p:cNvPr id="17" name="文本框 16">
            <a:extLst>
              <a:ext uri="{FF2B5EF4-FFF2-40B4-BE49-F238E27FC236}">
                <a16:creationId xmlns:a16="http://schemas.microsoft.com/office/drawing/2014/main" id="{9CB67AA4-1648-E1A7-C5D0-65C344650FAD}"/>
              </a:ext>
            </a:extLst>
          </p:cNvPr>
          <p:cNvSpPr txBox="1"/>
          <p:nvPr/>
        </p:nvSpPr>
        <p:spPr>
          <a:xfrm>
            <a:off x="1515498" y="1444922"/>
            <a:ext cx="288032" cy="338554"/>
          </a:xfrm>
          <a:prstGeom prst="rect">
            <a:avLst/>
          </a:prstGeom>
          <a:noFill/>
        </p:spPr>
        <p:txBody>
          <a:bodyPr wrap="square" rtlCol="0">
            <a:spAutoFit/>
          </a:bodyPr>
          <a:lstStyle/>
          <a:p>
            <a:r>
              <a:rPr lang="en-US" altLang="zh-CN" sz="1600" b="1" i="1" dirty="0">
                <a:solidFill>
                  <a:srgbClr val="0070C0"/>
                </a:solidFill>
                <a:latin typeface="+mn-lt"/>
              </a:rPr>
              <a:t>I</a:t>
            </a:r>
            <a:endParaRPr lang="zh-CN" altLang="en-US" sz="1600" b="1" i="1" dirty="0">
              <a:solidFill>
                <a:srgbClr val="0070C0"/>
              </a:solidFill>
              <a:latin typeface="+mn-lt"/>
            </a:endParaRPr>
          </a:p>
        </p:txBody>
      </p:sp>
      <p:sp>
        <p:nvSpPr>
          <p:cNvPr id="18" name="文本框 17">
            <a:extLst>
              <a:ext uri="{FF2B5EF4-FFF2-40B4-BE49-F238E27FC236}">
                <a16:creationId xmlns:a16="http://schemas.microsoft.com/office/drawing/2014/main" id="{3E8C0A23-B75B-0C85-1109-021354FBB325}"/>
              </a:ext>
            </a:extLst>
          </p:cNvPr>
          <p:cNvSpPr txBox="1"/>
          <p:nvPr/>
        </p:nvSpPr>
        <p:spPr>
          <a:xfrm>
            <a:off x="6878803" y="5757032"/>
            <a:ext cx="1344447" cy="338554"/>
          </a:xfrm>
          <a:prstGeom prst="rect">
            <a:avLst/>
          </a:prstGeom>
          <a:noFill/>
        </p:spPr>
        <p:txBody>
          <a:bodyPr wrap="square" rtlCol="0">
            <a:spAutoFit/>
          </a:bodyPr>
          <a:lstStyle/>
          <a:p>
            <a:r>
              <a:rPr lang="zh-CN" altLang="en-US" sz="1600" dirty="0">
                <a:solidFill>
                  <a:srgbClr val="C00000"/>
                </a:solidFill>
              </a:rPr>
              <a:t>解的</a:t>
            </a:r>
            <a:r>
              <a:rPr lang="en-US" altLang="zh-CN" sz="1600" dirty="0">
                <a:solidFill>
                  <a:srgbClr val="C00000"/>
                </a:solidFill>
                <a:latin typeface="+mn-lt"/>
              </a:rPr>
              <a:t>cost=63</a:t>
            </a:r>
            <a:endParaRPr lang="zh-CN" altLang="en-US" sz="1600" dirty="0">
              <a:solidFill>
                <a:srgbClr val="C0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25E4C0D-1C68-74C8-831F-68E62CFCCCA0}"/>
              </a:ext>
            </a:extLst>
          </p:cNvPr>
          <p:cNvSpPr>
            <a:spLocks noGrp="1"/>
          </p:cNvSpPr>
          <p:nvPr>
            <p:ph type="title"/>
          </p:nvPr>
        </p:nvSpPr>
        <p:spPr>
          <a:xfrm>
            <a:off x="1043608" y="401945"/>
            <a:ext cx="7643192" cy="777875"/>
          </a:xfrm>
        </p:spPr>
        <p:txBody>
          <a:bodyPr/>
          <a:lstStyle/>
          <a:p>
            <a:pPr eaLnBrk="1" hangingPunct="1"/>
            <a:r>
              <a:rPr lang="zh-CN" altLang="en-US" dirty="0"/>
              <a:t>贪心：简单，却未必正确！</a:t>
            </a:r>
          </a:p>
        </p:txBody>
      </p:sp>
      <p:sp>
        <p:nvSpPr>
          <p:cNvPr id="3" name="Rectangle 2">
            <a:extLst>
              <a:ext uri="{FF2B5EF4-FFF2-40B4-BE49-F238E27FC236}">
                <a16:creationId xmlns:a16="http://schemas.microsoft.com/office/drawing/2014/main" id="{9B7E0C6B-8DFD-2C0B-5F9F-5A6BC90FE90E}"/>
              </a:ext>
            </a:extLst>
          </p:cNvPr>
          <p:cNvSpPr/>
          <p:nvPr/>
        </p:nvSpPr>
        <p:spPr>
          <a:xfrm>
            <a:off x="1259632" y="4384757"/>
            <a:ext cx="6948772" cy="1446550"/>
          </a:xfrm>
          <a:prstGeom prst="rect">
            <a:avLst/>
          </a:prstGeom>
          <a:noFill/>
        </p:spPr>
        <p:txBody>
          <a:bodyPr wrap="square">
            <a:spAutoFit/>
          </a:bodyPr>
          <a:lstStyle/>
          <a:p>
            <a:pPr>
              <a:defRPr/>
            </a:pPr>
            <a:r>
              <a:rPr lang="zh-CN"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问题</a:t>
            </a:r>
            <a:r>
              <a:rPr lang="en-US" altLang="zh-CN"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7</a:t>
            </a:r>
            <a:r>
              <a:rPr lang="zh-CN"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a:t>
            </a:r>
            <a:endParaRPr lang="en-US" altLang="zh-CN"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endParaRPr>
          </a:p>
          <a:p>
            <a:pPr>
              <a:defRPr/>
            </a:pPr>
            <a:r>
              <a:rPr lang="zh-CN" alt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你能从“搜索”的角度说明为什么</a:t>
            </a:r>
            <a:r>
              <a:rPr lang="en-US" altLang="zh-CN"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Greedy</a:t>
            </a:r>
            <a:r>
              <a:rPr lang="zh-CN" alt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可能</a:t>
            </a:r>
            <a:r>
              <a:rPr lang="en-US" altLang="zh-CN"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Fail</a:t>
            </a:r>
            <a:r>
              <a:rPr lang="zh-CN" alt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吗？</a:t>
            </a:r>
            <a:endParaRPr lang="en-US" altLang="zh-CN"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endParaRPr>
          </a:p>
        </p:txBody>
      </p:sp>
      <p:pic>
        <p:nvPicPr>
          <p:cNvPr id="4" name="图片 3">
            <a:extLst>
              <a:ext uri="{FF2B5EF4-FFF2-40B4-BE49-F238E27FC236}">
                <a16:creationId xmlns:a16="http://schemas.microsoft.com/office/drawing/2014/main" id="{82AD86CE-EA58-BBEB-5FCA-43D017F18AB5}"/>
              </a:ext>
            </a:extLst>
          </p:cNvPr>
          <p:cNvPicPr>
            <a:picLocks noChangeAspect="1"/>
          </p:cNvPicPr>
          <p:nvPr/>
        </p:nvPicPr>
        <p:blipFill>
          <a:blip r:embed="rId2"/>
          <a:stretch>
            <a:fillRect/>
          </a:stretch>
        </p:blipFill>
        <p:spPr>
          <a:xfrm>
            <a:off x="1043608" y="1259111"/>
            <a:ext cx="6948772" cy="29670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3">
            <a:extLst>
              <a:ext uri="{FF2B5EF4-FFF2-40B4-BE49-F238E27FC236}">
                <a16:creationId xmlns:a16="http://schemas.microsoft.com/office/drawing/2014/main" id="{FFC37CFA-F86C-5B95-D6B4-468B0BA21AAB}"/>
              </a:ext>
            </a:extLst>
          </p:cNvPr>
          <p:cNvSpPr txBox="1">
            <a:spLocks noChangeArrowheads="1"/>
          </p:cNvSpPr>
          <p:nvPr/>
        </p:nvSpPr>
        <p:spPr bwMode="auto">
          <a:xfrm>
            <a:off x="1234248" y="3190321"/>
            <a:ext cx="6984776"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800" dirty="0">
                <a:solidFill>
                  <a:srgbClr val="C00000"/>
                </a:solidFill>
                <a:latin typeface="华文新魏" panose="02010800040101010101" pitchFamily="2" charset="-122"/>
                <a:ea typeface="华文新魏" panose="02010800040101010101" pitchFamily="2" charset="-122"/>
              </a:rPr>
              <a:t>问题</a:t>
            </a:r>
            <a:r>
              <a:rPr lang="en-US" altLang="zh-CN" sz="2800" dirty="0">
                <a:solidFill>
                  <a:srgbClr val="C00000"/>
                </a:solidFill>
                <a:latin typeface="华文新魏" panose="02010800040101010101" pitchFamily="2" charset="-122"/>
                <a:ea typeface="华文新魏" panose="02010800040101010101" pitchFamily="2" charset="-122"/>
              </a:rPr>
              <a:t>8</a:t>
            </a:r>
            <a:r>
              <a:rPr lang="zh-CN" altLang="en-US" sz="2800" dirty="0">
                <a:solidFill>
                  <a:srgbClr val="C00000"/>
                </a:solidFill>
                <a:latin typeface="华文新魏" panose="02010800040101010101" pitchFamily="2" charset="-122"/>
                <a:ea typeface="华文新魏" panose="02010800040101010101" pitchFamily="2" charset="-122"/>
              </a:rPr>
              <a:t>：</a:t>
            </a:r>
            <a:endParaRPr lang="en-US" altLang="zh-CN" sz="2800" dirty="0">
              <a:latin typeface="Arial" panose="020B0604020202020204" pitchFamily="34" charset="0"/>
            </a:endParaRPr>
          </a:p>
          <a:p>
            <a:pPr eaLnBrk="1" hangingPunct="1">
              <a:spcBef>
                <a:spcPct val="0"/>
              </a:spcBef>
              <a:buFontTx/>
              <a:buNone/>
            </a:pPr>
            <a:r>
              <a:rPr lang="zh-CN" altLang="en-US" sz="2400" dirty="0">
                <a:latin typeface="华文新魏" panose="02010800040101010101" pitchFamily="2" charset="-122"/>
                <a:ea typeface="华文新魏" panose="02010800040101010101" pitchFamily="2" charset="-122"/>
              </a:rPr>
              <a:t>用 </a:t>
            </a:r>
            <a:r>
              <a:rPr lang="en-US" altLang="zh-CN" sz="2400" dirty="0">
                <a:latin typeface="华文新魏" panose="02010800040101010101" pitchFamily="2" charset="-122"/>
                <a:ea typeface="华文新魏" panose="02010800040101010101" pitchFamily="2" charset="-122"/>
              </a:rPr>
              <a:t>Dynamic Programming</a:t>
            </a:r>
            <a:r>
              <a:rPr lang="zh-CN" altLang="en-US" sz="2400" dirty="0">
                <a:latin typeface="华文新魏" panose="02010800040101010101" pitchFamily="2" charset="-122"/>
                <a:ea typeface="华文新魏" panose="02010800040101010101" pitchFamily="2" charset="-122"/>
              </a:rPr>
              <a:t>解上述最短通路问题为什么就不会出错了？</a:t>
            </a:r>
          </a:p>
        </p:txBody>
      </p:sp>
      <p:sp>
        <p:nvSpPr>
          <p:cNvPr id="2" name="标题 1">
            <a:extLst>
              <a:ext uri="{FF2B5EF4-FFF2-40B4-BE49-F238E27FC236}">
                <a16:creationId xmlns:a16="http://schemas.microsoft.com/office/drawing/2014/main" id="{F4441C94-278A-9952-1F86-57BEF039ECBA}"/>
              </a:ext>
            </a:extLst>
          </p:cNvPr>
          <p:cNvSpPr>
            <a:spLocks noGrp="1"/>
          </p:cNvSpPr>
          <p:nvPr>
            <p:ph type="title"/>
          </p:nvPr>
        </p:nvSpPr>
        <p:spPr/>
        <p:txBody>
          <a:bodyPr/>
          <a:lstStyle/>
          <a:p>
            <a:r>
              <a:rPr lang="zh-CN" altLang="en-US" dirty="0"/>
              <a:t>动态规划：用空间换时间</a:t>
            </a:r>
          </a:p>
        </p:txBody>
      </p:sp>
      <p:pic>
        <p:nvPicPr>
          <p:cNvPr id="4" name="图片 3">
            <a:extLst>
              <a:ext uri="{FF2B5EF4-FFF2-40B4-BE49-F238E27FC236}">
                <a16:creationId xmlns:a16="http://schemas.microsoft.com/office/drawing/2014/main" id="{83CB95DB-A207-C79F-EE98-5BC4D8AE6305}"/>
              </a:ext>
            </a:extLst>
          </p:cNvPr>
          <p:cNvPicPr>
            <a:picLocks noChangeAspect="1"/>
          </p:cNvPicPr>
          <p:nvPr/>
        </p:nvPicPr>
        <p:blipFill>
          <a:blip r:embed="rId2"/>
          <a:stretch>
            <a:fillRect/>
          </a:stretch>
        </p:blipFill>
        <p:spPr>
          <a:xfrm>
            <a:off x="1654361" y="1413297"/>
            <a:ext cx="1612490" cy="1445342"/>
          </a:xfrm>
          <a:prstGeom prst="rect">
            <a:avLst/>
          </a:prstGeom>
        </p:spPr>
      </p:pic>
      <p:sp>
        <p:nvSpPr>
          <p:cNvPr id="5" name="文本框 4">
            <a:extLst>
              <a:ext uri="{FF2B5EF4-FFF2-40B4-BE49-F238E27FC236}">
                <a16:creationId xmlns:a16="http://schemas.microsoft.com/office/drawing/2014/main" id="{40D9FD33-3C4F-DBAF-35FF-014B74549723}"/>
              </a:ext>
            </a:extLst>
          </p:cNvPr>
          <p:cNvSpPr txBox="1"/>
          <p:nvPr/>
        </p:nvSpPr>
        <p:spPr>
          <a:xfrm>
            <a:off x="3439181" y="1419251"/>
            <a:ext cx="2880320" cy="338554"/>
          </a:xfrm>
          <a:prstGeom prst="rect">
            <a:avLst/>
          </a:prstGeom>
          <a:noFill/>
        </p:spPr>
        <p:txBody>
          <a:bodyPr wrap="square" rtlCol="0">
            <a:spAutoFit/>
          </a:bodyPr>
          <a:lstStyle/>
          <a:p>
            <a:r>
              <a:rPr lang="en-US" altLang="zh-CN" sz="1600" i="1" dirty="0">
                <a:latin typeface="+mn-lt"/>
                <a:ea typeface="楷体" panose="02010609060101010101" pitchFamily="49" charset="-122"/>
              </a:rPr>
              <a:t>L</a:t>
            </a:r>
            <a:r>
              <a:rPr lang="en-US" altLang="zh-CN" sz="1600" dirty="0">
                <a:latin typeface="+mn-lt"/>
                <a:ea typeface="楷体" panose="02010609060101010101" pitchFamily="49" charset="-122"/>
              </a:rPr>
              <a:t>(</a:t>
            </a:r>
            <a:r>
              <a:rPr lang="en-US" altLang="zh-CN" sz="1600" i="1" dirty="0">
                <a:latin typeface="+mn-lt"/>
                <a:ea typeface="楷体" panose="02010609060101010101" pitchFamily="49" charset="-122"/>
              </a:rPr>
              <a:t>V</a:t>
            </a:r>
            <a:r>
              <a:rPr lang="en-US" altLang="zh-CN" sz="1600" dirty="0">
                <a:latin typeface="+mn-lt"/>
                <a:ea typeface="楷体" panose="02010609060101010101" pitchFamily="49" charset="-122"/>
              </a:rPr>
              <a:t>)</a:t>
            </a:r>
            <a:r>
              <a:rPr lang="zh-CN" altLang="en-US" sz="1600" dirty="0">
                <a:latin typeface="楷体" panose="02010609060101010101" pitchFamily="49" charset="-122"/>
                <a:ea typeface="楷体" panose="02010609060101010101" pitchFamily="49" charset="-122"/>
              </a:rPr>
              <a:t>表示从</a:t>
            </a:r>
            <a:r>
              <a:rPr lang="en-US" altLang="zh-CN" sz="1600" i="1" dirty="0">
                <a:latin typeface="+mn-lt"/>
                <a:ea typeface="楷体" panose="02010609060101010101" pitchFamily="49" charset="-122"/>
              </a:rPr>
              <a:t>V</a:t>
            </a:r>
            <a:r>
              <a:rPr lang="zh-CN" altLang="en-US" sz="1600" dirty="0">
                <a:latin typeface="楷体" panose="02010609060101010101" pitchFamily="49" charset="-122"/>
                <a:ea typeface="楷体" panose="02010609060101010101" pitchFamily="49" charset="-122"/>
              </a:rPr>
              <a:t>到</a:t>
            </a:r>
            <a:r>
              <a:rPr lang="en-US" altLang="zh-CN" sz="1600" i="1" dirty="0">
                <a:latin typeface="+mn-lt"/>
                <a:ea typeface="楷体" panose="02010609060101010101" pitchFamily="49" charset="-122"/>
              </a:rPr>
              <a:t>B</a:t>
            </a:r>
            <a:r>
              <a:rPr lang="zh-CN" altLang="en-US" sz="1600" dirty="0">
                <a:latin typeface="楷体" panose="02010609060101010101" pitchFamily="49" charset="-122"/>
                <a:ea typeface="楷体" panose="02010609060101010101" pitchFamily="49" charset="-122"/>
              </a:rPr>
              <a:t>的最短路长度。</a:t>
            </a:r>
          </a:p>
        </p:txBody>
      </p:sp>
      <p:sp>
        <p:nvSpPr>
          <p:cNvPr id="6" name="文本框 5">
            <a:extLst>
              <a:ext uri="{FF2B5EF4-FFF2-40B4-BE49-F238E27FC236}">
                <a16:creationId xmlns:a16="http://schemas.microsoft.com/office/drawing/2014/main" id="{B9FABBDE-5CF6-DB5A-40CD-8060152EFD0D}"/>
              </a:ext>
            </a:extLst>
          </p:cNvPr>
          <p:cNvSpPr txBox="1"/>
          <p:nvPr/>
        </p:nvSpPr>
        <p:spPr>
          <a:xfrm>
            <a:off x="3436869" y="1757805"/>
            <a:ext cx="4032448" cy="1323439"/>
          </a:xfrm>
          <a:prstGeom prst="rect">
            <a:avLst/>
          </a:prstGeom>
          <a:noFill/>
        </p:spPr>
        <p:txBody>
          <a:bodyPr wrap="square" rtlCol="0">
            <a:spAutoFit/>
          </a:bodyPr>
          <a:lstStyle/>
          <a:p>
            <a:r>
              <a:rPr lang="en-US" altLang="zh-CN" sz="1600" i="1" dirty="0">
                <a:latin typeface="+mn-lt"/>
              </a:rPr>
              <a:t>L</a:t>
            </a:r>
            <a:r>
              <a:rPr lang="en-US" altLang="zh-CN" sz="1600" dirty="0">
                <a:latin typeface="+mn-lt"/>
              </a:rPr>
              <a:t>(</a:t>
            </a:r>
            <a:r>
              <a:rPr lang="en-US" altLang="zh-CN" sz="1600" i="1" dirty="0">
                <a:latin typeface="+mn-lt"/>
              </a:rPr>
              <a:t>A</a:t>
            </a:r>
            <a:r>
              <a:rPr lang="en-US" altLang="zh-CN" sz="1600" dirty="0">
                <a:latin typeface="+mn-lt"/>
              </a:rPr>
              <a:t>) = min ( 5+</a:t>
            </a:r>
            <a:r>
              <a:rPr lang="en-US" altLang="zh-CN" sz="1600" i="1" dirty="0">
                <a:latin typeface="+mn-lt"/>
              </a:rPr>
              <a:t>L</a:t>
            </a:r>
            <a:r>
              <a:rPr lang="en-US" altLang="zh-CN" sz="1600" dirty="0">
                <a:latin typeface="+mn-lt"/>
              </a:rPr>
              <a:t>(</a:t>
            </a:r>
            <a:r>
              <a:rPr lang="en-US" altLang="zh-CN" sz="1600" i="1" dirty="0">
                <a:latin typeface="+mn-lt"/>
              </a:rPr>
              <a:t>C</a:t>
            </a:r>
            <a:r>
              <a:rPr lang="en-US" altLang="zh-CN" sz="1600" dirty="0">
                <a:latin typeface="+mn-lt"/>
              </a:rPr>
              <a:t>), 14+</a:t>
            </a:r>
            <a:r>
              <a:rPr lang="en-US" altLang="zh-CN" sz="1600" i="1" dirty="0">
                <a:latin typeface="+mn-lt"/>
              </a:rPr>
              <a:t>L</a:t>
            </a:r>
            <a:r>
              <a:rPr lang="en-US" altLang="zh-CN" sz="1600" dirty="0">
                <a:latin typeface="+mn-lt"/>
              </a:rPr>
              <a:t>(</a:t>
            </a:r>
            <a:r>
              <a:rPr lang="en-US" altLang="zh-CN" sz="1600" i="1" dirty="0">
                <a:latin typeface="+mn-lt"/>
              </a:rPr>
              <a:t>G</a:t>
            </a:r>
            <a:r>
              <a:rPr lang="en-US" altLang="zh-CN" sz="1600" dirty="0">
                <a:latin typeface="+mn-lt"/>
              </a:rPr>
              <a:t>), 3+</a:t>
            </a:r>
            <a:r>
              <a:rPr lang="en-US" altLang="zh-CN" sz="1600" i="1" dirty="0">
                <a:latin typeface="+mn-lt"/>
              </a:rPr>
              <a:t>L</a:t>
            </a:r>
            <a:r>
              <a:rPr lang="en-US" altLang="zh-CN" sz="1600" dirty="0">
                <a:latin typeface="+mn-lt"/>
              </a:rPr>
              <a:t>(</a:t>
            </a:r>
            <a:r>
              <a:rPr lang="en-US" altLang="zh-CN" sz="1600" i="1" dirty="0">
                <a:latin typeface="+mn-lt"/>
              </a:rPr>
              <a:t>D</a:t>
            </a:r>
            <a:r>
              <a:rPr lang="en-US" altLang="zh-CN" sz="1600" dirty="0">
                <a:latin typeface="+mn-lt"/>
              </a:rPr>
              <a:t>)</a:t>
            </a:r>
          </a:p>
          <a:p>
            <a:r>
              <a:rPr lang="en-US" altLang="zh-CN" sz="1600" i="1" dirty="0">
                <a:latin typeface="+mn-lt"/>
              </a:rPr>
              <a:t>L</a:t>
            </a:r>
            <a:r>
              <a:rPr lang="en-US" altLang="zh-CN" sz="1600" dirty="0">
                <a:latin typeface="+mn-lt"/>
              </a:rPr>
              <a:t>(</a:t>
            </a:r>
            <a:r>
              <a:rPr lang="en-US" altLang="zh-CN" sz="1600" i="1" dirty="0">
                <a:latin typeface="+mn-lt"/>
              </a:rPr>
              <a:t>D</a:t>
            </a:r>
            <a:r>
              <a:rPr lang="en-US" altLang="zh-CN" sz="1600" dirty="0">
                <a:latin typeface="+mn-lt"/>
              </a:rPr>
              <a:t>) = min ( 7+</a:t>
            </a:r>
            <a:r>
              <a:rPr lang="en-US" altLang="zh-CN" sz="1600" i="1" dirty="0">
                <a:latin typeface="+mn-lt"/>
              </a:rPr>
              <a:t>L</a:t>
            </a:r>
            <a:r>
              <a:rPr lang="en-US" altLang="zh-CN" sz="1600" dirty="0">
                <a:latin typeface="+mn-lt"/>
              </a:rPr>
              <a:t>(E), 6+</a:t>
            </a:r>
            <a:r>
              <a:rPr lang="en-US" altLang="zh-CN" sz="1600" i="1" dirty="0">
                <a:latin typeface="+mn-lt"/>
              </a:rPr>
              <a:t>L</a:t>
            </a:r>
            <a:r>
              <a:rPr lang="en-US" altLang="zh-CN" sz="1600" dirty="0">
                <a:latin typeface="+mn-lt"/>
              </a:rPr>
              <a:t>(</a:t>
            </a:r>
            <a:r>
              <a:rPr lang="en-US" altLang="zh-CN" sz="1600" i="1" dirty="0">
                <a:latin typeface="+mn-lt"/>
              </a:rPr>
              <a:t>G</a:t>
            </a:r>
            <a:r>
              <a:rPr lang="en-US" altLang="zh-CN" sz="1600" dirty="0">
                <a:latin typeface="+mn-lt"/>
              </a:rPr>
              <a:t>), 11+</a:t>
            </a:r>
            <a:r>
              <a:rPr lang="en-US" altLang="zh-CN" sz="1600" i="1" dirty="0">
                <a:latin typeface="+mn-lt"/>
              </a:rPr>
              <a:t>L</a:t>
            </a:r>
            <a:r>
              <a:rPr lang="en-US" altLang="zh-CN" sz="1600" dirty="0">
                <a:latin typeface="+mn-lt"/>
              </a:rPr>
              <a:t>(</a:t>
            </a:r>
            <a:r>
              <a:rPr lang="en-US" altLang="zh-CN" sz="1600" i="1" dirty="0">
                <a:latin typeface="+mn-lt"/>
              </a:rPr>
              <a:t>C</a:t>
            </a:r>
            <a:r>
              <a:rPr lang="en-US" altLang="zh-CN" sz="1600" dirty="0">
                <a:latin typeface="+mn-lt"/>
              </a:rPr>
              <a:t>)</a:t>
            </a:r>
          </a:p>
          <a:p>
            <a:r>
              <a:rPr lang="en-US" altLang="zh-CN" sz="1600" i="1" dirty="0">
                <a:latin typeface="+mn-lt"/>
              </a:rPr>
              <a:t>L</a:t>
            </a:r>
            <a:r>
              <a:rPr lang="en-US" altLang="zh-CN" sz="1600" dirty="0">
                <a:latin typeface="+mn-lt"/>
              </a:rPr>
              <a:t>(</a:t>
            </a:r>
            <a:r>
              <a:rPr lang="en-US" altLang="zh-CN" sz="1600" i="1" dirty="0">
                <a:latin typeface="+mn-lt"/>
              </a:rPr>
              <a:t>C</a:t>
            </a:r>
            <a:r>
              <a:rPr lang="en-US" altLang="zh-CN" sz="1600" dirty="0">
                <a:latin typeface="+mn-lt"/>
              </a:rPr>
              <a:t>) = min ( 2+</a:t>
            </a:r>
            <a:r>
              <a:rPr lang="en-US" altLang="zh-CN" sz="1600" i="1" dirty="0">
                <a:latin typeface="+mn-lt"/>
              </a:rPr>
              <a:t>L</a:t>
            </a:r>
            <a:r>
              <a:rPr lang="en-US" altLang="zh-CN" sz="1600" dirty="0">
                <a:latin typeface="+mn-lt"/>
              </a:rPr>
              <a:t>(</a:t>
            </a:r>
            <a:r>
              <a:rPr lang="en-US" altLang="zh-CN" sz="1600" i="1" dirty="0">
                <a:latin typeface="+mn-lt"/>
              </a:rPr>
              <a:t>F</a:t>
            </a:r>
            <a:r>
              <a:rPr lang="en-US" altLang="zh-CN" sz="1600" dirty="0">
                <a:latin typeface="+mn-lt"/>
              </a:rPr>
              <a:t>), 3+</a:t>
            </a:r>
            <a:r>
              <a:rPr lang="en-US" altLang="zh-CN" sz="1600" i="1" dirty="0">
                <a:latin typeface="+mn-lt"/>
              </a:rPr>
              <a:t>L</a:t>
            </a:r>
            <a:r>
              <a:rPr lang="en-US" altLang="zh-CN" sz="1600" dirty="0">
                <a:latin typeface="+mn-lt"/>
              </a:rPr>
              <a:t>(</a:t>
            </a:r>
            <a:r>
              <a:rPr lang="en-US" altLang="zh-CN" sz="1600" i="1" dirty="0">
                <a:latin typeface="+mn-lt"/>
              </a:rPr>
              <a:t>E</a:t>
            </a:r>
            <a:r>
              <a:rPr lang="en-US" altLang="zh-CN" sz="1600" dirty="0">
                <a:latin typeface="+mn-lt"/>
              </a:rPr>
              <a:t>)</a:t>
            </a:r>
          </a:p>
          <a:p>
            <a:endParaRPr lang="en-US" altLang="zh-CN" sz="1600" dirty="0">
              <a:latin typeface="+mn-lt"/>
            </a:endParaRPr>
          </a:p>
          <a:p>
            <a:r>
              <a:rPr lang="en-US" altLang="zh-CN" sz="1600" i="1" dirty="0">
                <a:latin typeface="+mn-lt"/>
              </a:rPr>
              <a:t>L</a:t>
            </a:r>
            <a:r>
              <a:rPr lang="en-US" altLang="zh-CN" sz="1600" dirty="0">
                <a:latin typeface="+mn-lt"/>
              </a:rPr>
              <a:t>(</a:t>
            </a:r>
            <a:r>
              <a:rPr lang="en-US" altLang="zh-CN" sz="1600" i="1" dirty="0">
                <a:latin typeface="+mn-lt"/>
              </a:rPr>
              <a:t>E</a:t>
            </a:r>
            <a:r>
              <a:rPr lang="en-US" altLang="zh-CN" sz="1600" dirty="0">
                <a:latin typeface="+mn-lt"/>
              </a:rPr>
              <a:t>)=5, </a:t>
            </a:r>
            <a:r>
              <a:rPr lang="en-US" altLang="zh-CN" sz="1600" i="1" dirty="0">
                <a:latin typeface="+mn-lt"/>
              </a:rPr>
              <a:t>L</a:t>
            </a:r>
            <a:r>
              <a:rPr lang="en-US" altLang="zh-CN" sz="1600" dirty="0">
                <a:latin typeface="+mn-lt"/>
              </a:rPr>
              <a:t>(</a:t>
            </a:r>
            <a:r>
              <a:rPr lang="en-US" altLang="zh-CN" sz="1600" i="1" dirty="0">
                <a:latin typeface="+mn-lt"/>
              </a:rPr>
              <a:t>F</a:t>
            </a:r>
            <a:r>
              <a:rPr lang="en-US" altLang="zh-CN" sz="1600" dirty="0">
                <a:latin typeface="+mn-lt"/>
              </a:rPr>
              <a:t>)=7, </a:t>
            </a:r>
            <a:r>
              <a:rPr lang="en-US" altLang="zh-CN" sz="1600" i="1" dirty="0">
                <a:latin typeface="+mn-lt"/>
              </a:rPr>
              <a:t>L</a:t>
            </a:r>
            <a:r>
              <a:rPr lang="en-US" altLang="zh-CN" sz="1600" dirty="0">
                <a:latin typeface="+mn-lt"/>
              </a:rPr>
              <a:t>(</a:t>
            </a:r>
            <a:r>
              <a:rPr lang="en-US" altLang="zh-CN" sz="1600" i="1" dirty="0">
                <a:latin typeface="+mn-lt"/>
              </a:rPr>
              <a:t>G</a:t>
            </a:r>
            <a:r>
              <a:rPr lang="en-US" altLang="zh-CN" sz="1600" dirty="0">
                <a:latin typeface="+mn-lt"/>
              </a:rPr>
              <a:t>)=6</a:t>
            </a:r>
          </a:p>
        </p:txBody>
      </p:sp>
      <p:sp>
        <p:nvSpPr>
          <p:cNvPr id="7" name="TextBox 1">
            <a:extLst>
              <a:ext uri="{FF2B5EF4-FFF2-40B4-BE49-F238E27FC236}">
                <a16:creationId xmlns:a16="http://schemas.microsoft.com/office/drawing/2014/main" id="{D0D1BB9A-ACA5-7FA3-DF5F-3BB91C2B7F44}"/>
              </a:ext>
            </a:extLst>
          </p:cNvPr>
          <p:cNvSpPr txBox="1">
            <a:spLocks noChangeArrowheads="1"/>
          </p:cNvSpPr>
          <p:nvPr/>
        </p:nvSpPr>
        <p:spPr bwMode="auto">
          <a:xfrm>
            <a:off x="1234248" y="4543598"/>
            <a:ext cx="698500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800" dirty="0">
                <a:solidFill>
                  <a:srgbClr val="0070C0"/>
                </a:solidFill>
                <a:latin typeface="华文新魏" panose="02010800040101010101" pitchFamily="2" charset="-122"/>
                <a:ea typeface="华文新魏" panose="02010800040101010101" pitchFamily="2" charset="-122"/>
              </a:rPr>
              <a:t>问题</a:t>
            </a:r>
            <a:r>
              <a:rPr lang="en-US" altLang="zh-CN" sz="2800" dirty="0">
                <a:solidFill>
                  <a:srgbClr val="0070C0"/>
                </a:solidFill>
                <a:latin typeface="华文新魏" panose="02010800040101010101" pitchFamily="2" charset="-122"/>
                <a:ea typeface="华文新魏" panose="02010800040101010101" pitchFamily="2" charset="-122"/>
              </a:rPr>
              <a:t>9</a:t>
            </a:r>
            <a:r>
              <a:rPr lang="zh-CN" altLang="en-US" sz="2800" dirty="0">
                <a:solidFill>
                  <a:srgbClr val="0070C0"/>
                </a:solidFill>
                <a:latin typeface="华文新魏" panose="02010800040101010101" pitchFamily="2" charset="-122"/>
                <a:ea typeface="华文新魏" panose="02010800040101010101" pitchFamily="2" charset="-122"/>
              </a:rPr>
              <a:t>：</a:t>
            </a:r>
            <a:endParaRPr lang="en-US" altLang="zh-CN" sz="2800" dirty="0">
              <a:solidFill>
                <a:srgbClr val="0070C0"/>
              </a:solidFill>
              <a:latin typeface="Arial" panose="020B0604020202020204" pitchFamily="34" charset="0"/>
            </a:endParaRPr>
          </a:p>
          <a:p>
            <a:pPr eaLnBrk="1" hangingPunct="1">
              <a:spcBef>
                <a:spcPts val="1200"/>
              </a:spcBef>
              <a:buFontTx/>
              <a:buNone/>
            </a:pPr>
            <a:r>
              <a:rPr lang="zh-CN" altLang="en-US" sz="2400" dirty="0">
                <a:solidFill>
                  <a:srgbClr val="C00000"/>
                </a:solidFill>
                <a:latin typeface="华文隶书" panose="02010800040101010101" pitchFamily="2" charset="-122"/>
                <a:ea typeface="华文隶书" panose="02010800040101010101" pitchFamily="2" charset="-122"/>
              </a:rPr>
              <a:t>既然</a:t>
            </a:r>
            <a:r>
              <a:rPr lang="en-US" altLang="zh-CN" sz="2400" dirty="0">
                <a:solidFill>
                  <a:srgbClr val="C00000"/>
                </a:solidFill>
                <a:latin typeface="华文隶书" panose="02010800040101010101" pitchFamily="2" charset="-122"/>
                <a:ea typeface="华文隶书" panose="02010800040101010101" pitchFamily="2" charset="-122"/>
              </a:rPr>
              <a:t>Dynamic Programming</a:t>
            </a:r>
            <a:r>
              <a:rPr lang="zh-CN" altLang="en-US" sz="2400" dirty="0">
                <a:solidFill>
                  <a:srgbClr val="C00000"/>
                </a:solidFill>
                <a:latin typeface="华文隶书" panose="02010800040101010101" pitchFamily="2" charset="-122"/>
                <a:ea typeface="华文隶书" panose="02010800040101010101" pitchFamily="2" charset="-122"/>
              </a:rPr>
              <a:t> 本质上是 </a:t>
            </a:r>
            <a:r>
              <a:rPr lang="en-US" altLang="zh-CN" sz="2400" dirty="0">
                <a:solidFill>
                  <a:srgbClr val="C00000"/>
                </a:solidFill>
                <a:latin typeface="华文隶书" panose="02010800040101010101" pitchFamily="2" charset="-122"/>
                <a:ea typeface="华文隶书" panose="02010800040101010101" pitchFamily="2" charset="-122"/>
              </a:rPr>
              <a:t>exhaustive, </a:t>
            </a:r>
            <a:r>
              <a:rPr lang="zh-CN" altLang="en-US" sz="2400" dirty="0">
                <a:solidFill>
                  <a:srgbClr val="C00000"/>
                </a:solidFill>
                <a:latin typeface="华文隶书" panose="02010800040101010101" pitchFamily="2" charset="-122"/>
                <a:ea typeface="华文隶书" panose="02010800040101010101" pitchFamily="2" charset="-122"/>
              </a:rPr>
              <a:t>为什么还能保证效率可以接受？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5602"/>
                                        </p:tgtEl>
                                        <p:attrNameLst>
                                          <p:attrName>style.visibility</p:attrName>
                                        </p:attrNameLst>
                                      </p:cBhvr>
                                      <p:to>
                                        <p:strVal val="visible"/>
                                      </p:to>
                                    </p:set>
                                    <p:animEffect transition="in" filter="barn(inVertical)">
                                      <p:cBhvr>
                                        <p:cTn id="19" dur="5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AE5B91-95E3-15DD-E2E5-47126BF827E6}"/>
              </a:ext>
            </a:extLst>
          </p:cNvPr>
          <p:cNvSpPr/>
          <p:nvPr/>
        </p:nvSpPr>
        <p:spPr>
          <a:xfrm>
            <a:off x="1691680" y="2348880"/>
            <a:ext cx="5623654" cy="1600438"/>
          </a:xfrm>
          <a:prstGeom prst="rect">
            <a:avLst/>
          </a:prstGeom>
          <a:noFill/>
        </p:spPr>
        <p:txBody>
          <a:bodyPr wrap="none">
            <a:spAutoFit/>
          </a:bodyPr>
          <a:lstStyle/>
          <a:p>
            <a:pPr algn="ctr">
              <a:defRPr/>
            </a:pPr>
            <a:r>
              <a:rPr lang="en-US" altLang="zh-CN"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rPr>
              <a:t>Part I</a:t>
            </a:r>
          </a:p>
          <a:p>
            <a:pPr algn="ctr">
              <a:defRPr/>
            </a:pPr>
            <a:r>
              <a:rPr lang="zh-CN" altLang="en-US"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rPr>
              <a:t>“解题”与“搜索”</a:t>
            </a:r>
            <a:endParaRPr lang="en-US" altLang="zh-CN"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charset="0"/>
              <a:ea typeface="宋体"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9CB99F-481C-CCD2-8698-F09EDA8B618D}"/>
              </a:ext>
            </a:extLst>
          </p:cNvPr>
          <p:cNvSpPr>
            <a:spLocks noGrp="1"/>
          </p:cNvSpPr>
          <p:nvPr>
            <p:ph type="title"/>
          </p:nvPr>
        </p:nvSpPr>
        <p:spPr>
          <a:xfrm>
            <a:off x="457200" y="476672"/>
            <a:ext cx="8229600" cy="827401"/>
          </a:xfrm>
        </p:spPr>
        <p:txBody>
          <a:bodyPr/>
          <a:lstStyle/>
          <a:p>
            <a:r>
              <a:rPr lang="zh-CN" altLang="en-US" dirty="0"/>
              <a:t>从 </a:t>
            </a:r>
            <a:r>
              <a:rPr lang="en-US" altLang="zh-CN" dirty="0">
                <a:latin typeface="+mn-lt"/>
              </a:rPr>
              <a:t>Greedy </a:t>
            </a:r>
            <a:r>
              <a:rPr lang="zh-CN" altLang="en-US" dirty="0"/>
              <a:t>到 </a:t>
            </a:r>
            <a:r>
              <a:rPr lang="en-US" altLang="zh-CN" dirty="0">
                <a:latin typeface="+mn-lt"/>
              </a:rPr>
              <a:t>Local Search</a:t>
            </a:r>
            <a:endParaRPr lang="zh-CN" altLang="en-US" dirty="0">
              <a:latin typeface="+mn-lt"/>
            </a:endParaRPr>
          </a:p>
        </p:txBody>
      </p:sp>
      <p:sp>
        <p:nvSpPr>
          <p:cNvPr id="3" name="文本框 2">
            <a:extLst>
              <a:ext uri="{FF2B5EF4-FFF2-40B4-BE49-F238E27FC236}">
                <a16:creationId xmlns:a16="http://schemas.microsoft.com/office/drawing/2014/main" id="{2DB0B6D2-4DEE-2BC3-4F74-5C7A5E0B0F4D}"/>
              </a:ext>
            </a:extLst>
          </p:cNvPr>
          <p:cNvSpPr txBox="1"/>
          <p:nvPr/>
        </p:nvSpPr>
        <p:spPr>
          <a:xfrm>
            <a:off x="549896" y="1307304"/>
            <a:ext cx="8136904" cy="938719"/>
          </a:xfrm>
          <a:prstGeom prst="rect">
            <a:avLst/>
          </a:prstGeom>
          <a:noFill/>
        </p:spPr>
        <p:txBody>
          <a:bodyPr wrap="square" rtlCol="0">
            <a:spAutoFit/>
          </a:bodyPr>
          <a:lstStyle/>
          <a:p>
            <a:r>
              <a:rPr lang="zh-CN" altLang="en-US" sz="1600" dirty="0"/>
              <a:t>组合优化问题：最小生成树问题和点到点的最短路问题都属于优化问题，即希望找到“最</a:t>
            </a:r>
            <a:r>
              <a:rPr lang="en-US" altLang="zh-CN" sz="1600" dirty="0"/>
              <a:t>…</a:t>
            </a:r>
            <a:r>
              <a:rPr lang="zh-CN" altLang="en-US" sz="1600" dirty="0"/>
              <a:t>”的解。而它们的解都可以看作是一个“多元组”</a:t>
            </a:r>
            <a:r>
              <a:rPr lang="zh-CN" altLang="en-US" sz="1600" dirty="0">
                <a:sym typeface="Wingdings" panose="05000000000000000000" pitchFamily="2" charset="2"/>
              </a:rPr>
              <a:t>：</a:t>
            </a:r>
            <a:r>
              <a:rPr lang="en-US" altLang="zh-CN" sz="1600" dirty="0">
                <a:latin typeface="+mn-lt"/>
                <a:sym typeface="Wingdings" panose="05000000000000000000" pitchFamily="2" charset="2"/>
              </a:rPr>
              <a:t>(</a:t>
            </a:r>
            <a:r>
              <a:rPr lang="en-US" altLang="zh-CN" sz="1600" i="1" dirty="0">
                <a:latin typeface="+mn-lt"/>
                <a:sym typeface="Wingdings" panose="05000000000000000000" pitchFamily="2" charset="2"/>
              </a:rPr>
              <a:t>x</a:t>
            </a:r>
            <a:r>
              <a:rPr lang="en-US" altLang="zh-CN" sz="1600" baseline="-25000" dirty="0">
                <a:latin typeface="+mn-lt"/>
                <a:sym typeface="Wingdings" panose="05000000000000000000" pitchFamily="2" charset="2"/>
              </a:rPr>
              <a:t>1</a:t>
            </a:r>
            <a:r>
              <a:rPr lang="en-US" altLang="zh-CN" sz="1600" dirty="0">
                <a:latin typeface="+mn-lt"/>
                <a:sym typeface="Wingdings" panose="05000000000000000000" pitchFamily="2" charset="2"/>
              </a:rPr>
              <a:t>,</a:t>
            </a:r>
            <a:r>
              <a:rPr lang="en-US" altLang="zh-CN" sz="1600" i="1" dirty="0">
                <a:latin typeface="+mn-lt"/>
                <a:sym typeface="Wingdings" panose="05000000000000000000" pitchFamily="2" charset="2"/>
              </a:rPr>
              <a:t>x</a:t>
            </a:r>
            <a:r>
              <a:rPr lang="en-US" altLang="zh-CN" sz="1600" baseline="-25000" dirty="0">
                <a:latin typeface="+mn-lt"/>
                <a:sym typeface="Wingdings" panose="05000000000000000000" pitchFamily="2" charset="2"/>
              </a:rPr>
              <a:t>2</a:t>
            </a:r>
            <a:r>
              <a:rPr lang="en-US" altLang="zh-CN" sz="1600" dirty="0">
                <a:latin typeface="+mn-lt"/>
                <a:sym typeface="Wingdings" panose="05000000000000000000" pitchFamily="2" charset="2"/>
              </a:rPr>
              <a:t>,…,</a:t>
            </a:r>
            <a:r>
              <a:rPr lang="en-US" altLang="zh-CN" sz="1600" i="1" dirty="0" err="1">
                <a:latin typeface="+mn-lt"/>
                <a:sym typeface="Wingdings" panose="05000000000000000000" pitchFamily="2" charset="2"/>
              </a:rPr>
              <a:t>x</a:t>
            </a:r>
            <a:r>
              <a:rPr lang="en-US" altLang="zh-CN" sz="1600" baseline="-25000" dirty="0" err="1">
                <a:latin typeface="+mn-lt"/>
                <a:sym typeface="Wingdings" panose="05000000000000000000" pitchFamily="2" charset="2"/>
              </a:rPr>
              <a:t>k</a:t>
            </a:r>
            <a:r>
              <a:rPr lang="en-US" altLang="zh-CN" sz="1600" dirty="0">
                <a:latin typeface="+mn-lt"/>
                <a:sym typeface="Wingdings" panose="05000000000000000000" pitchFamily="2" charset="2"/>
              </a:rPr>
              <a:t>)</a:t>
            </a:r>
            <a:r>
              <a:rPr lang="zh-CN" altLang="en-US" sz="1600" dirty="0">
                <a:latin typeface="+mn-lt"/>
                <a:sym typeface="Wingdings" panose="05000000000000000000" pitchFamily="2" charset="2"/>
              </a:rPr>
              <a:t>。</a:t>
            </a:r>
            <a:endParaRPr lang="en-US" altLang="zh-CN" sz="1600" dirty="0">
              <a:latin typeface="+mn-lt"/>
              <a:sym typeface="Wingdings" panose="05000000000000000000" pitchFamily="2" charset="2"/>
            </a:endParaRPr>
          </a:p>
          <a:p>
            <a:pPr>
              <a:spcBef>
                <a:spcPts val="600"/>
              </a:spcBef>
            </a:pPr>
            <a:r>
              <a:rPr lang="zh-CN" altLang="en-US" sz="1600" dirty="0">
                <a:latin typeface="+mn-lt"/>
                <a:sym typeface="Wingdings" panose="05000000000000000000" pitchFamily="2" charset="2"/>
              </a:rPr>
              <a:t>在最小生成树问题中，</a:t>
            </a:r>
            <a:r>
              <a:rPr lang="en-US" altLang="zh-CN" sz="1600" i="1" dirty="0">
                <a:latin typeface="+mn-lt"/>
                <a:sym typeface="Wingdings" panose="05000000000000000000" pitchFamily="2" charset="2"/>
              </a:rPr>
              <a:t>k</a:t>
            </a:r>
            <a:r>
              <a:rPr lang="zh-CN" altLang="en-US" sz="1600" dirty="0">
                <a:latin typeface="+mn-lt"/>
                <a:sym typeface="Wingdings" panose="05000000000000000000" pitchFamily="2" charset="2"/>
              </a:rPr>
              <a:t>的值是已知的，即</a:t>
            </a:r>
            <a:r>
              <a:rPr lang="en-US" altLang="zh-CN" sz="1600" i="1" dirty="0">
                <a:latin typeface="+mn-lt"/>
                <a:sym typeface="Wingdings" panose="05000000000000000000" pitchFamily="2" charset="2"/>
              </a:rPr>
              <a:t>n</a:t>
            </a:r>
            <a:r>
              <a:rPr lang="en-US" altLang="zh-CN" sz="1600" dirty="0">
                <a:latin typeface="+mn-lt"/>
                <a:sym typeface="Wingdings" panose="05000000000000000000" pitchFamily="2" charset="2"/>
              </a:rPr>
              <a:t>-1</a:t>
            </a:r>
            <a:r>
              <a:rPr lang="en-US" altLang="zh-CN" sz="1400" dirty="0">
                <a:solidFill>
                  <a:schemeClr val="bg1">
                    <a:lumMod val="50000"/>
                  </a:schemeClr>
                </a:solidFill>
                <a:latin typeface="+mn-lt"/>
                <a:sym typeface="Wingdings" panose="05000000000000000000" pitchFamily="2" charset="2"/>
              </a:rPr>
              <a:t>(</a:t>
            </a:r>
            <a:r>
              <a:rPr lang="en-US" altLang="zh-CN" sz="1400" i="1" dirty="0">
                <a:solidFill>
                  <a:schemeClr val="bg1">
                    <a:lumMod val="50000"/>
                  </a:schemeClr>
                </a:solidFill>
                <a:latin typeface="+mn-lt"/>
                <a:sym typeface="Wingdings" panose="05000000000000000000" pitchFamily="2" charset="2"/>
              </a:rPr>
              <a:t>n</a:t>
            </a:r>
            <a:r>
              <a:rPr lang="zh-CN" altLang="en-US" sz="1400" dirty="0">
                <a:solidFill>
                  <a:schemeClr val="bg1">
                    <a:lumMod val="50000"/>
                  </a:schemeClr>
                </a:solidFill>
                <a:latin typeface="+mn-lt"/>
                <a:sym typeface="Wingdings" panose="05000000000000000000" pitchFamily="2" charset="2"/>
              </a:rPr>
              <a:t>是图中的点数</a:t>
            </a:r>
            <a:r>
              <a:rPr lang="en-US" altLang="zh-CN" sz="1400" dirty="0">
                <a:solidFill>
                  <a:schemeClr val="bg1">
                    <a:lumMod val="50000"/>
                  </a:schemeClr>
                </a:solidFill>
                <a:latin typeface="+mn-lt"/>
                <a:sym typeface="Wingdings" panose="05000000000000000000" pitchFamily="2" charset="2"/>
              </a:rPr>
              <a:t>)</a:t>
            </a:r>
            <a:r>
              <a:rPr lang="zh-CN" altLang="en-US" dirty="0">
                <a:latin typeface="+mn-lt"/>
                <a:sym typeface="Wingdings" panose="05000000000000000000" pitchFamily="2" charset="2"/>
              </a:rPr>
              <a:t>。</a:t>
            </a:r>
            <a:endParaRPr lang="zh-CN" altLang="en-US" dirty="0">
              <a:latin typeface="+mn-lt"/>
            </a:endParaRPr>
          </a:p>
        </p:txBody>
      </p:sp>
      <p:sp>
        <p:nvSpPr>
          <p:cNvPr id="66" name="文本框 65">
            <a:extLst>
              <a:ext uri="{FF2B5EF4-FFF2-40B4-BE49-F238E27FC236}">
                <a16:creationId xmlns:a16="http://schemas.microsoft.com/office/drawing/2014/main" id="{F6AEB177-A997-6F50-2947-C10135643E1A}"/>
              </a:ext>
            </a:extLst>
          </p:cNvPr>
          <p:cNvSpPr txBox="1"/>
          <p:nvPr/>
        </p:nvSpPr>
        <p:spPr>
          <a:xfrm>
            <a:off x="3132990" y="2594257"/>
            <a:ext cx="2878020" cy="1077218"/>
          </a:xfrm>
          <a:prstGeom prst="rect">
            <a:avLst/>
          </a:prstGeom>
          <a:noFill/>
        </p:spPr>
        <p:txBody>
          <a:bodyPr wrap="square" rtlCol="0">
            <a:spAutoFit/>
          </a:bodyPr>
          <a:lstStyle/>
          <a:p>
            <a:r>
              <a:rPr lang="zh-CN" altLang="en-US" sz="1600" dirty="0"/>
              <a:t>假设每条边有序号（与权值无关），以随机方式构造一个解</a:t>
            </a:r>
            <a:r>
              <a:rPr lang="zh-CN" altLang="en-US" sz="1200" dirty="0">
                <a:solidFill>
                  <a:schemeClr val="bg1">
                    <a:lumMod val="65000"/>
                  </a:schemeClr>
                </a:solidFill>
              </a:rPr>
              <a:t>（见右图，选</a:t>
            </a:r>
            <a:r>
              <a:rPr lang="en-US" altLang="zh-CN" sz="1200" dirty="0">
                <a:solidFill>
                  <a:schemeClr val="bg1">
                    <a:lumMod val="65000"/>
                  </a:schemeClr>
                </a:solidFill>
                <a:latin typeface="+mn-lt"/>
              </a:rPr>
              <a:t>8</a:t>
            </a:r>
            <a:r>
              <a:rPr lang="zh-CN" altLang="en-US" sz="1200" dirty="0">
                <a:solidFill>
                  <a:schemeClr val="bg1">
                    <a:lumMod val="65000"/>
                  </a:schemeClr>
                </a:solidFill>
              </a:rPr>
              <a:t>条边，保持没有回路）</a:t>
            </a:r>
            <a:r>
              <a:rPr lang="zh-CN" altLang="en-US" sz="1600" dirty="0"/>
              <a:t>：</a:t>
            </a:r>
            <a:endParaRPr lang="en-US" altLang="zh-CN" sz="1600" dirty="0"/>
          </a:p>
          <a:p>
            <a:r>
              <a:rPr lang="en-US" altLang="zh-CN" sz="1600" dirty="0">
                <a:latin typeface="+mn-lt"/>
              </a:rPr>
              <a:t>{1,2,3,4,6,7,9,15}, cost=111</a:t>
            </a:r>
            <a:endParaRPr lang="zh-CN" altLang="en-US" sz="1600" dirty="0">
              <a:latin typeface="+mn-lt"/>
            </a:endParaRPr>
          </a:p>
        </p:txBody>
      </p:sp>
      <p:pic>
        <p:nvPicPr>
          <p:cNvPr id="106" name="图片 105">
            <a:extLst>
              <a:ext uri="{FF2B5EF4-FFF2-40B4-BE49-F238E27FC236}">
                <a16:creationId xmlns:a16="http://schemas.microsoft.com/office/drawing/2014/main" id="{DB519EB7-A017-386C-67C1-05055289217D}"/>
              </a:ext>
            </a:extLst>
          </p:cNvPr>
          <p:cNvPicPr>
            <a:picLocks noChangeAspect="1"/>
          </p:cNvPicPr>
          <p:nvPr/>
        </p:nvPicPr>
        <p:blipFill>
          <a:blip r:embed="rId2"/>
          <a:stretch>
            <a:fillRect/>
          </a:stretch>
        </p:blipFill>
        <p:spPr>
          <a:xfrm>
            <a:off x="991379" y="2319672"/>
            <a:ext cx="2061321" cy="1683752"/>
          </a:xfrm>
          <a:prstGeom prst="rect">
            <a:avLst/>
          </a:prstGeom>
        </p:spPr>
      </p:pic>
      <p:pic>
        <p:nvPicPr>
          <p:cNvPr id="107" name="图片 106">
            <a:extLst>
              <a:ext uri="{FF2B5EF4-FFF2-40B4-BE49-F238E27FC236}">
                <a16:creationId xmlns:a16="http://schemas.microsoft.com/office/drawing/2014/main" id="{A949E049-91F7-882A-5926-CA94034878C2}"/>
              </a:ext>
            </a:extLst>
          </p:cNvPr>
          <p:cNvPicPr>
            <a:picLocks noChangeAspect="1"/>
          </p:cNvPicPr>
          <p:nvPr/>
        </p:nvPicPr>
        <p:blipFill>
          <a:blip r:embed="rId3"/>
          <a:stretch>
            <a:fillRect/>
          </a:stretch>
        </p:blipFill>
        <p:spPr>
          <a:xfrm>
            <a:off x="6084168" y="2357734"/>
            <a:ext cx="1952468" cy="1607629"/>
          </a:xfrm>
          <a:prstGeom prst="rect">
            <a:avLst/>
          </a:prstGeom>
        </p:spPr>
      </p:pic>
      <p:grpSp>
        <p:nvGrpSpPr>
          <p:cNvPr id="120" name="组合 119">
            <a:extLst>
              <a:ext uri="{FF2B5EF4-FFF2-40B4-BE49-F238E27FC236}">
                <a16:creationId xmlns:a16="http://schemas.microsoft.com/office/drawing/2014/main" id="{9B90D629-325F-8539-98F2-6ABB371BA18E}"/>
              </a:ext>
            </a:extLst>
          </p:cNvPr>
          <p:cNvGrpSpPr/>
          <p:nvPr/>
        </p:nvGrpSpPr>
        <p:grpSpPr>
          <a:xfrm>
            <a:off x="920940" y="4084032"/>
            <a:ext cx="2131760" cy="2275544"/>
            <a:chOff x="920940" y="4084032"/>
            <a:chExt cx="2131760" cy="2275544"/>
          </a:xfrm>
        </p:grpSpPr>
        <p:sp>
          <p:nvSpPr>
            <p:cNvPr id="108" name="文本框 107">
              <a:extLst>
                <a:ext uri="{FF2B5EF4-FFF2-40B4-BE49-F238E27FC236}">
                  <a16:creationId xmlns:a16="http://schemas.microsoft.com/office/drawing/2014/main" id="{C4C82C4E-1F3E-585A-AE4A-0FC1B874BFE8}"/>
                </a:ext>
              </a:extLst>
            </p:cNvPr>
            <p:cNvSpPr txBox="1"/>
            <p:nvPr/>
          </p:nvSpPr>
          <p:spPr>
            <a:xfrm>
              <a:off x="920940" y="4084032"/>
              <a:ext cx="1409219" cy="707886"/>
            </a:xfrm>
            <a:prstGeom prst="rect">
              <a:avLst/>
            </a:prstGeom>
            <a:noFill/>
          </p:spPr>
          <p:txBody>
            <a:bodyPr wrap="square" rtlCol="0">
              <a:spAutoFit/>
            </a:bodyPr>
            <a:lstStyle/>
            <a:p>
              <a:r>
                <a:rPr lang="zh-CN" altLang="en-US" sz="1600" dirty="0"/>
                <a:t>用</a:t>
              </a:r>
              <a:r>
                <a:rPr lang="en-US" altLang="zh-CN" sz="1600" dirty="0">
                  <a:latin typeface="+mn-lt"/>
                </a:rPr>
                <a:t>8</a:t>
              </a:r>
              <a:r>
                <a:rPr lang="zh-CN" altLang="en-US" sz="1600" dirty="0"/>
                <a:t>替换</a:t>
              </a:r>
              <a:r>
                <a:rPr lang="en-US" altLang="zh-CN" sz="1600" dirty="0">
                  <a:latin typeface="+mn-lt"/>
                </a:rPr>
                <a:t>7</a:t>
              </a:r>
              <a:r>
                <a:rPr lang="en-US" altLang="zh-CN" sz="1600" dirty="0"/>
                <a:t>: </a:t>
              </a:r>
              <a:r>
                <a:rPr lang="en-US" altLang="zh-CN" sz="1200" dirty="0">
                  <a:latin typeface="+mn-lt"/>
                </a:rPr>
                <a:t>{1,2,3,4,6,8,9,15}</a:t>
              </a:r>
              <a:r>
                <a:rPr lang="zh-CN" altLang="en-US" sz="1200" dirty="0">
                  <a:latin typeface="+mn-lt"/>
                </a:rPr>
                <a:t>，</a:t>
              </a:r>
              <a:r>
                <a:rPr lang="en-US" altLang="zh-CN" sz="1200" dirty="0">
                  <a:latin typeface="+mn-lt"/>
                </a:rPr>
                <a:t>cost=85</a:t>
              </a:r>
              <a:endParaRPr lang="zh-CN" altLang="en-US" sz="1200" dirty="0">
                <a:latin typeface="+mn-lt"/>
              </a:endParaRPr>
            </a:p>
          </p:txBody>
        </p:sp>
        <p:pic>
          <p:nvPicPr>
            <p:cNvPr id="109" name="图片 108">
              <a:extLst>
                <a:ext uri="{FF2B5EF4-FFF2-40B4-BE49-F238E27FC236}">
                  <a16:creationId xmlns:a16="http://schemas.microsoft.com/office/drawing/2014/main" id="{BFDDB4CB-6601-C819-3FFB-631584C0CD36}"/>
                </a:ext>
              </a:extLst>
            </p:cNvPr>
            <p:cNvPicPr>
              <a:picLocks noChangeAspect="1"/>
            </p:cNvPicPr>
            <p:nvPr/>
          </p:nvPicPr>
          <p:blipFill>
            <a:blip r:embed="rId4"/>
            <a:stretch>
              <a:fillRect/>
            </a:stretch>
          </p:blipFill>
          <p:spPr>
            <a:xfrm>
              <a:off x="1066151" y="4741816"/>
              <a:ext cx="1986549" cy="1617760"/>
            </a:xfrm>
            <a:prstGeom prst="rect">
              <a:avLst/>
            </a:prstGeom>
          </p:spPr>
        </p:pic>
      </p:grpSp>
      <p:grpSp>
        <p:nvGrpSpPr>
          <p:cNvPr id="121" name="组合 120">
            <a:extLst>
              <a:ext uri="{FF2B5EF4-FFF2-40B4-BE49-F238E27FC236}">
                <a16:creationId xmlns:a16="http://schemas.microsoft.com/office/drawing/2014/main" id="{EFE38A68-CB3B-2AA3-EA67-D2FF0271F8F5}"/>
              </a:ext>
            </a:extLst>
          </p:cNvPr>
          <p:cNvGrpSpPr/>
          <p:nvPr/>
        </p:nvGrpSpPr>
        <p:grpSpPr>
          <a:xfrm>
            <a:off x="3214841" y="4046209"/>
            <a:ext cx="2119573" cy="2261150"/>
            <a:chOff x="3214841" y="4046209"/>
            <a:chExt cx="2119573" cy="2261150"/>
          </a:xfrm>
        </p:grpSpPr>
        <p:sp>
          <p:nvSpPr>
            <p:cNvPr id="110" name="文本框 109">
              <a:extLst>
                <a:ext uri="{FF2B5EF4-FFF2-40B4-BE49-F238E27FC236}">
                  <a16:creationId xmlns:a16="http://schemas.microsoft.com/office/drawing/2014/main" id="{E8BC8544-26CE-81D5-2E1F-5B6EDC95C4E7}"/>
                </a:ext>
              </a:extLst>
            </p:cNvPr>
            <p:cNvSpPr txBox="1"/>
            <p:nvPr/>
          </p:nvSpPr>
          <p:spPr>
            <a:xfrm>
              <a:off x="3214841" y="4046209"/>
              <a:ext cx="1409219" cy="707886"/>
            </a:xfrm>
            <a:prstGeom prst="rect">
              <a:avLst/>
            </a:prstGeom>
            <a:noFill/>
          </p:spPr>
          <p:txBody>
            <a:bodyPr wrap="square" rtlCol="0">
              <a:spAutoFit/>
            </a:bodyPr>
            <a:lstStyle/>
            <a:p>
              <a:r>
                <a:rPr lang="zh-CN" altLang="en-US" sz="1600" dirty="0"/>
                <a:t>用</a:t>
              </a:r>
              <a:r>
                <a:rPr lang="en-US" altLang="zh-CN" sz="1600" dirty="0">
                  <a:latin typeface="+mn-lt"/>
                </a:rPr>
                <a:t>13</a:t>
              </a:r>
              <a:r>
                <a:rPr lang="zh-CN" altLang="en-US" sz="1600" dirty="0"/>
                <a:t>替换</a:t>
              </a:r>
              <a:r>
                <a:rPr lang="en-US" altLang="zh-CN" sz="1600" dirty="0">
                  <a:latin typeface="+mn-lt"/>
                </a:rPr>
                <a:t>6</a:t>
              </a:r>
              <a:r>
                <a:rPr lang="en-US" altLang="zh-CN" sz="1600" dirty="0"/>
                <a:t>: </a:t>
              </a:r>
              <a:r>
                <a:rPr lang="en-US" altLang="zh-CN" sz="1200" dirty="0">
                  <a:latin typeface="+mn-lt"/>
                </a:rPr>
                <a:t>{1,2,3,4,8,9,13,15}</a:t>
              </a:r>
              <a:r>
                <a:rPr lang="zh-CN" altLang="en-US" sz="1200" dirty="0">
                  <a:latin typeface="+mn-lt"/>
                </a:rPr>
                <a:t>，</a:t>
              </a:r>
              <a:r>
                <a:rPr lang="en-US" altLang="zh-CN" sz="1200" dirty="0">
                  <a:latin typeface="+mn-lt"/>
                </a:rPr>
                <a:t>cost=72</a:t>
              </a:r>
              <a:endParaRPr lang="zh-CN" altLang="en-US" sz="1200" dirty="0">
                <a:latin typeface="+mn-lt"/>
              </a:endParaRPr>
            </a:p>
          </p:txBody>
        </p:sp>
        <p:pic>
          <p:nvPicPr>
            <p:cNvPr id="111" name="图片 110">
              <a:extLst>
                <a:ext uri="{FF2B5EF4-FFF2-40B4-BE49-F238E27FC236}">
                  <a16:creationId xmlns:a16="http://schemas.microsoft.com/office/drawing/2014/main" id="{8A304D88-D7C7-F2ED-F8D7-44E5C4CD140D}"/>
                </a:ext>
              </a:extLst>
            </p:cNvPr>
            <p:cNvPicPr>
              <a:picLocks noChangeAspect="1"/>
            </p:cNvPicPr>
            <p:nvPr/>
          </p:nvPicPr>
          <p:blipFill>
            <a:blip r:embed="rId5"/>
            <a:stretch>
              <a:fillRect/>
            </a:stretch>
          </p:blipFill>
          <p:spPr>
            <a:xfrm>
              <a:off x="3347864" y="4794032"/>
              <a:ext cx="1986550" cy="1513327"/>
            </a:xfrm>
            <a:prstGeom prst="rect">
              <a:avLst/>
            </a:prstGeom>
          </p:spPr>
        </p:pic>
      </p:grpSp>
      <p:grpSp>
        <p:nvGrpSpPr>
          <p:cNvPr id="122" name="组合 121">
            <a:extLst>
              <a:ext uri="{FF2B5EF4-FFF2-40B4-BE49-F238E27FC236}">
                <a16:creationId xmlns:a16="http://schemas.microsoft.com/office/drawing/2014/main" id="{EF62C6FF-7F1D-3C5B-3FEF-B4381604A6FB}"/>
              </a:ext>
            </a:extLst>
          </p:cNvPr>
          <p:cNvGrpSpPr/>
          <p:nvPr/>
        </p:nvGrpSpPr>
        <p:grpSpPr>
          <a:xfrm>
            <a:off x="5651183" y="4027416"/>
            <a:ext cx="2346377" cy="2267517"/>
            <a:chOff x="5651183" y="4027416"/>
            <a:chExt cx="2346377" cy="2267517"/>
          </a:xfrm>
        </p:grpSpPr>
        <p:sp>
          <p:nvSpPr>
            <p:cNvPr id="112" name="文本框 111">
              <a:extLst>
                <a:ext uri="{FF2B5EF4-FFF2-40B4-BE49-F238E27FC236}">
                  <a16:creationId xmlns:a16="http://schemas.microsoft.com/office/drawing/2014/main" id="{DBD7C366-0D92-3631-A7F4-830079E244F3}"/>
                </a:ext>
              </a:extLst>
            </p:cNvPr>
            <p:cNvSpPr txBox="1"/>
            <p:nvPr/>
          </p:nvSpPr>
          <p:spPr>
            <a:xfrm>
              <a:off x="5651183" y="4027416"/>
              <a:ext cx="1513105" cy="707886"/>
            </a:xfrm>
            <a:prstGeom prst="rect">
              <a:avLst/>
            </a:prstGeom>
            <a:noFill/>
          </p:spPr>
          <p:txBody>
            <a:bodyPr wrap="square" rtlCol="0">
              <a:spAutoFit/>
            </a:bodyPr>
            <a:lstStyle/>
            <a:p>
              <a:r>
                <a:rPr lang="zh-CN" altLang="en-US" sz="1600" dirty="0"/>
                <a:t>用</a:t>
              </a:r>
              <a:r>
                <a:rPr lang="en-US" altLang="zh-CN" sz="1600" dirty="0">
                  <a:latin typeface="+mn-lt"/>
                </a:rPr>
                <a:t>14</a:t>
              </a:r>
              <a:r>
                <a:rPr lang="zh-CN" altLang="en-US" sz="1600" dirty="0"/>
                <a:t>替换</a:t>
              </a:r>
              <a:r>
                <a:rPr lang="en-US" altLang="zh-CN" sz="1600" dirty="0">
                  <a:latin typeface="+mn-lt"/>
                </a:rPr>
                <a:t>4</a:t>
              </a:r>
              <a:r>
                <a:rPr lang="en-US" altLang="zh-CN" sz="1600" dirty="0"/>
                <a:t>: </a:t>
              </a:r>
              <a:r>
                <a:rPr lang="en-US" altLang="zh-CN" sz="1200" dirty="0">
                  <a:latin typeface="+mn-lt"/>
                </a:rPr>
                <a:t>{1,2,3,8,9,13,14,15}</a:t>
              </a:r>
              <a:r>
                <a:rPr lang="zh-CN" altLang="en-US" sz="1200" dirty="0">
                  <a:latin typeface="+mn-lt"/>
                </a:rPr>
                <a:t>，</a:t>
              </a:r>
              <a:r>
                <a:rPr lang="en-US" altLang="zh-CN" sz="1200" dirty="0">
                  <a:latin typeface="+mn-lt"/>
                </a:rPr>
                <a:t>cost=65</a:t>
              </a:r>
              <a:endParaRPr lang="zh-CN" altLang="en-US" sz="1200" dirty="0">
                <a:latin typeface="+mn-lt"/>
              </a:endParaRPr>
            </a:p>
          </p:txBody>
        </p:sp>
        <p:pic>
          <p:nvPicPr>
            <p:cNvPr id="113" name="图片 112">
              <a:extLst>
                <a:ext uri="{FF2B5EF4-FFF2-40B4-BE49-F238E27FC236}">
                  <a16:creationId xmlns:a16="http://schemas.microsoft.com/office/drawing/2014/main" id="{91273AE0-6DDB-2F49-2BD0-5D3710AB239B}"/>
                </a:ext>
              </a:extLst>
            </p:cNvPr>
            <p:cNvPicPr>
              <a:picLocks noChangeAspect="1"/>
            </p:cNvPicPr>
            <p:nvPr/>
          </p:nvPicPr>
          <p:blipFill>
            <a:blip r:embed="rId6"/>
            <a:stretch>
              <a:fillRect/>
            </a:stretch>
          </p:blipFill>
          <p:spPr>
            <a:xfrm>
              <a:off x="6011010" y="4781606"/>
              <a:ext cx="1986550" cy="1513327"/>
            </a:xfrm>
            <a:prstGeom prst="rect">
              <a:avLst/>
            </a:prstGeom>
          </p:spPr>
        </p:pic>
      </p:grpSp>
      <p:grpSp>
        <p:nvGrpSpPr>
          <p:cNvPr id="119" name="组合 118">
            <a:extLst>
              <a:ext uri="{FF2B5EF4-FFF2-40B4-BE49-F238E27FC236}">
                <a16:creationId xmlns:a16="http://schemas.microsoft.com/office/drawing/2014/main" id="{DDFE8A4D-BB9E-FA82-49D9-4DB3DA640DEF}"/>
              </a:ext>
            </a:extLst>
          </p:cNvPr>
          <p:cNvGrpSpPr/>
          <p:nvPr/>
        </p:nvGrpSpPr>
        <p:grpSpPr>
          <a:xfrm>
            <a:off x="6894576" y="5733256"/>
            <a:ext cx="1666531" cy="783439"/>
            <a:chOff x="6894576" y="5733256"/>
            <a:chExt cx="1666531" cy="783439"/>
          </a:xfrm>
        </p:grpSpPr>
        <p:cxnSp>
          <p:nvCxnSpPr>
            <p:cNvPr id="115" name="直接连接符 114">
              <a:extLst>
                <a:ext uri="{FF2B5EF4-FFF2-40B4-BE49-F238E27FC236}">
                  <a16:creationId xmlns:a16="http://schemas.microsoft.com/office/drawing/2014/main" id="{F52C83EB-30B9-DC3E-F048-8A0E2E0A462C}"/>
                </a:ext>
              </a:extLst>
            </p:cNvPr>
            <p:cNvCxnSpPr/>
            <p:nvPr/>
          </p:nvCxnSpPr>
          <p:spPr>
            <a:xfrm flipH="1">
              <a:off x="6894576" y="5733256"/>
              <a:ext cx="165826" cy="457232"/>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117" name="直接箭头连接符 116">
              <a:extLst>
                <a:ext uri="{FF2B5EF4-FFF2-40B4-BE49-F238E27FC236}">
                  <a16:creationId xmlns:a16="http://schemas.microsoft.com/office/drawing/2014/main" id="{38A3862D-496B-7D92-609D-B938AD80BA25}"/>
                </a:ext>
              </a:extLst>
            </p:cNvPr>
            <p:cNvCxnSpPr/>
            <p:nvPr/>
          </p:nvCxnSpPr>
          <p:spPr>
            <a:xfrm>
              <a:off x="7022592" y="5998464"/>
              <a:ext cx="365760" cy="256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文本框 117">
              <a:extLst>
                <a:ext uri="{FF2B5EF4-FFF2-40B4-BE49-F238E27FC236}">
                  <a16:creationId xmlns:a16="http://schemas.microsoft.com/office/drawing/2014/main" id="{C2325E5B-1850-B726-96B5-3331D0CF4B22}"/>
                </a:ext>
              </a:extLst>
            </p:cNvPr>
            <p:cNvSpPr txBox="1"/>
            <p:nvPr/>
          </p:nvSpPr>
          <p:spPr>
            <a:xfrm>
              <a:off x="7004285" y="6208918"/>
              <a:ext cx="1556822" cy="307777"/>
            </a:xfrm>
            <a:prstGeom prst="rect">
              <a:avLst/>
            </a:prstGeom>
            <a:noFill/>
          </p:spPr>
          <p:txBody>
            <a:bodyPr wrap="square" rtlCol="0">
              <a:spAutoFit/>
            </a:bodyPr>
            <a:lstStyle/>
            <a:p>
              <a:r>
                <a:rPr lang="zh-CN" altLang="en-US" sz="1400" dirty="0">
                  <a:solidFill>
                    <a:srgbClr val="008000"/>
                  </a:solidFill>
                  <a:latin typeface="楷体" panose="02010609060101010101" pitchFamily="49" charset="-122"/>
                  <a:ea typeface="楷体" panose="02010609060101010101" pitchFamily="49" charset="-122"/>
                </a:rPr>
                <a:t>离最优还差一步</a:t>
              </a:r>
            </a:p>
          </p:txBody>
        </p:sp>
      </p:grpSp>
    </p:spTree>
    <p:extLst>
      <p:ext uri="{BB962C8B-B14F-4D97-AF65-F5344CB8AC3E}">
        <p14:creationId xmlns:p14="http://schemas.microsoft.com/office/powerpoint/2010/main" val="86546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anim calcmode="lin" valueType="num">
                                      <p:cBhvr additive="base">
                                        <p:cTn id="7" dur="500" fill="hold"/>
                                        <p:tgtEl>
                                          <p:spTgt spid="120"/>
                                        </p:tgtEl>
                                        <p:attrNameLst>
                                          <p:attrName>ppt_x</p:attrName>
                                        </p:attrNameLst>
                                      </p:cBhvr>
                                      <p:tavLst>
                                        <p:tav tm="0">
                                          <p:val>
                                            <p:strVal val="#ppt_x"/>
                                          </p:val>
                                        </p:tav>
                                        <p:tav tm="100000">
                                          <p:val>
                                            <p:strVal val="#ppt_x"/>
                                          </p:val>
                                        </p:tav>
                                      </p:tavLst>
                                    </p:anim>
                                    <p:anim calcmode="lin" valueType="num">
                                      <p:cBhvr additive="base">
                                        <p:cTn id="8"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1"/>
                                        </p:tgtEl>
                                        <p:attrNameLst>
                                          <p:attrName>style.visibility</p:attrName>
                                        </p:attrNameLst>
                                      </p:cBhvr>
                                      <p:to>
                                        <p:strVal val="visible"/>
                                      </p:to>
                                    </p:set>
                                    <p:anim calcmode="lin" valueType="num">
                                      <p:cBhvr additive="base">
                                        <p:cTn id="13" dur="500" fill="hold"/>
                                        <p:tgtEl>
                                          <p:spTgt spid="121"/>
                                        </p:tgtEl>
                                        <p:attrNameLst>
                                          <p:attrName>ppt_x</p:attrName>
                                        </p:attrNameLst>
                                      </p:cBhvr>
                                      <p:tavLst>
                                        <p:tav tm="0">
                                          <p:val>
                                            <p:strVal val="#ppt_x"/>
                                          </p:val>
                                        </p:tav>
                                        <p:tav tm="100000">
                                          <p:val>
                                            <p:strVal val="#ppt_x"/>
                                          </p:val>
                                        </p:tav>
                                      </p:tavLst>
                                    </p:anim>
                                    <p:anim calcmode="lin" valueType="num">
                                      <p:cBhvr additive="base">
                                        <p:cTn id="14" dur="500" fill="hold"/>
                                        <p:tgtEl>
                                          <p:spTgt spid="1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
                                        </p:tgtEl>
                                        <p:attrNameLst>
                                          <p:attrName>style.visibility</p:attrName>
                                        </p:attrNameLst>
                                      </p:cBhvr>
                                      <p:to>
                                        <p:strVal val="visible"/>
                                      </p:to>
                                    </p:set>
                                    <p:anim calcmode="lin" valueType="num">
                                      <p:cBhvr additive="base">
                                        <p:cTn id="19" dur="500" fill="hold"/>
                                        <p:tgtEl>
                                          <p:spTgt spid="122"/>
                                        </p:tgtEl>
                                        <p:attrNameLst>
                                          <p:attrName>ppt_x</p:attrName>
                                        </p:attrNameLst>
                                      </p:cBhvr>
                                      <p:tavLst>
                                        <p:tav tm="0">
                                          <p:val>
                                            <p:strVal val="#ppt_x"/>
                                          </p:val>
                                        </p:tav>
                                        <p:tav tm="100000">
                                          <p:val>
                                            <p:strVal val="#ppt_x"/>
                                          </p:val>
                                        </p:tav>
                                      </p:tavLst>
                                    </p:anim>
                                    <p:anim calcmode="lin" valueType="num">
                                      <p:cBhvr additive="base">
                                        <p:cTn id="20" dur="500" fill="hold"/>
                                        <p:tgtEl>
                                          <p:spTgt spid="1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9"/>
                                        </p:tgtEl>
                                        <p:attrNameLst>
                                          <p:attrName>style.visibility</p:attrName>
                                        </p:attrNameLst>
                                      </p:cBhvr>
                                      <p:to>
                                        <p:strVal val="visible"/>
                                      </p:to>
                                    </p:set>
                                    <p:anim calcmode="lin" valueType="num">
                                      <p:cBhvr additive="base">
                                        <p:cTn id="25" dur="500" fill="hold"/>
                                        <p:tgtEl>
                                          <p:spTgt spid="119"/>
                                        </p:tgtEl>
                                        <p:attrNameLst>
                                          <p:attrName>ppt_x</p:attrName>
                                        </p:attrNameLst>
                                      </p:cBhvr>
                                      <p:tavLst>
                                        <p:tav tm="0">
                                          <p:val>
                                            <p:strVal val="#ppt_x"/>
                                          </p:val>
                                        </p:tav>
                                        <p:tav tm="100000">
                                          <p:val>
                                            <p:strVal val="#ppt_x"/>
                                          </p:val>
                                        </p:tav>
                                      </p:tavLst>
                                    </p:anim>
                                    <p:anim calcmode="lin" valueType="num">
                                      <p:cBhvr additive="base">
                                        <p:cTn id="26"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016C85-2B0B-5DAB-FFEE-069E0FE66D6F}"/>
              </a:ext>
            </a:extLst>
          </p:cNvPr>
          <p:cNvSpPr>
            <a:spLocks noGrp="1"/>
          </p:cNvSpPr>
          <p:nvPr>
            <p:ph type="title"/>
          </p:nvPr>
        </p:nvSpPr>
        <p:spPr/>
        <p:txBody>
          <a:bodyPr/>
          <a:lstStyle/>
          <a:p>
            <a:r>
              <a:rPr lang="zh-CN" altLang="en-US" dirty="0"/>
              <a:t>关于算法策略</a:t>
            </a:r>
          </a:p>
        </p:txBody>
      </p:sp>
      <p:sp>
        <p:nvSpPr>
          <p:cNvPr id="3" name="文本框 2">
            <a:extLst>
              <a:ext uri="{FF2B5EF4-FFF2-40B4-BE49-F238E27FC236}">
                <a16:creationId xmlns:a16="http://schemas.microsoft.com/office/drawing/2014/main" id="{2EDE0781-D8F6-84A4-11B1-4161F0099CD5}"/>
              </a:ext>
            </a:extLst>
          </p:cNvPr>
          <p:cNvSpPr txBox="1"/>
          <p:nvPr/>
        </p:nvSpPr>
        <p:spPr>
          <a:xfrm>
            <a:off x="791580" y="1484784"/>
            <a:ext cx="7560840" cy="3170099"/>
          </a:xfrm>
          <a:prstGeom prst="rect">
            <a:avLst/>
          </a:prstGeom>
          <a:noFill/>
        </p:spPr>
        <p:txBody>
          <a:bodyPr wrap="square" rtlCol="0">
            <a:spAutoFit/>
          </a:bodyPr>
          <a:lstStyle/>
          <a:p>
            <a:pPr algn="just"/>
            <a:r>
              <a:rPr lang="en-US" altLang="zh-CN" sz="2000" dirty="0">
                <a:latin typeface="Baskerville Old Face" panose="02020602080505020303" pitchFamily="18" charset="0"/>
              </a:rPr>
              <a:t>It must be noted, however, </a:t>
            </a:r>
            <a:r>
              <a:rPr lang="en-US" altLang="zh-CN" sz="2000" b="1" i="1" dirty="0">
                <a:solidFill>
                  <a:srgbClr val="C00000"/>
                </a:solidFill>
                <a:latin typeface="Baskerville Old Face" panose="02020602080505020303" pitchFamily="18" charset="0"/>
              </a:rPr>
              <a:t>that there are no good recipes for devising recipes</a:t>
            </a:r>
            <a:r>
              <a:rPr lang="en-US" altLang="zh-CN" sz="2000" dirty="0">
                <a:latin typeface="Baskerville Old Face" panose="02020602080505020303" pitchFamily="18" charset="0"/>
              </a:rPr>
              <a:t>. Each algorithmic problem is a challenge for the algorithm designer. Some problems are straightforward, some are complicated, others are tantalizing; the present chapter shows only that certain algorithms follow certain general paradigms quite nicely. As a moral, the algorithm designer might benefit from looking at this first, trying to see whether they can be used, or adapted for use, in the situation at hand. By and large, however, algorithmic design is a creative activity that may require real ingenuity, but which can definitely benefit from mastery of the available toolbox of techniques and methods. </a:t>
            </a:r>
            <a:endParaRPr lang="zh-CN" altLang="en-US" sz="2000" dirty="0">
              <a:latin typeface="Baskerville Old Face" panose="02020602080505020303" pitchFamily="18" charset="0"/>
            </a:endParaRPr>
          </a:p>
        </p:txBody>
      </p:sp>
      <p:sp>
        <p:nvSpPr>
          <p:cNvPr id="4" name="文本框 3">
            <a:extLst>
              <a:ext uri="{FF2B5EF4-FFF2-40B4-BE49-F238E27FC236}">
                <a16:creationId xmlns:a16="http://schemas.microsoft.com/office/drawing/2014/main" id="{4F066E64-4A02-0694-923E-EC3C501502B4}"/>
              </a:ext>
            </a:extLst>
          </p:cNvPr>
          <p:cNvSpPr txBox="1"/>
          <p:nvPr/>
        </p:nvSpPr>
        <p:spPr>
          <a:xfrm>
            <a:off x="3923928" y="4797152"/>
            <a:ext cx="3528392" cy="369332"/>
          </a:xfrm>
          <a:prstGeom prst="rect">
            <a:avLst/>
          </a:prstGeom>
          <a:noFill/>
        </p:spPr>
        <p:txBody>
          <a:bodyPr wrap="square" rtlCol="0">
            <a:spAutoFit/>
          </a:bodyPr>
          <a:lstStyle/>
          <a:p>
            <a:r>
              <a:rPr lang="zh-CN" altLang="en-US" dirty="0">
                <a:solidFill>
                  <a:srgbClr val="008000"/>
                </a:solidFill>
                <a:latin typeface="微软雅黑" panose="020B0503020204020204" pitchFamily="34" charset="-122"/>
                <a:ea typeface="微软雅黑" panose="020B0503020204020204" pitchFamily="34" charset="-122"/>
              </a:rPr>
              <a:t>这段话不仅适用于学习算法方法。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FAD8A16F-BF66-DD53-937C-8ED9B283DFC4}"/>
              </a:ext>
            </a:extLst>
          </p:cNvPr>
          <p:cNvSpPr>
            <a:spLocks noGrp="1"/>
          </p:cNvSpPr>
          <p:nvPr>
            <p:ph type="title"/>
          </p:nvPr>
        </p:nvSpPr>
        <p:spPr>
          <a:xfrm>
            <a:off x="611188" y="549275"/>
            <a:ext cx="8229600" cy="935038"/>
          </a:xfrm>
        </p:spPr>
        <p:txBody>
          <a:bodyPr/>
          <a:lstStyle/>
          <a:p>
            <a:pPr eaLnBrk="1" hangingPunct="1"/>
            <a:r>
              <a:rPr lang="zh-CN" altLang="en-US"/>
              <a:t>课外作业</a:t>
            </a:r>
          </a:p>
        </p:txBody>
      </p:sp>
      <p:sp>
        <p:nvSpPr>
          <p:cNvPr id="33795" name="Content Placeholder 2">
            <a:extLst>
              <a:ext uri="{FF2B5EF4-FFF2-40B4-BE49-F238E27FC236}">
                <a16:creationId xmlns:a16="http://schemas.microsoft.com/office/drawing/2014/main" id="{D64F541A-C47D-8314-FC5F-CA1FDA63C7CC}"/>
              </a:ext>
            </a:extLst>
          </p:cNvPr>
          <p:cNvSpPr>
            <a:spLocks noGrp="1"/>
          </p:cNvSpPr>
          <p:nvPr>
            <p:ph idx="1"/>
          </p:nvPr>
        </p:nvSpPr>
        <p:spPr>
          <a:xfrm>
            <a:off x="565150" y="1484313"/>
            <a:ext cx="8075613" cy="4248150"/>
          </a:xfrm>
        </p:spPr>
        <p:txBody>
          <a:bodyPr/>
          <a:lstStyle/>
          <a:p>
            <a:pPr eaLnBrk="1" hangingPunct="1"/>
            <a:r>
              <a:rPr lang="en-US" altLang="zh-CN" sz="2400" dirty="0"/>
              <a:t>DH: 4.1; 4.2; </a:t>
            </a:r>
          </a:p>
          <a:p>
            <a:pPr eaLnBrk="1" hangingPunct="1"/>
            <a:r>
              <a:rPr lang="en-US" altLang="zh-CN" sz="2400" dirty="0"/>
              <a:t>DH: 4.8-4.9; 4.11; 4.12; </a:t>
            </a:r>
          </a:p>
          <a:p>
            <a:pPr eaLnBrk="1" hangingPunct="1"/>
            <a:r>
              <a:rPr lang="en-US" altLang="zh-CN" sz="2400" dirty="0"/>
              <a:t>DH: 4.13-14;  </a:t>
            </a:r>
          </a:p>
          <a:p>
            <a:pPr eaLnBrk="1" hangingPunct="1">
              <a:spcBef>
                <a:spcPts val="2400"/>
              </a:spcBef>
            </a:pPr>
            <a:r>
              <a:rPr lang="zh-CN" altLang="en-US" sz="2400" dirty="0"/>
              <a:t>完成右侧的算式</a:t>
            </a:r>
            <a:endParaRPr lang="en-US" altLang="zh-CN" sz="2400" dirty="0"/>
          </a:p>
          <a:p>
            <a:pPr lvl="1" eaLnBrk="1" hangingPunct="1"/>
            <a:r>
              <a:rPr lang="zh-CN" altLang="en-US" sz="2000" dirty="0"/>
              <a:t>其中</a:t>
            </a:r>
            <a:r>
              <a:rPr lang="en-US" altLang="zh-CN" sz="2000" dirty="0"/>
              <a:t>a-b=2</a:t>
            </a:r>
          </a:p>
        </p:txBody>
      </p:sp>
      <p:pic>
        <p:nvPicPr>
          <p:cNvPr id="33796" name="Picture 4">
            <a:extLst>
              <a:ext uri="{FF2B5EF4-FFF2-40B4-BE49-F238E27FC236}">
                <a16:creationId xmlns:a16="http://schemas.microsoft.com/office/drawing/2014/main" id="{61F04C44-EBCE-088C-6585-6E3C5A8D99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2672531"/>
            <a:ext cx="2814773" cy="2665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797" name="TextBox 1">
            <a:extLst>
              <a:ext uri="{FF2B5EF4-FFF2-40B4-BE49-F238E27FC236}">
                <a16:creationId xmlns:a16="http://schemas.microsoft.com/office/drawing/2014/main" id="{131FB0EE-9712-0C48-BA77-1468D1AA2443}"/>
              </a:ext>
            </a:extLst>
          </p:cNvPr>
          <p:cNvSpPr txBox="1">
            <a:spLocks noChangeArrowheads="1"/>
          </p:cNvSpPr>
          <p:nvPr/>
        </p:nvSpPr>
        <p:spPr bwMode="auto">
          <a:xfrm>
            <a:off x="1403648" y="4005064"/>
            <a:ext cx="28813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600" dirty="0">
                <a:solidFill>
                  <a:srgbClr val="008000"/>
                </a:solidFill>
                <a:latin typeface="Arial" panose="020B0604020202020204" pitchFamily="34" charset="0"/>
              </a:rPr>
              <a:t>（</a:t>
            </a:r>
            <a:r>
              <a:rPr lang="en-US" altLang="zh-CN" sz="1600" dirty="0" err="1">
                <a:solidFill>
                  <a:srgbClr val="008000"/>
                </a:solidFill>
                <a:latin typeface="Arial" panose="020B0604020202020204" pitchFamily="34" charset="0"/>
              </a:rPr>
              <a:t>a,b</a:t>
            </a:r>
            <a:r>
              <a:rPr lang="zh-CN" altLang="en-US" sz="1600" dirty="0">
                <a:solidFill>
                  <a:srgbClr val="008000"/>
                </a:solidFill>
                <a:latin typeface="Arial" panose="020B0604020202020204" pitchFamily="34" charset="0"/>
              </a:rPr>
              <a:t>也可能在其它位置出现）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a:extLst>
              <a:ext uri="{FF2B5EF4-FFF2-40B4-BE49-F238E27FC236}">
                <a16:creationId xmlns:a16="http://schemas.microsoft.com/office/drawing/2014/main" id="{C4794DE6-B0AD-7B50-5305-A9E460EF82B7}"/>
              </a:ext>
            </a:extLst>
          </p:cNvPr>
          <p:cNvSpPr>
            <a:spLocks noGrp="1"/>
          </p:cNvSpPr>
          <p:nvPr>
            <p:ph type="title"/>
          </p:nvPr>
        </p:nvSpPr>
        <p:spPr/>
        <p:txBody>
          <a:bodyPr/>
          <a:lstStyle/>
          <a:p>
            <a:pPr eaLnBrk="1" hangingPunct="1"/>
            <a:r>
              <a:rPr lang="zh-CN" altLang="en-US" dirty="0"/>
              <a:t>方法与技术 </a:t>
            </a:r>
            <a:r>
              <a:rPr lang="en-US" altLang="zh-CN" sz="2800" dirty="0">
                <a:solidFill>
                  <a:schemeClr val="bg1">
                    <a:lumMod val="50000"/>
                  </a:schemeClr>
                </a:solidFill>
                <a:latin typeface="+mn-lt"/>
              </a:rPr>
              <a:t>(</a:t>
            </a:r>
            <a:r>
              <a:rPr lang="zh-CN" altLang="en-US" sz="2800" dirty="0">
                <a:solidFill>
                  <a:schemeClr val="bg1">
                    <a:lumMod val="50000"/>
                  </a:schemeClr>
                </a:solidFill>
              </a:rPr>
              <a:t>结构</a:t>
            </a:r>
            <a:r>
              <a:rPr lang="en-US" altLang="zh-CN" sz="2800" dirty="0">
                <a:solidFill>
                  <a:schemeClr val="bg1">
                    <a:lumMod val="50000"/>
                  </a:schemeClr>
                </a:solidFill>
                <a:latin typeface="+mn-lt"/>
              </a:rPr>
              <a:t>)</a:t>
            </a:r>
            <a:endParaRPr lang="zh-CN" altLang="en-US" sz="2800" dirty="0">
              <a:solidFill>
                <a:schemeClr val="bg1">
                  <a:lumMod val="50000"/>
                </a:schemeClr>
              </a:solidFill>
              <a:latin typeface="+mn-lt"/>
            </a:endParaRPr>
          </a:p>
        </p:txBody>
      </p:sp>
      <p:sp>
        <p:nvSpPr>
          <p:cNvPr id="6147" name="Content Placeholder 4">
            <a:extLst>
              <a:ext uri="{FF2B5EF4-FFF2-40B4-BE49-F238E27FC236}">
                <a16:creationId xmlns:a16="http://schemas.microsoft.com/office/drawing/2014/main" id="{F2876302-2BCA-809B-3FB7-1BD94D39C812}"/>
              </a:ext>
            </a:extLst>
          </p:cNvPr>
          <p:cNvSpPr>
            <a:spLocks noGrp="1"/>
          </p:cNvSpPr>
          <p:nvPr>
            <p:ph idx="1"/>
          </p:nvPr>
        </p:nvSpPr>
        <p:spPr>
          <a:xfrm>
            <a:off x="468313" y="1268413"/>
            <a:ext cx="8218487" cy="3672755"/>
          </a:xfrm>
        </p:spPr>
        <p:txBody>
          <a:bodyPr/>
          <a:lstStyle/>
          <a:p>
            <a:pPr eaLnBrk="1" hangingPunct="1"/>
            <a:r>
              <a:rPr lang="zh-CN" altLang="en-US" sz="2400" dirty="0"/>
              <a:t>问题：</a:t>
            </a:r>
            <a:endParaRPr lang="en-US" altLang="zh-CN" sz="2400" dirty="0"/>
          </a:p>
          <a:p>
            <a:pPr lvl="1" eaLnBrk="1" hangingPunct="1"/>
            <a:r>
              <a:rPr lang="zh-CN" altLang="en-US" sz="2000" dirty="0"/>
              <a:t>给定一群人 </a:t>
            </a:r>
            <a:r>
              <a:rPr lang="en-US" altLang="zh-CN" sz="2000" dirty="0"/>
              <a:t>(</a:t>
            </a:r>
            <a:r>
              <a:rPr lang="zh-CN" altLang="en-US" sz="2000" dirty="0"/>
              <a:t>例如：在一个大操场上</a:t>
            </a:r>
            <a:r>
              <a:rPr lang="en-US" altLang="zh-CN" sz="2000" dirty="0"/>
              <a:t>)</a:t>
            </a:r>
            <a:r>
              <a:rPr lang="zh-CN" altLang="en-US" sz="2000" dirty="0"/>
              <a:t>，给定一个数值</a:t>
            </a:r>
            <a:r>
              <a:rPr lang="en-US" altLang="zh-CN" sz="2000" i="1" dirty="0"/>
              <a:t>h</a:t>
            </a:r>
            <a:r>
              <a:rPr lang="zh-CN" altLang="en-US" sz="2000" dirty="0"/>
              <a:t> </a:t>
            </a:r>
            <a:r>
              <a:rPr lang="en-US" altLang="zh-CN" sz="2000" dirty="0"/>
              <a:t>(</a:t>
            </a:r>
            <a:r>
              <a:rPr lang="zh-CN" altLang="en-US" sz="2000" dirty="0"/>
              <a:t>例如</a:t>
            </a:r>
            <a:r>
              <a:rPr lang="en-US" altLang="zh-CN" sz="2000" dirty="0"/>
              <a:t>:</a:t>
            </a:r>
            <a:r>
              <a:rPr lang="zh-CN" altLang="en-US" sz="2000" dirty="0"/>
              <a:t> </a:t>
            </a:r>
            <a:r>
              <a:rPr lang="en-US" altLang="zh-CN" sz="2000" dirty="0"/>
              <a:t>175)</a:t>
            </a:r>
            <a:r>
              <a:rPr lang="zh-CN" altLang="en-US" sz="2000" dirty="0"/>
              <a:t>，输出高度</a:t>
            </a:r>
            <a:r>
              <a:rPr lang="zh-CN" altLang="en-US" sz="1600" dirty="0">
                <a:solidFill>
                  <a:schemeClr val="bg1">
                    <a:lumMod val="50000"/>
                  </a:schemeClr>
                </a:solidFill>
              </a:rPr>
              <a:t>（单位</a:t>
            </a:r>
            <a:r>
              <a:rPr lang="en-US" altLang="zh-CN" sz="1600" dirty="0">
                <a:solidFill>
                  <a:schemeClr val="bg1">
                    <a:lumMod val="50000"/>
                  </a:schemeClr>
                </a:solidFill>
              </a:rPr>
              <a:t>:cm</a:t>
            </a:r>
            <a:r>
              <a:rPr lang="zh-CN" altLang="en-US" sz="1600" dirty="0">
                <a:solidFill>
                  <a:schemeClr val="bg1">
                    <a:lumMod val="50000"/>
                  </a:schemeClr>
                </a:solidFill>
              </a:rPr>
              <a:t>）</a:t>
            </a:r>
            <a:r>
              <a:rPr lang="zh-CN" altLang="en-US" sz="2000" dirty="0"/>
              <a:t>恰好等于该数值的人。</a:t>
            </a:r>
            <a:endParaRPr lang="en-US" altLang="zh-CN" sz="2000" dirty="0"/>
          </a:p>
          <a:p>
            <a:pPr eaLnBrk="1" hangingPunct="1"/>
            <a:r>
              <a:rPr lang="zh-CN" altLang="en-US" sz="2400" dirty="0"/>
              <a:t>方法：</a:t>
            </a:r>
            <a:endParaRPr lang="en-US" altLang="zh-CN" sz="2400" dirty="0"/>
          </a:p>
          <a:p>
            <a:pPr lvl="1" eaLnBrk="1" hangingPunct="1"/>
            <a:r>
              <a:rPr lang="zh-CN" altLang="en-US" sz="2000" dirty="0"/>
              <a:t>搜索</a:t>
            </a:r>
            <a:endParaRPr lang="en-US" altLang="zh-CN" sz="2000" dirty="0"/>
          </a:p>
          <a:p>
            <a:pPr lvl="1" eaLnBrk="1" hangingPunct="1"/>
            <a:r>
              <a:rPr lang="zh-CN" altLang="en-US" sz="2000" dirty="0"/>
              <a:t>但是，我们仍然需要明确，用什么样的方式（技术</a:t>
            </a:r>
            <a:r>
              <a:rPr lang="en-US" altLang="zh-CN" sz="2000" dirty="0"/>
              <a:t>/</a:t>
            </a:r>
            <a:r>
              <a:rPr lang="zh-CN" altLang="en-US" sz="2000" dirty="0"/>
              <a:t>算法</a:t>
            </a:r>
            <a:r>
              <a:rPr lang="en-US" altLang="zh-CN" sz="2000" dirty="0"/>
              <a:t>/</a:t>
            </a:r>
            <a:r>
              <a:rPr lang="zh-CN" altLang="en-US" sz="2000" dirty="0"/>
              <a:t>结构）来实现“搜索”</a:t>
            </a:r>
            <a:endParaRPr lang="en-US" altLang="zh-CN" sz="2000" dirty="0"/>
          </a:p>
          <a:p>
            <a:pPr lvl="2" eaLnBrk="1" hangingPunct="1"/>
            <a:r>
              <a:rPr lang="zh-CN" altLang="en-US" sz="1600" dirty="0"/>
              <a:t>直接对每个人测量</a:t>
            </a:r>
            <a:endParaRPr lang="en-US" altLang="zh-CN" sz="1600" dirty="0"/>
          </a:p>
          <a:p>
            <a:pPr lvl="2" eaLnBrk="1" hangingPunct="1"/>
            <a:r>
              <a:rPr lang="zh-CN" altLang="en-US" sz="1600" dirty="0"/>
              <a:t>划“圈”，让高度一样的站一起</a:t>
            </a:r>
            <a:endParaRPr lang="en-US" altLang="zh-CN" sz="1600" dirty="0"/>
          </a:p>
          <a:p>
            <a:pPr lvl="2" eaLnBrk="1" hangingPunct="1"/>
            <a:r>
              <a:rPr lang="zh-CN" altLang="en-US" sz="1600" dirty="0"/>
              <a:t>利用其它可用的工具</a:t>
            </a:r>
            <a:r>
              <a:rPr lang="en-US" altLang="zh-CN" sz="1600" dirty="0"/>
              <a:t>…</a:t>
            </a:r>
            <a:endParaRPr lang="zh-CN" altLang="en-US" sz="1600" dirty="0"/>
          </a:p>
        </p:txBody>
      </p:sp>
      <p:sp>
        <p:nvSpPr>
          <p:cNvPr id="3" name="文本框 2">
            <a:extLst>
              <a:ext uri="{FF2B5EF4-FFF2-40B4-BE49-F238E27FC236}">
                <a16:creationId xmlns:a16="http://schemas.microsoft.com/office/drawing/2014/main" id="{CA8A54B1-01D7-C62B-68E1-CBD13DF8969E}"/>
              </a:ext>
            </a:extLst>
          </p:cNvPr>
          <p:cNvSpPr txBox="1"/>
          <p:nvPr/>
        </p:nvSpPr>
        <p:spPr>
          <a:xfrm>
            <a:off x="957832" y="4941168"/>
            <a:ext cx="7704087" cy="923330"/>
          </a:xfrm>
          <a:prstGeom prst="rect">
            <a:avLst/>
          </a:prstGeom>
          <a:noFill/>
        </p:spPr>
        <p:txBody>
          <a:bodyPr wrap="square">
            <a:spAutoFit/>
          </a:bodyPr>
          <a:lstStyle/>
          <a:p>
            <a:pPr algn="l"/>
            <a:r>
              <a:rPr lang="en-US" altLang="zh-CN" sz="1800" b="0" i="0" u="none" strike="noStrike" baseline="0" dirty="0">
                <a:solidFill>
                  <a:srgbClr val="008000"/>
                </a:solidFill>
                <a:latin typeface="Times-Roman"/>
              </a:rPr>
              <a:t>It is all very well talking about the </a:t>
            </a:r>
            <a:r>
              <a:rPr lang="en-US" altLang="zh-CN" sz="1800" b="0" i="1" u="none" strike="noStrike" baseline="0" dirty="0">
                <a:solidFill>
                  <a:srgbClr val="008000"/>
                </a:solidFill>
                <a:latin typeface="Times-Italic"/>
              </a:rPr>
              <a:t>constructs </a:t>
            </a:r>
            <a:r>
              <a:rPr lang="en-US" altLang="zh-CN" sz="1800" b="0" i="0" u="none" strike="noStrike" baseline="0" dirty="0">
                <a:solidFill>
                  <a:srgbClr val="008000"/>
                </a:solidFill>
                <a:latin typeface="Times-Roman"/>
              </a:rPr>
              <a:t>that an algorithm may use—that is, the pieces it might be composed of—</a:t>
            </a:r>
            <a:r>
              <a:rPr lang="en-US" altLang="zh-CN" sz="1800" b="0" i="0" u="none" strike="noStrike" baseline="0" dirty="0">
                <a:solidFill>
                  <a:srgbClr val="C00000"/>
                </a:solidFill>
                <a:latin typeface="Times-Roman"/>
              </a:rPr>
              <a:t>but </a:t>
            </a:r>
            <a:r>
              <a:rPr lang="en-US" altLang="zh-CN" sz="1800" b="0" i="0" u="none" strike="noStrike" baseline="0" dirty="0">
                <a:solidFill>
                  <a:srgbClr val="008000"/>
                </a:solidFill>
                <a:latin typeface="Times-Roman"/>
              </a:rPr>
              <a:t>we must say </a:t>
            </a:r>
            <a:r>
              <a:rPr lang="en-US" altLang="zh-CN" sz="1800" b="0" i="0" u="none" strike="noStrike" baseline="0" dirty="0">
                <a:solidFill>
                  <a:srgbClr val="C00000"/>
                </a:solidFill>
                <a:latin typeface="Times-Roman"/>
              </a:rPr>
              <a:t>something more </a:t>
            </a:r>
            <a:r>
              <a:rPr lang="en-US" altLang="zh-CN" sz="1800" b="0" i="0" u="none" strike="noStrike" baseline="0" dirty="0">
                <a:solidFill>
                  <a:srgbClr val="008000"/>
                </a:solidFill>
                <a:latin typeface="Times-Roman"/>
              </a:rPr>
              <a:t>about the ways of going about using these pieces to make a whole.</a:t>
            </a:r>
            <a:endParaRPr lang="zh-CN" altLang="en-US" dirty="0">
              <a:solidFill>
                <a:srgbClr val="008000"/>
              </a:solidFill>
            </a:endParaRPr>
          </a:p>
        </p:txBody>
      </p:sp>
      <p:sp>
        <p:nvSpPr>
          <p:cNvPr id="4" name="TextBox 4">
            <a:extLst>
              <a:ext uri="{FF2B5EF4-FFF2-40B4-BE49-F238E27FC236}">
                <a16:creationId xmlns:a16="http://schemas.microsoft.com/office/drawing/2014/main" id="{F74A41A2-0CD4-5A44-AA6A-D333A653B1B7}"/>
              </a:ext>
            </a:extLst>
          </p:cNvPr>
          <p:cNvSpPr txBox="1"/>
          <p:nvPr/>
        </p:nvSpPr>
        <p:spPr>
          <a:xfrm>
            <a:off x="5580112" y="5865602"/>
            <a:ext cx="2683621" cy="369332"/>
          </a:xfrm>
          <a:prstGeom prst="rect">
            <a:avLst/>
          </a:prstGeom>
          <a:noFill/>
        </p:spPr>
        <p:txBody>
          <a:bodyPr wrap="square">
            <a:spAutoFit/>
          </a:bodyPr>
          <a:lstStyle/>
          <a:p>
            <a:pPr>
              <a:defRPr/>
            </a:pPr>
            <a:r>
              <a:rPr lang="zh-CN" altLang="en-US" dirty="0">
                <a:solidFill>
                  <a:srgbClr val="C00000"/>
                </a:solidFill>
                <a:latin typeface="+mj-ea"/>
                <a:ea typeface="+mj-ea"/>
              </a:rPr>
              <a:t>算法结构  </a:t>
            </a:r>
            <a:r>
              <a:rPr lang="en-US" altLang="zh-CN" dirty="0">
                <a:solidFill>
                  <a:srgbClr val="C00000"/>
                </a:solidFill>
                <a:latin typeface="+mj-ea"/>
                <a:ea typeface="+mj-ea"/>
              </a:rPr>
              <a:t>vs. </a:t>
            </a:r>
            <a:r>
              <a:rPr lang="zh-CN" altLang="en-US" dirty="0">
                <a:solidFill>
                  <a:srgbClr val="C00000"/>
                </a:solidFill>
                <a:latin typeface="+mj-ea"/>
                <a:ea typeface="+mj-ea"/>
              </a:rPr>
              <a:t>算法策略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A57AE22-3FCA-F8BF-1DB4-BCB2AC2B7EC8}"/>
              </a:ext>
            </a:extLst>
          </p:cNvPr>
          <p:cNvSpPr>
            <a:spLocks noGrp="1"/>
          </p:cNvSpPr>
          <p:nvPr>
            <p:ph type="title"/>
          </p:nvPr>
        </p:nvSpPr>
        <p:spPr/>
        <p:txBody>
          <a:bodyPr/>
          <a:lstStyle/>
          <a:p>
            <a:pPr eaLnBrk="1" hangingPunct="1"/>
            <a:r>
              <a:rPr lang="zh-CN" altLang="en-US"/>
              <a:t>搜索“解空间” </a:t>
            </a:r>
            <a:r>
              <a:rPr lang="en-US" altLang="zh-CN"/>
              <a:t>–</a:t>
            </a:r>
            <a:r>
              <a:rPr lang="zh-CN" altLang="en-US"/>
              <a:t> 一个例子</a:t>
            </a:r>
          </a:p>
        </p:txBody>
      </p:sp>
      <p:sp>
        <p:nvSpPr>
          <p:cNvPr id="7171" name="Content Placeholder 2">
            <a:extLst>
              <a:ext uri="{FF2B5EF4-FFF2-40B4-BE49-F238E27FC236}">
                <a16:creationId xmlns:a16="http://schemas.microsoft.com/office/drawing/2014/main" id="{4F2C0AD3-000D-6BF1-413A-32503E6FA82F}"/>
              </a:ext>
            </a:extLst>
          </p:cNvPr>
          <p:cNvSpPr>
            <a:spLocks noGrp="1"/>
          </p:cNvSpPr>
          <p:nvPr>
            <p:ph idx="1"/>
          </p:nvPr>
        </p:nvSpPr>
        <p:spPr>
          <a:xfrm>
            <a:off x="539552" y="1340768"/>
            <a:ext cx="8229600" cy="2952229"/>
          </a:xfrm>
        </p:spPr>
        <p:txBody>
          <a:bodyPr/>
          <a:lstStyle/>
          <a:p>
            <a:pPr eaLnBrk="1" hangingPunct="1">
              <a:spcBef>
                <a:spcPts val="1200"/>
              </a:spcBef>
            </a:pPr>
            <a:r>
              <a:rPr lang="zh-CN" altLang="en-US" sz="2000" dirty="0"/>
              <a:t>一位父亲请一位数学家猜他</a:t>
            </a:r>
            <a:r>
              <a:rPr lang="en-US" altLang="zh-CN" sz="2000" dirty="0"/>
              <a:t>3</a:t>
            </a:r>
            <a:r>
              <a:rPr lang="zh-CN" altLang="en-US" sz="2000" dirty="0"/>
              <a:t>个孩子的年龄，他提示说：</a:t>
            </a:r>
          </a:p>
          <a:p>
            <a:pPr lvl="1" eaLnBrk="1" hangingPunct="1">
              <a:spcBef>
                <a:spcPts val="1200"/>
              </a:spcBef>
            </a:pPr>
            <a:r>
              <a:rPr lang="en-US" altLang="zh-CN" sz="1800" dirty="0"/>
              <a:t>3</a:t>
            </a:r>
            <a:r>
              <a:rPr lang="zh-CN" altLang="en-US" sz="1800" dirty="0"/>
              <a:t>人年龄的乘积是</a:t>
            </a:r>
            <a:r>
              <a:rPr lang="en-US" altLang="zh-CN" sz="1800" dirty="0"/>
              <a:t>36</a:t>
            </a:r>
            <a:r>
              <a:rPr lang="zh-CN" altLang="en-US" sz="1800" dirty="0"/>
              <a:t>。</a:t>
            </a:r>
          </a:p>
          <a:p>
            <a:pPr lvl="1" eaLnBrk="1" hangingPunct="1">
              <a:spcBef>
                <a:spcPts val="1200"/>
              </a:spcBef>
            </a:pPr>
            <a:r>
              <a:rPr lang="zh-CN" altLang="en-US" sz="1800" dirty="0"/>
              <a:t>这时他们恰好经过一幢房子，父亲又提示说：他们年龄之和等于这房子窗户的个数。</a:t>
            </a:r>
          </a:p>
          <a:p>
            <a:pPr eaLnBrk="1" hangingPunct="1">
              <a:spcBef>
                <a:spcPts val="1200"/>
              </a:spcBef>
            </a:pPr>
            <a:r>
              <a:rPr lang="zh-CN" altLang="en-US" sz="2000" dirty="0"/>
              <a:t>父亲见数学家仍然犹豫，又补充说：</a:t>
            </a:r>
          </a:p>
          <a:p>
            <a:pPr lvl="1" eaLnBrk="1" hangingPunct="1">
              <a:spcBef>
                <a:spcPts val="1200"/>
              </a:spcBef>
            </a:pPr>
            <a:r>
              <a:rPr lang="zh-CN" altLang="en-US" sz="1800" dirty="0"/>
              <a:t>老大很小的时候家中没有其他孩子跟他一起玩。</a:t>
            </a:r>
          </a:p>
          <a:p>
            <a:pPr eaLnBrk="1" hangingPunct="1">
              <a:spcBef>
                <a:spcPts val="1200"/>
              </a:spcBef>
            </a:pPr>
            <a:r>
              <a:rPr lang="zh-CN" altLang="en-US" sz="2000" dirty="0"/>
              <a:t>这</a:t>
            </a:r>
            <a:r>
              <a:rPr lang="en-US" altLang="zh-CN" sz="2000" dirty="0"/>
              <a:t>3</a:t>
            </a:r>
            <a:r>
              <a:rPr lang="zh-CN" altLang="en-US" sz="2000" dirty="0"/>
              <a:t>个孩子各是几吗？</a:t>
            </a:r>
            <a:r>
              <a:rPr lang="zh-CN" altLang="en-US" sz="1600" dirty="0">
                <a:solidFill>
                  <a:schemeClr val="bg1">
                    <a:lumMod val="50000"/>
                  </a:schemeClr>
                </a:solidFill>
              </a:rPr>
              <a:t>（以年为单位）</a:t>
            </a:r>
          </a:p>
          <a:p>
            <a:pPr eaLnBrk="1" hangingPunct="1">
              <a:spcBef>
                <a:spcPts val="1200"/>
              </a:spcBef>
            </a:pPr>
            <a:endParaRPr lang="zh-CN" altLang="en-US" sz="2800" dirty="0"/>
          </a:p>
        </p:txBody>
      </p:sp>
      <p:pic>
        <p:nvPicPr>
          <p:cNvPr id="3" name="图片 2">
            <a:extLst>
              <a:ext uri="{FF2B5EF4-FFF2-40B4-BE49-F238E27FC236}">
                <a16:creationId xmlns:a16="http://schemas.microsoft.com/office/drawing/2014/main" id="{076D0FB2-063A-24D5-3BD7-F1A717BC70F3}"/>
              </a:ext>
            </a:extLst>
          </p:cNvPr>
          <p:cNvPicPr>
            <a:picLocks noChangeAspect="1"/>
          </p:cNvPicPr>
          <p:nvPr/>
        </p:nvPicPr>
        <p:blipFill>
          <a:blip r:embed="rId2"/>
          <a:stretch>
            <a:fillRect/>
          </a:stretch>
        </p:blipFill>
        <p:spPr>
          <a:xfrm>
            <a:off x="1619672" y="4581128"/>
            <a:ext cx="6450127" cy="177409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53BF282-903C-9DBD-72EA-A779E17FA4A7}"/>
              </a:ext>
            </a:extLst>
          </p:cNvPr>
          <p:cNvSpPr>
            <a:spLocks noGrp="1" noChangeArrowheads="1"/>
          </p:cNvSpPr>
          <p:nvPr>
            <p:ph type="title"/>
          </p:nvPr>
        </p:nvSpPr>
        <p:spPr>
          <a:xfrm>
            <a:off x="451490" y="331985"/>
            <a:ext cx="8229600" cy="971212"/>
          </a:xfrm>
        </p:spPr>
        <p:txBody>
          <a:bodyPr/>
          <a:lstStyle/>
          <a:p>
            <a:pPr eaLnBrk="1" hangingPunct="1"/>
            <a:r>
              <a:rPr lang="zh-CN" altLang="en-US" dirty="0"/>
              <a:t>利用条件缩小可能的解空间</a:t>
            </a:r>
            <a:endParaRPr lang="zh-CN" altLang="zh-CN" dirty="0"/>
          </a:p>
        </p:txBody>
      </p:sp>
      <p:grpSp>
        <p:nvGrpSpPr>
          <p:cNvPr id="4" name="组合 3">
            <a:extLst>
              <a:ext uri="{FF2B5EF4-FFF2-40B4-BE49-F238E27FC236}">
                <a16:creationId xmlns:a16="http://schemas.microsoft.com/office/drawing/2014/main" id="{017D44AA-A4CB-B4D1-8186-58402E0E862C}"/>
              </a:ext>
            </a:extLst>
          </p:cNvPr>
          <p:cNvGrpSpPr/>
          <p:nvPr/>
        </p:nvGrpSpPr>
        <p:grpSpPr>
          <a:xfrm>
            <a:off x="762314" y="1457347"/>
            <a:ext cx="6717318" cy="2491271"/>
            <a:chOff x="762314" y="1457347"/>
            <a:chExt cx="6717318" cy="2491271"/>
          </a:xfrm>
        </p:grpSpPr>
        <p:sp>
          <p:nvSpPr>
            <p:cNvPr id="9219" name="Oval 3">
              <a:extLst>
                <a:ext uri="{FF2B5EF4-FFF2-40B4-BE49-F238E27FC236}">
                  <a16:creationId xmlns:a16="http://schemas.microsoft.com/office/drawing/2014/main" id="{27419C9A-46A7-791B-C471-264E7C770218}"/>
                </a:ext>
              </a:extLst>
            </p:cNvPr>
            <p:cNvSpPr>
              <a:spLocks noChangeArrowheads="1"/>
            </p:cNvSpPr>
            <p:nvPr/>
          </p:nvSpPr>
          <p:spPr bwMode="auto">
            <a:xfrm>
              <a:off x="905516" y="1870049"/>
              <a:ext cx="3660774" cy="1736187"/>
            </a:xfrm>
            <a:prstGeom prst="ellipse">
              <a:avLst/>
            </a:prstGeom>
            <a:solidFill>
              <a:srgbClr val="DDDDDD"/>
            </a:solidFill>
            <a:ln w="9525">
              <a:solidFill>
                <a:srgbClr val="3366FF"/>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 typeface="Times New Roman" panose="02020603050405020304" pitchFamily="18" charset="0"/>
                <a:buNone/>
              </a:pPr>
              <a:r>
                <a:rPr lang="zh-CN" altLang="zh-CN" sz="1800">
                  <a:latin typeface="Arial" panose="020B0604020202020204" pitchFamily="34" charset="0"/>
                </a:rPr>
                <a:t> </a:t>
              </a:r>
            </a:p>
          </p:txBody>
        </p:sp>
        <p:sp>
          <p:nvSpPr>
            <p:cNvPr id="9220" name="Oval 4" descr="花束">
              <a:extLst>
                <a:ext uri="{FF2B5EF4-FFF2-40B4-BE49-F238E27FC236}">
                  <a16:creationId xmlns:a16="http://schemas.microsoft.com/office/drawing/2014/main" id="{98959A1A-4136-4A04-D786-64B2F4E52D58}"/>
                </a:ext>
              </a:extLst>
            </p:cNvPr>
            <p:cNvSpPr>
              <a:spLocks noChangeArrowheads="1"/>
            </p:cNvSpPr>
            <p:nvPr/>
          </p:nvSpPr>
          <p:spPr bwMode="auto">
            <a:xfrm>
              <a:off x="1483052" y="2408716"/>
              <a:ext cx="2584891" cy="830229"/>
            </a:xfrm>
            <a:prstGeom prst="ellipse">
              <a:avLst/>
            </a:pr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9221" name="Text Box 5">
              <a:extLst>
                <a:ext uri="{FF2B5EF4-FFF2-40B4-BE49-F238E27FC236}">
                  <a16:creationId xmlns:a16="http://schemas.microsoft.com/office/drawing/2014/main" id="{CB776E4E-ACBE-8101-A5D1-0644A164669D}"/>
                </a:ext>
              </a:extLst>
            </p:cNvPr>
            <p:cNvSpPr txBox="1">
              <a:spLocks noChangeArrowheads="1"/>
            </p:cNvSpPr>
            <p:nvPr/>
          </p:nvSpPr>
          <p:spPr bwMode="auto">
            <a:xfrm>
              <a:off x="2246586" y="2437664"/>
              <a:ext cx="12223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 typeface="Times New Roman" panose="02020603050405020304" pitchFamily="18" charset="0"/>
                <a:buNone/>
              </a:pPr>
              <a:r>
                <a:rPr lang="zh-CN" altLang="en-US" sz="1800" dirty="0">
                  <a:latin typeface="隶书" panose="02010509060101010101" pitchFamily="49" charset="-122"/>
                  <a:ea typeface="隶书" panose="02010509060101010101" pitchFamily="49" charset="-122"/>
                </a:rPr>
                <a:t>子</a:t>
              </a:r>
              <a:r>
                <a:rPr lang="zh-CN" altLang="zh-CN" sz="1800" dirty="0">
                  <a:latin typeface="隶书" panose="02010509060101010101" pitchFamily="49" charset="-122"/>
                  <a:ea typeface="隶书" panose="02010509060101010101" pitchFamily="49" charset="-122"/>
                </a:rPr>
                <a:t>集</a:t>
              </a:r>
              <a:r>
                <a:rPr lang="zh-CN" altLang="zh-CN" sz="1800" i="1" dirty="0">
                  <a:latin typeface="隶书" panose="02010509060101010101" pitchFamily="49" charset="-122"/>
                  <a:ea typeface="隶书" panose="02010509060101010101" pitchFamily="49" charset="-122"/>
                </a:rPr>
                <a:t>S</a:t>
              </a:r>
              <a:r>
                <a:rPr lang="zh-CN" altLang="zh-CN" sz="1800" baseline="-25000" dirty="0">
                  <a:latin typeface="隶书" panose="02010509060101010101" pitchFamily="49" charset="-122"/>
                  <a:ea typeface="隶书" panose="02010509060101010101" pitchFamily="49" charset="-122"/>
                </a:rPr>
                <a:t>1</a:t>
              </a:r>
              <a:endParaRPr lang="zh-CN" altLang="zh-CN" sz="1800" dirty="0">
                <a:latin typeface="隶书" panose="02010509060101010101" pitchFamily="49" charset="-122"/>
                <a:ea typeface="隶书" panose="02010509060101010101" pitchFamily="49" charset="-122"/>
              </a:endParaRPr>
            </a:p>
          </p:txBody>
        </p:sp>
        <p:sp>
          <p:nvSpPr>
            <p:cNvPr id="9222" name="Text Box 6">
              <a:extLst>
                <a:ext uri="{FF2B5EF4-FFF2-40B4-BE49-F238E27FC236}">
                  <a16:creationId xmlns:a16="http://schemas.microsoft.com/office/drawing/2014/main" id="{E3FFB71E-7EF4-8EF4-BE7E-A7BA5863D66E}"/>
                </a:ext>
              </a:extLst>
            </p:cNvPr>
            <p:cNvSpPr txBox="1">
              <a:spLocks noChangeArrowheads="1"/>
            </p:cNvSpPr>
            <p:nvPr/>
          </p:nvSpPr>
          <p:spPr bwMode="auto">
            <a:xfrm>
              <a:off x="1523057" y="2017815"/>
              <a:ext cx="16087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 typeface="Times New Roman" panose="02020603050405020304" pitchFamily="18" charset="0"/>
                <a:buNone/>
              </a:pPr>
              <a:r>
                <a:rPr lang="zh-CN" altLang="en-US" sz="1800" dirty="0">
                  <a:latin typeface="Arial" panose="020B0604020202020204" pitchFamily="34" charset="0"/>
                </a:rPr>
                <a:t>初始解空间 </a:t>
              </a:r>
              <a:r>
                <a:rPr lang="en-US" altLang="zh-CN" sz="1800" i="1" dirty="0">
                  <a:latin typeface="+mn-lt"/>
                </a:rPr>
                <a:t>S</a:t>
              </a:r>
              <a:endParaRPr lang="zh-CN" altLang="zh-CN" sz="1800" i="1" dirty="0">
                <a:latin typeface="+mn-lt"/>
              </a:endParaRPr>
            </a:p>
          </p:txBody>
        </p:sp>
        <p:grpSp>
          <p:nvGrpSpPr>
            <p:cNvPr id="8199" name="Group 7">
              <a:extLst>
                <a:ext uri="{FF2B5EF4-FFF2-40B4-BE49-F238E27FC236}">
                  <a16:creationId xmlns:a16="http://schemas.microsoft.com/office/drawing/2014/main" id="{33FBCAC3-7297-CDE8-BEEB-231DE8B4E28E}"/>
                </a:ext>
              </a:extLst>
            </p:cNvPr>
            <p:cNvGrpSpPr>
              <a:grpSpLocks/>
            </p:cNvGrpSpPr>
            <p:nvPr/>
          </p:nvGrpSpPr>
          <p:grpSpPr bwMode="auto">
            <a:xfrm>
              <a:off x="3973276" y="1463728"/>
              <a:ext cx="3506356" cy="2484890"/>
              <a:chOff x="0" y="136"/>
              <a:chExt cx="2238" cy="1821"/>
            </a:xfrm>
          </p:grpSpPr>
          <p:sp>
            <p:nvSpPr>
              <p:cNvPr id="9225" name="AutoShape 8" descr="信纸">
                <a:extLst>
                  <a:ext uri="{FF2B5EF4-FFF2-40B4-BE49-F238E27FC236}">
                    <a16:creationId xmlns:a16="http://schemas.microsoft.com/office/drawing/2014/main" id="{409C9A69-3431-B3AB-5CA3-D23C9EE02ADD}"/>
                  </a:ext>
                </a:extLst>
              </p:cNvPr>
              <p:cNvSpPr>
                <a:spLocks noChangeArrowheads="1"/>
              </p:cNvSpPr>
              <p:nvPr/>
            </p:nvSpPr>
            <p:spPr bwMode="auto">
              <a:xfrm>
                <a:off x="1361" y="136"/>
                <a:ext cx="877" cy="1821"/>
              </a:xfrm>
              <a:prstGeom prst="roundRect">
                <a:avLst>
                  <a:gd name="adj" fmla="val 16667"/>
                </a:avLst>
              </a:prstGeom>
              <a:blipFill dpi="0" rotWithShape="1">
                <a:blip r:embed="rId3"/>
                <a:srcRect/>
                <a:tile tx="0" ty="0" sx="100000" sy="100000" flip="none" algn="tl"/>
              </a:blipFill>
              <a:ln w="57150" cmpd="thickThin">
                <a:solidFill>
                  <a:srgbClr val="FF6600"/>
                </a:solidFill>
                <a:round/>
                <a:headEnd/>
                <a:tailEnd/>
              </a:ln>
              <a:effectLst>
                <a:outerShdw dist="107763" dir="2700000" algn="ctr" rotWithShape="0">
                  <a:schemeClr val="bg2">
                    <a:alpha val="50000"/>
                  </a:schemeClr>
                </a:outerShdw>
              </a:effectLst>
            </p:spPr>
            <p:txBody>
              <a:bodyPr wrap="none" anchor="ct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9226" name="Text Box 9">
                <a:extLst>
                  <a:ext uri="{FF2B5EF4-FFF2-40B4-BE49-F238E27FC236}">
                    <a16:creationId xmlns:a16="http://schemas.microsoft.com/office/drawing/2014/main" id="{9A84D14B-9B7D-6DF9-30ED-0C88A360CB64}"/>
                  </a:ext>
                </a:extLst>
              </p:cNvPr>
              <p:cNvSpPr txBox="1">
                <a:spLocks noChangeArrowheads="1"/>
              </p:cNvSpPr>
              <p:nvPr/>
            </p:nvSpPr>
            <p:spPr bwMode="auto">
              <a:xfrm>
                <a:off x="1452" y="136"/>
                <a:ext cx="698" cy="1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 typeface="Times New Roman" panose="02020603050405020304" pitchFamily="18" charset="0"/>
                  <a:buNone/>
                </a:pPr>
                <a:r>
                  <a:rPr lang="zh-CN" altLang="zh-CN" sz="1600" b="1" i="1" dirty="0">
                    <a:solidFill>
                      <a:srgbClr val="CC3300"/>
                    </a:solidFill>
                    <a:latin typeface="+mn-lt"/>
                  </a:rPr>
                  <a:t>S</a:t>
                </a:r>
                <a:r>
                  <a:rPr lang="zh-CN" altLang="zh-CN" sz="1600" b="1" baseline="-25000" dirty="0">
                    <a:solidFill>
                      <a:srgbClr val="CC3300"/>
                    </a:solidFill>
                    <a:latin typeface="+mn-lt"/>
                  </a:rPr>
                  <a:t>1</a:t>
                </a:r>
                <a:r>
                  <a:rPr lang="zh-CN" altLang="zh-CN" sz="1600" b="1" dirty="0">
                    <a:solidFill>
                      <a:srgbClr val="CC3300"/>
                    </a:solidFill>
                    <a:latin typeface="+mn-lt"/>
                  </a:rPr>
                  <a:t>: </a:t>
                </a:r>
              </a:p>
              <a:p>
                <a:pPr eaLnBrk="1" hangingPunct="1">
                  <a:spcBef>
                    <a:spcPct val="30000"/>
                  </a:spcBef>
                  <a:buFont typeface="Times New Roman" panose="02020603050405020304" pitchFamily="18" charset="0"/>
                  <a:buNone/>
                </a:pPr>
                <a:r>
                  <a:rPr lang="zh-CN" altLang="zh-CN" sz="1600" b="1" dirty="0">
                    <a:solidFill>
                      <a:srgbClr val="CC3300"/>
                    </a:solidFill>
                    <a:latin typeface="+mn-lt"/>
                  </a:rPr>
                  <a:t>(1, 1, 36)</a:t>
                </a:r>
              </a:p>
              <a:p>
                <a:pPr eaLnBrk="1" hangingPunct="1">
                  <a:spcBef>
                    <a:spcPct val="0"/>
                  </a:spcBef>
                  <a:buFont typeface="Times New Roman" panose="02020603050405020304" pitchFamily="18" charset="0"/>
                  <a:buNone/>
                </a:pPr>
                <a:r>
                  <a:rPr lang="zh-CN" altLang="zh-CN" sz="1600" b="1" dirty="0">
                    <a:solidFill>
                      <a:srgbClr val="CC3300"/>
                    </a:solidFill>
                    <a:latin typeface="+mn-lt"/>
                  </a:rPr>
                  <a:t>(1, 2, 18)</a:t>
                </a:r>
              </a:p>
              <a:p>
                <a:pPr eaLnBrk="1" hangingPunct="1">
                  <a:spcBef>
                    <a:spcPct val="0"/>
                  </a:spcBef>
                  <a:buFont typeface="Times New Roman" panose="02020603050405020304" pitchFamily="18" charset="0"/>
                  <a:buNone/>
                </a:pPr>
                <a:r>
                  <a:rPr lang="zh-CN" altLang="zh-CN" sz="1600" b="1" dirty="0">
                    <a:solidFill>
                      <a:srgbClr val="CC3300"/>
                    </a:solidFill>
                    <a:latin typeface="+mn-lt"/>
                  </a:rPr>
                  <a:t>(1, 3, 12)</a:t>
                </a:r>
              </a:p>
              <a:p>
                <a:pPr eaLnBrk="1" hangingPunct="1">
                  <a:spcBef>
                    <a:spcPct val="0"/>
                  </a:spcBef>
                  <a:buFont typeface="Times New Roman" panose="02020603050405020304" pitchFamily="18" charset="0"/>
                  <a:buNone/>
                </a:pPr>
                <a:r>
                  <a:rPr lang="zh-CN" altLang="zh-CN" sz="1600" b="1" dirty="0">
                    <a:solidFill>
                      <a:srgbClr val="CC3300"/>
                    </a:solidFill>
                    <a:latin typeface="+mn-lt"/>
                  </a:rPr>
                  <a:t>(1, 4, 9)</a:t>
                </a:r>
              </a:p>
              <a:p>
                <a:pPr eaLnBrk="1" hangingPunct="1">
                  <a:spcBef>
                    <a:spcPct val="0"/>
                  </a:spcBef>
                  <a:buFont typeface="Times New Roman" panose="02020603050405020304" pitchFamily="18" charset="0"/>
                  <a:buNone/>
                </a:pPr>
                <a:r>
                  <a:rPr lang="zh-CN" altLang="zh-CN" sz="1600" b="1" dirty="0">
                    <a:solidFill>
                      <a:srgbClr val="CC3300"/>
                    </a:solidFill>
                    <a:latin typeface="+mn-lt"/>
                  </a:rPr>
                  <a:t>(1, 6, 6)</a:t>
                </a:r>
              </a:p>
              <a:p>
                <a:pPr eaLnBrk="1" hangingPunct="1">
                  <a:spcBef>
                    <a:spcPct val="0"/>
                  </a:spcBef>
                  <a:buFont typeface="Times New Roman" panose="02020603050405020304" pitchFamily="18" charset="0"/>
                  <a:buNone/>
                </a:pPr>
                <a:r>
                  <a:rPr lang="zh-CN" altLang="zh-CN" sz="1600" b="1" dirty="0">
                    <a:solidFill>
                      <a:srgbClr val="CC3300"/>
                    </a:solidFill>
                    <a:latin typeface="+mn-lt"/>
                  </a:rPr>
                  <a:t>(2, 2, 9)</a:t>
                </a:r>
              </a:p>
              <a:p>
                <a:pPr eaLnBrk="1" hangingPunct="1">
                  <a:spcBef>
                    <a:spcPct val="0"/>
                  </a:spcBef>
                  <a:buFont typeface="Times New Roman" panose="02020603050405020304" pitchFamily="18" charset="0"/>
                  <a:buNone/>
                </a:pPr>
                <a:r>
                  <a:rPr lang="zh-CN" altLang="zh-CN" sz="1600" b="1" dirty="0">
                    <a:solidFill>
                      <a:srgbClr val="CC3300"/>
                    </a:solidFill>
                    <a:latin typeface="+mn-lt"/>
                  </a:rPr>
                  <a:t>(2, 3, 6)</a:t>
                </a:r>
              </a:p>
              <a:p>
                <a:pPr eaLnBrk="1" hangingPunct="1">
                  <a:spcBef>
                    <a:spcPct val="0"/>
                  </a:spcBef>
                  <a:buFont typeface="Times New Roman" panose="02020603050405020304" pitchFamily="18" charset="0"/>
                  <a:buNone/>
                </a:pPr>
                <a:r>
                  <a:rPr lang="zh-CN" altLang="zh-CN" sz="1600" b="1" dirty="0">
                    <a:solidFill>
                      <a:srgbClr val="CC3300"/>
                    </a:solidFill>
                    <a:latin typeface="+mn-lt"/>
                  </a:rPr>
                  <a:t>(3, 3, 4)</a:t>
                </a:r>
              </a:p>
            </p:txBody>
          </p:sp>
          <p:sp>
            <p:nvSpPr>
              <p:cNvPr id="9227" name="AutoShape 10">
                <a:extLst>
                  <a:ext uri="{FF2B5EF4-FFF2-40B4-BE49-F238E27FC236}">
                    <a16:creationId xmlns:a16="http://schemas.microsoft.com/office/drawing/2014/main" id="{DA56E19E-8989-B7B4-5B90-6BCD8765BB6F}"/>
                  </a:ext>
                </a:extLst>
              </p:cNvPr>
              <p:cNvSpPr>
                <a:spLocks noChangeArrowheads="1"/>
              </p:cNvSpPr>
              <p:nvPr/>
            </p:nvSpPr>
            <p:spPr bwMode="auto">
              <a:xfrm>
                <a:off x="0" y="1043"/>
                <a:ext cx="1361" cy="136"/>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80 w 21600"/>
                  <a:gd name="T13" fmla="*/ 5400 h 21600"/>
                  <a:gd name="T14" fmla="*/ 18902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2" name="文本框 1">
              <a:extLst>
                <a:ext uri="{FF2B5EF4-FFF2-40B4-BE49-F238E27FC236}">
                  <a16:creationId xmlns:a16="http://schemas.microsoft.com/office/drawing/2014/main" id="{FBA82C8C-6213-6242-7839-6855DE45D82F}"/>
                </a:ext>
              </a:extLst>
            </p:cNvPr>
            <p:cNvSpPr txBox="1"/>
            <p:nvPr/>
          </p:nvSpPr>
          <p:spPr>
            <a:xfrm>
              <a:off x="1742270" y="2706173"/>
              <a:ext cx="2231006" cy="369332"/>
            </a:xfrm>
            <a:prstGeom prst="rect">
              <a:avLst/>
            </a:prstGeom>
            <a:noFill/>
          </p:spPr>
          <p:txBody>
            <a:bodyPr wrap="square" rtlCol="0">
              <a:spAutoFit/>
            </a:bodyPr>
            <a:lstStyle/>
            <a:p>
              <a:r>
                <a:rPr lang="en-US" altLang="zh-CN" i="1" dirty="0">
                  <a:latin typeface="+mn-lt"/>
                </a:rPr>
                <a:t>S</a:t>
              </a:r>
              <a:r>
                <a:rPr lang="en-US" altLang="zh-CN" baseline="-25000" dirty="0">
                  <a:latin typeface="+mn-lt"/>
                </a:rPr>
                <a:t>1</a:t>
              </a:r>
              <a:r>
                <a:rPr lang="en-US" altLang="zh-CN" dirty="0">
                  <a:latin typeface="+mn-lt"/>
                </a:rPr>
                <a:t>= {(</a:t>
              </a:r>
              <a:r>
                <a:rPr lang="en-US" altLang="zh-CN" i="1" dirty="0" err="1">
                  <a:latin typeface="+mn-lt"/>
                </a:rPr>
                <a:t>i</a:t>
              </a:r>
              <a:r>
                <a:rPr lang="en-US" altLang="zh-CN" dirty="0" err="1">
                  <a:latin typeface="+mn-lt"/>
                </a:rPr>
                <a:t>,</a:t>
              </a:r>
              <a:r>
                <a:rPr lang="en-US" altLang="zh-CN" i="1" dirty="0" err="1">
                  <a:latin typeface="+mn-lt"/>
                </a:rPr>
                <a:t>j</a:t>
              </a:r>
              <a:r>
                <a:rPr lang="en-US" altLang="zh-CN" dirty="0" err="1">
                  <a:latin typeface="+mn-lt"/>
                </a:rPr>
                <a:t>,</a:t>
              </a:r>
              <a:r>
                <a:rPr lang="en-US" altLang="zh-CN" i="1" dirty="0" err="1">
                  <a:latin typeface="+mn-lt"/>
                </a:rPr>
                <a:t>k</a:t>
              </a:r>
              <a:r>
                <a:rPr lang="en-US" altLang="zh-CN" dirty="0">
                  <a:latin typeface="+mn-lt"/>
                </a:rPr>
                <a:t>) | </a:t>
              </a:r>
              <a:r>
                <a:rPr lang="en-US" altLang="zh-CN" i="1" dirty="0" err="1">
                  <a:latin typeface="+mn-lt"/>
                </a:rPr>
                <a:t>ijk</a:t>
              </a:r>
              <a:r>
                <a:rPr lang="en-US" altLang="zh-CN" dirty="0">
                  <a:latin typeface="+mn-lt"/>
                </a:rPr>
                <a:t>=36 }</a:t>
              </a:r>
              <a:endParaRPr lang="zh-CN" altLang="en-US" dirty="0">
                <a:latin typeface="+mn-lt"/>
              </a:endParaRPr>
            </a:p>
          </p:txBody>
        </p:sp>
        <p:sp>
          <p:nvSpPr>
            <p:cNvPr id="3" name="文本框 2">
              <a:extLst>
                <a:ext uri="{FF2B5EF4-FFF2-40B4-BE49-F238E27FC236}">
                  <a16:creationId xmlns:a16="http://schemas.microsoft.com/office/drawing/2014/main" id="{325C7425-CDA0-DF49-B478-DB380F805B07}"/>
                </a:ext>
              </a:extLst>
            </p:cNvPr>
            <p:cNvSpPr txBox="1"/>
            <p:nvPr/>
          </p:nvSpPr>
          <p:spPr>
            <a:xfrm>
              <a:off x="762314" y="1457347"/>
              <a:ext cx="3528392" cy="338554"/>
            </a:xfrm>
            <a:prstGeom prst="rect">
              <a:avLst/>
            </a:prstGeom>
            <a:noFill/>
          </p:spPr>
          <p:txBody>
            <a:bodyPr wrap="square" rtlCol="0">
              <a:spAutoFit/>
            </a:bodyPr>
            <a:lstStyle/>
            <a:p>
              <a:r>
                <a:rPr lang="zh-CN" altLang="en-US" sz="1600" dirty="0">
                  <a:solidFill>
                    <a:srgbClr val="008000"/>
                  </a:solidFill>
                  <a:latin typeface="楷体" panose="02010609060101010101" pitchFamily="49" charset="-122"/>
                  <a:ea typeface="楷体" panose="02010609060101010101" pitchFamily="49" charset="-122"/>
                </a:rPr>
                <a:t>条件</a:t>
              </a:r>
              <a:r>
                <a:rPr lang="en-US" altLang="zh-CN" sz="1600" dirty="0">
                  <a:solidFill>
                    <a:srgbClr val="008000"/>
                  </a:solidFill>
                  <a:latin typeface="+mn-lt"/>
                  <a:ea typeface="楷体" panose="02010609060101010101" pitchFamily="49" charset="-122"/>
                </a:rPr>
                <a:t>1</a:t>
              </a:r>
              <a:r>
                <a:rPr lang="zh-CN" altLang="en-US" sz="1600" dirty="0">
                  <a:solidFill>
                    <a:srgbClr val="008000"/>
                  </a:solidFill>
                  <a:latin typeface="楷体" panose="02010609060101010101" pitchFamily="49" charset="-122"/>
                  <a:ea typeface="楷体" panose="02010609060101010101" pitchFamily="49" charset="-122"/>
                </a:rPr>
                <a:t>：年龄的乘积是已知的。</a:t>
              </a:r>
            </a:p>
          </p:txBody>
        </p:sp>
      </p:grpSp>
      <p:grpSp>
        <p:nvGrpSpPr>
          <p:cNvPr id="14" name="组合 13">
            <a:extLst>
              <a:ext uri="{FF2B5EF4-FFF2-40B4-BE49-F238E27FC236}">
                <a16:creationId xmlns:a16="http://schemas.microsoft.com/office/drawing/2014/main" id="{BC6490AA-1644-B6DD-AA97-EA9A38C07063}"/>
              </a:ext>
            </a:extLst>
          </p:cNvPr>
          <p:cNvGrpSpPr/>
          <p:nvPr/>
        </p:nvGrpSpPr>
        <p:grpSpPr>
          <a:xfrm>
            <a:off x="929844" y="3898917"/>
            <a:ext cx="4386537" cy="2484890"/>
            <a:chOff x="929844" y="3898917"/>
            <a:chExt cx="4386537" cy="2484890"/>
          </a:xfrm>
        </p:grpSpPr>
        <p:sp>
          <p:nvSpPr>
            <p:cNvPr id="7" name="AutoShape 5" descr="信纸">
              <a:extLst>
                <a:ext uri="{FF2B5EF4-FFF2-40B4-BE49-F238E27FC236}">
                  <a16:creationId xmlns:a16="http://schemas.microsoft.com/office/drawing/2014/main" id="{A3ADA596-0E99-2BFD-FED0-7D472B3283F2}"/>
                </a:ext>
              </a:extLst>
            </p:cNvPr>
            <p:cNvSpPr>
              <a:spLocks noChangeArrowheads="1"/>
            </p:cNvSpPr>
            <p:nvPr/>
          </p:nvSpPr>
          <p:spPr bwMode="auto">
            <a:xfrm>
              <a:off x="3620178" y="3898917"/>
              <a:ext cx="1577977" cy="2484890"/>
            </a:xfrm>
            <a:prstGeom prst="roundRect">
              <a:avLst>
                <a:gd name="adj" fmla="val 16667"/>
              </a:avLst>
            </a:prstGeom>
            <a:blipFill dpi="0" rotWithShape="1">
              <a:blip r:embed="rId3"/>
              <a:srcRect/>
              <a:tile tx="0" ty="0" sx="100000" sy="100000" flip="none" algn="tl"/>
            </a:blipFill>
            <a:ln w="57150" cmpd="thickThin">
              <a:solidFill>
                <a:srgbClr val="FF6600"/>
              </a:solidFill>
              <a:round/>
              <a:headEnd/>
              <a:tailEnd/>
            </a:ln>
            <a:effectLst>
              <a:outerShdw dist="107763" dir="2700000" algn="ctr" rotWithShape="0">
                <a:schemeClr val="bg2">
                  <a:alpha val="50000"/>
                </a:schemeClr>
              </a:outerShdw>
            </a:effectLst>
          </p:spPr>
          <p:txBody>
            <a:bodyPr wrap="none" anchor="ct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5" name="文本框 4">
              <a:extLst>
                <a:ext uri="{FF2B5EF4-FFF2-40B4-BE49-F238E27FC236}">
                  <a16:creationId xmlns:a16="http://schemas.microsoft.com/office/drawing/2014/main" id="{64BD5526-8C38-CBC7-817A-4FF80EC6AC6A}"/>
                </a:ext>
              </a:extLst>
            </p:cNvPr>
            <p:cNvSpPr txBox="1"/>
            <p:nvPr/>
          </p:nvSpPr>
          <p:spPr>
            <a:xfrm>
              <a:off x="929844" y="4398083"/>
              <a:ext cx="2880213" cy="584775"/>
            </a:xfrm>
            <a:prstGeom prst="rect">
              <a:avLst/>
            </a:prstGeom>
            <a:noFill/>
          </p:spPr>
          <p:txBody>
            <a:bodyPr wrap="square" rtlCol="0">
              <a:spAutoFit/>
            </a:bodyPr>
            <a:lstStyle/>
            <a:p>
              <a:r>
                <a:rPr lang="zh-CN" altLang="en-US" sz="1600" dirty="0">
                  <a:solidFill>
                    <a:srgbClr val="008000"/>
                  </a:solidFill>
                  <a:latin typeface="楷体" panose="02010609060101010101" pitchFamily="49" charset="-122"/>
                  <a:ea typeface="楷体" panose="02010609060101010101" pitchFamily="49" charset="-122"/>
                </a:rPr>
                <a:t>条件</a:t>
              </a:r>
              <a:r>
                <a:rPr lang="en-US" altLang="zh-CN" sz="1600" dirty="0">
                  <a:solidFill>
                    <a:srgbClr val="008000"/>
                  </a:solidFill>
                  <a:latin typeface="+mn-lt"/>
                  <a:ea typeface="楷体" panose="02010609060101010101" pitchFamily="49" charset="-122"/>
                </a:rPr>
                <a:t>2</a:t>
              </a:r>
              <a:r>
                <a:rPr lang="zh-CN" altLang="en-US" sz="1600" dirty="0">
                  <a:solidFill>
                    <a:srgbClr val="008000"/>
                  </a:solidFill>
                  <a:latin typeface="楷体" panose="02010609060101010101" pitchFamily="49" charset="-122"/>
                  <a:ea typeface="楷体" panose="02010609060101010101" pitchFamily="49" charset="-122"/>
                </a:rPr>
                <a:t>：即使知道了年龄和，数学家仍不能判断结果。</a:t>
              </a:r>
            </a:p>
          </p:txBody>
        </p:sp>
        <p:sp>
          <p:nvSpPr>
            <p:cNvPr id="6" name="Text Box 6">
              <a:extLst>
                <a:ext uri="{FF2B5EF4-FFF2-40B4-BE49-F238E27FC236}">
                  <a16:creationId xmlns:a16="http://schemas.microsoft.com/office/drawing/2014/main" id="{08600215-F8E3-7B74-DC0C-692C49677E98}"/>
                </a:ext>
              </a:extLst>
            </p:cNvPr>
            <p:cNvSpPr txBox="1">
              <a:spLocks noChangeArrowheads="1"/>
            </p:cNvSpPr>
            <p:nvPr/>
          </p:nvSpPr>
          <p:spPr bwMode="auto">
            <a:xfrm>
              <a:off x="3685690" y="3972168"/>
              <a:ext cx="1512465" cy="2382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 typeface="Times New Roman" panose="02020603050405020304" pitchFamily="18" charset="0"/>
                <a:buNone/>
              </a:pPr>
              <a:r>
                <a:rPr lang="zh-CN" altLang="zh-CN" sz="1600" b="1" i="1" dirty="0">
                  <a:solidFill>
                    <a:srgbClr val="CC3300"/>
                  </a:solidFill>
                  <a:latin typeface="+mn-lt"/>
                </a:rPr>
                <a:t>S</a:t>
              </a:r>
              <a:r>
                <a:rPr lang="zh-CN" altLang="zh-CN" sz="1600" b="1" baseline="-25000" dirty="0">
                  <a:solidFill>
                    <a:srgbClr val="CC3300"/>
                  </a:solidFill>
                  <a:latin typeface="+mn-lt"/>
                </a:rPr>
                <a:t>1</a:t>
              </a:r>
              <a:r>
                <a:rPr lang="zh-CN" altLang="zh-CN" sz="1600" b="1" dirty="0">
                  <a:solidFill>
                    <a:srgbClr val="CC3300"/>
                  </a:solidFill>
                  <a:latin typeface="+mn-lt"/>
                </a:rPr>
                <a:t>:               </a:t>
              </a:r>
              <a:r>
                <a:rPr lang="zh-CN" altLang="zh-CN" sz="1600" b="1" dirty="0">
                  <a:solidFill>
                    <a:srgbClr val="CC3300"/>
                  </a:solidFill>
                  <a:latin typeface="+mn-lt"/>
                  <a:sym typeface="Symbol" panose="05050102010706020507" pitchFamily="18" charset="2"/>
                </a:rPr>
                <a:t></a:t>
              </a:r>
            </a:p>
            <a:p>
              <a:pPr eaLnBrk="1" hangingPunct="1">
                <a:spcBef>
                  <a:spcPct val="30000"/>
                </a:spcBef>
                <a:buFont typeface="Times New Roman" panose="02020603050405020304" pitchFamily="18" charset="0"/>
                <a:buNone/>
              </a:pPr>
              <a:r>
                <a:rPr lang="zh-CN" altLang="zh-CN" sz="1600" b="1" dirty="0">
                  <a:solidFill>
                    <a:schemeClr val="bg1">
                      <a:lumMod val="65000"/>
                    </a:schemeClr>
                  </a:solidFill>
                  <a:latin typeface="+mn-lt"/>
                </a:rPr>
                <a:t>(1, 1, 36)     38</a:t>
              </a:r>
            </a:p>
            <a:p>
              <a:pPr eaLnBrk="1" hangingPunct="1">
                <a:spcBef>
                  <a:spcPct val="0"/>
                </a:spcBef>
                <a:buFont typeface="Times New Roman" panose="02020603050405020304" pitchFamily="18" charset="0"/>
                <a:buNone/>
              </a:pPr>
              <a:r>
                <a:rPr lang="zh-CN" altLang="zh-CN" sz="1600" b="1" dirty="0">
                  <a:solidFill>
                    <a:schemeClr val="bg1">
                      <a:lumMod val="65000"/>
                    </a:schemeClr>
                  </a:solidFill>
                  <a:latin typeface="+mn-lt"/>
                </a:rPr>
                <a:t>(1, 2, 18)     21</a:t>
              </a:r>
            </a:p>
            <a:p>
              <a:pPr eaLnBrk="1" hangingPunct="1">
                <a:spcBef>
                  <a:spcPct val="0"/>
                </a:spcBef>
                <a:buFont typeface="Times New Roman" panose="02020603050405020304" pitchFamily="18" charset="0"/>
                <a:buNone/>
              </a:pPr>
              <a:r>
                <a:rPr lang="zh-CN" altLang="zh-CN" sz="1600" b="1" dirty="0">
                  <a:solidFill>
                    <a:schemeClr val="bg1">
                      <a:lumMod val="65000"/>
                    </a:schemeClr>
                  </a:solidFill>
                  <a:latin typeface="+mn-lt"/>
                </a:rPr>
                <a:t>(1, 3, 12)     16</a:t>
              </a:r>
            </a:p>
            <a:p>
              <a:pPr eaLnBrk="1" hangingPunct="1">
                <a:spcBef>
                  <a:spcPct val="0"/>
                </a:spcBef>
                <a:buFont typeface="Times New Roman" panose="02020603050405020304" pitchFamily="18" charset="0"/>
                <a:buNone/>
              </a:pPr>
              <a:r>
                <a:rPr lang="zh-CN" altLang="zh-CN" sz="1600" b="1" dirty="0">
                  <a:solidFill>
                    <a:schemeClr val="bg1">
                      <a:lumMod val="65000"/>
                    </a:schemeClr>
                  </a:solidFill>
                  <a:latin typeface="+mn-lt"/>
                </a:rPr>
                <a:t>(1, 4, 9)       14</a:t>
              </a:r>
            </a:p>
            <a:p>
              <a:pPr eaLnBrk="1" hangingPunct="1">
                <a:spcBef>
                  <a:spcPct val="0"/>
                </a:spcBef>
                <a:buFont typeface="Times New Roman" panose="02020603050405020304" pitchFamily="18" charset="0"/>
                <a:buNone/>
              </a:pPr>
              <a:r>
                <a:rPr lang="zh-CN" altLang="zh-CN" sz="1600" b="1" dirty="0">
                  <a:solidFill>
                    <a:srgbClr val="CC3300"/>
                  </a:solidFill>
                  <a:latin typeface="+mn-lt"/>
                </a:rPr>
                <a:t>(1, 6, 6)       13</a:t>
              </a:r>
            </a:p>
            <a:p>
              <a:pPr eaLnBrk="1" hangingPunct="1">
                <a:spcBef>
                  <a:spcPct val="0"/>
                </a:spcBef>
                <a:buFont typeface="Times New Roman" panose="02020603050405020304" pitchFamily="18" charset="0"/>
                <a:buNone/>
              </a:pPr>
              <a:r>
                <a:rPr lang="zh-CN" altLang="zh-CN" sz="1600" b="1" dirty="0">
                  <a:solidFill>
                    <a:srgbClr val="CC3300"/>
                  </a:solidFill>
                  <a:latin typeface="+mn-lt"/>
                </a:rPr>
                <a:t>(2, 2, 9)       13</a:t>
              </a:r>
            </a:p>
            <a:p>
              <a:pPr eaLnBrk="1" hangingPunct="1">
                <a:spcBef>
                  <a:spcPct val="0"/>
                </a:spcBef>
                <a:buFont typeface="Times New Roman" panose="02020603050405020304" pitchFamily="18" charset="0"/>
                <a:buNone/>
              </a:pPr>
              <a:r>
                <a:rPr lang="zh-CN" altLang="zh-CN" sz="1600" b="1" dirty="0">
                  <a:solidFill>
                    <a:schemeClr val="bg1">
                      <a:lumMod val="65000"/>
                    </a:schemeClr>
                  </a:solidFill>
                  <a:latin typeface="+mn-lt"/>
                </a:rPr>
                <a:t>(2, 3, 6)       11</a:t>
              </a:r>
            </a:p>
            <a:p>
              <a:pPr eaLnBrk="1" hangingPunct="1">
                <a:spcBef>
                  <a:spcPct val="0"/>
                </a:spcBef>
                <a:buFont typeface="Times New Roman" panose="02020603050405020304" pitchFamily="18" charset="0"/>
                <a:buNone/>
              </a:pPr>
              <a:r>
                <a:rPr lang="zh-CN" altLang="zh-CN" sz="1600" b="1" dirty="0">
                  <a:solidFill>
                    <a:schemeClr val="bg1">
                      <a:lumMod val="65000"/>
                    </a:schemeClr>
                  </a:solidFill>
                  <a:latin typeface="+mn-lt"/>
                </a:rPr>
                <a:t>(3, 3, 4)       10</a:t>
              </a:r>
            </a:p>
          </p:txBody>
        </p:sp>
        <p:sp>
          <p:nvSpPr>
            <p:cNvPr id="8" name="Oval 7">
              <a:extLst>
                <a:ext uri="{FF2B5EF4-FFF2-40B4-BE49-F238E27FC236}">
                  <a16:creationId xmlns:a16="http://schemas.microsoft.com/office/drawing/2014/main" id="{7789D467-D3BE-18B0-D5B1-9D8BDE7E17E8}"/>
                </a:ext>
              </a:extLst>
            </p:cNvPr>
            <p:cNvSpPr>
              <a:spLocks noChangeArrowheads="1"/>
            </p:cNvSpPr>
            <p:nvPr/>
          </p:nvSpPr>
          <p:spPr bwMode="auto">
            <a:xfrm>
              <a:off x="3443801" y="5232225"/>
              <a:ext cx="1872580" cy="584774"/>
            </a:xfrm>
            <a:prstGeom prst="ellipse">
              <a:avLst/>
            </a:prstGeom>
            <a:noFill/>
            <a:ln w="28575">
              <a:solidFill>
                <a:srgbClr val="0000FF"/>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cxnSp>
          <p:nvCxnSpPr>
            <p:cNvPr id="11" name="直接箭头连接符 10">
              <a:extLst>
                <a:ext uri="{FF2B5EF4-FFF2-40B4-BE49-F238E27FC236}">
                  <a16:creationId xmlns:a16="http://schemas.microsoft.com/office/drawing/2014/main" id="{987A5DBF-A30A-D8C2-5505-8CFED2D0F11B}"/>
                </a:ext>
              </a:extLst>
            </p:cNvPr>
            <p:cNvCxnSpPr>
              <a:cxnSpLocks/>
            </p:cNvCxnSpPr>
            <p:nvPr/>
          </p:nvCxnSpPr>
          <p:spPr>
            <a:xfrm flipH="1">
              <a:off x="3131840" y="5647098"/>
              <a:ext cx="400149" cy="36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文本框 11">
              <a:extLst>
                <a:ext uri="{FF2B5EF4-FFF2-40B4-BE49-F238E27FC236}">
                  <a16:creationId xmlns:a16="http://schemas.microsoft.com/office/drawing/2014/main" id="{656E80BD-48C6-CCFD-CDCA-3F9C97FBED91}"/>
                </a:ext>
              </a:extLst>
            </p:cNvPr>
            <p:cNvSpPr txBox="1"/>
            <p:nvPr/>
          </p:nvSpPr>
          <p:spPr>
            <a:xfrm>
              <a:off x="1300984" y="6011154"/>
              <a:ext cx="2319194" cy="338554"/>
            </a:xfrm>
            <a:prstGeom prst="rect">
              <a:avLst/>
            </a:prstGeom>
            <a:noFill/>
          </p:spPr>
          <p:txBody>
            <a:bodyPr wrap="square" rtlCol="0">
              <a:spAutoFit/>
            </a:bodyPr>
            <a:lstStyle/>
            <a:p>
              <a:r>
                <a:rPr lang="zh-CN" altLang="en-US" sz="1600" dirty="0">
                  <a:latin typeface="+mn-lt"/>
                </a:rPr>
                <a:t>子集 </a:t>
              </a:r>
              <a:r>
                <a:rPr lang="en-US" altLang="zh-CN" sz="1600" i="1" dirty="0">
                  <a:latin typeface="+mn-lt"/>
                </a:rPr>
                <a:t>S</a:t>
              </a:r>
              <a:r>
                <a:rPr lang="en-US" altLang="zh-CN" sz="1600" baseline="-25000" dirty="0">
                  <a:latin typeface="+mn-lt"/>
                </a:rPr>
                <a:t>2</a:t>
              </a:r>
              <a:r>
                <a:rPr lang="en-US" altLang="zh-CN" sz="1600" dirty="0">
                  <a:latin typeface="+mn-lt"/>
                </a:rPr>
                <a:t>= {(1,6,6),</a:t>
              </a:r>
              <a:r>
                <a:rPr lang="zh-CN" altLang="en-US" sz="1600" dirty="0">
                  <a:latin typeface="+mn-lt"/>
                </a:rPr>
                <a:t> </a:t>
              </a:r>
              <a:r>
                <a:rPr lang="en-US" altLang="zh-CN" sz="1600" dirty="0">
                  <a:latin typeface="+mn-lt"/>
                </a:rPr>
                <a:t>(2,2,9)}</a:t>
              </a:r>
              <a:endParaRPr lang="zh-CN" altLang="en-US" sz="1600" dirty="0">
                <a:latin typeface="+mn-lt"/>
              </a:endParaRPr>
            </a:p>
          </p:txBody>
        </p:sp>
      </p:grpSp>
      <p:sp>
        <p:nvSpPr>
          <p:cNvPr id="15" name="文本框 14">
            <a:extLst>
              <a:ext uri="{FF2B5EF4-FFF2-40B4-BE49-F238E27FC236}">
                <a16:creationId xmlns:a16="http://schemas.microsoft.com/office/drawing/2014/main" id="{BF09E986-B84C-3894-ADCE-21C24F1AD111}"/>
              </a:ext>
            </a:extLst>
          </p:cNvPr>
          <p:cNvSpPr txBox="1"/>
          <p:nvPr/>
        </p:nvSpPr>
        <p:spPr>
          <a:xfrm>
            <a:off x="6105604" y="4690470"/>
            <a:ext cx="2274004" cy="907941"/>
          </a:xfrm>
          <a:prstGeom prst="rect">
            <a:avLst/>
          </a:prstGeom>
          <a:noFill/>
        </p:spPr>
        <p:txBody>
          <a:bodyPr wrap="square" rtlCol="0">
            <a:spAutoFit/>
          </a:bodyPr>
          <a:lstStyle/>
          <a:p>
            <a:r>
              <a:rPr lang="zh-CN" altLang="en-US" sz="1600" dirty="0">
                <a:solidFill>
                  <a:srgbClr val="008000"/>
                </a:solidFill>
                <a:latin typeface="楷体" panose="02010609060101010101" pitchFamily="49" charset="-122"/>
                <a:ea typeface="楷体" panose="02010609060101010101" pitchFamily="49" charset="-122"/>
              </a:rPr>
              <a:t>条件</a:t>
            </a:r>
            <a:r>
              <a:rPr lang="en-US" altLang="zh-CN" sz="1600" dirty="0">
                <a:solidFill>
                  <a:srgbClr val="008000"/>
                </a:solidFill>
                <a:latin typeface="+mn-lt"/>
                <a:ea typeface="楷体" panose="02010609060101010101" pitchFamily="49" charset="-122"/>
              </a:rPr>
              <a:t>3</a:t>
            </a:r>
            <a:r>
              <a:rPr lang="zh-CN" altLang="en-US" sz="1600" dirty="0">
                <a:solidFill>
                  <a:srgbClr val="008000"/>
                </a:solidFill>
                <a:latin typeface="楷体" panose="02010609060101010101" pitchFamily="49" charset="-122"/>
                <a:ea typeface="楷体" panose="02010609060101010101" pitchFamily="49" charset="-122"/>
              </a:rPr>
              <a:t>：老大与另两个孩子年龄有明显差距。</a:t>
            </a:r>
            <a:endParaRPr lang="en-US" altLang="zh-CN" sz="1600" dirty="0">
              <a:solidFill>
                <a:srgbClr val="008000"/>
              </a:solidFill>
              <a:latin typeface="楷体" panose="02010609060101010101" pitchFamily="49" charset="-122"/>
              <a:ea typeface="楷体" panose="02010609060101010101" pitchFamily="49" charset="-122"/>
            </a:endParaRPr>
          </a:p>
          <a:p>
            <a:pPr algn="ctr">
              <a:spcBef>
                <a:spcPts val="600"/>
              </a:spcBef>
            </a:pPr>
            <a:r>
              <a:rPr lang="en-US" altLang="zh-CN" sz="1600" dirty="0">
                <a:solidFill>
                  <a:srgbClr val="C00000"/>
                </a:solidFill>
                <a:latin typeface="+mn-lt"/>
                <a:ea typeface="楷体" panose="02010609060101010101" pitchFamily="49" charset="-122"/>
              </a:rPr>
              <a:t>Done!</a:t>
            </a:r>
            <a:endParaRPr lang="zh-CN" altLang="en-US" sz="1600" dirty="0">
              <a:solidFill>
                <a:srgbClr val="C00000"/>
              </a:solidFill>
              <a:latin typeface="+mn-lt"/>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74F43D6-D69D-66EA-927A-91CE5BEBC942}"/>
              </a:ext>
            </a:extLst>
          </p:cNvPr>
          <p:cNvSpPr>
            <a:spLocks noGrp="1" noChangeArrowheads="1"/>
          </p:cNvSpPr>
          <p:nvPr>
            <p:ph type="title"/>
          </p:nvPr>
        </p:nvSpPr>
        <p:spPr>
          <a:xfrm>
            <a:off x="457200" y="476672"/>
            <a:ext cx="8229600" cy="940966"/>
          </a:xfrm>
        </p:spPr>
        <p:txBody>
          <a:bodyPr/>
          <a:lstStyle/>
          <a:p>
            <a:pPr eaLnBrk="1" hangingPunct="1"/>
            <a:r>
              <a:rPr lang="zh-CN" altLang="zh-CN" dirty="0"/>
              <a:t>问题求解的</a:t>
            </a:r>
            <a:r>
              <a:rPr lang="zh-CN" altLang="en-US" dirty="0"/>
              <a:t>基本“方法”</a:t>
            </a:r>
            <a:endParaRPr lang="zh-CN" altLang="zh-CN" dirty="0"/>
          </a:p>
        </p:txBody>
      </p:sp>
      <p:sp>
        <p:nvSpPr>
          <p:cNvPr id="12291" name="Rectangle 3">
            <a:extLst>
              <a:ext uri="{FF2B5EF4-FFF2-40B4-BE49-F238E27FC236}">
                <a16:creationId xmlns:a16="http://schemas.microsoft.com/office/drawing/2014/main" id="{A53D33E9-40CE-C8E2-73D3-DA6F017DEF04}"/>
              </a:ext>
            </a:extLst>
          </p:cNvPr>
          <p:cNvSpPr>
            <a:spLocks noGrp="1" noChangeArrowheads="1"/>
          </p:cNvSpPr>
          <p:nvPr>
            <p:ph idx="1"/>
          </p:nvPr>
        </p:nvSpPr>
        <p:spPr>
          <a:xfrm>
            <a:off x="539552" y="1662651"/>
            <a:ext cx="8229600" cy="2066528"/>
          </a:xfrm>
        </p:spPr>
        <p:txBody>
          <a:bodyPr/>
          <a:lstStyle/>
          <a:p>
            <a:pPr eaLnBrk="1" hangingPunct="1">
              <a:lnSpc>
                <a:spcPct val="110000"/>
              </a:lnSpc>
              <a:spcBef>
                <a:spcPct val="60000"/>
              </a:spcBef>
            </a:pPr>
            <a:r>
              <a:rPr lang="zh-CN" altLang="zh-CN" sz="2000" dirty="0"/>
              <a:t>确定合理的解空间</a:t>
            </a:r>
            <a:r>
              <a:rPr lang="zh-CN" altLang="en-US" sz="2000" dirty="0"/>
              <a:t>，并表示为某种“结构”。</a:t>
            </a:r>
            <a:endParaRPr lang="zh-CN" altLang="zh-CN" sz="2000" dirty="0"/>
          </a:p>
          <a:p>
            <a:pPr eaLnBrk="1" hangingPunct="1">
              <a:lnSpc>
                <a:spcPct val="110000"/>
              </a:lnSpc>
              <a:spcBef>
                <a:spcPct val="60000"/>
              </a:spcBef>
            </a:pPr>
            <a:r>
              <a:rPr lang="zh-CN" altLang="zh-CN" sz="2000" dirty="0"/>
              <a:t>利用已知的限制条件（知识）尽可能快的压缩可能的解空间</a:t>
            </a:r>
            <a:r>
              <a:rPr lang="zh-CN" altLang="en-US" sz="2000" dirty="0"/>
              <a:t>。</a:t>
            </a:r>
            <a:endParaRPr lang="en-US" altLang="zh-CN" sz="2000" dirty="0"/>
          </a:p>
          <a:p>
            <a:pPr lvl="1" eaLnBrk="1" hangingPunct="1">
              <a:lnSpc>
                <a:spcPct val="110000"/>
              </a:lnSpc>
              <a:spcBef>
                <a:spcPct val="60000"/>
              </a:spcBef>
            </a:pPr>
            <a:r>
              <a:rPr lang="zh-CN" altLang="en-US" sz="1800" dirty="0"/>
              <a:t>当解空间已经足够小，我们就可以“直接”解题。</a:t>
            </a:r>
            <a:endParaRPr lang="zh-CN" altLang="zh-CN" sz="1800" dirty="0"/>
          </a:p>
          <a:p>
            <a:pPr eaLnBrk="1" hangingPunct="1">
              <a:lnSpc>
                <a:spcPct val="110000"/>
              </a:lnSpc>
              <a:spcBef>
                <a:spcPct val="60000"/>
              </a:spcBef>
            </a:pPr>
            <a:r>
              <a:rPr lang="zh-CN" altLang="zh-CN" sz="2000" dirty="0"/>
              <a:t>如果很难确定解空间，</a:t>
            </a:r>
            <a:r>
              <a:rPr lang="zh-CN" altLang="en-US" sz="2000" dirty="0"/>
              <a:t>或很难有效缩小解空间，</a:t>
            </a:r>
            <a:r>
              <a:rPr lang="zh-CN" altLang="zh-CN" sz="2000" dirty="0"/>
              <a:t>这个题就“很难”。</a:t>
            </a:r>
          </a:p>
        </p:txBody>
      </p:sp>
      <p:sp>
        <p:nvSpPr>
          <p:cNvPr id="2" name="文本框 1">
            <a:extLst>
              <a:ext uri="{FF2B5EF4-FFF2-40B4-BE49-F238E27FC236}">
                <a16:creationId xmlns:a16="http://schemas.microsoft.com/office/drawing/2014/main" id="{D6445436-E0C1-F59F-F79E-35104089CABD}"/>
              </a:ext>
            </a:extLst>
          </p:cNvPr>
          <p:cNvSpPr txBox="1"/>
          <p:nvPr/>
        </p:nvSpPr>
        <p:spPr>
          <a:xfrm>
            <a:off x="1053952" y="3933056"/>
            <a:ext cx="7200800" cy="2000548"/>
          </a:xfrm>
          <a:prstGeom prst="rect">
            <a:avLst/>
          </a:prstGeom>
          <a:noFill/>
        </p:spPr>
        <p:txBody>
          <a:bodyPr wrap="square" rtlCol="0">
            <a:spAutoFit/>
          </a:bodyPr>
          <a:lstStyle/>
          <a:p>
            <a:r>
              <a:rPr lang="zh-CN" altLang="en-US" dirty="0">
                <a:solidFill>
                  <a:srgbClr val="008000"/>
                </a:solidFill>
              </a:rPr>
              <a:t>一个非常著名的“难”题：旅行推销商问题 </a:t>
            </a:r>
            <a:r>
              <a:rPr lang="en-US" altLang="zh-CN" sz="1400" dirty="0">
                <a:solidFill>
                  <a:srgbClr val="008000"/>
                </a:solidFill>
                <a:latin typeface="+mn-lt"/>
              </a:rPr>
              <a:t>(TSP)</a:t>
            </a:r>
          </a:p>
          <a:p>
            <a:pPr marL="742950" lvl="1" indent="-285750">
              <a:spcBef>
                <a:spcPts val="600"/>
              </a:spcBef>
              <a:buFont typeface="Arial" panose="020B0604020202020204" pitchFamily="34" charset="0"/>
              <a:buChar char="•"/>
            </a:pPr>
            <a:r>
              <a:rPr lang="zh-CN" altLang="en-US" sz="1600" dirty="0">
                <a:latin typeface="楷体" panose="02010609060101010101" pitchFamily="49" charset="-122"/>
                <a:ea typeface="楷体" panose="02010609060101010101" pitchFamily="49" charset="-122"/>
              </a:rPr>
              <a:t>假设一个推销员需要走遍</a:t>
            </a:r>
            <a:r>
              <a:rPr lang="en-US" altLang="zh-CN" sz="1600" dirty="0">
                <a:latin typeface="+mn-lt"/>
                <a:ea typeface="楷体" panose="02010609060101010101" pitchFamily="49" charset="-122"/>
              </a:rPr>
              <a:t>20</a:t>
            </a:r>
            <a:r>
              <a:rPr lang="zh-CN" altLang="en-US" sz="1600" dirty="0">
                <a:latin typeface="楷体" panose="02010609060101010101" pitchFamily="49" charset="-122"/>
                <a:ea typeface="楷体" panose="02010609060101010101" pitchFamily="49" charset="-122"/>
              </a:rPr>
              <a:t>个城镇，任何两个城镇之间都有“直接”的道路可通</a:t>
            </a:r>
            <a:r>
              <a:rPr lang="zh-CN" altLang="en-US" sz="1400" dirty="0">
                <a:solidFill>
                  <a:schemeClr val="bg1">
                    <a:lumMod val="65000"/>
                  </a:schemeClr>
                </a:solidFill>
                <a:latin typeface="楷体" panose="02010609060101010101" pitchFamily="49" charset="-122"/>
                <a:ea typeface="楷体" panose="02010609060101010101" pitchFamily="49" charset="-122"/>
              </a:rPr>
              <a:t>（称之为一个“路段”）</a:t>
            </a:r>
            <a:r>
              <a:rPr lang="zh-CN" altLang="en-US" sz="1600" dirty="0">
                <a:latin typeface="楷体" panose="02010609060101010101" pitchFamily="49" charset="-122"/>
                <a:ea typeface="楷体" panose="02010609060101010101" pitchFamily="49" charset="-122"/>
              </a:rPr>
              <a:t>，那么按照任何顺序走，他都可以保证任何城镇一定经过一次也只经过一次，回到出发处，经过的路段数一定是</a:t>
            </a:r>
            <a:r>
              <a:rPr lang="en-US" altLang="zh-CN" sz="1600" dirty="0">
                <a:latin typeface="+mn-lt"/>
                <a:ea typeface="楷体" panose="02010609060101010101" pitchFamily="49" charset="-122"/>
              </a:rPr>
              <a:t>20</a:t>
            </a:r>
            <a:r>
              <a:rPr lang="zh-CN" altLang="en-US" sz="1600" dirty="0">
                <a:latin typeface="楷体" panose="02010609060101010101" pitchFamily="49" charset="-122"/>
                <a:ea typeface="楷体" panose="02010609060101010101" pitchFamily="49" charset="-122"/>
              </a:rPr>
              <a:t>个。</a:t>
            </a:r>
            <a:endParaRPr lang="en-US" altLang="zh-CN" sz="1600" dirty="0">
              <a:latin typeface="楷体" panose="02010609060101010101" pitchFamily="49" charset="-122"/>
              <a:ea typeface="楷体" panose="02010609060101010101" pitchFamily="49" charset="-122"/>
            </a:endParaRPr>
          </a:p>
          <a:p>
            <a:pPr marL="742950" lvl="1" indent="-285750">
              <a:spcBef>
                <a:spcPts val="600"/>
              </a:spcBef>
              <a:buFont typeface="Arial" panose="020B0604020202020204" pitchFamily="34" charset="0"/>
              <a:buChar char="•"/>
            </a:pPr>
            <a:r>
              <a:rPr lang="zh-CN" altLang="en-US" sz="1600" dirty="0">
                <a:latin typeface="楷体" panose="02010609060101010101" pitchFamily="49" charset="-122"/>
                <a:ea typeface="楷体" panose="02010609060101010101" pitchFamily="49" charset="-122"/>
              </a:rPr>
              <a:t>不过，如果每条路段长度未必一样，要经过每个城镇一次且恰好一次并回到出发处，要求路程总长度最短，那就“很难”了。</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6901B0F-4875-2368-4EE6-3375508C8B93}"/>
              </a:ext>
            </a:extLst>
          </p:cNvPr>
          <p:cNvSpPr/>
          <p:nvPr/>
        </p:nvSpPr>
        <p:spPr>
          <a:xfrm>
            <a:off x="830088" y="764704"/>
            <a:ext cx="7388561" cy="1461939"/>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defRPr/>
            </a:pPr>
            <a:r>
              <a:rPr lang="zh-CN" alt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charset="0"/>
                <a:ea typeface="宋体" charset="-122"/>
              </a:rPr>
              <a:t>问题</a:t>
            </a:r>
            <a:r>
              <a:rPr lang="en-US" altLang="zh-CN"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charset="0"/>
                <a:ea typeface="宋体" charset="-122"/>
              </a:rPr>
              <a:t>1</a:t>
            </a:r>
            <a:r>
              <a:rPr lang="zh-CN" alt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charset="0"/>
                <a:ea typeface="宋体" charset="-122"/>
              </a:rPr>
              <a:t>：</a:t>
            </a:r>
            <a:endParaRPr lang="en-US" altLang="zh-CN"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charset="0"/>
              <a:ea typeface="宋体" charset="-122"/>
            </a:endParaRPr>
          </a:p>
          <a:p>
            <a:pPr>
              <a:spcBef>
                <a:spcPts val="600"/>
              </a:spcBef>
              <a:defRPr/>
            </a:pPr>
            <a:r>
              <a:rPr lang="zh-CN" alt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charset="0"/>
                <a:ea typeface="宋体" charset="-122"/>
              </a:rPr>
              <a:t>你认可“穷举”是解题策略吗？</a:t>
            </a:r>
            <a:endParaRPr lang="en-US" altLang="zh-CN"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charset="0"/>
              <a:ea typeface="宋体" charset="-122"/>
            </a:endParaRPr>
          </a:p>
        </p:txBody>
      </p:sp>
      <p:sp>
        <p:nvSpPr>
          <p:cNvPr id="5" name="Rectangle 4">
            <a:extLst>
              <a:ext uri="{FF2B5EF4-FFF2-40B4-BE49-F238E27FC236}">
                <a16:creationId xmlns:a16="http://schemas.microsoft.com/office/drawing/2014/main" id="{A8EE7FCA-EE48-AD48-F9A5-866F3AACAB05}"/>
              </a:ext>
            </a:extLst>
          </p:cNvPr>
          <p:cNvSpPr>
            <a:spLocks noChangeArrowheads="1"/>
          </p:cNvSpPr>
          <p:nvPr/>
        </p:nvSpPr>
        <p:spPr bwMode="auto">
          <a:xfrm>
            <a:off x="900113" y="2636838"/>
            <a:ext cx="5688012"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zh-CN" sz="1800">
                <a:latin typeface="Arial" panose="020B0604020202020204" pitchFamily="34" charset="0"/>
              </a:rPr>
              <a:t>考虑如下的问题：</a:t>
            </a:r>
            <a:r>
              <a:rPr lang="en-US" altLang="zh-CN" sz="1800">
                <a:latin typeface="Arial" panose="020B0604020202020204" pitchFamily="34" charset="0"/>
              </a:rPr>
              <a:t>Adam, Bob</a:t>
            </a:r>
            <a:r>
              <a:rPr lang="zh-CN" altLang="zh-CN" sz="1800">
                <a:latin typeface="Arial" panose="020B0604020202020204" pitchFamily="34" charset="0"/>
              </a:rPr>
              <a:t>和</a:t>
            </a:r>
            <a:r>
              <a:rPr lang="en-US" altLang="zh-CN" sz="1800">
                <a:latin typeface="Arial" panose="020B0604020202020204" pitchFamily="34" charset="0"/>
              </a:rPr>
              <a:t>Charlie</a:t>
            </a:r>
            <a:r>
              <a:rPr lang="zh-CN" altLang="zh-CN" sz="1800">
                <a:latin typeface="Arial" panose="020B0604020202020204" pitchFamily="34" charset="0"/>
              </a:rPr>
              <a:t>三人分别获得比赛的前三名，没有并列。我们已经知道以下事实：</a:t>
            </a:r>
          </a:p>
          <a:p>
            <a:pPr eaLnBrk="1" hangingPunct="1">
              <a:spcBef>
                <a:spcPts val="1200"/>
              </a:spcBef>
              <a:buFontTx/>
              <a:buNone/>
            </a:pPr>
            <a:r>
              <a:rPr lang="zh-CN" altLang="zh-CN" sz="1800">
                <a:latin typeface="Arial" panose="020B0604020202020204" pitchFamily="34" charset="0"/>
              </a:rPr>
              <a:t>如果</a:t>
            </a:r>
            <a:r>
              <a:rPr lang="en-US" altLang="zh-CN" sz="1800">
                <a:latin typeface="Arial" panose="020B0604020202020204" pitchFamily="34" charset="0"/>
              </a:rPr>
              <a:t>Charlie</a:t>
            </a:r>
            <a:r>
              <a:rPr lang="zh-CN" altLang="zh-CN" sz="1800">
                <a:latin typeface="Arial" panose="020B0604020202020204" pitchFamily="34" charset="0"/>
              </a:rPr>
              <a:t>是第二，</a:t>
            </a:r>
            <a:r>
              <a:rPr lang="en-US" altLang="zh-CN" sz="1800">
                <a:latin typeface="Arial" panose="020B0604020202020204" pitchFamily="34" charset="0"/>
              </a:rPr>
              <a:t>Bob</a:t>
            </a:r>
            <a:r>
              <a:rPr lang="zh-CN" altLang="zh-CN" sz="1800">
                <a:latin typeface="Arial" panose="020B0604020202020204" pitchFamily="34" charset="0"/>
              </a:rPr>
              <a:t>就是第三；</a:t>
            </a:r>
          </a:p>
          <a:p>
            <a:pPr eaLnBrk="1" hangingPunct="1">
              <a:spcBef>
                <a:spcPct val="0"/>
              </a:spcBef>
              <a:buFontTx/>
              <a:buNone/>
            </a:pPr>
            <a:r>
              <a:rPr lang="zh-CN" altLang="zh-CN" sz="1800">
                <a:latin typeface="Arial" panose="020B0604020202020204" pitchFamily="34" charset="0"/>
              </a:rPr>
              <a:t>如果</a:t>
            </a:r>
            <a:r>
              <a:rPr lang="en-US" altLang="zh-CN" sz="1800">
                <a:latin typeface="Arial" panose="020B0604020202020204" pitchFamily="34" charset="0"/>
              </a:rPr>
              <a:t>Charlie</a:t>
            </a:r>
            <a:r>
              <a:rPr lang="zh-CN" altLang="zh-CN" sz="1800">
                <a:latin typeface="Arial" panose="020B0604020202020204" pitchFamily="34" charset="0"/>
              </a:rPr>
              <a:t>是第三，</a:t>
            </a:r>
            <a:r>
              <a:rPr lang="en-US" altLang="zh-CN" sz="1800">
                <a:latin typeface="Arial" panose="020B0604020202020204" pitchFamily="34" charset="0"/>
              </a:rPr>
              <a:t>Bob</a:t>
            </a:r>
            <a:r>
              <a:rPr lang="zh-CN" altLang="zh-CN" sz="1800">
                <a:latin typeface="Arial" panose="020B0604020202020204" pitchFamily="34" charset="0"/>
              </a:rPr>
              <a:t>就是第一；</a:t>
            </a:r>
          </a:p>
          <a:p>
            <a:pPr eaLnBrk="1" hangingPunct="1">
              <a:spcBef>
                <a:spcPct val="0"/>
              </a:spcBef>
              <a:buFontTx/>
              <a:buNone/>
            </a:pPr>
            <a:r>
              <a:rPr lang="zh-CN" altLang="zh-CN" sz="1800">
                <a:latin typeface="Arial" panose="020B0604020202020204" pitchFamily="34" charset="0"/>
              </a:rPr>
              <a:t>如果</a:t>
            </a:r>
            <a:r>
              <a:rPr lang="en-US" altLang="zh-CN" sz="1800">
                <a:latin typeface="Arial" panose="020B0604020202020204" pitchFamily="34" charset="0"/>
              </a:rPr>
              <a:t>Bob</a:t>
            </a:r>
            <a:r>
              <a:rPr lang="zh-CN" altLang="zh-CN" sz="1800">
                <a:latin typeface="Arial" panose="020B0604020202020204" pitchFamily="34" charset="0"/>
              </a:rPr>
              <a:t>不是第二，</a:t>
            </a:r>
            <a:r>
              <a:rPr lang="en-US" altLang="zh-CN" sz="1800">
                <a:latin typeface="Arial" panose="020B0604020202020204" pitchFamily="34" charset="0"/>
              </a:rPr>
              <a:t>Adam</a:t>
            </a:r>
            <a:r>
              <a:rPr lang="zh-CN" altLang="zh-CN" sz="1800">
                <a:latin typeface="Arial" panose="020B0604020202020204" pitchFamily="34" charset="0"/>
              </a:rPr>
              <a:t>一定是第三；</a:t>
            </a:r>
          </a:p>
          <a:p>
            <a:pPr eaLnBrk="1" hangingPunct="1">
              <a:spcBef>
                <a:spcPct val="0"/>
              </a:spcBef>
              <a:buFontTx/>
              <a:buNone/>
            </a:pPr>
            <a:r>
              <a:rPr lang="zh-CN" altLang="zh-CN" sz="1800">
                <a:latin typeface="Arial" panose="020B0604020202020204" pitchFamily="34" charset="0"/>
              </a:rPr>
              <a:t>如果</a:t>
            </a:r>
            <a:r>
              <a:rPr lang="en-US" altLang="zh-CN" sz="1800">
                <a:latin typeface="Arial" panose="020B0604020202020204" pitchFamily="34" charset="0"/>
              </a:rPr>
              <a:t>Adam</a:t>
            </a:r>
            <a:r>
              <a:rPr lang="zh-CN" altLang="zh-CN" sz="1800">
                <a:latin typeface="Arial" panose="020B0604020202020204" pitchFamily="34" charset="0"/>
              </a:rPr>
              <a:t>是第一，</a:t>
            </a:r>
            <a:r>
              <a:rPr lang="en-US" altLang="zh-CN" sz="1800">
                <a:latin typeface="Arial" panose="020B0604020202020204" pitchFamily="34" charset="0"/>
              </a:rPr>
              <a:t>Charlie</a:t>
            </a:r>
            <a:r>
              <a:rPr lang="zh-CN" altLang="zh-CN" sz="1800">
                <a:latin typeface="Arial" panose="020B0604020202020204" pitchFamily="34" charset="0"/>
              </a:rPr>
              <a:t>一定是第三。</a:t>
            </a:r>
          </a:p>
        </p:txBody>
      </p:sp>
      <p:sp>
        <p:nvSpPr>
          <p:cNvPr id="6" name="TextBox 5">
            <a:extLst>
              <a:ext uri="{FF2B5EF4-FFF2-40B4-BE49-F238E27FC236}">
                <a16:creationId xmlns:a16="http://schemas.microsoft.com/office/drawing/2014/main" id="{98C2CC02-0A3E-A4CF-B6C4-2C42AD731E4D}"/>
              </a:ext>
            </a:extLst>
          </p:cNvPr>
          <p:cNvSpPr txBox="1"/>
          <p:nvPr/>
        </p:nvSpPr>
        <p:spPr>
          <a:xfrm>
            <a:off x="5753100" y="3429000"/>
            <a:ext cx="2736850" cy="1200150"/>
          </a:xfrm>
          <a:prstGeom prst="rect">
            <a:avLst/>
          </a:prstGeom>
          <a:noFill/>
        </p:spPr>
        <p:txBody>
          <a:bodyPr>
            <a:spAutoFit/>
          </a:bodyPr>
          <a:lstStyle/>
          <a:p>
            <a:pPr>
              <a:defRPr/>
            </a:pPr>
            <a:r>
              <a:rPr lang="zh-CN" altLang="en-US" dirty="0">
                <a:solidFill>
                  <a:srgbClr val="008000"/>
                </a:solidFill>
                <a:latin typeface="Arial" charset="0"/>
                <a:ea typeface="宋体" charset="-122"/>
              </a:rPr>
              <a:t>搜索空间多大？</a:t>
            </a:r>
            <a:endParaRPr lang="en-US" altLang="zh-CN" dirty="0">
              <a:solidFill>
                <a:srgbClr val="008000"/>
              </a:solidFill>
              <a:latin typeface="Arial" charset="0"/>
              <a:ea typeface="宋体" charset="-122"/>
            </a:endParaRPr>
          </a:p>
          <a:p>
            <a:pPr marL="285750" indent="-285750">
              <a:buFont typeface="Arial" panose="020B0604020202020204" pitchFamily="34" charset="0"/>
              <a:buChar char="•"/>
              <a:defRPr/>
            </a:pPr>
            <a:r>
              <a:rPr lang="zh-CN" altLang="en-US" dirty="0">
                <a:solidFill>
                  <a:srgbClr val="008000"/>
                </a:solidFill>
                <a:latin typeface="Arial" charset="0"/>
                <a:ea typeface="宋体" charset="-122"/>
              </a:rPr>
              <a:t>一般逻辑模型？</a:t>
            </a:r>
            <a:endParaRPr lang="en-US" altLang="zh-CN" dirty="0">
              <a:solidFill>
                <a:srgbClr val="008000"/>
              </a:solidFill>
              <a:latin typeface="Arial" charset="0"/>
              <a:ea typeface="宋体" charset="-122"/>
            </a:endParaRPr>
          </a:p>
          <a:p>
            <a:pPr marL="285750" indent="-285750">
              <a:buFont typeface="Arial" panose="020B0604020202020204" pitchFamily="34" charset="0"/>
              <a:buChar char="•"/>
              <a:defRPr/>
            </a:pPr>
            <a:r>
              <a:rPr lang="zh-CN" altLang="en-US" dirty="0">
                <a:solidFill>
                  <a:srgbClr val="008000"/>
                </a:solidFill>
                <a:latin typeface="Arial" charset="0"/>
                <a:ea typeface="宋体" charset="-122"/>
              </a:rPr>
              <a:t>特例？</a:t>
            </a:r>
            <a:endParaRPr lang="en-US" altLang="zh-CN" dirty="0">
              <a:solidFill>
                <a:srgbClr val="008000"/>
              </a:solidFill>
              <a:latin typeface="Arial" charset="0"/>
              <a:ea typeface="宋体" charset="-122"/>
            </a:endParaRPr>
          </a:p>
          <a:p>
            <a:pPr marL="285750" indent="-285750">
              <a:buFont typeface="Arial" panose="020B0604020202020204" pitchFamily="34" charset="0"/>
              <a:buChar char="•"/>
              <a:defRPr/>
            </a:pPr>
            <a:r>
              <a:rPr lang="zh-CN" altLang="en-US" dirty="0">
                <a:solidFill>
                  <a:srgbClr val="008000"/>
                </a:solidFill>
                <a:latin typeface="Arial" charset="0"/>
                <a:ea typeface="宋体" charset="-122"/>
              </a:rPr>
              <a:t>人工压缩搜索空间？</a:t>
            </a:r>
          </a:p>
        </p:txBody>
      </p:sp>
      <p:sp>
        <p:nvSpPr>
          <p:cNvPr id="7" name="TextBox 6">
            <a:extLst>
              <a:ext uri="{FF2B5EF4-FFF2-40B4-BE49-F238E27FC236}">
                <a16:creationId xmlns:a16="http://schemas.microsoft.com/office/drawing/2014/main" id="{5885EC7E-E44B-6367-C9D0-C96ADBDBA054}"/>
              </a:ext>
            </a:extLst>
          </p:cNvPr>
          <p:cNvSpPr txBox="1">
            <a:spLocks noChangeArrowheads="1"/>
          </p:cNvSpPr>
          <p:nvPr/>
        </p:nvSpPr>
        <p:spPr bwMode="auto">
          <a:xfrm>
            <a:off x="1268413" y="4797425"/>
            <a:ext cx="65182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800">
                <a:latin typeface="Arial" panose="020B0604020202020204" pitchFamily="34" charset="0"/>
              </a:rPr>
              <a:t>数学模型：命题演算公式的可满足问题：</a:t>
            </a:r>
            <a:endParaRPr lang="en-US" altLang="zh-CN" sz="1800">
              <a:latin typeface="Arial" panose="020B0604020202020204" pitchFamily="34" charset="0"/>
            </a:endParaRPr>
          </a:p>
          <a:p>
            <a:pPr eaLnBrk="1" hangingPunct="1">
              <a:spcBef>
                <a:spcPts val="600"/>
              </a:spcBef>
              <a:buFontTx/>
              <a:buNone/>
            </a:pPr>
            <a:r>
              <a:rPr lang="en-US" altLang="zh-CN" sz="1800">
                <a:latin typeface="Arial" panose="020B0604020202020204" pitchFamily="34" charset="0"/>
              </a:rPr>
              <a:t>	</a:t>
            </a:r>
            <a:r>
              <a:rPr lang="zh-CN" altLang="en-US" sz="1800">
                <a:cs typeface="Times New Roman" panose="02020603050405020304" pitchFamily="18" charset="0"/>
              </a:rPr>
              <a:t>（</a:t>
            </a:r>
            <a:r>
              <a:rPr lang="en-US" altLang="zh-CN" sz="1800">
                <a:cs typeface="Times New Roman" panose="02020603050405020304" pitchFamily="18" charset="0"/>
              </a:rPr>
              <a:t>~a2</a:t>
            </a:r>
            <a:r>
              <a:rPr lang="en-US" altLang="zh-CN" sz="1800">
                <a:cs typeface="Times New Roman" panose="02020603050405020304" pitchFamily="18" charset="0"/>
                <a:sym typeface="Symbol" panose="05050102010706020507" pitchFamily="18" charset="2"/>
              </a:rPr>
              <a:t>b3)  (~c3b1)  (b2c3)  (~a1c3) </a:t>
            </a:r>
          </a:p>
          <a:p>
            <a:pPr eaLnBrk="1" hangingPunct="1">
              <a:spcBef>
                <a:spcPts val="600"/>
              </a:spcBef>
              <a:buFontTx/>
              <a:buNone/>
            </a:pPr>
            <a:r>
              <a:rPr lang="en-US" altLang="zh-CN" sz="1800">
                <a:cs typeface="Times New Roman" panose="02020603050405020304" pitchFamily="18" charset="0"/>
                <a:sym typeface="Symbol" panose="05050102010706020507" pitchFamily="18" charset="2"/>
              </a:rPr>
              <a:t>	 - </a:t>
            </a:r>
            <a:r>
              <a:rPr lang="zh-CN" altLang="en-US" sz="1800">
                <a:cs typeface="Times New Roman" panose="02020603050405020304" pitchFamily="18" charset="0"/>
                <a:sym typeface="Symbol" panose="05050102010706020507" pitchFamily="18" charset="2"/>
              </a:rPr>
              <a:t>加上其它限定，如“每人有一个唯一的名次”</a:t>
            </a:r>
            <a:endParaRPr lang="zh-CN" altLang="en-US" sz="18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B3E306E8-58B9-48B6-8114-0D669B358D64}"/>
              </a:ext>
            </a:extLst>
          </p:cNvPr>
          <p:cNvSpPr txBox="1"/>
          <p:nvPr/>
        </p:nvSpPr>
        <p:spPr>
          <a:xfrm>
            <a:off x="904604" y="3684951"/>
            <a:ext cx="7550100" cy="1354138"/>
          </a:xfrm>
          <a:prstGeom prst="rect">
            <a:avLst/>
          </a:prstGeom>
          <a:noFill/>
        </p:spPr>
        <p:txBody>
          <a:bodyPr wrap="square">
            <a:spAutoFit/>
          </a:bodyPr>
          <a:lstStyle/>
          <a:p>
            <a:pPr>
              <a:defRPr/>
            </a:pPr>
            <a:r>
              <a:rPr lang="en-US" altLang="zh-CN" i="1" dirty="0">
                <a:latin typeface="+mn-lt"/>
                <a:ea typeface="宋体" charset="-122"/>
              </a:rPr>
              <a:t>y</a:t>
            </a:r>
            <a:r>
              <a:rPr lang="zh-CN" altLang="en-US" dirty="0">
                <a:latin typeface="Arial" charset="0"/>
                <a:ea typeface="宋体" charset="-122"/>
              </a:rPr>
              <a:t>必须满足的条件：</a:t>
            </a:r>
            <a:r>
              <a:rPr lang="en-US" altLang="zh-CN" dirty="0">
                <a:latin typeface="Arial" charset="0"/>
                <a:ea typeface="宋体" charset="-122"/>
              </a:rPr>
              <a:t>(</a:t>
            </a:r>
            <a:r>
              <a:rPr lang="en-US" altLang="zh-CN" dirty="0">
                <a:latin typeface="+mn-lt"/>
                <a:ea typeface="宋体" charset="-122"/>
              </a:rPr>
              <a:t>(</a:t>
            </a:r>
            <a:r>
              <a:rPr lang="en-US" altLang="zh-CN" i="1" dirty="0">
                <a:latin typeface="+mn-lt"/>
                <a:ea typeface="宋体" charset="-122"/>
              </a:rPr>
              <a:t>y</a:t>
            </a:r>
            <a:r>
              <a:rPr lang="en-US" altLang="zh-CN" dirty="0">
                <a:latin typeface="+mn-lt"/>
                <a:ea typeface="宋体" charset="-122"/>
              </a:rPr>
              <a:t> mod 2=0) or (</a:t>
            </a:r>
            <a:r>
              <a:rPr lang="en-US" altLang="zh-CN" i="1" dirty="0">
                <a:latin typeface="+mn-lt"/>
                <a:ea typeface="宋体" charset="-122"/>
              </a:rPr>
              <a:t>y</a:t>
            </a:r>
            <a:r>
              <a:rPr lang="en-US" altLang="zh-CN" dirty="0">
                <a:latin typeface="+mn-lt"/>
                <a:ea typeface="宋体" charset="-122"/>
              </a:rPr>
              <a:t> mod 100=95) or (</a:t>
            </a:r>
            <a:r>
              <a:rPr lang="en-US" altLang="zh-CN" i="1" dirty="0">
                <a:latin typeface="+mn-lt"/>
                <a:ea typeface="宋体" charset="-122"/>
              </a:rPr>
              <a:t>y</a:t>
            </a:r>
            <a:r>
              <a:rPr lang="en-US" altLang="zh-CN" dirty="0">
                <a:latin typeface="+mn-lt"/>
                <a:ea typeface="宋体" charset="-122"/>
              </a:rPr>
              <a:t> mod 100 =35))  and  </a:t>
            </a:r>
          </a:p>
          <a:p>
            <a:pPr>
              <a:defRPr/>
            </a:pPr>
            <a:r>
              <a:rPr lang="en-US" altLang="zh-CN" dirty="0">
                <a:latin typeface="+mn-lt"/>
                <a:ea typeface="宋体" charset="-122"/>
              </a:rPr>
              <a:t>                               (</a:t>
            </a:r>
            <a:r>
              <a:rPr lang="en-US" altLang="zh-CN" dirty="0">
                <a:latin typeface="+mn-lt"/>
                <a:ea typeface="宋体" charset="-122"/>
                <a:sym typeface="Symbol"/>
              </a:rPr>
              <a:t></a:t>
            </a:r>
            <a:r>
              <a:rPr lang="en-US" altLang="zh-CN" i="1" dirty="0">
                <a:latin typeface="+mn-lt"/>
                <a:ea typeface="宋体" charset="-122"/>
                <a:sym typeface="Symbol"/>
              </a:rPr>
              <a:t>t</a:t>
            </a:r>
            <a:r>
              <a:rPr lang="en-US" altLang="zh-CN" dirty="0">
                <a:latin typeface="+mn-lt"/>
                <a:ea typeface="宋体" charset="-122"/>
                <a:sym typeface="Symbol"/>
              </a:rPr>
              <a:t> in {1,..,9}, </a:t>
            </a:r>
            <a:r>
              <a:rPr lang="zh-CN" altLang="en-US" dirty="0">
                <a:latin typeface="Arial" charset="0"/>
                <a:ea typeface="宋体" charset="-122"/>
                <a:sym typeface="Symbol"/>
              </a:rPr>
              <a:t>满</a:t>
            </a:r>
            <a:r>
              <a:rPr lang="zh-CN" altLang="en-US" dirty="0">
                <a:latin typeface="+mn-lt"/>
                <a:ea typeface="宋体" charset="-122"/>
                <a:sym typeface="Symbol"/>
              </a:rPr>
              <a:t>足 </a:t>
            </a:r>
            <a:r>
              <a:rPr lang="en-US" altLang="zh-CN" i="1" dirty="0">
                <a:latin typeface="+mn-lt"/>
                <a:ea typeface="宋体" charset="-122"/>
                <a:sym typeface="Symbol"/>
              </a:rPr>
              <a:t>y</a:t>
            </a:r>
            <a:r>
              <a:rPr lang="en-US" altLang="zh-CN" dirty="0">
                <a:latin typeface="+mn-lt"/>
                <a:ea typeface="宋体" charset="-122"/>
                <a:sym typeface="Symbol"/>
              </a:rPr>
              <a:t>*</a:t>
            </a:r>
            <a:r>
              <a:rPr lang="en-US" altLang="zh-CN" i="1" dirty="0">
                <a:latin typeface="+mn-lt"/>
                <a:ea typeface="宋体" charset="-122"/>
                <a:sym typeface="Symbol"/>
              </a:rPr>
              <a:t>t</a:t>
            </a:r>
            <a:r>
              <a:rPr lang="en-US" altLang="zh-CN" dirty="0">
                <a:latin typeface="+mn-lt"/>
                <a:ea typeface="宋体" charset="-122"/>
                <a:sym typeface="Symbol"/>
              </a:rPr>
              <a:t> mod 100 = 80)     </a:t>
            </a:r>
            <a:r>
              <a:rPr lang="en-US" altLang="zh-CN" sz="1600" dirty="0">
                <a:latin typeface="+mn-lt"/>
                <a:ea typeface="宋体" charset="-122"/>
                <a:sym typeface="Symbol"/>
              </a:rPr>
              <a:t> </a:t>
            </a:r>
            <a:r>
              <a:rPr lang="en-US" altLang="zh-CN" sz="1600" dirty="0">
                <a:solidFill>
                  <a:srgbClr val="C00000"/>
                </a:solidFill>
                <a:latin typeface="+mn-lt"/>
                <a:ea typeface="宋体" charset="-122"/>
                <a:sym typeface="Symbol"/>
              </a:rPr>
              <a:t>(</a:t>
            </a:r>
            <a:r>
              <a:rPr lang="zh-CN" altLang="en-US" sz="1600" dirty="0">
                <a:solidFill>
                  <a:srgbClr val="C00000"/>
                </a:solidFill>
                <a:latin typeface="+mn-lt"/>
                <a:ea typeface="宋体" charset="-122"/>
                <a:sym typeface="Symbol"/>
              </a:rPr>
              <a:t>共有</a:t>
            </a:r>
            <a:r>
              <a:rPr lang="en-US" altLang="zh-CN" sz="1600" dirty="0">
                <a:solidFill>
                  <a:srgbClr val="C00000"/>
                </a:solidFill>
                <a:latin typeface="+mn-lt"/>
                <a:ea typeface="宋体" charset="-122"/>
                <a:sym typeface="Symbol"/>
              </a:rPr>
              <a:t>171</a:t>
            </a:r>
            <a:r>
              <a:rPr lang="zh-CN" altLang="en-US" sz="1600" dirty="0">
                <a:solidFill>
                  <a:srgbClr val="C00000"/>
                </a:solidFill>
                <a:latin typeface="+mn-lt"/>
                <a:ea typeface="宋体" charset="-122"/>
                <a:sym typeface="Symbol"/>
              </a:rPr>
              <a:t>个</a:t>
            </a:r>
            <a:r>
              <a:rPr lang="en-US" altLang="zh-CN" sz="1600" dirty="0">
                <a:solidFill>
                  <a:srgbClr val="C00000"/>
                </a:solidFill>
                <a:latin typeface="+mn-lt"/>
                <a:ea typeface="宋体" charset="-122"/>
                <a:sym typeface="Symbol"/>
              </a:rPr>
              <a:t>)</a:t>
            </a:r>
          </a:p>
          <a:p>
            <a:pPr>
              <a:spcBef>
                <a:spcPts val="600"/>
              </a:spcBef>
              <a:defRPr/>
            </a:pPr>
            <a:r>
              <a:rPr lang="en-US" altLang="zh-CN" dirty="0">
                <a:latin typeface="+mn-lt"/>
                <a:ea typeface="宋体" charset="-122"/>
              </a:rPr>
              <a:t>x</a:t>
            </a:r>
            <a:r>
              <a:rPr lang="zh-CN" altLang="en-US" dirty="0">
                <a:latin typeface="+mn-lt"/>
                <a:ea typeface="宋体" charset="-122"/>
              </a:rPr>
              <a:t>必须满足的条件：</a:t>
            </a:r>
            <a:r>
              <a:rPr lang="en-US" altLang="zh-CN" dirty="0">
                <a:latin typeface="+mn-lt"/>
                <a:ea typeface="宋体" charset="-122"/>
              </a:rPr>
              <a:t>5</a:t>
            </a:r>
            <a:r>
              <a:rPr lang="zh-CN" altLang="en-US" dirty="0">
                <a:latin typeface="+mn-lt"/>
                <a:ea typeface="宋体" charset="-122"/>
              </a:rPr>
              <a:t>前面两位均为</a:t>
            </a:r>
            <a:r>
              <a:rPr lang="en-US" altLang="zh-CN" dirty="0">
                <a:latin typeface="+mn-lt"/>
                <a:ea typeface="宋体" charset="-122"/>
              </a:rPr>
              <a:t>0       </a:t>
            </a:r>
            <a:r>
              <a:rPr lang="zh-CN" altLang="en-US" dirty="0">
                <a:latin typeface="+mn-lt"/>
                <a:ea typeface="宋体" charset="-122"/>
              </a:rPr>
              <a:t> </a:t>
            </a:r>
            <a:r>
              <a:rPr lang="en-US" altLang="zh-CN" sz="1600" dirty="0">
                <a:solidFill>
                  <a:srgbClr val="C00000"/>
                </a:solidFill>
                <a:latin typeface="+mn-lt"/>
                <a:ea typeface="宋体" charset="-122"/>
              </a:rPr>
              <a:t>(</a:t>
            </a:r>
            <a:r>
              <a:rPr lang="zh-CN" altLang="en-US" sz="1600" dirty="0">
                <a:solidFill>
                  <a:srgbClr val="C00000"/>
                </a:solidFill>
                <a:latin typeface="+mn-lt"/>
                <a:ea typeface="宋体" charset="-122"/>
              </a:rPr>
              <a:t>共有</a:t>
            </a:r>
            <a:r>
              <a:rPr lang="en-US" altLang="zh-CN" sz="1600" dirty="0">
                <a:solidFill>
                  <a:srgbClr val="C00000"/>
                </a:solidFill>
                <a:latin typeface="+mn-lt"/>
                <a:ea typeface="宋体" charset="-122"/>
              </a:rPr>
              <a:t>9</a:t>
            </a:r>
            <a:r>
              <a:rPr lang="en-US" altLang="zh-CN" sz="1600" dirty="0">
                <a:solidFill>
                  <a:srgbClr val="C00000"/>
                </a:solidFill>
                <a:latin typeface="+mn-lt"/>
                <a:ea typeface="宋体" charset="-122"/>
                <a:sym typeface="Symbol"/>
              </a:rPr>
              <a:t>10</a:t>
            </a:r>
            <a:r>
              <a:rPr lang="en-US" altLang="zh-CN" sz="1600" baseline="30000" dirty="0">
                <a:solidFill>
                  <a:srgbClr val="C00000"/>
                </a:solidFill>
                <a:latin typeface="+mn-lt"/>
                <a:ea typeface="宋体" charset="-122"/>
                <a:sym typeface="Symbol"/>
              </a:rPr>
              <a:t>5</a:t>
            </a:r>
            <a:r>
              <a:rPr lang="zh-CN" altLang="en-US" sz="1600" dirty="0">
                <a:solidFill>
                  <a:srgbClr val="C00000"/>
                </a:solidFill>
                <a:latin typeface="+mn-lt"/>
                <a:ea typeface="宋体" charset="-122"/>
                <a:sym typeface="Symbol"/>
              </a:rPr>
              <a:t>个</a:t>
            </a:r>
            <a:r>
              <a:rPr lang="en-US" altLang="zh-CN" sz="1600" dirty="0">
                <a:solidFill>
                  <a:srgbClr val="C00000"/>
                </a:solidFill>
                <a:latin typeface="+mn-lt"/>
                <a:ea typeface="宋体" charset="-122"/>
              </a:rPr>
              <a:t>) </a:t>
            </a:r>
          </a:p>
          <a:p>
            <a:pPr>
              <a:spcBef>
                <a:spcPts val="600"/>
              </a:spcBef>
              <a:defRPr/>
            </a:pPr>
            <a:r>
              <a:rPr lang="zh-CN" altLang="en-US" dirty="0">
                <a:latin typeface="+mn-lt"/>
                <a:ea typeface="宋体" charset="-122"/>
              </a:rPr>
              <a:t>解空间规模降到：</a:t>
            </a:r>
            <a:r>
              <a:rPr lang="en-US" altLang="zh-CN" dirty="0">
                <a:latin typeface="+mn-lt"/>
                <a:ea typeface="宋体" charset="-122"/>
              </a:rPr>
              <a:t>138510000   </a:t>
            </a:r>
            <a:r>
              <a:rPr lang="en-US" altLang="zh-CN" sz="1600" dirty="0">
                <a:solidFill>
                  <a:srgbClr val="C00000"/>
                </a:solidFill>
                <a:latin typeface="+mn-lt"/>
                <a:ea typeface="宋体" charset="-122"/>
              </a:rPr>
              <a:t>(</a:t>
            </a:r>
            <a:r>
              <a:rPr lang="zh-CN" altLang="en-US" sz="1600" dirty="0">
                <a:solidFill>
                  <a:srgbClr val="C00000"/>
                </a:solidFill>
                <a:latin typeface="+mn-lt"/>
                <a:ea typeface="宋体" charset="-122"/>
              </a:rPr>
              <a:t>不到</a:t>
            </a:r>
            <a:r>
              <a:rPr lang="en-US" altLang="zh-CN" sz="1600" dirty="0">
                <a:solidFill>
                  <a:srgbClr val="C00000"/>
                </a:solidFill>
                <a:latin typeface="+mn-lt"/>
                <a:ea typeface="宋体" charset="-122"/>
              </a:rPr>
              <a:t>1.4</a:t>
            </a:r>
            <a:r>
              <a:rPr lang="zh-CN" altLang="en-US" sz="1600" dirty="0">
                <a:solidFill>
                  <a:srgbClr val="C00000"/>
                </a:solidFill>
                <a:latin typeface="+mn-lt"/>
                <a:ea typeface="宋体" charset="-122"/>
              </a:rPr>
              <a:t>亿</a:t>
            </a:r>
            <a:r>
              <a:rPr lang="en-US" altLang="zh-CN" sz="1600" dirty="0">
                <a:solidFill>
                  <a:srgbClr val="C00000"/>
                </a:solidFill>
                <a:latin typeface="+mn-lt"/>
                <a:ea typeface="宋体" charset="-122"/>
              </a:rPr>
              <a:t>)</a:t>
            </a:r>
            <a:endParaRPr lang="zh-CN" altLang="en-US" sz="1600" dirty="0">
              <a:solidFill>
                <a:srgbClr val="C00000"/>
              </a:solidFill>
              <a:latin typeface="+mn-lt"/>
              <a:ea typeface="宋体" charset="-122"/>
            </a:endParaRPr>
          </a:p>
        </p:txBody>
      </p:sp>
      <p:grpSp>
        <p:nvGrpSpPr>
          <p:cNvPr id="8" name="组合 7">
            <a:extLst>
              <a:ext uri="{FF2B5EF4-FFF2-40B4-BE49-F238E27FC236}">
                <a16:creationId xmlns:a16="http://schemas.microsoft.com/office/drawing/2014/main" id="{5116EB5D-0755-7A5C-33A8-C57F2252FF5F}"/>
              </a:ext>
            </a:extLst>
          </p:cNvPr>
          <p:cNvGrpSpPr/>
          <p:nvPr/>
        </p:nvGrpSpPr>
        <p:grpSpPr>
          <a:xfrm>
            <a:off x="1169987" y="1302756"/>
            <a:ext cx="6387696" cy="2193626"/>
            <a:chOff x="1169987" y="1302756"/>
            <a:chExt cx="6387696" cy="2193626"/>
          </a:xfrm>
        </p:grpSpPr>
        <p:pic>
          <p:nvPicPr>
            <p:cNvPr id="14339" name="Picture 2">
              <a:extLst>
                <a:ext uri="{FF2B5EF4-FFF2-40B4-BE49-F238E27FC236}">
                  <a16:creationId xmlns:a16="http://schemas.microsoft.com/office/drawing/2014/main" id="{255556AB-37FD-9A72-575D-0835225070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987" y="1302756"/>
              <a:ext cx="2537917" cy="2193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a:extLst>
                <a:ext uri="{FF2B5EF4-FFF2-40B4-BE49-F238E27FC236}">
                  <a16:creationId xmlns:a16="http://schemas.microsoft.com/office/drawing/2014/main" id="{F3A13802-2808-A0A8-D5FD-5FAF7AFB5D28}"/>
                </a:ext>
              </a:extLst>
            </p:cNvPr>
            <p:cNvSpPr txBox="1"/>
            <p:nvPr/>
          </p:nvSpPr>
          <p:spPr>
            <a:xfrm>
              <a:off x="4679654" y="2313210"/>
              <a:ext cx="2878029" cy="830997"/>
            </a:xfrm>
            <a:prstGeom prst="rect">
              <a:avLst/>
            </a:prstGeom>
            <a:noFill/>
          </p:spPr>
          <p:txBody>
            <a:bodyPr wrap="square">
              <a:spAutoFit/>
            </a:bodyPr>
            <a:lstStyle/>
            <a:p>
              <a:pPr>
                <a:defRPr/>
              </a:pPr>
              <a:r>
                <a:rPr lang="zh-CN" altLang="en-US" sz="1600" dirty="0">
                  <a:latin typeface="Arial" charset="0"/>
                  <a:ea typeface="宋体" charset="-122"/>
                </a:rPr>
                <a:t>原始解空间大小 </a:t>
              </a:r>
              <a:r>
                <a:rPr lang="en-US" altLang="zh-CN" sz="1600" dirty="0">
                  <a:latin typeface="+mn-lt"/>
                  <a:ea typeface="宋体" charset="-122"/>
                </a:rPr>
                <a:t>:</a:t>
              </a:r>
            </a:p>
            <a:p>
              <a:pPr>
                <a:defRPr/>
              </a:pPr>
              <a:r>
                <a:rPr lang="en-US" altLang="zh-CN" sz="1600" dirty="0">
                  <a:latin typeface="+mn-lt"/>
                  <a:ea typeface="宋体" charset="-122"/>
                </a:rPr>
                <a:t>(( 9</a:t>
              </a:r>
              <a:r>
                <a:rPr lang="en-US" altLang="zh-CN" sz="1600" dirty="0">
                  <a:latin typeface="+mn-lt"/>
                  <a:ea typeface="宋体" charset="-122"/>
                  <a:sym typeface="Symbol"/>
                </a:rPr>
                <a:t>10</a:t>
              </a:r>
              <a:r>
                <a:rPr lang="en-US" altLang="zh-CN" sz="1600" baseline="30000" dirty="0">
                  <a:latin typeface="+mn-lt"/>
                  <a:ea typeface="宋体" charset="-122"/>
                  <a:sym typeface="Symbol"/>
                </a:rPr>
                <a:t>4</a:t>
              </a:r>
              <a:r>
                <a:rPr lang="en-US" altLang="zh-CN" sz="1600" dirty="0">
                  <a:latin typeface="+mn-lt"/>
                  <a:ea typeface="宋体" charset="-122"/>
                  <a:sym typeface="Symbol"/>
                </a:rPr>
                <a:t> )  10</a:t>
              </a:r>
              <a:r>
                <a:rPr lang="en-US" altLang="zh-CN" sz="1600" baseline="30000" dirty="0">
                  <a:latin typeface="+mn-lt"/>
                  <a:ea typeface="宋体" charset="-122"/>
                  <a:sym typeface="Symbol"/>
                </a:rPr>
                <a:t>3</a:t>
              </a:r>
              <a:r>
                <a:rPr lang="en-US" altLang="zh-CN" sz="1600" dirty="0">
                  <a:latin typeface="+mn-lt"/>
                  <a:ea typeface="宋体" charset="-122"/>
                  <a:sym typeface="Symbol"/>
                </a:rPr>
                <a:t>)  ( 910</a:t>
              </a:r>
              <a:r>
                <a:rPr lang="en-US" altLang="zh-CN" sz="1600" baseline="30000" dirty="0">
                  <a:latin typeface="+mn-lt"/>
                  <a:ea typeface="宋体" charset="-122"/>
                  <a:sym typeface="Symbol"/>
                </a:rPr>
                <a:t>2</a:t>
              </a:r>
              <a:r>
                <a:rPr lang="en-US" altLang="zh-CN" sz="1600" dirty="0">
                  <a:latin typeface="+mn-lt"/>
                  <a:ea typeface="宋体" charset="-122"/>
                  <a:sym typeface="Symbol"/>
                </a:rPr>
                <a:t> ) = </a:t>
              </a:r>
            </a:p>
            <a:p>
              <a:pPr>
                <a:defRPr/>
              </a:pPr>
              <a:r>
                <a:rPr lang="en-US" altLang="zh-CN" sz="1600" dirty="0">
                  <a:latin typeface="+mn-lt"/>
                  <a:ea typeface="宋体" charset="-122"/>
                  <a:sym typeface="Symbol"/>
                </a:rPr>
                <a:t>810,000,000 ,000 (81</a:t>
              </a:r>
              <a:r>
                <a:rPr lang="zh-CN" altLang="en-US" sz="1600" dirty="0">
                  <a:latin typeface="Arial" charset="0"/>
                  <a:ea typeface="宋体" charset="-122"/>
                  <a:sym typeface="Symbol"/>
                </a:rPr>
                <a:t>亿</a:t>
              </a:r>
              <a:r>
                <a:rPr lang="en-US" altLang="zh-CN" sz="1600" dirty="0">
                  <a:latin typeface="Arial" charset="0"/>
                  <a:ea typeface="宋体" charset="-122"/>
                  <a:sym typeface="Symbol"/>
                </a:rPr>
                <a:t>)</a:t>
              </a:r>
              <a:endParaRPr lang="zh-CN" altLang="en-US" sz="1600" dirty="0">
                <a:latin typeface="Arial" charset="0"/>
                <a:ea typeface="宋体" charset="-122"/>
              </a:endParaRPr>
            </a:p>
          </p:txBody>
        </p:sp>
        <p:grpSp>
          <p:nvGrpSpPr>
            <p:cNvPr id="24" name="Group 23">
              <a:extLst>
                <a:ext uri="{FF2B5EF4-FFF2-40B4-BE49-F238E27FC236}">
                  <a16:creationId xmlns:a16="http://schemas.microsoft.com/office/drawing/2014/main" id="{30319B5B-147F-4377-86CD-DE3498B31D57}"/>
                </a:ext>
              </a:extLst>
            </p:cNvPr>
            <p:cNvGrpSpPr>
              <a:grpSpLocks/>
            </p:cNvGrpSpPr>
            <p:nvPr/>
          </p:nvGrpSpPr>
          <p:grpSpPr bwMode="auto">
            <a:xfrm>
              <a:off x="4679654" y="1476376"/>
              <a:ext cx="1512888" cy="754284"/>
              <a:chOff x="690394" y="2723451"/>
              <a:chExt cx="1512252" cy="754771"/>
            </a:xfrm>
          </p:grpSpPr>
          <p:sp>
            <p:nvSpPr>
              <p:cNvPr id="21" name="TextBox 20">
                <a:extLst>
                  <a:ext uri="{FF2B5EF4-FFF2-40B4-BE49-F238E27FC236}">
                    <a16:creationId xmlns:a16="http://schemas.microsoft.com/office/drawing/2014/main" id="{9D2924BD-B3E9-6843-C2C2-918232D3A0EA}"/>
                  </a:ext>
                </a:extLst>
              </p:cNvPr>
              <p:cNvSpPr txBox="1"/>
              <p:nvPr/>
            </p:nvSpPr>
            <p:spPr>
              <a:xfrm>
                <a:off x="848344" y="2723451"/>
                <a:ext cx="1339287" cy="461963"/>
              </a:xfrm>
              <a:prstGeom prst="rect">
                <a:avLst/>
              </a:prstGeom>
              <a:noFill/>
            </p:spPr>
            <p:txBody>
              <a:bodyPr>
                <a:spAutoFit/>
              </a:bodyPr>
              <a:lstStyle/>
              <a:p>
                <a:pPr>
                  <a:defRPr/>
                </a:pPr>
                <a:r>
                  <a:rPr lang="en-US" altLang="zh-CN" sz="2400" b="1" dirty="0">
                    <a:solidFill>
                      <a:srgbClr val="008000"/>
                    </a:solidFill>
                    <a:latin typeface="+mn-lt"/>
                    <a:ea typeface="宋体" charset="-122"/>
                  </a:rPr>
                  <a:t>(</a:t>
                </a:r>
                <a:r>
                  <a:rPr lang="en-US" altLang="zh-CN" sz="2400" b="1" i="1" dirty="0">
                    <a:solidFill>
                      <a:srgbClr val="008000"/>
                    </a:solidFill>
                    <a:latin typeface="+mn-lt"/>
                    <a:ea typeface="宋体" charset="-122"/>
                  </a:rPr>
                  <a:t>x</a:t>
                </a:r>
                <a:r>
                  <a:rPr lang="en-US" altLang="zh-CN" sz="2400" b="1" dirty="0">
                    <a:solidFill>
                      <a:srgbClr val="008000"/>
                    </a:solidFill>
                    <a:latin typeface="+mn-lt"/>
                    <a:ea typeface="宋体" charset="-122"/>
                  </a:rPr>
                  <a:t>,</a:t>
                </a:r>
                <a:r>
                  <a:rPr lang="en-US" altLang="zh-CN" sz="2400" b="1" dirty="0">
                    <a:solidFill>
                      <a:srgbClr val="008000"/>
                    </a:solidFill>
                    <a:latin typeface="+mn-lt"/>
                    <a:ea typeface="宋体" charset="-122"/>
                    <a:sym typeface="Symbol"/>
                  </a:rPr>
                  <a:t> </a:t>
                </a:r>
                <a:r>
                  <a:rPr lang="en-US" altLang="zh-CN" sz="2400" b="1" i="1" dirty="0">
                    <a:solidFill>
                      <a:srgbClr val="008000"/>
                    </a:solidFill>
                    <a:latin typeface="+mn-lt"/>
                    <a:ea typeface="宋体" charset="-122"/>
                    <a:sym typeface="Symbol"/>
                  </a:rPr>
                  <a:t>y</a:t>
                </a:r>
                <a:r>
                  <a:rPr lang="en-US" altLang="zh-CN" sz="2400" b="1" dirty="0">
                    <a:solidFill>
                      <a:srgbClr val="008000"/>
                    </a:solidFill>
                    <a:latin typeface="+mn-lt"/>
                    <a:ea typeface="宋体" charset="-122"/>
                    <a:sym typeface="Symbol"/>
                  </a:rPr>
                  <a:t>)</a:t>
                </a:r>
                <a:endParaRPr lang="zh-CN" altLang="en-US" sz="2400" b="1" dirty="0">
                  <a:solidFill>
                    <a:srgbClr val="008000"/>
                  </a:solidFill>
                  <a:latin typeface="+mn-lt"/>
                  <a:ea typeface="宋体" charset="-122"/>
                </a:endParaRPr>
              </a:p>
            </p:txBody>
          </p:sp>
          <p:sp>
            <p:nvSpPr>
              <p:cNvPr id="14346" name="TextBox 22">
                <a:extLst>
                  <a:ext uri="{FF2B5EF4-FFF2-40B4-BE49-F238E27FC236}">
                    <a16:creationId xmlns:a16="http://schemas.microsoft.com/office/drawing/2014/main" id="{A891886A-0AA4-382A-5EC9-B6E927DB8CFA}"/>
                  </a:ext>
                </a:extLst>
              </p:cNvPr>
              <p:cNvSpPr txBox="1">
                <a:spLocks noChangeArrowheads="1"/>
              </p:cNvSpPr>
              <p:nvPr/>
            </p:nvSpPr>
            <p:spPr bwMode="auto">
              <a:xfrm>
                <a:off x="690394" y="3139668"/>
                <a:ext cx="15122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1600" dirty="0">
                    <a:latin typeface="Arial" panose="020B0604020202020204" pitchFamily="34" charset="0"/>
                  </a:rPr>
                  <a:t>满足式子形式</a:t>
                </a:r>
              </a:p>
            </p:txBody>
          </p:sp>
        </p:grpSp>
      </p:grpSp>
      <p:sp>
        <p:nvSpPr>
          <p:cNvPr id="25" name="TextBox 24">
            <a:extLst>
              <a:ext uri="{FF2B5EF4-FFF2-40B4-BE49-F238E27FC236}">
                <a16:creationId xmlns:a16="http://schemas.microsoft.com/office/drawing/2014/main" id="{9BD07580-CC49-4BB1-7860-24FB20F0C42D}"/>
              </a:ext>
            </a:extLst>
          </p:cNvPr>
          <p:cNvSpPr txBox="1"/>
          <p:nvPr/>
        </p:nvSpPr>
        <p:spPr>
          <a:xfrm>
            <a:off x="2195736" y="5301866"/>
            <a:ext cx="5935663" cy="646112"/>
          </a:xfrm>
          <a:prstGeom prst="rect">
            <a:avLst/>
          </a:prstGeom>
          <a:noFill/>
        </p:spPr>
        <p:txBody>
          <a:bodyPr>
            <a:spAutoFit/>
          </a:bodyPr>
          <a:lstStyle/>
          <a:p>
            <a:pPr>
              <a:defRPr/>
            </a:pPr>
            <a:r>
              <a:rPr lang="zh-CN" altLang="en-US" dirty="0">
                <a:latin typeface="Arial" charset="0"/>
                <a:ea typeface="宋体" charset="-122"/>
              </a:rPr>
              <a:t>如果考虑到：</a:t>
            </a:r>
            <a:r>
              <a:rPr lang="zh-CN" altLang="en-US" dirty="0">
                <a:latin typeface="+mn-lt"/>
                <a:ea typeface="宋体" charset="-122"/>
                <a:sym typeface="Symbol"/>
              </a:rPr>
              <a:t></a:t>
            </a:r>
            <a:r>
              <a:rPr lang="en-US" altLang="zh-CN" i="1" dirty="0">
                <a:latin typeface="+mn-lt"/>
                <a:ea typeface="宋体" charset="-122"/>
                <a:sym typeface="Symbol"/>
              </a:rPr>
              <a:t>t</a:t>
            </a:r>
            <a:r>
              <a:rPr lang="en-US" altLang="zh-CN" dirty="0">
                <a:latin typeface="+mn-lt"/>
                <a:ea typeface="宋体" charset="-122"/>
                <a:sym typeface="Symbol"/>
              </a:rPr>
              <a:t> in {1,…,9},</a:t>
            </a:r>
            <a:r>
              <a:rPr lang="zh-CN" altLang="en-US" dirty="0">
                <a:latin typeface="Arial" charset="0"/>
                <a:ea typeface="宋体" charset="-122"/>
                <a:sym typeface="Symbol"/>
              </a:rPr>
              <a:t>满足</a:t>
            </a:r>
            <a:r>
              <a:rPr lang="en-US" altLang="zh-CN" i="1" dirty="0">
                <a:latin typeface="+mn-lt"/>
                <a:ea typeface="宋体" charset="-122"/>
                <a:sym typeface="Symbol"/>
              </a:rPr>
              <a:t>y</a:t>
            </a:r>
            <a:r>
              <a:rPr lang="en-US" altLang="zh-CN" dirty="0">
                <a:latin typeface="+mn-lt"/>
                <a:ea typeface="宋体" charset="-122"/>
                <a:sym typeface="Symbol"/>
              </a:rPr>
              <a:t>*</a:t>
            </a:r>
            <a:r>
              <a:rPr lang="en-US" altLang="zh-CN" i="1" dirty="0">
                <a:latin typeface="+mn-lt"/>
                <a:ea typeface="宋体" charset="-122"/>
                <a:sym typeface="Symbol"/>
              </a:rPr>
              <a:t>t</a:t>
            </a:r>
            <a:r>
              <a:rPr lang="en-US" altLang="zh-CN" dirty="0">
                <a:latin typeface="+mn-lt"/>
                <a:ea typeface="宋体" charset="-122"/>
                <a:sym typeface="Symbol"/>
              </a:rPr>
              <a:t>&gt;900 and </a:t>
            </a:r>
            <a:r>
              <a:rPr lang="en-US" altLang="zh-CN" i="1" dirty="0">
                <a:latin typeface="+mn-lt"/>
                <a:ea typeface="宋体" charset="-122"/>
                <a:sym typeface="Symbol"/>
              </a:rPr>
              <a:t>y</a:t>
            </a:r>
            <a:r>
              <a:rPr lang="en-US" altLang="zh-CN" dirty="0">
                <a:latin typeface="+mn-lt"/>
                <a:ea typeface="宋体" charset="-122"/>
                <a:sym typeface="Symbol"/>
              </a:rPr>
              <a:t>*</a:t>
            </a:r>
            <a:r>
              <a:rPr lang="en-US" altLang="zh-CN" i="1" dirty="0">
                <a:latin typeface="+mn-lt"/>
                <a:ea typeface="宋体" charset="-122"/>
                <a:sym typeface="Symbol"/>
              </a:rPr>
              <a:t>t</a:t>
            </a:r>
            <a:r>
              <a:rPr lang="en-US" altLang="zh-CN" dirty="0">
                <a:latin typeface="+mn-lt"/>
                <a:ea typeface="宋体" charset="-122"/>
                <a:sym typeface="Symbol"/>
              </a:rPr>
              <a:t>&lt;1000 and </a:t>
            </a:r>
            <a:r>
              <a:rPr lang="en-US" altLang="zh-CN" i="1" dirty="0">
                <a:latin typeface="+mn-lt"/>
                <a:ea typeface="宋体" charset="-122"/>
                <a:sym typeface="Symbol"/>
              </a:rPr>
              <a:t>y</a:t>
            </a:r>
            <a:r>
              <a:rPr lang="en-US" altLang="zh-CN" dirty="0">
                <a:latin typeface="+mn-lt"/>
                <a:ea typeface="宋体" charset="-122"/>
                <a:sym typeface="Symbol"/>
              </a:rPr>
              <a:t> mod </a:t>
            </a:r>
            <a:r>
              <a:rPr lang="en-US" altLang="zh-CN" i="1" dirty="0">
                <a:latin typeface="+mn-lt"/>
                <a:ea typeface="宋体" charset="-122"/>
                <a:sym typeface="Symbol"/>
              </a:rPr>
              <a:t>t</a:t>
            </a:r>
            <a:r>
              <a:rPr lang="en-US" altLang="zh-CN" dirty="0">
                <a:latin typeface="+mn-lt"/>
                <a:ea typeface="宋体" charset="-122"/>
                <a:sym typeface="Symbol"/>
              </a:rPr>
              <a:t>&gt;5</a:t>
            </a:r>
            <a:r>
              <a:rPr lang="zh-CN" altLang="en-US" dirty="0">
                <a:latin typeface="+mn-lt"/>
                <a:ea typeface="宋体" charset="-122"/>
                <a:sym typeface="Symbol"/>
              </a:rPr>
              <a:t>，</a:t>
            </a:r>
            <a:r>
              <a:rPr lang="zh-CN" altLang="en-US" dirty="0">
                <a:latin typeface="Arial" charset="0"/>
                <a:ea typeface="宋体" charset="-122"/>
                <a:sym typeface="Symbol"/>
              </a:rPr>
              <a:t>那么可能的</a:t>
            </a:r>
            <a:r>
              <a:rPr lang="en-US" altLang="zh-CN" i="1" dirty="0">
                <a:latin typeface="+mn-lt"/>
                <a:ea typeface="宋体" charset="-122"/>
                <a:sym typeface="Symbol"/>
              </a:rPr>
              <a:t>y</a:t>
            </a:r>
            <a:r>
              <a:rPr lang="zh-CN" altLang="en-US" dirty="0">
                <a:latin typeface="Arial" charset="0"/>
                <a:ea typeface="宋体" charset="-122"/>
                <a:sym typeface="Symbol"/>
              </a:rPr>
              <a:t>下降到</a:t>
            </a:r>
            <a:r>
              <a:rPr lang="en-US" altLang="zh-CN" b="1" dirty="0">
                <a:solidFill>
                  <a:srgbClr val="C00000"/>
                </a:solidFill>
                <a:latin typeface="Arial" charset="0"/>
                <a:ea typeface="宋体" charset="-122"/>
                <a:sym typeface="Symbol"/>
              </a:rPr>
              <a:t>8</a:t>
            </a:r>
            <a:r>
              <a:rPr lang="zh-CN" altLang="en-US" dirty="0">
                <a:latin typeface="Arial" charset="0"/>
                <a:ea typeface="宋体" charset="-122"/>
                <a:sym typeface="Symbol"/>
              </a:rPr>
              <a:t>个！</a:t>
            </a:r>
            <a:endParaRPr lang="zh-CN" altLang="en-US" dirty="0">
              <a:latin typeface="Arial" charset="0"/>
              <a:ea typeface="宋体" charset="-122"/>
            </a:endParaRPr>
          </a:p>
        </p:txBody>
      </p:sp>
      <p:sp>
        <p:nvSpPr>
          <p:cNvPr id="3" name="标题 2">
            <a:extLst>
              <a:ext uri="{FF2B5EF4-FFF2-40B4-BE49-F238E27FC236}">
                <a16:creationId xmlns:a16="http://schemas.microsoft.com/office/drawing/2014/main" id="{86982170-1BBC-D4FC-2AC3-1783ADE1FE15}"/>
              </a:ext>
            </a:extLst>
          </p:cNvPr>
          <p:cNvSpPr>
            <a:spLocks noGrp="1"/>
          </p:cNvSpPr>
          <p:nvPr>
            <p:ph type="title"/>
          </p:nvPr>
        </p:nvSpPr>
        <p:spPr>
          <a:xfrm>
            <a:off x="449263" y="333376"/>
            <a:ext cx="8229600" cy="1143000"/>
          </a:xfrm>
        </p:spPr>
        <p:txBody>
          <a:bodyPr/>
          <a:lstStyle/>
          <a:p>
            <a:r>
              <a:rPr lang="zh-CN" altLang="en-US" sz="3200" dirty="0"/>
              <a:t>计算机改变了我们对解空间大小的感觉</a:t>
            </a:r>
          </a:p>
        </p:txBody>
      </p:sp>
      <p:grpSp>
        <p:nvGrpSpPr>
          <p:cNvPr id="15" name="组合 14">
            <a:extLst>
              <a:ext uri="{FF2B5EF4-FFF2-40B4-BE49-F238E27FC236}">
                <a16:creationId xmlns:a16="http://schemas.microsoft.com/office/drawing/2014/main" id="{4F483F5C-EBDB-D76C-13E7-F1D33E7BD5EE}"/>
              </a:ext>
            </a:extLst>
          </p:cNvPr>
          <p:cNvGrpSpPr/>
          <p:nvPr/>
        </p:nvGrpSpPr>
        <p:grpSpPr>
          <a:xfrm>
            <a:off x="2123728" y="1387724"/>
            <a:ext cx="2402628" cy="1851676"/>
            <a:chOff x="2123728" y="1387724"/>
            <a:chExt cx="2402628" cy="1851676"/>
          </a:xfrm>
        </p:grpSpPr>
        <p:sp>
          <p:nvSpPr>
            <p:cNvPr id="4" name="Oval 3">
              <a:extLst>
                <a:ext uri="{FF2B5EF4-FFF2-40B4-BE49-F238E27FC236}">
                  <a16:creationId xmlns:a16="http://schemas.microsoft.com/office/drawing/2014/main" id="{6B8CD5B6-99EB-2F23-501E-25DBEF446060}"/>
                </a:ext>
              </a:extLst>
            </p:cNvPr>
            <p:cNvSpPr/>
            <p:nvPr/>
          </p:nvSpPr>
          <p:spPr bwMode="auto">
            <a:xfrm>
              <a:off x="2123728" y="1387724"/>
              <a:ext cx="651436" cy="3424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TextBox 4">
              <a:extLst>
                <a:ext uri="{FF2B5EF4-FFF2-40B4-BE49-F238E27FC236}">
                  <a16:creationId xmlns:a16="http://schemas.microsoft.com/office/drawing/2014/main" id="{ECA7404E-6266-26AB-FB37-7B9E3BF5B324}"/>
                </a:ext>
              </a:extLst>
            </p:cNvPr>
            <p:cNvSpPr txBox="1"/>
            <p:nvPr/>
          </p:nvSpPr>
          <p:spPr bwMode="auto">
            <a:xfrm>
              <a:off x="2980324" y="1646387"/>
              <a:ext cx="808970" cy="584775"/>
            </a:xfrm>
            <a:prstGeom prst="rect">
              <a:avLst/>
            </a:prstGeom>
            <a:noFill/>
          </p:spPr>
          <p:txBody>
            <a:bodyPr wrap="square">
              <a:spAutoFit/>
            </a:bodyPr>
            <a:lstStyle/>
            <a:p>
              <a:pPr>
                <a:defRPr/>
              </a:pPr>
              <a:r>
                <a:rPr lang="zh-CN" altLang="en-US" sz="1600" dirty="0">
                  <a:solidFill>
                    <a:srgbClr val="C00000"/>
                  </a:solidFill>
                  <a:latin typeface="+mj-ea"/>
                  <a:ea typeface="+mj-ea"/>
                </a:rPr>
                <a:t>只能是</a:t>
              </a:r>
              <a:r>
                <a:rPr lang="en-US" altLang="zh-CN" sz="1600" dirty="0">
                  <a:solidFill>
                    <a:srgbClr val="C00000"/>
                  </a:solidFill>
                  <a:latin typeface="Cambria Math" panose="02040503050406030204" pitchFamily="18" charset="0"/>
                  <a:ea typeface="Cambria Math" panose="02040503050406030204" pitchFamily="18" charset="0"/>
                </a:rPr>
                <a:t>1005</a:t>
              </a:r>
              <a:r>
                <a:rPr lang="zh-CN" altLang="en-US" sz="1600" dirty="0">
                  <a:solidFill>
                    <a:srgbClr val="C00000"/>
                  </a:solidFill>
                  <a:latin typeface="+mj-ea"/>
                  <a:ea typeface="+mj-ea"/>
                </a:rPr>
                <a:t>！</a:t>
              </a:r>
            </a:p>
          </p:txBody>
        </p:sp>
        <p:cxnSp>
          <p:nvCxnSpPr>
            <p:cNvPr id="7" name="Straight Arrow Connector 6">
              <a:extLst>
                <a:ext uri="{FF2B5EF4-FFF2-40B4-BE49-F238E27FC236}">
                  <a16:creationId xmlns:a16="http://schemas.microsoft.com/office/drawing/2014/main" id="{F1B041F1-53EC-9E22-6D49-8641E3DFC52A}"/>
                </a:ext>
              </a:extLst>
            </p:cNvPr>
            <p:cNvCxnSpPr>
              <a:cxnSpLocks/>
            </p:cNvCxnSpPr>
            <p:nvPr/>
          </p:nvCxnSpPr>
          <p:spPr bwMode="auto">
            <a:xfrm>
              <a:off x="2670235" y="1664945"/>
              <a:ext cx="380866" cy="166501"/>
            </a:xfrm>
            <a:prstGeom prst="straightConnector1">
              <a:avLst/>
            </a:prstGeom>
            <a:ln>
              <a:solidFill>
                <a:schemeClr val="bg1">
                  <a:lumMod val="65000"/>
                </a:schemeClr>
              </a:solidFill>
              <a:prstDash val="lgDashDot"/>
              <a:tailEnd type="arrow"/>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BCD6E015-0814-B4CF-9ADD-9FB6D004E8E9}"/>
                </a:ext>
              </a:extLst>
            </p:cNvPr>
            <p:cNvSpPr/>
            <p:nvPr/>
          </p:nvSpPr>
          <p:spPr bwMode="auto">
            <a:xfrm>
              <a:off x="3125271" y="2811978"/>
              <a:ext cx="423005" cy="42742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TextBox 10">
              <a:extLst>
                <a:ext uri="{FF2B5EF4-FFF2-40B4-BE49-F238E27FC236}">
                  <a16:creationId xmlns:a16="http://schemas.microsoft.com/office/drawing/2014/main" id="{3AE03AE4-B693-6D0C-2C4F-D06BC1766934}"/>
                </a:ext>
              </a:extLst>
            </p:cNvPr>
            <p:cNvSpPr txBox="1"/>
            <p:nvPr/>
          </p:nvSpPr>
          <p:spPr bwMode="auto">
            <a:xfrm>
              <a:off x="3620460" y="2519590"/>
              <a:ext cx="905896" cy="584775"/>
            </a:xfrm>
            <a:prstGeom prst="rect">
              <a:avLst/>
            </a:prstGeom>
            <a:noFill/>
          </p:spPr>
          <p:txBody>
            <a:bodyPr wrap="square">
              <a:spAutoFit/>
            </a:bodyPr>
            <a:lstStyle/>
            <a:p>
              <a:pPr>
                <a:defRPr/>
              </a:pPr>
              <a:r>
                <a:rPr lang="zh-CN" altLang="en-US" sz="1600" dirty="0">
                  <a:solidFill>
                    <a:srgbClr val="C00000"/>
                  </a:solidFill>
                  <a:latin typeface="+mj-ea"/>
                  <a:ea typeface="+mj-ea"/>
                </a:rPr>
                <a:t>这显然是</a:t>
              </a:r>
              <a:r>
                <a:rPr lang="en-US" altLang="zh-CN" sz="1600" dirty="0">
                  <a:solidFill>
                    <a:srgbClr val="C00000"/>
                  </a:solidFill>
                  <a:latin typeface="+mn-lt"/>
                  <a:ea typeface="+mj-ea"/>
                </a:rPr>
                <a:t>8</a:t>
              </a:r>
              <a:r>
                <a:rPr lang="en-US" altLang="zh-CN" sz="1600" dirty="0">
                  <a:solidFill>
                    <a:srgbClr val="C00000"/>
                  </a:solidFill>
                  <a:latin typeface="Cambria Math" panose="02040503050406030204" pitchFamily="18" charset="0"/>
                  <a:ea typeface="Cambria Math" panose="02040503050406030204" pitchFamily="18" charset="0"/>
                </a:rPr>
                <a:t>0</a:t>
              </a:r>
              <a:r>
                <a:rPr lang="zh-CN" altLang="en-US" sz="1600" dirty="0">
                  <a:solidFill>
                    <a:srgbClr val="C00000"/>
                  </a:solidFill>
                  <a:latin typeface="+mj-ea"/>
                  <a:ea typeface="+mj-ea"/>
                </a:rPr>
                <a:t>！</a:t>
              </a:r>
            </a:p>
          </p:txBody>
        </p:sp>
        <p:cxnSp>
          <p:nvCxnSpPr>
            <p:cNvPr id="13" name="Straight Arrow Connector 12">
              <a:extLst>
                <a:ext uri="{FF2B5EF4-FFF2-40B4-BE49-F238E27FC236}">
                  <a16:creationId xmlns:a16="http://schemas.microsoft.com/office/drawing/2014/main" id="{0B4CE4B8-2669-AB95-C8E8-51ED6BDB1039}"/>
                </a:ext>
              </a:extLst>
            </p:cNvPr>
            <p:cNvCxnSpPr>
              <a:cxnSpLocks/>
            </p:cNvCxnSpPr>
            <p:nvPr/>
          </p:nvCxnSpPr>
          <p:spPr bwMode="auto">
            <a:xfrm flipV="1">
              <a:off x="3452675" y="2720129"/>
              <a:ext cx="239545" cy="169579"/>
            </a:xfrm>
            <a:prstGeom prst="straightConnector1">
              <a:avLst/>
            </a:prstGeom>
            <a:ln>
              <a:solidFill>
                <a:schemeClr val="bg1">
                  <a:lumMod val="65000"/>
                </a:schemeClr>
              </a:solidFill>
              <a:prstDash val="lgDashDot"/>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arn(inVertical)">
                                      <p:cBhvr>
                                        <p:cTn id="19" dur="500"/>
                                        <p:tgtEl>
                                          <p:spTgt spid="2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A2F023C6-2B53-9FE2-4445-E58C93EC9191}"/>
              </a:ext>
            </a:extLst>
          </p:cNvPr>
          <p:cNvSpPr>
            <a:spLocks noGrp="1"/>
          </p:cNvSpPr>
          <p:nvPr>
            <p:ph type="title"/>
          </p:nvPr>
        </p:nvSpPr>
        <p:spPr>
          <a:xfrm>
            <a:off x="570706" y="476672"/>
            <a:ext cx="8002587" cy="941388"/>
          </a:xfrm>
        </p:spPr>
        <p:txBody>
          <a:bodyPr/>
          <a:lstStyle/>
          <a:p>
            <a:pPr eaLnBrk="1" hangingPunct="1"/>
            <a:r>
              <a:rPr lang="zh-CN" altLang="en-US" dirty="0"/>
              <a:t>搜索与“结构”</a:t>
            </a:r>
          </a:p>
        </p:txBody>
      </p:sp>
      <p:sp>
        <p:nvSpPr>
          <p:cNvPr id="4" name="Rectangle 3">
            <a:extLst>
              <a:ext uri="{FF2B5EF4-FFF2-40B4-BE49-F238E27FC236}">
                <a16:creationId xmlns:a16="http://schemas.microsoft.com/office/drawing/2014/main" id="{E91596FD-077A-EC02-AA45-F4C3A727BB87}"/>
              </a:ext>
            </a:extLst>
          </p:cNvPr>
          <p:cNvSpPr/>
          <p:nvPr/>
        </p:nvSpPr>
        <p:spPr>
          <a:xfrm>
            <a:off x="989600" y="1556792"/>
            <a:ext cx="7164797" cy="2277547"/>
          </a:xfrm>
          <a:prstGeom prst="rect">
            <a:avLst/>
          </a:prstGeom>
          <a:noFill/>
        </p:spPr>
        <p:txBody>
          <a:bodyPr wrap="square">
            <a:spAutoFit/>
          </a:bodyPr>
          <a:lstStyle/>
          <a:p>
            <a:pPr>
              <a:defRPr/>
            </a:pPr>
            <a:r>
              <a:rPr lang="zh-CN" alt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问题</a:t>
            </a:r>
            <a:r>
              <a:rPr lang="en-US" altLang="zh-CN"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2</a:t>
            </a:r>
            <a:r>
              <a:rPr lang="zh-CN" alt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a:t>
            </a:r>
            <a:endParaRPr lang="en-US" altLang="zh-CN"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endParaRPr>
          </a:p>
          <a:p>
            <a:pPr>
              <a:spcBef>
                <a:spcPts val="1200"/>
              </a:spcBef>
              <a:defRPr/>
            </a:pPr>
            <a:r>
              <a:rPr lang="zh-CN" alt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书上以计算累计工资值为例，描述了“明显的”和“不太明显的”搜索结构。你能解释那个例子吗？</a:t>
            </a:r>
            <a:endParaRPr lang="en-US" altLang="zh-CN"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endParaRPr>
          </a:p>
        </p:txBody>
      </p:sp>
      <p:sp>
        <p:nvSpPr>
          <p:cNvPr id="2" name="矩形 1">
            <a:extLst>
              <a:ext uri="{FF2B5EF4-FFF2-40B4-BE49-F238E27FC236}">
                <a16:creationId xmlns:a16="http://schemas.microsoft.com/office/drawing/2014/main" id="{DC6EF68A-C90B-EA6B-C6E8-FB6DDC833086}"/>
              </a:ext>
            </a:extLst>
          </p:cNvPr>
          <p:cNvSpPr/>
          <p:nvPr/>
        </p:nvSpPr>
        <p:spPr>
          <a:xfrm>
            <a:off x="989600" y="4221088"/>
            <a:ext cx="6364243" cy="1292662"/>
          </a:xfrm>
          <a:prstGeom prst="rect">
            <a:avLst/>
          </a:prstGeom>
          <a:noFill/>
        </p:spPr>
        <p:txBody>
          <a:bodyPr wrap="none" lIns="91440" tIns="45720" rIns="91440" bIns="45720">
            <a:spAutoFit/>
          </a:bodyPr>
          <a:lstStyle/>
          <a:p>
            <a:r>
              <a:rPr lang="zh-CN" altLang="en-US" sz="3600" b="1" dirty="0">
                <a:ln w="22225">
                  <a:solidFill>
                    <a:schemeClr val="accent2"/>
                  </a:solidFill>
                  <a:prstDash val="solid"/>
                </a:ln>
                <a:solidFill>
                  <a:schemeClr val="accent2">
                    <a:lumMod val="40000"/>
                    <a:lumOff val="60000"/>
                  </a:schemeClr>
                </a:solidFill>
              </a:rPr>
              <a:t>问题</a:t>
            </a:r>
            <a:r>
              <a:rPr lang="en-US" altLang="zh-CN" sz="3600" b="1" dirty="0">
                <a:ln w="22225">
                  <a:solidFill>
                    <a:schemeClr val="accent2"/>
                  </a:solidFill>
                  <a:prstDash val="solid"/>
                </a:ln>
                <a:solidFill>
                  <a:schemeClr val="accent2">
                    <a:lumMod val="40000"/>
                    <a:lumOff val="60000"/>
                  </a:schemeClr>
                </a:solidFill>
              </a:rPr>
              <a:t>3</a:t>
            </a:r>
            <a:r>
              <a:rPr lang="zh-CN" altLang="en-US" sz="3600" b="1" dirty="0">
                <a:ln w="22225">
                  <a:solidFill>
                    <a:schemeClr val="accent2"/>
                  </a:solidFill>
                  <a:prstDash val="solid"/>
                </a:ln>
                <a:solidFill>
                  <a:schemeClr val="accent2">
                    <a:lumMod val="40000"/>
                    <a:lumOff val="60000"/>
                  </a:schemeClr>
                </a:solidFill>
              </a:rPr>
              <a:t>：</a:t>
            </a:r>
            <a:endParaRPr lang="en-US" altLang="zh-CN" sz="3600" b="1" dirty="0">
              <a:ln w="22225">
                <a:solidFill>
                  <a:schemeClr val="accent2"/>
                </a:solidFill>
                <a:prstDash val="solid"/>
              </a:ln>
              <a:solidFill>
                <a:schemeClr val="accent2">
                  <a:lumMod val="40000"/>
                  <a:lumOff val="60000"/>
                </a:schemeClr>
              </a:solidFill>
            </a:endParaRPr>
          </a:p>
          <a:p>
            <a:pPr>
              <a:spcBef>
                <a:spcPts val="1200"/>
              </a:spcBef>
            </a:pPr>
            <a:r>
              <a:rPr lang="zh-CN" altLang="en-US" sz="3200" b="1" cap="none" spc="0" dirty="0">
                <a:ln w="22225">
                  <a:solidFill>
                    <a:schemeClr val="accent2"/>
                  </a:solidFill>
                  <a:prstDash val="solid"/>
                </a:ln>
                <a:solidFill>
                  <a:schemeClr val="accent2">
                    <a:lumMod val="40000"/>
                    <a:lumOff val="60000"/>
                  </a:schemeClr>
                </a:solidFill>
                <a:effectLst/>
              </a:rPr>
              <a:t>为什么搜索结构对解题至关重要？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theme/theme1.xml><?xml version="1.0" encoding="utf-8"?>
<a:theme xmlns:a="http://schemas.openxmlformats.org/drawingml/2006/main" name="Theme2">
  <a:themeElements>
    <a:clrScheme name="海上日出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海上日出">
      <a:majorFont>
        <a:latin typeface="Impact"/>
        <a:ea typeface="微软雅黑"/>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海上日出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1504</TotalTime>
  <Pages>0</Pages>
  <Words>1918</Words>
  <Characters>0</Characters>
  <Application>Microsoft Office PowerPoint</Application>
  <DocSecurity>0</DocSecurity>
  <PresentationFormat>全屏显示(4:3)</PresentationFormat>
  <Lines>0</Lines>
  <Paragraphs>173</Paragraphs>
  <Slides>22</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22</vt:i4>
      </vt:variant>
    </vt:vector>
  </HeadingPairs>
  <TitlesOfParts>
    <vt:vector size="37" baseType="lpstr">
      <vt:lpstr>Times-Italic</vt:lpstr>
      <vt:lpstr>Times-Roman</vt:lpstr>
      <vt:lpstr>华文隶书</vt:lpstr>
      <vt:lpstr>华文新魏</vt:lpstr>
      <vt:lpstr>华文行楷</vt:lpstr>
      <vt:lpstr>楷体</vt:lpstr>
      <vt:lpstr>隶书</vt:lpstr>
      <vt:lpstr>微软雅黑</vt:lpstr>
      <vt:lpstr>Arial</vt:lpstr>
      <vt:lpstr>Baskerville Old Face</vt:lpstr>
      <vt:lpstr>Cambria Math</vt:lpstr>
      <vt:lpstr>Impact</vt:lpstr>
      <vt:lpstr>Times New Roman</vt:lpstr>
      <vt:lpstr>Wingdings</vt:lpstr>
      <vt:lpstr>Theme2</vt:lpstr>
      <vt:lpstr>计算机问题求解 – 论题1-11     -  算法策略</vt:lpstr>
      <vt:lpstr>PowerPoint 演示文稿</vt:lpstr>
      <vt:lpstr>方法与技术 (结构)</vt:lpstr>
      <vt:lpstr>搜索“解空间” – 一个例子</vt:lpstr>
      <vt:lpstr>利用条件缩小可能的解空间</vt:lpstr>
      <vt:lpstr>问题求解的基本“方法”</vt:lpstr>
      <vt:lpstr>PowerPoint 演示文稿</vt:lpstr>
      <vt:lpstr>计算机改变了我们对解空间大小的感觉</vt:lpstr>
      <vt:lpstr>搜索与“结构”</vt:lpstr>
      <vt:lpstr>更复杂的搜索结构</vt:lpstr>
      <vt:lpstr>“聪明”的搜索结构</vt:lpstr>
      <vt:lpstr>PowerPoint 演示文稿</vt:lpstr>
      <vt:lpstr>Maximal Polygon Distance 问题</vt:lpstr>
      <vt:lpstr>最常用的算法策略</vt:lpstr>
      <vt:lpstr>你熟悉的合并排序：典型的分治算法</vt:lpstr>
      <vt:lpstr>Divide-and-Conquer: 一种思维方式</vt:lpstr>
      <vt:lpstr>最小生成树问题：贪心算法</vt:lpstr>
      <vt:lpstr>贪心：简单，却未必正确！</vt:lpstr>
      <vt:lpstr>动态规划：用空间换时间</vt:lpstr>
      <vt:lpstr>从 Greedy 到 Local Search</vt:lpstr>
      <vt:lpstr>关于算法策略</vt:lpstr>
      <vt:lpstr>课外作业</vt:lpstr>
    </vt:vector>
  </TitlesOfParts>
  <Company>Nanjing University</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计算机问题求解     -  算法在计算机科学中的地位</dc:title>
  <dc:creator>Chen Daoxu</dc:creator>
  <cp:lastModifiedBy>Daoxu Daoxu</cp:lastModifiedBy>
  <cp:revision>94</cp:revision>
  <cp:lastPrinted>1601-01-01T00:00:00Z</cp:lastPrinted>
  <dcterms:created xsi:type="dcterms:W3CDTF">2010-10-07T02:50:25Z</dcterms:created>
  <dcterms:modified xsi:type="dcterms:W3CDTF">2022-11-27T07:26:13Z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3</vt:r8>
  </property>
  <property fmtid="{D5CDD505-2E9C-101B-9397-08002B2CF9AE}" pid="3" name="KSOProductBuildVer">
    <vt:lpwstr>2052-6.6.0.2461</vt:lpwstr>
  </property>
</Properties>
</file>