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7"/>
  </p:notesMasterIdLst>
  <p:handoutMasterIdLst>
    <p:handoutMasterId r:id="rId28"/>
  </p:handoutMasterIdLst>
  <p:sldIdLst>
    <p:sldId id="257" r:id="rId2"/>
    <p:sldId id="258" r:id="rId3"/>
    <p:sldId id="260" r:id="rId4"/>
    <p:sldId id="261" r:id="rId5"/>
    <p:sldId id="264" r:id="rId6"/>
    <p:sldId id="263" r:id="rId7"/>
    <p:sldId id="265" r:id="rId8"/>
    <p:sldId id="266" r:id="rId9"/>
    <p:sldId id="267" r:id="rId10"/>
    <p:sldId id="268" r:id="rId11"/>
    <p:sldId id="269" r:id="rId12"/>
    <p:sldId id="270" r:id="rId13"/>
    <p:sldId id="271" r:id="rId14"/>
    <p:sldId id="273" r:id="rId15"/>
    <p:sldId id="272" r:id="rId16"/>
    <p:sldId id="274" r:id="rId17"/>
    <p:sldId id="277" r:id="rId18"/>
    <p:sldId id="275" r:id="rId19"/>
    <p:sldId id="276" r:id="rId20"/>
    <p:sldId id="281" r:id="rId21"/>
    <p:sldId id="278" r:id="rId22"/>
    <p:sldId id="279" r:id="rId23"/>
    <p:sldId id="259" r:id="rId24"/>
    <p:sldId id="262" r:id="rId25"/>
    <p:sldId id="280" r:id="rId26"/>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杨彬" initials="李" lastIdx="2" clrIdx="0">
    <p:extLst>
      <p:ext uri="{19B8F6BF-5375-455C-9EA6-DF929625EA0E}">
        <p15:presenceInfo xmlns:p15="http://schemas.microsoft.com/office/powerpoint/2012/main" userId="fd073199bab298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47" autoAdjust="0"/>
  </p:normalViewPr>
  <p:slideViewPr>
    <p:cSldViewPr snapToGrid="0">
      <p:cViewPr varScale="1">
        <p:scale>
          <a:sx n="105" d="100"/>
          <a:sy n="105" d="100"/>
        </p:scale>
        <p:origin x="96"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custT="1"/>
      <dgm:spPr/>
      <dgm:t>
        <a:bodyPr rtlCol="0"/>
        <a:lstStyle/>
        <a:p>
          <a:pPr rtl="0"/>
          <a:r>
            <a:rPr lang="zh-CN" altLang="en-US" sz="1600" b="1" dirty="0">
              <a:latin typeface="Microsoft YaHei UI" panose="020B0503020204020204" pitchFamily="34" charset="-122"/>
              <a:ea typeface="Microsoft YaHei UI" panose="020B0503020204020204" pitchFamily="34" charset="-122"/>
            </a:rPr>
            <a:t>定义</a:t>
          </a:r>
          <a:endParaRPr lang="zh-cn" sz="1600" b="1" dirty="0">
            <a:latin typeface="Microsoft YaHei UI" panose="020B0503020204020204" pitchFamily="34" charset="-122"/>
            <a:ea typeface="Microsoft YaHei UI" panose="020B0503020204020204" pitchFamily="34" charset="-122"/>
          </a:endParaRPr>
        </a:p>
      </dgm:t>
    </dgm:pt>
    <dgm:pt modelId="{D8874F40-D7B0-41DE-BB6F-A6014FEAB2D7}" type="parTrans" cxnId="{C5202EE1-10E9-4076-9D55-9E0CF8B152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BD6E0A2E-99C8-4F5A-971A-CD211D1099FF}" type="sibTrans" cxnId="{C5202EE1-10E9-4076-9D55-9E0CF8B152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96262926-A67D-4E4E-9515-5EBC67F0B634}">
      <dgm:prSet custT="1"/>
      <dgm:spPr/>
      <dgm:t>
        <a:bodyPr rtlCol="0"/>
        <a:lstStyle/>
        <a:p>
          <a:pPr rtl="0"/>
          <a:r>
            <a:rPr lang="zh-CN" altLang="en-US" sz="2000" dirty="0">
              <a:solidFill>
                <a:srgbClr val="00B0F0"/>
              </a:solidFill>
              <a:latin typeface="Microsoft YaHei UI" panose="020B0503020204020204" pitchFamily="34" charset="-122"/>
              <a:ea typeface="Microsoft YaHei UI" panose="020B0503020204020204" pitchFamily="34" charset="-122"/>
            </a:rPr>
            <a:t>什么</a:t>
          </a:r>
          <a:r>
            <a:rPr lang="zh-CN" altLang="en-US" sz="2000" dirty="0">
              <a:latin typeface="Microsoft YaHei UI" panose="020B0503020204020204" pitchFamily="34" charset="-122"/>
              <a:ea typeface="Microsoft YaHei UI" panose="020B0503020204020204" pitchFamily="34" charset="-122"/>
            </a:rPr>
            <a:t>是</a:t>
          </a:r>
          <a:r>
            <a:rPr lang="zh-CN" altLang="en-US" sz="2000" b="1" dirty="0">
              <a:solidFill>
                <a:srgbClr val="0070C0"/>
              </a:solidFill>
              <a:latin typeface="Microsoft YaHei UI" panose="020B0503020204020204" pitchFamily="34" charset="-122"/>
              <a:ea typeface="Microsoft YaHei UI" panose="020B0503020204020204" pitchFamily="34" charset="-122"/>
            </a:rPr>
            <a:t>前束范式</a:t>
          </a:r>
          <a:r>
            <a:rPr lang="zh-CN" altLang="en-US" sz="2000" dirty="0">
              <a:latin typeface="Microsoft YaHei UI" panose="020B0503020204020204" pitchFamily="34" charset="-122"/>
              <a:ea typeface="Microsoft YaHei UI" panose="020B0503020204020204" pitchFamily="34" charset="-122"/>
            </a:rPr>
            <a:t>？</a:t>
          </a:r>
          <a:endParaRPr lang="en-US" altLang="zh-CN" sz="2000" dirty="0">
            <a:latin typeface="Microsoft YaHei UI" panose="020B0503020204020204" pitchFamily="34" charset="-122"/>
            <a:ea typeface="Microsoft YaHei UI" panose="020B0503020204020204" pitchFamily="34" charset="-122"/>
          </a:endParaRPr>
        </a:p>
      </dgm:t>
    </dgm:pt>
    <dgm:pt modelId="{EC74E552-C501-4B0E-9400-E8B410F53D50}" type="parTrans" cxnId="{8C5B110A-FBC3-4CBF-BED2-413E87D4DAD5}">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1DA7ACEB-F642-43C1-BCB5-F580B9B985B9}" type="sibTrans" cxnId="{8C5B110A-FBC3-4CBF-BED2-413E87D4DAD5}">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C5146535-FD3D-4589-98A3-623B8DA4B8DB}">
      <dgm:prSet custT="1"/>
      <dgm:spPr/>
      <dgm:t>
        <a:bodyPr rtlCol="0"/>
        <a:lstStyle/>
        <a:p>
          <a:pPr rtl="0"/>
          <a:r>
            <a:rPr lang="zh-CN" altLang="en-US" sz="1600" b="1" dirty="0">
              <a:latin typeface="Microsoft YaHei UI" panose="020B0503020204020204" pitchFamily="34" charset="-122"/>
              <a:ea typeface="Microsoft YaHei UI" panose="020B0503020204020204" pitchFamily="34" charset="-122"/>
            </a:rPr>
            <a:t>转化</a:t>
          </a:r>
          <a:endParaRPr lang="zh-cn" sz="1600" b="1" dirty="0">
            <a:latin typeface="Microsoft YaHei UI" panose="020B0503020204020204" pitchFamily="34" charset="-122"/>
            <a:ea typeface="Microsoft YaHei UI" panose="020B0503020204020204" pitchFamily="34" charset="-122"/>
          </a:endParaRPr>
        </a:p>
      </dgm:t>
    </dgm:pt>
    <dgm:pt modelId="{20848F78-EC70-4162-96CE-CC68006930F0}" type="parTrans" cxnId="{8EBF857E-7408-4941-91E4-293B0F59EEF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7A3CCAF8-AC3A-401E-AEDD-44BBC1AA9C31}" type="sibTrans" cxnId="{8EBF857E-7408-4941-91E4-293B0F59EEF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E80CA270-6C90-4E17-ACEA-46B56AD54DD1}">
      <dgm:prSet custT="1"/>
      <dgm:spPr/>
      <dgm:t>
        <a:bodyPr rtlCol="0"/>
        <a:lstStyle/>
        <a:p>
          <a:pPr rtl="0"/>
          <a:r>
            <a:rPr lang="zh-CN" altLang="en-US" sz="1800" dirty="0">
              <a:latin typeface="Microsoft YaHei UI" panose="020B0503020204020204" pitchFamily="34" charset="-122"/>
              <a:ea typeface="Microsoft YaHei UI" panose="020B0503020204020204" pitchFamily="34" charset="-122"/>
            </a:rPr>
            <a:t>如何将 </a:t>
          </a:r>
          <a:r>
            <a:rPr lang="zh-CN" altLang="en-US" sz="1800" b="1" dirty="0">
              <a:solidFill>
                <a:srgbClr val="00B050"/>
              </a:solidFill>
              <a:latin typeface="Microsoft YaHei UI" panose="020B0503020204020204" pitchFamily="34" charset="-122"/>
              <a:ea typeface="Microsoft YaHei UI" panose="020B0503020204020204" pitchFamily="34" charset="-122"/>
            </a:rPr>
            <a:t>谓词公式 </a:t>
          </a:r>
          <a:r>
            <a:rPr lang="zh-CN" altLang="en-US" sz="1800" dirty="0">
              <a:latin typeface="Microsoft YaHei UI" panose="020B0503020204020204" pitchFamily="34" charset="-122"/>
              <a:ea typeface="Microsoft YaHei UI" panose="020B0503020204020204" pitchFamily="34" charset="-122"/>
            </a:rPr>
            <a:t>转化成 </a:t>
          </a:r>
          <a:r>
            <a:rPr lang="zh-CN" altLang="en-US" sz="1800" b="1" dirty="0">
              <a:solidFill>
                <a:srgbClr val="0070C0"/>
              </a:solidFill>
              <a:latin typeface="Microsoft YaHei UI" panose="020B0503020204020204" pitchFamily="34" charset="-122"/>
              <a:ea typeface="Microsoft YaHei UI" panose="020B0503020204020204" pitchFamily="34" charset="-122"/>
            </a:rPr>
            <a:t>前束范式</a:t>
          </a:r>
          <a:endParaRPr lang="zh-cn" sz="1800" dirty="0">
            <a:latin typeface="Microsoft YaHei UI" panose="020B0503020204020204" pitchFamily="34" charset="-122"/>
            <a:ea typeface="Microsoft YaHei UI" panose="020B0503020204020204" pitchFamily="34" charset="-122"/>
          </a:endParaRPr>
        </a:p>
      </dgm:t>
    </dgm:pt>
    <dgm:pt modelId="{7EEC8067-96EF-4BE0-8BE3-BA59ED78A31F}" type="parTrans" cxnId="{2DC28DF8-5C1B-4F53-A4C1-D5B63FB54B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1AFE46E5-6B07-4894-8ECB-21BD7E7B8AF1}" type="sibTrans" cxnId="{2DC28DF8-5C1B-4F53-A4C1-D5B63FB54B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09C152DA-7620-4852-8162-A77EC3609F3F}">
      <dgm:prSet custT="1"/>
      <dgm:spPr/>
      <dgm:t>
        <a:bodyPr rtlCol="0"/>
        <a:lstStyle/>
        <a:p>
          <a:pPr rtl="0"/>
          <a:r>
            <a:rPr lang="zh-CN" altLang="en-US" sz="1600" b="1" dirty="0">
              <a:latin typeface="Microsoft YaHei UI" panose="020B0503020204020204" pitchFamily="34" charset="-122"/>
              <a:ea typeface="Microsoft YaHei UI" panose="020B0503020204020204" pitchFamily="34" charset="-122"/>
            </a:rPr>
            <a:t>应用</a:t>
          </a:r>
          <a:endParaRPr lang="en-US" altLang="zh-CN" sz="1600" b="1" dirty="0">
            <a:latin typeface="Microsoft YaHei UI" panose="020B0503020204020204" pitchFamily="34" charset="-122"/>
            <a:ea typeface="Microsoft YaHei UI" panose="020B0503020204020204" pitchFamily="34" charset="-122"/>
          </a:endParaRPr>
        </a:p>
      </dgm:t>
    </dgm:pt>
    <dgm:pt modelId="{9F6D14C0-6C82-4CBD-8D6D-B0E117B6F2ED}" type="parTrans" cxnId="{23ECAC8B-17A4-4883-AA0E-06D66B7E788A}">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0AE8D36D-0F0F-4206-AE39-0A2D73987B68}" type="sibTrans" cxnId="{23ECAC8B-17A4-4883-AA0E-06D66B7E788A}">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6C8937BE-93F8-4DED-8538-1C601DAEBA66}">
      <dgm:prSet custT="1"/>
      <dgm:spPr/>
      <dgm:t>
        <a:bodyPr rtlCol="0"/>
        <a:lstStyle/>
        <a:p>
          <a:pPr rtl="0"/>
          <a:r>
            <a:rPr lang="zh-CN" altLang="en-US" sz="2000" b="0" dirty="0">
              <a:solidFill>
                <a:schemeClr val="tx1"/>
              </a:solidFill>
              <a:latin typeface="Microsoft YaHei UI" panose="020B0503020204020204" pitchFamily="34" charset="-122"/>
              <a:ea typeface="Microsoft YaHei UI" panose="020B0503020204020204" pitchFamily="34" charset="-122"/>
            </a:rPr>
            <a:t>学它</a:t>
          </a:r>
          <a:r>
            <a:rPr lang="zh-CN" altLang="en-US" sz="2000" b="1" dirty="0">
              <a:solidFill>
                <a:srgbClr val="0070C0"/>
              </a:solidFill>
              <a:latin typeface="Microsoft YaHei UI" panose="020B0503020204020204" pitchFamily="34" charset="-122"/>
              <a:ea typeface="Microsoft YaHei UI" panose="020B0503020204020204" pitchFamily="34" charset="-122"/>
            </a:rPr>
            <a:t>做什么</a:t>
          </a:r>
          <a:endParaRPr lang="zh-cn" sz="2000" b="1" dirty="0">
            <a:solidFill>
              <a:srgbClr val="0070C0"/>
            </a:solidFill>
            <a:latin typeface="Microsoft YaHei UI" panose="020B0503020204020204" pitchFamily="34" charset="-122"/>
            <a:ea typeface="Microsoft YaHei UI" panose="020B0503020204020204" pitchFamily="34" charset="-122"/>
          </a:endParaRPr>
        </a:p>
      </dgm:t>
    </dgm:pt>
    <dgm:pt modelId="{77D169C6-D77F-456D-B18B-D7BE016AD87A}" type="parTrans" cxnId="{FAA8D3DD-12E8-457D-9144-B037C567834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A97BE953-FA9D-4BA6-A92C-494DB1F3BA59}" type="sibTrans" cxnId="{FAA8D3DD-12E8-457D-9144-B037C567834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3" custLinFactNeighborX="-104">
        <dgm:presLayoutVars>
          <dgm:bulletEnabled val="1"/>
        </dgm:presLayoutVars>
      </dgm:prSet>
      <dgm:spPr/>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3" custLinFactNeighborX="3423" custLinFactNeighborY="77888">
        <dgm:presLayoutVars>
          <dgm:bulletEnabled val="1"/>
        </dgm:presLayoutVars>
      </dgm:prSet>
      <dgm:spPr/>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3" custLinFactNeighborX="104" custLinFactNeighborY="476">
        <dgm:presLayoutVars>
          <dgm:bulletEnabled val="1"/>
        </dgm:presLayoutVars>
      </dgm:prSet>
      <dgm:spPr/>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328055" y="314278"/>
          <a:ext cx="363378" cy="3005230"/>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0" anchor="ctr" anchorCtr="1">
          <a:noAutofit/>
        </a:bodyPr>
        <a:lstStyle/>
        <a:p>
          <a:pPr marL="0" lvl="0" indent="0" algn="ctr" defTabSz="711200" rtl="0">
            <a:lnSpc>
              <a:spcPct val="90000"/>
            </a:lnSpc>
            <a:spcBef>
              <a:spcPct val="0"/>
            </a:spcBef>
            <a:spcAft>
              <a:spcPct val="35000"/>
            </a:spcAft>
            <a:buNone/>
          </a:pPr>
          <a:r>
            <a:rPr lang="zh-CN" altLang="en-US" sz="1600" b="1" kern="1200" dirty="0">
              <a:latin typeface="Microsoft YaHei UI" panose="020B0503020204020204" pitchFamily="34" charset="-122"/>
              <a:ea typeface="Microsoft YaHei UI" panose="020B0503020204020204" pitchFamily="34" charset="-122"/>
            </a:rPr>
            <a:t>定义</a:t>
          </a:r>
          <a:endParaRPr lang="zh-cn" sz="1600" b="1" kern="1200" dirty="0">
            <a:latin typeface="Microsoft YaHei UI" panose="020B0503020204020204" pitchFamily="34" charset="-122"/>
            <a:ea typeface="Microsoft YaHei UI" panose="020B0503020204020204" pitchFamily="34" charset="-122"/>
          </a:endParaRPr>
        </a:p>
      </dsp:txBody>
      <dsp:txXfrm rot="5400000">
        <a:off x="1024869" y="1652943"/>
        <a:ext cx="2987491" cy="327900"/>
      </dsp:txXfrm>
    </dsp:sp>
    <dsp:sp modelId="{5A1B764B-0DC5-47CD-BDEA-9E67799496EC}">
      <dsp:nvSpPr>
        <dsp:cNvPr id="0" name=""/>
        <dsp:cNvSpPr/>
      </dsp:nvSpPr>
      <dsp:spPr>
        <a:xfrm>
          <a:off x="176"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rtlCol="0" anchor="b" anchorCtr="1">
          <a:noAutofit/>
        </a:bodyPr>
        <a:lstStyle/>
        <a:p>
          <a:pPr marL="0" lvl="0" indent="0" algn="ctr" defTabSz="889000" rtl="0">
            <a:lnSpc>
              <a:spcPct val="90000"/>
            </a:lnSpc>
            <a:spcBef>
              <a:spcPct val="0"/>
            </a:spcBef>
            <a:spcAft>
              <a:spcPct val="35000"/>
            </a:spcAft>
            <a:buNone/>
          </a:pPr>
          <a:r>
            <a:rPr lang="zh-CN" altLang="en-US" sz="2000" kern="1200" dirty="0">
              <a:solidFill>
                <a:srgbClr val="00B0F0"/>
              </a:solidFill>
              <a:latin typeface="Microsoft YaHei UI" panose="020B0503020204020204" pitchFamily="34" charset="-122"/>
              <a:ea typeface="Microsoft YaHei UI" panose="020B0503020204020204" pitchFamily="34" charset="-122"/>
            </a:rPr>
            <a:t>什么</a:t>
          </a:r>
          <a:r>
            <a:rPr lang="zh-CN" altLang="en-US" sz="2000" kern="1200" dirty="0">
              <a:latin typeface="Microsoft YaHei UI" panose="020B0503020204020204" pitchFamily="34" charset="-122"/>
              <a:ea typeface="Microsoft YaHei UI" panose="020B0503020204020204" pitchFamily="34" charset="-122"/>
            </a:rPr>
            <a:t>是</a:t>
          </a:r>
          <a:r>
            <a:rPr lang="zh-CN" altLang="en-US" sz="2000" b="1" kern="1200" dirty="0">
              <a:solidFill>
                <a:srgbClr val="0070C0"/>
              </a:solidFill>
              <a:latin typeface="Microsoft YaHei UI" panose="020B0503020204020204" pitchFamily="34" charset="-122"/>
              <a:ea typeface="Microsoft YaHei UI" panose="020B0503020204020204" pitchFamily="34" charset="-122"/>
            </a:rPr>
            <a:t>前束范式</a:t>
          </a:r>
          <a:r>
            <a:rPr lang="zh-CN" altLang="en-US" sz="2000" kern="1200" dirty="0">
              <a:latin typeface="Microsoft YaHei UI" panose="020B0503020204020204" pitchFamily="34" charset="-122"/>
              <a:ea typeface="Microsoft YaHei UI" panose="020B0503020204020204" pitchFamily="34" charset="-122"/>
            </a:rPr>
            <a:t>？</a:t>
          </a:r>
          <a:endParaRPr lang="en-US" altLang="zh-CN" sz="2000" kern="1200" dirty="0">
            <a:latin typeface="Microsoft YaHei UI" panose="020B0503020204020204" pitchFamily="34" charset="-122"/>
            <a:ea typeface="Microsoft YaHei UI" panose="020B0503020204020204" pitchFamily="34" charset="-122"/>
          </a:endParaRPr>
        </a:p>
      </dsp:txBody>
      <dsp:txXfrm>
        <a:off x="176" y="0"/>
        <a:ext cx="5008717" cy="1271825"/>
      </dsp:txXfrm>
    </dsp:sp>
    <dsp:sp modelId="{122B38A3-0442-4747-820C-1F37877E2B0E}">
      <dsp:nvSpPr>
        <dsp:cNvPr id="0" name=""/>
        <dsp:cNvSpPr/>
      </dsp:nvSpPr>
      <dsp:spPr>
        <a:xfrm>
          <a:off x="2509744"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3406"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359" y="1635204"/>
          <a:ext cx="3005230" cy="363378"/>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0" anchor="ctr" anchorCtr="1">
          <a:noAutofit/>
        </a:bodyPr>
        <a:lstStyle/>
        <a:p>
          <a:pPr marL="0" lvl="0" indent="0" algn="ctr" defTabSz="711200" rtl="0">
            <a:lnSpc>
              <a:spcPct val="90000"/>
            </a:lnSpc>
            <a:spcBef>
              <a:spcPct val="0"/>
            </a:spcBef>
            <a:spcAft>
              <a:spcPct val="35000"/>
            </a:spcAft>
            <a:buNone/>
          </a:pPr>
          <a:r>
            <a:rPr lang="zh-CN" altLang="en-US" sz="1600" b="1" kern="1200" dirty="0">
              <a:latin typeface="Microsoft YaHei UI" panose="020B0503020204020204" pitchFamily="34" charset="-122"/>
              <a:ea typeface="Microsoft YaHei UI" panose="020B0503020204020204" pitchFamily="34" charset="-122"/>
            </a:rPr>
            <a:t>转化</a:t>
          </a:r>
          <a:endParaRPr lang="zh-cn" sz="1600" b="1" kern="1200" dirty="0">
            <a:latin typeface="Microsoft YaHei UI" panose="020B0503020204020204" pitchFamily="34" charset="-122"/>
            <a:ea typeface="Microsoft YaHei UI" panose="020B0503020204020204" pitchFamily="34" charset="-122"/>
          </a:endParaRPr>
        </a:p>
      </dsp:txBody>
      <dsp:txXfrm>
        <a:off x="4012359" y="1635204"/>
        <a:ext cx="3005230" cy="363378"/>
      </dsp:txXfrm>
    </dsp:sp>
    <dsp:sp modelId="{DF65791B-462E-4589-B98D-F60587330CA8}">
      <dsp:nvSpPr>
        <dsp:cNvPr id="0" name=""/>
        <dsp:cNvSpPr/>
      </dsp:nvSpPr>
      <dsp:spPr>
        <a:xfrm>
          <a:off x="3182064" y="2361961"/>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rtlCol="0" anchor="t" anchorCtr="1">
          <a:noAutofit/>
        </a:bodyPr>
        <a:lstStyle/>
        <a:p>
          <a:pPr marL="0" lvl="0" indent="0" algn="ctr" defTabSz="800100" rtl="0">
            <a:lnSpc>
              <a:spcPct val="90000"/>
            </a:lnSpc>
            <a:spcBef>
              <a:spcPct val="0"/>
            </a:spcBef>
            <a:spcAft>
              <a:spcPct val="35000"/>
            </a:spcAft>
            <a:buNone/>
          </a:pPr>
          <a:r>
            <a:rPr lang="zh-CN" altLang="en-US" sz="1800" kern="1200" dirty="0">
              <a:latin typeface="Microsoft YaHei UI" panose="020B0503020204020204" pitchFamily="34" charset="-122"/>
              <a:ea typeface="Microsoft YaHei UI" panose="020B0503020204020204" pitchFamily="34" charset="-122"/>
            </a:rPr>
            <a:t>如何将 </a:t>
          </a:r>
          <a:r>
            <a:rPr lang="zh-CN" altLang="en-US" sz="1800" b="1" kern="1200" dirty="0">
              <a:solidFill>
                <a:srgbClr val="00B050"/>
              </a:solidFill>
              <a:latin typeface="Microsoft YaHei UI" panose="020B0503020204020204" pitchFamily="34" charset="-122"/>
              <a:ea typeface="Microsoft YaHei UI" panose="020B0503020204020204" pitchFamily="34" charset="-122"/>
            </a:rPr>
            <a:t>谓词公式 </a:t>
          </a:r>
          <a:r>
            <a:rPr lang="zh-CN" altLang="en-US" sz="1800" kern="1200" dirty="0">
              <a:latin typeface="Microsoft YaHei UI" panose="020B0503020204020204" pitchFamily="34" charset="-122"/>
              <a:ea typeface="Microsoft YaHei UI" panose="020B0503020204020204" pitchFamily="34" charset="-122"/>
            </a:rPr>
            <a:t>转化成 </a:t>
          </a:r>
          <a:r>
            <a:rPr lang="zh-CN" altLang="en-US" sz="1800" b="1" kern="1200" dirty="0">
              <a:solidFill>
                <a:srgbClr val="0070C0"/>
              </a:solidFill>
              <a:latin typeface="Microsoft YaHei UI" panose="020B0503020204020204" pitchFamily="34" charset="-122"/>
              <a:ea typeface="Microsoft YaHei UI" panose="020B0503020204020204" pitchFamily="34" charset="-122"/>
            </a:rPr>
            <a:t>前束范式</a:t>
          </a:r>
          <a:endParaRPr lang="zh-cn" sz="1800" kern="1200" dirty="0">
            <a:latin typeface="Microsoft YaHei UI" panose="020B0503020204020204" pitchFamily="34" charset="-122"/>
            <a:ea typeface="Microsoft YaHei UI" panose="020B0503020204020204" pitchFamily="34" charset="-122"/>
          </a:endParaRPr>
        </a:p>
      </dsp:txBody>
      <dsp:txXfrm>
        <a:off x="3182064" y="2361961"/>
        <a:ext cx="5008717" cy="1271825"/>
      </dsp:txXfrm>
    </dsp:sp>
    <dsp:sp modelId="{DBA410EB-5F61-4F46-92D9-C5B0AA59EE15}">
      <dsp:nvSpPr>
        <dsp:cNvPr id="0" name=""/>
        <dsp:cNvSpPr/>
      </dsp:nvSpPr>
      <dsp:spPr>
        <a:xfrm>
          <a:off x="5514975"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8637" y="228928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338516" y="314278"/>
          <a:ext cx="363378" cy="3005230"/>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0" anchor="ctr" anchorCtr="1">
          <a:noAutofit/>
        </a:bodyPr>
        <a:lstStyle/>
        <a:p>
          <a:pPr marL="0" lvl="0" indent="0" algn="ctr" defTabSz="711200" rtl="0">
            <a:lnSpc>
              <a:spcPct val="90000"/>
            </a:lnSpc>
            <a:spcBef>
              <a:spcPct val="0"/>
            </a:spcBef>
            <a:spcAft>
              <a:spcPct val="35000"/>
            </a:spcAft>
            <a:buNone/>
          </a:pPr>
          <a:r>
            <a:rPr lang="zh-CN" altLang="en-US" sz="1600" b="1" kern="1200" dirty="0">
              <a:latin typeface="Microsoft YaHei UI" panose="020B0503020204020204" pitchFamily="34" charset="-122"/>
              <a:ea typeface="Microsoft YaHei UI" panose="020B0503020204020204" pitchFamily="34" charset="-122"/>
            </a:rPr>
            <a:t>应用</a:t>
          </a:r>
          <a:endParaRPr lang="en-US" altLang="zh-CN" sz="1600" b="1" kern="1200" dirty="0">
            <a:latin typeface="Microsoft YaHei UI" panose="020B0503020204020204" pitchFamily="34" charset="-122"/>
            <a:ea typeface="Microsoft YaHei UI" panose="020B0503020204020204" pitchFamily="34" charset="-122"/>
          </a:endParaRPr>
        </a:p>
      </dsp:txBody>
      <dsp:txXfrm rot="-5400000">
        <a:off x="7017591" y="1652943"/>
        <a:ext cx="2987491" cy="327900"/>
      </dsp:txXfrm>
    </dsp:sp>
    <dsp:sp modelId="{B4723E2A-4FF1-452A-BD25-8EC364F15A6F}">
      <dsp:nvSpPr>
        <dsp:cNvPr id="0" name=""/>
        <dsp:cNvSpPr/>
      </dsp:nvSpPr>
      <dsp:spPr>
        <a:xfrm>
          <a:off x="6021055" y="6053"/>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rtlCol="0" anchor="b" anchorCtr="1">
          <a:noAutofit/>
        </a:bodyPr>
        <a:lstStyle/>
        <a:p>
          <a:pPr marL="0" lvl="0" indent="0" algn="ctr" defTabSz="889000" rtl="0">
            <a:lnSpc>
              <a:spcPct val="90000"/>
            </a:lnSpc>
            <a:spcBef>
              <a:spcPct val="0"/>
            </a:spcBef>
            <a:spcAft>
              <a:spcPct val="35000"/>
            </a:spcAft>
            <a:buNone/>
          </a:pPr>
          <a:r>
            <a:rPr lang="zh-CN" altLang="en-US" sz="2000" b="0" kern="1200" dirty="0">
              <a:solidFill>
                <a:schemeClr val="tx1"/>
              </a:solidFill>
              <a:latin typeface="Microsoft YaHei UI" panose="020B0503020204020204" pitchFamily="34" charset="-122"/>
              <a:ea typeface="Microsoft YaHei UI" panose="020B0503020204020204" pitchFamily="34" charset="-122"/>
            </a:rPr>
            <a:t>学它</a:t>
          </a:r>
          <a:r>
            <a:rPr lang="zh-CN" altLang="en-US" sz="2000" b="1" kern="1200" dirty="0">
              <a:solidFill>
                <a:srgbClr val="0070C0"/>
              </a:solidFill>
              <a:latin typeface="Microsoft YaHei UI" panose="020B0503020204020204" pitchFamily="34" charset="-122"/>
              <a:ea typeface="Microsoft YaHei UI" panose="020B0503020204020204" pitchFamily="34" charset="-122"/>
            </a:rPr>
            <a:t>做什么</a:t>
          </a:r>
          <a:endParaRPr lang="zh-cn" sz="2000" b="1" kern="1200" dirty="0">
            <a:solidFill>
              <a:srgbClr val="0070C0"/>
            </a:solidFill>
            <a:latin typeface="Microsoft YaHei UI" panose="020B0503020204020204" pitchFamily="34" charset="-122"/>
            <a:ea typeface="Microsoft YaHei UI" panose="020B0503020204020204" pitchFamily="34" charset="-122"/>
          </a:endParaRPr>
        </a:p>
      </dsp:txBody>
      <dsp:txXfrm>
        <a:off x="6021055" y="6053"/>
        <a:ext cx="5008717" cy="1271825"/>
      </dsp:txXfrm>
    </dsp:sp>
    <dsp:sp modelId="{440E9361-37D2-4157-AF38-7B49AD23708B}">
      <dsp:nvSpPr>
        <dsp:cNvPr id="0" name=""/>
        <dsp:cNvSpPr/>
      </dsp:nvSpPr>
      <dsp:spPr>
        <a:xfrm>
          <a:off x="8520205"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3867"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FDE3333-857A-4131-9EBA-B73C0C259FD7}" type="datetime1">
              <a:rPr lang="zh-CN" altLang="en-US" smtClean="0"/>
              <a:t>2021/10/18</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CD12D00-6AAC-4A94-B2E5-A12E9C579B03}" type="datetime1">
              <a:rPr lang="zh-CN" altLang="en-US" smtClean="0"/>
              <a:t>2021/10/18</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t>单击此处编辑母版文本样式</a:t>
            </a:r>
            <a:endParaRPr lang="en-US"/>
          </a:p>
          <a:p>
            <a:pPr lvl="1" rtl="0"/>
            <a:r>
              <a:rPr lang="zh-cn"/>
              <a:t>第二级</a:t>
            </a:r>
          </a:p>
          <a:p>
            <a:pPr lvl="2" rtl="0"/>
            <a:r>
              <a:rPr lang="zh-cn"/>
              <a:t>第三级</a:t>
            </a:r>
          </a:p>
          <a:p>
            <a:pPr lvl="3" rtl="0"/>
            <a:r>
              <a:rPr lang="zh-cn"/>
              <a:t>第四级</a:t>
            </a:r>
          </a:p>
          <a:p>
            <a:pPr lvl="4" rtl="0"/>
            <a:r>
              <a:rPr lang="zh-cn"/>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长方形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zh-CN" altLang="en-US"/>
              <a:t>单击此处编辑母版标题样式</a:t>
            </a:r>
            <a:endParaRPr lang="en-US" dirty="0"/>
          </a:p>
        </p:txBody>
      </p:sp>
      <p:sp>
        <p:nvSpPr>
          <p:cNvPr id="3" name="副标题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CN" altLang="en-US"/>
              <a:t>单击此处编辑母版副标题样式</a:t>
            </a:r>
            <a:endParaRPr lang="en-US" dirty="0"/>
          </a:p>
        </p:txBody>
      </p:sp>
      <p:sp>
        <p:nvSpPr>
          <p:cNvPr id="8" name="日期占位符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73594A98-8FB4-4076-AE7B-5D3B1A2CBC70}" type="datetime1">
              <a:rPr lang="zh-CN" altLang="en-US" smtClean="0"/>
              <a:t>2021/10/18</a:t>
            </a:fld>
            <a:endParaRPr lang="en-US" dirty="0"/>
          </a:p>
        </p:txBody>
      </p:sp>
      <p:sp>
        <p:nvSpPr>
          <p:cNvPr id="9" name="页脚占位符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9" name="标题 1"/>
          <p:cNvSpPr>
            <a:spLocks noGrp="1"/>
          </p:cNvSpPr>
          <p:nvPr>
            <p:ph type="title"/>
          </p:nvPr>
        </p:nvSpPr>
        <p:spPr>
          <a:xfrm>
            <a:off x="581192" y="702156"/>
            <a:ext cx="11029616" cy="1013800"/>
          </a:xfrm>
        </p:spPr>
        <p:txBody>
          <a:bodyPr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日期占位符 3"/>
          <p:cNvSpPr>
            <a:spLocks noGrp="1"/>
          </p:cNvSpPr>
          <p:nvPr>
            <p:ph type="dt" sz="half" idx="10"/>
          </p:nvPr>
        </p:nvSpPr>
        <p:spPr/>
        <p:txBody>
          <a:bodyPr rtlCol="0"/>
          <a:lstStyle/>
          <a:p>
            <a:pPr rtl="0"/>
            <a:fld id="{B3E0F2F7-3EF1-4761-ABAF-2FA9DDE4F1A8}" type="datetime1">
              <a:rPr lang="zh-CN" altLang="en-US" smtClean="0"/>
              <a:t>2021/10/18</a:t>
            </a:fld>
            <a:endParaRPr lang="en-US" dirty="0"/>
          </a:p>
        </p:txBody>
      </p:sp>
      <p:sp>
        <p:nvSpPr>
          <p:cNvPr id="5" name="页脚占位符 4"/>
          <p:cNvSpPr>
            <a:spLocks noGrp="1"/>
          </p:cNvSpPr>
          <p:nvPr>
            <p:ph type="ftr" sz="quarter" idx="11"/>
          </p:nvPr>
        </p:nvSpPr>
        <p:spPr/>
        <p:txBody>
          <a:bodyPr rtlCol="0"/>
          <a:lstStyle/>
          <a:p>
            <a:pPr rtl="0"/>
            <a:endParaRPr lang="en-US" dirty="0"/>
          </a:p>
        </p:txBody>
      </p:sp>
      <p:sp>
        <p:nvSpPr>
          <p:cNvPr id="6" name="灯片编号占位符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7" name="长方形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垂直标题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zh-CN" altLang="en-US"/>
              <a:t>单击此处编辑母版标题样式</a:t>
            </a:r>
            <a:endParaRPr lang="en-US" dirty="0"/>
          </a:p>
        </p:txBody>
      </p:sp>
      <p:sp>
        <p:nvSpPr>
          <p:cNvPr id="3" name="竖排文字占位符 2"/>
          <p:cNvSpPr>
            <a:spLocks noGrp="1"/>
          </p:cNvSpPr>
          <p:nvPr>
            <p:ph type="body" orient="vert" idx="1"/>
          </p:nvPr>
        </p:nvSpPr>
        <p:spPr>
          <a:xfrm>
            <a:off x="774923" y="863600"/>
            <a:ext cx="7161625" cy="4807326"/>
          </a:xfrm>
        </p:spPr>
        <p:txBody>
          <a:bodyPr vert="eaVert" rtlCol="0" anchor="t"/>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8" name="长方形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矩形​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长方形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日期占位符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563FC6D-277D-4D53-8EB6-E41026A24247}" type="datetime1">
              <a:rPr lang="zh-CN" altLang="en-US" smtClean="0"/>
              <a:t>2021/10/18</a:t>
            </a:fld>
            <a:endParaRPr lang="en-US" dirty="0"/>
          </a:p>
        </p:txBody>
      </p:sp>
      <p:sp>
        <p:nvSpPr>
          <p:cNvPr id="12" name="页脚占位符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灯片编号占位符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1192" y="702156"/>
            <a:ext cx="11029616" cy="1188720"/>
          </a:xfrm>
        </p:spPr>
        <p:txBody>
          <a:bodyPr rtlCol="0"/>
          <a:lstStyle/>
          <a:p>
            <a:pPr rtl="0"/>
            <a:r>
              <a:rPr lang="zh-CN" altLang="en-US"/>
              <a:t>单击此处编辑母版标题样式</a:t>
            </a:r>
            <a:endParaRPr lang="en-US" dirty="0"/>
          </a:p>
        </p:txBody>
      </p:sp>
      <p:sp>
        <p:nvSpPr>
          <p:cNvPr id="3" name="内容占位符 2"/>
          <p:cNvSpPr>
            <a:spLocks noGrp="1"/>
          </p:cNvSpPr>
          <p:nvPr>
            <p:ph idx="1"/>
          </p:nvPr>
        </p:nvSpPr>
        <p:spPr>
          <a:xfrm>
            <a:off x="581192" y="2340864"/>
            <a:ext cx="11029615" cy="3634486"/>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8" name="日期占位符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F24FFC25-0C05-49C8-B150-3CF6B89B5C55}" type="datetime1">
              <a:rPr lang="zh-CN" altLang="en-US" smtClean="0"/>
              <a:t>2021/10/18</a:t>
            </a:fld>
            <a:endParaRPr lang="en-US" dirty="0"/>
          </a:p>
        </p:txBody>
      </p:sp>
      <p:sp>
        <p:nvSpPr>
          <p:cNvPr id="9" name="页脚占位符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长方形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581193" y="2393950"/>
            <a:ext cx="11029615" cy="2147467"/>
          </a:xfrm>
        </p:spPr>
        <p:txBody>
          <a:bodyPr rtlCol="0" anchor="b">
            <a:normAutofit/>
          </a:bodyPr>
          <a:lstStyle>
            <a:lvl1pPr algn="l">
              <a:defRPr sz="3600" b="1" cap="all">
                <a:solidFill>
                  <a:schemeClr val="tx1">
                    <a:lumMod val="75000"/>
                    <a:lumOff val="25000"/>
                  </a:schemeClr>
                </a:solidFill>
              </a:defRPr>
            </a:lvl1pPr>
          </a:lstStyle>
          <a:p>
            <a:pPr rtl="0"/>
            <a:r>
              <a:rPr lang="zh-CN" altLang="en-US"/>
              <a:t>单击此处编辑母版标题样式</a:t>
            </a:r>
            <a:endParaRPr lang="en-US" dirty="0"/>
          </a:p>
        </p:txBody>
      </p:sp>
      <p:sp>
        <p:nvSpPr>
          <p:cNvPr id="3" name="文本占位符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a:t>单击此处编辑母版文本样式</a:t>
            </a:r>
          </a:p>
        </p:txBody>
      </p:sp>
      <p:sp>
        <p:nvSpPr>
          <p:cNvPr id="7" name="日期占位符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DFC14310-5240-428A-850A-F7101D16AE5A}" type="datetime1">
              <a:rPr lang="zh-CN" altLang="en-US" smtClean="0"/>
              <a:t>2021/10/18</a:t>
            </a:fld>
            <a:endParaRPr lang="en-US" dirty="0"/>
          </a:p>
        </p:txBody>
      </p:sp>
      <p:sp>
        <p:nvSpPr>
          <p:cNvPr id="9" name="页脚占位符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81193" y="729658"/>
            <a:ext cx="11029616" cy="988332"/>
          </a:xfrm>
        </p:spPr>
        <p:txBody>
          <a:bodyPr rtlCol="0"/>
          <a:lstStyle/>
          <a:p>
            <a:pPr rtl="0"/>
            <a:r>
              <a:rPr lang="zh-CN" altLang="en-US"/>
              <a:t>单击此处编辑母版标题样式</a:t>
            </a:r>
            <a:endParaRPr lang="en-US" dirty="0"/>
          </a:p>
        </p:txBody>
      </p:sp>
      <p:sp>
        <p:nvSpPr>
          <p:cNvPr id="3" name="内容占位符 2"/>
          <p:cNvSpPr>
            <a:spLocks noGrp="1"/>
          </p:cNvSpPr>
          <p:nvPr>
            <p:ph sz="half" idx="1"/>
          </p:nvPr>
        </p:nvSpPr>
        <p:spPr>
          <a:xfrm>
            <a:off x="581193" y="2228003"/>
            <a:ext cx="5194767" cy="3633047"/>
          </a:xfrm>
        </p:spPr>
        <p:txBody>
          <a:bodyPr rtlCol="0">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内容占位符 3"/>
          <p:cNvSpPr>
            <a:spLocks noGrp="1"/>
          </p:cNvSpPr>
          <p:nvPr>
            <p:ph sz="half" idx="2"/>
          </p:nvPr>
        </p:nvSpPr>
        <p:spPr>
          <a:xfrm>
            <a:off x="6416039" y="2228003"/>
            <a:ext cx="5194769" cy="3633047"/>
          </a:xfrm>
        </p:spPr>
        <p:txBody>
          <a:bodyPr rtlCol="0">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日期占位符 4"/>
          <p:cNvSpPr>
            <a:spLocks noGrp="1"/>
          </p:cNvSpPr>
          <p:nvPr>
            <p:ph type="dt" sz="half" idx="10"/>
          </p:nvPr>
        </p:nvSpPr>
        <p:spPr/>
        <p:txBody>
          <a:bodyPr rtlCol="0"/>
          <a:lstStyle/>
          <a:p>
            <a:pPr rtl="0"/>
            <a:fld id="{71F85B13-09B0-4D01-A286-57280995F924}" type="datetime1">
              <a:rPr lang="zh-CN" altLang="en-US" smtClean="0"/>
              <a:t>2021/10/18</a:t>
            </a:fld>
            <a:endParaRPr lang="en-US" dirty="0"/>
          </a:p>
        </p:txBody>
      </p:sp>
      <p:sp>
        <p:nvSpPr>
          <p:cNvPr id="6" name="页脚占位符 5"/>
          <p:cNvSpPr>
            <a:spLocks noGrp="1"/>
          </p:cNvSpPr>
          <p:nvPr>
            <p:ph type="ftr" sz="quarter" idx="11"/>
          </p:nvPr>
        </p:nvSpPr>
        <p:spPr/>
        <p:txBody>
          <a:bodyPr rtlCol="0"/>
          <a:lstStyle/>
          <a:p>
            <a:pPr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12" name="标题 1"/>
          <p:cNvSpPr>
            <a:spLocks noGrp="1"/>
          </p:cNvSpPr>
          <p:nvPr>
            <p:ph type="title"/>
          </p:nvPr>
        </p:nvSpPr>
        <p:spPr>
          <a:xfrm>
            <a:off x="581193" y="729658"/>
            <a:ext cx="11029616" cy="988332"/>
          </a:xfrm>
        </p:spPr>
        <p:txBody>
          <a:bodyPr rtlCol="0"/>
          <a:lstStyle/>
          <a:p>
            <a:pPr rtl="0"/>
            <a:r>
              <a:rPr lang="zh-CN" altLang="en-US"/>
              <a:t>单击此处编辑母版标题样式</a:t>
            </a:r>
            <a:endParaRPr lang="en-US" dirty="0"/>
          </a:p>
        </p:txBody>
      </p:sp>
      <p:sp>
        <p:nvSpPr>
          <p:cNvPr id="3" name="文本占位符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4" name="内容占位符 3"/>
          <p:cNvSpPr>
            <a:spLocks noGrp="1"/>
          </p:cNvSpPr>
          <p:nvPr>
            <p:ph sz="half" idx="2"/>
          </p:nvPr>
        </p:nvSpPr>
        <p:spPr>
          <a:xfrm>
            <a:off x="581194" y="2926052"/>
            <a:ext cx="5194766" cy="2934999"/>
          </a:xfrm>
        </p:spPr>
        <p:txBody>
          <a:bodyPr rtlCol="0" anchor="t">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文本占位符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zh-CN" altLang="en-US"/>
              <a:t>单击此处编辑母版文本样式</a:t>
            </a:r>
          </a:p>
        </p:txBody>
      </p:sp>
      <p:sp>
        <p:nvSpPr>
          <p:cNvPr id="6" name="内容占位符 5"/>
          <p:cNvSpPr>
            <a:spLocks noGrp="1"/>
          </p:cNvSpPr>
          <p:nvPr>
            <p:ph sz="quarter" idx="4"/>
          </p:nvPr>
        </p:nvSpPr>
        <p:spPr>
          <a:xfrm>
            <a:off x="6416037" y="2926052"/>
            <a:ext cx="5194771" cy="2934999"/>
          </a:xfrm>
        </p:spPr>
        <p:txBody>
          <a:bodyPr rtlCol="0" anchor="t">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p:cNvSpPr>
            <a:spLocks noGrp="1"/>
          </p:cNvSpPr>
          <p:nvPr>
            <p:ph type="dt" sz="half" idx="10"/>
          </p:nvPr>
        </p:nvSpPr>
        <p:spPr/>
        <p:txBody>
          <a:bodyPr rtlCol="0"/>
          <a:lstStyle/>
          <a:p>
            <a:pPr rtl="0"/>
            <a:fld id="{F411FE78-D258-4188-9C5F-198CC4CE7F12}" type="datetime1">
              <a:rPr lang="zh-CN" altLang="en-US" smtClean="0"/>
              <a:t>2021/10/18</a:t>
            </a:fld>
            <a:endParaRPr lang="en-US" dirty="0"/>
          </a:p>
        </p:txBody>
      </p:sp>
      <p:sp>
        <p:nvSpPr>
          <p:cNvPr id="8" name="页脚占位符 7"/>
          <p:cNvSpPr>
            <a:spLocks noGrp="1"/>
          </p:cNvSpPr>
          <p:nvPr>
            <p:ph type="ftr" sz="quarter" idx="11"/>
          </p:nvPr>
        </p:nvSpPr>
        <p:spPr/>
        <p:txBody>
          <a:bodyPr rtlCol="0"/>
          <a:lstStyle/>
          <a:p>
            <a:pPr rtl="0"/>
            <a:endParaRPr lang="en-US" dirty="0"/>
          </a:p>
        </p:txBody>
      </p:sp>
      <p:sp>
        <p:nvSpPr>
          <p:cNvPr id="9" name="灯片编号占位符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标题 1"/>
          <p:cNvSpPr>
            <a:spLocks noGrp="1"/>
          </p:cNvSpPr>
          <p:nvPr>
            <p:ph type="title"/>
          </p:nvPr>
        </p:nvSpPr>
        <p:spPr>
          <a:xfrm>
            <a:off x="575894" y="729658"/>
            <a:ext cx="11029616" cy="988332"/>
          </a:xfrm>
        </p:spPr>
        <p:txBody>
          <a:bodyPr rtlCol="0"/>
          <a:lstStyle/>
          <a:p>
            <a:pPr rtl="0"/>
            <a:r>
              <a:rPr lang="zh-CN" altLang="en-US"/>
              <a:t>单击此处编辑母版标题样式</a:t>
            </a:r>
            <a:endParaRPr lang="en-US" dirty="0"/>
          </a:p>
        </p:txBody>
      </p:sp>
      <p:sp>
        <p:nvSpPr>
          <p:cNvPr id="3" name="日期占位符 2"/>
          <p:cNvSpPr>
            <a:spLocks noGrp="1"/>
          </p:cNvSpPr>
          <p:nvPr>
            <p:ph type="dt" sz="half" idx="10"/>
          </p:nvPr>
        </p:nvSpPr>
        <p:spPr/>
        <p:txBody>
          <a:bodyPr rtlCol="0"/>
          <a:lstStyle/>
          <a:p>
            <a:pPr rtl="0"/>
            <a:fld id="{BE491C52-D618-41DD-80F2-22500A780186}" type="datetime1">
              <a:rPr lang="zh-CN" altLang="en-US" smtClean="0"/>
              <a:t>2021/10/18</a:t>
            </a:fld>
            <a:endParaRPr lang="en-US" dirty="0"/>
          </a:p>
        </p:txBody>
      </p:sp>
      <p:sp>
        <p:nvSpPr>
          <p:cNvPr id="4" name="页脚占位符 3"/>
          <p:cNvSpPr>
            <a:spLocks noGrp="1"/>
          </p:cNvSpPr>
          <p:nvPr>
            <p:ph type="ftr" sz="quarter" idx="11"/>
          </p:nvPr>
        </p:nvSpPr>
        <p:spPr/>
        <p:txBody>
          <a:bodyPr rtlCol="0"/>
          <a:lstStyle/>
          <a:p>
            <a:pPr rtl="0"/>
            <a:endParaRPr lang="en-US" dirty="0"/>
          </a:p>
        </p:txBody>
      </p:sp>
      <p:sp>
        <p:nvSpPr>
          <p:cNvPr id="5" name="灯片编号占位符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26EE3488-748A-4EA8-9571-9D5A1694FA0A}" type="datetime1">
              <a:rPr lang="zh-CN" altLang="en-US" smtClean="0"/>
              <a:t>2021/10/18</a:t>
            </a:fld>
            <a:endParaRPr lang="en-US" dirty="0"/>
          </a:p>
        </p:txBody>
      </p:sp>
      <p:sp>
        <p:nvSpPr>
          <p:cNvPr id="3" name="页脚占位符 2"/>
          <p:cNvSpPr>
            <a:spLocks noGrp="1"/>
          </p:cNvSpPr>
          <p:nvPr>
            <p:ph type="ftr" sz="quarter" idx="11"/>
          </p:nvPr>
        </p:nvSpPr>
        <p:spPr/>
        <p:txBody>
          <a:bodyPr rtlCol="0"/>
          <a:lstStyle/>
          <a:p>
            <a:pPr rtl="0"/>
            <a:endParaRPr lang="en-US" dirty="0"/>
          </a:p>
        </p:txBody>
      </p:sp>
      <p:sp>
        <p:nvSpPr>
          <p:cNvPr id="4" name="灯片编号占位符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9" name="长方形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767857" y="933450"/>
            <a:ext cx="3031852" cy="1722419"/>
          </a:xfrm>
        </p:spPr>
        <p:txBody>
          <a:bodyPr rtlCol="0" anchor="b">
            <a:normAutofit/>
          </a:bodyPr>
          <a:lstStyle>
            <a:lvl1pPr algn="l">
              <a:defRPr sz="2400" b="1">
                <a:solidFill>
                  <a:srgbClr val="FFFFFF"/>
                </a:solidFill>
              </a:defRPr>
            </a:lvl1pPr>
          </a:lstStyle>
          <a:p>
            <a:pPr rtl="0"/>
            <a:r>
              <a:rPr lang="zh-CN" altLang="en-US"/>
              <a:t>单击此处编辑母版标题样式</a:t>
            </a:r>
            <a:endParaRPr lang="en-US" dirty="0"/>
          </a:p>
        </p:txBody>
      </p:sp>
      <p:sp>
        <p:nvSpPr>
          <p:cNvPr id="3" name="内容占位符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文本占位符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8" name="日期占位符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D7791703-7779-4492-8183-3F96B27D2540}" type="datetime1">
              <a:rPr lang="zh-CN" altLang="en-US" smtClean="0"/>
              <a:t>2021/10/18</a:t>
            </a:fld>
            <a:endParaRPr lang="en-US" dirty="0"/>
          </a:p>
        </p:txBody>
      </p:sp>
      <p:sp>
        <p:nvSpPr>
          <p:cNvPr id="10" name="页脚占位符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灯片编号占位符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带题注的图片">
    <p:spTree>
      <p:nvGrpSpPr>
        <p:cNvPr id="1" name=""/>
        <p:cNvGrpSpPr/>
        <p:nvPr/>
      </p:nvGrpSpPr>
      <p:grpSpPr>
        <a:xfrm>
          <a:off x="0" y="0"/>
          <a:ext cx="0" cy="0"/>
          <a:chOff x="0" y="0"/>
          <a:chExt cx="0" cy="0"/>
        </a:xfrm>
      </p:grpSpPr>
      <p:sp>
        <p:nvSpPr>
          <p:cNvPr id="2" name="标题 1"/>
          <p:cNvSpPr>
            <a:spLocks noGrp="1"/>
          </p:cNvSpPr>
          <p:nvPr>
            <p:ph type="title"/>
          </p:nvPr>
        </p:nvSpPr>
        <p:spPr>
          <a:xfrm>
            <a:off x="581193" y="4693389"/>
            <a:ext cx="11029616" cy="566738"/>
          </a:xfrm>
        </p:spPr>
        <p:txBody>
          <a:bodyPr rtlCol="0" anchor="b">
            <a:normAutofit/>
          </a:bodyPr>
          <a:lstStyle>
            <a:lvl1pPr algn="l">
              <a:defRPr sz="2400" b="1">
                <a:solidFill>
                  <a:schemeClr val="tx1">
                    <a:lumMod val="75000"/>
                    <a:lumOff val="25000"/>
                  </a:schemeClr>
                </a:solidFill>
              </a:defRPr>
            </a:lvl1pPr>
          </a:lstStyle>
          <a:p>
            <a:pPr rtl="0"/>
            <a:r>
              <a:rPr lang="zh-CN" altLang="en-US"/>
              <a:t>单击此处编辑母版标题样式</a:t>
            </a:r>
            <a:endParaRPr lang="en-US" dirty="0"/>
          </a:p>
        </p:txBody>
      </p:sp>
      <p:sp>
        <p:nvSpPr>
          <p:cNvPr id="3" name="图片占位符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a:t>单击图标添加图片</a:t>
            </a:r>
            <a:endParaRPr lang="en-US" dirty="0"/>
          </a:p>
        </p:txBody>
      </p:sp>
      <p:sp>
        <p:nvSpPr>
          <p:cNvPr id="4" name="文本占位符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5" name="日期占位符 4"/>
          <p:cNvSpPr>
            <a:spLocks noGrp="1"/>
          </p:cNvSpPr>
          <p:nvPr>
            <p:ph type="dt" sz="half" idx="10"/>
          </p:nvPr>
        </p:nvSpPr>
        <p:spPr/>
        <p:txBody>
          <a:bodyPr rtlCol="0"/>
          <a:lstStyle/>
          <a:p>
            <a:pPr rtl="0"/>
            <a:fld id="{D4D22F12-409A-40D9-8774-D34C978752A7}" type="datetime1">
              <a:rPr lang="zh-CN" altLang="en-US" smtClean="0"/>
              <a:t>2021/10/18</a:t>
            </a:fld>
            <a:endParaRPr lang="en-US" dirty="0"/>
          </a:p>
        </p:txBody>
      </p:sp>
      <p:sp>
        <p:nvSpPr>
          <p:cNvPr id="6" name="页脚占位符 5"/>
          <p:cNvSpPr>
            <a:spLocks noGrp="1"/>
          </p:cNvSpPr>
          <p:nvPr>
            <p:ph type="ftr" sz="quarter" idx="11"/>
          </p:nvPr>
        </p:nvSpPr>
        <p:spPr/>
        <p:txBody>
          <a:bodyPr rtlCol="0"/>
          <a:lstStyle/>
          <a:p>
            <a:pPr algn="l"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zh-cn" dirty="0"/>
              <a:t>单击此处编辑母版标题样式</a:t>
            </a:r>
            <a:endParaRPr lang="en-US" dirty="0"/>
          </a:p>
        </p:txBody>
      </p:sp>
      <p:sp>
        <p:nvSpPr>
          <p:cNvPr id="3" name="文本占位符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endParaRPr lang="en-US" dirty="0"/>
          </a:p>
        </p:txBody>
      </p:sp>
      <p:sp>
        <p:nvSpPr>
          <p:cNvPr id="4" name="日期占位符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4400FF2F-BAC0-4F33-9E13-F8F6FA55A14D}" type="datetime1">
              <a:rPr lang="zh-CN" altLang="en-US" smtClean="0"/>
              <a:t>2021/10/18</a:t>
            </a:fld>
            <a:endParaRPr lang="en-US" dirty="0"/>
          </a:p>
        </p:txBody>
      </p:sp>
      <p:sp>
        <p:nvSpPr>
          <p:cNvPr id="5" name="页脚占位符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幻灯片编号占位符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3A98EE3D-8CD1-4C3F-BD1C-C98C9596463C}" type="slidenum">
              <a:rPr lang="en-US" smtClean="0"/>
              <a:pPr/>
              <a:t>‹#›</a:t>
            </a:fld>
            <a:endParaRPr lang="en-US" dirty="0"/>
          </a:p>
        </p:txBody>
      </p:sp>
      <p:sp>
        <p:nvSpPr>
          <p:cNvPr id="9" name="矩形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长方形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矩形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aike.baidu.com/item/%E5%89%8D%E6%9D%9F%E8%8C%83%E5%BC%8F/2587144" TargetMode="External"/><Relationship Id="rId2" Type="http://schemas.openxmlformats.org/officeDocument/2006/relationships/hyperlink" Target="http://barrywatson.se/cl/cl_pnf.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长方形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标题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zh-CN" altLang="en-US" dirty="0"/>
              <a:t>前束范式</a:t>
            </a:r>
            <a:br>
              <a:rPr lang="en-US" altLang="zh-CN" dirty="0"/>
            </a:br>
            <a:r>
              <a:rPr lang="en-US" altLang="zh-CN" dirty="0" err="1"/>
              <a:t>Prenex</a:t>
            </a:r>
            <a:r>
              <a:rPr lang="en-US" altLang="zh-CN" dirty="0"/>
              <a:t> normal form</a:t>
            </a:r>
            <a:endParaRPr lang="zh-cn" dirty="0"/>
          </a:p>
        </p:txBody>
      </p:sp>
      <p:sp>
        <p:nvSpPr>
          <p:cNvPr id="3" name="副标题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algn="r" rtl="0"/>
            <a:r>
              <a:rPr lang="zh-CN" altLang="en-US" dirty="0"/>
              <a:t>李杨彬</a:t>
            </a:r>
            <a:endParaRPr lang="zh-cn" dirty="0"/>
          </a:p>
        </p:txBody>
      </p:sp>
      <p:sp>
        <p:nvSpPr>
          <p:cNvPr id="20" name="长方形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矩形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长方形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图片 5" descr="徽标特写&#10;&#10;已自动生成说明">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39718431-39C4-4096-9CC5-F34E6D04A524}"/>
                  </a:ext>
                </a:extLst>
              </p:cNvPr>
              <p:cNvSpPr>
                <a:spLocks noGrp="1"/>
              </p:cNvSpPr>
              <p:nvPr>
                <p:ph type="title"/>
              </p:nvPr>
            </p:nvSpPr>
            <p:spPr>
              <a:xfrm>
                <a:off x="581192" y="696397"/>
                <a:ext cx="11029616" cy="1194479"/>
              </a:xfrm>
            </p:spPr>
            <p:txBody>
              <a:bodyPr anchor="ctr">
                <a:normAutofit/>
              </a:bodyPr>
              <a:lstStyle/>
              <a:p>
                <a:r>
                  <a:rPr lang="zh-CN" altLang="en-US" sz="3600" dirty="0"/>
                  <a:t>案例三：</a:t>
                </a:r>
                <a14:m>
                  <m:oMath xmlns:m="http://schemas.openxmlformats.org/officeDocument/2006/math">
                    <m:r>
                      <a:rPr lang="en-US" altLang="zh-CN" sz="3600" b="1" i="1" smtClean="0">
                        <a:latin typeface="Cambria Math" panose="02040503050406030204" pitchFamily="18" charset="0"/>
                      </a:rPr>
                      <m:t>𝑷</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𝒚</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𝒛</m:t>
                        </m:r>
                      </m:e>
                    </m:d>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𝑸</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r>
                      <a:rPr lang="en-US" altLang="zh-CN" sz="3600" b="1" i="1" smtClean="0">
                        <a:latin typeface="Cambria Math" panose="02040503050406030204" pitchFamily="18" charset="0"/>
                      </a:rPr>
                      <m:t>)</m:t>
                    </m:r>
                  </m:oMath>
                </a14:m>
                <a:endParaRPr lang="zh-CN" altLang="en-US" sz="3600" dirty="0"/>
              </a:p>
            </p:txBody>
          </p:sp>
        </mc:Choice>
        <mc:Fallback xmlns="">
          <p:sp>
            <p:nvSpPr>
              <p:cNvPr id="2" name="标题 1">
                <a:extLst>
                  <a:ext uri="{FF2B5EF4-FFF2-40B4-BE49-F238E27FC236}">
                    <a16:creationId xmlns:a16="http://schemas.microsoft.com/office/drawing/2014/main" id="{39718431-39C4-4096-9CC5-F34E6D04A524}"/>
                  </a:ext>
                </a:extLst>
              </p:cNvPr>
              <p:cNvSpPr>
                <a:spLocks noGrp="1" noRot="1" noChangeAspect="1" noMove="1" noResize="1" noEditPoints="1" noAdjustHandles="1" noChangeArrowheads="1" noChangeShapeType="1" noTextEdit="1"/>
              </p:cNvSpPr>
              <p:nvPr>
                <p:ph type="title"/>
              </p:nvPr>
            </p:nvSpPr>
            <p:spPr>
              <a:xfrm>
                <a:off x="581192" y="696397"/>
                <a:ext cx="11029616" cy="1194479"/>
              </a:xfrm>
              <a:blipFill>
                <a:blip r:embed="rId2"/>
                <a:stretch>
                  <a:fillRect l="-16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2C8668C-F9B4-4A1E-9689-201FF4944C3F}"/>
                  </a:ext>
                </a:extLst>
              </p:cNvPr>
              <p:cNvSpPr>
                <a:spLocks noGrp="1"/>
              </p:cNvSpPr>
              <p:nvPr>
                <p:ph idx="1"/>
              </p:nvPr>
            </p:nvSpPr>
            <p:spPr>
              <a:xfrm>
                <a:off x="581192" y="1890876"/>
                <a:ext cx="11029615" cy="4084474"/>
              </a:xfrm>
            </p:spPr>
            <p:txBody>
              <a:bodyPr anchor="t"/>
              <a:lstStyle/>
              <a:p>
                <a14:m>
                  <m:oMath xmlns:m="http://schemas.openxmlformats.org/officeDocument/2006/math">
                    <m:r>
                      <a:rPr lang="en-US" altLang="zh-CN" sz="2800" b="0" i="1" smtClean="0">
                        <a:latin typeface="Cambria Math" panose="02040503050406030204" pitchFamily="18" charset="0"/>
                      </a:rPr>
                      <m:t>𝑃</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𝑄</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e>
                    </m:d>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𝑃</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𝑄</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e>
                    </m:d>
                  </m:oMath>
                </a14:m>
                <a:endParaRPr lang="en-US" altLang="zh-CN" sz="2800" b="0" dirty="0"/>
              </a:p>
              <a:p>
                <a14:m>
                  <m:oMath xmlns:m="http://schemas.openxmlformats.org/officeDocument/2006/math">
                    <m:r>
                      <a:rPr lang="en-US" altLang="zh-CN" sz="2800" i="1">
                        <a:latin typeface="Cambria Math" panose="02040503050406030204" pitchFamily="18" charset="0"/>
                      </a:rPr>
                      <m:t>𝑃</m:t>
                    </m:r>
                    <m:r>
                      <a:rPr lang="en-US" altLang="zh-CN" sz="2800" b="0" i="1" smtClean="0">
                        <a:latin typeface="Cambria Math" panose="02040503050406030204" pitchFamily="18" charset="0"/>
                      </a:rPr>
                      <m:t>→∃</m:t>
                    </m:r>
                    <m:r>
                      <a:rPr lang="en-US" altLang="zh-CN" sz="2800" i="1">
                        <a:latin typeface="Cambria Math" panose="02040503050406030204" pitchFamily="18" charset="0"/>
                      </a:rPr>
                      <m:t>𝑥</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𝑄</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𝑥</m:t>
                            </m:r>
                          </m:e>
                        </m:d>
                      </m:e>
                    </m:d>
                    <m:r>
                      <a:rPr lang="en-US" altLang="zh-CN" sz="2800" i="1">
                        <a:latin typeface="Cambria Math" panose="02040503050406030204" pitchFamily="18" charset="0"/>
                      </a:rPr>
                      <m:t>⇔</m:t>
                    </m:r>
                    <m:r>
                      <a:rPr lang="en-US" altLang="zh-CN" sz="2800" b="0" i="1" smtClean="0">
                        <a:latin typeface="Cambria Math" panose="02040503050406030204" pitchFamily="18" charset="0"/>
                      </a:rPr>
                      <m:t>∃</m:t>
                    </m:r>
                    <m:r>
                      <a:rPr lang="en-US" altLang="zh-CN" sz="2800" i="1">
                        <a:latin typeface="Cambria Math" panose="02040503050406030204" pitchFamily="18" charset="0"/>
                      </a:rPr>
                      <m:t>𝑥</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𝑃</m:t>
                        </m:r>
                        <m:r>
                          <a:rPr lang="en-US" altLang="zh-CN" sz="2800" b="0" i="1" smtClean="0">
                            <a:latin typeface="Cambria Math" panose="02040503050406030204" pitchFamily="18" charset="0"/>
                          </a:rPr>
                          <m:t>→</m:t>
                        </m:r>
                        <m:r>
                          <a:rPr lang="en-US" altLang="zh-CN" sz="2800" i="1">
                            <a:latin typeface="Cambria Math" panose="02040503050406030204" pitchFamily="18" charset="0"/>
                          </a:rPr>
                          <m:t>𝑄</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𝑥</m:t>
                            </m:r>
                          </m:e>
                        </m:d>
                      </m:e>
                    </m:d>
                  </m:oMath>
                </a14:m>
                <a:endParaRPr lang="en-US" altLang="zh-CN" sz="2800" dirty="0"/>
              </a:p>
              <a:p>
                <a14:m>
                  <m:oMath xmlns:m="http://schemas.openxmlformats.org/officeDocument/2006/math">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𝑃</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e>
                    </m:d>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𝑄</m:t>
                    </m:r>
                    <m:r>
                      <a:rPr lang="en-US" altLang="zh-CN" sz="2800" i="1">
                        <a:latin typeface="Cambria Math" panose="02040503050406030204" pitchFamily="18" charset="0"/>
                      </a:rPr>
                      <m:t>⇔</m:t>
                    </m:r>
                    <m:r>
                      <a:rPr lang="en-US" altLang="zh-CN" sz="2800" b="0" i="1" smtClean="0">
                        <a:latin typeface="Cambria Math" panose="02040503050406030204" pitchFamily="18" charset="0"/>
                      </a:rPr>
                      <m:t>∃</m:t>
                    </m:r>
                    <m:r>
                      <a:rPr lang="en-US" altLang="zh-CN" sz="2800" i="1">
                        <a:latin typeface="Cambria Math" panose="02040503050406030204" pitchFamily="18" charset="0"/>
                      </a:rPr>
                      <m:t>𝑥</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𝑃</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r>
                          <a:rPr lang="en-US" altLang="zh-CN" sz="2800" b="0" i="1" smtClean="0">
                            <a:latin typeface="Cambria Math" panose="02040503050406030204" pitchFamily="18" charset="0"/>
                          </a:rPr>
                          <m:t>→</m:t>
                        </m:r>
                        <m:r>
                          <a:rPr lang="en-US" altLang="zh-CN" sz="2800" i="1">
                            <a:latin typeface="Cambria Math" panose="02040503050406030204" pitchFamily="18" charset="0"/>
                          </a:rPr>
                          <m:t>𝑄</m:t>
                        </m:r>
                      </m:e>
                    </m:d>
                  </m:oMath>
                </a14:m>
                <a:endParaRPr lang="en-US" altLang="zh-CN" sz="2800" dirty="0"/>
              </a:p>
              <a:p>
                <a14:m>
                  <m:oMath xmlns:m="http://schemas.openxmlformats.org/officeDocument/2006/math">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𝑃</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e>
                    </m:d>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𝑄</m:t>
                    </m:r>
                    <m:r>
                      <a:rPr lang="en-US" altLang="zh-CN" sz="2800" i="1">
                        <a:latin typeface="Cambria Math" panose="02040503050406030204" pitchFamily="18" charset="0"/>
                      </a:rPr>
                      <m:t>⇔</m:t>
                    </m:r>
                    <m:r>
                      <a:rPr lang="en-US" altLang="zh-CN" sz="2800" b="0" i="1" smtClean="0">
                        <a:latin typeface="Cambria Math" panose="02040503050406030204" pitchFamily="18" charset="0"/>
                      </a:rPr>
                      <m:t>∀</m:t>
                    </m:r>
                    <m:r>
                      <a:rPr lang="en-US" altLang="zh-CN" sz="2800" i="1">
                        <a:latin typeface="Cambria Math" panose="02040503050406030204" pitchFamily="18" charset="0"/>
                      </a:rPr>
                      <m:t>𝑥</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𝑃</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r>
                          <a:rPr lang="en-US" altLang="zh-CN" sz="2800" b="0" i="1" smtClean="0">
                            <a:latin typeface="Cambria Math" panose="02040503050406030204" pitchFamily="18" charset="0"/>
                          </a:rPr>
                          <m:t>→</m:t>
                        </m:r>
                        <m:r>
                          <a:rPr lang="en-US" altLang="zh-CN" sz="2800" i="1">
                            <a:latin typeface="Cambria Math" panose="02040503050406030204" pitchFamily="18" charset="0"/>
                          </a:rPr>
                          <m:t>𝑄</m:t>
                        </m:r>
                      </m:e>
                    </m:d>
                  </m:oMath>
                </a14:m>
                <a:endParaRPr lang="en-US" altLang="zh-CN" sz="2800" dirty="0"/>
              </a:p>
              <a:p>
                <a:endParaRPr lang="en-US" altLang="zh-CN" sz="2800" b="0" dirty="0"/>
              </a:p>
              <a:p>
                <a:endParaRPr lang="en-US" altLang="zh-CN" sz="2800" b="0" dirty="0"/>
              </a:p>
              <a:p>
                <a:endParaRPr lang="en-US" altLang="zh-CN" sz="2800" b="0" dirty="0"/>
              </a:p>
              <a:p>
                <a:endParaRPr lang="en-US" altLang="zh-CN" dirty="0"/>
              </a:p>
              <a:p>
                <a:pPr marL="0" indent="0">
                  <a:buNone/>
                </a:pPr>
                <a:endParaRPr lang="en-US" altLang="zh-CN" dirty="0"/>
              </a:p>
              <a:p>
                <a:pPr marL="0" indent="0">
                  <a:buNone/>
                </a:pPr>
                <a:endParaRPr lang="en-US" altLang="zh-CN" sz="1800" b="0" dirty="0"/>
              </a:p>
            </p:txBody>
          </p:sp>
        </mc:Choice>
        <mc:Fallback xmlns="">
          <p:sp>
            <p:nvSpPr>
              <p:cNvPr id="3" name="内容占位符 2">
                <a:extLst>
                  <a:ext uri="{FF2B5EF4-FFF2-40B4-BE49-F238E27FC236}">
                    <a16:creationId xmlns:a16="http://schemas.microsoft.com/office/drawing/2014/main" id="{A2C8668C-F9B4-4A1E-9689-201FF4944C3F}"/>
                  </a:ext>
                </a:extLst>
              </p:cNvPr>
              <p:cNvSpPr>
                <a:spLocks noGrp="1" noRot="1" noChangeAspect="1" noMove="1" noResize="1" noEditPoints="1" noAdjustHandles="1" noChangeArrowheads="1" noChangeShapeType="1" noTextEdit="1"/>
              </p:cNvSpPr>
              <p:nvPr>
                <p:ph idx="1"/>
              </p:nvPr>
            </p:nvSpPr>
            <p:spPr>
              <a:xfrm>
                <a:off x="581192" y="1890876"/>
                <a:ext cx="11029615" cy="4084474"/>
              </a:xfrm>
              <a:blipFill>
                <a:blip r:embed="rId3"/>
                <a:stretch>
                  <a:fillRect/>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746371E4-F3E7-4A63-A111-0D3476236658}"/>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CBE87FA-CEFE-4C73-92A5-F377B0EE96D6}"/>
                  </a:ext>
                </a:extLst>
              </p:cNvPr>
              <p:cNvSpPr txBox="1"/>
              <p:nvPr/>
            </p:nvSpPr>
            <p:spPr>
              <a:xfrm>
                <a:off x="992263" y="4930497"/>
                <a:ext cx="4375474" cy="1231106"/>
              </a:xfrm>
              <a:prstGeom prst="rect">
                <a:avLst/>
              </a:prstGeom>
              <a:noFill/>
            </p:spPr>
            <p:txBody>
              <a:bodyPr wrap="square" rtlCol="0">
                <a:spAutoFit/>
              </a:bodyPr>
              <a:lstStyle/>
              <a:p>
                <a:r>
                  <a:rPr lang="en-US" altLang="zh-CN" sz="2800" b="1" dirty="0"/>
                  <a:t>     </a:t>
                </a:r>
                <a14:m>
                  <m:oMath xmlns:m="http://schemas.openxmlformats.org/officeDocument/2006/math">
                    <m:r>
                      <a:rPr lang="en-US" altLang="zh-CN" sz="2800" b="1" i="1" smtClean="0">
                        <a:latin typeface="Cambria Math" panose="02040503050406030204" pitchFamily="18" charset="0"/>
                      </a:rPr>
                      <m:t>𝑷</m:t>
                    </m:r>
                    <m:d>
                      <m:dPr>
                        <m:ctrlPr>
                          <a:rPr lang="en-US" altLang="zh-CN" sz="2800" b="1" i="1" smtClean="0">
                            <a:latin typeface="Cambria Math" panose="02040503050406030204" pitchFamily="18" charset="0"/>
                          </a:rPr>
                        </m:ctrlPr>
                      </m:dPr>
                      <m:e>
                        <m:r>
                          <a:rPr lang="en-US" altLang="zh-CN" sz="2800" b="1" i="1" smtClean="0">
                            <a:latin typeface="Cambria Math" panose="02040503050406030204" pitchFamily="18" charset="0"/>
                          </a:rPr>
                          <m:t>𝒚</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𝒛</m:t>
                        </m:r>
                      </m:e>
                    </m:d>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𝒙𝑸</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𝒙</m:t>
                    </m:r>
                    <m:r>
                      <a:rPr lang="en-US" altLang="zh-CN" sz="2800" b="1" i="1" smtClean="0">
                        <a:latin typeface="Cambria Math" panose="02040503050406030204" pitchFamily="18" charset="0"/>
                      </a:rPr>
                      <m:t>)</m:t>
                    </m:r>
                  </m:oMath>
                </a14:m>
                <a:endParaRPr lang="en-US" altLang="zh-CN" sz="2800"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𝒙</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𝑷</m:t>
                      </m:r>
                      <m:d>
                        <m:dPr>
                          <m:ctrlPr>
                            <a:rPr lang="en-US" altLang="zh-CN" sz="2800" b="1" i="1" smtClean="0">
                              <a:latin typeface="Cambria Math" panose="02040503050406030204" pitchFamily="18" charset="0"/>
                            </a:rPr>
                          </m:ctrlPr>
                        </m:dPr>
                        <m:e>
                          <m:r>
                            <a:rPr lang="en-US" altLang="zh-CN" sz="2800" b="1" i="1" smtClean="0">
                              <a:latin typeface="Cambria Math" panose="02040503050406030204" pitchFamily="18" charset="0"/>
                            </a:rPr>
                            <m:t>𝒚</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𝒛</m:t>
                          </m:r>
                        </m:e>
                      </m:d>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𝑸</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𝒙</m:t>
                      </m:r>
                      <m:r>
                        <a:rPr lang="en-US" altLang="zh-CN" sz="2800" b="1" i="1" smtClean="0">
                          <a:latin typeface="Cambria Math" panose="02040503050406030204" pitchFamily="18" charset="0"/>
                        </a:rPr>
                        <m:t>))</m:t>
                      </m:r>
                    </m:oMath>
                  </m:oMathPara>
                </a14:m>
                <a:endParaRPr lang="en-US" altLang="zh-CN" sz="2800" b="1" dirty="0"/>
              </a:p>
              <a:p>
                <a:endParaRPr lang="zh-CN" altLang="en-US" dirty="0"/>
              </a:p>
            </p:txBody>
          </p:sp>
        </mc:Choice>
        <mc:Fallback xmlns="">
          <p:sp>
            <p:nvSpPr>
              <p:cNvPr id="5" name="文本框 4">
                <a:extLst>
                  <a:ext uri="{FF2B5EF4-FFF2-40B4-BE49-F238E27FC236}">
                    <a16:creationId xmlns:a16="http://schemas.microsoft.com/office/drawing/2014/main" id="{7CBE87FA-CEFE-4C73-92A5-F377B0EE96D6}"/>
                  </a:ext>
                </a:extLst>
              </p:cNvPr>
              <p:cNvSpPr txBox="1">
                <a:spLocks noRot="1" noChangeAspect="1" noMove="1" noResize="1" noEditPoints="1" noAdjustHandles="1" noChangeArrowheads="1" noChangeShapeType="1" noTextEdit="1"/>
              </p:cNvSpPr>
              <p:nvPr/>
            </p:nvSpPr>
            <p:spPr>
              <a:xfrm>
                <a:off x="992263" y="4930497"/>
                <a:ext cx="4375474" cy="1231106"/>
              </a:xfrm>
              <a:prstGeom prst="rect">
                <a:avLst/>
              </a:prstGeom>
              <a:blipFill>
                <a:blip r:embed="rId4"/>
                <a:stretch>
                  <a:fillRect/>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4F5AEECF-4B3A-4AC8-B10E-175304936799}"/>
              </a:ext>
            </a:extLst>
          </p:cNvPr>
          <p:cNvSpPr txBox="1"/>
          <p:nvPr/>
        </p:nvSpPr>
        <p:spPr>
          <a:xfrm>
            <a:off x="6594580" y="2120263"/>
            <a:ext cx="3494098" cy="1754326"/>
          </a:xfrm>
          <a:prstGeom prst="rect">
            <a:avLst/>
          </a:prstGeom>
          <a:noFill/>
          <a:ln>
            <a:solidFill>
              <a:schemeClr val="accent1"/>
            </a:solidFill>
          </a:ln>
        </p:spPr>
        <p:txBody>
          <a:bodyPr wrap="square" rtlCol="0" anchor="ctr">
            <a:spAutoFit/>
          </a:bodyPr>
          <a:lstStyle/>
          <a:p>
            <a:pPr algn="ctr"/>
            <a:endParaRPr lang="en-US" altLang="zh-CN" sz="3600" dirty="0"/>
          </a:p>
          <a:p>
            <a:pPr algn="ctr"/>
            <a:r>
              <a:rPr lang="zh-CN" altLang="en-US" sz="3600" dirty="0"/>
              <a:t>量词前移</a:t>
            </a:r>
            <a:endParaRPr lang="en-US" altLang="zh-CN" sz="3600" dirty="0"/>
          </a:p>
          <a:p>
            <a:pPr algn="ctr"/>
            <a:endParaRPr lang="zh-CN" altLang="en-US" sz="3600" dirty="0"/>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C27D0642-EA9F-4F78-9A96-355C524F1255}"/>
                  </a:ext>
                </a:extLst>
              </p:cNvPr>
              <p:cNvSpPr txBox="1"/>
              <p:nvPr/>
            </p:nvSpPr>
            <p:spPr>
              <a:xfrm>
                <a:off x="6594580" y="4509178"/>
                <a:ext cx="2242293" cy="1442318"/>
              </a:xfrm>
              <a:prstGeom prst="rect">
                <a:avLst/>
              </a:prstGeom>
              <a:noFill/>
              <a:ln>
                <a:solidFill>
                  <a:schemeClr val="accent1">
                    <a:lumMod val="40000"/>
                    <a:lumOff val="60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𝒙</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𝑷</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𝒙</m:t>
                              </m:r>
                            </m:e>
                          </m:d>
                        </m:e>
                      </m:d>
                      <m:r>
                        <a:rPr lang="en-US" altLang="zh-CN" sz="2000" b="1" i="1">
                          <a:latin typeface="Cambria Math" panose="02040503050406030204" pitchFamily="18" charset="0"/>
                        </a:rPr>
                        <m:t>→</m:t>
                      </m:r>
                      <m:r>
                        <a:rPr lang="en-US" altLang="zh-CN" sz="2000" b="1" i="1">
                          <a:latin typeface="Cambria Math" panose="02040503050406030204" pitchFamily="18" charset="0"/>
                        </a:rPr>
                        <m:t>𝑸</m:t>
                      </m:r>
                    </m:oMath>
                  </m:oMathPara>
                </a14:m>
                <a:endParaRPr lang="en-US" altLang="zh-CN" sz="2000" b="1" dirty="0"/>
              </a:p>
              <a:p>
                <a:pPr/>
                <a14:m>
                  <m:oMathPara xmlns:m="http://schemas.openxmlformats.org/officeDocument/2006/math">
                    <m:oMathParaPr>
                      <m:jc m:val="centerGroup"/>
                    </m:oMathParaPr>
                    <m:oMath xmlns:m="http://schemas.openxmlformats.org/officeDocument/2006/math">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𝒙</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𝑷</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𝒙</m:t>
                              </m:r>
                            </m:e>
                          </m:d>
                        </m:e>
                      </m:d>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𝑸</m:t>
                      </m:r>
                    </m:oMath>
                  </m:oMathPara>
                </a14:m>
                <a:endParaRPr lang="en-US" altLang="zh-CN" sz="2000" b="1" dirty="0"/>
              </a:p>
              <a:p>
                <a:pPr/>
                <a14:m>
                  <m:oMathPara xmlns:m="http://schemas.openxmlformats.org/officeDocument/2006/math">
                    <m:oMathParaPr>
                      <m:jc m:val="centerGroup"/>
                    </m:oMathParaPr>
                    <m:oMath xmlns:m="http://schemas.openxmlformats.org/officeDocument/2006/math">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𝒙</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𝑷</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𝒙</m:t>
                              </m:r>
                            </m:e>
                          </m:d>
                        </m:e>
                      </m:d>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𝑸</m:t>
                      </m:r>
                    </m:oMath>
                  </m:oMathPara>
                </a14:m>
                <a:endParaRPr lang="en-US" altLang="zh-CN" sz="2000" b="1" dirty="0"/>
              </a:p>
              <a:p>
                <a:pPr/>
                <a14:m>
                  <m:oMathPara xmlns:m="http://schemas.openxmlformats.org/officeDocument/2006/math">
                    <m:oMathParaPr>
                      <m:jc m:val="centerGroup"/>
                    </m:oMathParaPr>
                    <m:oMath xmlns:m="http://schemas.openxmlformats.org/officeDocument/2006/math">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𝒙</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𝑷</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𝒙</m:t>
                              </m:r>
                            </m:e>
                          </m:d>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𝑸</m:t>
                          </m:r>
                        </m:e>
                      </m:d>
                    </m:oMath>
                  </m:oMathPara>
                </a14:m>
                <a:endParaRPr lang="en-US" altLang="zh-CN" sz="2000" b="1" dirty="0"/>
              </a:p>
            </p:txBody>
          </p:sp>
        </mc:Choice>
        <mc:Fallback>
          <p:sp>
            <p:nvSpPr>
              <p:cNvPr id="7" name="文本框 6">
                <a:extLst>
                  <a:ext uri="{FF2B5EF4-FFF2-40B4-BE49-F238E27FC236}">
                    <a16:creationId xmlns:a16="http://schemas.microsoft.com/office/drawing/2014/main" id="{C27D0642-EA9F-4F78-9A96-355C524F1255}"/>
                  </a:ext>
                </a:extLst>
              </p:cNvPr>
              <p:cNvSpPr txBox="1">
                <a:spLocks noRot="1" noChangeAspect="1" noMove="1" noResize="1" noEditPoints="1" noAdjustHandles="1" noChangeArrowheads="1" noChangeShapeType="1" noTextEdit="1"/>
              </p:cNvSpPr>
              <p:nvPr/>
            </p:nvSpPr>
            <p:spPr>
              <a:xfrm>
                <a:off x="6594580" y="4509178"/>
                <a:ext cx="2242293" cy="1442318"/>
              </a:xfrm>
              <a:prstGeom prst="rect">
                <a:avLst/>
              </a:prstGeom>
              <a:blipFill>
                <a:blip r:embed="rId5"/>
                <a:stretch>
                  <a:fillRect r="-270" b="-2941"/>
                </a:stretch>
              </a:blipFill>
              <a:ln>
                <a:solidFill>
                  <a:schemeClr val="accent1">
                    <a:lumMod val="40000"/>
                    <a:lumOff val="60000"/>
                  </a:schemeClr>
                </a:solidFill>
              </a:ln>
            </p:spPr>
            <p:txBody>
              <a:bodyPr/>
              <a:lstStyle/>
              <a:p>
                <a:r>
                  <a:rPr lang="zh-CN" altLang="en-US">
                    <a:noFill/>
                  </a:rPr>
                  <a:t> </a:t>
                </a:r>
              </a:p>
            </p:txBody>
          </p:sp>
        </mc:Fallback>
      </mc:AlternateContent>
    </p:spTree>
    <p:extLst>
      <p:ext uri="{BB962C8B-B14F-4D97-AF65-F5344CB8AC3E}">
        <p14:creationId xmlns:p14="http://schemas.microsoft.com/office/powerpoint/2010/main" val="862529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out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C2A62E-CBB5-41FF-9808-48EBA723E2B0}"/>
              </a:ext>
            </a:extLst>
          </p:cNvPr>
          <p:cNvSpPr>
            <a:spLocks noGrp="1"/>
          </p:cNvSpPr>
          <p:nvPr>
            <p:ph type="title"/>
          </p:nvPr>
        </p:nvSpPr>
        <p:spPr/>
        <p:txBody>
          <a:bodyPr>
            <a:normAutofit/>
          </a:bodyPr>
          <a:lstStyle/>
          <a:p>
            <a:pPr lvl="0" rtl="0"/>
            <a:r>
              <a:rPr lang="zh-CN" altLang="en-US" dirty="0"/>
              <a:t>二、转化</a:t>
            </a:r>
            <a:r>
              <a:rPr lang="en-US" altLang="zh-CN" dirty="0"/>
              <a:t>——</a:t>
            </a:r>
            <a:r>
              <a:rPr lang="zh-CN" altLang="en-US" sz="2800" dirty="0">
                <a:latin typeface="Microsoft YaHei UI" panose="020B0503020204020204" pitchFamily="34" charset="-122"/>
                <a:ea typeface="Microsoft YaHei UI" panose="020B0503020204020204" pitchFamily="34" charset="-122"/>
              </a:rPr>
              <a:t>如何将 </a:t>
            </a:r>
            <a:r>
              <a:rPr lang="zh-CN" altLang="en-US" dirty="0">
                <a:solidFill>
                  <a:srgbClr val="00B050"/>
                </a:solidFill>
              </a:rPr>
              <a:t>谓词公式</a:t>
            </a:r>
            <a:r>
              <a:rPr lang="zh-CN" altLang="en-US" sz="2800" dirty="0">
                <a:solidFill>
                  <a:srgbClr val="00B050"/>
                </a:solidFill>
                <a:latin typeface="Microsoft YaHei UI" panose="020B0503020204020204" pitchFamily="34" charset="-122"/>
                <a:ea typeface="Microsoft YaHei UI" panose="020B0503020204020204" pitchFamily="34" charset="-122"/>
              </a:rPr>
              <a:t> </a:t>
            </a:r>
            <a:r>
              <a:rPr lang="zh-CN" altLang="en-US" sz="2800" dirty="0">
                <a:latin typeface="Microsoft YaHei UI" panose="020B0503020204020204" pitchFamily="34" charset="-122"/>
                <a:ea typeface="Microsoft YaHei UI" panose="020B0503020204020204" pitchFamily="34" charset="-122"/>
              </a:rPr>
              <a:t>转化成 </a:t>
            </a:r>
            <a:r>
              <a:rPr lang="zh-CN" altLang="en-US" sz="2800" b="1" dirty="0">
                <a:solidFill>
                  <a:srgbClr val="0070C0"/>
                </a:solidFill>
                <a:latin typeface="Microsoft YaHei UI" panose="020B0503020204020204" pitchFamily="34" charset="-122"/>
                <a:ea typeface="Microsoft YaHei UI" panose="020B0503020204020204" pitchFamily="34" charset="-122"/>
              </a:rPr>
              <a:t>前束范式</a:t>
            </a:r>
            <a:br>
              <a:rPr lang="zh-cn" altLang="zh-CN" sz="2800" b="1" dirty="0">
                <a:solidFill>
                  <a:srgbClr val="0070C0"/>
                </a:solidFill>
                <a:latin typeface="Microsoft YaHei UI" panose="020B0503020204020204" pitchFamily="34" charset="-122"/>
                <a:ea typeface="Microsoft YaHei U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B8EF5788-EAA4-40EF-A037-495671AE447D}"/>
              </a:ext>
            </a:extLst>
          </p:cNvPr>
          <p:cNvSpPr>
            <a:spLocks noGrp="1"/>
          </p:cNvSpPr>
          <p:nvPr>
            <p:ph idx="1"/>
          </p:nvPr>
        </p:nvSpPr>
        <p:spPr>
          <a:xfrm>
            <a:off x="581192" y="2024332"/>
            <a:ext cx="11029615" cy="3951018"/>
          </a:xfrm>
        </p:spPr>
        <p:txBody>
          <a:bodyPr anchor="t"/>
          <a:lstStyle/>
          <a:p>
            <a:r>
              <a:rPr lang="zh-CN" altLang="en-US" dirty="0"/>
              <a:t>理论支撑：</a:t>
            </a:r>
            <a:r>
              <a:rPr lang="zh-CN" altLang="en-US" b="1" dirty="0">
                <a:solidFill>
                  <a:srgbClr val="FF0000"/>
                </a:solidFill>
              </a:rPr>
              <a:t>任何一个谓词公式均与一个前束范式等价</a:t>
            </a:r>
            <a:endParaRPr lang="en-US" altLang="zh-CN" b="1" dirty="0">
              <a:solidFill>
                <a:srgbClr val="FF0000"/>
              </a:solidFill>
            </a:endParaRPr>
          </a:p>
          <a:p>
            <a:r>
              <a:rPr lang="zh-CN" altLang="en-US" b="1" dirty="0">
                <a:solidFill>
                  <a:schemeClr val="tx1">
                    <a:lumMod val="50000"/>
                    <a:lumOff val="50000"/>
                  </a:schemeClr>
                </a:solidFill>
              </a:rPr>
              <a:t>我们将在</a:t>
            </a:r>
            <a:r>
              <a:rPr lang="zh-CN" altLang="en-US" b="1" dirty="0">
                <a:solidFill>
                  <a:schemeClr val="accent1"/>
                </a:solidFill>
              </a:rPr>
              <a:t> </a:t>
            </a:r>
            <a:r>
              <a:rPr lang="zh-CN" altLang="en-US" b="1" dirty="0"/>
              <a:t>证明这个定理的过程中</a:t>
            </a:r>
            <a:r>
              <a:rPr lang="zh-CN" altLang="en-US" b="1" dirty="0">
                <a:solidFill>
                  <a:schemeClr val="accent5">
                    <a:lumMod val="60000"/>
                    <a:lumOff val="40000"/>
                  </a:schemeClr>
                </a:solidFill>
              </a:rPr>
              <a:t> </a:t>
            </a:r>
            <a:r>
              <a:rPr lang="zh-CN" altLang="en-US" b="1" dirty="0">
                <a:solidFill>
                  <a:schemeClr val="bg1">
                    <a:lumMod val="50000"/>
                  </a:schemeClr>
                </a:solidFill>
              </a:rPr>
              <a:t>学会</a:t>
            </a:r>
            <a:r>
              <a:rPr lang="zh-CN" altLang="en-US" b="1" dirty="0">
                <a:solidFill>
                  <a:schemeClr val="accent1"/>
                </a:solidFill>
              </a:rPr>
              <a:t> </a:t>
            </a:r>
            <a:r>
              <a:rPr lang="zh-CN" altLang="en-US" b="1" dirty="0">
                <a:solidFill>
                  <a:schemeClr val="accent2"/>
                </a:solidFill>
              </a:rPr>
              <a:t>前束范式的转化</a:t>
            </a:r>
            <a:endParaRPr lang="en-US" altLang="zh-CN" b="1" dirty="0">
              <a:solidFill>
                <a:schemeClr val="accent2"/>
              </a:solidFill>
            </a:endParaRPr>
          </a:p>
          <a:p>
            <a:r>
              <a:rPr lang="en-US" altLang="zh-CN" sz="2800" b="1" dirty="0">
                <a:solidFill>
                  <a:schemeClr val="accent2"/>
                </a:solidFill>
              </a:rPr>
              <a:t> 1. </a:t>
            </a:r>
            <a:r>
              <a:rPr lang="zh-CN" altLang="en-US" sz="2800" b="1" dirty="0">
                <a:solidFill>
                  <a:schemeClr val="accent2"/>
                </a:solidFill>
              </a:rPr>
              <a:t>否定深入</a:t>
            </a:r>
            <a:endParaRPr lang="en-US" altLang="zh-CN" sz="2800" b="1" dirty="0">
              <a:solidFill>
                <a:schemeClr val="accent2"/>
              </a:solidFill>
            </a:endParaRPr>
          </a:p>
          <a:p>
            <a:r>
              <a:rPr lang="en-US" altLang="zh-CN" sz="2800" b="1" dirty="0">
                <a:solidFill>
                  <a:schemeClr val="accent2"/>
                </a:solidFill>
              </a:rPr>
              <a:t> 2. </a:t>
            </a:r>
            <a:r>
              <a:rPr lang="zh-CN" altLang="en-US" sz="2800" b="1" dirty="0">
                <a:solidFill>
                  <a:schemeClr val="accent2"/>
                </a:solidFill>
              </a:rPr>
              <a:t>量词前移</a:t>
            </a:r>
            <a:endParaRPr lang="en-US" altLang="zh-CN" sz="2800" b="1" dirty="0">
              <a:solidFill>
                <a:schemeClr val="accent2"/>
              </a:solidFill>
            </a:endParaRPr>
          </a:p>
        </p:txBody>
      </p:sp>
      <p:sp>
        <p:nvSpPr>
          <p:cNvPr id="4" name="日期占位符 3">
            <a:extLst>
              <a:ext uri="{FF2B5EF4-FFF2-40B4-BE49-F238E27FC236}">
                <a16:creationId xmlns:a16="http://schemas.microsoft.com/office/drawing/2014/main" id="{7306F9AC-B6B0-43B8-B8DF-AA40A721B3D3}"/>
              </a:ext>
            </a:extLst>
          </p:cNvPr>
          <p:cNvSpPr>
            <a:spLocks noGrp="1"/>
          </p:cNvSpPr>
          <p:nvPr>
            <p:ph type="dt" sz="half" idx="10"/>
          </p:nvPr>
        </p:nvSpPr>
        <p:spPr>
          <a:xfrm>
            <a:off x="9604228" y="6423914"/>
            <a:ext cx="846522" cy="365125"/>
          </a:xfrm>
        </p:spPr>
        <p:txBody>
          <a:bodyPr/>
          <a:lstStyle/>
          <a:p>
            <a:pPr rtl="0"/>
            <a:fld id="{F24FFC25-0C05-49C8-B150-3CF6B89B5C55}" type="datetime1">
              <a:rPr lang="zh-CN" altLang="en-US" smtClean="0"/>
              <a:t>2021/10/18</a:t>
            </a:fld>
            <a:endParaRPr lang="en-US" dirty="0"/>
          </a:p>
        </p:txBody>
      </p:sp>
    </p:spTree>
    <p:extLst>
      <p:ext uri="{BB962C8B-B14F-4D97-AF65-F5344CB8AC3E}">
        <p14:creationId xmlns:p14="http://schemas.microsoft.com/office/powerpoint/2010/main" val="25367752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718431-39C4-4096-9CC5-F34E6D04A524}"/>
              </a:ext>
            </a:extLst>
          </p:cNvPr>
          <p:cNvSpPr>
            <a:spLocks noGrp="1"/>
          </p:cNvSpPr>
          <p:nvPr>
            <p:ph type="title"/>
          </p:nvPr>
        </p:nvSpPr>
        <p:spPr>
          <a:xfrm>
            <a:off x="581192" y="696397"/>
            <a:ext cx="1711158" cy="1194479"/>
          </a:xfrm>
        </p:spPr>
        <p:txBody>
          <a:bodyPr anchor="ctr">
            <a:normAutofit/>
          </a:bodyPr>
          <a:lstStyle/>
          <a:p>
            <a:r>
              <a:rPr lang="zh-CN" altLang="en-US" sz="3600" dirty="0"/>
              <a:t>案例四：</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2C8668C-F9B4-4A1E-9689-201FF4944C3F}"/>
                  </a:ext>
                </a:extLst>
              </p:cNvPr>
              <p:cNvSpPr>
                <a:spLocks noGrp="1"/>
              </p:cNvSpPr>
              <p:nvPr>
                <p:ph idx="1"/>
              </p:nvPr>
            </p:nvSpPr>
            <p:spPr>
              <a:xfrm>
                <a:off x="581193" y="1890876"/>
                <a:ext cx="4047958" cy="1194479"/>
              </a:xfrm>
            </p:spPr>
            <p:txBody>
              <a:bodyPr anchor="t"/>
              <a:lstStyle/>
              <a:p>
                <a:pPr marL="324000" lvl="1" indent="0">
                  <a:buNone/>
                </a:pPr>
                <a:r>
                  <a:rPr lang="en-US" altLang="zh-CN" sz="2500" b="0" dirty="0"/>
                  <a:t>     </a:t>
                </a:r>
                <a14:m>
                  <m:oMath xmlns:m="http://schemas.openxmlformats.org/officeDocument/2006/math">
                    <m:r>
                      <a:rPr lang="en-US" altLang="zh-CN" sz="2500" b="0" i="1" smtClean="0">
                        <a:latin typeface="Cambria Math" panose="02040503050406030204" pitchFamily="18" charset="0"/>
                      </a:rPr>
                      <m:t>𝑃</m:t>
                    </m:r>
                    <m:d>
                      <m:dPr>
                        <m:ctrlPr>
                          <a:rPr lang="en-US" altLang="zh-CN" sz="2500" b="0" i="1" smtClean="0">
                            <a:latin typeface="Cambria Math" panose="02040503050406030204" pitchFamily="18" charset="0"/>
                          </a:rPr>
                        </m:ctrlPr>
                      </m:dPr>
                      <m:e>
                        <m:r>
                          <a:rPr lang="en-US" altLang="zh-CN" sz="2500" b="0" i="1" smtClean="0">
                            <a:latin typeface="Cambria Math" panose="02040503050406030204" pitchFamily="18" charset="0"/>
                          </a:rPr>
                          <m:t>𝑥</m:t>
                        </m:r>
                      </m:e>
                    </m:d>
                    <m:r>
                      <a:rPr lang="en-US" altLang="zh-CN" sz="2500" b="0" i="1" smtClean="0">
                        <a:latin typeface="Cambria Math" panose="02040503050406030204" pitchFamily="18" charset="0"/>
                      </a:rPr>
                      <m:t>→∃</m:t>
                    </m:r>
                    <m:r>
                      <a:rPr lang="en-US" altLang="zh-CN" sz="2500" b="0" i="1" smtClean="0">
                        <a:latin typeface="Cambria Math" panose="02040503050406030204" pitchFamily="18" charset="0"/>
                      </a:rPr>
                      <m:t>𝑥</m:t>
                    </m:r>
                    <m:d>
                      <m:dPr>
                        <m:ctrlPr>
                          <a:rPr lang="en-US" altLang="zh-CN" sz="2500" b="0" i="1" smtClean="0">
                            <a:latin typeface="Cambria Math" panose="02040503050406030204" pitchFamily="18" charset="0"/>
                          </a:rPr>
                        </m:ctrlPr>
                      </m:dPr>
                      <m:e>
                        <m:r>
                          <a:rPr lang="en-US" altLang="zh-CN" sz="2500" b="0" i="1" smtClean="0">
                            <a:latin typeface="Cambria Math" panose="02040503050406030204" pitchFamily="18" charset="0"/>
                          </a:rPr>
                          <m:t>𝑄</m:t>
                        </m:r>
                        <m:d>
                          <m:dPr>
                            <m:ctrlPr>
                              <a:rPr lang="en-US" altLang="zh-CN" sz="2500" b="0" i="1" smtClean="0">
                                <a:latin typeface="Cambria Math" panose="02040503050406030204" pitchFamily="18" charset="0"/>
                              </a:rPr>
                            </m:ctrlPr>
                          </m:dPr>
                          <m:e>
                            <m:r>
                              <a:rPr lang="en-US" altLang="zh-CN" sz="2500" b="0" i="1" smtClean="0">
                                <a:latin typeface="Cambria Math" panose="02040503050406030204" pitchFamily="18" charset="0"/>
                              </a:rPr>
                              <m:t>𝑥</m:t>
                            </m:r>
                          </m:e>
                        </m:d>
                      </m:e>
                    </m:d>
                  </m:oMath>
                </a14:m>
                <a:endParaRPr lang="en-US" altLang="zh-CN" sz="2500" b="0" dirty="0"/>
              </a:p>
              <a:p>
                <a:pPr marL="324000" lvl="1" indent="0">
                  <a:buNone/>
                </a:pPr>
                <a14:m>
                  <m:oMath xmlns:m="http://schemas.openxmlformats.org/officeDocument/2006/math">
                    <m:r>
                      <a:rPr lang="en-US" altLang="zh-CN" sz="2500" b="0" i="1" smtClean="0">
                        <a:latin typeface="Cambria Math" panose="02040503050406030204" pitchFamily="18" charset="0"/>
                      </a:rPr>
                      <m:t>⇔∃</m:t>
                    </m:r>
                    <m:r>
                      <a:rPr lang="en-US" altLang="zh-CN" sz="2500" b="0" i="1" smtClean="0">
                        <a:latin typeface="Cambria Math" panose="02040503050406030204" pitchFamily="18" charset="0"/>
                      </a:rPr>
                      <m:t>𝑥</m:t>
                    </m:r>
                    <m:d>
                      <m:dPr>
                        <m:ctrlPr>
                          <a:rPr lang="en-US" altLang="zh-CN" sz="2500" b="0" i="1" smtClean="0">
                            <a:latin typeface="Cambria Math" panose="02040503050406030204" pitchFamily="18" charset="0"/>
                          </a:rPr>
                        </m:ctrlPr>
                      </m:dPr>
                      <m:e>
                        <m:r>
                          <a:rPr lang="en-US" altLang="zh-CN" sz="2500" b="0" i="1" smtClean="0">
                            <a:latin typeface="Cambria Math" panose="02040503050406030204" pitchFamily="18" charset="0"/>
                          </a:rPr>
                          <m:t>𝑃</m:t>
                        </m:r>
                        <m:d>
                          <m:dPr>
                            <m:ctrlPr>
                              <a:rPr lang="en-US" altLang="zh-CN" sz="2500" b="0" i="1" smtClean="0">
                                <a:latin typeface="Cambria Math" panose="02040503050406030204" pitchFamily="18" charset="0"/>
                              </a:rPr>
                            </m:ctrlPr>
                          </m:dPr>
                          <m:e>
                            <m:r>
                              <a:rPr lang="en-US" altLang="zh-CN" sz="2500" b="0" i="1" smtClean="0">
                                <a:latin typeface="Cambria Math" panose="02040503050406030204" pitchFamily="18" charset="0"/>
                              </a:rPr>
                              <m:t>𝑥</m:t>
                            </m:r>
                          </m:e>
                        </m:d>
                        <m:r>
                          <a:rPr lang="en-US" altLang="zh-CN" sz="2500" b="0" i="1" smtClean="0">
                            <a:latin typeface="Cambria Math" panose="02040503050406030204" pitchFamily="18" charset="0"/>
                          </a:rPr>
                          <m:t>→</m:t>
                        </m:r>
                        <m:r>
                          <a:rPr lang="en-US" altLang="zh-CN" sz="2500" b="0" i="1" smtClean="0">
                            <a:latin typeface="Cambria Math" panose="02040503050406030204" pitchFamily="18" charset="0"/>
                          </a:rPr>
                          <m:t>𝑄</m:t>
                        </m:r>
                        <m:d>
                          <m:dPr>
                            <m:ctrlPr>
                              <a:rPr lang="en-US" altLang="zh-CN" sz="2500" b="0" i="1" smtClean="0">
                                <a:latin typeface="Cambria Math" panose="02040503050406030204" pitchFamily="18" charset="0"/>
                              </a:rPr>
                            </m:ctrlPr>
                          </m:dPr>
                          <m:e>
                            <m:r>
                              <a:rPr lang="en-US" altLang="zh-CN" sz="2500" b="0" i="1" smtClean="0">
                                <a:latin typeface="Cambria Math" panose="02040503050406030204" pitchFamily="18" charset="0"/>
                              </a:rPr>
                              <m:t>𝑥</m:t>
                            </m:r>
                          </m:e>
                        </m:d>
                      </m:e>
                    </m:d>
                  </m:oMath>
                </a14:m>
                <a:r>
                  <a:rPr lang="en-US" altLang="zh-CN" sz="2500" dirty="0"/>
                  <a:t> ???</a:t>
                </a:r>
                <a:endParaRPr lang="en-US" altLang="zh-CN" sz="2500" b="0" dirty="0"/>
              </a:p>
              <a:p>
                <a:endParaRPr lang="en-US" altLang="zh-CN" sz="2800" b="0" dirty="0"/>
              </a:p>
              <a:p>
                <a:endParaRPr lang="en-US" altLang="zh-CN" dirty="0"/>
              </a:p>
              <a:p>
                <a:pPr marL="0" indent="0">
                  <a:buNone/>
                </a:pPr>
                <a:endParaRPr lang="en-US" altLang="zh-CN" dirty="0"/>
              </a:p>
              <a:p>
                <a:pPr marL="0" indent="0">
                  <a:buNone/>
                </a:pPr>
                <a:endParaRPr lang="en-US" altLang="zh-CN" sz="1800" b="0" dirty="0"/>
              </a:p>
            </p:txBody>
          </p:sp>
        </mc:Choice>
        <mc:Fallback xmlns="">
          <p:sp>
            <p:nvSpPr>
              <p:cNvPr id="3" name="内容占位符 2">
                <a:extLst>
                  <a:ext uri="{FF2B5EF4-FFF2-40B4-BE49-F238E27FC236}">
                    <a16:creationId xmlns:a16="http://schemas.microsoft.com/office/drawing/2014/main" id="{A2C8668C-F9B4-4A1E-9689-201FF4944C3F}"/>
                  </a:ext>
                </a:extLst>
              </p:cNvPr>
              <p:cNvSpPr>
                <a:spLocks noGrp="1" noRot="1" noChangeAspect="1" noMove="1" noResize="1" noEditPoints="1" noAdjustHandles="1" noChangeArrowheads="1" noChangeShapeType="1" noTextEdit="1"/>
              </p:cNvSpPr>
              <p:nvPr>
                <p:ph idx="1"/>
              </p:nvPr>
            </p:nvSpPr>
            <p:spPr>
              <a:xfrm>
                <a:off x="581193" y="1890876"/>
                <a:ext cx="4047958" cy="1194479"/>
              </a:xfrm>
              <a:blipFill>
                <a:blip r:embed="rId2"/>
                <a:stretch>
                  <a:fillRect b="-306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746371E4-F3E7-4A63-A111-0D3476236658}"/>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mc:AlternateContent xmlns:mc="http://schemas.openxmlformats.org/markup-compatibility/2006" xmlns:a14="http://schemas.microsoft.com/office/drawing/2010/main">
        <mc:Choice Requires="a14">
          <p:sp>
            <p:nvSpPr>
              <p:cNvPr id="7" name="标题 1">
                <a:extLst>
                  <a:ext uri="{FF2B5EF4-FFF2-40B4-BE49-F238E27FC236}">
                    <a16:creationId xmlns:a16="http://schemas.microsoft.com/office/drawing/2014/main" id="{458321C4-8DB3-4EF2-9927-D8B8E8C23E10}"/>
                  </a:ext>
                </a:extLst>
              </p:cNvPr>
              <p:cNvSpPr txBox="1">
                <a:spLocks/>
              </p:cNvSpPr>
              <p:nvPr/>
            </p:nvSpPr>
            <p:spPr>
              <a:xfrm>
                <a:off x="2292350" y="696397"/>
                <a:ext cx="4157257" cy="1194479"/>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14:m>
                  <m:oMathPara xmlns:m="http://schemas.openxmlformats.org/officeDocument/2006/math">
                    <m:oMathParaPr>
                      <m:jc m:val="centerGroup"/>
                    </m:oMathParaPr>
                    <m:oMath xmlns:m="http://schemas.openxmlformats.org/officeDocument/2006/math">
                      <m:r>
                        <a:rPr lang="en-US" altLang="zh-CN" sz="3600" i="1" smtClean="0">
                          <a:latin typeface="Cambria Math" panose="02040503050406030204" pitchFamily="18" charset="0"/>
                        </a:rPr>
                        <m:t>𝑷</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r>
                        <a:rPr lang="en-US" altLang="zh-CN" sz="3600" i="1" smtClean="0">
                          <a:latin typeface="Cambria Math" panose="02040503050406030204" pitchFamily="18" charset="0"/>
                        </a:rPr>
                        <m:t>→∃</m:t>
                      </m:r>
                      <m:r>
                        <a:rPr lang="en-US" altLang="zh-CN" sz="3600" i="1" smtClean="0">
                          <a:latin typeface="Cambria Math" panose="02040503050406030204" pitchFamily="18" charset="0"/>
                        </a:rPr>
                        <m:t>𝒙</m:t>
                      </m:r>
                      <m:r>
                        <a:rPr lang="en-US" altLang="zh-CN" sz="3600" i="1" smtClean="0">
                          <a:latin typeface="Cambria Math" panose="02040503050406030204" pitchFamily="18" charset="0"/>
                        </a:rPr>
                        <m:t>(</m:t>
                      </m:r>
                      <m:r>
                        <a:rPr lang="en-US" altLang="zh-CN" sz="3600" i="1" smtClean="0">
                          <a:latin typeface="Cambria Math" panose="02040503050406030204" pitchFamily="18" charset="0"/>
                        </a:rPr>
                        <m:t>𝑸</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r>
                        <a:rPr lang="en-US" altLang="zh-CN" sz="3600" i="1" smtClean="0">
                          <a:latin typeface="Cambria Math" panose="02040503050406030204" pitchFamily="18" charset="0"/>
                        </a:rPr>
                        <m:t>)</m:t>
                      </m:r>
                    </m:oMath>
                  </m:oMathPara>
                </a14:m>
                <a:endParaRPr lang="zh-CN" altLang="en-US" sz="3600" dirty="0"/>
              </a:p>
            </p:txBody>
          </p:sp>
        </mc:Choice>
        <mc:Fallback xmlns="">
          <p:sp>
            <p:nvSpPr>
              <p:cNvPr id="7" name="标题 1">
                <a:extLst>
                  <a:ext uri="{FF2B5EF4-FFF2-40B4-BE49-F238E27FC236}">
                    <a16:creationId xmlns:a16="http://schemas.microsoft.com/office/drawing/2014/main" id="{458321C4-8DB3-4EF2-9927-D8B8E8C23E10}"/>
                  </a:ext>
                </a:extLst>
              </p:cNvPr>
              <p:cNvSpPr txBox="1">
                <a:spLocks noRot="1" noChangeAspect="1" noMove="1" noResize="1" noEditPoints="1" noAdjustHandles="1" noChangeArrowheads="1" noChangeShapeType="1" noTextEdit="1"/>
              </p:cNvSpPr>
              <p:nvPr/>
            </p:nvSpPr>
            <p:spPr>
              <a:xfrm>
                <a:off x="2292350" y="696397"/>
                <a:ext cx="4157257" cy="1194479"/>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49634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46371E4-F3E7-4A63-A111-0D3476236658}"/>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mc:AlternateContent xmlns:mc="http://schemas.openxmlformats.org/markup-compatibility/2006" xmlns:a14="http://schemas.microsoft.com/office/drawing/2010/main">
        <mc:Choice Requires="a14">
          <p:sp>
            <p:nvSpPr>
              <p:cNvPr id="7" name="标题 1">
                <a:extLst>
                  <a:ext uri="{FF2B5EF4-FFF2-40B4-BE49-F238E27FC236}">
                    <a16:creationId xmlns:a16="http://schemas.microsoft.com/office/drawing/2014/main" id="{458321C4-8DB3-4EF2-9927-D8B8E8C23E10}"/>
                  </a:ext>
                </a:extLst>
              </p:cNvPr>
              <p:cNvSpPr txBox="1">
                <a:spLocks/>
              </p:cNvSpPr>
              <p:nvPr/>
            </p:nvSpPr>
            <p:spPr>
              <a:xfrm>
                <a:off x="4017371" y="2831760"/>
                <a:ext cx="4157257" cy="1194479"/>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14:m>
                  <m:oMathPara xmlns:m="http://schemas.openxmlformats.org/officeDocument/2006/math">
                    <m:oMathParaPr>
                      <m:jc m:val="centerGroup"/>
                    </m:oMathParaPr>
                    <m:oMath xmlns:m="http://schemas.openxmlformats.org/officeDocument/2006/math">
                      <m:r>
                        <a:rPr lang="en-US" altLang="zh-CN" sz="3600" i="1" smtClean="0">
                          <a:latin typeface="Cambria Math" panose="02040503050406030204" pitchFamily="18" charset="0"/>
                        </a:rPr>
                        <m:t>𝑷</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r>
                        <a:rPr lang="en-US" altLang="zh-CN" sz="3600" i="1" smtClean="0">
                          <a:latin typeface="Cambria Math" panose="02040503050406030204" pitchFamily="18" charset="0"/>
                        </a:rPr>
                        <m:t>→∃</m:t>
                      </m:r>
                      <m:r>
                        <a:rPr lang="en-US" altLang="zh-CN" sz="3600" i="1" smtClean="0">
                          <a:latin typeface="Cambria Math" panose="02040503050406030204" pitchFamily="18" charset="0"/>
                        </a:rPr>
                        <m:t>𝒙</m:t>
                      </m:r>
                      <m:r>
                        <a:rPr lang="en-US" altLang="zh-CN" sz="3600" i="1" smtClean="0">
                          <a:latin typeface="Cambria Math" panose="02040503050406030204" pitchFamily="18" charset="0"/>
                        </a:rPr>
                        <m:t>(</m:t>
                      </m:r>
                      <m:r>
                        <a:rPr lang="en-US" altLang="zh-CN" sz="3600" i="1" smtClean="0">
                          <a:latin typeface="Cambria Math" panose="02040503050406030204" pitchFamily="18" charset="0"/>
                        </a:rPr>
                        <m:t>𝑸</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r>
                        <a:rPr lang="en-US" altLang="zh-CN" sz="3600" i="1" smtClean="0">
                          <a:latin typeface="Cambria Math" panose="02040503050406030204" pitchFamily="18" charset="0"/>
                        </a:rPr>
                        <m:t>)</m:t>
                      </m:r>
                    </m:oMath>
                  </m:oMathPara>
                </a14:m>
                <a:endParaRPr lang="zh-CN" altLang="en-US" sz="3600" dirty="0"/>
              </a:p>
            </p:txBody>
          </p:sp>
        </mc:Choice>
        <mc:Fallback xmlns="">
          <p:sp>
            <p:nvSpPr>
              <p:cNvPr id="7" name="标题 1">
                <a:extLst>
                  <a:ext uri="{FF2B5EF4-FFF2-40B4-BE49-F238E27FC236}">
                    <a16:creationId xmlns:a16="http://schemas.microsoft.com/office/drawing/2014/main" id="{458321C4-8DB3-4EF2-9927-D8B8E8C23E10}"/>
                  </a:ext>
                </a:extLst>
              </p:cNvPr>
              <p:cNvSpPr txBox="1">
                <a:spLocks noRot="1" noChangeAspect="1" noMove="1" noResize="1" noEditPoints="1" noAdjustHandles="1" noChangeArrowheads="1" noChangeShapeType="1" noTextEdit="1"/>
              </p:cNvSpPr>
              <p:nvPr/>
            </p:nvSpPr>
            <p:spPr>
              <a:xfrm>
                <a:off x="4017371" y="2831760"/>
                <a:ext cx="4157257" cy="1194479"/>
              </a:xfrm>
              <a:prstGeom prst="rect">
                <a:avLst/>
              </a:prstGeom>
              <a:blipFill>
                <a:blip r:embed="rId2"/>
                <a:stretch>
                  <a:fillRect/>
                </a:stretch>
              </a:blipFill>
            </p:spPr>
            <p:txBody>
              <a:bodyPr/>
              <a:lstStyle/>
              <a:p>
                <a:r>
                  <a:rPr lang="zh-CN" altLang="en-US">
                    <a:noFill/>
                  </a:rPr>
                  <a:t> </a:t>
                </a:r>
              </a:p>
            </p:txBody>
          </p:sp>
        </mc:Fallback>
      </mc:AlternateContent>
      <p:cxnSp>
        <p:nvCxnSpPr>
          <p:cNvPr id="20" name="直接连接符 19">
            <a:extLst>
              <a:ext uri="{FF2B5EF4-FFF2-40B4-BE49-F238E27FC236}">
                <a16:creationId xmlns:a16="http://schemas.microsoft.com/office/drawing/2014/main" id="{329153C2-3C0E-4B76-99D5-ABB9A7EA57B1}"/>
              </a:ext>
            </a:extLst>
          </p:cNvPr>
          <p:cNvCxnSpPr>
            <a:cxnSpLocks/>
          </p:cNvCxnSpPr>
          <p:nvPr/>
        </p:nvCxnSpPr>
        <p:spPr>
          <a:xfrm flipV="1">
            <a:off x="6095999" y="2082800"/>
            <a:ext cx="412751" cy="1143000"/>
          </a:xfrm>
          <a:prstGeom prst="line">
            <a:avLst/>
          </a:prstGeom>
          <a:ln w="28575">
            <a:prstDash val="dash"/>
          </a:ln>
          <a:effectLst/>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F7E50913-B3AE-4062-8E2E-318776FC08F5}"/>
              </a:ext>
            </a:extLst>
          </p:cNvPr>
          <p:cNvCxnSpPr/>
          <p:nvPr/>
        </p:nvCxnSpPr>
        <p:spPr>
          <a:xfrm>
            <a:off x="6502400" y="2101850"/>
            <a:ext cx="1672228" cy="0"/>
          </a:xfrm>
          <a:prstGeom prst="straightConnector1">
            <a:avLst/>
          </a:prstGeom>
          <a:ln w="28575">
            <a:prstDash val="dash"/>
            <a:tailEnd type="triangle"/>
          </a:ln>
          <a:effectLst/>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3087CD31-7A8B-444B-92F5-E7AF4ACC057F}"/>
              </a:ext>
            </a:extLst>
          </p:cNvPr>
          <p:cNvSpPr txBox="1"/>
          <p:nvPr/>
        </p:nvSpPr>
        <p:spPr>
          <a:xfrm>
            <a:off x="8280400" y="1917184"/>
            <a:ext cx="1060450" cy="461665"/>
          </a:xfrm>
          <a:prstGeom prst="rect">
            <a:avLst/>
          </a:prstGeom>
          <a:noFill/>
        </p:spPr>
        <p:txBody>
          <a:bodyPr wrap="square" rtlCol="0">
            <a:spAutoFit/>
          </a:bodyPr>
          <a:lstStyle/>
          <a:p>
            <a:r>
              <a:rPr lang="zh-CN" altLang="en-US" sz="2400" dirty="0">
                <a:latin typeface="Microsoft YaHei UI" panose="020B0503020204020204" pitchFamily="34" charset="-122"/>
                <a:ea typeface="Microsoft YaHei UI" panose="020B0503020204020204" pitchFamily="34" charset="-122"/>
              </a:rPr>
              <a:t>量词</a:t>
            </a:r>
          </a:p>
        </p:txBody>
      </p:sp>
      <p:cxnSp>
        <p:nvCxnSpPr>
          <p:cNvPr id="26" name="直接连接符 25">
            <a:extLst>
              <a:ext uri="{FF2B5EF4-FFF2-40B4-BE49-F238E27FC236}">
                <a16:creationId xmlns:a16="http://schemas.microsoft.com/office/drawing/2014/main" id="{FA07607A-12CF-41D2-B4FF-5313A5DA1414}"/>
              </a:ext>
            </a:extLst>
          </p:cNvPr>
          <p:cNvCxnSpPr>
            <a:cxnSpLocks/>
          </p:cNvCxnSpPr>
          <p:nvPr/>
        </p:nvCxnSpPr>
        <p:spPr>
          <a:xfrm flipV="1">
            <a:off x="6413500" y="2730500"/>
            <a:ext cx="393700" cy="4953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F1871D71-17AA-46B9-B5B4-C987699EAE5A}"/>
              </a:ext>
            </a:extLst>
          </p:cNvPr>
          <p:cNvCxnSpPr/>
          <p:nvPr/>
        </p:nvCxnSpPr>
        <p:spPr>
          <a:xfrm>
            <a:off x="6826250" y="2736850"/>
            <a:ext cx="1761128"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28A9BED1-E142-4320-A6F5-5A3992267C36}"/>
              </a:ext>
            </a:extLst>
          </p:cNvPr>
          <p:cNvSpPr txBox="1"/>
          <p:nvPr/>
        </p:nvSpPr>
        <p:spPr>
          <a:xfrm>
            <a:off x="8705850" y="2558534"/>
            <a:ext cx="1619250" cy="461665"/>
          </a:xfrm>
          <a:prstGeom prst="rect">
            <a:avLst/>
          </a:prstGeom>
          <a:noFill/>
        </p:spPr>
        <p:txBody>
          <a:bodyPr wrap="square" rtlCol="0">
            <a:spAutoFit/>
          </a:bodyPr>
          <a:lstStyle/>
          <a:p>
            <a:r>
              <a:rPr lang="zh-CN" altLang="en-US" sz="2400" dirty="0">
                <a:latin typeface="Microsoft YaHei UI" panose="020B0503020204020204" pitchFamily="34" charset="-122"/>
                <a:ea typeface="Microsoft YaHei UI" panose="020B0503020204020204" pitchFamily="34" charset="-122"/>
              </a:rPr>
              <a:t>指导变元</a:t>
            </a:r>
            <a:endParaRPr lang="en-US" altLang="zh-CN" sz="2400" dirty="0">
              <a:latin typeface="Microsoft YaHei UI" panose="020B0503020204020204" pitchFamily="34" charset="-122"/>
              <a:ea typeface="Microsoft YaHei UI" panose="020B0503020204020204" pitchFamily="34" charset="-122"/>
            </a:endParaRPr>
          </a:p>
        </p:txBody>
      </p:sp>
      <p:cxnSp>
        <p:nvCxnSpPr>
          <p:cNvPr id="32" name="直接连接符 31">
            <a:extLst>
              <a:ext uri="{FF2B5EF4-FFF2-40B4-BE49-F238E27FC236}">
                <a16:creationId xmlns:a16="http://schemas.microsoft.com/office/drawing/2014/main" id="{6C42A0B1-F4FD-4521-A014-32FAFBC2FB0D}"/>
              </a:ext>
            </a:extLst>
          </p:cNvPr>
          <p:cNvCxnSpPr/>
          <p:nvPr/>
        </p:nvCxnSpPr>
        <p:spPr>
          <a:xfrm>
            <a:off x="7302500" y="3702050"/>
            <a:ext cx="303451" cy="75565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31CAD00C-D5D1-4AB6-A734-69E57C27C04C}"/>
              </a:ext>
            </a:extLst>
          </p:cNvPr>
          <p:cNvCxnSpPr/>
          <p:nvPr/>
        </p:nvCxnSpPr>
        <p:spPr>
          <a:xfrm>
            <a:off x="7605951" y="4457700"/>
            <a:ext cx="1099899" cy="0"/>
          </a:xfrm>
          <a:prstGeom prst="line">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6B9829DD-CD93-48A5-A8CC-B76F8E9A0CFC}"/>
              </a:ext>
            </a:extLst>
          </p:cNvPr>
          <p:cNvSpPr txBox="1"/>
          <p:nvPr/>
        </p:nvSpPr>
        <p:spPr>
          <a:xfrm>
            <a:off x="8848724" y="4217285"/>
            <a:ext cx="1539875" cy="461665"/>
          </a:xfrm>
          <a:prstGeom prst="rect">
            <a:avLst/>
          </a:prstGeom>
          <a:noFill/>
        </p:spPr>
        <p:txBody>
          <a:bodyPr wrap="square" rtlCol="0">
            <a:spAutoFit/>
          </a:bodyPr>
          <a:lstStyle/>
          <a:p>
            <a:r>
              <a:rPr lang="zh-CN" altLang="en-US" sz="2400" dirty="0">
                <a:latin typeface="Microsoft YaHei UI" panose="020B0503020204020204" pitchFamily="34" charset="-122"/>
                <a:ea typeface="Microsoft YaHei UI" panose="020B0503020204020204" pitchFamily="34" charset="-122"/>
              </a:rPr>
              <a:t>约束变元</a:t>
            </a:r>
            <a:endParaRPr lang="en-US" altLang="zh-CN" sz="2400" dirty="0">
              <a:latin typeface="Microsoft YaHei UI" panose="020B0503020204020204" pitchFamily="34" charset="-122"/>
              <a:ea typeface="Microsoft YaHei UI" panose="020B0503020204020204" pitchFamily="34" charset="-122"/>
            </a:endParaRPr>
          </a:p>
        </p:txBody>
      </p:sp>
      <p:cxnSp>
        <p:nvCxnSpPr>
          <p:cNvPr id="37" name="直接连接符 36">
            <a:extLst>
              <a:ext uri="{FF2B5EF4-FFF2-40B4-BE49-F238E27FC236}">
                <a16:creationId xmlns:a16="http://schemas.microsoft.com/office/drawing/2014/main" id="{D227FE16-C31B-41CD-8E76-870EF7C60401}"/>
              </a:ext>
            </a:extLst>
          </p:cNvPr>
          <p:cNvCxnSpPr/>
          <p:nvPr/>
        </p:nvCxnSpPr>
        <p:spPr>
          <a:xfrm flipH="1">
            <a:off x="4673600" y="3702050"/>
            <a:ext cx="342900" cy="69990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16D8B16C-B6F9-42E0-B8EF-97082B248889}"/>
              </a:ext>
            </a:extLst>
          </p:cNvPr>
          <p:cNvCxnSpPr/>
          <p:nvPr/>
        </p:nvCxnSpPr>
        <p:spPr>
          <a:xfrm flipH="1">
            <a:off x="3187700" y="4349750"/>
            <a:ext cx="1485900"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393D05DE-EA8D-4633-B082-C7178B51B898}"/>
              </a:ext>
            </a:extLst>
          </p:cNvPr>
          <p:cNvSpPr txBox="1"/>
          <p:nvPr/>
        </p:nvSpPr>
        <p:spPr>
          <a:xfrm>
            <a:off x="1720850" y="4165084"/>
            <a:ext cx="1436926" cy="461665"/>
          </a:xfrm>
          <a:prstGeom prst="rect">
            <a:avLst/>
          </a:prstGeom>
          <a:noFill/>
        </p:spPr>
        <p:txBody>
          <a:bodyPr wrap="square" rtlCol="0">
            <a:spAutoFit/>
          </a:bodyPr>
          <a:lstStyle/>
          <a:p>
            <a:r>
              <a:rPr lang="zh-CN" altLang="en-US" sz="2400" dirty="0">
                <a:latin typeface="Microsoft YaHei UI" panose="020B0503020204020204" pitchFamily="34" charset="-122"/>
                <a:ea typeface="Microsoft YaHei UI" panose="020B0503020204020204" pitchFamily="34" charset="-122"/>
              </a:rPr>
              <a:t>自由变元</a:t>
            </a:r>
          </a:p>
        </p:txBody>
      </p:sp>
      <p:sp>
        <p:nvSpPr>
          <p:cNvPr id="46" name="任意多边形: 形状 45">
            <a:extLst>
              <a:ext uri="{FF2B5EF4-FFF2-40B4-BE49-F238E27FC236}">
                <a16:creationId xmlns:a16="http://schemas.microsoft.com/office/drawing/2014/main" id="{6838410E-34D0-4373-BC5D-51052AF7EF7B}"/>
              </a:ext>
            </a:extLst>
          </p:cNvPr>
          <p:cNvSpPr/>
          <p:nvPr/>
        </p:nvSpPr>
        <p:spPr>
          <a:xfrm>
            <a:off x="9848688" y="3037963"/>
            <a:ext cx="108112" cy="1145171"/>
          </a:xfrm>
          <a:custGeom>
            <a:avLst/>
            <a:gdLst>
              <a:gd name="connsiteX0" fmla="*/ 0 w 368462"/>
              <a:gd name="connsiteY0" fmla="*/ 0 h 1727200"/>
              <a:gd name="connsiteX1" fmla="*/ 368300 w 368462"/>
              <a:gd name="connsiteY1" fmla="*/ 920750 h 1727200"/>
              <a:gd name="connsiteX2" fmla="*/ 50800 w 368462"/>
              <a:gd name="connsiteY2" fmla="*/ 1727200 h 1727200"/>
              <a:gd name="connsiteX3" fmla="*/ 50800 w 368462"/>
              <a:gd name="connsiteY3" fmla="*/ 1727200 h 1727200"/>
              <a:gd name="connsiteX4" fmla="*/ 50800 w 368462"/>
              <a:gd name="connsiteY4" fmla="*/ 1727200 h 1727200"/>
              <a:gd name="connsiteX5" fmla="*/ 50800 w 368462"/>
              <a:gd name="connsiteY5" fmla="*/ 172720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462" h="1727200">
                <a:moveTo>
                  <a:pt x="0" y="0"/>
                </a:moveTo>
                <a:cubicBezTo>
                  <a:pt x="179916" y="316442"/>
                  <a:pt x="359833" y="632884"/>
                  <a:pt x="368300" y="920750"/>
                </a:cubicBezTo>
                <a:cubicBezTo>
                  <a:pt x="376767" y="1208616"/>
                  <a:pt x="50800" y="1727200"/>
                  <a:pt x="50800" y="1727200"/>
                </a:cubicBezTo>
                <a:lnTo>
                  <a:pt x="50800" y="1727200"/>
                </a:lnTo>
                <a:lnTo>
                  <a:pt x="50800" y="1727200"/>
                </a:lnTo>
                <a:lnTo>
                  <a:pt x="50800" y="1727200"/>
                </a:lnTo>
              </a:path>
            </a:pathLst>
          </a:custGeom>
          <a:noFill/>
          <a:ln>
            <a:gradFill>
              <a:gsLst>
                <a:gs pos="17000">
                  <a:schemeClr val="accent1">
                    <a:lumMod val="45000"/>
                    <a:lumOff val="55000"/>
                  </a:schemeClr>
                </a:gs>
                <a:gs pos="56000">
                  <a:schemeClr val="accent1">
                    <a:lumMod val="45000"/>
                    <a:lumOff val="55000"/>
                  </a:schemeClr>
                </a:gs>
              </a:gsLst>
              <a:lin ang="5400000" scaled="1"/>
            </a:gra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47" name="任意多边形: 形状 46">
            <a:extLst>
              <a:ext uri="{FF2B5EF4-FFF2-40B4-BE49-F238E27FC236}">
                <a16:creationId xmlns:a16="http://schemas.microsoft.com/office/drawing/2014/main" id="{331492C3-18D7-40FB-A694-768F93BBC6C3}"/>
              </a:ext>
            </a:extLst>
          </p:cNvPr>
          <p:cNvSpPr/>
          <p:nvPr/>
        </p:nvSpPr>
        <p:spPr>
          <a:xfrm>
            <a:off x="2406650" y="3054350"/>
            <a:ext cx="6711950" cy="3127797"/>
          </a:xfrm>
          <a:custGeom>
            <a:avLst/>
            <a:gdLst>
              <a:gd name="connsiteX0" fmla="*/ 6711950 w 6711950"/>
              <a:gd name="connsiteY0" fmla="*/ 0 h 3127797"/>
              <a:gd name="connsiteX1" fmla="*/ 1708150 w 6711950"/>
              <a:gd name="connsiteY1" fmla="*/ 3092450 h 3127797"/>
              <a:gd name="connsiteX2" fmla="*/ 0 w 6711950"/>
              <a:gd name="connsiteY2" fmla="*/ 1758950 h 3127797"/>
              <a:gd name="connsiteX3" fmla="*/ 0 w 6711950"/>
              <a:gd name="connsiteY3" fmla="*/ 1758950 h 3127797"/>
            </a:gdLst>
            <a:ahLst/>
            <a:cxnLst>
              <a:cxn ang="0">
                <a:pos x="connsiteX0" y="connsiteY0"/>
              </a:cxn>
              <a:cxn ang="0">
                <a:pos x="connsiteX1" y="connsiteY1"/>
              </a:cxn>
              <a:cxn ang="0">
                <a:pos x="connsiteX2" y="connsiteY2"/>
              </a:cxn>
              <a:cxn ang="0">
                <a:pos x="connsiteX3" y="connsiteY3"/>
              </a:cxn>
            </a:cxnLst>
            <a:rect l="l" t="t" r="r" b="b"/>
            <a:pathLst>
              <a:path w="6711950" h="3127797">
                <a:moveTo>
                  <a:pt x="6711950" y="0"/>
                </a:moveTo>
                <a:cubicBezTo>
                  <a:pt x="4769379" y="1399646"/>
                  <a:pt x="2826808" y="2799292"/>
                  <a:pt x="1708150" y="3092450"/>
                </a:cubicBezTo>
                <a:cubicBezTo>
                  <a:pt x="589492" y="3385608"/>
                  <a:pt x="0" y="1758950"/>
                  <a:pt x="0" y="1758950"/>
                </a:cubicBezTo>
                <a:lnTo>
                  <a:pt x="0" y="1758950"/>
                </a:lnTo>
              </a:path>
            </a:pathLst>
          </a:custGeom>
          <a:noFill/>
          <a:ln>
            <a:gradFill>
              <a:gsLst>
                <a:gs pos="0">
                  <a:schemeClr val="accent1">
                    <a:lumMod val="5000"/>
                    <a:lumOff val="95000"/>
                  </a:schemeClr>
                </a:gs>
                <a:gs pos="3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6227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fade">
                                      <p:cBhvr>
                                        <p:cTn id="28" dur="500"/>
                                        <p:tgtEl>
                                          <p:spTgt spid="3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fade">
                                      <p:cBhvr>
                                        <p:cTn id="41" dur="500"/>
                                        <p:tgtEl>
                                          <p:spTgt spid="3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0">
                                            <p:txEl>
                                              <p:pRg st="0" end="0"/>
                                            </p:txEl>
                                          </p:spTgt>
                                        </p:tgtEl>
                                        <p:attrNameLst>
                                          <p:attrName>style.visibility</p:attrName>
                                        </p:attrNameLst>
                                      </p:cBhvr>
                                      <p:to>
                                        <p:strVal val="visible"/>
                                      </p:to>
                                    </p:set>
                                    <p:animEffect transition="in" filter="fade">
                                      <p:cBhvr>
                                        <p:cTn id="54" dur="500"/>
                                        <p:tgtEl>
                                          <p:spTgt spid="4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46371E4-F3E7-4A63-A111-0D3476236658}"/>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mc:AlternateContent xmlns:mc="http://schemas.openxmlformats.org/markup-compatibility/2006" xmlns:a14="http://schemas.microsoft.com/office/drawing/2010/main">
        <mc:Choice Requires="a14">
          <p:sp>
            <p:nvSpPr>
              <p:cNvPr id="7" name="标题 1">
                <a:extLst>
                  <a:ext uri="{FF2B5EF4-FFF2-40B4-BE49-F238E27FC236}">
                    <a16:creationId xmlns:a16="http://schemas.microsoft.com/office/drawing/2014/main" id="{458321C4-8DB3-4EF2-9927-D8B8E8C23E10}"/>
                  </a:ext>
                </a:extLst>
              </p:cNvPr>
              <p:cNvSpPr txBox="1">
                <a:spLocks/>
              </p:cNvSpPr>
              <p:nvPr/>
            </p:nvSpPr>
            <p:spPr>
              <a:xfrm>
                <a:off x="4017371" y="2831760"/>
                <a:ext cx="4157257" cy="1194479"/>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14:m>
                  <m:oMathPara xmlns:m="http://schemas.openxmlformats.org/officeDocument/2006/math">
                    <m:oMathParaPr>
                      <m:jc m:val="centerGroup"/>
                    </m:oMathParaPr>
                    <m:oMath xmlns:m="http://schemas.openxmlformats.org/officeDocument/2006/math">
                      <m:r>
                        <a:rPr lang="en-US" altLang="zh-CN" sz="3600" i="1" smtClean="0">
                          <a:latin typeface="Cambria Math" panose="02040503050406030204" pitchFamily="18" charset="0"/>
                        </a:rPr>
                        <m:t>𝑷</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r>
                        <a:rPr lang="en-US" altLang="zh-CN" sz="3600" i="1" smtClean="0">
                          <a:latin typeface="Cambria Math" panose="02040503050406030204" pitchFamily="18" charset="0"/>
                        </a:rPr>
                        <m:t>→∃</m:t>
                      </m:r>
                      <m:r>
                        <a:rPr lang="en-US" altLang="zh-CN" sz="3600" i="1" smtClean="0">
                          <a:latin typeface="Cambria Math" panose="02040503050406030204" pitchFamily="18" charset="0"/>
                        </a:rPr>
                        <m:t>𝒙</m:t>
                      </m:r>
                      <m:r>
                        <a:rPr lang="en-US" altLang="zh-CN" sz="3600" i="1" smtClean="0">
                          <a:latin typeface="Cambria Math" panose="02040503050406030204" pitchFamily="18" charset="0"/>
                        </a:rPr>
                        <m:t>(</m:t>
                      </m:r>
                      <m:r>
                        <a:rPr lang="en-US" altLang="zh-CN" sz="3600" i="1" smtClean="0">
                          <a:latin typeface="Cambria Math" panose="02040503050406030204" pitchFamily="18" charset="0"/>
                        </a:rPr>
                        <m:t>𝑸</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r>
                        <a:rPr lang="en-US" altLang="zh-CN" sz="3600" i="1" smtClean="0">
                          <a:latin typeface="Cambria Math" panose="02040503050406030204" pitchFamily="18" charset="0"/>
                        </a:rPr>
                        <m:t>)</m:t>
                      </m:r>
                    </m:oMath>
                  </m:oMathPara>
                </a14:m>
                <a:endParaRPr lang="zh-CN" altLang="en-US" sz="3600" dirty="0"/>
              </a:p>
            </p:txBody>
          </p:sp>
        </mc:Choice>
        <mc:Fallback xmlns="">
          <p:sp>
            <p:nvSpPr>
              <p:cNvPr id="7" name="标题 1">
                <a:extLst>
                  <a:ext uri="{FF2B5EF4-FFF2-40B4-BE49-F238E27FC236}">
                    <a16:creationId xmlns:a16="http://schemas.microsoft.com/office/drawing/2014/main" id="{458321C4-8DB3-4EF2-9927-D8B8E8C23E10}"/>
                  </a:ext>
                </a:extLst>
              </p:cNvPr>
              <p:cNvSpPr txBox="1">
                <a:spLocks noRot="1" noChangeAspect="1" noMove="1" noResize="1" noEditPoints="1" noAdjustHandles="1" noChangeArrowheads="1" noChangeShapeType="1" noTextEdit="1"/>
              </p:cNvSpPr>
              <p:nvPr/>
            </p:nvSpPr>
            <p:spPr>
              <a:xfrm>
                <a:off x="4017371" y="2831760"/>
                <a:ext cx="4157257" cy="1194479"/>
              </a:xfrm>
              <a:prstGeom prst="rect">
                <a:avLst/>
              </a:prstGeom>
              <a:blipFill>
                <a:blip r:embed="rId2"/>
                <a:stretch>
                  <a:fillRect/>
                </a:stretch>
              </a:blipFill>
            </p:spPr>
            <p:txBody>
              <a:bodyPr/>
              <a:lstStyle/>
              <a:p>
                <a:r>
                  <a:rPr lang="zh-CN" altLang="en-US">
                    <a:noFill/>
                  </a:rPr>
                  <a:t> </a:t>
                </a:r>
              </a:p>
            </p:txBody>
          </p:sp>
        </mc:Fallback>
      </mc:AlternateContent>
      <p:cxnSp>
        <p:nvCxnSpPr>
          <p:cNvPr id="20" name="直接连接符 19">
            <a:extLst>
              <a:ext uri="{FF2B5EF4-FFF2-40B4-BE49-F238E27FC236}">
                <a16:creationId xmlns:a16="http://schemas.microsoft.com/office/drawing/2014/main" id="{329153C2-3C0E-4B76-99D5-ABB9A7EA57B1}"/>
              </a:ext>
            </a:extLst>
          </p:cNvPr>
          <p:cNvCxnSpPr>
            <a:cxnSpLocks/>
          </p:cNvCxnSpPr>
          <p:nvPr/>
        </p:nvCxnSpPr>
        <p:spPr>
          <a:xfrm flipV="1">
            <a:off x="6095999" y="2082800"/>
            <a:ext cx="412751" cy="1143000"/>
          </a:xfrm>
          <a:prstGeom prst="line">
            <a:avLst/>
          </a:prstGeom>
          <a:ln w="28575">
            <a:prstDash val="dash"/>
          </a:ln>
          <a:effectLst/>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F7E50913-B3AE-4062-8E2E-318776FC08F5}"/>
              </a:ext>
            </a:extLst>
          </p:cNvPr>
          <p:cNvCxnSpPr/>
          <p:nvPr/>
        </p:nvCxnSpPr>
        <p:spPr>
          <a:xfrm>
            <a:off x="6502400" y="2101850"/>
            <a:ext cx="1672228" cy="0"/>
          </a:xfrm>
          <a:prstGeom prst="straightConnector1">
            <a:avLst/>
          </a:prstGeom>
          <a:ln w="28575">
            <a:prstDash val="dash"/>
            <a:tailEnd type="triangle"/>
          </a:ln>
          <a:effectLst/>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3087CD31-7A8B-444B-92F5-E7AF4ACC057F}"/>
              </a:ext>
            </a:extLst>
          </p:cNvPr>
          <p:cNvSpPr txBox="1"/>
          <p:nvPr/>
        </p:nvSpPr>
        <p:spPr>
          <a:xfrm>
            <a:off x="8280400" y="1917184"/>
            <a:ext cx="1060450" cy="461665"/>
          </a:xfrm>
          <a:prstGeom prst="rect">
            <a:avLst/>
          </a:prstGeom>
          <a:noFill/>
        </p:spPr>
        <p:txBody>
          <a:bodyPr wrap="square" rtlCol="0">
            <a:spAutoFit/>
          </a:bodyPr>
          <a:lstStyle/>
          <a:p>
            <a:r>
              <a:rPr lang="zh-CN" altLang="en-US" sz="2400" dirty="0">
                <a:latin typeface="Microsoft YaHei UI" panose="020B0503020204020204" pitchFamily="34" charset="-122"/>
                <a:ea typeface="Microsoft YaHei UI" panose="020B0503020204020204" pitchFamily="34" charset="-122"/>
              </a:rPr>
              <a:t>量词</a:t>
            </a:r>
          </a:p>
        </p:txBody>
      </p:sp>
      <p:cxnSp>
        <p:nvCxnSpPr>
          <p:cNvPr id="26" name="直接连接符 25">
            <a:extLst>
              <a:ext uri="{FF2B5EF4-FFF2-40B4-BE49-F238E27FC236}">
                <a16:creationId xmlns:a16="http://schemas.microsoft.com/office/drawing/2014/main" id="{FA07607A-12CF-41D2-B4FF-5313A5DA1414}"/>
              </a:ext>
            </a:extLst>
          </p:cNvPr>
          <p:cNvCxnSpPr>
            <a:cxnSpLocks/>
          </p:cNvCxnSpPr>
          <p:nvPr/>
        </p:nvCxnSpPr>
        <p:spPr>
          <a:xfrm flipV="1">
            <a:off x="6413500" y="2730500"/>
            <a:ext cx="393700" cy="4953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F1871D71-17AA-46B9-B5B4-C987699EAE5A}"/>
              </a:ext>
            </a:extLst>
          </p:cNvPr>
          <p:cNvCxnSpPr/>
          <p:nvPr/>
        </p:nvCxnSpPr>
        <p:spPr>
          <a:xfrm>
            <a:off x="6826250" y="2736850"/>
            <a:ext cx="1761128"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28A9BED1-E142-4320-A6F5-5A3992267C36}"/>
              </a:ext>
            </a:extLst>
          </p:cNvPr>
          <p:cNvSpPr txBox="1"/>
          <p:nvPr/>
        </p:nvSpPr>
        <p:spPr>
          <a:xfrm>
            <a:off x="8705850" y="2558534"/>
            <a:ext cx="1619250" cy="461665"/>
          </a:xfrm>
          <a:prstGeom prst="rect">
            <a:avLst/>
          </a:prstGeom>
          <a:noFill/>
        </p:spPr>
        <p:txBody>
          <a:bodyPr wrap="square" rtlCol="0">
            <a:spAutoFit/>
          </a:bodyPr>
          <a:lstStyle/>
          <a:p>
            <a:r>
              <a:rPr lang="zh-CN" altLang="en-US" sz="2400" dirty="0">
                <a:latin typeface="Microsoft YaHei UI" panose="020B0503020204020204" pitchFamily="34" charset="-122"/>
                <a:ea typeface="Microsoft YaHei UI" panose="020B0503020204020204" pitchFamily="34" charset="-122"/>
              </a:rPr>
              <a:t>指导变元</a:t>
            </a:r>
            <a:endParaRPr lang="en-US" altLang="zh-CN" sz="2400" dirty="0">
              <a:latin typeface="Microsoft YaHei UI" panose="020B0503020204020204" pitchFamily="34" charset="-122"/>
              <a:ea typeface="Microsoft YaHei UI" panose="020B0503020204020204" pitchFamily="34" charset="-122"/>
            </a:endParaRPr>
          </a:p>
        </p:txBody>
      </p:sp>
      <p:cxnSp>
        <p:nvCxnSpPr>
          <p:cNvPr id="32" name="直接连接符 31">
            <a:extLst>
              <a:ext uri="{FF2B5EF4-FFF2-40B4-BE49-F238E27FC236}">
                <a16:creationId xmlns:a16="http://schemas.microsoft.com/office/drawing/2014/main" id="{6C42A0B1-F4FD-4521-A014-32FAFBC2FB0D}"/>
              </a:ext>
            </a:extLst>
          </p:cNvPr>
          <p:cNvCxnSpPr/>
          <p:nvPr/>
        </p:nvCxnSpPr>
        <p:spPr>
          <a:xfrm>
            <a:off x="7302500" y="3702050"/>
            <a:ext cx="303451" cy="75565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31CAD00C-D5D1-4AB6-A734-69E57C27C04C}"/>
              </a:ext>
            </a:extLst>
          </p:cNvPr>
          <p:cNvCxnSpPr/>
          <p:nvPr/>
        </p:nvCxnSpPr>
        <p:spPr>
          <a:xfrm>
            <a:off x="7605951" y="4457700"/>
            <a:ext cx="1099899" cy="0"/>
          </a:xfrm>
          <a:prstGeom prst="line">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6B9829DD-CD93-48A5-A8CC-B76F8E9A0CFC}"/>
              </a:ext>
            </a:extLst>
          </p:cNvPr>
          <p:cNvSpPr txBox="1"/>
          <p:nvPr/>
        </p:nvSpPr>
        <p:spPr>
          <a:xfrm>
            <a:off x="8848724" y="4217285"/>
            <a:ext cx="1539875" cy="461665"/>
          </a:xfrm>
          <a:prstGeom prst="rect">
            <a:avLst/>
          </a:prstGeom>
          <a:noFill/>
        </p:spPr>
        <p:txBody>
          <a:bodyPr wrap="square" rtlCol="0">
            <a:spAutoFit/>
          </a:bodyPr>
          <a:lstStyle/>
          <a:p>
            <a:r>
              <a:rPr lang="zh-CN" altLang="en-US" sz="2400" dirty="0">
                <a:latin typeface="Microsoft YaHei UI" panose="020B0503020204020204" pitchFamily="34" charset="-122"/>
                <a:ea typeface="Microsoft YaHei UI" panose="020B0503020204020204" pitchFamily="34" charset="-122"/>
              </a:rPr>
              <a:t>约束变元</a:t>
            </a:r>
            <a:endParaRPr lang="en-US" altLang="zh-CN" sz="2400" dirty="0">
              <a:latin typeface="Microsoft YaHei UI" panose="020B0503020204020204" pitchFamily="34" charset="-122"/>
              <a:ea typeface="Microsoft YaHei UI" panose="020B0503020204020204" pitchFamily="34" charset="-122"/>
            </a:endParaRPr>
          </a:p>
        </p:txBody>
      </p:sp>
      <p:cxnSp>
        <p:nvCxnSpPr>
          <p:cNvPr id="37" name="直接连接符 36">
            <a:extLst>
              <a:ext uri="{FF2B5EF4-FFF2-40B4-BE49-F238E27FC236}">
                <a16:creationId xmlns:a16="http://schemas.microsoft.com/office/drawing/2014/main" id="{D227FE16-C31B-41CD-8E76-870EF7C60401}"/>
              </a:ext>
            </a:extLst>
          </p:cNvPr>
          <p:cNvCxnSpPr/>
          <p:nvPr/>
        </p:nvCxnSpPr>
        <p:spPr>
          <a:xfrm flipH="1">
            <a:off x="4673600" y="3702050"/>
            <a:ext cx="342900" cy="69990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16D8B16C-B6F9-42E0-B8EF-97082B248889}"/>
              </a:ext>
            </a:extLst>
          </p:cNvPr>
          <p:cNvCxnSpPr/>
          <p:nvPr/>
        </p:nvCxnSpPr>
        <p:spPr>
          <a:xfrm flipH="1">
            <a:off x="3187700" y="4349750"/>
            <a:ext cx="1485900"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393D05DE-EA8D-4633-B082-C7178B51B898}"/>
              </a:ext>
            </a:extLst>
          </p:cNvPr>
          <p:cNvSpPr txBox="1"/>
          <p:nvPr/>
        </p:nvSpPr>
        <p:spPr>
          <a:xfrm>
            <a:off x="1720850" y="4165084"/>
            <a:ext cx="1436926" cy="461665"/>
          </a:xfrm>
          <a:prstGeom prst="rect">
            <a:avLst/>
          </a:prstGeom>
          <a:noFill/>
        </p:spPr>
        <p:txBody>
          <a:bodyPr wrap="square" rtlCol="0">
            <a:spAutoFit/>
          </a:bodyPr>
          <a:lstStyle/>
          <a:p>
            <a:r>
              <a:rPr lang="zh-CN" altLang="en-US" sz="2400" dirty="0">
                <a:latin typeface="Microsoft YaHei UI" panose="020B0503020204020204" pitchFamily="34" charset="-122"/>
                <a:ea typeface="Microsoft YaHei UI" panose="020B0503020204020204" pitchFamily="34" charset="-122"/>
              </a:rPr>
              <a:t>自由变元</a:t>
            </a:r>
          </a:p>
        </p:txBody>
      </p:sp>
      <p:sp>
        <p:nvSpPr>
          <p:cNvPr id="46" name="任意多边形: 形状 45">
            <a:extLst>
              <a:ext uri="{FF2B5EF4-FFF2-40B4-BE49-F238E27FC236}">
                <a16:creationId xmlns:a16="http://schemas.microsoft.com/office/drawing/2014/main" id="{6838410E-34D0-4373-BC5D-51052AF7EF7B}"/>
              </a:ext>
            </a:extLst>
          </p:cNvPr>
          <p:cNvSpPr/>
          <p:nvPr/>
        </p:nvSpPr>
        <p:spPr>
          <a:xfrm>
            <a:off x="9848688" y="3037963"/>
            <a:ext cx="108112" cy="1145171"/>
          </a:xfrm>
          <a:custGeom>
            <a:avLst/>
            <a:gdLst>
              <a:gd name="connsiteX0" fmla="*/ 0 w 368462"/>
              <a:gd name="connsiteY0" fmla="*/ 0 h 1727200"/>
              <a:gd name="connsiteX1" fmla="*/ 368300 w 368462"/>
              <a:gd name="connsiteY1" fmla="*/ 920750 h 1727200"/>
              <a:gd name="connsiteX2" fmla="*/ 50800 w 368462"/>
              <a:gd name="connsiteY2" fmla="*/ 1727200 h 1727200"/>
              <a:gd name="connsiteX3" fmla="*/ 50800 w 368462"/>
              <a:gd name="connsiteY3" fmla="*/ 1727200 h 1727200"/>
              <a:gd name="connsiteX4" fmla="*/ 50800 w 368462"/>
              <a:gd name="connsiteY4" fmla="*/ 1727200 h 1727200"/>
              <a:gd name="connsiteX5" fmla="*/ 50800 w 368462"/>
              <a:gd name="connsiteY5" fmla="*/ 172720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462" h="1727200">
                <a:moveTo>
                  <a:pt x="0" y="0"/>
                </a:moveTo>
                <a:cubicBezTo>
                  <a:pt x="179916" y="316442"/>
                  <a:pt x="359833" y="632884"/>
                  <a:pt x="368300" y="920750"/>
                </a:cubicBezTo>
                <a:cubicBezTo>
                  <a:pt x="376767" y="1208616"/>
                  <a:pt x="50800" y="1727200"/>
                  <a:pt x="50800" y="1727200"/>
                </a:cubicBezTo>
                <a:lnTo>
                  <a:pt x="50800" y="1727200"/>
                </a:lnTo>
                <a:lnTo>
                  <a:pt x="50800" y="1727200"/>
                </a:lnTo>
                <a:lnTo>
                  <a:pt x="50800" y="1727200"/>
                </a:lnTo>
              </a:path>
            </a:pathLst>
          </a:custGeom>
          <a:noFill/>
          <a:ln>
            <a:gradFill>
              <a:gsLst>
                <a:gs pos="17000">
                  <a:schemeClr val="accent1">
                    <a:lumMod val="45000"/>
                    <a:lumOff val="55000"/>
                  </a:schemeClr>
                </a:gs>
                <a:gs pos="56000">
                  <a:schemeClr val="accent1">
                    <a:lumMod val="45000"/>
                    <a:lumOff val="55000"/>
                  </a:schemeClr>
                </a:gs>
              </a:gsLst>
              <a:lin ang="5400000" scaled="1"/>
            </a:gra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47" name="任意多边形: 形状 46">
            <a:extLst>
              <a:ext uri="{FF2B5EF4-FFF2-40B4-BE49-F238E27FC236}">
                <a16:creationId xmlns:a16="http://schemas.microsoft.com/office/drawing/2014/main" id="{331492C3-18D7-40FB-A694-768F93BBC6C3}"/>
              </a:ext>
            </a:extLst>
          </p:cNvPr>
          <p:cNvSpPr/>
          <p:nvPr/>
        </p:nvSpPr>
        <p:spPr>
          <a:xfrm>
            <a:off x="2406650" y="3054350"/>
            <a:ext cx="6711950" cy="3127797"/>
          </a:xfrm>
          <a:custGeom>
            <a:avLst/>
            <a:gdLst>
              <a:gd name="connsiteX0" fmla="*/ 6711950 w 6711950"/>
              <a:gd name="connsiteY0" fmla="*/ 0 h 3127797"/>
              <a:gd name="connsiteX1" fmla="*/ 1708150 w 6711950"/>
              <a:gd name="connsiteY1" fmla="*/ 3092450 h 3127797"/>
              <a:gd name="connsiteX2" fmla="*/ 0 w 6711950"/>
              <a:gd name="connsiteY2" fmla="*/ 1758950 h 3127797"/>
              <a:gd name="connsiteX3" fmla="*/ 0 w 6711950"/>
              <a:gd name="connsiteY3" fmla="*/ 1758950 h 3127797"/>
            </a:gdLst>
            <a:ahLst/>
            <a:cxnLst>
              <a:cxn ang="0">
                <a:pos x="connsiteX0" y="connsiteY0"/>
              </a:cxn>
              <a:cxn ang="0">
                <a:pos x="connsiteX1" y="connsiteY1"/>
              </a:cxn>
              <a:cxn ang="0">
                <a:pos x="connsiteX2" y="connsiteY2"/>
              </a:cxn>
              <a:cxn ang="0">
                <a:pos x="connsiteX3" y="connsiteY3"/>
              </a:cxn>
            </a:cxnLst>
            <a:rect l="l" t="t" r="r" b="b"/>
            <a:pathLst>
              <a:path w="6711950" h="3127797">
                <a:moveTo>
                  <a:pt x="6711950" y="0"/>
                </a:moveTo>
                <a:cubicBezTo>
                  <a:pt x="4769379" y="1399646"/>
                  <a:pt x="2826808" y="2799292"/>
                  <a:pt x="1708150" y="3092450"/>
                </a:cubicBezTo>
                <a:cubicBezTo>
                  <a:pt x="589492" y="3385608"/>
                  <a:pt x="0" y="1758950"/>
                  <a:pt x="0" y="1758950"/>
                </a:cubicBezTo>
                <a:lnTo>
                  <a:pt x="0" y="1758950"/>
                </a:lnTo>
              </a:path>
            </a:pathLst>
          </a:custGeom>
          <a:noFill/>
          <a:ln>
            <a:gradFill>
              <a:gsLst>
                <a:gs pos="0">
                  <a:schemeClr val="accent1">
                    <a:lumMod val="5000"/>
                    <a:lumOff val="95000"/>
                  </a:schemeClr>
                </a:gs>
                <a:gs pos="3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61233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46371E4-F3E7-4A63-A111-0D3476236658}"/>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mc:AlternateContent xmlns:mc="http://schemas.openxmlformats.org/markup-compatibility/2006" xmlns:a14="http://schemas.microsoft.com/office/drawing/2010/main">
        <mc:Choice Requires="a14">
          <p:sp>
            <p:nvSpPr>
              <p:cNvPr id="7" name="标题 1">
                <a:extLst>
                  <a:ext uri="{FF2B5EF4-FFF2-40B4-BE49-F238E27FC236}">
                    <a16:creationId xmlns:a16="http://schemas.microsoft.com/office/drawing/2014/main" id="{458321C4-8DB3-4EF2-9927-D8B8E8C23E10}"/>
                  </a:ext>
                </a:extLst>
              </p:cNvPr>
              <p:cNvSpPr txBox="1">
                <a:spLocks/>
              </p:cNvSpPr>
              <p:nvPr/>
            </p:nvSpPr>
            <p:spPr>
              <a:xfrm>
                <a:off x="4017371" y="2831760"/>
                <a:ext cx="4157257" cy="1194479"/>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14:m>
                  <m:oMathPara xmlns:m="http://schemas.openxmlformats.org/officeDocument/2006/math">
                    <m:oMathParaPr>
                      <m:jc m:val="centerGroup"/>
                    </m:oMathParaPr>
                    <m:oMath xmlns:m="http://schemas.openxmlformats.org/officeDocument/2006/math">
                      <m:r>
                        <a:rPr lang="en-US" altLang="zh-CN" sz="3600" i="1" smtClean="0">
                          <a:latin typeface="Cambria Math" panose="02040503050406030204" pitchFamily="18" charset="0"/>
                        </a:rPr>
                        <m:t>𝑷</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r>
                        <a:rPr lang="en-US" altLang="zh-CN" sz="3600" i="1" smtClean="0">
                          <a:latin typeface="Cambria Math" panose="02040503050406030204" pitchFamily="18" charset="0"/>
                        </a:rPr>
                        <m:t>→∃</m:t>
                      </m:r>
                      <m:r>
                        <a:rPr lang="en-US" altLang="zh-CN" sz="3600" i="1" smtClean="0">
                          <a:latin typeface="Cambria Math" panose="02040503050406030204" pitchFamily="18" charset="0"/>
                        </a:rPr>
                        <m:t>𝒙</m:t>
                      </m:r>
                      <m:r>
                        <a:rPr lang="en-US" altLang="zh-CN" sz="3600" i="1" smtClean="0">
                          <a:latin typeface="Cambria Math" panose="02040503050406030204" pitchFamily="18" charset="0"/>
                        </a:rPr>
                        <m:t>(</m:t>
                      </m:r>
                      <m:r>
                        <a:rPr lang="en-US" altLang="zh-CN" sz="3600" i="1" smtClean="0">
                          <a:latin typeface="Cambria Math" panose="02040503050406030204" pitchFamily="18" charset="0"/>
                        </a:rPr>
                        <m:t>𝑸</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r>
                        <a:rPr lang="en-US" altLang="zh-CN" sz="3600" i="1" smtClean="0">
                          <a:latin typeface="Cambria Math" panose="02040503050406030204" pitchFamily="18" charset="0"/>
                        </a:rPr>
                        <m:t>)</m:t>
                      </m:r>
                    </m:oMath>
                  </m:oMathPara>
                </a14:m>
                <a:endParaRPr lang="zh-CN" altLang="en-US" sz="3600" dirty="0"/>
              </a:p>
            </p:txBody>
          </p:sp>
        </mc:Choice>
        <mc:Fallback xmlns="">
          <p:sp>
            <p:nvSpPr>
              <p:cNvPr id="7" name="标题 1">
                <a:extLst>
                  <a:ext uri="{FF2B5EF4-FFF2-40B4-BE49-F238E27FC236}">
                    <a16:creationId xmlns:a16="http://schemas.microsoft.com/office/drawing/2014/main" id="{458321C4-8DB3-4EF2-9927-D8B8E8C23E10}"/>
                  </a:ext>
                </a:extLst>
              </p:cNvPr>
              <p:cNvSpPr txBox="1">
                <a:spLocks noRot="1" noChangeAspect="1" noMove="1" noResize="1" noEditPoints="1" noAdjustHandles="1" noChangeArrowheads="1" noChangeShapeType="1" noTextEdit="1"/>
              </p:cNvSpPr>
              <p:nvPr/>
            </p:nvSpPr>
            <p:spPr>
              <a:xfrm>
                <a:off x="4017371" y="2831760"/>
                <a:ext cx="4157257" cy="1194479"/>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标题 1">
                <a:extLst>
                  <a:ext uri="{FF2B5EF4-FFF2-40B4-BE49-F238E27FC236}">
                    <a16:creationId xmlns:a16="http://schemas.microsoft.com/office/drawing/2014/main" id="{F45CF1F2-14A4-47B2-BDF3-40687FDC588E}"/>
                  </a:ext>
                </a:extLst>
              </p:cNvPr>
              <p:cNvSpPr txBox="1">
                <a:spLocks/>
              </p:cNvSpPr>
              <p:nvPr/>
            </p:nvSpPr>
            <p:spPr>
              <a:xfrm>
                <a:off x="4017371" y="2831760"/>
                <a:ext cx="4157257" cy="1194479"/>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14:m>
                  <m:oMathPara xmlns:m="http://schemas.openxmlformats.org/officeDocument/2006/math">
                    <m:oMathParaPr>
                      <m:jc m:val="centerGroup"/>
                    </m:oMathParaPr>
                    <m:oMath xmlns:m="http://schemas.openxmlformats.org/officeDocument/2006/math">
                      <m:r>
                        <a:rPr lang="en-US" altLang="zh-CN" sz="3600" i="1" smtClean="0">
                          <a:latin typeface="Cambria Math" panose="02040503050406030204" pitchFamily="18" charset="0"/>
                        </a:rPr>
                        <m:t>𝑷</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r>
                        <a:rPr lang="en-US" altLang="zh-CN" sz="3600" i="1" smtClean="0">
                          <a:latin typeface="Cambria Math" panose="02040503050406030204" pitchFamily="18" charset="0"/>
                        </a:rPr>
                        <m:t>→∃</m:t>
                      </m:r>
                      <m:r>
                        <a:rPr lang="en-US" altLang="zh-CN" sz="3600" b="1" i="1" smtClean="0">
                          <a:latin typeface="Cambria Math" panose="02040503050406030204" pitchFamily="18" charset="0"/>
                        </a:rPr>
                        <m:t>𝒖</m:t>
                      </m:r>
                      <m:r>
                        <a:rPr lang="en-US" altLang="zh-CN" sz="3600" i="1" smtClean="0">
                          <a:latin typeface="Cambria Math" panose="02040503050406030204" pitchFamily="18" charset="0"/>
                        </a:rPr>
                        <m:t>(</m:t>
                      </m:r>
                      <m:r>
                        <a:rPr lang="en-US" altLang="zh-CN" sz="3600" i="1" smtClean="0">
                          <a:latin typeface="Cambria Math" panose="02040503050406030204" pitchFamily="18" charset="0"/>
                        </a:rPr>
                        <m:t>𝑸</m:t>
                      </m:r>
                      <m:d>
                        <m:dPr>
                          <m:ctrlPr>
                            <a:rPr lang="en-US" altLang="zh-CN" sz="3600" i="1" smtClean="0">
                              <a:latin typeface="Cambria Math" panose="02040503050406030204" pitchFamily="18" charset="0"/>
                            </a:rPr>
                          </m:ctrlPr>
                        </m:dPr>
                        <m:e>
                          <m:r>
                            <a:rPr lang="en-US" altLang="zh-CN" sz="3600" b="1" i="1" smtClean="0">
                              <a:latin typeface="Cambria Math" panose="02040503050406030204" pitchFamily="18" charset="0"/>
                            </a:rPr>
                            <m:t>𝒖</m:t>
                          </m:r>
                        </m:e>
                      </m:d>
                      <m:r>
                        <a:rPr lang="en-US" altLang="zh-CN" sz="3600" i="1" smtClean="0">
                          <a:latin typeface="Cambria Math" panose="02040503050406030204" pitchFamily="18" charset="0"/>
                        </a:rPr>
                        <m:t>)</m:t>
                      </m:r>
                    </m:oMath>
                  </m:oMathPara>
                </a14:m>
                <a:endParaRPr lang="zh-CN" altLang="en-US" sz="3600" dirty="0"/>
              </a:p>
            </p:txBody>
          </p:sp>
        </mc:Choice>
        <mc:Fallback xmlns="">
          <p:sp>
            <p:nvSpPr>
              <p:cNvPr id="25" name="标题 1">
                <a:extLst>
                  <a:ext uri="{FF2B5EF4-FFF2-40B4-BE49-F238E27FC236}">
                    <a16:creationId xmlns:a16="http://schemas.microsoft.com/office/drawing/2014/main" id="{F45CF1F2-14A4-47B2-BDF3-40687FDC588E}"/>
                  </a:ext>
                </a:extLst>
              </p:cNvPr>
              <p:cNvSpPr txBox="1">
                <a:spLocks noRot="1" noChangeAspect="1" noMove="1" noResize="1" noEditPoints="1" noAdjustHandles="1" noChangeArrowheads="1" noChangeShapeType="1" noTextEdit="1"/>
              </p:cNvSpPr>
              <p:nvPr/>
            </p:nvSpPr>
            <p:spPr>
              <a:xfrm>
                <a:off x="4017371" y="2831760"/>
                <a:ext cx="4157257" cy="1194479"/>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82500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46371E4-F3E7-4A63-A111-0D3476236658}"/>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mc:AlternateContent xmlns:mc="http://schemas.openxmlformats.org/markup-compatibility/2006" xmlns:a14="http://schemas.microsoft.com/office/drawing/2010/main">
        <mc:Choice Requires="a14">
          <p:sp>
            <p:nvSpPr>
              <p:cNvPr id="25" name="标题 1">
                <a:extLst>
                  <a:ext uri="{FF2B5EF4-FFF2-40B4-BE49-F238E27FC236}">
                    <a16:creationId xmlns:a16="http://schemas.microsoft.com/office/drawing/2014/main" id="{F45CF1F2-14A4-47B2-BDF3-40687FDC588E}"/>
                  </a:ext>
                </a:extLst>
              </p:cNvPr>
              <p:cNvSpPr txBox="1">
                <a:spLocks/>
              </p:cNvSpPr>
              <p:nvPr/>
            </p:nvSpPr>
            <p:spPr>
              <a:xfrm>
                <a:off x="2154643" y="696397"/>
                <a:ext cx="4157257" cy="1194479"/>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14:m>
                  <m:oMathPara xmlns:m="http://schemas.openxmlformats.org/officeDocument/2006/math">
                    <m:oMathParaPr>
                      <m:jc m:val="centerGroup"/>
                    </m:oMathParaPr>
                    <m:oMath xmlns:m="http://schemas.openxmlformats.org/officeDocument/2006/math">
                      <m:r>
                        <a:rPr lang="en-US" altLang="zh-CN" sz="3600" i="1" smtClean="0">
                          <a:latin typeface="Cambria Math" panose="02040503050406030204" pitchFamily="18" charset="0"/>
                        </a:rPr>
                        <m:t>𝑷</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r>
                        <a:rPr lang="en-US" altLang="zh-CN" sz="3600" i="1" smtClean="0">
                          <a:latin typeface="Cambria Math" panose="02040503050406030204" pitchFamily="18" charset="0"/>
                        </a:rPr>
                        <m:t>→∃</m:t>
                      </m:r>
                      <m:r>
                        <a:rPr lang="en-US" altLang="zh-CN" sz="3600" b="1" i="1" smtClean="0">
                          <a:latin typeface="Cambria Math" panose="02040503050406030204" pitchFamily="18" charset="0"/>
                        </a:rPr>
                        <m:t>𝒖</m:t>
                      </m:r>
                      <m:r>
                        <a:rPr lang="en-US" altLang="zh-CN" sz="3600" i="1" smtClean="0">
                          <a:latin typeface="Cambria Math" panose="02040503050406030204" pitchFamily="18" charset="0"/>
                        </a:rPr>
                        <m:t>(</m:t>
                      </m:r>
                      <m:r>
                        <a:rPr lang="en-US" altLang="zh-CN" sz="3600" i="1" smtClean="0">
                          <a:latin typeface="Cambria Math" panose="02040503050406030204" pitchFamily="18" charset="0"/>
                        </a:rPr>
                        <m:t>𝑸</m:t>
                      </m:r>
                      <m:d>
                        <m:dPr>
                          <m:ctrlPr>
                            <a:rPr lang="en-US" altLang="zh-CN" sz="3600" i="1" smtClean="0">
                              <a:latin typeface="Cambria Math" panose="02040503050406030204" pitchFamily="18" charset="0"/>
                            </a:rPr>
                          </m:ctrlPr>
                        </m:dPr>
                        <m:e>
                          <m:r>
                            <a:rPr lang="en-US" altLang="zh-CN" sz="3600" b="1" i="1" smtClean="0">
                              <a:latin typeface="Cambria Math" panose="02040503050406030204" pitchFamily="18" charset="0"/>
                            </a:rPr>
                            <m:t>𝒖</m:t>
                          </m:r>
                        </m:e>
                      </m:d>
                      <m:r>
                        <a:rPr lang="en-US" altLang="zh-CN" sz="3600" i="1" smtClean="0">
                          <a:latin typeface="Cambria Math" panose="02040503050406030204" pitchFamily="18" charset="0"/>
                        </a:rPr>
                        <m:t>)</m:t>
                      </m:r>
                    </m:oMath>
                  </m:oMathPara>
                </a14:m>
                <a:endParaRPr lang="zh-CN" altLang="en-US" sz="3600" dirty="0"/>
              </a:p>
            </p:txBody>
          </p:sp>
        </mc:Choice>
        <mc:Fallback xmlns="">
          <p:sp>
            <p:nvSpPr>
              <p:cNvPr id="25" name="标题 1">
                <a:extLst>
                  <a:ext uri="{FF2B5EF4-FFF2-40B4-BE49-F238E27FC236}">
                    <a16:creationId xmlns:a16="http://schemas.microsoft.com/office/drawing/2014/main" id="{F45CF1F2-14A4-47B2-BDF3-40687FDC588E}"/>
                  </a:ext>
                </a:extLst>
              </p:cNvPr>
              <p:cNvSpPr txBox="1">
                <a:spLocks noRot="1" noChangeAspect="1" noMove="1" noResize="1" noEditPoints="1" noAdjustHandles="1" noChangeArrowheads="1" noChangeShapeType="1" noTextEdit="1"/>
              </p:cNvSpPr>
              <p:nvPr/>
            </p:nvSpPr>
            <p:spPr>
              <a:xfrm>
                <a:off x="2154643" y="696397"/>
                <a:ext cx="4157257" cy="1194479"/>
              </a:xfrm>
              <a:prstGeom prst="rect">
                <a:avLst/>
              </a:prstGeom>
              <a:blipFill>
                <a:blip r:embed="rId2"/>
                <a:stretch>
                  <a:fillRect/>
                </a:stretch>
              </a:blipFill>
            </p:spPr>
            <p:txBody>
              <a:bodyPr/>
              <a:lstStyle/>
              <a:p>
                <a:r>
                  <a:rPr lang="zh-CN" altLang="en-US">
                    <a:noFill/>
                  </a:rPr>
                  <a:t> </a:t>
                </a:r>
              </a:p>
            </p:txBody>
          </p:sp>
        </mc:Fallback>
      </mc:AlternateContent>
      <p:sp>
        <p:nvSpPr>
          <p:cNvPr id="5" name="标题 1">
            <a:extLst>
              <a:ext uri="{FF2B5EF4-FFF2-40B4-BE49-F238E27FC236}">
                <a16:creationId xmlns:a16="http://schemas.microsoft.com/office/drawing/2014/main" id="{68150DFD-29E8-4B90-8C9D-409D6D68390B}"/>
              </a:ext>
            </a:extLst>
          </p:cNvPr>
          <p:cNvSpPr>
            <a:spLocks noGrp="1"/>
          </p:cNvSpPr>
          <p:nvPr>
            <p:ph type="title"/>
          </p:nvPr>
        </p:nvSpPr>
        <p:spPr>
          <a:xfrm>
            <a:off x="581192" y="696397"/>
            <a:ext cx="1711158" cy="1194479"/>
          </a:xfrm>
        </p:spPr>
        <p:txBody>
          <a:bodyPr anchor="ctr">
            <a:normAutofit/>
          </a:bodyPr>
          <a:lstStyle/>
          <a:p>
            <a:r>
              <a:rPr lang="zh-CN" altLang="en-US" sz="3600" dirty="0"/>
              <a:t>案例四：</a:t>
            </a:r>
          </a:p>
        </p:txBody>
      </p:sp>
      <p:sp>
        <p:nvSpPr>
          <p:cNvPr id="2" name="文本框 1">
            <a:extLst>
              <a:ext uri="{FF2B5EF4-FFF2-40B4-BE49-F238E27FC236}">
                <a16:creationId xmlns:a16="http://schemas.microsoft.com/office/drawing/2014/main" id="{8C2BDA96-6ED1-460B-A278-2DEFD9468B10}"/>
              </a:ext>
            </a:extLst>
          </p:cNvPr>
          <p:cNvSpPr txBox="1"/>
          <p:nvPr/>
        </p:nvSpPr>
        <p:spPr>
          <a:xfrm>
            <a:off x="581192" y="2228671"/>
            <a:ext cx="6508750" cy="1200329"/>
          </a:xfrm>
          <a:prstGeom prst="rect">
            <a:avLst/>
          </a:prstGeom>
          <a:noFill/>
        </p:spPr>
        <p:txBody>
          <a:bodyPr wrap="square" rtlCol="0">
            <a:spAutoFit/>
          </a:bodyPr>
          <a:lstStyle/>
          <a:p>
            <a:r>
              <a:rPr lang="zh-CN" altLang="en-US" sz="2400" dirty="0"/>
              <a:t>同一公式中</a:t>
            </a:r>
            <a:endParaRPr lang="en-US" altLang="zh-CN" sz="2400" dirty="0"/>
          </a:p>
          <a:p>
            <a:r>
              <a:rPr lang="zh-CN" altLang="en-US" sz="2400" dirty="0"/>
              <a:t>约束变元和自由变元重名时，</a:t>
            </a:r>
            <a:endParaRPr lang="en-US" altLang="zh-CN" sz="2400" dirty="0"/>
          </a:p>
          <a:p>
            <a:r>
              <a:rPr lang="zh-CN" altLang="en-US" sz="2400" dirty="0"/>
              <a:t>我们将其中的</a:t>
            </a:r>
            <a:r>
              <a:rPr lang="zh-CN" altLang="en-US" sz="2400" b="1" dirty="0">
                <a:solidFill>
                  <a:srgbClr val="C00000"/>
                </a:solidFill>
              </a:rPr>
              <a:t>约束变元</a:t>
            </a:r>
            <a:r>
              <a:rPr lang="zh-CN" altLang="en-US" sz="2400" dirty="0"/>
              <a:t>改名</a:t>
            </a:r>
          </a:p>
        </p:txBody>
      </p:sp>
      <mc:AlternateContent xmlns:mc="http://schemas.openxmlformats.org/markup-compatibility/2006" xmlns:a14="http://schemas.microsoft.com/office/drawing/2010/main">
        <mc:Choice Requires="a14">
          <p:sp>
            <p:nvSpPr>
              <p:cNvPr id="8" name="标题 1">
                <a:extLst>
                  <a:ext uri="{FF2B5EF4-FFF2-40B4-BE49-F238E27FC236}">
                    <a16:creationId xmlns:a16="http://schemas.microsoft.com/office/drawing/2014/main" id="{AE939E9B-FB8B-435C-9ADD-163E529AC603}"/>
                  </a:ext>
                </a:extLst>
              </p:cNvPr>
              <p:cNvSpPr txBox="1">
                <a:spLocks/>
              </p:cNvSpPr>
              <p:nvPr/>
            </p:nvSpPr>
            <p:spPr>
              <a:xfrm>
                <a:off x="581192" y="3607654"/>
                <a:ext cx="4157257" cy="1194479"/>
              </a:xfrm>
              <a:prstGeom prst="rect">
                <a:avLst/>
              </a:prstGeom>
            </p:spPr>
            <p:txBody>
              <a:bodyPr vert="horz" lIns="91440" tIns="45720" rIns="91440" bIns="45720" rtlCol="0" anchor="ctr">
                <a:normAutofit fontScale="92500"/>
              </a:bodyPr>
              <a:lst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3600" dirty="0"/>
                  <a:t>     </a:t>
                </a:r>
                <a14:m>
                  <m:oMath xmlns:m="http://schemas.openxmlformats.org/officeDocument/2006/math">
                    <m:r>
                      <a:rPr lang="en-US" altLang="zh-CN" sz="3600" i="1" smtClean="0">
                        <a:latin typeface="Cambria Math" panose="02040503050406030204" pitchFamily="18" charset="0"/>
                      </a:rPr>
                      <m:t>𝑷</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r>
                      <a:rPr lang="en-US" altLang="zh-CN" sz="3600" i="1" smtClean="0">
                        <a:latin typeface="Cambria Math" panose="02040503050406030204" pitchFamily="18" charset="0"/>
                      </a:rPr>
                      <m:t>→∃</m:t>
                    </m:r>
                    <m:r>
                      <a:rPr lang="en-US" altLang="zh-CN" sz="3600" b="1" i="1" smtClean="0">
                        <a:latin typeface="Cambria Math" panose="02040503050406030204" pitchFamily="18" charset="0"/>
                      </a:rPr>
                      <m:t>𝒖</m:t>
                    </m:r>
                    <m:d>
                      <m:dPr>
                        <m:ctrlPr>
                          <a:rPr lang="en-US" altLang="zh-CN" sz="3600" b="1" i="1" smtClean="0">
                            <a:latin typeface="Cambria Math" panose="02040503050406030204" pitchFamily="18" charset="0"/>
                          </a:rPr>
                        </m:ctrlPr>
                      </m:dPr>
                      <m:e>
                        <m:r>
                          <a:rPr lang="en-US" altLang="zh-CN" sz="3600" i="1" smtClean="0">
                            <a:latin typeface="Cambria Math" panose="02040503050406030204" pitchFamily="18" charset="0"/>
                          </a:rPr>
                          <m:t>𝑸</m:t>
                        </m:r>
                        <m:d>
                          <m:dPr>
                            <m:ctrlPr>
                              <a:rPr lang="en-US" altLang="zh-CN" sz="3600" i="1" smtClean="0">
                                <a:latin typeface="Cambria Math" panose="02040503050406030204" pitchFamily="18" charset="0"/>
                              </a:rPr>
                            </m:ctrlPr>
                          </m:dPr>
                          <m:e>
                            <m:r>
                              <a:rPr lang="en-US" altLang="zh-CN" sz="3600" b="1" i="1" smtClean="0">
                                <a:latin typeface="Cambria Math" panose="02040503050406030204" pitchFamily="18" charset="0"/>
                              </a:rPr>
                              <m:t>𝒖</m:t>
                            </m:r>
                          </m:e>
                        </m:d>
                      </m:e>
                    </m:d>
                  </m:oMath>
                </a14:m>
                <a:endParaRPr lang="en-US" altLang="zh-CN" sz="3600" dirty="0"/>
              </a:p>
              <a:p>
                <a:pPr/>
                <a14:m>
                  <m:oMathPara xmlns:m="http://schemas.openxmlformats.org/officeDocument/2006/math">
                    <m:oMathParaPr>
                      <m:jc m:val="centerGroup"/>
                    </m:oMathParaPr>
                    <m:oMath xmlns:m="http://schemas.openxmlformats.org/officeDocument/2006/math">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𝒖</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𝑷</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𝑸</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𝒖</m:t>
                          </m:r>
                        </m:e>
                      </m:d>
                      <m:r>
                        <a:rPr lang="en-US" altLang="zh-CN" sz="3600" b="1" i="1" smtClean="0">
                          <a:latin typeface="Cambria Math" panose="02040503050406030204" pitchFamily="18" charset="0"/>
                        </a:rPr>
                        <m:t>)</m:t>
                      </m:r>
                    </m:oMath>
                  </m:oMathPara>
                </a14:m>
                <a:endParaRPr lang="en-US" altLang="zh-CN" sz="3600" dirty="0"/>
              </a:p>
            </p:txBody>
          </p:sp>
        </mc:Choice>
        <mc:Fallback xmlns="">
          <p:sp>
            <p:nvSpPr>
              <p:cNvPr id="8" name="标题 1">
                <a:extLst>
                  <a:ext uri="{FF2B5EF4-FFF2-40B4-BE49-F238E27FC236}">
                    <a16:creationId xmlns:a16="http://schemas.microsoft.com/office/drawing/2014/main" id="{AE939E9B-FB8B-435C-9ADD-163E529AC603}"/>
                  </a:ext>
                </a:extLst>
              </p:cNvPr>
              <p:cNvSpPr txBox="1">
                <a:spLocks noRot="1" noChangeAspect="1" noMove="1" noResize="1" noEditPoints="1" noAdjustHandles="1" noChangeArrowheads="1" noChangeShapeType="1" noTextEdit="1"/>
              </p:cNvSpPr>
              <p:nvPr/>
            </p:nvSpPr>
            <p:spPr>
              <a:xfrm>
                <a:off x="581192" y="3607654"/>
                <a:ext cx="4157257" cy="1194479"/>
              </a:xfrm>
              <a:prstGeom prst="rect">
                <a:avLst/>
              </a:prstGeom>
              <a:blipFill>
                <a:blip r:embed="rId3"/>
                <a:stretch>
                  <a:fillRect/>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C9C3584A-1F3E-4200-8CC8-88267C8A9A58}"/>
              </a:ext>
            </a:extLst>
          </p:cNvPr>
          <p:cNvSpPr txBox="1"/>
          <p:nvPr/>
        </p:nvSpPr>
        <p:spPr>
          <a:xfrm>
            <a:off x="6556602" y="2228671"/>
            <a:ext cx="3494098" cy="1754326"/>
          </a:xfrm>
          <a:prstGeom prst="rect">
            <a:avLst/>
          </a:prstGeom>
          <a:noFill/>
          <a:ln>
            <a:solidFill>
              <a:schemeClr val="accent1"/>
            </a:solidFill>
          </a:ln>
        </p:spPr>
        <p:txBody>
          <a:bodyPr wrap="square" rtlCol="0" anchor="ctr">
            <a:spAutoFit/>
          </a:bodyPr>
          <a:lstStyle/>
          <a:p>
            <a:pPr algn="ctr"/>
            <a:endParaRPr lang="en-US" altLang="zh-CN" sz="3600" dirty="0"/>
          </a:p>
          <a:p>
            <a:pPr algn="ctr"/>
            <a:r>
              <a:rPr lang="zh-CN" altLang="en-US" sz="3600" dirty="0"/>
              <a:t>变元改名</a:t>
            </a:r>
            <a:endParaRPr lang="en-US" altLang="zh-CN" sz="3600" dirty="0"/>
          </a:p>
          <a:p>
            <a:pPr algn="ctr"/>
            <a:endParaRPr lang="zh-CN" altLang="en-US" sz="3600" dirty="0"/>
          </a:p>
        </p:txBody>
      </p:sp>
    </p:spTree>
    <p:extLst>
      <p:ext uri="{BB962C8B-B14F-4D97-AF65-F5344CB8AC3E}">
        <p14:creationId xmlns:p14="http://schemas.microsoft.com/office/powerpoint/2010/main" val="373466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out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46371E4-F3E7-4A63-A111-0D3476236658}"/>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mc:AlternateContent xmlns:mc="http://schemas.openxmlformats.org/markup-compatibility/2006" xmlns:a14="http://schemas.microsoft.com/office/drawing/2010/main">
        <mc:Choice Requires="a14">
          <p:sp>
            <p:nvSpPr>
              <p:cNvPr id="25" name="标题 1">
                <a:extLst>
                  <a:ext uri="{FF2B5EF4-FFF2-40B4-BE49-F238E27FC236}">
                    <a16:creationId xmlns:a16="http://schemas.microsoft.com/office/drawing/2014/main" id="{F45CF1F2-14A4-47B2-BDF3-40687FDC588E}"/>
                  </a:ext>
                </a:extLst>
              </p:cNvPr>
              <p:cNvSpPr txBox="1">
                <a:spLocks/>
              </p:cNvSpPr>
              <p:nvPr/>
            </p:nvSpPr>
            <p:spPr>
              <a:xfrm>
                <a:off x="2154643" y="696397"/>
                <a:ext cx="5128807" cy="1194479"/>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14:m>
                  <m:oMathPara xmlns:m="http://schemas.openxmlformats.org/officeDocument/2006/math">
                    <m:oMathParaPr>
                      <m:jc m:val="centerGroup"/>
                    </m:oMathParaPr>
                    <m:oMath xmlns:m="http://schemas.openxmlformats.org/officeDocument/2006/math">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r>
                        <a:rPr lang="en-US" altLang="zh-CN" sz="3600" b="1" i="1" smtClean="0">
                          <a:latin typeface="Cambria Math" panose="02040503050406030204" pitchFamily="18" charset="0"/>
                        </a:rPr>
                        <m:t>(</m:t>
                      </m:r>
                      <m:r>
                        <a:rPr lang="en-US" altLang="zh-CN" sz="3600" i="1" smtClean="0">
                          <a:latin typeface="Cambria Math" panose="02040503050406030204" pitchFamily="18" charset="0"/>
                        </a:rPr>
                        <m:t>𝑷</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r>
                        <a:rPr lang="en-US" altLang="zh-CN" sz="3600" b="1" i="1" smtClean="0">
                          <a:latin typeface="Cambria Math" panose="02040503050406030204" pitchFamily="18" charset="0"/>
                        </a:rPr>
                        <m:t>)</m:t>
                      </m:r>
                      <m:r>
                        <a:rPr lang="en-US" altLang="zh-CN" sz="3600" i="1" smtClean="0">
                          <a:latin typeface="Cambria Math" panose="02040503050406030204" pitchFamily="18" charset="0"/>
                        </a:rPr>
                        <m:t>→∃</m:t>
                      </m:r>
                      <m:r>
                        <a:rPr lang="en-US" altLang="zh-CN" sz="3600" b="1" i="1" smtClean="0">
                          <a:latin typeface="Cambria Math" panose="02040503050406030204" pitchFamily="18" charset="0"/>
                        </a:rPr>
                        <m:t>𝒙</m:t>
                      </m:r>
                      <m:r>
                        <a:rPr lang="en-US" altLang="zh-CN" sz="3600" i="1" smtClean="0">
                          <a:latin typeface="Cambria Math" panose="02040503050406030204" pitchFamily="18" charset="0"/>
                        </a:rPr>
                        <m:t>(</m:t>
                      </m:r>
                      <m:r>
                        <a:rPr lang="en-US" altLang="zh-CN" sz="3600" i="1" smtClean="0">
                          <a:latin typeface="Cambria Math" panose="02040503050406030204" pitchFamily="18" charset="0"/>
                        </a:rPr>
                        <m:t>𝑸</m:t>
                      </m:r>
                      <m:d>
                        <m:dPr>
                          <m:ctrlPr>
                            <a:rPr lang="en-US" altLang="zh-CN" sz="3600" i="1" smtClean="0">
                              <a:latin typeface="Cambria Math" panose="02040503050406030204" pitchFamily="18" charset="0"/>
                            </a:rPr>
                          </m:ctrlPr>
                        </m:dPr>
                        <m:e>
                          <m:r>
                            <a:rPr lang="en-US" altLang="zh-CN" sz="3600" b="1" i="1" smtClean="0">
                              <a:latin typeface="Cambria Math" panose="02040503050406030204" pitchFamily="18" charset="0"/>
                            </a:rPr>
                            <m:t>𝒙</m:t>
                          </m:r>
                        </m:e>
                      </m:d>
                      <m:r>
                        <a:rPr lang="en-US" altLang="zh-CN" sz="3600" i="1" smtClean="0">
                          <a:latin typeface="Cambria Math" panose="02040503050406030204" pitchFamily="18" charset="0"/>
                        </a:rPr>
                        <m:t>)</m:t>
                      </m:r>
                    </m:oMath>
                  </m:oMathPara>
                </a14:m>
                <a:endParaRPr lang="zh-CN" altLang="en-US" sz="3600" dirty="0"/>
              </a:p>
            </p:txBody>
          </p:sp>
        </mc:Choice>
        <mc:Fallback xmlns="">
          <p:sp>
            <p:nvSpPr>
              <p:cNvPr id="25" name="标题 1">
                <a:extLst>
                  <a:ext uri="{FF2B5EF4-FFF2-40B4-BE49-F238E27FC236}">
                    <a16:creationId xmlns:a16="http://schemas.microsoft.com/office/drawing/2014/main" id="{F45CF1F2-14A4-47B2-BDF3-40687FDC588E}"/>
                  </a:ext>
                </a:extLst>
              </p:cNvPr>
              <p:cNvSpPr txBox="1">
                <a:spLocks noRot="1" noChangeAspect="1" noMove="1" noResize="1" noEditPoints="1" noAdjustHandles="1" noChangeArrowheads="1" noChangeShapeType="1" noTextEdit="1"/>
              </p:cNvSpPr>
              <p:nvPr/>
            </p:nvSpPr>
            <p:spPr>
              <a:xfrm>
                <a:off x="2154643" y="696397"/>
                <a:ext cx="5128807" cy="1194479"/>
              </a:xfrm>
              <a:prstGeom prst="rect">
                <a:avLst/>
              </a:prstGeom>
              <a:blipFill>
                <a:blip r:embed="rId2"/>
                <a:stretch>
                  <a:fillRect/>
                </a:stretch>
              </a:blipFill>
            </p:spPr>
            <p:txBody>
              <a:bodyPr/>
              <a:lstStyle/>
              <a:p>
                <a:r>
                  <a:rPr lang="zh-CN" altLang="en-US">
                    <a:noFill/>
                  </a:rPr>
                  <a:t> </a:t>
                </a:r>
              </a:p>
            </p:txBody>
          </p:sp>
        </mc:Fallback>
      </mc:AlternateContent>
      <p:sp>
        <p:nvSpPr>
          <p:cNvPr id="5" name="标题 1">
            <a:extLst>
              <a:ext uri="{FF2B5EF4-FFF2-40B4-BE49-F238E27FC236}">
                <a16:creationId xmlns:a16="http://schemas.microsoft.com/office/drawing/2014/main" id="{68150DFD-29E8-4B90-8C9D-409D6D68390B}"/>
              </a:ext>
            </a:extLst>
          </p:cNvPr>
          <p:cNvSpPr>
            <a:spLocks noGrp="1"/>
          </p:cNvSpPr>
          <p:nvPr>
            <p:ph type="title"/>
          </p:nvPr>
        </p:nvSpPr>
        <p:spPr>
          <a:xfrm>
            <a:off x="581192" y="696397"/>
            <a:ext cx="1711158" cy="1194479"/>
          </a:xfrm>
        </p:spPr>
        <p:txBody>
          <a:bodyPr anchor="ctr">
            <a:normAutofit/>
          </a:bodyPr>
          <a:lstStyle/>
          <a:p>
            <a:r>
              <a:rPr lang="zh-CN" altLang="en-US" sz="3600" dirty="0"/>
              <a:t>案例五：</a:t>
            </a:r>
          </a:p>
        </p:txBody>
      </p:sp>
      <p:sp>
        <p:nvSpPr>
          <p:cNvPr id="2" name="文本框 1">
            <a:extLst>
              <a:ext uri="{FF2B5EF4-FFF2-40B4-BE49-F238E27FC236}">
                <a16:creationId xmlns:a16="http://schemas.microsoft.com/office/drawing/2014/main" id="{8C2BDA96-6ED1-460B-A278-2DEFD9468B10}"/>
              </a:ext>
            </a:extLst>
          </p:cNvPr>
          <p:cNvSpPr txBox="1"/>
          <p:nvPr/>
        </p:nvSpPr>
        <p:spPr>
          <a:xfrm>
            <a:off x="581192" y="2228671"/>
            <a:ext cx="4428958" cy="1200329"/>
          </a:xfrm>
          <a:prstGeom prst="rect">
            <a:avLst/>
          </a:prstGeom>
          <a:noFill/>
        </p:spPr>
        <p:txBody>
          <a:bodyPr wrap="square" rtlCol="0">
            <a:spAutoFit/>
          </a:bodyPr>
          <a:lstStyle/>
          <a:p>
            <a:r>
              <a:rPr lang="zh-CN" altLang="en-US" sz="2400" dirty="0"/>
              <a:t>同一公式中</a:t>
            </a:r>
            <a:endParaRPr lang="en-US" altLang="zh-CN" sz="2400" dirty="0"/>
          </a:p>
          <a:p>
            <a:r>
              <a:rPr lang="zh-CN" altLang="en-US" sz="2400" dirty="0"/>
              <a:t>同名约束变元的量词不同时，</a:t>
            </a:r>
            <a:endParaRPr lang="en-US" altLang="zh-CN" sz="2400" dirty="0"/>
          </a:p>
          <a:p>
            <a:r>
              <a:rPr lang="zh-CN" altLang="en-US" sz="2400" dirty="0"/>
              <a:t>我们选择</a:t>
            </a:r>
            <a:r>
              <a:rPr lang="zh-CN" altLang="en-US" sz="2400" b="1" dirty="0">
                <a:solidFill>
                  <a:srgbClr val="C00000"/>
                </a:solidFill>
              </a:rPr>
              <a:t>一个约束变元</a:t>
            </a:r>
            <a:r>
              <a:rPr lang="zh-CN" altLang="en-US" sz="2400" dirty="0"/>
              <a:t>改名</a:t>
            </a:r>
          </a:p>
        </p:txBody>
      </p:sp>
      <mc:AlternateContent xmlns:mc="http://schemas.openxmlformats.org/markup-compatibility/2006" xmlns:a14="http://schemas.microsoft.com/office/drawing/2010/main">
        <mc:Choice Requires="a14">
          <p:sp>
            <p:nvSpPr>
              <p:cNvPr id="8" name="标题 1">
                <a:extLst>
                  <a:ext uri="{FF2B5EF4-FFF2-40B4-BE49-F238E27FC236}">
                    <a16:creationId xmlns:a16="http://schemas.microsoft.com/office/drawing/2014/main" id="{AE939E9B-FB8B-435C-9ADD-163E529AC603}"/>
                  </a:ext>
                </a:extLst>
              </p:cNvPr>
              <p:cNvSpPr txBox="1">
                <a:spLocks/>
              </p:cNvSpPr>
              <p:nvPr/>
            </p:nvSpPr>
            <p:spPr>
              <a:xfrm>
                <a:off x="581192" y="3607654"/>
                <a:ext cx="4340058" cy="1472346"/>
              </a:xfrm>
              <a:prstGeom prst="rect">
                <a:avLst/>
              </a:prstGeom>
            </p:spPr>
            <p:txBody>
              <a:bodyPr vert="horz" lIns="91440" tIns="45720" rIns="91440" bIns="45720" rtlCol="0" anchor="t">
                <a:normAutofit fontScale="77500" lnSpcReduction="20000"/>
              </a:bodyPr>
              <a:lst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3600" b="1" dirty="0"/>
                  <a:t>    </a:t>
                </a:r>
                <a14:m>
                  <m:oMath xmlns:m="http://schemas.openxmlformats.org/officeDocument/2006/math">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d>
                      <m:dPr>
                        <m:ctrlPr>
                          <a:rPr lang="en-US" altLang="zh-CN" sz="3600" b="1" i="1" smtClean="0">
                            <a:latin typeface="Cambria Math" panose="02040503050406030204" pitchFamily="18" charset="0"/>
                          </a:rPr>
                        </m:ctrlPr>
                      </m:dPr>
                      <m:e>
                        <m:r>
                          <a:rPr lang="en-US" altLang="zh-CN" sz="3600" i="1" smtClean="0">
                            <a:latin typeface="Cambria Math" panose="02040503050406030204" pitchFamily="18" charset="0"/>
                          </a:rPr>
                          <m:t>𝑷</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e>
                    </m:d>
                    <m:r>
                      <a:rPr lang="en-US" altLang="zh-CN" sz="3600" i="1" smtClean="0">
                        <a:latin typeface="Cambria Math" panose="02040503050406030204" pitchFamily="18" charset="0"/>
                      </a:rPr>
                      <m:t>→∃</m:t>
                    </m:r>
                    <m:r>
                      <a:rPr lang="en-US" altLang="zh-CN" sz="3600" b="1" i="1" smtClean="0">
                        <a:latin typeface="Cambria Math" panose="02040503050406030204" pitchFamily="18" charset="0"/>
                      </a:rPr>
                      <m:t>𝒙</m:t>
                    </m:r>
                    <m:d>
                      <m:dPr>
                        <m:ctrlPr>
                          <a:rPr lang="en-US" altLang="zh-CN" sz="3600" b="1" i="1" smtClean="0">
                            <a:latin typeface="Cambria Math" panose="02040503050406030204" pitchFamily="18" charset="0"/>
                          </a:rPr>
                        </m:ctrlPr>
                      </m:dPr>
                      <m:e>
                        <m:r>
                          <a:rPr lang="en-US" altLang="zh-CN" sz="3600" i="1" smtClean="0">
                            <a:latin typeface="Cambria Math" panose="02040503050406030204" pitchFamily="18" charset="0"/>
                          </a:rPr>
                          <m:t>𝑸</m:t>
                        </m:r>
                        <m:d>
                          <m:dPr>
                            <m:ctrlPr>
                              <a:rPr lang="en-US" altLang="zh-CN" sz="3600" i="1" smtClean="0">
                                <a:latin typeface="Cambria Math" panose="02040503050406030204" pitchFamily="18" charset="0"/>
                              </a:rPr>
                            </m:ctrlPr>
                          </m:dPr>
                          <m:e>
                            <m:r>
                              <a:rPr lang="en-US" altLang="zh-CN" sz="3600" b="1" i="1" smtClean="0">
                                <a:latin typeface="Cambria Math" panose="02040503050406030204" pitchFamily="18" charset="0"/>
                              </a:rPr>
                              <m:t>𝒙</m:t>
                            </m:r>
                          </m:e>
                        </m:d>
                      </m:e>
                    </m:d>
                  </m:oMath>
                </a14:m>
                <a:endParaRPr lang="en-US" altLang="zh-CN" sz="36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𝑷</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e>
                      </m:d>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𝒖</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𝑸</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𝒖</m:t>
                              </m:r>
                            </m:e>
                          </m:d>
                        </m:e>
                      </m:d>
                    </m:oMath>
                  </m:oMathPara>
                </a14:m>
                <a:endParaRPr lang="en-US" altLang="zh-CN" sz="3600" b="1" dirty="0"/>
              </a:p>
              <a:p>
                <a:pPr/>
                <a14:m>
                  <m:oMathPara xmlns:m="http://schemas.openxmlformats.org/officeDocument/2006/math">
                    <m:oMathParaPr>
                      <m:jc m:val="left"/>
                    </m:oMathParaPr>
                    <m:oMath xmlns:m="http://schemas.openxmlformats.org/officeDocument/2006/math">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𝒖</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𝑷</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𝑸</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𝒖</m:t>
                          </m:r>
                        </m:e>
                      </m:d>
                      <m:r>
                        <a:rPr lang="en-US" altLang="zh-CN" sz="3600" b="1" i="1" smtClean="0">
                          <a:latin typeface="Cambria Math" panose="02040503050406030204" pitchFamily="18" charset="0"/>
                        </a:rPr>
                        <m:t>)</m:t>
                      </m:r>
                    </m:oMath>
                  </m:oMathPara>
                </a14:m>
                <a:endParaRPr lang="en-US" altLang="zh-CN" sz="3600" b="1" dirty="0"/>
              </a:p>
              <a:p>
                <a:endParaRPr lang="en-US" altLang="zh-CN" sz="3600" dirty="0"/>
              </a:p>
            </p:txBody>
          </p:sp>
        </mc:Choice>
        <mc:Fallback xmlns="">
          <p:sp>
            <p:nvSpPr>
              <p:cNvPr id="8" name="标题 1">
                <a:extLst>
                  <a:ext uri="{FF2B5EF4-FFF2-40B4-BE49-F238E27FC236}">
                    <a16:creationId xmlns:a16="http://schemas.microsoft.com/office/drawing/2014/main" id="{AE939E9B-FB8B-435C-9ADD-163E529AC603}"/>
                  </a:ext>
                </a:extLst>
              </p:cNvPr>
              <p:cNvSpPr txBox="1">
                <a:spLocks noRot="1" noChangeAspect="1" noMove="1" noResize="1" noEditPoints="1" noAdjustHandles="1" noChangeArrowheads="1" noChangeShapeType="1" noTextEdit="1"/>
              </p:cNvSpPr>
              <p:nvPr/>
            </p:nvSpPr>
            <p:spPr>
              <a:xfrm>
                <a:off x="581192" y="3607654"/>
                <a:ext cx="4340058" cy="1472346"/>
              </a:xfrm>
              <a:prstGeom prst="rect">
                <a:avLst/>
              </a:prstGeom>
              <a:blipFill>
                <a:blip r:embed="rId3"/>
                <a:stretch>
                  <a:fillRect/>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A6D79F45-D7DE-4EFF-BB39-FEFE56ACC368}"/>
              </a:ext>
            </a:extLst>
          </p:cNvPr>
          <p:cNvSpPr txBox="1"/>
          <p:nvPr/>
        </p:nvSpPr>
        <p:spPr>
          <a:xfrm>
            <a:off x="6096000" y="2195267"/>
            <a:ext cx="3327400" cy="1477328"/>
          </a:xfrm>
          <a:prstGeom prst="rect">
            <a:avLst/>
          </a:prstGeom>
          <a:noFill/>
        </p:spPr>
        <p:txBody>
          <a:bodyPr wrap="square" rtlCol="0">
            <a:spAutoFit/>
          </a:bodyPr>
          <a:lstStyle/>
          <a:p>
            <a:r>
              <a:rPr lang="zh-CN" altLang="en-US" sz="2400" dirty="0"/>
              <a:t>或者</a:t>
            </a:r>
            <a:endParaRPr lang="en-US" altLang="zh-CN" sz="2400" dirty="0"/>
          </a:p>
          <a:p>
            <a:r>
              <a:rPr lang="zh-CN" altLang="en-US" sz="2400" dirty="0"/>
              <a:t>如果有办法使量词相同</a:t>
            </a:r>
            <a:endParaRPr lang="en-US" altLang="zh-CN" sz="2400" dirty="0"/>
          </a:p>
          <a:p>
            <a:r>
              <a:rPr lang="zh-CN" altLang="en-US" sz="2400" dirty="0"/>
              <a:t>也可以不用改名</a:t>
            </a:r>
            <a:endParaRPr lang="en-US" altLang="zh-CN" sz="2400" dirty="0"/>
          </a:p>
          <a:p>
            <a:endParaRPr lang="zh-CN" altLang="en-US" dirty="0"/>
          </a:p>
        </p:txBody>
      </p:sp>
      <mc:AlternateContent xmlns:mc="http://schemas.openxmlformats.org/markup-compatibility/2006" xmlns:a14="http://schemas.microsoft.com/office/drawing/2010/main">
        <mc:Choice Requires="a14">
          <p:sp>
            <p:nvSpPr>
              <p:cNvPr id="10" name="标题 1">
                <a:extLst>
                  <a:ext uri="{FF2B5EF4-FFF2-40B4-BE49-F238E27FC236}">
                    <a16:creationId xmlns:a16="http://schemas.microsoft.com/office/drawing/2014/main" id="{4ECFAEE9-1546-4434-A42D-4A5F0E6D241E}"/>
                  </a:ext>
                </a:extLst>
              </p:cNvPr>
              <p:cNvSpPr txBox="1">
                <a:spLocks/>
              </p:cNvSpPr>
              <p:nvPr/>
            </p:nvSpPr>
            <p:spPr>
              <a:xfrm>
                <a:off x="5997742" y="3575908"/>
                <a:ext cx="4340058" cy="2653442"/>
              </a:xfrm>
              <a:prstGeom prst="rect">
                <a:avLst/>
              </a:prstGeom>
            </p:spPr>
            <p:txBody>
              <a:bodyPr vert="horz" lIns="91440" tIns="45720" rIns="91440" bIns="45720" rtlCol="0" anchor="t">
                <a:normAutofit fontScale="77500" lnSpcReduction="20000"/>
              </a:bodyPr>
              <a:lst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3600" b="1" dirty="0"/>
                  <a:t>    </a:t>
                </a:r>
                <a14:m>
                  <m:oMath xmlns:m="http://schemas.openxmlformats.org/officeDocument/2006/math">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d>
                      <m:dPr>
                        <m:ctrlPr>
                          <a:rPr lang="en-US" altLang="zh-CN" sz="3600" b="1" i="1" smtClean="0">
                            <a:latin typeface="Cambria Math" panose="02040503050406030204" pitchFamily="18" charset="0"/>
                          </a:rPr>
                        </m:ctrlPr>
                      </m:dPr>
                      <m:e>
                        <m:r>
                          <a:rPr lang="en-US" altLang="zh-CN" sz="3600" i="1" smtClean="0">
                            <a:latin typeface="Cambria Math" panose="02040503050406030204" pitchFamily="18" charset="0"/>
                          </a:rPr>
                          <m:t>𝑷</m:t>
                        </m:r>
                        <m:d>
                          <m:dPr>
                            <m:ctrlPr>
                              <a:rPr lang="en-US" altLang="zh-CN" sz="3600" i="1" smtClean="0">
                                <a:latin typeface="Cambria Math" panose="02040503050406030204" pitchFamily="18" charset="0"/>
                              </a:rPr>
                            </m:ctrlPr>
                          </m:dPr>
                          <m:e>
                            <m:r>
                              <a:rPr lang="en-US" altLang="zh-CN" sz="3600" i="1" smtClean="0">
                                <a:latin typeface="Cambria Math" panose="02040503050406030204" pitchFamily="18" charset="0"/>
                              </a:rPr>
                              <m:t>𝒙</m:t>
                            </m:r>
                          </m:e>
                        </m:d>
                      </m:e>
                    </m:d>
                    <m:r>
                      <a:rPr lang="en-US" altLang="zh-CN" sz="3600" i="1" smtClean="0">
                        <a:latin typeface="Cambria Math" panose="02040503050406030204" pitchFamily="18" charset="0"/>
                      </a:rPr>
                      <m:t>→∃</m:t>
                    </m:r>
                    <m:r>
                      <a:rPr lang="en-US" altLang="zh-CN" sz="3600" b="1" i="1" smtClean="0">
                        <a:latin typeface="Cambria Math" panose="02040503050406030204" pitchFamily="18" charset="0"/>
                      </a:rPr>
                      <m:t>𝒙</m:t>
                    </m:r>
                    <m:d>
                      <m:dPr>
                        <m:ctrlPr>
                          <a:rPr lang="en-US" altLang="zh-CN" sz="3600" b="1" i="1" smtClean="0">
                            <a:latin typeface="Cambria Math" panose="02040503050406030204" pitchFamily="18" charset="0"/>
                          </a:rPr>
                        </m:ctrlPr>
                      </m:dPr>
                      <m:e>
                        <m:r>
                          <a:rPr lang="en-US" altLang="zh-CN" sz="3600" i="1" smtClean="0">
                            <a:latin typeface="Cambria Math" panose="02040503050406030204" pitchFamily="18" charset="0"/>
                          </a:rPr>
                          <m:t>𝑸</m:t>
                        </m:r>
                        <m:d>
                          <m:dPr>
                            <m:ctrlPr>
                              <a:rPr lang="en-US" altLang="zh-CN" sz="3600" i="1" smtClean="0">
                                <a:latin typeface="Cambria Math" panose="02040503050406030204" pitchFamily="18" charset="0"/>
                              </a:rPr>
                            </m:ctrlPr>
                          </m:dPr>
                          <m:e>
                            <m:r>
                              <a:rPr lang="en-US" altLang="zh-CN" sz="3600" b="1" i="1" smtClean="0">
                                <a:latin typeface="Cambria Math" panose="02040503050406030204" pitchFamily="18" charset="0"/>
                              </a:rPr>
                              <m:t>𝒙</m:t>
                            </m:r>
                          </m:e>
                        </m:d>
                      </m:e>
                    </m:d>
                  </m:oMath>
                </a14:m>
                <a:endParaRPr lang="en-US" altLang="zh-CN" sz="36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𝑷</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e>
                      </m:d>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𝑸</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e>
                      </m:d>
                    </m:oMath>
                  </m:oMathPara>
                </a14:m>
                <a:endParaRPr lang="en-US" altLang="zh-CN" sz="3600" b="1" dirty="0"/>
              </a:p>
              <a:p>
                <a:pPr/>
                <a14:m>
                  <m:oMathPara xmlns:m="http://schemas.openxmlformats.org/officeDocument/2006/math">
                    <m:oMathParaPr>
                      <m:jc m:val="left"/>
                    </m:oMathParaPr>
                    <m:oMath xmlns:m="http://schemas.openxmlformats.org/officeDocument/2006/math">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𝑷</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e>
                      </m:d>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𝑸</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e>
                      </m:d>
                    </m:oMath>
                  </m:oMathPara>
                </a14:m>
                <a:endParaRPr lang="en-US" altLang="zh-CN" sz="3600" b="1" dirty="0"/>
              </a:p>
              <a:p>
                <a:pPr/>
                <a14:m>
                  <m:oMathPara xmlns:m="http://schemas.openxmlformats.org/officeDocument/2006/math">
                    <m:oMathParaPr>
                      <m:jc m:val="left"/>
                    </m:oMathParaPr>
                    <m:oMath xmlns:m="http://schemas.openxmlformats.org/officeDocument/2006/math">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𝑷</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𝑸</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r>
                        <a:rPr lang="en-US" altLang="zh-CN" sz="3600" b="1" i="1" smtClean="0">
                          <a:latin typeface="Cambria Math" panose="02040503050406030204" pitchFamily="18" charset="0"/>
                        </a:rPr>
                        <m:t>)</m:t>
                      </m:r>
                    </m:oMath>
                  </m:oMathPara>
                </a14:m>
                <a:endParaRPr lang="en-US" altLang="zh-CN" sz="3600" b="1" dirty="0"/>
              </a:p>
              <a:p>
                <a:pPr/>
                <a14:m>
                  <m:oMathPara xmlns:m="http://schemas.openxmlformats.org/officeDocument/2006/math">
                    <m:oMathParaPr>
                      <m:jc m:val="left"/>
                    </m:oMathParaPr>
                    <m:oMath xmlns:m="http://schemas.openxmlformats.org/officeDocument/2006/math">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𝑷</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r>
                        <a:rPr lang="en-US" altLang="zh-CN" sz="3600" b="1" i="1" smtClean="0">
                          <a:latin typeface="Cambria Math" panose="02040503050406030204" pitchFamily="18" charset="0"/>
                        </a:rPr>
                        <m:t>→</m:t>
                      </m:r>
                      <m:r>
                        <a:rPr lang="en-US" altLang="zh-CN" sz="3600" b="1" i="0" smtClean="0">
                          <a:latin typeface="Cambria Math" panose="02040503050406030204" pitchFamily="18" charset="0"/>
                        </a:rPr>
                        <m:t>𝐐</m:t>
                      </m:r>
                      <m:d>
                        <m:dPr>
                          <m:ctrlPr>
                            <a:rPr lang="en-US" altLang="zh-CN" sz="3600" b="1" i="1" smtClean="0">
                              <a:latin typeface="Cambria Math" panose="02040503050406030204" pitchFamily="18" charset="0"/>
                            </a:rPr>
                          </m:ctrlPr>
                        </m:dPr>
                        <m:e>
                          <m:r>
                            <a:rPr lang="en-US" altLang="zh-CN" sz="3600" b="1" i="0" smtClean="0">
                              <a:latin typeface="Cambria Math" panose="02040503050406030204" pitchFamily="18" charset="0"/>
                            </a:rPr>
                            <m:t>𝐱</m:t>
                          </m:r>
                        </m:e>
                      </m:d>
                      <m:r>
                        <a:rPr lang="en-US" altLang="zh-CN" sz="3600" b="1" i="0" smtClean="0">
                          <a:latin typeface="Cambria Math" panose="02040503050406030204" pitchFamily="18" charset="0"/>
                        </a:rPr>
                        <m:t>)</m:t>
                      </m:r>
                    </m:oMath>
                  </m:oMathPara>
                </a14:m>
                <a:endParaRPr lang="en-US" altLang="zh-CN" sz="3600" b="1" dirty="0"/>
              </a:p>
              <a:p>
                <a:endParaRPr lang="en-US" altLang="zh-CN" sz="3600" b="1" dirty="0"/>
              </a:p>
              <a:p>
                <a:endParaRPr lang="en-US" altLang="zh-CN" sz="3600" dirty="0"/>
              </a:p>
            </p:txBody>
          </p:sp>
        </mc:Choice>
        <mc:Fallback xmlns="">
          <p:sp>
            <p:nvSpPr>
              <p:cNvPr id="10" name="标题 1">
                <a:extLst>
                  <a:ext uri="{FF2B5EF4-FFF2-40B4-BE49-F238E27FC236}">
                    <a16:creationId xmlns:a16="http://schemas.microsoft.com/office/drawing/2014/main" id="{4ECFAEE9-1546-4434-A42D-4A5F0E6D241E}"/>
                  </a:ext>
                </a:extLst>
              </p:cNvPr>
              <p:cNvSpPr txBox="1">
                <a:spLocks noRot="1" noChangeAspect="1" noMove="1" noResize="1" noEditPoints="1" noAdjustHandles="1" noChangeArrowheads="1" noChangeShapeType="1" noTextEdit="1"/>
              </p:cNvSpPr>
              <p:nvPr/>
            </p:nvSpPr>
            <p:spPr>
              <a:xfrm>
                <a:off x="5997742" y="3575908"/>
                <a:ext cx="4340058" cy="2653442"/>
              </a:xfrm>
              <a:prstGeom prst="rect">
                <a:avLst/>
              </a:prstGeom>
              <a:blipFill>
                <a:blip r:embed="rId4"/>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210753DD-B70C-4ED1-B126-ADDDE4E00823}"/>
              </a:ext>
            </a:extLst>
          </p:cNvPr>
          <p:cNvSpPr txBox="1"/>
          <p:nvPr/>
        </p:nvSpPr>
        <p:spPr>
          <a:xfrm>
            <a:off x="704850" y="5575300"/>
            <a:ext cx="4870450" cy="461665"/>
          </a:xfrm>
          <a:prstGeom prst="rect">
            <a:avLst/>
          </a:prstGeom>
          <a:noFill/>
          <a:ln w="19050">
            <a:solidFill>
              <a:srgbClr val="00B0F0"/>
            </a:solidFill>
          </a:ln>
        </p:spPr>
        <p:txBody>
          <a:bodyPr wrap="square" rtlCol="0">
            <a:spAutoFit/>
          </a:bodyPr>
          <a:lstStyle/>
          <a:p>
            <a:r>
              <a:rPr lang="zh-CN" altLang="en-US" sz="2400" dirty="0"/>
              <a:t>一个公式的前束范式不是唯一的！</a:t>
            </a:r>
          </a:p>
        </p:txBody>
      </p:sp>
    </p:spTree>
    <p:extLst>
      <p:ext uri="{BB962C8B-B14F-4D97-AF65-F5344CB8AC3E}">
        <p14:creationId xmlns:p14="http://schemas.microsoft.com/office/powerpoint/2010/main" val="2754605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fade">
                                      <p:cBhvr>
                                        <p:cTn id="57" dur="500"/>
                                        <p:tgtEl>
                                          <p:spTgt spid="1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2" end="2"/>
                                            </p:txEl>
                                          </p:spTgt>
                                        </p:tgtEl>
                                        <p:attrNameLst>
                                          <p:attrName>style.visibility</p:attrName>
                                        </p:attrNameLst>
                                      </p:cBhvr>
                                      <p:to>
                                        <p:strVal val="visible"/>
                                      </p:to>
                                    </p:set>
                                    <p:animEffect transition="in" filter="fade">
                                      <p:cBhvr>
                                        <p:cTn id="62" dur="500"/>
                                        <p:tgtEl>
                                          <p:spTgt spid="10">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500"/>
                                        <p:tgtEl>
                                          <p:spTgt spid="10">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4" end="4"/>
                                            </p:txEl>
                                          </p:spTgt>
                                        </p:tgtEl>
                                        <p:attrNameLst>
                                          <p:attrName>style.visibility</p:attrName>
                                        </p:attrNameLst>
                                      </p:cBhvr>
                                      <p:to>
                                        <p:strVal val="visible"/>
                                      </p:to>
                                    </p:set>
                                    <p:animEffect transition="in" filter="fade">
                                      <p:cBhvr>
                                        <p:cTn id="72" dur="500"/>
                                        <p:tgtEl>
                                          <p:spTgt spid="10">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P spid="3" grpId="0" build="p"/>
      <p:bldP spid="10" grpId="0"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C2A62E-CBB5-41FF-9808-48EBA723E2B0}"/>
              </a:ext>
            </a:extLst>
          </p:cNvPr>
          <p:cNvSpPr>
            <a:spLocks noGrp="1"/>
          </p:cNvSpPr>
          <p:nvPr>
            <p:ph type="title"/>
          </p:nvPr>
        </p:nvSpPr>
        <p:spPr/>
        <p:txBody>
          <a:bodyPr>
            <a:normAutofit/>
          </a:bodyPr>
          <a:lstStyle/>
          <a:p>
            <a:pPr lvl="0" rtl="0"/>
            <a:r>
              <a:rPr lang="zh-CN" altLang="en-US" dirty="0"/>
              <a:t>二、转化</a:t>
            </a:r>
            <a:r>
              <a:rPr lang="en-US" altLang="zh-CN" dirty="0"/>
              <a:t>——</a:t>
            </a:r>
            <a:r>
              <a:rPr lang="zh-CN" altLang="en-US" sz="2800" dirty="0">
                <a:latin typeface="Microsoft YaHei UI" panose="020B0503020204020204" pitchFamily="34" charset="-122"/>
                <a:ea typeface="Microsoft YaHei UI" panose="020B0503020204020204" pitchFamily="34" charset="-122"/>
              </a:rPr>
              <a:t>如何将 </a:t>
            </a:r>
            <a:r>
              <a:rPr lang="zh-CN" altLang="en-US" dirty="0">
                <a:solidFill>
                  <a:srgbClr val="00B050"/>
                </a:solidFill>
              </a:rPr>
              <a:t>谓词公式</a:t>
            </a:r>
            <a:r>
              <a:rPr lang="zh-CN" altLang="en-US" sz="2800" dirty="0">
                <a:solidFill>
                  <a:srgbClr val="00B050"/>
                </a:solidFill>
                <a:latin typeface="Microsoft YaHei UI" panose="020B0503020204020204" pitchFamily="34" charset="-122"/>
                <a:ea typeface="Microsoft YaHei UI" panose="020B0503020204020204" pitchFamily="34" charset="-122"/>
              </a:rPr>
              <a:t> </a:t>
            </a:r>
            <a:r>
              <a:rPr lang="zh-CN" altLang="en-US" sz="2800" dirty="0">
                <a:latin typeface="Microsoft YaHei UI" panose="020B0503020204020204" pitchFamily="34" charset="-122"/>
                <a:ea typeface="Microsoft YaHei UI" panose="020B0503020204020204" pitchFamily="34" charset="-122"/>
              </a:rPr>
              <a:t>转化成 </a:t>
            </a:r>
            <a:r>
              <a:rPr lang="zh-CN" altLang="en-US" sz="2800" b="1" dirty="0">
                <a:solidFill>
                  <a:srgbClr val="0070C0"/>
                </a:solidFill>
                <a:latin typeface="Microsoft YaHei UI" panose="020B0503020204020204" pitchFamily="34" charset="-122"/>
                <a:ea typeface="Microsoft YaHei UI" panose="020B0503020204020204" pitchFamily="34" charset="-122"/>
              </a:rPr>
              <a:t>前束范式</a:t>
            </a:r>
            <a:br>
              <a:rPr lang="zh-cn" altLang="zh-CN" sz="2800" b="1" dirty="0">
                <a:solidFill>
                  <a:srgbClr val="0070C0"/>
                </a:solidFill>
                <a:latin typeface="Microsoft YaHei UI" panose="020B0503020204020204" pitchFamily="34" charset="-122"/>
                <a:ea typeface="Microsoft YaHei U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B8EF5788-EAA4-40EF-A037-495671AE447D}"/>
              </a:ext>
            </a:extLst>
          </p:cNvPr>
          <p:cNvSpPr>
            <a:spLocks noGrp="1"/>
          </p:cNvSpPr>
          <p:nvPr>
            <p:ph idx="1"/>
          </p:nvPr>
        </p:nvSpPr>
        <p:spPr>
          <a:xfrm>
            <a:off x="581192" y="2024332"/>
            <a:ext cx="11029615" cy="3951018"/>
          </a:xfrm>
        </p:spPr>
        <p:txBody>
          <a:bodyPr anchor="t"/>
          <a:lstStyle/>
          <a:p>
            <a:r>
              <a:rPr lang="zh-CN" altLang="en-US" dirty="0"/>
              <a:t>理论支撑：</a:t>
            </a:r>
            <a:r>
              <a:rPr lang="zh-CN" altLang="en-US" b="1" dirty="0">
                <a:solidFill>
                  <a:srgbClr val="FF0000"/>
                </a:solidFill>
              </a:rPr>
              <a:t>任何一个谓词公式均与一个前束范式等价</a:t>
            </a:r>
            <a:endParaRPr lang="en-US" altLang="zh-CN" b="1" dirty="0">
              <a:solidFill>
                <a:srgbClr val="FF0000"/>
              </a:solidFill>
            </a:endParaRPr>
          </a:p>
          <a:p>
            <a:r>
              <a:rPr lang="zh-CN" altLang="en-US" b="1" dirty="0">
                <a:solidFill>
                  <a:schemeClr val="tx1">
                    <a:lumMod val="50000"/>
                    <a:lumOff val="50000"/>
                  </a:schemeClr>
                </a:solidFill>
              </a:rPr>
              <a:t>我们将在</a:t>
            </a:r>
            <a:r>
              <a:rPr lang="zh-CN" altLang="en-US" b="1" dirty="0">
                <a:solidFill>
                  <a:schemeClr val="accent1"/>
                </a:solidFill>
              </a:rPr>
              <a:t> </a:t>
            </a:r>
            <a:r>
              <a:rPr lang="zh-CN" altLang="en-US" b="1" dirty="0"/>
              <a:t>证明这个定理的过程中</a:t>
            </a:r>
            <a:r>
              <a:rPr lang="zh-CN" altLang="en-US" b="1" dirty="0">
                <a:solidFill>
                  <a:schemeClr val="accent5">
                    <a:lumMod val="60000"/>
                    <a:lumOff val="40000"/>
                  </a:schemeClr>
                </a:solidFill>
              </a:rPr>
              <a:t> </a:t>
            </a:r>
            <a:r>
              <a:rPr lang="zh-CN" altLang="en-US" b="1" dirty="0">
                <a:solidFill>
                  <a:schemeClr val="bg1">
                    <a:lumMod val="50000"/>
                  </a:schemeClr>
                </a:solidFill>
              </a:rPr>
              <a:t>学会</a:t>
            </a:r>
            <a:r>
              <a:rPr lang="zh-CN" altLang="en-US" b="1" dirty="0">
                <a:solidFill>
                  <a:schemeClr val="accent1"/>
                </a:solidFill>
              </a:rPr>
              <a:t> </a:t>
            </a:r>
            <a:r>
              <a:rPr lang="zh-CN" altLang="en-US" b="1" dirty="0">
                <a:solidFill>
                  <a:schemeClr val="accent2"/>
                </a:solidFill>
              </a:rPr>
              <a:t>前束范式的转化</a:t>
            </a:r>
            <a:endParaRPr lang="en-US" altLang="zh-CN" b="1" dirty="0">
              <a:solidFill>
                <a:schemeClr val="accent2"/>
              </a:solidFill>
            </a:endParaRPr>
          </a:p>
          <a:p>
            <a:r>
              <a:rPr lang="en-US" altLang="zh-CN" sz="2800" b="1" dirty="0">
                <a:solidFill>
                  <a:schemeClr val="accent2"/>
                </a:solidFill>
              </a:rPr>
              <a:t> 1. </a:t>
            </a:r>
            <a:r>
              <a:rPr lang="zh-CN" altLang="en-US" sz="2800" b="1" dirty="0">
                <a:solidFill>
                  <a:schemeClr val="accent2"/>
                </a:solidFill>
              </a:rPr>
              <a:t>否定深入</a:t>
            </a:r>
            <a:endParaRPr lang="en-US" altLang="zh-CN" sz="2800" b="1" dirty="0">
              <a:solidFill>
                <a:schemeClr val="accent2"/>
              </a:solidFill>
            </a:endParaRPr>
          </a:p>
          <a:p>
            <a:r>
              <a:rPr lang="en-US" altLang="zh-CN" sz="2800" b="1" dirty="0">
                <a:solidFill>
                  <a:schemeClr val="accent2"/>
                </a:solidFill>
              </a:rPr>
              <a:t> 2. </a:t>
            </a:r>
          </a:p>
          <a:p>
            <a:r>
              <a:rPr lang="en-US" altLang="zh-CN" sz="2800" b="1" dirty="0">
                <a:solidFill>
                  <a:schemeClr val="accent2"/>
                </a:solidFill>
              </a:rPr>
              <a:t> 3. </a:t>
            </a:r>
          </a:p>
        </p:txBody>
      </p:sp>
      <p:sp>
        <p:nvSpPr>
          <p:cNvPr id="4" name="日期占位符 3">
            <a:extLst>
              <a:ext uri="{FF2B5EF4-FFF2-40B4-BE49-F238E27FC236}">
                <a16:creationId xmlns:a16="http://schemas.microsoft.com/office/drawing/2014/main" id="{7306F9AC-B6B0-43B8-B8DF-AA40A721B3D3}"/>
              </a:ext>
            </a:extLst>
          </p:cNvPr>
          <p:cNvSpPr>
            <a:spLocks noGrp="1"/>
          </p:cNvSpPr>
          <p:nvPr>
            <p:ph type="dt" sz="half" idx="10"/>
          </p:nvPr>
        </p:nvSpPr>
        <p:spPr>
          <a:xfrm>
            <a:off x="9604228" y="6423914"/>
            <a:ext cx="846522" cy="365125"/>
          </a:xfrm>
        </p:spPr>
        <p:txBody>
          <a:bodyPr/>
          <a:lstStyle/>
          <a:p>
            <a:pPr rtl="0"/>
            <a:fld id="{F24FFC25-0C05-49C8-B150-3CF6B89B5C55}" type="datetime1">
              <a:rPr lang="zh-CN" altLang="en-US" smtClean="0"/>
              <a:t>2021/10/18</a:t>
            </a:fld>
            <a:endParaRPr lang="en-US" dirty="0"/>
          </a:p>
        </p:txBody>
      </p:sp>
      <p:sp>
        <p:nvSpPr>
          <p:cNvPr id="7" name="内容占位符 2">
            <a:extLst>
              <a:ext uri="{FF2B5EF4-FFF2-40B4-BE49-F238E27FC236}">
                <a16:creationId xmlns:a16="http://schemas.microsoft.com/office/drawing/2014/main" id="{D51A86E9-B7C4-4697-8C3F-2509E4C65105}"/>
              </a:ext>
            </a:extLst>
          </p:cNvPr>
          <p:cNvSpPr txBox="1">
            <a:spLocks/>
          </p:cNvSpPr>
          <p:nvPr/>
        </p:nvSpPr>
        <p:spPr>
          <a:xfrm>
            <a:off x="1432092" y="4133297"/>
            <a:ext cx="1679407" cy="501650"/>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zh-CN" altLang="en-US" sz="2800" b="1" dirty="0">
                <a:solidFill>
                  <a:schemeClr val="accent2"/>
                </a:solidFill>
              </a:rPr>
              <a:t>变元改名</a:t>
            </a:r>
            <a:endParaRPr lang="en-US" altLang="zh-CN" sz="2800" b="1" dirty="0">
              <a:solidFill>
                <a:schemeClr val="accent2"/>
              </a:solidFill>
            </a:endParaRPr>
          </a:p>
          <a:p>
            <a:pPr marL="0" indent="0">
              <a:buNone/>
            </a:pPr>
            <a:endParaRPr lang="en-US" altLang="zh-CN" sz="2800" b="1" dirty="0">
              <a:solidFill>
                <a:schemeClr val="accent2"/>
              </a:solidFill>
            </a:endParaRPr>
          </a:p>
        </p:txBody>
      </p:sp>
      <p:sp>
        <p:nvSpPr>
          <p:cNvPr id="8" name="内容占位符 2">
            <a:extLst>
              <a:ext uri="{FF2B5EF4-FFF2-40B4-BE49-F238E27FC236}">
                <a16:creationId xmlns:a16="http://schemas.microsoft.com/office/drawing/2014/main" id="{8FB59FD8-E2BE-4BF6-BB91-03A72214AF9D}"/>
              </a:ext>
            </a:extLst>
          </p:cNvPr>
          <p:cNvSpPr txBox="1">
            <a:spLocks/>
          </p:cNvSpPr>
          <p:nvPr/>
        </p:nvSpPr>
        <p:spPr>
          <a:xfrm>
            <a:off x="1432093" y="3498191"/>
            <a:ext cx="1679407" cy="501650"/>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zh-CN" altLang="en-US" sz="2800" b="1" dirty="0">
                <a:solidFill>
                  <a:schemeClr val="accent2"/>
                </a:solidFill>
              </a:rPr>
              <a:t>量词前移</a:t>
            </a:r>
            <a:endParaRPr lang="en-US" altLang="zh-CN" sz="2800" b="1" dirty="0">
              <a:solidFill>
                <a:schemeClr val="accent2"/>
              </a:solidFill>
            </a:endParaRPr>
          </a:p>
        </p:txBody>
      </p:sp>
    </p:spTree>
    <p:extLst>
      <p:ext uri="{BB962C8B-B14F-4D97-AF65-F5344CB8AC3E}">
        <p14:creationId xmlns:p14="http://schemas.microsoft.com/office/powerpoint/2010/main" val="11686676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C2A62E-CBB5-41FF-9808-48EBA723E2B0}"/>
              </a:ext>
            </a:extLst>
          </p:cNvPr>
          <p:cNvSpPr>
            <a:spLocks noGrp="1"/>
          </p:cNvSpPr>
          <p:nvPr>
            <p:ph type="title"/>
          </p:nvPr>
        </p:nvSpPr>
        <p:spPr/>
        <p:txBody>
          <a:bodyPr>
            <a:normAutofit/>
          </a:bodyPr>
          <a:lstStyle/>
          <a:p>
            <a:pPr lvl="0" rtl="0"/>
            <a:r>
              <a:rPr lang="zh-CN" altLang="en-US" dirty="0"/>
              <a:t>二、转化</a:t>
            </a:r>
            <a:r>
              <a:rPr lang="en-US" altLang="zh-CN" dirty="0"/>
              <a:t>——</a:t>
            </a:r>
            <a:r>
              <a:rPr lang="zh-CN" altLang="en-US" sz="2800" dirty="0">
                <a:latin typeface="Microsoft YaHei UI" panose="020B0503020204020204" pitchFamily="34" charset="-122"/>
                <a:ea typeface="Microsoft YaHei UI" panose="020B0503020204020204" pitchFamily="34" charset="-122"/>
              </a:rPr>
              <a:t>如何将 </a:t>
            </a:r>
            <a:r>
              <a:rPr lang="zh-CN" altLang="en-US" dirty="0">
                <a:solidFill>
                  <a:srgbClr val="00B050"/>
                </a:solidFill>
              </a:rPr>
              <a:t>谓词公式</a:t>
            </a:r>
            <a:r>
              <a:rPr lang="zh-CN" altLang="en-US" sz="2800" dirty="0">
                <a:solidFill>
                  <a:srgbClr val="00B050"/>
                </a:solidFill>
                <a:latin typeface="Microsoft YaHei UI" panose="020B0503020204020204" pitchFamily="34" charset="-122"/>
                <a:ea typeface="Microsoft YaHei UI" panose="020B0503020204020204" pitchFamily="34" charset="-122"/>
              </a:rPr>
              <a:t> </a:t>
            </a:r>
            <a:r>
              <a:rPr lang="zh-CN" altLang="en-US" sz="2800" dirty="0">
                <a:latin typeface="Microsoft YaHei UI" panose="020B0503020204020204" pitchFamily="34" charset="-122"/>
                <a:ea typeface="Microsoft YaHei UI" panose="020B0503020204020204" pitchFamily="34" charset="-122"/>
              </a:rPr>
              <a:t>转化成 </a:t>
            </a:r>
            <a:r>
              <a:rPr lang="zh-CN" altLang="en-US" sz="2800" b="1" dirty="0">
                <a:solidFill>
                  <a:srgbClr val="0070C0"/>
                </a:solidFill>
                <a:latin typeface="Microsoft YaHei UI" panose="020B0503020204020204" pitchFamily="34" charset="-122"/>
                <a:ea typeface="Microsoft YaHei UI" panose="020B0503020204020204" pitchFamily="34" charset="-122"/>
              </a:rPr>
              <a:t>前束范式</a:t>
            </a:r>
            <a:br>
              <a:rPr lang="zh-cn" altLang="zh-CN" sz="2800" b="1" dirty="0">
                <a:solidFill>
                  <a:srgbClr val="0070C0"/>
                </a:solidFill>
                <a:latin typeface="Microsoft YaHei UI" panose="020B0503020204020204" pitchFamily="34" charset="-122"/>
                <a:ea typeface="Microsoft YaHei U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B8EF5788-EAA4-40EF-A037-495671AE447D}"/>
              </a:ext>
            </a:extLst>
          </p:cNvPr>
          <p:cNvSpPr>
            <a:spLocks noGrp="1"/>
          </p:cNvSpPr>
          <p:nvPr>
            <p:ph idx="1"/>
          </p:nvPr>
        </p:nvSpPr>
        <p:spPr>
          <a:xfrm>
            <a:off x="581192" y="2023673"/>
            <a:ext cx="11029615" cy="3951018"/>
          </a:xfrm>
        </p:spPr>
        <p:txBody>
          <a:bodyPr anchor="t"/>
          <a:lstStyle/>
          <a:p>
            <a:r>
              <a:rPr lang="zh-CN" altLang="en-US" dirty="0"/>
              <a:t>理论支撑：</a:t>
            </a:r>
            <a:r>
              <a:rPr lang="zh-CN" altLang="en-US" b="1" dirty="0">
                <a:solidFill>
                  <a:srgbClr val="FF0000"/>
                </a:solidFill>
              </a:rPr>
              <a:t>任何一个谓词公式均与一个前束范式等价</a:t>
            </a:r>
            <a:endParaRPr lang="en-US" altLang="zh-CN" b="1" dirty="0">
              <a:solidFill>
                <a:srgbClr val="FF0000"/>
              </a:solidFill>
            </a:endParaRPr>
          </a:p>
          <a:p>
            <a:r>
              <a:rPr lang="zh-CN" altLang="en-US" b="1" dirty="0">
                <a:solidFill>
                  <a:schemeClr val="tx1">
                    <a:lumMod val="50000"/>
                    <a:lumOff val="50000"/>
                  </a:schemeClr>
                </a:solidFill>
              </a:rPr>
              <a:t>我们将在</a:t>
            </a:r>
            <a:r>
              <a:rPr lang="zh-CN" altLang="en-US" b="1" dirty="0">
                <a:solidFill>
                  <a:schemeClr val="accent1"/>
                </a:solidFill>
              </a:rPr>
              <a:t> </a:t>
            </a:r>
            <a:r>
              <a:rPr lang="zh-CN" altLang="en-US" b="1" dirty="0"/>
              <a:t>证明这个定理的过程中</a:t>
            </a:r>
            <a:r>
              <a:rPr lang="zh-CN" altLang="en-US" b="1" dirty="0">
                <a:solidFill>
                  <a:schemeClr val="accent5">
                    <a:lumMod val="60000"/>
                    <a:lumOff val="40000"/>
                  </a:schemeClr>
                </a:solidFill>
              </a:rPr>
              <a:t> </a:t>
            </a:r>
            <a:r>
              <a:rPr lang="zh-CN" altLang="en-US" b="1" dirty="0">
                <a:solidFill>
                  <a:schemeClr val="bg1">
                    <a:lumMod val="50000"/>
                  </a:schemeClr>
                </a:solidFill>
              </a:rPr>
              <a:t>学会</a:t>
            </a:r>
            <a:r>
              <a:rPr lang="zh-CN" altLang="en-US" b="1" dirty="0">
                <a:solidFill>
                  <a:schemeClr val="accent1"/>
                </a:solidFill>
              </a:rPr>
              <a:t> </a:t>
            </a:r>
            <a:r>
              <a:rPr lang="zh-CN" altLang="en-US" b="1" dirty="0">
                <a:solidFill>
                  <a:schemeClr val="accent2"/>
                </a:solidFill>
              </a:rPr>
              <a:t>前束范式的转化</a:t>
            </a:r>
            <a:endParaRPr lang="en-US" altLang="zh-CN" b="1" dirty="0">
              <a:solidFill>
                <a:schemeClr val="accent2"/>
              </a:solidFill>
            </a:endParaRPr>
          </a:p>
          <a:p>
            <a:r>
              <a:rPr lang="en-US" altLang="zh-CN" sz="2800" b="1" dirty="0">
                <a:solidFill>
                  <a:schemeClr val="accent2"/>
                </a:solidFill>
              </a:rPr>
              <a:t> 1. </a:t>
            </a:r>
            <a:r>
              <a:rPr lang="zh-CN" altLang="en-US" sz="2800" b="1" dirty="0">
                <a:solidFill>
                  <a:schemeClr val="accent2"/>
                </a:solidFill>
              </a:rPr>
              <a:t>否定深入</a:t>
            </a:r>
            <a:endParaRPr lang="en-US" altLang="zh-CN" sz="2800" b="1" dirty="0">
              <a:solidFill>
                <a:schemeClr val="accent2"/>
              </a:solidFill>
            </a:endParaRPr>
          </a:p>
          <a:p>
            <a:r>
              <a:rPr lang="en-US" altLang="zh-CN" sz="2800" b="1" dirty="0">
                <a:solidFill>
                  <a:schemeClr val="accent2"/>
                </a:solidFill>
              </a:rPr>
              <a:t> 2. </a:t>
            </a:r>
          </a:p>
          <a:p>
            <a:r>
              <a:rPr lang="en-US" altLang="zh-CN" sz="2800" b="1" dirty="0">
                <a:solidFill>
                  <a:schemeClr val="accent2"/>
                </a:solidFill>
              </a:rPr>
              <a:t> 3. </a:t>
            </a:r>
          </a:p>
        </p:txBody>
      </p:sp>
      <p:sp>
        <p:nvSpPr>
          <p:cNvPr id="4" name="日期占位符 3">
            <a:extLst>
              <a:ext uri="{FF2B5EF4-FFF2-40B4-BE49-F238E27FC236}">
                <a16:creationId xmlns:a16="http://schemas.microsoft.com/office/drawing/2014/main" id="{7306F9AC-B6B0-43B8-B8DF-AA40A721B3D3}"/>
              </a:ext>
            </a:extLst>
          </p:cNvPr>
          <p:cNvSpPr>
            <a:spLocks noGrp="1"/>
          </p:cNvSpPr>
          <p:nvPr>
            <p:ph type="dt" sz="half" idx="10"/>
          </p:nvPr>
        </p:nvSpPr>
        <p:spPr>
          <a:xfrm>
            <a:off x="9604228" y="6423914"/>
            <a:ext cx="846522" cy="365125"/>
          </a:xfrm>
        </p:spPr>
        <p:txBody>
          <a:bodyPr/>
          <a:lstStyle/>
          <a:p>
            <a:pPr rtl="0"/>
            <a:fld id="{F24FFC25-0C05-49C8-B150-3CF6B89B5C55}" type="datetime1">
              <a:rPr lang="zh-CN" altLang="en-US" smtClean="0"/>
              <a:t>2021/10/18</a:t>
            </a:fld>
            <a:endParaRPr lang="en-US" dirty="0"/>
          </a:p>
        </p:txBody>
      </p:sp>
      <p:sp>
        <p:nvSpPr>
          <p:cNvPr id="7" name="内容占位符 2">
            <a:extLst>
              <a:ext uri="{FF2B5EF4-FFF2-40B4-BE49-F238E27FC236}">
                <a16:creationId xmlns:a16="http://schemas.microsoft.com/office/drawing/2014/main" id="{D51A86E9-B7C4-4697-8C3F-2509E4C65105}"/>
              </a:ext>
            </a:extLst>
          </p:cNvPr>
          <p:cNvSpPr txBox="1">
            <a:spLocks/>
          </p:cNvSpPr>
          <p:nvPr/>
        </p:nvSpPr>
        <p:spPr>
          <a:xfrm>
            <a:off x="1438442" y="3497532"/>
            <a:ext cx="1679407" cy="501650"/>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zh-CN" altLang="en-US" sz="2800" b="1" dirty="0">
                <a:solidFill>
                  <a:schemeClr val="accent2"/>
                </a:solidFill>
              </a:rPr>
              <a:t>变元改名</a:t>
            </a:r>
            <a:endParaRPr lang="en-US" altLang="zh-CN" sz="2800" b="1" dirty="0">
              <a:solidFill>
                <a:schemeClr val="accent2"/>
              </a:solidFill>
            </a:endParaRPr>
          </a:p>
          <a:p>
            <a:pPr marL="0" indent="0">
              <a:buNone/>
            </a:pPr>
            <a:endParaRPr lang="en-US" altLang="zh-CN" sz="2800" b="1" dirty="0">
              <a:solidFill>
                <a:schemeClr val="accent2"/>
              </a:solidFill>
            </a:endParaRPr>
          </a:p>
        </p:txBody>
      </p:sp>
      <p:sp>
        <p:nvSpPr>
          <p:cNvPr id="8" name="内容占位符 2">
            <a:extLst>
              <a:ext uri="{FF2B5EF4-FFF2-40B4-BE49-F238E27FC236}">
                <a16:creationId xmlns:a16="http://schemas.microsoft.com/office/drawing/2014/main" id="{8FB59FD8-E2BE-4BF6-BB91-03A72214AF9D}"/>
              </a:ext>
            </a:extLst>
          </p:cNvPr>
          <p:cNvSpPr txBox="1">
            <a:spLocks/>
          </p:cNvSpPr>
          <p:nvPr/>
        </p:nvSpPr>
        <p:spPr>
          <a:xfrm>
            <a:off x="1438443" y="4132638"/>
            <a:ext cx="1679407" cy="501650"/>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zh-CN" altLang="en-US" sz="2800" b="1" dirty="0">
                <a:solidFill>
                  <a:schemeClr val="accent2"/>
                </a:solidFill>
              </a:rPr>
              <a:t>量词前移</a:t>
            </a:r>
            <a:endParaRPr lang="en-US" altLang="zh-CN" sz="2800" b="1" dirty="0">
              <a:solidFill>
                <a:schemeClr val="accent2"/>
              </a:solidFill>
            </a:endParaRPr>
          </a:p>
        </p:txBody>
      </p:sp>
    </p:spTree>
    <p:extLst>
      <p:ext uri="{BB962C8B-B14F-4D97-AF65-F5344CB8AC3E}">
        <p14:creationId xmlns:p14="http://schemas.microsoft.com/office/powerpoint/2010/main" val="2354162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pPr rtl="0"/>
            <a:r>
              <a:rPr lang="zh-CN" altLang="en-US" dirty="0"/>
              <a:t>〇、概要</a:t>
            </a:r>
            <a:endParaRPr lang="zh-cn" dirty="0"/>
          </a:p>
        </p:txBody>
      </p:sp>
      <p:graphicFrame>
        <p:nvGraphicFramePr>
          <p:cNvPr id="4" name="内容占位符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556236603"/>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C2A62E-CBB5-41FF-9808-48EBA723E2B0}"/>
              </a:ext>
            </a:extLst>
          </p:cNvPr>
          <p:cNvSpPr>
            <a:spLocks noGrp="1"/>
          </p:cNvSpPr>
          <p:nvPr>
            <p:ph type="title"/>
          </p:nvPr>
        </p:nvSpPr>
        <p:spPr/>
        <p:txBody>
          <a:bodyPr>
            <a:normAutofit/>
          </a:bodyPr>
          <a:lstStyle/>
          <a:p>
            <a:pPr lvl="0" rtl="0"/>
            <a:r>
              <a:rPr lang="zh-CN" altLang="en-US" dirty="0"/>
              <a:t>二、转化</a:t>
            </a:r>
            <a:r>
              <a:rPr lang="en-US" altLang="zh-CN" dirty="0"/>
              <a:t>——</a:t>
            </a:r>
            <a:r>
              <a:rPr lang="zh-CN" altLang="en-US" sz="2800" dirty="0">
                <a:latin typeface="Microsoft YaHei UI" panose="020B0503020204020204" pitchFamily="34" charset="-122"/>
                <a:ea typeface="Microsoft YaHei UI" panose="020B0503020204020204" pitchFamily="34" charset="-122"/>
              </a:rPr>
              <a:t>如何将 </a:t>
            </a:r>
            <a:r>
              <a:rPr lang="zh-CN" altLang="en-US" dirty="0">
                <a:solidFill>
                  <a:srgbClr val="00B050"/>
                </a:solidFill>
              </a:rPr>
              <a:t>谓词公式</a:t>
            </a:r>
            <a:r>
              <a:rPr lang="zh-CN" altLang="en-US" sz="2800" dirty="0">
                <a:solidFill>
                  <a:srgbClr val="00B050"/>
                </a:solidFill>
                <a:latin typeface="Microsoft YaHei UI" panose="020B0503020204020204" pitchFamily="34" charset="-122"/>
                <a:ea typeface="Microsoft YaHei UI" panose="020B0503020204020204" pitchFamily="34" charset="-122"/>
              </a:rPr>
              <a:t> </a:t>
            </a:r>
            <a:r>
              <a:rPr lang="zh-CN" altLang="en-US" sz="2800" dirty="0">
                <a:latin typeface="Microsoft YaHei UI" panose="020B0503020204020204" pitchFamily="34" charset="-122"/>
                <a:ea typeface="Microsoft YaHei UI" panose="020B0503020204020204" pitchFamily="34" charset="-122"/>
              </a:rPr>
              <a:t>转化成 </a:t>
            </a:r>
            <a:r>
              <a:rPr lang="zh-CN" altLang="en-US" sz="2800" b="1" dirty="0">
                <a:solidFill>
                  <a:srgbClr val="0070C0"/>
                </a:solidFill>
                <a:latin typeface="Microsoft YaHei UI" panose="020B0503020204020204" pitchFamily="34" charset="-122"/>
                <a:ea typeface="Microsoft YaHei UI" panose="020B0503020204020204" pitchFamily="34" charset="-122"/>
              </a:rPr>
              <a:t>前束范式</a:t>
            </a:r>
            <a:br>
              <a:rPr lang="zh-cn" altLang="zh-CN" sz="2800" b="1" dirty="0">
                <a:solidFill>
                  <a:srgbClr val="0070C0"/>
                </a:solidFill>
                <a:latin typeface="Microsoft YaHei UI" panose="020B0503020204020204" pitchFamily="34" charset="-122"/>
                <a:ea typeface="Microsoft YaHei U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B8EF5788-EAA4-40EF-A037-495671AE447D}"/>
              </a:ext>
            </a:extLst>
          </p:cNvPr>
          <p:cNvSpPr>
            <a:spLocks noGrp="1"/>
          </p:cNvSpPr>
          <p:nvPr>
            <p:ph idx="1"/>
          </p:nvPr>
        </p:nvSpPr>
        <p:spPr>
          <a:xfrm>
            <a:off x="581192" y="2023673"/>
            <a:ext cx="11029615" cy="3951018"/>
          </a:xfrm>
        </p:spPr>
        <p:txBody>
          <a:bodyPr anchor="t"/>
          <a:lstStyle/>
          <a:p>
            <a:r>
              <a:rPr lang="zh-CN" altLang="en-US" dirty="0"/>
              <a:t>理论支撑：</a:t>
            </a:r>
            <a:r>
              <a:rPr lang="zh-CN" altLang="en-US" b="1" dirty="0">
                <a:solidFill>
                  <a:srgbClr val="FF0000"/>
                </a:solidFill>
              </a:rPr>
              <a:t>任何一个谓词公式均与一个前束范式等价</a:t>
            </a:r>
            <a:endParaRPr lang="en-US" altLang="zh-CN" b="1" dirty="0">
              <a:solidFill>
                <a:srgbClr val="FF0000"/>
              </a:solidFill>
            </a:endParaRPr>
          </a:p>
          <a:p>
            <a:r>
              <a:rPr lang="zh-CN" altLang="en-US" b="1" dirty="0">
                <a:solidFill>
                  <a:schemeClr val="tx1">
                    <a:lumMod val="50000"/>
                    <a:lumOff val="50000"/>
                  </a:schemeClr>
                </a:solidFill>
              </a:rPr>
              <a:t>我们将在</a:t>
            </a:r>
            <a:r>
              <a:rPr lang="zh-CN" altLang="en-US" b="1" dirty="0">
                <a:solidFill>
                  <a:schemeClr val="accent1"/>
                </a:solidFill>
              </a:rPr>
              <a:t> </a:t>
            </a:r>
            <a:r>
              <a:rPr lang="zh-CN" altLang="en-US" b="1" dirty="0"/>
              <a:t>证明这个定理的过程中</a:t>
            </a:r>
            <a:r>
              <a:rPr lang="zh-CN" altLang="en-US" b="1" dirty="0">
                <a:solidFill>
                  <a:schemeClr val="accent5">
                    <a:lumMod val="60000"/>
                    <a:lumOff val="40000"/>
                  </a:schemeClr>
                </a:solidFill>
              </a:rPr>
              <a:t> </a:t>
            </a:r>
            <a:r>
              <a:rPr lang="zh-CN" altLang="en-US" b="1" dirty="0">
                <a:solidFill>
                  <a:schemeClr val="bg1">
                    <a:lumMod val="50000"/>
                  </a:schemeClr>
                </a:solidFill>
              </a:rPr>
              <a:t>学会</a:t>
            </a:r>
            <a:r>
              <a:rPr lang="zh-CN" altLang="en-US" b="1" dirty="0">
                <a:solidFill>
                  <a:schemeClr val="accent1"/>
                </a:solidFill>
              </a:rPr>
              <a:t> </a:t>
            </a:r>
            <a:r>
              <a:rPr lang="zh-CN" altLang="en-US" b="1" dirty="0">
                <a:solidFill>
                  <a:schemeClr val="accent2"/>
                </a:solidFill>
              </a:rPr>
              <a:t>前束范式的转化</a:t>
            </a:r>
            <a:endParaRPr lang="en-US" altLang="zh-CN" b="1" dirty="0">
              <a:solidFill>
                <a:schemeClr val="accent2"/>
              </a:solidFill>
            </a:endParaRPr>
          </a:p>
          <a:p>
            <a:r>
              <a:rPr lang="en-US" altLang="zh-CN" sz="2800" b="1" dirty="0">
                <a:solidFill>
                  <a:schemeClr val="accent2"/>
                </a:solidFill>
              </a:rPr>
              <a:t> 1. </a:t>
            </a:r>
            <a:r>
              <a:rPr lang="zh-CN" altLang="en-US" sz="2800" b="1" dirty="0">
                <a:solidFill>
                  <a:schemeClr val="accent2"/>
                </a:solidFill>
              </a:rPr>
              <a:t>否定深入</a:t>
            </a:r>
            <a:endParaRPr lang="en-US" altLang="zh-CN" sz="2800" b="1" dirty="0">
              <a:solidFill>
                <a:schemeClr val="accent2"/>
              </a:solidFill>
            </a:endParaRPr>
          </a:p>
          <a:p>
            <a:r>
              <a:rPr lang="en-US" altLang="zh-CN" sz="2800" b="1" dirty="0">
                <a:solidFill>
                  <a:schemeClr val="accent2"/>
                </a:solidFill>
              </a:rPr>
              <a:t> 2. </a:t>
            </a:r>
          </a:p>
          <a:p>
            <a:r>
              <a:rPr lang="en-US" altLang="zh-CN" sz="2800" b="1" dirty="0">
                <a:solidFill>
                  <a:schemeClr val="accent2"/>
                </a:solidFill>
              </a:rPr>
              <a:t> 3. </a:t>
            </a:r>
          </a:p>
        </p:txBody>
      </p:sp>
      <p:sp>
        <p:nvSpPr>
          <p:cNvPr id="4" name="日期占位符 3">
            <a:extLst>
              <a:ext uri="{FF2B5EF4-FFF2-40B4-BE49-F238E27FC236}">
                <a16:creationId xmlns:a16="http://schemas.microsoft.com/office/drawing/2014/main" id="{7306F9AC-B6B0-43B8-B8DF-AA40A721B3D3}"/>
              </a:ext>
            </a:extLst>
          </p:cNvPr>
          <p:cNvSpPr>
            <a:spLocks noGrp="1"/>
          </p:cNvSpPr>
          <p:nvPr>
            <p:ph type="dt" sz="half" idx="10"/>
          </p:nvPr>
        </p:nvSpPr>
        <p:spPr>
          <a:xfrm>
            <a:off x="9604228" y="6423914"/>
            <a:ext cx="846522" cy="365125"/>
          </a:xfrm>
        </p:spPr>
        <p:txBody>
          <a:bodyPr/>
          <a:lstStyle/>
          <a:p>
            <a:pPr rtl="0"/>
            <a:fld id="{F24FFC25-0C05-49C8-B150-3CF6B89B5C55}" type="datetime1">
              <a:rPr lang="zh-CN" altLang="en-US" smtClean="0"/>
              <a:t>2021/10/18</a:t>
            </a:fld>
            <a:endParaRPr lang="en-US" dirty="0"/>
          </a:p>
        </p:txBody>
      </p:sp>
      <p:sp>
        <p:nvSpPr>
          <p:cNvPr id="7" name="内容占位符 2">
            <a:extLst>
              <a:ext uri="{FF2B5EF4-FFF2-40B4-BE49-F238E27FC236}">
                <a16:creationId xmlns:a16="http://schemas.microsoft.com/office/drawing/2014/main" id="{D51A86E9-B7C4-4697-8C3F-2509E4C65105}"/>
              </a:ext>
            </a:extLst>
          </p:cNvPr>
          <p:cNvSpPr txBox="1">
            <a:spLocks/>
          </p:cNvSpPr>
          <p:nvPr/>
        </p:nvSpPr>
        <p:spPr>
          <a:xfrm>
            <a:off x="1438442" y="3497532"/>
            <a:ext cx="1679407" cy="501650"/>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zh-CN" altLang="en-US" sz="2800" b="1" dirty="0">
                <a:solidFill>
                  <a:schemeClr val="accent2"/>
                </a:solidFill>
              </a:rPr>
              <a:t>变元改名</a:t>
            </a:r>
            <a:endParaRPr lang="en-US" altLang="zh-CN" sz="2800" b="1" dirty="0">
              <a:solidFill>
                <a:schemeClr val="accent2"/>
              </a:solidFill>
            </a:endParaRPr>
          </a:p>
          <a:p>
            <a:pPr marL="0" indent="0">
              <a:buNone/>
            </a:pPr>
            <a:endParaRPr lang="en-US" altLang="zh-CN" sz="2800" b="1" dirty="0">
              <a:solidFill>
                <a:schemeClr val="accent2"/>
              </a:solidFill>
            </a:endParaRPr>
          </a:p>
        </p:txBody>
      </p:sp>
      <p:sp>
        <p:nvSpPr>
          <p:cNvPr id="8" name="内容占位符 2">
            <a:extLst>
              <a:ext uri="{FF2B5EF4-FFF2-40B4-BE49-F238E27FC236}">
                <a16:creationId xmlns:a16="http://schemas.microsoft.com/office/drawing/2014/main" id="{8FB59FD8-E2BE-4BF6-BB91-03A72214AF9D}"/>
              </a:ext>
            </a:extLst>
          </p:cNvPr>
          <p:cNvSpPr txBox="1">
            <a:spLocks/>
          </p:cNvSpPr>
          <p:nvPr/>
        </p:nvSpPr>
        <p:spPr>
          <a:xfrm>
            <a:off x="1438443" y="4132638"/>
            <a:ext cx="1679407" cy="501650"/>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zh-CN" altLang="en-US" sz="2800" b="1" dirty="0">
                <a:solidFill>
                  <a:schemeClr val="accent2"/>
                </a:solidFill>
              </a:rPr>
              <a:t>量词前移</a:t>
            </a:r>
            <a:endParaRPr lang="en-US" altLang="zh-CN" sz="2800" b="1" dirty="0">
              <a:solidFill>
                <a:schemeClr val="accent2"/>
              </a:solidFill>
            </a:endParaRPr>
          </a:p>
        </p:txBody>
      </p:sp>
      <p:sp>
        <p:nvSpPr>
          <p:cNvPr id="9" name="文本框 8">
            <a:extLst>
              <a:ext uri="{FF2B5EF4-FFF2-40B4-BE49-F238E27FC236}">
                <a16:creationId xmlns:a16="http://schemas.microsoft.com/office/drawing/2014/main" id="{9D43009B-4B47-42D8-AC89-45CCDB806D6C}"/>
              </a:ext>
            </a:extLst>
          </p:cNvPr>
          <p:cNvSpPr txBox="1"/>
          <p:nvPr/>
        </p:nvSpPr>
        <p:spPr>
          <a:xfrm>
            <a:off x="3517900" y="2971800"/>
            <a:ext cx="3848100" cy="400110"/>
          </a:xfrm>
          <a:prstGeom prst="rect">
            <a:avLst/>
          </a:prstGeom>
          <a:noFill/>
        </p:spPr>
        <p:txBody>
          <a:bodyPr wrap="square" rtlCol="0">
            <a:spAutoFit/>
          </a:bodyPr>
          <a:lstStyle/>
          <a:p>
            <a:r>
              <a:rPr lang="zh-CN" altLang="en-US" sz="2000" dirty="0"/>
              <a:t>将量词前的否定符深入到谓词处</a:t>
            </a:r>
          </a:p>
        </p:txBody>
      </p:sp>
      <p:sp>
        <p:nvSpPr>
          <p:cNvPr id="10" name="文本框 9">
            <a:extLst>
              <a:ext uri="{FF2B5EF4-FFF2-40B4-BE49-F238E27FC236}">
                <a16:creationId xmlns:a16="http://schemas.microsoft.com/office/drawing/2014/main" id="{8BA92E86-162A-437E-A277-D64DEF84038C}"/>
              </a:ext>
            </a:extLst>
          </p:cNvPr>
          <p:cNvSpPr txBox="1"/>
          <p:nvPr/>
        </p:nvSpPr>
        <p:spPr>
          <a:xfrm>
            <a:off x="3517900" y="3599072"/>
            <a:ext cx="6242050" cy="369332"/>
          </a:xfrm>
          <a:prstGeom prst="rect">
            <a:avLst/>
          </a:prstGeom>
          <a:noFill/>
        </p:spPr>
        <p:txBody>
          <a:bodyPr wrap="square" rtlCol="0">
            <a:spAutoFit/>
          </a:bodyPr>
          <a:lstStyle/>
          <a:p>
            <a:r>
              <a:rPr lang="en-US" altLang="zh-CN" dirty="0"/>
              <a:t>1</a:t>
            </a:r>
            <a:r>
              <a:rPr lang="zh-CN" altLang="en-US" dirty="0"/>
              <a:t>）自由变元与约束变元重名 </a:t>
            </a:r>
            <a:r>
              <a:rPr lang="en-US" altLang="zh-CN" dirty="0"/>
              <a:t>2</a:t>
            </a:r>
            <a:r>
              <a:rPr lang="zh-CN" altLang="en-US" dirty="0"/>
              <a:t>）同名约束变元的量词不同</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EB099E1-2144-4EB6-95C4-3F47DE36DDA0}"/>
                  </a:ext>
                </a:extLst>
              </p:cNvPr>
              <p:cNvSpPr txBox="1"/>
              <p:nvPr/>
            </p:nvSpPr>
            <p:spPr>
              <a:xfrm>
                <a:off x="3053081" y="4195566"/>
                <a:ext cx="4636769" cy="14819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𝑄</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𝑥</m:t>
                              </m:r>
                            </m:e>
                          </m:d>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𝑄</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𝑥</m:t>
                              </m:r>
                            </m:e>
                          </m:d>
                        </m:e>
                      </m:d>
                    </m:oMath>
                  </m:oMathPara>
                </a14:m>
                <a:endParaRPr lang="en-US" altLang="zh-CN" sz="2000" b="0" dirty="0"/>
              </a:p>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𝑃</m:t>
                      </m:r>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𝑄</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r>
                        <a:rPr lang="en-US" altLang="zh-CN" sz="2000" i="1">
                          <a:latin typeface="Cambria Math" panose="02040503050406030204" pitchFamily="18" charset="0"/>
                        </a:rPr>
                        <m:t>⇔</m:t>
                      </m:r>
                      <m:r>
                        <a:rPr lang="en-US" altLang="zh-CN" sz="2000" b="0" i="1" smtClean="0">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𝑃</m:t>
                          </m:r>
                          <m:r>
                            <a:rPr lang="en-US" altLang="zh-CN" sz="2000" i="1">
                              <a:latin typeface="Cambria Math" panose="02040503050406030204" pitchFamily="18" charset="0"/>
                            </a:rPr>
                            <m:t>∨</m:t>
                          </m:r>
                          <m:r>
                            <a:rPr lang="en-US" altLang="zh-CN" sz="2000" i="1">
                              <a:latin typeface="Cambria Math" panose="02040503050406030204" pitchFamily="18" charset="0"/>
                            </a:rPr>
                            <m:t>𝑄</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oMath>
                  </m:oMathPara>
                </a14:m>
                <a:endParaRPr lang="en-US" altLang="zh-CN" sz="2000" dirty="0"/>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r>
                        <a:rPr lang="en-US" altLang="zh-CN" sz="2000" i="1" smtClean="0">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𝑄</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r>
                        <a:rPr lang="en-US" altLang="zh-CN" sz="2000" i="1">
                          <a:latin typeface="Cambria Math" panose="02040503050406030204" pitchFamily="18" charset="0"/>
                        </a:rPr>
                        <m:t>⇔</m:t>
                      </m:r>
                      <m:r>
                        <a:rPr lang="en-US" altLang="zh-CN" sz="2000" b="0" i="1" smtClean="0">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𝑃</m:t>
                          </m:r>
                          <m:r>
                            <a:rPr lang="en-US" altLang="zh-CN" sz="2000" b="0" i="1" smtClean="0">
                              <a:latin typeface="Cambria Math" panose="02040503050406030204" pitchFamily="18" charset="0"/>
                            </a:rPr>
                            <m:t>∧</m:t>
                          </m:r>
                          <m:r>
                            <a:rPr lang="en-US" altLang="zh-CN" sz="2000" i="1">
                              <a:latin typeface="Cambria Math" panose="02040503050406030204" pitchFamily="18" charset="0"/>
                            </a:rPr>
                            <m:t>𝑄</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oMath>
                  </m:oMathPara>
                </a14:m>
                <a:endParaRPr lang="en-US" altLang="zh-CN" sz="2000" dirty="0"/>
              </a:p>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𝑃</m:t>
                      </m:r>
                      <m:r>
                        <a:rPr lang="en-US" altLang="zh-CN" sz="2000" b="0" i="1" smtClean="0">
                          <a:latin typeface="Cambria Math" panose="02040503050406030204" pitchFamily="18" charset="0"/>
                        </a:rPr>
                        <m:t>∧</m:t>
                      </m:r>
                      <m:r>
                        <a:rPr lang="en-US" altLang="zh-CN" sz="2000" i="1" smtClean="0">
                          <a:latin typeface="Cambria Math" panose="02040503050406030204" pitchFamily="18" charset="0"/>
                        </a:rPr>
                        <m:t>∃</m:t>
                      </m:r>
                      <m:r>
                        <a:rPr lang="en-US" altLang="zh-CN" sz="2000" i="1" smtClean="0">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𝑄</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r>
                        <a:rPr lang="en-US" altLang="zh-CN" sz="2000" i="1">
                          <a:latin typeface="Cambria Math" panose="02040503050406030204" pitchFamily="18" charset="0"/>
                        </a:rPr>
                        <m:t>⇔</m:t>
                      </m:r>
                      <m:r>
                        <a:rPr lang="en-US" altLang="zh-CN" sz="2000" b="0" i="1" smtClean="0">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𝑃</m:t>
                          </m:r>
                          <m:r>
                            <a:rPr lang="en-US" altLang="zh-CN" sz="2000" b="0" i="1" smtClean="0">
                              <a:latin typeface="Cambria Math" panose="02040503050406030204" pitchFamily="18" charset="0"/>
                            </a:rPr>
                            <m:t>∧</m:t>
                          </m:r>
                          <m:r>
                            <a:rPr lang="en-US" altLang="zh-CN" sz="2000" i="1">
                              <a:latin typeface="Cambria Math" panose="02040503050406030204" pitchFamily="18" charset="0"/>
                            </a:rPr>
                            <m:t>𝑄</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oMath>
                  </m:oMathPara>
                </a14:m>
                <a:endParaRPr lang="zh-CN" altLang="en-US" sz="2000" dirty="0"/>
              </a:p>
            </p:txBody>
          </p:sp>
        </mc:Choice>
        <mc:Fallback xmlns="">
          <p:sp>
            <p:nvSpPr>
              <p:cNvPr id="12" name="文本框 11">
                <a:extLst>
                  <a:ext uri="{FF2B5EF4-FFF2-40B4-BE49-F238E27FC236}">
                    <a16:creationId xmlns:a16="http://schemas.microsoft.com/office/drawing/2014/main" id="{7EB099E1-2144-4EB6-95C4-3F47DE36DDA0}"/>
                  </a:ext>
                </a:extLst>
              </p:cNvPr>
              <p:cNvSpPr txBox="1">
                <a:spLocks noRot="1" noChangeAspect="1" noMove="1" noResize="1" noEditPoints="1" noAdjustHandles="1" noChangeArrowheads="1" noChangeShapeType="1" noTextEdit="1"/>
              </p:cNvSpPr>
              <p:nvPr/>
            </p:nvSpPr>
            <p:spPr>
              <a:xfrm>
                <a:off x="3053081" y="4195566"/>
                <a:ext cx="4636769" cy="1481944"/>
              </a:xfrm>
              <a:prstGeom prst="rect">
                <a:avLst/>
              </a:prstGeom>
              <a:blipFill>
                <a:blip r:embed="rId2"/>
                <a:stretch>
                  <a:fillRect b="-8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20648EC3-7C66-4FBC-8DF0-5670AE2262E8}"/>
                  </a:ext>
                </a:extLst>
              </p:cNvPr>
              <p:cNvSpPr txBox="1"/>
              <p:nvPr/>
            </p:nvSpPr>
            <p:spPr>
              <a:xfrm>
                <a:off x="7226300" y="4195566"/>
                <a:ext cx="3892550" cy="14819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𝑃</m:t>
                      </m:r>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𝑄</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𝑃</m:t>
                          </m:r>
                          <m:r>
                            <a:rPr lang="en-US" altLang="zh-CN" sz="2000" i="1">
                              <a:latin typeface="Cambria Math" panose="02040503050406030204" pitchFamily="18" charset="0"/>
                            </a:rPr>
                            <m:t>→</m:t>
                          </m:r>
                          <m:r>
                            <a:rPr lang="en-US" altLang="zh-CN" sz="2000" i="1">
                              <a:latin typeface="Cambria Math" panose="02040503050406030204" pitchFamily="18" charset="0"/>
                            </a:rPr>
                            <m:t>𝑄</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oMath>
                  </m:oMathPara>
                </a14:m>
                <a:endParaRPr lang="en-US" altLang="zh-CN" sz="2000" dirty="0"/>
              </a:p>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𝑃</m:t>
                      </m:r>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𝑄</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𝑃</m:t>
                          </m:r>
                          <m:r>
                            <a:rPr lang="en-US" altLang="zh-CN" sz="2000" i="1">
                              <a:latin typeface="Cambria Math" panose="02040503050406030204" pitchFamily="18" charset="0"/>
                            </a:rPr>
                            <m:t>→</m:t>
                          </m:r>
                          <m:r>
                            <a:rPr lang="en-US" altLang="zh-CN" sz="2000" i="1">
                              <a:latin typeface="Cambria Math" panose="02040503050406030204" pitchFamily="18" charset="0"/>
                            </a:rPr>
                            <m:t>𝑄</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oMath>
                  </m:oMathPara>
                </a14:m>
                <a:endParaRPr lang="en-US" altLang="zh-CN" sz="2000" dirty="0"/>
              </a:p>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𝑃</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r>
                        <a:rPr lang="en-US" altLang="zh-CN" sz="2000" i="1">
                          <a:latin typeface="Cambria Math" panose="02040503050406030204" pitchFamily="18" charset="0"/>
                        </a:rPr>
                        <m:t>→</m:t>
                      </m:r>
                      <m:r>
                        <a:rPr lang="en-US" altLang="zh-CN" sz="2000" i="1">
                          <a:latin typeface="Cambria Math" panose="02040503050406030204" pitchFamily="18" charset="0"/>
                        </a:rPr>
                        <m:t>𝑄</m:t>
                      </m:r>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𝑃</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r>
                            <a:rPr lang="en-US" altLang="zh-CN" sz="2000" i="1">
                              <a:latin typeface="Cambria Math" panose="02040503050406030204" pitchFamily="18" charset="0"/>
                            </a:rPr>
                            <m:t>→</m:t>
                          </m:r>
                          <m:r>
                            <a:rPr lang="en-US" altLang="zh-CN" sz="2000" i="1">
                              <a:latin typeface="Cambria Math" panose="02040503050406030204" pitchFamily="18" charset="0"/>
                            </a:rPr>
                            <m:t>𝑄</m:t>
                          </m:r>
                        </m:e>
                      </m:d>
                    </m:oMath>
                  </m:oMathPara>
                </a14:m>
                <a:endParaRPr lang="en-US" altLang="zh-CN" sz="2000" dirty="0"/>
              </a:p>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𝑃</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r>
                        <a:rPr lang="en-US" altLang="zh-CN" sz="2000" i="1">
                          <a:latin typeface="Cambria Math" panose="02040503050406030204" pitchFamily="18" charset="0"/>
                        </a:rPr>
                        <m:t>→</m:t>
                      </m:r>
                      <m:r>
                        <a:rPr lang="en-US" altLang="zh-CN" sz="2000" i="1">
                          <a:latin typeface="Cambria Math" panose="02040503050406030204" pitchFamily="18" charset="0"/>
                        </a:rPr>
                        <m:t>𝑄</m:t>
                      </m:r>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𝑃</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r>
                            <a:rPr lang="en-US" altLang="zh-CN" sz="2000" i="1">
                              <a:latin typeface="Cambria Math" panose="02040503050406030204" pitchFamily="18" charset="0"/>
                            </a:rPr>
                            <m:t>→</m:t>
                          </m:r>
                          <m:r>
                            <a:rPr lang="en-US" altLang="zh-CN" sz="2000" i="1">
                              <a:latin typeface="Cambria Math" panose="02040503050406030204" pitchFamily="18" charset="0"/>
                            </a:rPr>
                            <m:t>𝑄</m:t>
                          </m:r>
                        </m:e>
                      </m:d>
                    </m:oMath>
                  </m:oMathPara>
                </a14:m>
                <a:endParaRPr lang="zh-CN" altLang="en-US" sz="2000" dirty="0"/>
              </a:p>
            </p:txBody>
          </p:sp>
        </mc:Choice>
        <mc:Fallback xmlns="">
          <p:sp>
            <p:nvSpPr>
              <p:cNvPr id="13" name="文本框 12">
                <a:extLst>
                  <a:ext uri="{FF2B5EF4-FFF2-40B4-BE49-F238E27FC236}">
                    <a16:creationId xmlns:a16="http://schemas.microsoft.com/office/drawing/2014/main" id="{20648EC3-7C66-4FBC-8DF0-5670AE2262E8}"/>
                  </a:ext>
                </a:extLst>
              </p:cNvPr>
              <p:cNvSpPr txBox="1">
                <a:spLocks noRot="1" noChangeAspect="1" noMove="1" noResize="1" noEditPoints="1" noAdjustHandles="1" noChangeArrowheads="1" noChangeShapeType="1" noTextEdit="1"/>
              </p:cNvSpPr>
              <p:nvPr/>
            </p:nvSpPr>
            <p:spPr>
              <a:xfrm>
                <a:off x="7226300" y="4195566"/>
                <a:ext cx="3892550" cy="1481944"/>
              </a:xfrm>
              <a:prstGeom prst="rect">
                <a:avLst/>
              </a:prstGeom>
              <a:blipFill>
                <a:blip r:embed="rId3"/>
                <a:stretch>
                  <a:fillRect b="-8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9032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6F206D-773C-4F5F-927D-9D4AB8A5BDFF}"/>
              </a:ext>
            </a:extLst>
          </p:cNvPr>
          <p:cNvSpPr>
            <a:spLocks noGrp="1"/>
          </p:cNvSpPr>
          <p:nvPr>
            <p:ph type="title"/>
          </p:nvPr>
        </p:nvSpPr>
        <p:spPr>
          <a:xfrm>
            <a:off x="581192" y="2794000"/>
            <a:ext cx="5914858" cy="760576"/>
          </a:xfrm>
        </p:spPr>
        <p:txBody>
          <a:bodyPr>
            <a:normAutofit fontScale="90000"/>
          </a:bodyPr>
          <a:lstStyle/>
          <a:p>
            <a:r>
              <a:rPr lang="en-US" altLang="zh-CN" sz="3600" dirty="0" err="1"/>
              <a:t>Matlida</a:t>
            </a:r>
            <a:r>
              <a:rPr lang="zh-CN" altLang="en-US" sz="3600" dirty="0"/>
              <a:t>想和你玩异星工厂</a:t>
            </a:r>
          </a:p>
        </p:txBody>
      </p:sp>
      <p:pic>
        <p:nvPicPr>
          <p:cNvPr id="6" name="内容占位符 5">
            <a:extLst>
              <a:ext uri="{FF2B5EF4-FFF2-40B4-BE49-F238E27FC236}">
                <a16:creationId xmlns:a16="http://schemas.microsoft.com/office/drawing/2014/main" id="{DD330694-A014-470E-94E2-96F25A6416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5850" y="1890876"/>
            <a:ext cx="4766732" cy="2681287"/>
          </a:xfrm>
          <a:effectLst>
            <a:glow rad="228600">
              <a:schemeClr val="accent1">
                <a:lumMod val="60000"/>
                <a:lumOff val="40000"/>
                <a:alpha val="40000"/>
              </a:schemeClr>
            </a:glow>
            <a:reflection stA="45000" endPos="38000" dir="5400000" sy="-100000" algn="bl" rotWithShape="0"/>
            <a:softEdge rad="0"/>
          </a:effectLst>
          <a:scene3d>
            <a:camera prst="perspectiveContrastingLeftFacing"/>
            <a:lightRig rig="threePt" dir="t"/>
          </a:scene3d>
          <a:sp3d>
            <a:bevelT prst="angle"/>
          </a:sp3d>
        </p:spPr>
      </p:pic>
      <p:sp>
        <p:nvSpPr>
          <p:cNvPr id="4" name="日期占位符 3">
            <a:extLst>
              <a:ext uri="{FF2B5EF4-FFF2-40B4-BE49-F238E27FC236}">
                <a16:creationId xmlns:a16="http://schemas.microsoft.com/office/drawing/2014/main" id="{2E3E70AF-B9C3-438A-AF34-B1CE4003CB87}"/>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p:sp>
        <p:nvSpPr>
          <p:cNvPr id="7" name="文本框 6">
            <a:extLst>
              <a:ext uri="{FF2B5EF4-FFF2-40B4-BE49-F238E27FC236}">
                <a16:creationId xmlns:a16="http://schemas.microsoft.com/office/drawing/2014/main" id="{9A774237-2F20-4CFF-8BA2-22D18932771F}"/>
              </a:ext>
            </a:extLst>
          </p:cNvPr>
          <p:cNvSpPr txBox="1"/>
          <p:nvPr/>
        </p:nvSpPr>
        <p:spPr>
          <a:xfrm>
            <a:off x="3873500" y="3535526"/>
            <a:ext cx="844550" cy="369332"/>
          </a:xfrm>
          <a:prstGeom prst="rect">
            <a:avLst/>
          </a:prstGeom>
          <a:noFill/>
        </p:spPr>
        <p:txBody>
          <a:bodyPr wrap="square" rtlCol="0">
            <a:spAutoFit/>
          </a:bodyPr>
          <a:lstStyle/>
          <a:p>
            <a:r>
              <a:rPr lang="zh-CN" altLang="en-US" b="1" dirty="0">
                <a:solidFill>
                  <a:schemeClr val="bg1">
                    <a:lumMod val="85000"/>
                  </a:schemeClr>
                </a:solidFill>
                <a:latin typeface="Microsoft YaHei UI" panose="020B0503020204020204" pitchFamily="34" charset="-122"/>
                <a:ea typeface="Microsoft YaHei UI" panose="020B0503020204020204" pitchFamily="34" charset="-122"/>
              </a:rPr>
              <a:t>云玩</a:t>
            </a:r>
          </a:p>
        </p:txBody>
      </p:sp>
    </p:spTree>
    <p:extLst>
      <p:ext uri="{BB962C8B-B14F-4D97-AF65-F5344CB8AC3E}">
        <p14:creationId xmlns:p14="http://schemas.microsoft.com/office/powerpoint/2010/main" val="42548682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6F206D-773C-4F5F-927D-9D4AB8A5BDFF}"/>
              </a:ext>
            </a:extLst>
          </p:cNvPr>
          <p:cNvSpPr>
            <a:spLocks noGrp="1"/>
          </p:cNvSpPr>
          <p:nvPr>
            <p:ph type="title"/>
          </p:nvPr>
        </p:nvSpPr>
        <p:spPr>
          <a:xfrm>
            <a:off x="510884" y="1168400"/>
            <a:ext cx="5914858" cy="760576"/>
          </a:xfrm>
        </p:spPr>
        <p:txBody>
          <a:bodyPr>
            <a:normAutofit fontScale="90000"/>
          </a:bodyPr>
          <a:lstStyle/>
          <a:p>
            <a:r>
              <a:rPr lang="en-US" altLang="zh-CN" sz="3600" dirty="0" err="1"/>
              <a:t>Matlida</a:t>
            </a:r>
            <a:r>
              <a:rPr lang="zh-CN" altLang="en-US" sz="3600" dirty="0"/>
              <a:t>想和你玩异星工厂</a:t>
            </a:r>
          </a:p>
        </p:txBody>
      </p:sp>
      <p:sp>
        <p:nvSpPr>
          <p:cNvPr id="4" name="日期占位符 3">
            <a:extLst>
              <a:ext uri="{FF2B5EF4-FFF2-40B4-BE49-F238E27FC236}">
                <a16:creationId xmlns:a16="http://schemas.microsoft.com/office/drawing/2014/main" id="{2E3E70AF-B9C3-438A-AF34-B1CE4003CB87}"/>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47B1040-6E1C-423C-8018-E64CF13167B5}"/>
                  </a:ext>
                </a:extLst>
              </p:cNvPr>
              <p:cNvSpPr txBox="1"/>
              <p:nvPr/>
            </p:nvSpPr>
            <p:spPr>
              <a:xfrm>
                <a:off x="610366" y="2654685"/>
                <a:ext cx="5276850" cy="1789977"/>
              </a:xfrm>
              <a:prstGeom prst="rect">
                <a:avLst/>
              </a:prstGeom>
              <a:noFill/>
            </p:spPr>
            <p:txBody>
              <a:bodyPr wrap="square" rtlCol="0">
                <a:spAutoFit/>
              </a:bodyPr>
              <a:lstStyle/>
              <a:p>
                <a:r>
                  <a:rPr lang="zh-CN" altLang="en-US" dirty="0"/>
                  <a:t>测试电路板</a:t>
                </a:r>
                <a:endParaRPr lang="en-US" altLang="zh-CN" dirty="0"/>
              </a:p>
              <a:p>
                <a:r>
                  <a:rPr lang="zh-CN" altLang="en-US" dirty="0"/>
                  <a:t>令</a:t>
                </a:r>
                <a:r>
                  <a:rPr lang="en-US" altLang="zh-CN" dirty="0"/>
                  <a:t>x</a:t>
                </a:r>
                <a:r>
                  <a:rPr lang="zh-CN" altLang="en-US" dirty="0"/>
                  <a:t>、</a:t>
                </a:r>
                <a:r>
                  <a:rPr lang="en-US" altLang="zh-CN" dirty="0"/>
                  <a:t>y</a:t>
                </a:r>
                <a:r>
                  <a:rPr lang="zh-CN" altLang="en-US" dirty="0"/>
                  <a:t>、</a:t>
                </a:r>
                <a:r>
                  <a:rPr lang="en-US" altLang="zh-CN" dirty="0"/>
                  <a:t>z</a:t>
                </a:r>
                <a:r>
                  <a:rPr lang="zh-CN" altLang="en-US" dirty="0"/>
                  <a:t>为电路板输出</a:t>
                </a:r>
                <a:endParaRPr lang="en-US" altLang="zh-CN" dirty="0"/>
              </a:p>
              <a:p>
                <a:r>
                  <a:rPr lang="zh-CN" altLang="en-US" dirty="0"/>
                  <a:t>合格的电路板的输出应满足如下公式：</a:t>
                </a:r>
                <a:endParaRPr lang="en-US" altLang="zh-CN" dirty="0"/>
              </a:p>
              <a:p>
                <a:pPr/>
                <a14:m>
                  <m:oMathPara xmlns:m="http://schemas.openxmlformats.org/officeDocument/2006/math">
                    <m:oMathParaPr>
                      <m:jc m:val="left"/>
                    </m:oMathParaPr>
                    <m:oMath xmlns:m="http://schemas.openxmlformats.org/officeDocument/2006/math">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d>
                        <m:dPr>
                          <m:endChr m:val="]"/>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𝐴</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𝑥</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𝑦</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𝐵</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𝑦</m:t>
                                  </m:r>
                                </m:e>
                              </m:d>
                            </m:e>
                          </m:d>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𝑧</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𝐶</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𝑦</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𝑧</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𝐷</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𝑥</m:t>
                              </m:r>
                            </m:e>
                          </m:d>
                        </m:e>
                      </m:d>
                      <m:r>
                        <a:rPr lang="en-US" altLang="zh-CN" b="0" i="1" dirty="0" smtClean="0">
                          <a:latin typeface="Cambria Math" panose="02040503050406030204" pitchFamily="18" charset="0"/>
                        </a:rPr>
                        <m:t>]</m:t>
                      </m:r>
                    </m:oMath>
                  </m:oMathPara>
                </a14:m>
                <a:endParaRPr lang="en-US" altLang="zh-CN" dirty="0"/>
              </a:p>
              <a:p>
                <a:r>
                  <a:rPr lang="zh-CN" altLang="en-US" dirty="0"/>
                  <a:t>请将此公式改写为前束范式</a:t>
                </a:r>
                <a:endParaRPr lang="en-US" altLang="zh-CN" dirty="0"/>
              </a:p>
              <a:p>
                <a:endParaRPr lang="zh-CN" altLang="en-US" dirty="0"/>
              </a:p>
            </p:txBody>
          </p:sp>
        </mc:Choice>
        <mc:Fallback xmlns="">
          <p:sp>
            <p:nvSpPr>
              <p:cNvPr id="8" name="文本框 7">
                <a:extLst>
                  <a:ext uri="{FF2B5EF4-FFF2-40B4-BE49-F238E27FC236}">
                    <a16:creationId xmlns:a16="http://schemas.microsoft.com/office/drawing/2014/main" id="{F47B1040-6E1C-423C-8018-E64CF13167B5}"/>
                  </a:ext>
                </a:extLst>
              </p:cNvPr>
              <p:cNvSpPr txBox="1">
                <a:spLocks noRot="1" noChangeAspect="1" noMove="1" noResize="1" noEditPoints="1" noAdjustHandles="1" noChangeArrowheads="1" noChangeShapeType="1" noTextEdit="1"/>
              </p:cNvSpPr>
              <p:nvPr/>
            </p:nvSpPr>
            <p:spPr>
              <a:xfrm>
                <a:off x="610366" y="2654685"/>
                <a:ext cx="5276850" cy="1789977"/>
              </a:xfrm>
              <a:prstGeom prst="rect">
                <a:avLst/>
              </a:prstGeom>
              <a:blipFill>
                <a:blip r:embed="rId2"/>
                <a:stretch>
                  <a:fillRect l="-924" t="-1701"/>
                </a:stretch>
              </a:blipFill>
            </p:spPr>
            <p:txBody>
              <a:bodyPr/>
              <a:lstStyle/>
              <a:p>
                <a:r>
                  <a:rPr lang="zh-CN" altLang="en-US">
                    <a:noFill/>
                  </a:rPr>
                  <a:t> </a:t>
                </a:r>
              </a:p>
            </p:txBody>
          </p:sp>
        </mc:Fallback>
      </mc:AlternateContent>
      <p:pic>
        <p:nvPicPr>
          <p:cNvPr id="6" name="内容占位符 5">
            <a:extLst>
              <a:ext uri="{FF2B5EF4-FFF2-40B4-BE49-F238E27FC236}">
                <a16:creationId xmlns:a16="http://schemas.microsoft.com/office/drawing/2014/main" id="{DD330694-A014-470E-94E2-96F25A6416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334" y="2443956"/>
            <a:ext cx="4766732" cy="2681287"/>
          </a:xfrm>
          <a:effectLst>
            <a:glow rad="228600">
              <a:schemeClr val="accent1">
                <a:lumMod val="60000"/>
                <a:lumOff val="40000"/>
                <a:alpha val="40000"/>
              </a:schemeClr>
            </a:glow>
            <a:reflection stA="45000" endPos="38000" dir="5400000" sy="-100000" algn="bl" rotWithShape="0"/>
            <a:softEdge rad="0"/>
          </a:effectLst>
          <a:scene3d>
            <a:camera prst="orthographicFront"/>
            <a:lightRig rig="threePt" dir="t"/>
          </a:scene3d>
          <a:sp3d>
            <a:bevelT prst="angle"/>
          </a:sp3d>
        </p:spPr>
      </p:pic>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2AC7943D-C68B-445E-B778-99F2959620E6}"/>
                  </a:ext>
                </a:extLst>
              </p:cNvPr>
              <p:cNvSpPr txBox="1"/>
              <p:nvPr/>
            </p:nvSpPr>
            <p:spPr>
              <a:xfrm>
                <a:off x="5777149" y="2654685"/>
                <a:ext cx="6285663" cy="210634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sz="2000" b="1" i="1" smtClean="0">
                          <a:latin typeface="Cambria Math" panose="02040503050406030204" pitchFamily="18" charset="0"/>
                        </a:rPr>
                        <m:t>      [∀</m:t>
                      </m:r>
                      <m:r>
                        <a:rPr lang="en-US" altLang="zh-CN" sz="2000" b="1" i="1" smtClean="0">
                          <a:latin typeface="Cambria Math" panose="02040503050406030204" pitchFamily="18" charset="0"/>
                        </a:rPr>
                        <m:t>𝒙</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𝑨</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𝒙</m:t>
                          </m:r>
                        </m:e>
                      </m:d>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𝒚</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𝑩</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𝒚</m:t>
                              </m:r>
                            </m:e>
                          </m:d>
                        </m:e>
                      </m:d>
                      <m:r>
                        <a:rPr lang="en-US" altLang="zh-CN" sz="2000" b="1" i="1" smtClean="0">
                          <a:latin typeface="Cambria Math" panose="02040503050406030204" pitchFamily="18" charset="0"/>
                        </a:rPr>
                        <m:t>]∨</m:t>
                      </m:r>
                      <m:d>
                        <m:dPr>
                          <m:begChr m:val="["/>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𝒛</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𝑪</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𝒚</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𝒛</m:t>
                              </m:r>
                            </m:e>
                          </m:d>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𝑫</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𝒙</m:t>
                              </m:r>
                            </m:e>
                          </m:d>
                        </m:e>
                      </m:d>
                      <m:r>
                        <a:rPr lang="en-US" altLang="zh-CN" sz="2000" b="1" i="1" smtClean="0">
                          <a:latin typeface="Cambria Math" panose="02040503050406030204" pitchFamily="18" charset="0"/>
                        </a:rPr>
                        <m:t>]</m:t>
                      </m:r>
                    </m:oMath>
                  </m:oMathPara>
                </a14:m>
                <a:endParaRPr lang="en-US" altLang="zh-CN" sz="2000" b="1" dirty="0"/>
              </a:p>
              <a:p>
                <a:pPr/>
                <a14:m>
                  <m:oMathPara xmlns:m="http://schemas.openxmlformats.org/officeDocument/2006/math">
                    <m:oMathParaPr>
                      <m:jc m:val="left"/>
                    </m:oMathParaPr>
                    <m:oMath xmlns:m="http://schemas.openxmlformats.org/officeDocument/2006/math">
                      <m:r>
                        <a:rPr lang="en-US" altLang="zh-CN" sz="2000" b="1" i="1" smtClean="0">
                          <a:latin typeface="Cambria Math" panose="02040503050406030204" pitchFamily="18" charset="0"/>
                        </a:rPr>
                        <m:t>⇔[</m:t>
                      </m:r>
                      <m:r>
                        <a:rPr lang="en-US" altLang="zh-CN" sz="2000" b="1" i="1">
                          <a:latin typeface="Cambria Math" panose="02040503050406030204" pitchFamily="18" charset="0"/>
                        </a:rPr>
                        <m:t>∀</m:t>
                      </m:r>
                      <m:r>
                        <a:rPr lang="en-US" altLang="zh-CN" sz="2000" b="1" i="1">
                          <a:latin typeface="Cambria Math" panose="02040503050406030204" pitchFamily="18" charset="0"/>
                        </a:rPr>
                        <m:t>𝒙</m:t>
                      </m:r>
                      <m:r>
                        <a:rPr lang="en-US" altLang="zh-CN" sz="2000" b="1" i="1">
                          <a:latin typeface="Cambria Math" panose="02040503050406030204" pitchFamily="18" charset="0"/>
                        </a:rPr>
                        <m:t>(</m:t>
                      </m:r>
                      <m:r>
                        <a:rPr lang="en-US" altLang="zh-CN" sz="2000" b="1" i="1">
                          <a:latin typeface="Cambria Math" panose="02040503050406030204" pitchFamily="18" charset="0"/>
                        </a:rPr>
                        <m:t>𝑨</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𝒙</m:t>
                          </m:r>
                        </m:e>
                      </m:d>
                      <m:r>
                        <a:rPr lang="en-US" altLang="zh-CN" sz="2000" b="1" i="1" smtClean="0">
                          <a:latin typeface="Cambria Math" panose="02040503050406030204" pitchFamily="18" charset="0"/>
                        </a:rPr>
                        <m:t>)</m:t>
                      </m:r>
                      <m:r>
                        <a:rPr lang="en-US" altLang="zh-CN" sz="2000" b="1" i="1">
                          <a:latin typeface="Cambria Math" panose="02040503050406030204" pitchFamily="18" charset="0"/>
                        </a:rPr>
                        <m:t>→∃</m:t>
                      </m:r>
                      <m:r>
                        <a:rPr lang="en-US" altLang="zh-CN" sz="2000" b="1" i="1">
                          <a:latin typeface="Cambria Math" panose="02040503050406030204" pitchFamily="18" charset="0"/>
                        </a:rPr>
                        <m:t>𝒚</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𝑩</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𝒚</m:t>
                              </m:r>
                            </m:e>
                          </m:d>
                        </m:e>
                      </m:d>
                      <m:r>
                        <a:rPr lang="en-US" altLang="zh-CN" sz="2000" b="1" i="1" smtClean="0">
                          <a:latin typeface="Cambria Math" panose="02040503050406030204" pitchFamily="18" charset="0"/>
                        </a:rPr>
                        <m:t>]</m:t>
                      </m:r>
                      <m:r>
                        <a:rPr lang="en-US" altLang="zh-CN" sz="2000" b="1" i="1">
                          <a:latin typeface="Cambria Math" panose="02040503050406030204" pitchFamily="18" charset="0"/>
                        </a:rPr>
                        <m:t>∨</m:t>
                      </m:r>
                      <m:d>
                        <m:dPr>
                          <m:begChr m:val="["/>
                          <m:ctrlPr>
                            <a:rPr lang="en-US" altLang="zh-CN" sz="2000" b="1" i="1">
                              <a:latin typeface="Cambria Math" panose="02040503050406030204" pitchFamily="18" charset="0"/>
                            </a:rPr>
                          </m:ctrlPr>
                        </m:dPr>
                        <m:e>
                          <m:r>
                            <a:rPr lang="en-US" altLang="zh-CN" sz="2000" b="1" i="1" smtClean="0">
                              <a:latin typeface="Cambria Math" panose="02040503050406030204" pitchFamily="18" charset="0"/>
                            </a:rPr>
                            <m:t>∀</m:t>
                          </m:r>
                          <m:r>
                            <a:rPr lang="en-US" altLang="zh-CN" sz="2000" b="1" i="1">
                              <a:latin typeface="Cambria Math" panose="02040503050406030204" pitchFamily="18" charset="0"/>
                            </a:rPr>
                            <m:t>𝒛</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𝑪</m:t>
                              </m:r>
                              <m:r>
                                <a:rPr lang="en-US" altLang="zh-CN" sz="2000" b="1" i="1" smtClean="0">
                                  <a:latin typeface="Cambria Math" panose="02040503050406030204" pitchFamily="18" charset="0"/>
                                </a:rPr>
                                <m:t>(</m:t>
                              </m:r>
                              <m:r>
                                <a:rPr lang="en-US" altLang="zh-CN" sz="2000" b="1" i="1">
                                  <a:latin typeface="Cambria Math" panose="02040503050406030204" pitchFamily="18" charset="0"/>
                                </a:rPr>
                                <m:t>𝒚</m:t>
                              </m:r>
                              <m:r>
                                <a:rPr lang="en-US" altLang="zh-CN" sz="2000" b="1" i="1">
                                  <a:latin typeface="Cambria Math" panose="02040503050406030204" pitchFamily="18" charset="0"/>
                                </a:rPr>
                                <m:t>,</m:t>
                              </m:r>
                              <m:r>
                                <a:rPr lang="en-US" altLang="zh-CN" sz="2000" b="1" i="1">
                                  <a:latin typeface="Cambria Math" panose="02040503050406030204" pitchFamily="18" charset="0"/>
                                </a:rPr>
                                <m:t>𝒛</m:t>
                              </m:r>
                            </m:e>
                          </m:d>
                          <m:r>
                            <a:rPr lang="en-US" altLang="zh-CN" sz="2000" b="1" i="1" smtClean="0">
                              <a:latin typeface="Cambria Math" panose="02040503050406030204" pitchFamily="18" charset="0"/>
                            </a:rPr>
                            <m:t>∧¬</m:t>
                          </m:r>
                          <m:r>
                            <a:rPr lang="en-US" altLang="zh-CN" sz="2000" b="1" i="1">
                              <a:latin typeface="Cambria Math" panose="02040503050406030204" pitchFamily="18" charset="0"/>
                            </a:rPr>
                            <m:t>𝑫</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𝒙</m:t>
                              </m:r>
                            </m:e>
                          </m:d>
                        </m:e>
                      </m:d>
                      <m:r>
                        <a:rPr lang="en-US" altLang="zh-CN" sz="2000" b="1" i="1">
                          <a:latin typeface="Cambria Math" panose="02040503050406030204" pitchFamily="18" charset="0"/>
                        </a:rPr>
                        <m:t>]</m:t>
                      </m:r>
                    </m:oMath>
                  </m:oMathPara>
                </a14:m>
                <a:endParaRPr lang="en-US" altLang="zh-CN" sz="2000" b="1" dirty="0"/>
              </a:p>
              <a:p>
                <a:pPr/>
                <a14:m>
                  <m:oMathPara xmlns:m="http://schemas.openxmlformats.org/officeDocument/2006/math">
                    <m:oMathParaPr>
                      <m:jc m:val="left"/>
                    </m:oMathParaPr>
                    <m:oMath xmlns:m="http://schemas.openxmlformats.org/officeDocument/2006/math">
                      <m:r>
                        <a:rPr lang="en-US" altLang="zh-CN" sz="2000" b="1" i="1">
                          <a:latin typeface="Cambria Math" panose="02040503050406030204" pitchFamily="18" charset="0"/>
                        </a:rPr>
                        <m:t>⇔[∀</m:t>
                      </m:r>
                      <m:r>
                        <a:rPr lang="en-US" altLang="zh-CN" sz="2000" b="1" i="1" smtClean="0">
                          <a:latin typeface="Cambria Math" panose="02040503050406030204" pitchFamily="18" charset="0"/>
                        </a:rPr>
                        <m:t>𝒖</m:t>
                      </m:r>
                      <m:r>
                        <a:rPr lang="en-US" altLang="zh-CN" sz="2000" b="1" i="1">
                          <a:latin typeface="Cambria Math" panose="02040503050406030204" pitchFamily="18" charset="0"/>
                        </a:rPr>
                        <m:t>(</m:t>
                      </m:r>
                      <m:r>
                        <a:rPr lang="en-US" altLang="zh-CN" sz="2000" b="1" i="1">
                          <a:latin typeface="Cambria Math" panose="02040503050406030204" pitchFamily="18" charset="0"/>
                        </a:rPr>
                        <m:t>𝑨</m:t>
                      </m:r>
                      <m:d>
                        <m:dPr>
                          <m:ctrlPr>
                            <a:rPr lang="en-US" altLang="zh-CN" sz="2000" b="1" i="1">
                              <a:latin typeface="Cambria Math" panose="02040503050406030204" pitchFamily="18" charset="0"/>
                            </a:rPr>
                          </m:ctrlPr>
                        </m:dPr>
                        <m:e>
                          <m:r>
                            <a:rPr lang="en-US" altLang="zh-CN" sz="2000" b="1" i="1" smtClean="0">
                              <a:latin typeface="Cambria Math" panose="02040503050406030204" pitchFamily="18" charset="0"/>
                            </a:rPr>
                            <m:t>𝒖</m:t>
                          </m:r>
                        </m:e>
                      </m:d>
                      <m:r>
                        <a:rPr lang="en-US" altLang="zh-CN" sz="2000" b="1" i="1">
                          <a:latin typeface="Cambria Math" panose="02040503050406030204" pitchFamily="18" charset="0"/>
                        </a:rPr>
                        <m:t>)→∃</m:t>
                      </m:r>
                      <m:r>
                        <a:rPr lang="en-US" altLang="zh-CN" sz="2000" b="1" i="1" smtClean="0">
                          <a:latin typeface="Cambria Math" panose="02040503050406030204" pitchFamily="18" charset="0"/>
                        </a:rPr>
                        <m:t>𝒗</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𝑩</m:t>
                          </m:r>
                          <m:d>
                            <m:dPr>
                              <m:ctrlPr>
                                <a:rPr lang="en-US" altLang="zh-CN" sz="2000" b="1" i="1">
                                  <a:latin typeface="Cambria Math" panose="02040503050406030204" pitchFamily="18" charset="0"/>
                                </a:rPr>
                              </m:ctrlPr>
                            </m:dPr>
                            <m:e>
                              <m:r>
                                <a:rPr lang="en-US" altLang="zh-CN" sz="2000" b="1" i="1" smtClean="0">
                                  <a:latin typeface="Cambria Math" panose="02040503050406030204" pitchFamily="18" charset="0"/>
                                </a:rPr>
                                <m:t>𝒗</m:t>
                              </m:r>
                            </m:e>
                          </m:d>
                        </m:e>
                      </m:d>
                      <m:r>
                        <a:rPr lang="en-US" altLang="zh-CN" sz="2000" b="1" i="1">
                          <a:latin typeface="Cambria Math" panose="02040503050406030204" pitchFamily="18" charset="0"/>
                        </a:rPr>
                        <m:t>]∨</m:t>
                      </m:r>
                      <m:d>
                        <m:dPr>
                          <m:begChr m:val="["/>
                          <m:ctrlPr>
                            <a:rPr lang="en-US" altLang="zh-CN" sz="2000" b="1" i="1">
                              <a:latin typeface="Cambria Math" panose="02040503050406030204" pitchFamily="18" charset="0"/>
                            </a:rPr>
                          </m:ctrlPr>
                        </m:dPr>
                        <m:e>
                          <m:r>
                            <a:rPr lang="en-US" altLang="zh-CN" sz="2000" b="1" i="1">
                              <a:latin typeface="Cambria Math" panose="02040503050406030204" pitchFamily="18" charset="0"/>
                            </a:rPr>
                            <m:t>∀</m:t>
                          </m:r>
                          <m:r>
                            <a:rPr lang="en-US" altLang="zh-CN" sz="2000" b="1" i="1">
                              <a:latin typeface="Cambria Math" panose="02040503050406030204" pitchFamily="18" charset="0"/>
                            </a:rPr>
                            <m:t>𝒛</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𝑪</m:t>
                              </m:r>
                              <m:r>
                                <a:rPr lang="en-US" altLang="zh-CN" sz="2000" b="1" i="1">
                                  <a:latin typeface="Cambria Math" panose="02040503050406030204" pitchFamily="18" charset="0"/>
                                </a:rPr>
                                <m:t>(</m:t>
                              </m:r>
                              <m:r>
                                <a:rPr lang="en-US" altLang="zh-CN" sz="2000" b="1" i="1">
                                  <a:latin typeface="Cambria Math" panose="02040503050406030204" pitchFamily="18" charset="0"/>
                                </a:rPr>
                                <m:t>𝒚</m:t>
                              </m:r>
                              <m:r>
                                <a:rPr lang="en-US" altLang="zh-CN" sz="2000" b="1" i="1">
                                  <a:latin typeface="Cambria Math" panose="02040503050406030204" pitchFamily="18" charset="0"/>
                                </a:rPr>
                                <m:t>,</m:t>
                              </m:r>
                              <m:r>
                                <a:rPr lang="en-US" altLang="zh-CN" sz="2000" b="1" i="1">
                                  <a:latin typeface="Cambria Math" panose="02040503050406030204" pitchFamily="18" charset="0"/>
                                </a:rPr>
                                <m:t>𝒛</m:t>
                              </m:r>
                            </m:e>
                          </m:d>
                          <m:r>
                            <a:rPr lang="en-US" altLang="zh-CN" sz="2000" b="1" i="1">
                              <a:latin typeface="Cambria Math" panose="02040503050406030204" pitchFamily="18" charset="0"/>
                            </a:rPr>
                            <m:t>∧¬</m:t>
                          </m:r>
                          <m:r>
                            <a:rPr lang="en-US" altLang="zh-CN" sz="2000" b="1" i="1">
                              <a:latin typeface="Cambria Math" panose="02040503050406030204" pitchFamily="18" charset="0"/>
                            </a:rPr>
                            <m:t>𝑫</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𝒙</m:t>
                              </m:r>
                            </m:e>
                          </m:d>
                        </m:e>
                      </m:d>
                      <m:r>
                        <a:rPr lang="en-US" altLang="zh-CN" sz="2000" b="1" i="1">
                          <a:latin typeface="Cambria Math" panose="02040503050406030204" pitchFamily="18" charset="0"/>
                        </a:rPr>
                        <m:t>]</m:t>
                      </m:r>
                    </m:oMath>
                  </m:oMathPara>
                </a14:m>
                <a:endParaRPr lang="en-US" altLang="zh-CN" sz="2000" b="1" dirty="0"/>
              </a:p>
              <a:p>
                <a:pPr/>
                <a14:m>
                  <m:oMathPara xmlns:m="http://schemas.openxmlformats.org/officeDocument/2006/math">
                    <m:oMathParaPr>
                      <m:jc m:val="left"/>
                    </m:oMathParaPr>
                    <m:oMath xmlns:m="http://schemas.openxmlformats.org/officeDocument/2006/math">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𝒖</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𝒗</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𝑨</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𝒖</m:t>
                          </m:r>
                        </m:e>
                      </m:d>
                      <m:r>
                        <a:rPr lang="en-US" altLang="zh-CN" sz="2000" b="1" i="1" smtClean="0">
                          <a:latin typeface="Cambria Math" panose="02040503050406030204" pitchFamily="18" charset="0"/>
                        </a:rPr>
                        <m:t>→</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𝑩</m:t>
                          </m:r>
                          <m:d>
                            <m:dPr>
                              <m:ctrlPr>
                                <a:rPr lang="en-US" altLang="zh-CN" sz="2000" b="1" i="1">
                                  <a:latin typeface="Cambria Math" panose="02040503050406030204" pitchFamily="18" charset="0"/>
                                </a:rPr>
                              </m:ctrlPr>
                            </m:dPr>
                            <m:e>
                              <m:r>
                                <a:rPr lang="en-US" altLang="zh-CN" sz="2000" b="1" i="1" smtClean="0">
                                  <a:latin typeface="Cambria Math" panose="02040503050406030204" pitchFamily="18" charset="0"/>
                                </a:rPr>
                                <m:t>𝒗</m:t>
                              </m:r>
                            </m:e>
                          </m:d>
                        </m:e>
                      </m:d>
                      <m:r>
                        <a:rPr lang="en-US" altLang="zh-CN" sz="2000" b="1" i="1">
                          <a:latin typeface="Cambria Math" panose="02040503050406030204" pitchFamily="18" charset="0"/>
                        </a:rPr>
                        <m:t>]∨</m:t>
                      </m:r>
                      <m:d>
                        <m:dPr>
                          <m:begChr m:val="["/>
                          <m:ctrlPr>
                            <a:rPr lang="en-US" altLang="zh-CN" sz="2000" b="1" i="1">
                              <a:latin typeface="Cambria Math" panose="02040503050406030204" pitchFamily="18" charset="0"/>
                            </a:rPr>
                          </m:ctrlPr>
                        </m:dPr>
                        <m:e>
                          <m:r>
                            <a:rPr lang="en-US" altLang="zh-CN" sz="2000" b="1" i="1">
                              <a:latin typeface="Cambria Math" panose="02040503050406030204" pitchFamily="18" charset="0"/>
                            </a:rPr>
                            <m:t>∀</m:t>
                          </m:r>
                          <m:r>
                            <a:rPr lang="en-US" altLang="zh-CN" sz="2000" b="1" i="1">
                              <a:latin typeface="Cambria Math" panose="02040503050406030204" pitchFamily="18" charset="0"/>
                            </a:rPr>
                            <m:t>𝒛</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𝑪</m:t>
                              </m:r>
                              <m:r>
                                <a:rPr lang="en-US" altLang="zh-CN" sz="2000" b="1" i="1">
                                  <a:latin typeface="Cambria Math" panose="02040503050406030204" pitchFamily="18" charset="0"/>
                                </a:rPr>
                                <m:t>(</m:t>
                              </m:r>
                              <m:r>
                                <a:rPr lang="en-US" altLang="zh-CN" sz="2000" b="1" i="1">
                                  <a:latin typeface="Cambria Math" panose="02040503050406030204" pitchFamily="18" charset="0"/>
                                </a:rPr>
                                <m:t>𝒚</m:t>
                              </m:r>
                              <m:r>
                                <a:rPr lang="en-US" altLang="zh-CN" sz="2000" b="1" i="1">
                                  <a:latin typeface="Cambria Math" panose="02040503050406030204" pitchFamily="18" charset="0"/>
                                </a:rPr>
                                <m:t>,</m:t>
                              </m:r>
                              <m:r>
                                <a:rPr lang="en-US" altLang="zh-CN" sz="2000" b="1" i="1">
                                  <a:latin typeface="Cambria Math" panose="02040503050406030204" pitchFamily="18" charset="0"/>
                                </a:rPr>
                                <m:t>𝒛</m:t>
                              </m:r>
                            </m:e>
                          </m:d>
                          <m:r>
                            <a:rPr lang="en-US" altLang="zh-CN" sz="2000" b="1" i="1">
                              <a:latin typeface="Cambria Math" panose="02040503050406030204" pitchFamily="18" charset="0"/>
                            </a:rPr>
                            <m:t>∧¬</m:t>
                          </m:r>
                          <m:r>
                            <a:rPr lang="en-US" altLang="zh-CN" sz="2000" b="1" i="1">
                              <a:latin typeface="Cambria Math" panose="02040503050406030204" pitchFamily="18" charset="0"/>
                            </a:rPr>
                            <m:t>𝑫</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𝒙</m:t>
                              </m:r>
                            </m:e>
                          </m:d>
                        </m:e>
                      </m:d>
                      <m:r>
                        <a:rPr lang="en-US" altLang="zh-CN" sz="2000" b="1" i="1">
                          <a:latin typeface="Cambria Math" panose="02040503050406030204" pitchFamily="18" charset="0"/>
                        </a:rPr>
                        <m:t>]</m:t>
                      </m:r>
                    </m:oMath>
                  </m:oMathPara>
                </a14:m>
                <a:endParaRPr lang="en-US" altLang="zh-CN" sz="2000"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𝒖</m:t>
                      </m:r>
                      <m:r>
                        <a:rPr lang="en-US" altLang="zh-CN" sz="2000" b="1" i="1">
                          <a:latin typeface="Cambria Math" panose="02040503050406030204" pitchFamily="18" charset="0"/>
                        </a:rPr>
                        <m:t>∃</m:t>
                      </m:r>
                      <m:r>
                        <a:rPr lang="en-US" altLang="zh-CN" sz="2000" b="1" i="1">
                          <a:latin typeface="Cambria Math" panose="02040503050406030204" pitchFamily="18" charset="0"/>
                        </a:rPr>
                        <m:t>𝒚</m:t>
                      </m:r>
                      <m:r>
                        <a:rPr lang="en-US" altLang="zh-CN" sz="2000" b="1" i="1" smtClean="0">
                          <a:latin typeface="Cambria Math" panose="02040503050406030204" pitchFamily="18" charset="0"/>
                        </a:rPr>
                        <m:t>∀</m:t>
                      </m:r>
                      <m:r>
                        <a:rPr lang="en-US" altLang="zh-CN" sz="2000" b="1" i="1">
                          <a:latin typeface="Cambria Math" panose="02040503050406030204" pitchFamily="18" charset="0"/>
                        </a:rPr>
                        <m:t>𝒛</m:t>
                      </m:r>
                      <m:r>
                        <a:rPr lang="en-US" altLang="zh-CN" sz="2000" b="1" i="1" smtClean="0">
                          <a:latin typeface="Cambria Math" panose="02040503050406030204" pitchFamily="18" charset="0"/>
                        </a:rPr>
                        <m:t>{</m:t>
                      </m:r>
                      <m:r>
                        <a:rPr lang="en-US" altLang="zh-CN" sz="2000" b="1" i="1">
                          <a:latin typeface="Cambria Math" panose="02040503050406030204" pitchFamily="18" charset="0"/>
                        </a:rPr>
                        <m:t>[(</m:t>
                      </m:r>
                      <m:r>
                        <a:rPr lang="en-US" altLang="zh-CN" sz="2000" b="1" i="1">
                          <a:latin typeface="Cambria Math" panose="02040503050406030204" pitchFamily="18" charset="0"/>
                        </a:rPr>
                        <m:t>𝑨</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𝒖</m:t>
                          </m:r>
                        </m:e>
                      </m:d>
                      <m:r>
                        <a:rPr lang="en-US" altLang="zh-CN" sz="2000" b="1" i="1">
                          <a:latin typeface="Cambria Math" panose="02040503050406030204" pitchFamily="18" charset="0"/>
                        </a:rPr>
                        <m:t>)→</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𝑩</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𝒚</m:t>
                              </m:r>
                            </m:e>
                          </m:d>
                        </m:e>
                      </m:d>
                      <m:r>
                        <a:rPr lang="en-US" altLang="zh-CN" sz="2000" b="1" i="1">
                          <a:latin typeface="Cambria Math" panose="02040503050406030204" pitchFamily="18" charset="0"/>
                        </a:rPr>
                        <m:t>]∨</m:t>
                      </m:r>
                      <m:d>
                        <m:dPr>
                          <m:begChr m:val="["/>
                          <m:ctrlPr>
                            <a:rPr lang="en-US" altLang="zh-CN" sz="2000" b="1" i="1">
                              <a:latin typeface="Cambria Math" panose="02040503050406030204" pitchFamily="18" charset="0"/>
                            </a:rPr>
                          </m:ctrlPr>
                        </m:dPr>
                        <m:e>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𝑪</m:t>
                              </m:r>
                              <m:r>
                                <a:rPr lang="en-US" altLang="zh-CN" sz="2000" b="1" i="1">
                                  <a:latin typeface="Cambria Math" panose="02040503050406030204" pitchFamily="18" charset="0"/>
                                </a:rPr>
                                <m:t>(</m:t>
                              </m:r>
                              <m:r>
                                <a:rPr lang="en-US" altLang="zh-CN" sz="2000" b="1" i="1">
                                  <a:latin typeface="Cambria Math" panose="02040503050406030204" pitchFamily="18" charset="0"/>
                                </a:rPr>
                                <m:t>𝒚</m:t>
                              </m:r>
                              <m:r>
                                <a:rPr lang="en-US" altLang="zh-CN" sz="2000" b="1" i="1">
                                  <a:latin typeface="Cambria Math" panose="02040503050406030204" pitchFamily="18" charset="0"/>
                                </a:rPr>
                                <m:t>,</m:t>
                              </m:r>
                              <m:r>
                                <a:rPr lang="en-US" altLang="zh-CN" sz="2000" b="1" i="1">
                                  <a:latin typeface="Cambria Math" panose="02040503050406030204" pitchFamily="18" charset="0"/>
                                </a:rPr>
                                <m:t>𝒛</m:t>
                              </m:r>
                            </m:e>
                          </m:d>
                          <m:r>
                            <a:rPr lang="en-US" altLang="zh-CN" sz="2000" b="1" i="1">
                              <a:latin typeface="Cambria Math" panose="02040503050406030204" pitchFamily="18" charset="0"/>
                            </a:rPr>
                            <m:t>∧¬</m:t>
                          </m:r>
                          <m:r>
                            <a:rPr lang="en-US" altLang="zh-CN" sz="2000" b="1" i="1">
                              <a:latin typeface="Cambria Math" panose="02040503050406030204" pitchFamily="18" charset="0"/>
                            </a:rPr>
                            <m:t>𝑫</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𝒙</m:t>
                              </m:r>
                            </m:e>
                          </m:d>
                        </m:e>
                      </m:d>
                      <m:r>
                        <a:rPr lang="en-US" altLang="zh-CN" sz="2000" b="1" i="1">
                          <a:latin typeface="Cambria Math" panose="02040503050406030204" pitchFamily="18" charset="0"/>
                        </a:rPr>
                        <m:t>]</m:t>
                      </m:r>
                      <m:r>
                        <a:rPr lang="en-US" altLang="zh-CN" sz="2000" b="1" i="1" smtClean="0">
                          <a:latin typeface="Cambria Math" panose="02040503050406030204" pitchFamily="18" charset="0"/>
                        </a:rPr>
                        <m:t>}</m:t>
                      </m:r>
                    </m:oMath>
                  </m:oMathPara>
                </a14:m>
                <a:endParaRPr lang="en-US" altLang="zh-CN" sz="2000" b="1" dirty="0"/>
              </a:p>
              <a:p>
                <a:endParaRPr lang="zh-CN" altLang="en-US" dirty="0"/>
              </a:p>
            </p:txBody>
          </p:sp>
        </mc:Choice>
        <mc:Fallback>
          <p:sp>
            <p:nvSpPr>
              <p:cNvPr id="3" name="文本框 2">
                <a:extLst>
                  <a:ext uri="{FF2B5EF4-FFF2-40B4-BE49-F238E27FC236}">
                    <a16:creationId xmlns:a16="http://schemas.microsoft.com/office/drawing/2014/main" id="{2AC7943D-C68B-445E-B778-99F2959620E6}"/>
                  </a:ext>
                </a:extLst>
              </p:cNvPr>
              <p:cNvSpPr txBox="1">
                <a:spLocks noRot="1" noChangeAspect="1" noMove="1" noResize="1" noEditPoints="1" noAdjustHandles="1" noChangeArrowheads="1" noChangeShapeType="1" noTextEdit="1"/>
              </p:cNvSpPr>
              <p:nvPr/>
            </p:nvSpPr>
            <p:spPr>
              <a:xfrm>
                <a:off x="5777149" y="2654685"/>
                <a:ext cx="6285663" cy="2106346"/>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807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xit" presetSubtype="37" fill="hold" nodeType="afterEffect">
                                  <p:stCondLst>
                                    <p:cond delay="0"/>
                                  </p:stCondLst>
                                  <p:childTnLst>
                                    <p:animEffect transition="out" filter="barn(outVertical)">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F2791-D0A6-4F33-9858-B171CEDDCA72}"/>
              </a:ext>
            </a:extLst>
          </p:cNvPr>
          <p:cNvSpPr>
            <a:spLocks noGrp="1"/>
          </p:cNvSpPr>
          <p:nvPr>
            <p:ph type="title"/>
          </p:nvPr>
        </p:nvSpPr>
        <p:spPr/>
        <p:txBody>
          <a:bodyPr/>
          <a:lstStyle/>
          <a:p>
            <a:r>
              <a:rPr lang="zh-CN" altLang="en-US" dirty="0"/>
              <a:t>三、应用</a:t>
            </a:r>
            <a:r>
              <a:rPr lang="en-US" altLang="zh-CN" dirty="0"/>
              <a:t>——</a:t>
            </a:r>
            <a:r>
              <a:rPr lang="zh-CN" altLang="en-US" dirty="0"/>
              <a:t>学它做什么</a:t>
            </a:r>
          </a:p>
        </p:txBody>
      </p:sp>
      <p:sp>
        <p:nvSpPr>
          <p:cNvPr id="3" name="内容占位符 2">
            <a:extLst>
              <a:ext uri="{FF2B5EF4-FFF2-40B4-BE49-F238E27FC236}">
                <a16:creationId xmlns:a16="http://schemas.microsoft.com/office/drawing/2014/main" id="{2A41FA83-4BDD-426E-9A28-43D384080519}"/>
              </a:ext>
            </a:extLst>
          </p:cNvPr>
          <p:cNvSpPr>
            <a:spLocks noGrp="1"/>
          </p:cNvSpPr>
          <p:nvPr>
            <p:ph idx="1"/>
          </p:nvPr>
        </p:nvSpPr>
        <p:spPr>
          <a:xfrm>
            <a:off x="581192" y="2340864"/>
            <a:ext cx="11102122" cy="1236418"/>
          </a:xfrm>
        </p:spPr>
        <p:txBody>
          <a:bodyPr anchor="t">
            <a:normAutofit/>
          </a:bodyPr>
          <a:lstStyle/>
          <a:p>
            <a:r>
              <a:rPr lang="zh-CN" altLang="en-US" dirty="0"/>
              <a:t>一些证明系统只能用处理用前束范式写成的原理。</a:t>
            </a:r>
            <a:endParaRPr lang="en-US" altLang="zh-CN" dirty="0"/>
          </a:p>
          <a:p>
            <a:r>
              <a:rPr lang="zh-CN" altLang="en-US" dirty="0"/>
              <a:t>哥德尔证明他的一阶逻辑完备性的前提是：所有公理都已被改写为前束范式。</a:t>
            </a:r>
            <a:endParaRPr lang="en-US" altLang="zh-CN" dirty="0"/>
          </a:p>
          <a:p>
            <a:r>
              <a:rPr lang="zh-CN" altLang="en-US" dirty="0"/>
              <a:t>塔斯基公理的所有语言都可以写成前束范式，这帮助了塔斯基证明欧几里得几何是可判定的。</a:t>
            </a:r>
            <a:endParaRPr lang="en-US" altLang="zh-CN" dirty="0"/>
          </a:p>
        </p:txBody>
      </p:sp>
      <p:sp>
        <p:nvSpPr>
          <p:cNvPr id="4" name="日期占位符 3">
            <a:extLst>
              <a:ext uri="{FF2B5EF4-FFF2-40B4-BE49-F238E27FC236}">
                <a16:creationId xmlns:a16="http://schemas.microsoft.com/office/drawing/2014/main" id="{44453F8B-4D01-46E7-9311-1281141D0309}"/>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p:sp>
        <p:nvSpPr>
          <p:cNvPr id="5" name="文本框 4">
            <a:extLst>
              <a:ext uri="{FF2B5EF4-FFF2-40B4-BE49-F238E27FC236}">
                <a16:creationId xmlns:a16="http://schemas.microsoft.com/office/drawing/2014/main" id="{90C4C74B-8167-4963-AF75-48E7C2FF9D2A}"/>
              </a:ext>
            </a:extLst>
          </p:cNvPr>
          <p:cNvSpPr txBox="1"/>
          <p:nvPr/>
        </p:nvSpPr>
        <p:spPr>
          <a:xfrm>
            <a:off x="704335" y="3787346"/>
            <a:ext cx="4559643" cy="2246769"/>
          </a:xfrm>
          <a:prstGeom prst="rect">
            <a:avLst/>
          </a:prstGeom>
          <a:noFill/>
        </p:spPr>
        <p:txBody>
          <a:bodyPr wrap="square" rtlCol="0">
            <a:spAutoFit/>
          </a:bodyPr>
          <a:lstStyle/>
          <a:p>
            <a:pPr marL="571500" indent="-571500">
              <a:buFont typeface="Wingdings" panose="05000000000000000000" pitchFamily="2" charset="2"/>
              <a:buChar char="n"/>
            </a:pPr>
            <a:r>
              <a:rPr lang="zh-CN" altLang="en-US" sz="3200" b="1" dirty="0">
                <a:latin typeface="Microsoft JhengHei UI" panose="020B0604030504040204" pitchFamily="34" charset="-120"/>
                <a:ea typeface="Microsoft JhengHei UI" panose="020B0604030504040204" pitchFamily="34" charset="-120"/>
              </a:rPr>
              <a:t>然而</a:t>
            </a:r>
            <a:endParaRPr lang="en-US" altLang="zh-CN" sz="3200" b="1" dirty="0">
              <a:latin typeface="Microsoft JhengHei UI" panose="020B0604030504040204" pitchFamily="34" charset="-120"/>
              <a:ea typeface="Microsoft JhengHei UI" panose="020B0604030504040204" pitchFamily="34" charset="-120"/>
            </a:endParaRPr>
          </a:p>
          <a:p>
            <a:pPr marL="0" indent="0">
              <a:buNone/>
            </a:pPr>
            <a:r>
              <a:rPr lang="en-US" altLang="zh-CN" sz="1800" dirty="0"/>
              <a:t>--</a:t>
            </a:r>
            <a:r>
              <a:rPr lang="zh-CN" altLang="en-US" sz="1800" dirty="0"/>
              <a:t> 什么是证明系统？</a:t>
            </a:r>
            <a:endParaRPr lang="en-US" altLang="zh-CN" sz="1800" dirty="0"/>
          </a:p>
          <a:p>
            <a:pPr marL="0" indent="0">
              <a:buNone/>
            </a:pPr>
            <a:r>
              <a:rPr lang="en-US" altLang="zh-CN" sz="1800" dirty="0"/>
              <a:t>-- </a:t>
            </a:r>
            <a:r>
              <a:rPr lang="zh-CN" altLang="en-US" sz="1800" dirty="0"/>
              <a:t>哥德尔是谁？</a:t>
            </a:r>
            <a:endParaRPr lang="en-US" altLang="zh-CN" sz="1800" dirty="0"/>
          </a:p>
          <a:p>
            <a:pPr marL="0" indent="0">
              <a:buNone/>
            </a:pPr>
            <a:r>
              <a:rPr lang="en-US" altLang="zh-CN" sz="1800" dirty="0"/>
              <a:t>-- </a:t>
            </a:r>
            <a:r>
              <a:rPr lang="zh-CN" altLang="en-US" sz="1800" dirty="0"/>
              <a:t>塔斯基是谁？</a:t>
            </a:r>
            <a:endParaRPr lang="en-US" altLang="zh-CN" sz="1800" dirty="0"/>
          </a:p>
          <a:p>
            <a:pPr marL="0" indent="0">
              <a:buNone/>
            </a:pPr>
            <a:r>
              <a:rPr lang="en-US" altLang="zh-CN" sz="1800" dirty="0"/>
              <a:t>……</a:t>
            </a:r>
          </a:p>
          <a:p>
            <a:pPr marL="0" indent="0">
              <a:buNone/>
            </a:pPr>
            <a:r>
              <a:rPr lang="en-US" altLang="zh-CN" sz="1800" dirty="0"/>
              <a:t>-- </a:t>
            </a:r>
            <a:r>
              <a:rPr lang="zh-CN" altLang="en-US" sz="1800" dirty="0"/>
              <a:t>我还是不能理解学它做什么。</a:t>
            </a:r>
            <a:endParaRPr lang="en-US" altLang="zh-CN" sz="1800" dirty="0"/>
          </a:p>
          <a:p>
            <a:endParaRPr lang="zh-CN" altLang="en-US" dirty="0"/>
          </a:p>
        </p:txBody>
      </p:sp>
    </p:spTree>
    <p:extLst>
      <p:ext uri="{BB962C8B-B14F-4D97-AF65-F5344CB8AC3E}">
        <p14:creationId xmlns:p14="http://schemas.microsoft.com/office/powerpoint/2010/main" val="140541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additive="base">
                                        <p:cTn id="34"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 calcmode="lin" valueType="num">
                                      <p:cBhvr additive="base">
                                        <p:cTn id="4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B7C8FD-9574-4E93-8977-E8C911E3E4AD}"/>
              </a:ext>
            </a:extLst>
          </p:cNvPr>
          <p:cNvSpPr>
            <a:spLocks noGrp="1"/>
          </p:cNvSpPr>
          <p:nvPr>
            <p:ph type="title"/>
          </p:nvPr>
        </p:nvSpPr>
        <p:spPr/>
        <p:txBody>
          <a:bodyPr/>
          <a:lstStyle/>
          <a:p>
            <a:r>
              <a:rPr lang="zh-CN" altLang="en-US" dirty="0"/>
              <a:t>其实</a:t>
            </a:r>
          </a:p>
        </p:txBody>
      </p:sp>
      <p:sp>
        <p:nvSpPr>
          <p:cNvPr id="3" name="内容占位符 2">
            <a:extLst>
              <a:ext uri="{FF2B5EF4-FFF2-40B4-BE49-F238E27FC236}">
                <a16:creationId xmlns:a16="http://schemas.microsoft.com/office/drawing/2014/main" id="{25D04A0D-5685-4D4E-9C88-E76C568818A2}"/>
              </a:ext>
            </a:extLst>
          </p:cNvPr>
          <p:cNvSpPr>
            <a:spLocks noGrp="1"/>
          </p:cNvSpPr>
          <p:nvPr>
            <p:ph idx="1"/>
          </p:nvPr>
        </p:nvSpPr>
        <p:spPr>
          <a:xfrm>
            <a:off x="581193" y="1890876"/>
            <a:ext cx="4111578" cy="380747"/>
          </a:xfrm>
        </p:spPr>
        <p:txBody>
          <a:bodyPr anchor="t"/>
          <a:lstStyle/>
          <a:p>
            <a:r>
              <a:rPr lang="zh-CN" altLang="en-US" dirty="0"/>
              <a:t>知识往往不能在当下显现价值</a:t>
            </a:r>
            <a:endParaRPr lang="en-US" altLang="zh-CN" dirty="0"/>
          </a:p>
        </p:txBody>
      </p:sp>
      <p:sp>
        <p:nvSpPr>
          <p:cNvPr id="4" name="日期占位符 3">
            <a:extLst>
              <a:ext uri="{FF2B5EF4-FFF2-40B4-BE49-F238E27FC236}">
                <a16:creationId xmlns:a16="http://schemas.microsoft.com/office/drawing/2014/main" id="{5EA07FC7-8C1C-4AB4-B983-A6F53B929FB6}"/>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p:sp>
        <p:nvSpPr>
          <p:cNvPr id="5" name="文本框 4">
            <a:extLst>
              <a:ext uri="{FF2B5EF4-FFF2-40B4-BE49-F238E27FC236}">
                <a16:creationId xmlns:a16="http://schemas.microsoft.com/office/drawing/2014/main" id="{88D790B4-6653-48F0-895B-E42F818DA48B}"/>
              </a:ext>
            </a:extLst>
          </p:cNvPr>
          <p:cNvSpPr txBox="1"/>
          <p:nvPr/>
        </p:nvSpPr>
        <p:spPr>
          <a:xfrm>
            <a:off x="581192" y="2432649"/>
            <a:ext cx="3712249" cy="523220"/>
          </a:xfrm>
          <a:prstGeom prst="rect">
            <a:avLst/>
          </a:prstGeom>
          <a:noFill/>
        </p:spPr>
        <p:txBody>
          <a:bodyPr wrap="square" rtlCol="0">
            <a:spAutoFit/>
          </a:bodyPr>
          <a:lstStyle/>
          <a:p>
            <a:r>
              <a:rPr lang="zh-CN" altLang="en-US" sz="2800" b="1" dirty="0">
                <a:solidFill>
                  <a:schemeClr val="tx1">
                    <a:lumMod val="65000"/>
                    <a:lumOff val="35000"/>
                  </a:schemeClr>
                </a:solidFill>
                <a:latin typeface="Microsoft YaHei UI" panose="020B0503020204020204" pitchFamily="34" charset="-122"/>
                <a:ea typeface="Microsoft YaHei UI" panose="020B0503020204020204" pitchFamily="34" charset="-122"/>
              </a:rPr>
              <a:t>如果要谈当下的价值</a:t>
            </a:r>
          </a:p>
        </p:txBody>
      </p:sp>
      <p:sp>
        <p:nvSpPr>
          <p:cNvPr id="7" name="文本框 6">
            <a:extLst>
              <a:ext uri="{FF2B5EF4-FFF2-40B4-BE49-F238E27FC236}">
                <a16:creationId xmlns:a16="http://schemas.microsoft.com/office/drawing/2014/main" id="{2BBCB2D1-F48A-433B-B00F-B026389D2EC2}"/>
              </a:ext>
            </a:extLst>
          </p:cNvPr>
          <p:cNvSpPr txBox="1"/>
          <p:nvPr/>
        </p:nvSpPr>
        <p:spPr>
          <a:xfrm>
            <a:off x="578298" y="3116895"/>
            <a:ext cx="7378799" cy="1015663"/>
          </a:xfrm>
          <a:prstGeom prst="rect">
            <a:avLst/>
          </a:prstGeom>
          <a:noFill/>
        </p:spPr>
        <p:txBody>
          <a:bodyPr wrap="square" rtlCol="0">
            <a:spAutoFit/>
          </a:bodyPr>
          <a:lstStyle/>
          <a:p>
            <a:pPr marL="285750" indent="-285750">
              <a:buFont typeface="Wingdings" panose="05000000000000000000" pitchFamily="2" charset="2"/>
              <a:buChar char="n"/>
            </a:pPr>
            <a:r>
              <a:rPr lang="zh-CN" altLang="en-US" sz="2000" dirty="0"/>
              <a:t>它使我们的谓词公式更整洁</a:t>
            </a:r>
            <a:endParaRPr lang="en-US" altLang="zh-CN" sz="2000" dirty="0"/>
          </a:p>
          <a:p>
            <a:pPr marL="285750" indent="-285750">
              <a:buFont typeface="Wingdings" panose="05000000000000000000" pitchFamily="2" charset="2"/>
              <a:buChar char="n"/>
            </a:pPr>
            <a:r>
              <a:rPr lang="zh-CN" altLang="en-US" sz="2000" dirty="0"/>
              <a:t>它为我们学习更有优越性的范式（</a:t>
            </a:r>
            <a:r>
              <a:rPr lang="en-US" altLang="zh-CN" sz="2000" dirty="0" err="1"/>
              <a:t>Skolem</a:t>
            </a:r>
            <a:r>
              <a:rPr lang="zh-CN" altLang="en-US" sz="2000" dirty="0"/>
              <a:t>范式）奠定了基础</a:t>
            </a:r>
            <a:endParaRPr lang="en-US" altLang="zh-CN" sz="2000" dirty="0"/>
          </a:p>
          <a:p>
            <a:pPr marL="285750" indent="-285750">
              <a:buFont typeface="Wingdings" panose="05000000000000000000" pitchFamily="2" charset="2"/>
              <a:buChar char="n"/>
            </a:pPr>
            <a:r>
              <a:rPr lang="zh-CN" altLang="en-US" sz="2000" b="1" dirty="0">
                <a:solidFill>
                  <a:schemeClr val="accent2">
                    <a:lumMod val="75000"/>
                  </a:schemeClr>
                </a:solidFill>
              </a:rPr>
              <a:t>前束范式的转换 </a:t>
            </a:r>
            <a:r>
              <a:rPr lang="zh-CN" altLang="en-US" sz="2000" dirty="0"/>
              <a:t>为我们巩固 一阶谓词逻辑 提供了良好的练习</a:t>
            </a:r>
          </a:p>
        </p:txBody>
      </p:sp>
    </p:spTree>
    <p:extLst>
      <p:ext uri="{BB962C8B-B14F-4D97-AF65-F5344CB8AC3E}">
        <p14:creationId xmlns:p14="http://schemas.microsoft.com/office/powerpoint/2010/main" val="4140521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E0D1D-6BD0-44AD-AF5E-6D7EFD093BEA}"/>
              </a:ext>
            </a:extLst>
          </p:cNvPr>
          <p:cNvSpPr>
            <a:spLocks noGrp="1"/>
          </p:cNvSpPr>
          <p:nvPr>
            <p:ph type="title"/>
          </p:nvPr>
        </p:nvSpPr>
        <p:spPr>
          <a:xfrm>
            <a:off x="625642" y="2784956"/>
            <a:ext cx="11029616" cy="1188720"/>
          </a:xfrm>
          <a:solidFill>
            <a:schemeClr val="accent1"/>
          </a:solidFill>
        </p:spPr>
        <p:txBody>
          <a:bodyPr anchor="ctr"/>
          <a:lstStyle/>
          <a:p>
            <a:r>
              <a:rPr lang="en-US" altLang="zh-CN" dirty="0">
                <a:solidFill>
                  <a:schemeClr val="bg1"/>
                </a:solidFill>
              </a:rPr>
              <a:t>				Thank</a:t>
            </a:r>
            <a:br>
              <a:rPr lang="en-US" altLang="zh-CN" dirty="0">
                <a:solidFill>
                  <a:schemeClr val="bg1"/>
                </a:solidFill>
              </a:rPr>
            </a:br>
            <a:r>
              <a:rPr lang="en-US" altLang="zh-CN" dirty="0">
                <a:solidFill>
                  <a:schemeClr val="bg1"/>
                </a:solidFill>
              </a:rPr>
              <a:t>				you</a:t>
            </a:r>
            <a:endParaRPr lang="zh-CN" altLang="en-US" dirty="0">
              <a:solidFill>
                <a:schemeClr val="bg1"/>
              </a:solidFill>
            </a:endParaRPr>
          </a:p>
        </p:txBody>
      </p:sp>
      <p:sp>
        <p:nvSpPr>
          <p:cNvPr id="4" name="日期占位符 3">
            <a:extLst>
              <a:ext uri="{FF2B5EF4-FFF2-40B4-BE49-F238E27FC236}">
                <a16:creationId xmlns:a16="http://schemas.microsoft.com/office/drawing/2014/main" id="{FC5549F7-8B43-4569-9FA0-A1673F1CA917}"/>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p:sp>
        <p:nvSpPr>
          <p:cNvPr id="3" name="文本框 2">
            <a:extLst>
              <a:ext uri="{FF2B5EF4-FFF2-40B4-BE49-F238E27FC236}">
                <a16:creationId xmlns:a16="http://schemas.microsoft.com/office/drawing/2014/main" id="{6E931D99-A8E9-4359-9CE3-C0D41959AD85}"/>
              </a:ext>
            </a:extLst>
          </p:cNvPr>
          <p:cNvSpPr txBox="1"/>
          <p:nvPr/>
        </p:nvSpPr>
        <p:spPr>
          <a:xfrm>
            <a:off x="672175" y="4172328"/>
            <a:ext cx="5423825" cy="1477328"/>
          </a:xfrm>
          <a:prstGeom prst="rect">
            <a:avLst/>
          </a:prstGeom>
          <a:noFill/>
        </p:spPr>
        <p:txBody>
          <a:bodyPr wrap="square" rtlCol="0">
            <a:spAutoFit/>
          </a:bodyPr>
          <a:lstStyle/>
          <a:p>
            <a:r>
              <a:rPr lang="zh-CN" altLang="en-US" b="1" dirty="0">
                <a:latin typeface="Microsoft YaHei UI" panose="020B0503020204020204" pitchFamily="34" charset="-122"/>
                <a:ea typeface="Microsoft YaHei UI" panose="020B0503020204020204" pitchFamily="34" charset="-122"/>
              </a:rPr>
              <a:t>信息参考</a:t>
            </a:r>
            <a:r>
              <a:rPr lang="en-US" altLang="zh-CN" b="1" dirty="0">
                <a:latin typeface="Microsoft YaHei UI" panose="020B0503020204020204" pitchFamily="34" charset="-122"/>
                <a:ea typeface="Microsoft YaHei UI" panose="020B0503020204020204" pitchFamily="34" charset="-122"/>
              </a:rPr>
              <a:t>:</a:t>
            </a:r>
          </a:p>
          <a:p>
            <a:r>
              <a:rPr lang="en-US" altLang="zh-CN" b="1" dirty="0">
                <a:latin typeface="Microsoft YaHei UI" panose="020B0503020204020204" pitchFamily="34" charset="-122"/>
                <a:ea typeface="Microsoft YaHei UI" panose="020B0503020204020204" pitchFamily="34" charset="-122"/>
              </a:rPr>
              <a:t>1.Wikipedia: </a:t>
            </a:r>
            <a:r>
              <a:rPr lang="en-US" altLang="zh-CN" b="1" dirty="0" err="1">
                <a:latin typeface="Microsoft YaHei UI" panose="020B0503020204020204" pitchFamily="34" charset="-122"/>
                <a:ea typeface="Microsoft YaHei UI" panose="020B0503020204020204" pitchFamily="34" charset="-122"/>
              </a:rPr>
              <a:t>prenex</a:t>
            </a:r>
            <a:r>
              <a:rPr lang="en-US" altLang="zh-CN" b="1" dirty="0">
                <a:latin typeface="Microsoft YaHei UI" panose="020B0503020204020204" pitchFamily="34" charset="-122"/>
                <a:ea typeface="Microsoft YaHei UI" panose="020B0503020204020204" pitchFamily="34" charset="-122"/>
              </a:rPr>
              <a:t> normal form</a:t>
            </a:r>
          </a:p>
          <a:p>
            <a:r>
              <a:rPr lang="en-US" altLang="zh-CN" b="1" dirty="0">
                <a:latin typeface="Microsoft YaHei UI" panose="020B0503020204020204" pitchFamily="34" charset="-122"/>
                <a:ea typeface="Microsoft YaHei UI" panose="020B0503020204020204" pitchFamily="34" charset="-122"/>
              </a:rPr>
              <a:t>2.</a:t>
            </a:r>
            <a:r>
              <a:rPr lang="en-US" altLang="zh-CN" dirty="0">
                <a:hlinkClick r:id="rId2"/>
              </a:rPr>
              <a:t> </a:t>
            </a:r>
            <a:r>
              <a:rPr lang="en-US" altLang="zh-CN" b="1" dirty="0" err="1">
                <a:hlinkClick r:id="rId2"/>
              </a:rPr>
              <a:t>Prenex</a:t>
            </a:r>
            <a:r>
              <a:rPr lang="en-US" altLang="zh-CN" b="1" dirty="0">
                <a:hlinkClick r:id="rId2"/>
              </a:rPr>
              <a:t> Normal Form (PNF) (barrywatson.se)</a:t>
            </a:r>
            <a:endParaRPr lang="en-US" altLang="zh-CN" b="1" dirty="0"/>
          </a:p>
          <a:p>
            <a:r>
              <a:rPr lang="en-US" altLang="zh-CN" b="1" dirty="0">
                <a:latin typeface="Microsoft YaHei UI" panose="020B0503020204020204" pitchFamily="34" charset="-122"/>
                <a:ea typeface="Microsoft YaHei UI" panose="020B0503020204020204" pitchFamily="34" charset="-122"/>
              </a:rPr>
              <a:t>3.</a:t>
            </a:r>
            <a:r>
              <a:rPr lang="zh-CN" altLang="en-US" dirty="0">
                <a:hlinkClick r:id="rId3"/>
              </a:rPr>
              <a:t>前束范式</a:t>
            </a:r>
            <a:r>
              <a:rPr lang="en-US" altLang="zh-CN" dirty="0">
                <a:hlinkClick r:id="rId3"/>
              </a:rPr>
              <a:t>_</a:t>
            </a:r>
            <a:r>
              <a:rPr lang="zh-CN" altLang="en-US" dirty="0">
                <a:hlinkClick r:id="rId3"/>
              </a:rPr>
              <a:t>百度百科 </a:t>
            </a:r>
            <a:r>
              <a:rPr lang="en-US" altLang="zh-CN" dirty="0">
                <a:hlinkClick r:id="rId3"/>
              </a:rPr>
              <a:t>(baidu.com)</a:t>
            </a:r>
            <a:endParaRPr lang="en-US" altLang="zh-CN" dirty="0"/>
          </a:p>
          <a:p>
            <a:r>
              <a:rPr lang="en-US" altLang="zh-CN" b="1" dirty="0">
                <a:latin typeface="Microsoft YaHei UI" panose="020B0503020204020204" pitchFamily="34" charset="-122"/>
                <a:ea typeface="Microsoft YaHei UI" panose="020B0503020204020204" pitchFamily="34" charset="-122"/>
              </a:rPr>
              <a:t>4.1-2 PNF </a:t>
            </a:r>
            <a:r>
              <a:rPr lang="zh-CN" altLang="en-US" b="1" dirty="0">
                <a:latin typeface="Microsoft YaHei UI" panose="020B0503020204020204" pitchFamily="34" charset="-122"/>
                <a:ea typeface="Microsoft YaHei UI" panose="020B0503020204020204" pitchFamily="34" charset="-122"/>
              </a:rPr>
              <a:t>张浩宇</a:t>
            </a:r>
          </a:p>
        </p:txBody>
      </p:sp>
    </p:spTree>
    <p:extLst>
      <p:ext uri="{BB962C8B-B14F-4D97-AF65-F5344CB8AC3E}">
        <p14:creationId xmlns:p14="http://schemas.microsoft.com/office/powerpoint/2010/main" val="30424090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A971E-7FD5-479E-8DA1-988427D548B0}"/>
              </a:ext>
            </a:extLst>
          </p:cNvPr>
          <p:cNvSpPr>
            <a:spLocks noGrp="1"/>
          </p:cNvSpPr>
          <p:nvPr>
            <p:ph type="title"/>
          </p:nvPr>
        </p:nvSpPr>
        <p:spPr/>
        <p:txBody>
          <a:bodyPr/>
          <a:lstStyle/>
          <a:p>
            <a:r>
              <a:rPr lang="zh-CN" altLang="en-US" dirty="0"/>
              <a:t>一、定义</a:t>
            </a:r>
            <a:r>
              <a:rPr lang="en-US" altLang="zh-CN" dirty="0"/>
              <a:t>——</a:t>
            </a:r>
            <a:r>
              <a:rPr lang="zh-CN" altLang="en-US" dirty="0"/>
              <a:t>它是什么</a:t>
            </a:r>
          </a:p>
        </p:txBody>
      </p:sp>
      <p:sp>
        <p:nvSpPr>
          <p:cNvPr id="4" name="日期占位符 3">
            <a:extLst>
              <a:ext uri="{FF2B5EF4-FFF2-40B4-BE49-F238E27FC236}">
                <a16:creationId xmlns:a16="http://schemas.microsoft.com/office/drawing/2014/main" id="{44535675-734E-472C-964F-83E73FBAAC3E}"/>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p:pic>
        <p:nvPicPr>
          <p:cNvPr id="14" name="内容占位符 13">
            <a:extLst>
              <a:ext uri="{FF2B5EF4-FFF2-40B4-BE49-F238E27FC236}">
                <a16:creationId xmlns:a16="http://schemas.microsoft.com/office/drawing/2014/main" id="{34FC0AA4-AA4A-4DEF-8C27-EBF3DA4892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92" y="2519409"/>
            <a:ext cx="10630060" cy="821021"/>
          </a:xfrm>
        </p:spPr>
      </p:pic>
      <p:sp>
        <p:nvSpPr>
          <p:cNvPr id="15" name="文本框 14">
            <a:extLst>
              <a:ext uri="{FF2B5EF4-FFF2-40B4-BE49-F238E27FC236}">
                <a16:creationId xmlns:a16="http://schemas.microsoft.com/office/drawing/2014/main" id="{984DCC0D-673C-4AA4-A701-5FBA859EE83C}"/>
              </a:ext>
            </a:extLst>
          </p:cNvPr>
          <p:cNvSpPr txBox="1"/>
          <p:nvPr/>
        </p:nvSpPr>
        <p:spPr>
          <a:xfrm>
            <a:off x="654908" y="2150077"/>
            <a:ext cx="2082114" cy="369332"/>
          </a:xfrm>
          <a:prstGeom prst="rect">
            <a:avLst/>
          </a:prstGeom>
          <a:noFill/>
        </p:spPr>
        <p:txBody>
          <a:bodyPr wrap="square" rtlCol="0">
            <a:spAutoFit/>
          </a:bodyPr>
          <a:lstStyle/>
          <a:p>
            <a:r>
              <a:rPr lang="zh-CN" altLang="en-US" b="1" dirty="0">
                <a:latin typeface="Microsoft JhengHei UI" panose="020B0604030504040204" pitchFamily="34" charset="-120"/>
                <a:ea typeface="Microsoft JhengHei UI" panose="020B0604030504040204" pitchFamily="34" charset="-120"/>
                <a:cs typeface="Microsoft New Tai Lue" panose="020B0502040204020203" pitchFamily="34" charset="0"/>
              </a:rPr>
              <a:t>摘自</a:t>
            </a:r>
            <a:r>
              <a:rPr lang="en-US" altLang="zh-CN" b="1" dirty="0" err="1">
                <a:latin typeface="Microsoft JhengHei UI" panose="020B0604030504040204" pitchFamily="34" charset="-120"/>
                <a:ea typeface="Microsoft JhengHei UI" panose="020B0604030504040204" pitchFamily="34" charset="-120"/>
                <a:cs typeface="Microsoft New Tai Lue" panose="020B0502040204020203" pitchFamily="34" charset="0"/>
              </a:rPr>
              <a:t>wikipedia</a:t>
            </a:r>
            <a:r>
              <a:rPr lang="zh-CN" altLang="en-US" b="1" dirty="0">
                <a:latin typeface="Microsoft JhengHei UI" panose="020B0604030504040204" pitchFamily="34" charset="-120"/>
                <a:ea typeface="Microsoft JhengHei UI" panose="020B0604030504040204" pitchFamily="34" charset="-120"/>
                <a:cs typeface="Microsoft New Tai Lue" panose="020B0502040204020203" pitchFamily="34" charset="0"/>
              </a:rPr>
              <a:t>：</a:t>
            </a:r>
          </a:p>
        </p:txBody>
      </p:sp>
      <p:sp>
        <p:nvSpPr>
          <p:cNvPr id="16" name="文本框 15">
            <a:extLst>
              <a:ext uri="{FF2B5EF4-FFF2-40B4-BE49-F238E27FC236}">
                <a16:creationId xmlns:a16="http://schemas.microsoft.com/office/drawing/2014/main" id="{B5F6A6D1-3E1C-4CF8-8AFE-CDCC835546EB}"/>
              </a:ext>
            </a:extLst>
          </p:cNvPr>
          <p:cNvSpPr txBox="1"/>
          <p:nvPr/>
        </p:nvSpPr>
        <p:spPr>
          <a:xfrm>
            <a:off x="654908" y="3534032"/>
            <a:ext cx="1600200" cy="369332"/>
          </a:xfrm>
          <a:prstGeom prst="rect">
            <a:avLst/>
          </a:prstGeom>
          <a:noFill/>
        </p:spPr>
        <p:txBody>
          <a:bodyPr wrap="square" rtlCol="0">
            <a:spAutoFit/>
          </a:bodyPr>
          <a:lstStyle/>
          <a:p>
            <a:r>
              <a:rPr lang="zh-CN" altLang="en-US" b="1" dirty="0">
                <a:latin typeface="Microsoft JhengHei UI" panose="020B0604030504040204" pitchFamily="34" charset="-120"/>
                <a:ea typeface="Microsoft JhengHei UI" panose="020B0604030504040204" pitchFamily="34" charset="-120"/>
              </a:rPr>
              <a:t>人性化翻译：</a:t>
            </a:r>
          </a:p>
        </p:txBody>
      </p:sp>
      <p:sp>
        <p:nvSpPr>
          <p:cNvPr id="18" name="文本框 17">
            <a:extLst>
              <a:ext uri="{FF2B5EF4-FFF2-40B4-BE49-F238E27FC236}">
                <a16:creationId xmlns:a16="http://schemas.microsoft.com/office/drawing/2014/main" id="{C7D812BF-01BB-4DEF-AE6B-A7E2EFA991A4}"/>
              </a:ext>
            </a:extLst>
          </p:cNvPr>
          <p:cNvSpPr txBox="1"/>
          <p:nvPr/>
        </p:nvSpPr>
        <p:spPr>
          <a:xfrm>
            <a:off x="654909" y="4127852"/>
            <a:ext cx="3867664" cy="1631216"/>
          </a:xfrm>
          <a:prstGeom prst="rect">
            <a:avLst/>
          </a:prstGeom>
          <a:noFill/>
        </p:spPr>
        <p:txBody>
          <a:bodyPr wrap="square" rtlCol="0">
            <a:spAutoFit/>
          </a:bodyPr>
          <a:lstStyle/>
          <a:p>
            <a:r>
              <a:rPr lang="zh-CN" altLang="en-US" sz="2000" b="1" i="0" dirty="0">
                <a:solidFill>
                  <a:srgbClr val="2E3033"/>
                </a:solidFill>
                <a:effectLst/>
                <a:latin typeface="Arial" panose="020B0604020202020204" pitchFamily="34" charset="0"/>
              </a:rPr>
              <a:t>如果</a:t>
            </a:r>
            <a:r>
              <a:rPr lang="en-US" altLang="zh-CN" sz="2000" b="1" dirty="0">
                <a:solidFill>
                  <a:srgbClr val="2E3033"/>
                </a:solidFill>
                <a:latin typeface="Arial" panose="020B0604020202020204" pitchFamily="34" charset="0"/>
              </a:rPr>
              <a:t> </a:t>
            </a:r>
            <a:r>
              <a:rPr lang="zh-CN" altLang="en-US" sz="2000" b="1" i="0" dirty="0">
                <a:solidFill>
                  <a:srgbClr val="2E3033"/>
                </a:solidFill>
                <a:effectLst/>
                <a:latin typeface="Arial" panose="020B0604020202020204" pitchFamily="34" charset="0"/>
              </a:rPr>
              <a:t>一个 </a:t>
            </a:r>
            <a:r>
              <a:rPr lang="zh-CN" altLang="en-US" sz="2000" b="1" i="0" dirty="0">
                <a:solidFill>
                  <a:srgbClr val="00B0F0"/>
                </a:solidFill>
                <a:effectLst/>
                <a:latin typeface="Arial" panose="020B0604020202020204" pitchFamily="34" charset="0"/>
              </a:rPr>
              <a:t>谓词逻辑公式 </a:t>
            </a:r>
            <a:r>
              <a:rPr lang="zh-CN" altLang="en-US" sz="2000" b="1" i="0" dirty="0">
                <a:solidFill>
                  <a:srgbClr val="2E3033"/>
                </a:solidFill>
                <a:effectLst/>
                <a:latin typeface="Arial" panose="020B0604020202020204" pitchFamily="34" charset="0"/>
              </a:rPr>
              <a:t>被写成</a:t>
            </a:r>
            <a:endParaRPr lang="en-US" altLang="zh-CN" sz="2000" b="1" i="0" dirty="0">
              <a:solidFill>
                <a:srgbClr val="2E3033"/>
              </a:solidFill>
              <a:effectLst/>
              <a:latin typeface="Arial" panose="020B0604020202020204" pitchFamily="34" charset="0"/>
            </a:endParaRPr>
          </a:p>
          <a:p>
            <a:r>
              <a:rPr lang="en-US" altLang="zh-CN" sz="2000" b="1" dirty="0">
                <a:solidFill>
                  <a:srgbClr val="2E3033"/>
                </a:solidFill>
                <a:latin typeface="Arial" panose="020B0604020202020204" pitchFamily="34" charset="0"/>
              </a:rPr>
              <a:t>    </a:t>
            </a:r>
            <a:r>
              <a:rPr lang="zh-CN" altLang="en-US" sz="2000" b="1" i="0" dirty="0">
                <a:solidFill>
                  <a:srgbClr val="2E3033"/>
                </a:solidFill>
                <a:effectLst/>
                <a:latin typeface="Arial" panose="020B0604020202020204" pitchFamily="34" charset="0"/>
              </a:rPr>
              <a:t>一串</a:t>
            </a:r>
            <a:r>
              <a:rPr lang="zh-CN" altLang="en-US" sz="2000" b="1" i="0" dirty="0">
                <a:solidFill>
                  <a:srgbClr val="0070C0"/>
                </a:solidFill>
                <a:effectLst/>
                <a:latin typeface="Arial" panose="020B0604020202020204" pitchFamily="34" charset="0"/>
              </a:rPr>
              <a:t>量词与有界变量</a:t>
            </a:r>
            <a:r>
              <a:rPr lang="zh-CN" altLang="en-US" sz="2000" b="1" i="0" dirty="0">
                <a:solidFill>
                  <a:srgbClr val="2E3033"/>
                </a:solidFill>
                <a:effectLst/>
                <a:latin typeface="Arial" panose="020B0604020202020204" pitchFamily="34" charset="0"/>
              </a:rPr>
              <a:t>，</a:t>
            </a:r>
            <a:endParaRPr lang="en-US" altLang="zh-CN" sz="2000" b="1" i="0" dirty="0">
              <a:solidFill>
                <a:srgbClr val="2E3033"/>
              </a:solidFill>
              <a:effectLst/>
              <a:latin typeface="Arial" panose="020B0604020202020204" pitchFamily="34" charset="0"/>
            </a:endParaRPr>
          </a:p>
          <a:p>
            <a:r>
              <a:rPr lang="en-US" altLang="zh-CN" sz="2000" b="1" dirty="0">
                <a:solidFill>
                  <a:srgbClr val="2E3033"/>
                </a:solidFill>
                <a:latin typeface="Arial" panose="020B0604020202020204" pitchFamily="34" charset="0"/>
              </a:rPr>
              <a:t>    </a:t>
            </a:r>
            <a:r>
              <a:rPr lang="zh-CN" altLang="en-US" sz="2000" b="1" i="0" dirty="0">
                <a:solidFill>
                  <a:srgbClr val="2E3033"/>
                </a:solidFill>
                <a:effectLst/>
                <a:latin typeface="Arial" panose="020B0604020202020204" pitchFamily="34" charset="0"/>
              </a:rPr>
              <a:t>后跟一个</a:t>
            </a:r>
            <a:r>
              <a:rPr lang="zh-CN" altLang="en-US" sz="2000" b="1" i="0" dirty="0">
                <a:solidFill>
                  <a:srgbClr val="00B050"/>
                </a:solidFill>
                <a:effectLst/>
                <a:latin typeface="Arial" panose="020B0604020202020204" pitchFamily="34" charset="0"/>
              </a:rPr>
              <a:t>无量</a:t>
            </a:r>
            <a:r>
              <a:rPr lang="zh-CN" altLang="en-US" sz="2000" b="1" dirty="0">
                <a:solidFill>
                  <a:srgbClr val="00B050"/>
                </a:solidFill>
                <a:latin typeface="Arial" panose="020B0604020202020204" pitchFamily="34" charset="0"/>
              </a:rPr>
              <a:t>词</a:t>
            </a:r>
            <a:r>
              <a:rPr lang="zh-CN" altLang="en-US" sz="2000" b="1" i="0" dirty="0">
                <a:solidFill>
                  <a:srgbClr val="00B050"/>
                </a:solidFill>
                <a:effectLst/>
                <a:latin typeface="Arial" panose="020B0604020202020204" pitchFamily="34" charset="0"/>
              </a:rPr>
              <a:t>部分</a:t>
            </a:r>
            <a:endParaRPr lang="en-US" altLang="zh-CN" sz="2000" b="1" i="0" dirty="0">
              <a:solidFill>
                <a:srgbClr val="00B050"/>
              </a:solidFill>
              <a:effectLst/>
              <a:latin typeface="Arial" panose="020B0604020202020204" pitchFamily="34" charset="0"/>
            </a:endParaRPr>
          </a:p>
          <a:p>
            <a:r>
              <a:rPr lang="en-US" altLang="zh-CN" sz="2000" b="1" dirty="0">
                <a:solidFill>
                  <a:srgbClr val="00B0F0"/>
                </a:solidFill>
                <a:latin typeface="Arial" panose="020B0604020202020204" pitchFamily="34" charset="0"/>
              </a:rPr>
              <a:t>    </a:t>
            </a:r>
            <a:r>
              <a:rPr lang="zh-CN" altLang="en-US" sz="2000" b="1" dirty="0">
                <a:solidFill>
                  <a:srgbClr val="2E3033"/>
                </a:solidFill>
                <a:latin typeface="Arial" panose="020B0604020202020204" pitchFamily="34" charset="0"/>
              </a:rPr>
              <a:t>的形式，</a:t>
            </a:r>
            <a:endParaRPr lang="en-US" altLang="zh-CN" sz="2000" b="1" i="0" dirty="0">
              <a:solidFill>
                <a:srgbClr val="2E3033"/>
              </a:solidFill>
              <a:effectLst/>
              <a:latin typeface="Arial" panose="020B0604020202020204" pitchFamily="34" charset="0"/>
            </a:endParaRPr>
          </a:p>
          <a:p>
            <a:r>
              <a:rPr lang="zh-CN" altLang="en-US" sz="2000" b="1" dirty="0">
                <a:solidFill>
                  <a:srgbClr val="2E3033"/>
                </a:solidFill>
                <a:latin typeface="+mn-ea"/>
              </a:rPr>
              <a:t>那它就被称为 </a:t>
            </a:r>
            <a:r>
              <a:rPr lang="zh-CN" altLang="en-US" sz="2000" b="1" dirty="0">
                <a:solidFill>
                  <a:srgbClr val="FF0000"/>
                </a:solidFill>
                <a:latin typeface="+mn-ea"/>
              </a:rPr>
              <a:t>前束范式</a:t>
            </a:r>
            <a:r>
              <a:rPr lang="zh-CN" altLang="en-US" sz="2000" b="1" dirty="0">
                <a:solidFill>
                  <a:srgbClr val="2E3033"/>
                </a:solidFill>
                <a:latin typeface="+mn-ea"/>
              </a:rPr>
              <a:t> </a:t>
            </a:r>
            <a:r>
              <a:rPr lang="zh-CN" altLang="en-US" dirty="0">
                <a:solidFill>
                  <a:srgbClr val="2E3033"/>
                </a:solidFill>
                <a:latin typeface="+mn-ea"/>
              </a:rPr>
              <a:t>。</a:t>
            </a:r>
            <a:endParaRPr lang="zh-CN" altLang="en-US" dirty="0">
              <a:latin typeface="Microsoft JhengHei UI" panose="020B0604030504040204" pitchFamily="34" charset="-120"/>
              <a:ea typeface="Microsoft JhengHei UI" panose="020B0604030504040204" pitchFamily="34" charset="-120"/>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436D3DDB-3F12-4CE4-B0F6-D8E2DBB0A12B}"/>
                  </a:ext>
                </a:extLst>
              </p:cNvPr>
              <p:cNvSpPr txBox="1"/>
              <p:nvPr/>
            </p:nvSpPr>
            <p:spPr>
              <a:xfrm>
                <a:off x="4961237" y="4225336"/>
                <a:ext cx="4757352" cy="855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solidFill>
                            <a:srgbClr val="0070C0"/>
                          </a:solidFill>
                          <a:latin typeface="Cambria Math" panose="02040503050406030204" pitchFamily="18" charset="0"/>
                        </a:rPr>
                        <m:t>∀</m:t>
                      </m:r>
                      <m:r>
                        <a:rPr lang="en-US" altLang="zh-CN" sz="2800" b="0" i="1" smtClean="0">
                          <a:solidFill>
                            <a:srgbClr val="0070C0"/>
                          </a:solidFill>
                          <a:latin typeface="Cambria Math" panose="02040503050406030204" pitchFamily="18" charset="0"/>
                        </a:rPr>
                        <m:t>𝑥</m:t>
                      </m:r>
                      <m:r>
                        <a:rPr lang="en-US" altLang="zh-CN" sz="2800" b="0" i="1" smtClean="0">
                          <a:solidFill>
                            <a:srgbClr val="0070C0"/>
                          </a:solidFill>
                          <a:latin typeface="Cambria Math" panose="02040503050406030204" pitchFamily="18" charset="0"/>
                        </a:rPr>
                        <m:t>∃</m:t>
                      </m:r>
                      <m:r>
                        <a:rPr lang="en-US" altLang="zh-CN" sz="2800" b="0" i="1" smtClean="0">
                          <a:solidFill>
                            <a:srgbClr val="0070C0"/>
                          </a:solidFill>
                          <a:latin typeface="Cambria Math" panose="02040503050406030204" pitchFamily="18" charset="0"/>
                        </a:rPr>
                        <m:t>𝑦</m:t>
                      </m:r>
                      <m:r>
                        <a:rPr lang="en-US" altLang="zh-CN" sz="2800" b="0" i="1" smtClean="0">
                          <a:solidFill>
                            <a:srgbClr val="0070C0"/>
                          </a:solidFill>
                          <a:latin typeface="Cambria Math" panose="02040503050406030204" pitchFamily="18" charset="0"/>
                        </a:rPr>
                        <m:t>∀</m:t>
                      </m:r>
                      <m:r>
                        <a:rPr lang="en-US" altLang="zh-CN" sz="2800" b="0" i="1" smtClean="0">
                          <a:solidFill>
                            <a:srgbClr val="0070C0"/>
                          </a:solidFill>
                          <a:latin typeface="Cambria Math" panose="02040503050406030204" pitchFamily="18" charset="0"/>
                        </a:rPr>
                        <m:t>𝑧</m:t>
                      </m:r>
                      <m:d>
                        <m:dPr>
                          <m:ctrlPr>
                            <a:rPr lang="en-US" altLang="zh-CN" sz="2800" b="0" i="1" smtClean="0">
                              <a:solidFill>
                                <a:srgbClr val="00B050"/>
                              </a:solidFill>
                              <a:latin typeface="Cambria Math" panose="02040503050406030204" pitchFamily="18" charset="0"/>
                            </a:rPr>
                          </m:ctrlPr>
                        </m:dPr>
                        <m:e>
                          <m:r>
                            <a:rPr lang="en-US" altLang="zh-CN" sz="2800" b="0" i="1" smtClean="0">
                              <a:solidFill>
                                <a:srgbClr val="00B050"/>
                              </a:solidFill>
                              <a:latin typeface="Cambria Math" panose="02040503050406030204" pitchFamily="18" charset="0"/>
                            </a:rPr>
                            <m:t>𝑃</m:t>
                          </m:r>
                          <m:d>
                            <m:dPr>
                              <m:ctrlPr>
                                <a:rPr lang="en-US" altLang="zh-CN" sz="2800" b="0" i="1" smtClean="0">
                                  <a:solidFill>
                                    <a:srgbClr val="00B050"/>
                                  </a:solidFill>
                                  <a:latin typeface="Cambria Math" panose="02040503050406030204" pitchFamily="18" charset="0"/>
                                </a:rPr>
                              </m:ctrlPr>
                            </m:dPr>
                            <m:e>
                              <m:r>
                                <a:rPr lang="en-US" altLang="zh-CN" sz="2800" b="0" i="1" smtClean="0">
                                  <a:solidFill>
                                    <a:srgbClr val="00B050"/>
                                  </a:solidFill>
                                  <a:latin typeface="Cambria Math" panose="02040503050406030204" pitchFamily="18" charset="0"/>
                                </a:rPr>
                                <m:t>𝑥</m:t>
                              </m:r>
                            </m:e>
                          </m:d>
                          <m:r>
                            <a:rPr lang="en-US" altLang="zh-CN" sz="2800" b="0" i="1" smtClean="0">
                              <a:solidFill>
                                <a:srgbClr val="00B050"/>
                              </a:solidFill>
                              <a:latin typeface="Cambria Math" panose="02040503050406030204" pitchFamily="18" charset="0"/>
                            </a:rPr>
                            <m:t>∧</m:t>
                          </m:r>
                          <m:r>
                            <m:rPr>
                              <m:sty m:val="p"/>
                            </m:rPr>
                            <a:rPr lang="en-US" altLang="zh-CN" sz="2800" b="0" i="0" smtClean="0">
                              <a:solidFill>
                                <a:srgbClr val="00B050"/>
                              </a:solidFill>
                              <a:latin typeface="Cambria Math" panose="02040503050406030204" pitchFamily="18" charset="0"/>
                            </a:rPr>
                            <m:t>Q</m:t>
                          </m:r>
                          <m:d>
                            <m:dPr>
                              <m:ctrlPr>
                                <a:rPr lang="en-US" altLang="zh-CN" sz="2800" b="0" i="1" smtClean="0">
                                  <a:solidFill>
                                    <a:srgbClr val="00B050"/>
                                  </a:solidFill>
                                  <a:latin typeface="Cambria Math" panose="02040503050406030204" pitchFamily="18" charset="0"/>
                                </a:rPr>
                              </m:ctrlPr>
                            </m:dPr>
                            <m:e>
                              <m:r>
                                <m:rPr>
                                  <m:sty m:val="p"/>
                                </m:rPr>
                                <a:rPr lang="en-US" altLang="zh-CN" sz="2800" b="0" i="0" smtClean="0">
                                  <a:solidFill>
                                    <a:srgbClr val="00B050"/>
                                  </a:solidFill>
                                  <a:latin typeface="Cambria Math" panose="02040503050406030204" pitchFamily="18" charset="0"/>
                                </a:rPr>
                                <m:t>y</m:t>
                              </m:r>
                            </m:e>
                          </m:d>
                          <m:r>
                            <a:rPr lang="en-US" altLang="zh-CN" sz="2800" b="0" i="1" smtClean="0">
                              <a:solidFill>
                                <a:srgbClr val="00B050"/>
                              </a:solidFill>
                              <a:latin typeface="Cambria Math" panose="02040503050406030204" pitchFamily="18" charset="0"/>
                            </a:rPr>
                            <m:t>∨</m:t>
                          </m:r>
                          <m:r>
                            <a:rPr lang="en-US" altLang="zh-CN" sz="2800" b="0" i="1" smtClean="0">
                              <a:solidFill>
                                <a:srgbClr val="00B050"/>
                              </a:solidFill>
                              <a:latin typeface="Cambria Math" panose="02040503050406030204" pitchFamily="18" charset="0"/>
                            </a:rPr>
                            <m:t>𝑅</m:t>
                          </m:r>
                          <m:d>
                            <m:dPr>
                              <m:ctrlPr>
                                <a:rPr lang="en-US" altLang="zh-CN" sz="2800" b="0" i="1" smtClean="0">
                                  <a:solidFill>
                                    <a:srgbClr val="00B050"/>
                                  </a:solidFill>
                                  <a:latin typeface="Cambria Math" panose="02040503050406030204" pitchFamily="18" charset="0"/>
                                </a:rPr>
                              </m:ctrlPr>
                            </m:dPr>
                            <m:e>
                              <m:r>
                                <a:rPr lang="en-US" altLang="zh-CN" sz="2800" b="0" i="1" smtClean="0">
                                  <a:solidFill>
                                    <a:srgbClr val="00B050"/>
                                  </a:solidFill>
                                  <a:latin typeface="Cambria Math" panose="02040503050406030204" pitchFamily="18" charset="0"/>
                                </a:rPr>
                                <m:t>𝑧</m:t>
                              </m:r>
                            </m:e>
                          </m:d>
                        </m:e>
                      </m:d>
                    </m:oMath>
                  </m:oMathPara>
                </a14:m>
                <a:endParaRPr lang="en-US" altLang="zh-CN" sz="2800" b="0" dirty="0"/>
              </a:p>
              <a:p>
                <a:endParaRPr lang="en-US" altLang="zh-CN" b="0" dirty="0"/>
              </a:p>
            </p:txBody>
          </p:sp>
        </mc:Choice>
        <mc:Fallback xmlns="">
          <p:sp>
            <p:nvSpPr>
              <p:cNvPr id="19" name="文本框 18">
                <a:extLst>
                  <a:ext uri="{FF2B5EF4-FFF2-40B4-BE49-F238E27FC236}">
                    <a16:creationId xmlns:a16="http://schemas.microsoft.com/office/drawing/2014/main" id="{436D3DDB-3F12-4CE4-B0F6-D8E2DBB0A12B}"/>
                  </a:ext>
                </a:extLst>
              </p:cNvPr>
              <p:cNvSpPr txBox="1">
                <a:spLocks noRot="1" noChangeAspect="1" noMove="1" noResize="1" noEditPoints="1" noAdjustHandles="1" noChangeArrowheads="1" noChangeShapeType="1" noTextEdit="1"/>
              </p:cNvSpPr>
              <p:nvPr/>
            </p:nvSpPr>
            <p:spPr>
              <a:xfrm>
                <a:off x="4961237" y="4225336"/>
                <a:ext cx="4757352" cy="855683"/>
              </a:xfrm>
              <a:prstGeom prst="rect">
                <a:avLst/>
              </a:prstGeom>
              <a:blipFill>
                <a:blip r:embed="rId3"/>
                <a:stretch>
                  <a:fillRect/>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8F75794F-D866-4E12-BEC2-4E9FFC03234F}"/>
              </a:ext>
            </a:extLst>
          </p:cNvPr>
          <p:cNvSpPr txBox="1"/>
          <p:nvPr/>
        </p:nvSpPr>
        <p:spPr>
          <a:xfrm>
            <a:off x="4961237" y="3903364"/>
            <a:ext cx="1328351" cy="369332"/>
          </a:xfrm>
          <a:prstGeom prst="rect">
            <a:avLst/>
          </a:prstGeom>
          <a:noFill/>
        </p:spPr>
        <p:txBody>
          <a:bodyPr wrap="square" rtlCol="0">
            <a:spAutoFit/>
          </a:bodyPr>
          <a:lstStyle/>
          <a:p>
            <a:r>
              <a:rPr lang="en-US" altLang="zh-CN" b="1" dirty="0">
                <a:latin typeface="Microsoft JhengHei UI" panose="020B0604030504040204" pitchFamily="34" charset="-120"/>
                <a:ea typeface="Microsoft JhengHei UI" panose="020B0604030504040204" pitchFamily="34" charset="-120"/>
              </a:rPr>
              <a:t>Example:</a:t>
            </a:r>
            <a:endParaRPr lang="zh-CN" altLang="en-US" b="1" dirty="0">
              <a:latin typeface="Microsoft JhengHei UI" panose="020B0604030504040204" pitchFamily="34" charset="-120"/>
              <a:ea typeface="Microsoft JhengHei UI" panose="020B0604030504040204" pitchFamily="34" charset="-120"/>
            </a:endParaRPr>
          </a:p>
        </p:txBody>
      </p:sp>
      <p:cxnSp>
        <p:nvCxnSpPr>
          <p:cNvPr id="35" name="直接箭头连接符 34">
            <a:extLst>
              <a:ext uri="{FF2B5EF4-FFF2-40B4-BE49-F238E27FC236}">
                <a16:creationId xmlns:a16="http://schemas.microsoft.com/office/drawing/2014/main" id="{3CFF2CB7-99E4-4524-8E98-8C924B7F2DDE}"/>
              </a:ext>
            </a:extLst>
          </p:cNvPr>
          <p:cNvCxnSpPr>
            <a:cxnSpLocks/>
          </p:cNvCxnSpPr>
          <p:nvPr/>
        </p:nvCxnSpPr>
        <p:spPr>
          <a:xfrm>
            <a:off x="3280719" y="4602892"/>
            <a:ext cx="1594022"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B7F5231E-26CA-43A8-B39D-4DA89267754A}"/>
              </a:ext>
            </a:extLst>
          </p:cNvPr>
          <p:cNvCxnSpPr>
            <a:cxnSpLocks/>
          </p:cNvCxnSpPr>
          <p:nvPr/>
        </p:nvCxnSpPr>
        <p:spPr>
          <a:xfrm>
            <a:off x="3200400" y="4948881"/>
            <a:ext cx="3731741" cy="0"/>
          </a:xfrm>
          <a:prstGeom prst="line">
            <a:avLst/>
          </a:prstGeom>
          <a:ln>
            <a:prstDash val="dash"/>
          </a:ln>
        </p:spPr>
        <p:style>
          <a:lnRef idx="1">
            <a:schemeClr val="accent4"/>
          </a:lnRef>
          <a:fillRef idx="0">
            <a:schemeClr val="accent4"/>
          </a:fillRef>
          <a:effectRef idx="0">
            <a:schemeClr val="accent4"/>
          </a:effectRef>
          <a:fontRef idx="minor">
            <a:schemeClr val="tx1"/>
          </a:fontRef>
        </p:style>
      </p:cxnSp>
      <p:cxnSp>
        <p:nvCxnSpPr>
          <p:cNvPr id="48" name="直接箭头连接符 47">
            <a:extLst>
              <a:ext uri="{FF2B5EF4-FFF2-40B4-BE49-F238E27FC236}">
                <a16:creationId xmlns:a16="http://schemas.microsoft.com/office/drawing/2014/main" id="{A9289C03-EC6F-4BF9-9D51-24C8BFD7CD87}"/>
              </a:ext>
            </a:extLst>
          </p:cNvPr>
          <p:cNvCxnSpPr>
            <a:cxnSpLocks/>
          </p:cNvCxnSpPr>
          <p:nvPr/>
        </p:nvCxnSpPr>
        <p:spPr>
          <a:xfrm flipV="1">
            <a:off x="6932141" y="4738816"/>
            <a:ext cx="0" cy="222422"/>
          </a:xfrm>
          <a:prstGeom prst="straightConnector1">
            <a:avLst/>
          </a:prstGeom>
          <a:ln>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6421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xEl>
                                              <p:pRg st="2" end="2"/>
                                            </p:txEl>
                                          </p:spTgt>
                                        </p:tgtEl>
                                        <p:attrNameLst>
                                          <p:attrName>style.visibility</p:attrName>
                                        </p:attrNameLst>
                                      </p:cBhvr>
                                      <p:to>
                                        <p:strVal val="visible"/>
                                      </p:to>
                                    </p:set>
                                    <p:animEffect transition="in" filter="fade">
                                      <p:cBhvr>
                                        <p:cTn id="35" dur="500"/>
                                        <p:tgtEl>
                                          <p:spTgt spid="1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xEl>
                                              <p:pRg st="3" end="3"/>
                                            </p:txEl>
                                          </p:spTgt>
                                        </p:tgtEl>
                                        <p:attrNameLst>
                                          <p:attrName>style.visibility</p:attrName>
                                        </p:attrNameLst>
                                      </p:cBhvr>
                                      <p:to>
                                        <p:strVal val="visible"/>
                                      </p:to>
                                    </p:set>
                                    <p:animEffect transition="in" filter="fade">
                                      <p:cBhvr>
                                        <p:cTn id="40" dur="500"/>
                                        <p:tgtEl>
                                          <p:spTgt spid="1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xEl>
                                              <p:pRg st="4" end="4"/>
                                            </p:txEl>
                                          </p:spTgt>
                                        </p:tgtEl>
                                        <p:attrNameLst>
                                          <p:attrName>style.visibility</p:attrName>
                                        </p:attrNameLst>
                                      </p:cBhvr>
                                      <p:to>
                                        <p:strVal val="visible"/>
                                      </p:to>
                                    </p:set>
                                    <p:animEffect transition="in" filter="fade">
                                      <p:cBhvr>
                                        <p:cTn id="45" dur="500"/>
                                        <p:tgtEl>
                                          <p:spTgt spid="1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par>
                                <p:cTn id="64" presetID="10"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8">
                                            <p:txEl>
                                              <p:pRg st="0" end="0"/>
                                            </p:txEl>
                                          </p:spTgt>
                                        </p:tgtEl>
                                        <p:attrNameLst>
                                          <p:attrName>style.visibility</p:attrName>
                                        </p:attrNameLst>
                                      </p:cBhvr>
                                      <p:to>
                                        <p:strVal val="visible"/>
                                      </p:to>
                                    </p:set>
                                    <p:animEffect transition="in" filter="fade">
                                      <p:cBhvr>
                                        <p:cTn id="71" dur="500"/>
                                        <p:tgtEl>
                                          <p:spTgt spid="18">
                                            <p:txEl>
                                              <p:pRg st="0" end="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8">
                                            <p:txEl>
                                              <p:pRg st="1" end="1"/>
                                            </p:txEl>
                                          </p:spTgt>
                                        </p:tgtEl>
                                        <p:attrNameLst>
                                          <p:attrName>style.visibility</p:attrName>
                                        </p:attrNameLst>
                                      </p:cBhvr>
                                      <p:to>
                                        <p:strVal val="visible"/>
                                      </p:to>
                                    </p:set>
                                    <p:animEffect transition="in" filter="fade">
                                      <p:cBhvr>
                                        <p:cTn id="74" dur="500"/>
                                        <p:tgtEl>
                                          <p:spTgt spid="18">
                                            <p:txEl>
                                              <p:pRg st="1" end="1"/>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8">
                                            <p:txEl>
                                              <p:pRg st="2" end="2"/>
                                            </p:txEl>
                                          </p:spTgt>
                                        </p:tgtEl>
                                        <p:attrNameLst>
                                          <p:attrName>style.visibility</p:attrName>
                                        </p:attrNameLst>
                                      </p:cBhvr>
                                      <p:to>
                                        <p:strVal val="visible"/>
                                      </p:to>
                                    </p:set>
                                    <p:animEffect transition="in" filter="fade">
                                      <p:cBhvr>
                                        <p:cTn id="77" dur="500"/>
                                        <p:tgtEl>
                                          <p:spTgt spid="18">
                                            <p:txEl>
                                              <p:pRg st="2" end="2"/>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18">
                                            <p:txEl>
                                              <p:pRg st="3" end="3"/>
                                            </p:txEl>
                                          </p:spTgt>
                                        </p:tgtEl>
                                        <p:attrNameLst>
                                          <p:attrName>style.visibility</p:attrName>
                                        </p:attrNameLst>
                                      </p:cBhvr>
                                      <p:to>
                                        <p:strVal val="visible"/>
                                      </p:to>
                                    </p:set>
                                    <p:animEffect transition="in" filter="fade">
                                      <p:cBhvr>
                                        <p:cTn id="80" dur="500"/>
                                        <p:tgtEl>
                                          <p:spTgt spid="18">
                                            <p:txEl>
                                              <p:pRg st="3" end="3"/>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18">
                                            <p:txEl>
                                              <p:pRg st="4" end="4"/>
                                            </p:txEl>
                                          </p:spTgt>
                                        </p:tgtEl>
                                        <p:attrNameLst>
                                          <p:attrName>style.visibility</p:attrName>
                                        </p:attrNameLst>
                                      </p:cBhvr>
                                      <p:to>
                                        <p:strVal val="visible"/>
                                      </p:to>
                                    </p:set>
                                    <p:animEffect transition="in" filter="fade">
                                      <p:cBhvr>
                                        <p:cTn id="83"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8" grpId="0" uiExpand="1" build="p"/>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5316D-80F3-4707-8B82-6F663844FCF6}"/>
              </a:ext>
            </a:extLst>
          </p:cNvPr>
          <p:cNvSpPr>
            <a:spLocks noGrp="1"/>
          </p:cNvSpPr>
          <p:nvPr>
            <p:ph type="title"/>
          </p:nvPr>
        </p:nvSpPr>
        <p:spPr/>
        <p:txBody>
          <a:bodyPr/>
          <a:lstStyle/>
          <a:p>
            <a:r>
              <a:rPr lang="zh-CN" altLang="en-US" dirty="0"/>
              <a:t>更严谨的定义</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44CEC206-FFAB-41B0-9633-0EAEDFC8B0DA}"/>
                  </a:ext>
                </a:extLst>
              </p:cNvPr>
              <p:cNvSpPr>
                <a:spLocks noGrp="1"/>
              </p:cNvSpPr>
              <p:nvPr>
                <p:ph idx="1"/>
              </p:nvPr>
            </p:nvSpPr>
            <p:spPr/>
            <p:txBody>
              <a:bodyPr anchor="t">
                <a:normAutofit fontScale="92500"/>
              </a:bodyPr>
              <a:lstStyle/>
              <a:p>
                <a:r>
                  <a:rPr kumimoji="0" lang="zh-CN" altLang="zh-CN" sz="2400" b="0" i="0" u="none" strike="noStrike" cap="none" normalizeH="0" baseline="0" dirty="0">
                    <a:ln>
                      <a:noFill/>
                    </a:ln>
                    <a:solidFill>
                      <a:srgbClr val="121212"/>
                    </a:solidFill>
                    <a:effectLst/>
                    <a:latin typeface="Arial" panose="020B0604020202020204" pitchFamily="34" charset="0"/>
                    <a:ea typeface="-apple-system"/>
                  </a:rPr>
                  <a:t>如果公式</a:t>
                </a:r>
                <a14:m>
                  <m:oMath xmlns:m="http://schemas.openxmlformats.org/officeDocument/2006/math">
                    <m:r>
                      <m:rPr>
                        <m:sty m:val="p"/>
                      </m:rPr>
                      <a:rPr kumimoji="0" lang="en-US" altLang="zh-CN" sz="2400" b="0" i="1" u="none" strike="noStrike" cap="none" normalizeH="0" baseline="0" smtClean="0">
                        <a:ln>
                          <a:noFill/>
                        </a:ln>
                        <a:solidFill>
                          <a:srgbClr val="121212"/>
                        </a:solidFill>
                        <a:effectLst/>
                        <a:latin typeface="Cambria Math" panose="02040503050406030204" pitchFamily="18" charset="0"/>
                        <a:ea typeface="-apple-system"/>
                      </a:rPr>
                      <m:t>α</m:t>
                    </m:r>
                  </m:oMath>
                </a14:m>
                <a:r>
                  <a:rPr kumimoji="0" lang="zh-CN" altLang="zh-CN" sz="2400" b="0" i="0" u="none" strike="noStrike" cap="none" normalizeH="0" baseline="0" dirty="0">
                    <a:ln>
                      <a:noFill/>
                    </a:ln>
                    <a:solidFill>
                      <a:srgbClr val="121212"/>
                    </a:solidFill>
                    <a:effectLst/>
                    <a:latin typeface="Arial" panose="020B0604020202020204" pitchFamily="34" charset="0"/>
                    <a:ea typeface="-apple-system"/>
                  </a:rPr>
                  <a:t>中的所有量词都</a:t>
                </a:r>
                <a:r>
                  <a:rPr kumimoji="0" lang="zh-CN" altLang="zh-CN" sz="2400" b="1" i="0" u="none" strike="noStrike" cap="none" normalizeH="0" baseline="0" dirty="0">
                    <a:ln>
                      <a:noFill/>
                    </a:ln>
                    <a:solidFill>
                      <a:srgbClr val="121212"/>
                    </a:solidFill>
                    <a:effectLst/>
                    <a:latin typeface="Arial" panose="020B0604020202020204" pitchFamily="34" charset="0"/>
                    <a:ea typeface="-apple-system"/>
                  </a:rPr>
                  <a:t>非否定</a:t>
                </a:r>
                <a:r>
                  <a:rPr kumimoji="0" lang="zh-CN" altLang="zh-CN" sz="2400" b="0" i="0" u="none" strike="noStrike" cap="none" normalizeH="0" baseline="0" dirty="0">
                    <a:ln>
                      <a:noFill/>
                    </a:ln>
                    <a:solidFill>
                      <a:srgbClr val="121212"/>
                    </a:solidFill>
                    <a:effectLst/>
                    <a:latin typeface="Arial" panose="020B0604020202020204" pitchFamily="34" charset="0"/>
                    <a:ea typeface="-apple-system"/>
                  </a:rPr>
                  <a:t>地置于</a:t>
                </a:r>
                <a:r>
                  <a:rPr kumimoji="0" lang="zh-CN" altLang="zh-CN" sz="2400" b="1" i="0" u="none" strike="noStrike" cap="none" normalizeH="0" baseline="0" dirty="0">
                    <a:ln>
                      <a:noFill/>
                    </a:ln>
                    <a:solidFill>
                      <a:srgbClr val="121212"/>
                    </a:solidFill>
                    <a:effectLst/>
                    <a:latin typeface="Arial" panose="020B0604020202020204" pitchFamily="34" charset="0"/>
                    <a:ea typeface="-apple-system"/>
                  </a:rPr>
                  <a:t>公式左端</a:t>
                </a:r>
                <a:r>
                  <a:rPr kumimoji="0" lang="zh-CN" altLang="zh-CN" sz="2400" b="0" i="0" u="none" strike="noStrike" cap="none" normalizeH="0" baseline="0" dirty="0">
                    <a:ln>
                      <a:noFill/>
                    </a:ln>
                    <a:solidFill>
                      <a:srgbClr val="121212"/>
                    </a:solidFill>
                    <a:effectLst/>
                    <a:latin typeface="Arial" panose="020B0604020202020204" pitchFamily="34" charset="0"/>
                    <a:ea typeface="-apple-system"/>
                  </a:rPr>
                  <a:t>，且其</a:t>
                </a:r>
                <a:r>
                  <a:rPr kumimoji="0" lang="zh-CN" altLang="zh-CN" sz="2400" b="1" i="0" u="none" strike="noStrike" cap="none" normalizeH="0" baseline="0" dirty="0">
                    <a:ln>
                      <a:noFill/>
                    </a:ln>
                    <a:solidFill>
                      <a:srgbClr val="FF0000"/>
                    </a:solidFill>
                    <a:effectLst/>
                    <a:latin typeface="Arial" panose="020B0604020202020204" pitchFamily="34" charset="0"/>
                    <a:ea typeface="-apple-system"/>
                  </a:rPr>
                  <a:t>辖域</a:t>
                </a:r>
                <a:r>
                  <a:rPr kumimoji="0" lang="zh-CN" altLang="zh-CN" sz="2400" b="0" i="0" u="none" strike="noStrike" cap="none" normalizeH="0" baseline="0" dirty="0">
                    <a:ln>
                      <a:noFill/>
                    </a:ln>
                    <a:solidFill>
                      <a:srgbClr val="121212"/>
                    </a:solidFill>
                    <a:effectLst/>
                    <a:latin typeface="Arial" panose="020B0604020202020204" pitchFamily="34" charset="0"/>
                    <a:ea typeface="-apple-system"/>
                  </a:rPr>
                  <a:t>都延伸到</a:t>
                </a:r>
                <a:r>
                  <a:rPr kumimoji="0" lang="zh-CN" altLang="zh-CN" sz="2400" b="1" i="0" u="none" strike="noStrike" cap="none" normalizeH="0" baseline="0" dirty="0">
                    <a:ln>
                      <a:noFill/>
                    </a:ln>
                    <a:solidFill>
                      <a:srgbClr val="121212"/>
                    </a:solidFill>
                    <a:effectLst/>
                    <a:latin typeface="Arial" panose="020B0604020202020204" pitchFamily="34" charset="0"/>
                    <a:ea typeface="-apple-system"/>
                  </a:rPr>
                  <a:t>公式末端</a:t>
                </a:r>
                <a:r>
                  <a:rPr kumimoji="0" lang="zh-CN" altLang="zh-CN" sz="2400" b="0" i="0" u="none" strike="noStrike" cap="none" normalizeH="0" baseline="0" dirty="0">
                    <a:ln>
                      <a:noFill/>
                    </a:ln>
                    <a:solidFill>
                      <a:srgbClr val="121212"/>
                    </a:solidFill>
                    <a:effectLst/>
                    <a:latin typeface="Arial" panose="020B0604020202020204" pitchFamily="34" charset="0"/>
                    <a:ea typeface="-apple-system"/>
                  </a:rPr>
                  <a:t>，</a:t>
                </a:r>
                <a:endParaRPr kumimoji="0" lang="en-US" altLang="zh-CN" sz="2400" b="0" i="0" u="none" strike="noStrike" cap="none" normalizeH="0" baseline="0" dirty="0">
                  <a:ln>
                    <a:noFill/>
                  </a:ln>
                  <a:solidFill>
                    <a:srgbClr val="121212"/>
                  </a:solidFill>
                  <a:effectLst/>
                  <a:latin typeface="Arial" panose="020B0604020202020204" pitchFamily="34" charset="0"/>
                  <a:ea typeface="-apple-system"/>
                </a:endParaRPr>
              </a:p>
              <a:p>
                <a:pPr marL="0" indent="0">
                  <a:buNone/>
                </a:pPr>
                <a:r>
                  <a:rPr lang="en-US" altLang="zh-CN" sz="2400" dirty="0">
                    <a:solidFill>
                      <a:srgbClr val="121212"/>
                    </a:solidFill>
                    <a:latin typeface="Arial" panose="020B0604020202020204" pitchFamily="34" charset="0"/>
                    <a:ea typeface="-apple-system"/>
                  </a:rPr>
                  <a:t>     </a:t>
                </a:r>
                <a:r>
                  <a:rPr kumimoji="0" lang="zh-CN" altLang="zh-CN" sz="2400" b="0" i="0" u="none" strike="noStrike" cap="none" normalizeH="0" baseline="0" dirty="0">
                    <a:ln>
                      <a:noFill/>
                    </a:ln>
                    <a:solidFill>
                      <a:srgbClr val="121212"/>
                    </a:solidFill>
                    <a:effectLst/>
                    <a:latin typeface="Arial" panose="020B0604020202020204" pitchFamily="34" charset="0"/>
                    <a:ea typeface="-apple-system"/>
                  </a:rPr>
                  <a:t>则称</a:t>
                </a:r>
                <a14:m>
                  <m:oMath xmlns:m="http://schemas.openxmlformats.org/officeDocument/2006/math">
                    <m:r>
                      <m:rPr>
                        <m:sty m:val="p"/>
                      </m:rPr>
                      <a:rPr kumimoji="0" lang="en-US" altLang="zh-CN" sz="2400" b="0" i="1" u="none" strike="noStrike" cap="none" normalizeH="0" baseline="0" smtClean="0">
                        <a:ln>
                          <a:noFill/>
                        </a:ln>
                        <a:solidFill>
                          <a:srgbClr val="121212"/>
                        </a:solidFill>
                        <a:effectLst/>
                        <a:latin typeface="Cambria Math" panose="02040503050406030204" pitchFamily="18" charset="0"/>
                        <a:ea typeface="-apple-system"/>
                      </a:rPr>
                      <m:t>α</m:t>
                    </m:r>
                  </m:oMath>
                </a14:m>
                <a:r>
                  <a:rPr kumimoji="0" lang="zh-CN" altLang="zh-CN" sz="2400" b="0" i="0" u="none" strike="noStrike" cap="none" normalizeH="0" baseline="0" dirty="0">
                    <a:ln>
                      <a:noFill/>
                    </a:ln>
                    <a:solidFill>
                      <a:srgbClr val="121212"/>
                    </a:solidFill>
                    <a:effectLst/>
                    <a:latin typeface="Arial" panose="020B0604020202020204" pitchFamily="34" charset="0"/>
                    <a:ea typeface="-apple-system"/>
                  </a:rPr>
                  <a:t>是</a:t>
                </a:r>
                <a:r>
                  <a:rPr kumimoji="0" lang="zh-CN" altLang="zh-CN" sz="2400" b="1" i="0" u="none" strike="noStrike" cap="none" normalizeH="0" baseline="0" dirty="0">
                    <a:ln>
                      <a:noFill/>
                    </a:ln>
                    <a:solidFill>
                      <a:srgbClr val="121212"/>
                    </a:solidFill>
                    <a:effectLst/>
                    <a:latin typeface="Arial" panose="020B0604020202020204" pitchFamily="34" charset="0"/>
                    <a:ea typeface="-apple-system"/>
                  </a:rPr>
                  <a:t>前束范式</a:t>
                </a:r>
                <a:r>
                  <a:rPr kumimoji="0" lang="zh-CN" altLang="zh-CN" sz="2400" b="0" i="0" u="none" strike="noStrike" cap="none" normalizeH="0" baseline="0" dirty="0">
                    <a:ln>
                      <a:noFill/>
                    </a:ln>
                    <a:solidFill>
                      <a:schemeClr val="tx1"/>
                    </a:solidFill>
                    <a:effectLst/>
                    <a:latin typeface="Arial" panose="020B0604020202020204" pitchFamily="34" charset="0"/>
                  </a:rPr>
                  <a:t> </a:t>
                </a:r>
                <a:r>
                  <a:rPr kumimoji="0" lang="zh-CN" altLang="en-US" sz="2400" b="0" i="0" u="none" strike="noStrike" cap="none" normalizeH="0" baseline="0" dirty="0">
                    <a:ln>
                      <a:noFill/>
                    </a:ln>
                    <a:solidFill>
                      <a:schemeClr val="tx1"/>
                    </a:solidFill>
                    <a:effectLst/>
                    <a:latin typeface="Arial" panose="020B0604020202020204" pitchFamily="34" charset="0"/>
                  </a:rPr>
                  <a:t>。</a:t>
                </a:r>
                <a:endParaRPr kumimoji="0" lang="en-US" altLang="zh-CN" sz="2400" b="0" i="0" u="none" strike="noStrike" cap="none" normalizeH="0" baseline="0" dirty="0">
                  <a:ln>
                    <a:noFill/>
                  </a:ln>
                  <a:solidFill>
                    <a:schemeClr val="tx1"/>
                  </a:solidFill>
                  <a:effectLst/>
                  <a:latin typeface="Arial" panose="020B0604020202020204" pitchFamily="34" charset="0"/>
                </a:endParaRPr>
              </a:p>
              <a:p>
                <a:pPr marL="0" indent="0">
                  <a:buNone/>
                </a:pP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形如：</a:t>
                </a:r>
                <a14:m>
                  <m:oMath xmlns:m="http://schemas.openxmlformats.org/officeDocument/2006/math">
                    <m:r>
                      <a:rPr kumimoji="0" lang="en-US" altLang="zh-CN" sz="3500" b="0" i="1" u="none" strike="noStrike" cap="none" normalizeH="0" baseline="0" smtClean="0">
                        <a:ln>
                          <a:noFill/>
                        </a:ln>
                        <a:solidFill>
                          <a:schemeClr val="tx1"/>
                        </a:solidFill>
                        <a:effectLst/>
                        <a:latin typeface="Cambria Math" panose="02040503050406030204" pitchFamily="18" charset="0"/>
                      </a:rPr>
                      <m:t>𝛼</m:t>
                    </m:r>
                    <m:r>
                      <a:rPr kumimoji="0" lang="en-US" altLang="zh-CN" sz="3500" b="0" i="1" u="none" strike="noStrike" cap="none" normalizeH="0" baseline="0" smtClean="0">
                        <a:ln>
                          <a:noFill/>
                        </a:ln>
                        <a:solidFill>
                          <a:schemeClr val="tx1"/>
                        </a:solidFill>
                        <a:effectLst/>
                        <a:latin typeface="Cambria Math" panose="02040503050406030204" pitchFamily="18" charset="0"/>
                      </a:rPr>
                      <m:t>=</m:t>
                    </m:r>
                    <m:sSub>
                      <m:sSubPr>
                        <m:ctrlPr>
                          <a:rPr kumimoji="0" lang="en-US" altLang="zh-CN" sz="3500" b="0" i="1" u="none" strike="noStrike" cap="none" normalizeH="0" baseline="0" smtClean="0">
                            <a:ln>
                              <a:noFill/>
                            </a:ln>
                            <a:solidFill>
                              <a:schemeClr val="tx1"/>
                            </a:solidFill>
                            <a:effectLst/>
                            <a:latin typeface="Cambria Math" panose="02040503050406030204" pitchFamily="18" charset="0"/>
                          </a:rPr>
                        </m:ctrlPr>
                      </m:sSubPr>
                      <m:e>
                        <m:r>
                          <a:rPr kumimoji="0" lang="en-US" altLang="zh-CN" sz="3500" b="0" i="1" u="none" strike="noStrike" cap="none" normalizeH="0" baseline="0" smtClean="0">
                            <a:ln>
                              <a:noFill/>
                            </a:ln>
                            <a:solidFill>
                              <a:schemeClr val="tx1"/>
                            </a:solidFill>
                            <a:effectLst/>
                            <a:latin typeface="Cambria Math" panose="02040503050406030204" pitchFamily="18" charset="0"/>
                          </a:rPr>
                          <m:t>𝑄</m:t>
                        </m:r>
                      </m:e>
                      <m:sub>
                        <m:r>
                          <a:rPr kumimoji="0" lang="en-US" altLang="zh-CN" sz="3500" b="0" i="1" u="none" strike="noStrike" cap="none" normalizeH="0" baseline="0" smtClean="0">
                            <a:ln>
                              <a:noFill/>
                            </a:ln>
                            <a:solidFill>
                              <a:schemeClr val="tx1"/>
                            </a:solidFill>
                            <a:effectLst/>
                            <a:latin typeface="Cambria Math" panose="02040503050406030204" pitchFamily="18" charset="0"/>
                          </a:rPr>
                          <m:t>1</m:t>
                        </m:r>
                      </m:sub>
                    </m:sSub>
                    <m:sSub>
                      <m:sSubPr>
                        <m:ctrlPr>
                          <a:rPr kumimoji="0" lang="en-US" altLang="zh-CN" sz="3500" b="0" i="1" u="none" strike="noStrike" cap="none" normalizeH="0" baseline="0" smtClean="0">
                            <a:ln>
                              <a:noFill/>
                            </a:ln>
                            <a:solidFill>
                              <a:schemeClr val="tx1"/>
                            </a:solidFill>
                            <a:effectLst/>
                            <a:latin typeface="Cambria Math" panose="02040503050406030204" pitchFamily="18" charset="0"/>
                          </a:rPr>
                        </m:ctrlPr>
                      </m:sSubPr>
                      <m:e>
                        <m:r>
                          <a:rPr kumimoji="0" lang="en-US" altLang="zh-CN" sz="3500" b="0" i="1" u="none" strike="noStrike" cap="none" normalizeH="0" baseline="0" smtClean="0">
                            <a:ln>
                              <a:noFill/>
                            </a:ln>
                            <a:solidFill>
                              <a:schemeClr val="tx1"/>
                            </a:solidFill>
                            <a:effectLst/>
                            <a:latin typeface="Cambria Math" panose="02040503050406030204" pitchFamily="18" charset="0"/>
                          </a:rPr>
                          <m:t>𝑥</m:t>
                        </m:r>
                      </m:e>
                      <m:sub>
                        <m:r>
                          <a:rPr kumimoji="0" lang="en-US" altLang="zh-CN" sz="3500" b="0" i="1" u="none" strike="noStrike" cap="none" normalizeH="0" baseline="0" smtClean="0">
                            <a:ln>
                              <a:noFill/>
                            </a:ln>
                            <a:solidFill>
                              <a:schemeClr val="tx1"/>
                            </a:solidFill>
                            <a:effectLst/>
                            <a:latin typeface="Cambria Math" panose="02040503050406030204" pitchFamily="18" charset="0"/>
                          </a:rPr>
                          <m:t>1</m:t>
                        </m:r>
                      </m:sub>
                    </m:sSub>
                    <m:sSub>
                      <m:sSubPr>
                        <m:ctrlPr>
                          <a:rPr kumimoji="0" lang="en-US" altLang="zh-CN" sz="3500" b="0" i="1" u="none" strike="noStrike" cap="none" normalizeH="0" baseline="0" smtClean="0">
                            <a:ln>
                              <a:noFill/>
                            </a:ln>
                            <a:solidFill>
                              <a:schemeClr val="tx1"/>
                            </a:solidFill>
                            <a:effectLst/>
                            <a:latin typeface="Cambria Math" panose="02040503050406030204" pitchFamily="18" charset="0"/>
                          </a:rPr>
                        </m:ctrlPr>
                      </m:sSubPr>
                      <m:e>
                        <m:r>
                          <a:rPr kumimoji="0" lang="en-US" altLang="zh-CN" sz="3500" b="0" i="1" u="none" strike="noStrike" cap="none" normalizeH="0" baseline="0" smtClean="0">
                            <a:ln>
                              <a:noFill/>
                            </a:ln>
                            <a:solidFill>
                              <a:schemeClr val="tx1"/>
                            </a:solidFill>
                            <a:effectLst/>
                            <a:latin typeface="Cambria Math" panose="02040503050406030204" pitchFamily="18" charset="0"/>
                          </a:rPr>
                          <m:t>𝑄</m:t>
                        </m:r>
                      </m:e>
                      <m:sub>
                        <m:r>
                          <a:rPr kumimoji="0" lang="en-US" altLang="zh-CN" sz="3500" b="0" i="1" u="none" strike="noStrike" cap="none" normalizeH="0" baseline="0" smtClean="0">
                            <a:ln>
                              <a:noFill/>
                            </a:ln>
                            <a:solidFill>
                              <a:schemeClr val="tx1"/>
                            </a:solidFill>
                            <a:effectLst/>
                            <a:latin typeface="Cambria Math" panose="02040503050406030204" pitchFamily="18" charset="0"/>
                          </a:rPr>
                          <m:t>2</m:t>
                        </m:r>
                      </m:sub>
                    </m:sSub>
                    <m:sSub>
                      <m:sSubPr>
                        <m:ctrlPr>
                          <a:rPr kumimoji="0" lang="en-US" altLang="zh-CN" sz="3500" b="0" i="1" u="none" strike="noStrike" cap="none" normalizeH="0" baseline="0" smtClean="0">
                            <a:ln>
                              <a:noFill/>
                            </a:ln>
                            <a:solidFill>
                              <a:schemeClr val="tx1"/>
                            </a:solidFill>
                            <a:effectLst/>
                            <a:latin typeface="Cambria Math" panose="02040503050406030204" pitchFamily="18" charset="0"/>
                          </a:rPr>
                        </m:ctrlPr>
                      </m:sSubPr>
                      <m:e>
                        <m:r>
                          <a:rPr kumimoji="0" lang="en-US" altLang="zh-CN" sz="3500" b="0" i="1" u="none" strike="noStrike" cap="none" normalizeH="0" baseline="0" smtClean="0">
                            <a:ln>
                              <a:noFill/>
                            </a:ln>
                            <a:solidFill>
                              <a:schemeClr val="tx1"/>
                            </a:solidFill>
                            <a:effectLst/>
                            <a:latin typeface="Cambria Math" panose="02040503050406030204" pitchFamily="18" charset="0"/>
                          </a:rPr>
                          <m:t>𝑥</m:t>
                        </m:r>
                      </m:e>
                      <m:sub>
                        <m:r>
                          <a:rPr kumimoji="0" lang="en-US" altLang="zh-CN" sz="3500" b="0" i="1" u="none" strike="noStrike" cap="none" normalizeH="0" baseline="0" smtClean="0">
                            <a:ln>
                              <a:noFill/>
                            </a:ln>
                            <a:solidFill>
                              <a:schemeClr val="tx1"/>
                            </a:solidFill>
                            <a:effectLst/>
                            <a:latin typeface="Cambria Math" panose="02040503050406030204" pitchFamily="18" charset="0"/>
                          </a:rPr>
                          <m:t>2</m:t>
                        </m:r>
                      </m:sub>
                    </m:sSub>
                    <m:r>
                      <a:rPr kumimoji="0" lang="en-US" altLang="zh-CN" sz="3500" b="0" i="1" u="none" strike="noStrike" cap="none" normalizeH="0" baseline="0" smtClean="0">
                        <a:ln>
                          <a:noFill/>
                        </a:ln>
                        <a:solidFill>
                          <a:schemeClr val="tx1"/>
                        </a:solidFill>
                        <a:effectLst/>
                        <a:latin typeface="Cambria Math" panose="02040503050406030204" pitchFamily="18" charset="0"/>
                      </a:rPr>
                      <m:t>…</m:t>
                    </m:r>
                    <m:sSub>
                      <m:sSubPr>
                        <m:ctrlPr>
                          <a:rPr kumimoji="0" lang="en-US" altLang="zh-CN" sz="3500" b="0" i="1" u="none" strike="noStrike" cap="none" normalizeH="0" baseline="0" smtClean="0">
                            <a:ln>
                              <a:noFill/>
                            </a:ln>
                            <a:solidFill>
                              <a:schemeClr val="tx1"/>
                            </a:solidFill>
                            <a:effectLst/>
                            <a:latin typeface="Cambria Math" panose="02040503050406030204" pitchFamily="18" charset="0"/>
                          </a:rPr>
                        </m:ctrlPr>
                      </m:sSubPr>
                      <m:e>
                        <m:r>
                          <a:rPr kumimoji="0" lang="en-US" altLang="zh-CN" sz="3500" b="0" i="1" u="none" strike="noStrike" cap="none" normalizeH="0" baseline="0" smtClean="0">
                            <a:ln>
                              <a:noFill/>
                            </a:ln>
                            <a:solidFill>
                              <a:schemeClr val="tx1"/>
                            </a:solidFill>
                            <a:effectLst/>
                            <a:latin typeface="Cambria Math" panose="02040503050406030204" pitchFamily="18" charset="0"/>
                          </a:rPr>
                          <m:t>𝑄</m:t>
                        </m:r>
                      </m:e>
                      <m:sub>
                        <m:r>
                          <a:rPr kumimoji="0" lang="en-US" altLang="zh-CN" sz="3500" b="0" i="1" u="none" strike="noStrike" cap="none" normalizeH="0" baseline="0" smtClean="0">
                            <a:ln>
                              <a:noFill/>
                            </a:ln>
                            <a:solidFill>
                              <a:schemeClr val="tx1"/>
                            </a:solidFill>
                            <a:effectLst/>
                            <a:latin typeface="Cambria Math" panose="02040503050406030204" pitchFamily="18" charset="0"/>
                          </a:rPr>
                          <m:t>𝑛</m:t>
                        </m:r>
                      </m:sub>
                    </m:sSub>
                    <m:sSub>
                      <m:sSubPr>
                        <m:ctrlPr>
                          <a:rPr kumimoji="0" lang="en-US" altLang="zh-CN" sz="3500" b="0" i="1" u="none" strike="noStrike" cap="none" normalizeH="0" baseline="0" smtClean="0">
                            <a:ln>
                              <a:noFill/>
                            </a:ln>
                            <a:solidFill>
                              <a:schemeClr val="tx1"/>
                            </a:solidFill>
                            <a:effectLst/>
                            <a:latin typeface="Cambria Math" panose="02040503050406030204" pitchFamily="18" charset="0"/>
                          </a:rPr>
                        </m:ctrlPr>
                      </m:sSubPr>
                      <m:e>
                        <m:r>
                          <a:rPr kumimoji="0" lang="en-US" altLang="zh-CN" sz="3500" b="0" i="1" u="none" strike="noStrike" cap="none" normalizeH="0" baseline="0" smtClean="0">
                            <a:ln>
                              <a:noFill/>
                            </a:ln>
                            <a:solidFill>
                              <a:schemeClr val="tx1"/>
                            </a:solidFill>
                            <a:effectLst/>
                            <a:latin typeface="Cambria Math" panose="02040503050406030204" pitchFamily="18" charset="0"/>
                          </a:rPr>
                          <m:t>𝑥</m:t>
                        </m:r>
                      </m:e>
                      <m:sub>
                        <m:r>
                          <a:rPr kumimoji="0" lang="en-US" altLang="zh-CN" sz="3500" b="0" i="1" u="none" strike="noStrike" cap="none" normalizeH="0" baseline="0" smtClean="0">
                            <a:ln>
                              <a:noFill/>
                            </a:ln>
                            <a:solidFill>
                              <a:schemeClr val="tx1"/>
                            </a:solidFill>
                            <a:effectLst/>
                            <a:latin typeface="Cambria Math" panose="02040503050406030204" pitchFamily="18" charset="0"/>
                          </a:rPr>
                          <m:t>𝑛</m:t>
                        </m:r>
                      </m:sub>
                    </m:sSub>
                    <m:r>
                      <a:rPr kumimoji="0" lang="en-US" altLang="zh-CN" sz="3500" b="0" i="1" u="none" strike="noStrike" cap="none" normalizeH="0" baseline="0" smtClean="0">
                        <a:ln>
                          <a:noFill/>
                        </a:ln>
                        <a:solidFill>
                          <a:schemeClr val="tx1"/>
                        </a:solidFill>
                        <a:effectLst/>
                        <a:latin typeface="Cambria Math" panose="02040503050406030204" pitchFamily="18" charset="0"/>
                      </a:rPr>
                      <m:t>𝑀</m:t>
                    </m:r>
                    <m:d>
                      <m:dPr>
                        <m:ctrlPr>
                          <a:rPr kumimoji="0" lang="en-US" altLang="zh-CN" sz="3500" b="0" i="1" u="none" strike="noStrike" cap="none" normalizeH="0" baseline="0" smtClean="0">
                            <a:ln>
                              <a:noFill/>
                            </a:ln>
                            <a:solidFill>
                              <a:schemeClr val="tx1"/>
                            </a:solidFill>
                            <a:effectLst/>
                            <a:latin typeface="Cambria Math" panose="02040503050406030204" pitchFamily="18" charset="0"/>
                          </a:rPr>
                        </m:ctrlPr>
                      </m:dPr>
                      <m:e>
                        <m:sSub>
                          <m:sSubPr>
                            <m:ctrlPr>
                              <a:rPr kumimoji="0" lang="en-US" altLang="zh-CN" sz="3500" b="0" i="1" u="none" strike="noStrike" cap="none" normalizeH="0" baseline="0" smtClean="0">
                                <a:ln>
                                  <a:noFill/>
                                </a:ln>
                                <a:solidFill>
                                  <a:schemeClr val="tx1"/>
                                </a:solidFill>
                                <a:effectLst/>
                                <a:latin typeface="Cambria Math" panose="02040503050406030204" pitchFamily="18" charset="0"/>
                              </a:rPr>
                            </m:ctrlPr>
                          </m:sSubPr>
                          <m:e>
                            <m:r>
                              <a:rPr kumimoji="0" lang="en-US" altLang="zh-CN" sz="3500" b="0" i="1" u="none" strike="noStrike" cap="none" normalizeH="0" baseline="0" smtClean="0">
                                <a:ln>
                                  <a:noFill/>
                                </a:ln>
                                <a:solidFill>
                                  <a:schemeClr val="tx1"/>
                                </a:solidFill>
                                <a:effectLst/>
                                <a:latin typeface="Cambria Math" panose="02040503050406030204" pitchFamily="18" charset="0"/>
                              </a:rPr>
                              <m:t>𝑥</m:t>
                            </m:r>
                          </m:e>
                          <m:sub>
                            <m:r>
                              <a:rPr kumimoji="0" lang="en-US" altLang="zh-CN" sz="3500" b="0" i="1" u="none" strike="noStrike" cap="none" normalizeH="0" baseline="0" smtClean="0">
                                <a:ln>
                                  <a:noFill/>
                                </a:ln>
                                <a:solidFill>
                                  <a:schemeClr val="tx1"/>
                                </a:solidFill>
                                <a:effectLst/>
                                <a:latin typeface="Cambria Math" panose="02040503050406030204" pitchFamily="18" charset="0"/>
                              </a:rPr>
                              <m:t>1</m:t>
                            </m:r>
                          </m:sub>
                        </m:sSub>
                        <m:r>
                          <a:rPr kumimoji="0" lang="en-US" altLang="zh-CN" sz="3500" b="0" i="1" u="none" strike="noStrike" cap="none" normalizeH="0" baseline="0" smtClean="0">
                            <a:ln>
                              <a:noFill/>
                            </a:ln>
                            <a:solidFill>
                              <a:schemeClr val="tx1"/>
                            </a:solidFill>
                            <a:effectLst/>
                            <a:latin typeface="Cambria Math" panose="02040503050406030204" pitchFamily="18" charset="0"/>
                          </a:rPr>
                          <m:t>,</m:t>
                        </m:r>
                        <m:sSub>
                          <m:sSubPr>
                            <m:ctrlPr>
                              <a:rPr kumimoji="0" lang="en-US" altLang="zh-CN" sz="3500" b="0" i="1" u="none" strike="noStrike" cap="none" normalizeH="0" baseline="0" smtClean="0">
                                <a:ln>
                                  <a:noFill/>
                                </a:ln>
                                <a:solidFill>
                                  <a:schemeClr val="tx1"/>
                                </a:solidFill>
                                <a:effectLst/>
                                <a:latin typeface="Cambria Math" panose="02040503050406030204" pitchFamily="18" charset="0"/>
                              </a:rPr>
                            </m:ctrlPr>
                          </m:sSubPr>
                          <m:e>
                            <m:r>
                              <a:rPr kumimoji="0" lang="en-US" altLang="zh-CN" sz="3500" b="0" i="1" u="none" strike="noStrike" cap="none" normalizeH="0" baseline="0" smtClean="0">
                                <a:ln>
                                  <a:noFill/>
                                </a:ln>
                                <a:solidFill>
                                  <a:schemeClr val="tx1"/>
                                </a:solidFill>
                                <a:effectLst/>
                                <a:latin typeface="Cambria Math" panose="02040503050406030204" pitchFamily="18" charset="0"/>
                              </a:rPr>
                              <m:t>𝑥</m:t>
                            </m:r>
                          </m:e>
                          <m:sub>
                            <m:r>
                              <a:rPr kumimoji="0" lang="en-US" altLang="zh-CN" sz="3500" b="0" i="1" u="none" strike="noStrike" cap="none" normalizeH="0" baseline="0" smtClean="0">
                                <a:ln>
                                  <a:noFill/>
                                </a:ln>
                                <a:solidFill>
                                  <a:schemeClr val="tx1"/>
                                </a:solidFill>
                                <a:effectLst/>
                                <a:latin typeface="Cambria Math" panose="02040503050406030204" pitchFamily="18" charset="0"/>
                              </a:rPr>
                              <m:t>2</m:t>
                            </m:r>
                          </m:sub>
                        </m:sSub>
                        <m:r>
                          <a:rPr kumimoji="0" lang="en-US" altLang="zh-CN" sz="3500" b="0" i="1" u="none" strike="noStrike" cap="none" normalizeH="0" baseline="0" smtClean="0">
                            <a:ln>
                              <a:noFill/>
                            </a:ln>
                            <a:solidFill>
                              <a:schemeClr val="tx1"/>
                            </a:solidFill>
                            <a:effectLst/>
                            <a:latin typeface="Cambria Math" panose="02040503050406030204" pitchFamily="18" charset="0"/>
                          </a:rPr>
                          <m:t>,…</m:t>
                        </m:r>
                        <m:sSub>
                          <m:sSubPr>
                            <m:ctrlPr>
                              <a:rPr kumimoji="0" lang="en-US" altLang="zh-CN" sz="3500" b="0" i="1" u="none" strike="noStrike" cap="none" normalizeH="0" baseline="0" smtClean="0">
                                <a:ln>
                                  <a:noFill/>
                                </a:ln>
                                <a:solidFill>
                                  <a:schemeClr val="tx1"/>
                                </a:solidFill>
                                <a:effectLst/>
                                <a:latin typeface="Cambria Math" panose="02040503050406030204" pitchFamily="18" charset="0"/>
                              </a:rPr>
                            </m:ctrlPr>
                          </m:sSubPr>
                          <m:e>
                            <m:r>
                              <a:rPr kumimoji="0" lang="en-US" altLang="zh-CN" sz="3500" b="0" i="1" u="none" strike="noStrike" cap="none" normalizeH="0" baseline="0" smtClean="0">
                                <a:ln>
                                  <a:noFill/>
                                </a:ln>
                                <a:solidFill>
                                  <a:schemeClr val="tx1"/>
                                </a:solidFill>
                                <a:effectLst/>
                                <a:latin typeface="Cambria Math" panose="02040503050406030204" pitchFamily="18" charset="0"/>
                              </a:rPr>
                              <m:t>𝑥</m:t>
                            </m:r>
                          </m:e>
                          <m:sub>
                            <m:r>
                              <a:rPr kumimoji="0" lang="en-US" altLang="zh-CN" sz="3500" b="0" i="1" u="none" strike="noStrike" cap="none" normalizeH="0" baseline="0" smtClean="0">
                                <a:ln>
                                  <a:noFill/>
                                </a:ln>
                                <a:solidFill>
                                  <a:schemeClr val="tx1"/>
                                </a:solidFill>
                                <a:effectLst/>
                                <a:latin typeface="Cambria Math" panose="02040503050406030204" pitchFamily="18" charset="0"/>
                              </a:rPr>
                              <m:t>𝑛</m:t>
                            </m:r>
                          </m:sub>
                        </m:sSub>
                      </m:e>
                    </m:d>
                  </m:oMath>
                </a14:m>
                <a:endParaRPr kumimoji="0" lang="en-US" altLang="zh-CN" sz="3500" b="0" i="0" u="none" strike="noStrike" cap="none" normalizeH="0" baseline="0" dirty="0">
                  <a:ln>
                    <a:noFill/>
                  </a:ln>
                  <a:solidFill>
                    <a:schemeClr val="tx1"/>
                  </a:solidFill>
                  <a:effectLst/>
                  <a:latin typeface="Arial" panose="020B0604020202020204" pitchFamily="34" charset="0"/>
                </a:endParaRPr>
              </a:p>
              <a:p>
                <a:pPr marL="0" indent="0">
                  <a:buNone/>
                </a:pPr>
                <a:endParaRPr kumimoji="0" lang="en-US" altLang="zh-CN" sz="2000" b="0" i="0" u="none" strike="noStrike" cap="none" normalizeH="0" baseline="0" dirty="0">
                  <a:ln>
                    <a:noFill/>
                  </a:ln>
                  <a:solidFill>
                    <a:schemeClr val="tx1"/>
                  </a:solidFill>
                  <a:effectLst/>
                  <a:latin typeface="+mn-ea"/>
                  <a:ea typeface="+mn-ea"/>
                </a:endParaRPr>
              </a:p>
              <a:p>
                <a:pPr marL="0" indent="0">
                  <a:buNone/>
                </a:pPr>
                <a:r>
                  <a:rPr lang="en-US" altLang="zh-CN" sz="2000" dirty="0">
                    <a:solidFill>
                      <a:schemeClr val="tx1"/>
                    </a:solidFill>
                    <a:latin typeface="+mn-ea"/>
                    <a:ea typeface="+mn-ea"/>
                  </a:rPr>
                  <a:t>		</a:t>
                </a:r>
                <a:r>
                  <a:rPr kumimoji="0" lang="zh-CN" altLang="en-US" sz="2600" b="0" i="0" u="none" strike="noStrike" cap="none" normalizeH="0" baseline="0" dirty="0">
                    <a:ln>
                      <a:noFill/>
                    </a:ln>
                    <a:solidFill>
                      <a:schemeClr val="tx1"/>
                    </a:solidFill>
                    <a:effectLst/>
                    <a:latin typeface="Bahnschrift SemiBold SemiConden" panose="020B0502040204020203" pitchFamily="34" charset="0"/>
                    <a:ea typeface="+mn-ea"/>
                  </a:rPr>
                  <a:t>其中，</a:t>
                </a:r>
                <a14:m>
                  <m:oMath xmlns:m="http://schemas.openxmlformats.org/officeDocument/2006/math">
                    <m:sSub>
                      <m:sSubPr>
                        <m:ctrlPr>
                          <a:rPr kumimoji="0" lang="en-US" altLang="zh-CN" sz="2600" b="0" i="1" u="none" strike="noStrike" cap="none" normalizeH="0" baseline="0" smtClean="0">
                            <a:ln>
                              <a:noFill/>
                            </a:ln>
                            <a:solidFill>
                              <a:schemeClr val="tx1"/>
                            </a:solidFill>
                            <a:effectLst/>
                            <a:latin typeface="Cambria Math" panose="02040503050406030204" pitchFamily="18" charset="0"/>
                            <a:ea typeface="+mn-ea"/>
                          </a:rPr>
                        </m:ctrlPr>
                      </m:sSubPr>
                      <m:e>
                        <m:r>
                          <a:rPr kumimoji="0" lang="en-US" altLang="zh-CN" sz="2600" b="0" i="1" u="none" strike="noStrike" cap="none" normalizeH="0" baseline="0" smtClean="0">
                            <a:ln>
                              <a:noFill/>
                            </a:ln>
                            <a:solidFill>
                              <a:schemeClr val="tx1"/>
                            </a:solidFill>
                            <a:effectLst/>
                            <a:latin typeface="Cambria Math" panose="02040503050406030204" pitchFamily="18" charset="0"/>
                            <a:ea typeface="+mn-ea"/>
                          </a:rPr>
                          <m:t>𝑄</m:t>
                        </m:r>
                      </m:e>
                      <m:sub>
                        <m:r>
                          <a:rPr kumimoji="0" lang="en-US" altLang="zh-CN" sz="2600" b="0" i="1" u="none" strike="noStrike" cap="none" normalizeH="0" baseline="0" smtClean="0">
                            <a:ln>
                              <a:noFill/>
                            </a:ln>
                            <a:solidFill>
                              <a:schemeClr val="tx1"/>
                            </a:solidFill>
                            <a:effectLst/>
                            <a:latin typeface="Cambria Math" panose="02040503050406030204" pitchFamily="18" charset="0"/>
                            <a:ea typeface="+mn-ea"/>
                          </a:rPr>
                          <m:t>𝑖</m:t>
                        </m:r>
                      </m:sub>
                    </m:sSub>
                    <m:r>
                      <a:rPr lang="zh-CN" altLang="en-US" sz="2600" i="1">
                        <a:solidFill>
                          <a:schemeClr val="tx1"/>
                        </a:solidFill>
                        <a:latin typeface="Cambria Math" panose="02040503050406030204" pitchFamily="18" charset="0"/>
                        <a:ea typeface="+mn-ea"/>
                      </a:rPr>
                      <m:t>是</m:t>
                    </m:r>
                  </m:oMath>
                </a14:m>
                <a:r>
                  <a:rPr kumimoji="0" lang="zh-CN" altLang="en-US" sz="2600" b="0" i="0" u="none" strike="noStrike" cap="none" normalizeH="0" baseline="0" dirty="0">
                    <a:ln>
                      <a:noFill/>
                    </a:ln>
                    <a:solidFill>
                      <a:schemeClr val="tx1"/>
                    </a:solidFill>
                    <a:effectLst/>
                    <a:latin typeface="Bahnschrift SemiBold SemiConden" panose="020B0502040204020203" pitchFamily="34" charset="0"/>
                    <a:ea typeface="+mn-ea"/>
                  </a:rPr>
                  <a:t>量词</a:t>
                </a:r>
                <a14:m>
                  <m:oMath xmlns:m="http://schemas.openxmlformats.org/officeDocument/2006/math">
                    <m:r>
                      <a:rPr kumimoji="0" lang="en-US" altLang="zh-CN" sz="2600" b="0" i="1" u="none" strike="noStrike" cap="none" normalizeH="0" baseline="0" dirty="0" smtClean="0">
                        <a:ln>
                          <a:noFill/>
                        </a:ln>
                        <a:solidFill>
                          <a:schemeClr val="tx1"/>
                        </a:solidFill>
                        <a:effectLst/>
                        <a:latin typeface="Cambria Math" panose="02040503050406030204" pitchFamily="18" charset="0"/>
                        <a:ea typeface="+mn-ea"/>
                      </a:rPr>
                      <m:t>∃</m:t>
                    </m:r>
                    <m:r>
                      <a:rPr lang="zh-CN" altLang="en-US" sz="2600" i="1" dirty="0">
                        <a:solidFill>
                          <a:schemeClr val="tx1"/>
                        </a:solidFill>
                        <a:latin typeface="Cambria Math" panose="02040503050406030204" pitchFamily="18" charset="0"/>
                        <a:ea typeface="+mn-ea"/>
                      </a:rPr>
                      <m:t>或</m:t>
                    </m:r>
                    <m:r>
                      <a:rPr lang="en-US" altLang="zh-CN" sz="2600" b="0" i="1" dirty="0" smtClean="0">
                        <a:solidFill>
                          <a:schemeClr val="tx1"/>
                        </a:solidFill>
                        <a:latin typeface="Cambria Math" panose="02040503050406030204" pitchFamily="18" charset="0"/>
                        <a:ea typeface="+mn-ea"/>
                      </a:rPr>
                      <m:t>∀</m:t>
                    </m:r>
                  </m:oMath>
                </a14:m>
                <a:r>
                  <a:rPr lang="zh-CN" altLang="en-US" sz="2600" b="0" i="0" dirty="0">
                    <a:solidFill>
                      <a:schemeClr val="tx1"/>
                    </a:solidFill>
                    <a:latin typeface="Bahnschrift SemiBold SemiConden" panose="020B0502040204020203" pitchFamily="34" charset="0"/>
                    <a:ea typeface="+mn-ea"/>
                  </a:rPr>
                  <a:t>，公式</a:t>
                </a:r>
                <a:r>
                  <a:rPr lang="en-US" altLang="zh-CN" sz="2600" b="0" i="0" dirty="0">
                    <a:solidFill>
                      <a:schemeClr val="tx1"/>
                    </a:solidFill>
                    <a:latin typeface="Bahnschrift SemiBold SemiConden" panose="020B0502040204020203" pitchFamily="34" charset="0"/>
                    <a:ea typeface="+mn-ea"/>
                  </a:rPr>
                  <a:t>M</a:t>
                </a:r>
                <a:r>
                  <a:rPr lang="zh-CN" altLang="en-US" sz="2600" b="0" i="0" dirty="0">
                    <a:solidFill>
                      <a:schemeClr val="tx1"/>
                    </a:solidFill>
                    <a:latin typeface="Bahnschrift SemiBold SemiConden" panose="020B0502040204020203" pitchFamily="34" charset="0"/>
                    <a:ea typeface="+mn-ea"/>
                  </a:rPr>
                  <a:t>不含量词，称为</a:t>
                </a:r>
                <a14:m>
                  <m:oMath xmlns:m="http://schemas.openxmlformats.org/officeDocument/2006/math">
                    <m:r>
                      <a:rPr lang="en-US" altLang="zh-CN" sz="2600" b="0" i="1" smtClean="0">
                        <a:solidFill>
                          <a:schemeClr val="tx1"/>
                        </a:solidFill>
                        <a:latin typeface="Cambria Math" panose="02040503050406030204" pitchFamily="18" charset="0"/>
                        <a:ea typeface="+mn-ea"/>
                      </a:rPr>
                      <m:t>𝛼</m:t>
                    </m:r>
                  </m:oMath>
                </a14:m>
                <a:r>
                  <a:rPr lang="zh-CN" altLang="en-US" sz="2600" b="0" i="0" dirty="0">
                    <a:solidFill>
                      <a:schemeClr val="tx1"/>
                    </a:solidFill>
                    <a:latin typeface="Bahnschrift SemiBold SemiConden" panose="020B0502040204020203" pitchFamily="34" charset="0"/>
                    <a:ea typeface="+mn-ea"/>
                  </a:rPr>
                  <a:t>的</a:t>
                </a:r>
                <a:r>
                  <a:rPr lang="zh-CN" altLang="en-US" sz="2600" b="1" i="0" dirty="0">
                    <a:solidFill>
                      <a:schemeClr val="tx1"/>
                    </a:solidFill>
                    <a:latin typeface="Bahnschrift SemiBold SemiConden" panose="020B0502040204020203" pitchFamily="34" charset="0"/>
                    <a:ea typeface="+mn-ea"/>
                  </a:rPr>
                  <a:t>母式</a:t>
                </a:r>
                <a:r>
                  <a:rPr lang="en-US" altLang="zh-CN" sz="2600" b="1" i="0" dirty="0">
                    <a:solidFill>
                      <a:schemeClr val="tx1"/>
                    </a:solidFill>
                    <a:latin typeface="Bahnschrift SemiBold SemiConden" panose="020B0502040204020203" pitchFamily="34" charset="0"/>
                    <a:ea typeface="+mn-ea"/>
                  </a:rPr>
                  <a:t>\</a:t>
                </a:r>
                <a:r>
                  <a:rPr lang="zh-CN" altLang="en-US" sz="2600" b="1" i="0" dirty="0">
                    <a:solidFill>
                      <a:schemeClr val="tx1"/>
                    </a:solidFill>
                    <a:latin typeface="Bahnschrift SemiBold SemiConden" panose="020B0502040204020203" pitchFamily="34" charset="0"/>
                    <a:ea typeface="+mn-ea"/>
                  </a:rPr>
                  <a:t>基式</a:t>
                </a:r>
                <a:r>
                  <a:rPr lang="zh-CN" altLang="en-US" sz="2600" b="0" i="0" dirty="0">
                    <a:solidFill>
                      <a:schemeClr val="tx1"/>
                    </a:solidFill>
                    <a:latin typeface="Bahnschrift SemiBold SemiConden" panose="020B0502040204020203" pitchFamily="34" charset="0"/>
                    <a:ea typeface="+mn-ea"/>
                  </a:rPr>
                  <a:t>。</a:t>
                </a:r>
                <a:endParaRPr lang="en-US" altLang="zh-CN" sz="2600" b="0" i="0" dirty="0">
                  <a:solidFill>
                    <a:schemeClr val="tx1"/>
                  </a:solidFill>
                  <a:latin typeface="Bahnschrift SemiBold SemiConden" panose="020B0502040204020203" pitchFamily="34" charset="0"/>
                  <a:ea typeface="+mn-ea"/>
                </a:endParaRPr>
              </a:p>
            </p:txBody>
          </p:sp>
        </mc:Choice>
        <mc:Fallback>
          <p:sp>
            <p:nvSpPr>
              <p:cNvPr id="3" name="内容占位符 2">
                <a:extLst>
                  <a:ext uri="{FF2B5EF4-FFF2-40B4-BE49-F238E27FC236}">
                    <a16:creationId xmlns:a16="http://schemas.microsoft.com/office/drawing/2014/main" id="{44CEC206-FFAB-41B0-9633-0EAEDFC8B0DA}"/>
                  </a:ext>
                </a:extLst>
              </p:cNvPr>
              <p:cNvSpPr>
                <a:spLocks noGrp="1" noRot="1" noChangeAspect="1" noMove="1" noResize="1" noEditPoints="1" noAdjustHandles="1" noChangeArrowheads="1" noChangeShapeType="1" noTextEdit="1"/>
              </p:cNvSpPr>
              <p:nvPr>
                <p:ph idx="1"/>
              </p:nvPr>
            </p:nvSpPr>
            <p:spPr>
              <a:blipFill>
                <a:blip r:embed="rId2"/>
                <a:stretch>
                  <a:fillRect l="-387" t="-100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DF49D045-8563-4E5F-BB55-D34362084789}"/>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p:sp>
        <p:nvSpPr>
          <p:cNvPr id="11" name="Rectangle 7">
            <a:extLst>
              <a:ext uri="{FF2B5EF4-FFF2-40B4-BE49-F238E27FC236}">
                <a16:creationId xmlns:a16="http://schemas.microsoft.com/office/drawing/2014/main" id="{92DE3879-5B86-4801-A47F-DF415495CF21}"/>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2" name="AutoShape 8" descr="[公式]">
            <a:extLst>
              <a:ext uri="{FF2B5EF4-FFF2-40B4-BE49-F238E27FC236}">
                <a16:creationId xmlns:a16="http://schemas.microsoft.com/office/drawing/2014/main" id="{8F51582D-1042-42AA-871E-D6AC4CAE8DD4}"/>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9" descr="[公式]">
            <a:extLst>
              <a:ext uri="{FF2B5EF4-FFF2-40B4-BE49-F238E27FC236}">
                <a16:creationId xmlns:a16="http://schemas.microsoft.com/office/drawing/2014/main" id="{5B2C4DB6-BDFA-43D7-A98E-87F3C80F222A}"/>
              </a:ext>
            </a:extLst>
          </p:cNvPr>
          <p:cNvSpPr>
            <a:spLocks noChangeAspect="1" noChangeArrowheads="1"/>
          </p:cNvSpPr>
          <p:nvPr/>
        </p:nvSpPr>
        <p:spPr bwMode="auto">
          <a:xfrm>
            <a:off x="9236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745597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F1DFC-D1F3-4534-9307-58B51EFB89DA}"/>
              </a:ext>
            </a:extLst>
          </p:cNvPr>
          <p:cNvSpPr>
            <a:spLocks noGrp="1"/>
          </p:cNvSpPr>
          <p:nvPr>
            <p:ph type="title"/>
          </p:nvPr>
        </p:nvSpPr>
        <p:spPr/>
        <p:txBody>
          <a:bodyPr/>
          <a:lstStyle/>
          <a:p>
            <a:r>
              <a:rPr lang="zh-CN" altLang="en-US" dirty="0"/>
              <a:t>我们自然而然地发现：</a:t>
            </a:r>
          </a:p>
        </p:txBody>
      </p:sp>
      <p:sp>
        <p:nvSpPr>
          <p:cNvPr id="3" name="内容占位符 2">
            <a:extLst>
              <a:ext uri="{FF2B5EF4-FFF2-40B4-BE49-F238E27FC236}">
                <a16:creationId xmlns:a16="http://schemas.microsoft.com/office/drawing/2014/main" id="{706F8EBB-3A0C-4CBE-B270-2863EDE74214}"/>
              </a:ext>
            </a:extLst>
          </p:cNvPr>
          <p:cNvSpPr>
            <a:spLocks noGrp="1"/>
          </p:cNvSpPr>
          <p:nvPr>
            <p:ph idx="1"/>
          </p:nvPr>
        </p:nvSpPr>
        <p:spPr>
          <a:xfrm>
            <a:off x="932567" y="2267639"/>
            <a:ext cx="4378219" cy="771729"/>
          </a:xfrm>
        </p:spPr>
        <p:txBody>
          <a:bodyPr anchor="t">
            <a:normAutofit fontScale="85000" lnSpcReduction="20000"/>
          </a:bodyPr>
          <a:lstStyle/>
          <a:p>
            <a:r>
              <a:rPr lang="zh-CN" altLang="en-US" sz="2200" b="1" dirty="0"/>
              <a:t>不是所有的谓词公式都是前束范式</a:t>
            </a:r>
            <a:endParaRPr lang="en-US" altLang="zh-CN" sz="2200" b="1" dirty="0"/>
          </a:p>
          <a:p>
            <a:pPr marL="0" indent="0">
              <a:buNone/>
            </a:pPr>
            <a:r>
              <a:rPr lang="en-US" altLang="zh-CN" dirty="0"/>
              <a:t>      </a:t>
            </a:r>
            <a:r>
              <a:rPr lang="zh-CN" altLang="en-US" dirty="0"/>
              <a:t>（以下谓词公式摘自</a:t>
            </a:r>
            <a:r>
              <a:rPr lang="en-US" altLang="zh-CN" dirty="0"/>
              <a:t>UD</a:t>
            </a:r>
            <a:r>
              <a:rPr lang="zh-CN" altLang="en-US" dirty="0"/>
              <a:t>）</a:t>
            </a:r>
            <a:endParaRPr lang="en-US" altLang="zh-CN" dirty="0"/>
          </a:p>
          <a:p>
            <a:endParaRPr lang="zh-CN" altLang="en-US" dirty="0"/>
          </a:p>
        </p:txBody>
      </p:sp>
      <p:sp>
        <p:nvSpPr>
          <p:cNvPr id="4" name="日期占位符 3">
            <a:extLst>
              <a:ext uri="{FF2B5EF4-FFF2-40B4-BE49-F238E27FC236}">
                <a16:creationId xmlns:a16="http://schemas.microsoft.com/office/drawing/2014/main" id="{79125F8A-1389-42D6-888C-BF0C9139D879}"/>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p:sp>
        <p:nvSpPr>
          <p:cNvPr id="6" name="文本框 5">
            <a:extLst>
              <a:ext uri="{FF2B5EF4-FFF2-40B4-BE49-F238E27FC236}">
                <a16:creationId xmlns:a16="http://schemas.microsoft.com/office/drawing/2014/main" id="{7B279321-B91A-4D64-A994-82A8F3D28540}"/>
              </a:ext>
            </a:extLst>
          </p:cNvPr>
          <p:cNvSpPr txBox="1"/>
          <p:nvPr/>
        </p:nvSpPr>
        <p:spPr>
          <a:xfrm>
            <a:off x="775121" y="3309197"/>
            <a:ext cx="5320879" cy="461665"/>
          </a:xfrm>
          <a:prstGeom prst="rect">
            <a:avLst/>
          </a:prstGeom>
          <a:noFill/>
        </p:spPr>
        <p:txBody>
          <a:bodyPr wrap="square">
            <a:spAutoFit/>
          </a:bodyPr>
          <a:lstStyle/>
          <a:p>
            <a:r>
              <a:rPr lang="zh-CN" altLang="en-US" sz="2400" b="1" dirty="0">
                <a:latin typeface="Cambria Math" panose="02040503050406030204" pitchFamily="18" charset="0"/>
                <a:ea typeface="Microsoft YaHei UI" panose="020B0503020204020204" pitchFamily="34" charset="-122"/>
              </a:rPr>
              <a:t>∀x, (∃y, (x = y)∨∀z, ( </a:t>
            </a:r>
            <a:r>
              <a:rPr lang="en-US" altLang="zh-CN" sz="2400" b="1" dirty="0">
                <a:latin typeface="Cambria Math" panose="02040503050406030204" pitchFamily="18" charset="0"/>
                <a:ea typeface="Microsoft YaHei UI" panose="020B0503020204020204" pitchFamily="34" charset="-122"/>
              </a:rPr>
              <a:t>z </a:t>
            </a:r>
            <a:r>
              <a:rPr lang="zh-CN" altLang="en-US" sz="2400" b="1" dirty="0">
                <a:latin typeface="Cambria Math" panose="02040503050406030204" pitchFamily="18" charset="0"/>
                <a:ea typeface="Microsoft YaHei UI" panose="020B0503020204020204" pitchFamily="34" charset="-122"/>
              </a:rPr>
              <a:t>&lt; 0→ x = z))</a:t>
            </a:r>
          </a:p>
        </p:txBody>
      </p:sp>
      <p:sp>
        <p:nvSpPr>
          <p:cNvPr id="8" name="文本框 7">
            <a:extLst>
              <a:ext uri="{FF2B5EF4-FFF2-40B4-BE49-F238E27FC236}">
                <a16:creationId xmlns:a16="http://schemas.microsoft.com/office/drawing/2014/main" id="{C58A8D38-FA6F-4DE6-886C-88D86E25FC1D}"/>
              </a:ext>
            </a:extLst>
          </p:cNvPr>
          <p:cNvSpPr txBox="1"/>
          <p:nvPr/>
        </p:nvSpPr>
        <p:spPr>
          <a:xfrm>
            <a:off x="1277738" y="3969574"/>
            <a:ext cx="6638483" cy="523220"/>
          </a:xfrm>
          <a:prstGeom prst="rect">
            <a:avLst/>
          </a:prstGeom>
          <a:noFill/>
        </p:spPr>
        <p:txBody>
          <a:bodyPr wrap="square">
            <a:spAutoFit/>
          </a:bodyPr>
          <a:lstStyle/>
          <a:p>
            <a:r>
              <a:rPr lang="zh-CN" altLang="en-US" sz="2800" dirty="0">
                <a:latin typeface="Cambria Math" panose="02040503050406030204" pitchFamily="18" charset="0"/>
              </a:rPr>
              <a:t>¬(∀x, (g(x) →¬t(x)))</a:t>
            </a:r>
          </a:p>
        </p:txBody>
      </p:sp>
      <p:sp>
        <p:nvSpPr>
          <p:cNvPr id="10" name="文本框 9">
            <a:extLst>
              <a:ext uri="{FF2B5EF4-FFF2-40B4-BE49-F238E27FC236}">
                <a16:creationId xmlns:a16="http://schemas.microsoft.com/office/drawing/2014/main" id="{6F7AFA75-2B50-45A8-9EE8-2260167583D7}"/>
              </a:ext>
            </a:extLst>
          </p:cNvPr>
          <p:cNvSpPr txBox="1"/>
          <p:nvPr/>
        </p:nvSpPr>
        <p:spPr>
          <a:xfrm>
            <a:off x="581192" y="4688535"/>
            <a:ext cx="6094990" cy="523220"/>
          </a:xfrm>
          <a:prstGeom prst="rect">
            <a:avLst/>
          </a:prstGeom>
          <a:noFill/>
        </p:spPr>
        <p:txBody>
          <a:bodyPr wrap="square">
            <a:spAutoFit/>
          </a:bodyPr>
          <a:lstStyle/>
          <a:p>
            <a:r>
              <a:rPr lang="pt-BR" altLang="zh-CN" sz="2800" dirty="0">
                <a:latin typeface="Cambria Math" panose="02040503050406030204" pitchFamily="18" charset="0"/>
                <a:ea typeface="Cambria Math" panose="02040503050406030204" pitchFamily="18" charset="0"/>
              </a:rPr>
              <a:t>∃x, (p(x)∧(∀n, (¬q(n)∨¬r(n,x))))</a:t>
            </a:r>
            <a:endParaRPr lang="zh-CN" altLang="en-US" sz="2800" dirty="0">
              <a:latin typeface="Cambria Math" panose="02040503050406030204" pitchFamily="18" charset="0"/>
            </a:endParaRPr>
          </a:p>
        </p:txBody>
      </p:sp>
      <p:sp>
        <p:nvSpPr>
          <p:cNvPr id="11" name="文本框 10">
            <a:extLst>
              <a:ext uri="{FF2B5EF4-FFF2-40B4-BE49-F238E27FC236}">
                <a16:creationId xmlns:a16="http://schemas.microsoft.com/office/drawing/2014/main" id="{43A70785-54EE-415D-8207-8F33F06DD3EA}"/>
              </a:ext>
            </a:extLst>
          </p:cNvPr>
          <p:cNvSpPr txBox="1"/>
          <p:nvPr/>
        </p:nvSpPr>
        <p:spPr>
          <a:xfrm>
            <a:off x="6708122" y="2841311"/>
            <a:ext cx="3457765" cy="1569660"/>
          </a:xfrm>
          <a:prstGeom prst="rect">
            <a:avLst/>
          </a:prstGeom>
          <a:noFill/>
          <a:ln>
            <a:solidFill>
              <a:schemeClr val="accent1"/>
            </a:solidFill>
          </a:ln>
        </p:spPr>
        <p:txBody>
          <a:bodyPr wrap="square" rtlCol="0">
            <a:spAutoFit/>
          </a:bodyPr>
          <a:lstStyle/>
          <a:p>
            <a:r>
              <a:rPr lang="zh-CN" altLang="en-US" sz="3200" dirty="0">
                <a:latin typeface="+mj-ea"/>
                <a:ea typeface="+mj-ea"/>
              </a:rPr>
              <a:t>有没有办法</a:t>
            </a:r>
            <a:endParaRPr lang="en-US" altLang="zh-CN" sz="3200" dirty="0">
              <a:latin typeface="+mj-ea"/>
              <a:ea typeface="+mj-ea"/>
            </a:endParaRPr>
          </a:p>
          <a:p>
            <a:r>
              <a:rPr lang="zh-CN" altLang="en-US" sz="3200" dirty="0">
                <a:latin typeface="+mj-ea"/>
                <a:ea typeface="+mj-ea"/>
              </a:rPr>
              <a:t>将这些谓词公式</a:t>
            </a:r>
            <a:endParaRPr lang="en-US" altLang="zh-CN" sz="3200" dirty="0">
              <a:latin typeface="+mj-ea"/>
              <a:ea typeface="+mj-ea"/>
            </a:endParaRPr>
          </a:p>
          <a:p>
            <a:r>
              <a:rPr lang="zh-CN" altLang="en-US" sz="3200" dirty="0">
                <a:latin typeface="+mj-ea"/>
                <a:ea typeface="+mj-ea"/>
              </a:rPr>
              <a:t>转化为前束范式？</a:t>
            </a:r>
          </a:p>
        </p:txBody>
      </p:sp>
    </p:spTree>
    <p:extLst>
      <p:ext uri="{BB962C8B-B14F-4D97-AF65-F5344CB8AC3E}">
        <p14:creationId xmlns:p14="http://schemas.microsoft.com/office/powerpoint/2010/main" val="42437546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out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C2A62E-CBB5-41FF-9808-48EBA723E2B0}"/>
              </a:ext>
            </a:extLst>
          </p:cNvPr>
          <p:cNvSpPr>
            <a:spLocks noGrp="1"/>
          </p:cNvSpPr>
          <p:nvPr>
            <p:ph type="title"/>
          </p:nvPr>
        </p:nvSpPr>
        <p:spPr/>
        <p:txBody>
          <a:bodyPr>
            <a:normAutofit/>
          </a:bodyPr>
          <a:lstStyle/>
          <a:p>
            <a:pPr lvl="0" rtl="0"/>
            <a:r>
              <a:rPr lang="zh-CN" altLang="en-US" dirty="0"/>
              <a:t>二、转化</a:t>
            </a:r>
            <a:r>
              <a:rPr lang="en-US" altLang="zh-CN" dirty="0"/>
              <a:t>——</a:t>
            </a:r>
            <a:r>
              <a:rPr lang="zh-CN" altLang="en-US" sz="2800" dirty="0">
                <a:latin typeface="Microsoft YaHei UI" panose="020B0503020204020204" pitchFamily="34" charset="-122"/>
                <a:ea typeface="Microsoft YaHei UI" panose="020B0503020204020204" pitchFamily="34" charset="-122"/>
              </a:rPr>
              <a:t>如何将 </a:t>
            </a:r>
            <a:r>
              <a:rPr lang="zh-CN" altLang="en-US" dirty="0">
                <a:solidFill>
                  <a:srgbClr val="00B050"/>
                </a:solidFill>
              </a:rPr>
              <a:t>谓词公式</a:t>
            </a:r>
            <a:r>
              <a:rPr lang="zh-CN" altLang="en-US" sz="2800" dirty="0">
                <a:solidFill>
                  <a:srgbClr val="00B050"/>
                </a:solidFill>
                <a:latin typeface="Microsoft YaHei UI" panose="020B0503020204020204" pitchFamily="34" charset="-122"/>
                <a:ea typeface="Microsoft YaHei UI" panose="020B0503020204020204" pitchFamily="34" charset="-122"/>
              </a:rPr>
              <a:t> </a:t>
            </a:r>
            <a:r>
              <a:rPr lang="zh-CN" altLang="en-US" sz="2800" dirty="0">
                <a:latin typeface="Microsoft YaHei UI" panose="020B0503020204020204" pitchFamily="34" charset="-122"/>
                <a:ea typeface="Microsoft YaHei UI" panose="020B0503020204020204" pitchFamily="34" charset="-122"/>
              </a:rPr>
              <a:t>转化成 </a:t>
            </a:r>
            <a:r>
              <a:rPr lang="zh-CN" altLang="en-US" sz="2800" b="1" dirty="0">
                <a:solidFill>
                  <a:srgbClr val="0070C0"/>
                </a:solidFill>
                <a:latin typeface="Microsoft YaHei UI" panose="020B0503020204020204" pitchFamily="34" charset="-122"/>
                <a:ea typeface="Microsoft YaHei UI" panose="020B0503020204020204" pitchFamily="34" charset="-122"/>
              </a:rPr>
              <a:t>前束范式</a:t>
            </a:r>
            <a:br>
              <a:rPr lang="zh-cn" altLang="zh-CN" sz="2800" b="1" dirty="0">
                <a:solidFill>
                  <a:srgbClr val="0070C0"/>
                </a:solidFill>
                <a:latin typeface="Microsoft YaHei UI" panose="020B0503020204020204" pitchFamily="34" charset="-122"/>
                <a:ea typeface="Microsoft YaHei U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B8EF5788-EAA4-40EF-A037-495671AE447D}"/>
              </a:ext>
            </a:extLst>
          </p:cNvPr>
          <p:cNvSpPr>
            <a:spLocks noGrp="1"/>
          </p:cNvSpPr>
          <p:nvPr>
            <p:ph idx="1"/>
          </p:nvPr>
        </p:nvSpPr>
        <p:spPr>
          <a:xfrm>
            <a:off x="581192" y="2024332"/>
            <a:ext cx="11029615" cy="3951018"/>
          </a:xfrm>
        </p:spPr>
        <p:txBody>
          <a:bodyPr anchor="t"/>
          <a:lstStyle/>
          <a:p>
            <a:r>
              <a:rPr lang="zh-CN" altLang="en-US" dirty="0"/>
              <a:t>理论支撑：</a:t>
            </a:r>
            <a:r>
              <a:rPr lang="zh-CN" altLang="en-US" b="1" dirty="0">
                <a:solidFill>
                  <a:srgbClr val="FF0000"/>
                </a:solidFill>
              </a:rPr>
              <a:t>任何一个谓词公式均与一个前束范式等价</a:t>
            </a:r>
            <a:endParaRPr lang="en-US" altLang="zh-CN" b="1" dirty="0">
              <a:solidFill>
                <a:srgbClr val="FF0000"/>
              </a:solidFill>
            </a:endParaRPr>
          </a:p>
          <a:p>
            <a:r>
              <a:rPr lang="zh-CN" altLang="en-US" b="1" dirty="0">
                <a:solidFill>
                  <a:schemeClr val="tx1">
                    <a:lumMod val="50000"/>
                    <a:lumOff val="50000"/>
                  </a:schemeClr>
                </a:solidFill>
              </a:rPr>
              <a:t>我们将在</a:t>
            </a:r>
            <a:r>
              <a:rPr lang="zh-CN" altLang="en-US" b="1" dirty="0">
                <a:solidFill>
                  <a:schemeClr val="accent1"/>
                </a:solidFill>
              </a:rPr>
              <a:t> </a:t>
            </a:r>
            <a:r>
              <a:rPr lang="zh-CN" altLang="en-US" b="1" dirty="0"/>
              <a:t>证明这个定理的过程中</a:t>
            </a:r>
            <a:r>
              <a:rPr lang="zh-CN" altLang="en-US" b="1" dirty="0">
                <a:solidFill>
                  <a:schemeClr val="accent5">
                    <a:lumMod val="60000"/>
                    <a:lumOff val="40000"/>
                  </a:schemeClr>
                </a:solidFill>
              </a:rPr>
              <a:t> </a:t>
            </a:r>
            <a:r>
              <a:rPr lang="zh-CN" altLang="en-US" b="1" dirty="0">
                <a:solidFill>
                  <a:schemeClr val="bg1">
                    <a:lumMod val="50000"/>
                  </a:schemeClr>
                </a:solidFill>
              </a:rPr>
              <a:t>学会</a:t>
            </a:r>
            <a:r>
              <a:rPr lang="zh-CN" altLang="en-US" b="1" dirty="0">
                <a:solidFill>
                  <a:schemeClr val="accent1"/>
                </a:solidFill>
              </a:rPr>
              <a:t> </a:t>
            </a:r>
            <a:r>
              <a:rPr lang="zh-CN" altLang="en-US" b="1" dirty="0">
                <a:solidFill>
                  <a:schemeClr val="accent2"/>
                </a:solidFill>
              </a:rPr>
              <a:t>前束范式的转化</a:t>
            </a:r>
            <a:endParaRPr lang="en-US" altLang="zh-CN" b="1" dirty="0">
              <a:solidFill>
                <a:schemeClr val="accent2"/>
              </a:solidFill>
            </a:endParaRPr>
          </a:p>
          <a:p>
            <a:pPr marL="0" indent="0">
              <a:buNone/>
            </a:pPr>
            <a:r>
              <a:rPr lang="zh-CN" altLang="en-US" sz="4000" b="1" dirty="0">
                <a:solidFill>
                  <a:schemeClr val="accent2"/>
                </a:solidFill>
              </a:rPr>
              <a:t>  </a:t>
            </a:r>
            <a:r>
              <a:rPr lang="en-US" altLang="zh-CN" sz="4000" b="1" dirty="0">
                <a:solidFill>
                  <a:schemeClr val="accent2"/>
                </a:solidFill>
              </a:rPr>
              <a:t>  </a:t>
            </a:r>
            <a:r>
              <a:rPr lang="zh-CN" altLang="en-US" sz="4000" b="1" dirty="0">
                <a:solidFill>
                  <a:schemeClr val="accent2"/>
                </a:solidFill>
              </a:rPr>
              <a:t>先从几个案例入手！</a:t>
            </a:r>
            <a:endParaRPr lang="en-US" altLang="zh-CN" sz="4000" b="1" dirty="0">
              <a:solidFill>
                <a:schemeClr val="accent2"/>
              </a:solidFill>
            </a:endParaRPr>
          </a:p>
        </p:txBody>
      </p:sp>
      <p:sp>
        <p:nvSpPr>
          <p:cNvPr id="4" name="日期占位符 3">
            <a:extLst>
              <a:ext uri="{FF2B5EF4-FFF2-40B4-BE49-F238E27FC236}">
                <a16:creationId xmlns:a16="http://schemas.microsoft.com/office/drawing/2014/main" id="{7306F9AC-B6B0-43B8-B8DF-AA40A721B3D3}"/>
              </a:ext>
            </a:extLst>
          </p:cNvPr>
          <p:cNvSpPr>
            <a:spLocks noGrp="1"/>
          </p:cNvSpPr>
          <p:nvPr>
            <p:ph type="dt" sz="half" idx="10"/>
          </p:nvPr>
        </p:nvSpPr>
        <p:spPr>
          <a:xfrm>
            <a:off x="9604228" y="6423914"/>
            <a:ext cx="846522" cy="365125"/>
          </a:xfrm>
        </p:spPr>
        <p:txBody>
          <a:bodyPr/>
          <a:lstStyle/>
          <a:p>
            <a:pPr rtl="0"/>
            <a:fld id="{F24FFC25-0C05-49C8-B150-3CF6B89B5C55}" type="datetime1">
              <a:rPr lang="zh-CN" altLang="en-US" smtClean="0"/>
              <a:t>2021/10/18</a:t>
            </a:fld>
            <a:endParaRPr lang="en-US" dirty="0"/>
          </a:p>
        </p:txBody>
      </p:sp>
    </p:spTree>
    <p:extLst>
      <p:ext uri="{BB962C8B-B14F-4D97-AF65-F5344CB8AC3E}">
        <p14:creationId xmlns:p14="http://schemas.microsoft.com/office/powerpoint/2010/main" val="3797247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39718431-39C4-4096-9CC5-F34E6D04A524}"/>
                  </a:ext>
                </a:extLst>
              </p:cNvPr>
              <p:cNvSpPr>
                <a:spLocks noGrp="1"/>
              </p:cNvSpPr>
              <p:nvPr>
                <p:ph type="title"/>
              </p:nvPr>
            </p:nvSpPr>
            <p:spPr>
              <a:xfrm>
                <a:off x="581192" y="696397"/>
                <a:ext cx="11029616" cy="1194479"/>
              </a:xfrm>
            </p:spPr>
            <p:txBody>
              <a:bodyPr anchor="ctr">
                <a:normAutofit/>
              </a:bodyPr>
              <a:lstStyle/>
              <a:p>
                <a:r>
                  <a:rPr lang="zh-CN" altLang="en-US" sz="3600" dirty="0"/>
                  <a:t>案例一：</a:t>
                </a:r>
                <a14:m>
                  <m:oMath xmlns:m="http://schemas.openxmlformats.org/officeDocument/2006/math">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𝑷</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𝑸</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r>
                      <a:rPr lang="en-US" altLang="zh-CN" sz="3600" b="1" i="1" smtClean="0">
                        <a:latin typeface="Cambria Math" panose="02040503050406030204" pitchFamily="18" charset="0"/>
                      </a:rPr>
                      <m:t>))</m:t>
                    </m:r>
                  </m:oMath>
                </a14:m>
                <a:endParaRPr lang="zh-CN" altLang="en-US" sz="3600" dirty="0"/>
              </a:p>
            </p:txBody>
          </p:sp>
        </mc:Choice>
        <mc:Fallback xmlns="">
          <p:sp>
            <p:nvSpPr>
              <p:cNvPr id="2" name="标题 1">
                <a:extLst>
                  <a:ext uri="{FF2B5EF4-FFF2-40B4-BE49-F238E27FC236}">
                    <a16:creationId xmlns:a16="http://schemas.microsoft.com/office/drawing/2014/main" id="{39718431-39C4-4096-9CC5-F34E6D04A524}"/>
                  </a:ext>
                </a:extLst>
              </p:cNvPr>
              <p:cNvSpPr>
                <a:spLocks noGrp="1" noRot="1" noChangeAspect="1" noMove="1" noResize="1" noEditPoints="1" noAdjustHandles="1" noChangeArrowheads="1" noChangeShapeType="1" noTextEdit="1"/>
              </p:cNvSpPr>
              <p:nvPr>
                <p:ph type="title"/>
              </p:nvPr>
            </p:nvSpPr>
            <p:spPr>
              <a:xfrm>
                <a:off x="581192" y="696397"/>
                <a:ext cx="11029616" cy="1194479"/>
              </a:xfrm>
              <a:blipFill>
                <a:blip r:embed="rId2"/>
                <a:stretch>
                  <a:fillRect l="-16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2C8668C-F9B4-4A1E-9689-201FF4944C3F}"/>
                  </a:ext>
                </a:extLst>
              </p:cNvPr>
              <p:cNvSpPr>
                <a:spLocks noGrp="1"/>
              </p:cNvSpPr>
              <p:nvPr>
                <p:ph idx="1"/>
              </p:nvPr>
            </p:nvSpPr>
            <p:spPr>
              <a:xfrm>
                <a:off x="581192" y="1890876"/>
                <a:ext cx="11029615" cy="4084474"/>
              </a:xfrm>
            </p:spPr>
            <p:txBody>
              <a:bodyPr anchor="t"/>
              <a:lstStyle/>
              <a:p>
                <a14:m>
                  <m:oMath xmlns:m="http://schemas.openxmlformats.org/officeDocument/2006/math">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𝑥𝑃</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𝑃</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oMath>
                </a14:m>
                <a:endParaRPr lang="en-US" altLang="zh-CN" sz="2800" b="0" dirty="0"/>
              </a:p>
              <a:p>
                <a14:m>
                  <m:oMath xmlns:m="http://schemas.openxmlformats.org/officeDocument/2006/math">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𝑥𝑃</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𝑃</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oMath>
                </a14:m>
                <a:endParaRPr lang="en-US" altLang="zh-CN" sz="2800" b="0" dirty="0"/>
              </a:p>
              <a:p>
                <a:endParaRPr lang="en-US" altLang="zh-CN" sz="2800" b="0" dirty="0"/>
              </a:p>
              <a:p>
                <a:endParaRPr lang="en-US" altLang="zh-CN" dirty="0"/>
              </a:p>
              <a:p>
                <a:pPr marL="0" indent="0">
                  <a:buNone/>
                </a:pPr>
                <a:endParaRPr lang="en-US" altLang="zh-CN" dirty="0"/>
              </a:p>
              <a:p>
                <a:pPr marL="0" indent="0">
                  <a:buNone/>
                </a:pPr>
                <a:endParaRPr lang="en-US" altLang="zh-CN" sz="1800" b="0" dirty="0"/>
              </a:p>
            </p:txBody>
          </p:sp>
        </mc:Choice>
        <mc:Fallback xmlns="">
          <p:sp>
            <p:nvSpPr>
              <p:cNvPr id="3" name="内容占位符 2">
                <a:extLst>
                  <a:ext uri="{FF2B5EF4-FFF2-40B4-BE49-F238E27FC236}">
                    <a16:creationId xmlns:a16="http://schemas.microsoft.com/office/drawing/2014/main" id="{A2C8668C-F9B4-4A1E-9689-201FF4944C3F}"/>
                  </a:ext>
                </a:extLst>
              </p:cNvPr>
              <p:cNvSpPr>
                <a:spLocks noGrp="1" noRot="1" noChangeAspect="1" noMove="1" noResize="1" noEditPoints="1" noAdjustHandles="1" noChangeArrowheads="1" noChangeShapeType="1" noTextEdit="1"/>
              </p:cNvSpPr>
              <p:nvPr>
                <p:ph idx="1"/>
              </p:nvPr>
            </p:nvSpPr>
            <p:spPr>
              <a:xfrm>
                <a:off x="581192" y="1890876"/>
                <a:ext cx="11029615" cy="4084474"/>
              </a:xfrm>
              <a:blipFill>
                <a:blip r:embed="rId3"/>
                <a:stretch>
                  <a:fillRect/>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746371E4-F3E7-4A63-A111-0D3476236658}"/>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CBE87FA-CEFE-4C73-92A5-F377B0EE96D6}"/>
                  </a:ext>
                </a:extLst>
              </p:cNvPr>
              <p:cNvSpPr txBox="1"/>
              <p:nvPr/>
            </p:nvSpPr>
            <p:spPr>
              <a:xfrm>
                <a:off x="678230" y="3215539"/>
                <a:ext cx="7079030" cy="1286571"/>
              </a:xfrm>
              <a:prstGeom prst="rect">
                <a:avLst/>
              </a:prstGeom>
              <a:noFill/>
            </p:spPr>
            <p:txBody>
              <a:bodyPr wrap="square" rtlCol="0">
                <a:spAutoFit/>
              </a:bodyPr>
              <a:lstStyle/>
              <a:p>
                <a:r>
                  <a:rPr lang="en-US" altLang="zh-CN" sz="2800" b="1" dirty="0"/>
                  <a:t>     </a:t>
                </a:r>
                <a14:m>
                  <m:oMath xmlns:m="http://schemas.openxmlformats.org/officeDocument/2006/math">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𝒙</m:t>
                    </m:r>
                    <m:d>
                      <m:dPr>
                        <m:ctrlPr>
                          <a:rPr lang="en-US" altLang="zh-CN" sz="2800" b="1" i="1" smtClean="0">
                            <a:latin typeface="Cambria Math" panose="02040503050406030204" pitchFamily="18" charset="0"/>
                          </a:rPr>
                        </m:ctrlPr>
                      </m:dPr>
                      <m:e>
                        <m:r>
                          <a:rPr lang="en-US" altLang="zh-CN" sz="2800" b="1" i="1" smtClean="0">
                            <a:latin typeface="Cambria Math" panose="02040503050406030204" pitchFamily="18" charset="0"/>
                          </a:rPr>
                          <m:t>𝒑</m:t>
                        </m:r>
                        <m:d>
                          <m:dPr>
                            <m:ctrlPr>
                              <a:rPr lang="en-US" altLang="zh-CN" sz="2800" b="1" i="1" smtClean="0">
                                <a:latin typeface="Cambria Math" panose="02040503050406030204" pitchFamily="18" charset="0"/>
                              </a:rPr>
                            </m:ctrlPr>
                          </m:dPr>
                          <m:e>
                            <m:r>
                              <a:rPr lang="en-US" altLang="zh-CN" sz="2800" b="1" i="1">
                                <a:latin typeface="Cambria Math" panose="02040503050406030204" pitchFamily="18" charset="0"/>
                              </a:rPr>
                              <m:t>𝒙</m:t>
                            </m:r>
                          </m:e>
                        </m:d>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𝑸</m:t>
                        </m:r>
                        <m:d>
                          <m:dPr>
                            <m:ctrlPr>
                              <a:rPr lang="en-US" altLang="zh-CN" sz="2800" b="1" i="1" smtClean="0">
                                <a:latin typeface="Cambria Math" panose="02040503050406030204" pitchFamily="18" charset="0"/>
                              </a:rPr>
                            </m:ctrlPr>
                          </m:dPr>
                          <m:e>
                            <m:r>
                              <a:rPr lang="en-US" altLang="zh-CN" sz="2800" b="1" i="1" smtClean="0">
                                <a:latin typeface="Cambria Math" panose="02040503050406030204" pitchFamily="18" charset="0"/>
                              </a:rPr>
                              <m:t>𝒙</m:t>
                            </m:r>
                          </m:e>
                        </m:d>
                      </m:e>
                    </m:d>
                  </m:oMath>
                </a14:m>
                <a:endParaRPr lang="en-US" altLang="zh-CN" sz="2800"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𝒙</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𝑷</m:t>
                      </m:r>
                      <m:d>
                        <m:dPr>
                          <m:ctrlPr>
                            <a:rPr lang="en-US" altLang="zh-CN" sz="2800" b="1" i="1" smtClean="0">
                              <a:latin typeface="Cambria Math" panose="02040503050406030204" pitchFamily="18" charset="0"/>
                            </a:rPr>
                          </m:ctrlPr>
                        </m:dPr>
                        <m:e>
                          <m:r>
                            <a:rPr lang="en-US" altLang="zh-CN" sz="2800" b="1" i="1" smtClean="0">
                              <a:latin typeface="Cambria Math" panose="02040503050406030204" pitchFamily="18" charset="0"/>
                            </a:rPr>
                            <m:t>𝒙</m:t>
                          </m:r>
                        </m:e>
                      </m:d>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𝑸</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𝒙</m:t>
                      </m:r>
                      <m:r>
                        <a:rPr lang="en-US" altLang="zh-CN" sz="2800" b="1" i="1" smtClean="0">
                          <a:latin typeface="Cambria Math" panose="02040503050406030204" pitchFamily="18" charset="0"/>
                        </a:rPr>
                        <m:t>))</m:t>
                      </m:r>
                    </m:oMath>
                  </m:oMathPara>
                </a14:m>
                <a:endParaRPr lang="en-US" altLang="zh-CN" sz="2800" b="1" dirty="0"/>
              </a:p>
              <a:p>
                <a:endParaRPr lang="zh-CN" altLang="en-US" dirty="0"/>
              </a:p>
            </p:txBody>
          </p:sp>
        </mc:Choice>
        <mc:Fallback xmlns="">
          <p:sp>
            <p:nvSpPr>
              <p:cNvPr id="5" name="文本框 4">
                <a:extLst>
                  <a:ext uri="{FF2B5EF4-FFF2-40B4-BE49-F238E27FC236}">
                    <a16:creationId xmlns:a16="http://schemas.microsoft.com/office/drawing/2014/main" id="{7CBE87FA-CEFE-4C73-92A5-F377B0EE96D6}"/>
                  </a:ext>
                </a:extLst>
              </p:cNvPr>
              <p:cNvSpPr txBox="1">
                <a:spLocks noRot="1" noChangeAspect="1" noMove="1" noResize="1" noEditPoints="1" noAdjustHandles="1" noChangeArrowheads="1" noChangeShapeType="1" noTextEdit="1"/>
              </p:cNvSpPr>
              <p:nvPr/>
            </p:nvSpPr>
            <p:spPr>
              <a:xfrm>
                <a:off x="678230" y="3215539"/>
                <a:ext cx="7079030" cy="1286571"/>
              </a:xfrm>
              <a:prstGeom prst="rect">
                <a:avLst/>
              </a:prstGeom>
              <a:blipFill>
                <a:blip r:embed="rId4"/>
                <a:stretch>
                  <a:fillRect/>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4F5AEECF-4B3A-4AC8-B10E-175304936799}"/>
              </a:ext>
            </a:extLst>
          </p:cNvPr>
          <p:cNvSpPr txBox="1"/>
          <p:nvPr/>
        </p:nvSpPr>
        <p:spPr>
          <a:xfrm>
            <a:off x="6594580" y="2120263"/>
            <a:ext cx="3494098" cy="1754326"/>
          </a:xfrm>
          <a:prstGeom prst="rect">
            <a:avLst/>
          </a:prstGeom>
          <a:noFill/>
          <a:ln>
            <a:solidFill>
              <a:schemeClr val="accent1"/>
            </a:solidFill>
          </a:ln>
        </p:spPr>
        <p:txBody>
          <a:bodyPr wrap="square" rtlCol="0" anchor="ctr">
            <a:spAutoFit/>
          </a:bodyPr>
          <a:lstStyle/>
          <a:p>
            <a:pPr algn="ctr"/>
            <a:endParaRPr lang="en-US" altLang="zh-CN" sz="3600" dirty="0"/>
          </a:p>
          <a:p>
            <a:pPr algn="ctr"/>
            <a:r>
              <a:rPr lang="zh-CN" altLang="en-US" sz="3600" dirty="0"/>
              <a:t>否定深入</a:t>
            </a:r>
            <a:endParaRPr lang="en-US" altLang="zh-CN" sz="3600" dirty="0"/>
          </a:p>
          <a:p>
            <a:pPr algn="ctr"/>
            <a:endParaRPr lang="zh-CN" altLang="en-US" sz="3600" dirty="0"/>
          </a:p>
        </p:txBody>
      </p:sp>
    </p:spTree>
    <p:extLst>
      <p:ext uri="{BB962C8B-B14F-4D97-AF65-F5344CB8AC3E}">
        <p14:creationId xmlns:p14="http://schemas.microsoft.com/office/powerpoint/2010/main" val="5687489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out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C2A62E-CBB5-41FF-9808-48EBA723E2B0}"/>
              </a:ext>
            </a:extLst>
          </p:cNvPr>
          <p:cNvSpPr>
            <a:spLocks noGrp="1"/>
          </p:cNvSpPr>
          <p:nvPr>
            <p:ph type="title"/>
          </p:nvPr>
        </p:nvSpPr>
        <p:spPr/>
        <p:txBody>
          <a:bodyPr>
            <a:normAutofit/>
          </a:bodyPr>
          <a:lstStyle/>
          <a:p>
            <a:pPr lvl="0" rtl="0"/>
            <a:r>
              <a:rPr lang="zh-CN" altLang="en-US" dirty="0"/>
              <a:t>二、转化</a:t>
            </a:r>
            <a:r>
              <a:rPr lang="en-US" altLang="zh-CN" dirty="0"/>
              <a:t>——</a:t>
            </a:r>
            <a:r>
              <a:rPr lang="zh-CN" altLang="en-US" sz="2800" dirty="0">
                <a:latin typeface="Microsoft YaHei UI" panose="020B0503020204020204" pitchFamily="34" charset="-122"/>
                <a:ea typeface="Microsoft YaHei UI" panose="020B0503020204020204" pitchFamily="34" charset="-122"/>
              </a:rPr>
              <a:t>如何将 </a:t>
            </a:r>
            <a:r>
              <a:rPr lang="zh-CN" altLang="en-US" dirty="0">
                <a:solidFill>
                  <a:srgbClr val="00B050"/>
                </a:solidFill>
              </a:rPr>
              <a:t>谓词公式</a:t>
            </a:r>
            <a:r>
              <a:rPr lang="zh-CN" altLang="en-US" sz="2800" dirty="0">
                <a:solidFill>
                  <a:srgbClr val="00B050"/>
                </a:solidFill>
                <a:latin typeface="Microsoft YaHei UI" panose="020B0503020204020204" pitchFamily="34" charset="-122"/>
                <a:ea typeface="Microsoft YaHei UI" panose="020B0503020204020204" pitchFamily="34" charset="-122"/>
              </a:rPr>
              <a:t> </a:t>
            </a:r>
            <a:r>
              <a:rPr lang="zh-CN" altLang="en-US" sz="2800" dirty="0">
                <a:latin typeface="Microsoft YaHei UI" panose="020B0503020204020204" pitchFamily="34" charset="-122"/>
                <a:ea typeface="Microsoft YaHei UI" panose="020B0503020204020204" pitchFamily="34" charset="-122"/>
              </a:rPr>
              <a:t>转化成 </a:t>
            </a:r>
            <a:r>
              <a:rPr lang="zh-CN" altLang="en-US" sz="2800" b="1" dirty="0">
                <a:solidFill>
                  <a:srgbClr val="0070C0"/>
                </a:solidFill>
                <a:latin typeface="Microsoft YaHei UI" panose="020B0503020204020204" pitchFamily="34" charset="-122"/>
                <a:ea typeface="Microsoft YaHei UI" panose="020B0503020204020204" pitchFamily="34" charset="-122"/>
              </a:rPr>
              <a:t>前束范式</a:t>
            </a:r>
            <a:br>
              <a:rPr lang="zh-cn" altLang="zh-CN" sz="2800" b="1" dirty="0">
                <a:solidFill>
                  <a:srgbClr val="0070C0"/>
                </a:solidFill>
                <a:latin typeface="Microsoft YaHei UI" panose="020B0503020204020204" pitchFamily="34" charset="-122"/>
                <a:ea typeface="Microsoft YaHei U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B8EF5788-EAA4-40EF-A037-495671AE447D}"/>
              </a:ext>
            </a:extLst>
          </p:cNvPr>
          <p:cNvSpPr>
            <a:spLocks noGrp="1"/>
          </p:cNvSpPr>
          <p:nvPr>
            <p:ph idx="1"/>
          </p:nvPr>
        </p:nvSpPr>
        <p:spPr>
          <a:xfrm>
            <a:off x="581192" y="2024332"/>
            <a:ext cx="11029615" cy="3951018"/>
          </a:xfrm>
        </p:spPr>
        <p:txBody>
          <a:bodyPr anchor="t"/>
          <a:lstStyle/>
          <a:p>
            <a:r>
              <a:rPr lang="zh-CN" altLang="en-US" dirty="0"/>
              <a:t>理论支撑：</a:t>
            </a:r>
            <a:r>
              <a:rPr lang="zh-CN" altLang="en-US" b="1" dirty="0">
                <a:solidFill>
                  <a:srgbClr val="FF0000"/>
                </a:solidFill>
              </a:rPr>
              <a:t>任何一个谓词公式均与一个前束范式等价</a:t>
            </a:r>
            <a:endParaRPr lang="en-US" altLang="zh-CN" b="1" dirty="0">
              <a:solidFill>
                <a:srgbClr val="FF0000"/>
              </a:solidFill>
            </a:endParaRPr>
          </a:p>
          <a:p>
            <a:r>
              <a:rPr lang="zh-CN" altLang="en-US" b="1" dirty="0">
                <a:solidFill>
                  <a:schemeClr val="tx1">
                    <a:lumMod val="50000"/>
                    <a:lumOff val="50000"/>
                  </a:schemeClr>
                </a:solidFill>
              </a:rPr>
              <a:t>我们将在</a:t>
            </a:r>
            <a:r>
              <a:rPr lang="zh-CN" altLang="en-US" b="1" dirty="0">
                <a:solidFill>
                  <a:schemeClr val="accent1"/>
                </a:solidFill>
              </a:rPr>
              <a:t> </a:t>
            </a:r>
            <a:r>
              <a:rPr lang="zh-CN" altLang="en-US" b="1" dirty="0"/>
              <a:t>证明这个定理的过程中</a:t>
            </a:r>
            <a:r>
              <a:rPr lang="zh-CN" altLang="en-US" b="1" dirty="0">
                <a:solidFill>
                  <a:schemeClr val="accent5">
                    <a:lumMod val="60000"/>
                    <a:lumOff val="40000"/>
                  </a:schemeClr>
                </a:solidFill>
              </a:rPr>
              <a:t> </a:t>
            </a:r>
            <a:r>
              <a:rPr lang="zh-CN" altLang="en-US" b="1" dirty="0">
                <a:solidFill>
                  <a:schemeClr val="bg1">
                    <a:lumMod val="50000"/>
                  </a:schemeClr>
                </a:solidFill>
              </a:rPr>
              <a:t>学会</a:t>
            </a:r>
            <a:r>
              <a:rPr lang="zh-CN" altLang="en-US" b="1" dirty="0">
                <a:solidFill>
                  <a:schemeClr val="accent1"/>
                </a:solidFill>
              </a:rPr>
              <a:t> </a:t>
            </a:r>
            <a:r>
              <a:rPr lang="zh-CN" altLang="en-US" b="1" dirty="0">
                <a:solidFill>
                  <a:schemeClr val="accent2"/>
                </a:solidFill>
              </a:rPr>
              <a:t>前束范式的转化</a:t>
            </a:r>
            <a:endParaRPr lang="en-US" altLang="zh-CN" b="1" dirty="0">
              <a:solidFill>
                <a:schemeClr val="accent2"/>
              </a:solidFill>
            </a:endParaRPr>
          </a:p>
          <a:p>
            <a:r>
              <a:rPr lang="en-US" altLang="zh-CN" sz="2800" b="1" dirty="0">
                <a:solidFill>
                  <a:schemeClr val="accent2"/>
                </a:solidFill>
              </a:rPr>
              <a:t> 1. </a:t>
            </a:r>
            <a:r>
              <a:rPr lang="zh-CN" altLang="en-US" sz="2800" b="1" dirty="0">
                <a:solidFill>
                  <a:schemeClr val="accent2"/>
                </a:solidFill>
              </a:rPr>
              <a:t>否定深入</a:t>
            </a:r>
            <a:endParaRPr lang="en-US" altLang="zh-CN" sz="2800" b="1" dirty="0">
              <a:solidFill>
                <a:schemeClr val="accent2"/>
              </a:solidFill>
            </a:endParaRPr>
          </a:p>
        </p:txBody>
      </p:sp>
      <p:sp>
        <p:nvSpPr>
          <p:cNvPr id="4" name="日期占位符 3">
            <a:extLst>
              <a:ext uri="{FF2B5EF4-FFF2-40B4-BE49-F238E27FC236}">
                <a16:creationId xmlns:a16="http://schemas.microsoft.com/office/drawing/2014/main" id="{7306F9AC-B6B0-43B8-B8DF-AA40A721B3D3}"/>
              </a:ext>
            </a:extLst>
          </p:cNvPr>
          <p:cNvSpPr>
            <a:spLocks noGrp="1"/>
          </p:cNvSpPr>
          <p:nvPr>
            <p:ph type="dt" sz="half" idx="10"/>
          </p:nvPr>
        </p:nvSpPr>
        <p:spPr>
          <a:xfrm>
            <a:off x="9604228" y="6423914"/>
            <a:ext cx="846522" cy="365125"/>
          </a:xfrm>
        </p:spPr>
        <p:txBody>
          <a:bodyPr/>
          <a:lstStyle/>
          <a:p>
            <a:pPr rtl="0"/>
            <a:fld id="{F24FFC25-0C05-49C8-B150-3CF6B89B5C55}" type="datetime1">
              <a:rPr lang="zh-CN" altLang="en-US" smtClean="0"/>
              <a:t>2021/10/18</a:t>
            </a:fld>
            <a:endParaRPr lang="en-US" dirty="0"/>
          </a:p>
        </p:txBody>
      </p:sp>
    </p:spTree>
    <p:extLst>
      <p:ext uri="{BB962C8B-B14F-4D97-AF65-F5344CB8AC3E}">
        <p14:creationId xmlns:p14="http://schemas.microsoft.com/office/powerpoint/2010/main" val="2691813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39718431-39C4-4096-9CC5-F34E6D04A524}"/>
                  </a:ext>
                </a:extLst>
              </p:cNvPr>
              <p:cNvSpPr>
                <a:spLocks noGrp="1"/>
              </p:cNvSpPr>
              <p:nvPr>
                <p:ph type="title"/>
              </p:nvPr>
            </p:nvSpPr>
            <p:spPr>
              <a:xfrm>
                <a:off x="581192" y="696397"/>
                <a:ext cx="11029616" cy="1194479"/>
              </a:xfrm>
            </p:spPr>
            <p:txBody>
              <a:bodyPr anchor="ctr">
                <a:normAutofit/>
              </a:bodyPr>
              <a:lstStyle/>
              <a:p>
                <a:r>
                  <a:rPr lang="zh-CN" altLang="en-US" sz="3600" dirty="0"/>
                  <a:t>案例二：</a:t>
                </a:r>
                <a14:m>
                  <m:oMath xmlns:m="http://schemas.openxmlformats.org/officeDocument/2006/math">
                    <m:r>
                      <a:rPr lang="en-US" altLang="zh-CN" sz="3600" b="1" i="1" smtClean="0">
                        <a:latin typeface="Cambria Math" panose="02040503050406030204" pitchFamily="18" charset="0"/>
                      </a:rPr>
                      <m:t>𝑷</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𝒚</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𝒛</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𝒙</m:t>
                    </m:r>
                    <m:r>
                      <a:rPr lang="en-US" altLang="zh-CN" sz="3600" b="1" i="1" smtClean="0">
                        <a:latin typeface="Cambria Math" panose="02040503050406030204" pitchFamily="18" charset="0"/>
                      </a:rPr>
                      <m:t>(</m:t>
                    </m:r>
                    <m:r>
                      <a:rPr lang="en-US" altLang="zh-CN" sz="3600" b="1" i="1" smtClean="0">
                        <a:latin typeface="Cambria Math" panose="02040503050406030204" pitchFamily="18" charset="0"/>
                      </a:rPr>
                      <m:t>𝑸</m:t>
                    </m:r>
                    <m:d>
                      <m:dPr>
                        <m:ctrlPr>
                          <a:rPr lang="en-US" altLang="zh-CN" sz="3600" b="1" i="1" smtClean="0">
                            <a:latin typeface="Cambria Math" panose="02040503050406030204" pitchFamily="18" charset="0"/>
                          </a:rPr>
                        </m:ctrlPr>
                      </m:dPr>
                      <m:e>
                        <m:r>
                          <a:rPr lang="en-US" altLang="zh-CN" sz="3600" b="1" i="1" smtClean="0">
                            <a:latin typeface="Cambria Math" panose="02040503050406030204" pitchFamily="18" charset="0"/>
                          </a:rPr>
                          <m:t>𝒙</m:t>
                        </m:r>
                      </m:e>
                    </m:d>
                    <m:r>
                      <a:rPr lang="en-US" altLang="zh-CN" sz="3600" b="1" i="1" smtClean="0">
                        <a:latin typeface="Cambria Math" panose="02040503050406030204" pitchFamily="18" charset="0"/>
                      </a:rPr>
                      <m:t>)</m:t>
                    </m:r>
                  </m:oMath>
                </a14:m>
                <a:endParaRPr lang="zh-CN" altLang="en-US" sz="3600" dirty="0"/>
              </a:p>
            </p:txBody>
          </p:sp>
        </mc:Choice>
        <mc:Fallback xmlns="">
          <p:sp>
            <p:nvSpPr>
              <p:cNvPr id="2" name="标题 1">
                <a:extLst>
                  <a:ext uri="{FF2B5EF4-FFF2-40B4-BE49-F238E27FC236}">
                    <a16:creationId xmlns:a16="http://schemas.microsoft.com/office/drawing/2014/main" id="{39718431-39C4-4096-9CC5-F34E6D04A524}"/>
                  </a:ext>
                </a:extLst>
              </p:cNvPr>
              <p:cNvSpPr>
                <a:spLocks noGrp="1" noRot="1" noChangeAspect="1" noMove="1" noResize="1" noEditPoints="1" noAdjustHandles="1" noChangeArrowheads="1" noChangeShapeType="1" noTextEdit="1"/>
              </p:cNvSpPr>
              <p:nvPr>
                <p:ph type="title"/>
              </p:nvPr>
            </p:nvSpPr>
            <p:spPr>
              <a:xfrm>
                <a:off x="581192" y="696397"/>
                <a:ext cx="11029616" cy="1194479"/>
              </a:xfrm>
              <a:blipFill>
                <a:blip r:embed="rId2"/>
                <a:stretch>
                  <a:fillRect l="-16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2C8668C-F9B4-4A1E-9689-201FF4944C3F}"/>
                  </a:ext>
                </a:extLst>
              </p:cNvPr>
              <p:cNvSpPr>
                <a:spLocks noGrp="1"/>
              </p:cNvSpPr>
              <p:nvPr>
                <p:ph idx="1"/>
              </p:nvPr>
            </p:nvSpPr>
            <p:spPr>
              <a:xfrm>
                <a:off x="581192" y="1890876"/>
                <a:ext cx="11029615" cy="4084474"/>
              </a:xfrm>
            </p:spPr>
            <p:txBody>
              <a:bodyPr anchor="t"/>
              <a:lstStyle/>
              <a:p>
                <a14:m>
                  <m:oMath xmlns:m="http://schemas.openxmlformats.org/officeDocument/2006/math">
                    <m:r>
                      <a:rPr lang="en-US" altLang="zh-CN" sz="2800" b="0" i="1" smtClean="0">
                        <a:latin typeface="Cambria Math" panose="02040503050406030204" pitchFamily="18" charset="0"/>
                      </a:rPr>
                      <m:t>𝑃</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𝑄</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e>
                    </m:d>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𝑃</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𝑄</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e>
                    </m:d>
                  </m:oMath>
                </a14:m>
                <a:endParaRPr lang="en-US" altLang="zh-CN" sz="2800" b="0" dirty="0"/>
              </a:p>
              <a:p>
                <a14:m>
                  <m:oMath xmlns:m="http://schemas.openxmlformats.org/officeDocument/2006/math">
                    <m:r>
                      <a:rPr lang="en-US" altLang="zh-CN" sz="2800" i="1">
                        <a:latin typeface="Cambria Math" panose="02040503050406030204" pitchFamily="18" charset="0"/>
                      </a:rPr>
                      <m:t>𝑃</m:t>
                    </m:r>
                    <m:r>
                      <a:rPr lang="en-US" altLang="zh-CN" sz="2800" i="1">
                        <a:latin typeface="Cambria Math" panose="02040503050406030204" pitchFamily="18" charset="0"/>
                      </a:rPr>
                      <m:t>∨∃</m:t>
                    </m:r>
                    <m:r>
                      <a:rPr lang="en-US" altLang="zh-CN" sz="2800" i="1">
                        <a:latin typeface="Cambria Math" panose="02040503050406030204" pitchFamily="18" charset="0"/>
                      </a:rPr>
                      <m:t>𝑥</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𝑄</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𝑥</m:t>
                            </m:r>
                          </m:e>
                        </m:d>
                      </m:e>
                    </m:d>
                    <m:r>
                      <a:rPr lang="en-US" altLang="zh-CN" sz="2800" i="1">
                        <a:latin typeface="Cambria Math" panose="02040503050406030204" pitchFamily="18" charset="0"/>
                      </a:rPr>
                      <m:t>⇔</m:t>
                    </m:r>
                    <m:r>
                      <a:rPr lang="en-US" altLang="zh-CN" sz="2800" b="0" i="1" smtClean="0">
                        <a:latin typeface="Cambria Math" panose="02040503050406030204" pitchFamily="18" charset="0"/>
                      </a:rPr>
                      <m:t>∃</m:t>
                    </m:r>
                    <m:r>
                      <a:rPr lang="en-US" altLang="zh-CN" sz="2800" i="1">
                        <a:latin typeface="Cambria Math" panose="02040503050406030204" pitchFamily="18" charset="0"/>
                      </a:rPr>
                      <m:t>𝑥</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𝑃</m:t>
                        </m:r>
                        <m:r>
                          <a:rPr lang="en-US" altLang="zh-CN" sz="2800" i="1">
                            <a:latin typeface="Cambria Math" panose="02040503050406030204" pitchFamily="18" charset="0"/>
                          </a:rPr>
                          <m:t>∨</m:t>
                        </m:r>
                        <m:r>
                          <a:rPr lang="en-US" altLang="zh-CN" sz="2800" i="1">
                            <a:latin typeface="Cambria Math" panose="02040503050406030204" pitchFamily="18" charset="0"/>
                          </a:rPr>
                          <m:t>𝑄</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𝑥</m:t>
                            </m:r>
                          </m:e>
                        </m:d>
                      </m:e>
                    </m:d>
                  </m:oMath>
                </a14:m>
                <a:endParaRPr lang="en-US" altLang="zh-CN" sz="2800" dirty="0"/>
              </a:p>
              <a:p>
                <a14:m>
                  <m:oMath xmlns:m="http://schemas.openxmlformats.org/officeDocument/2006/math">
                    <m:r>
                      <a:rPr lang="en-US" altLang="zh-CN" sz="2800" b="0" i="1" smtClean="0">
                        <a:latin typeface="Cambria Math" panose="02040503050406030204" pitchFamily="18" charset="0"/>
                      </a:rPr>
                      <m:t>𝑃</m:t>
                    </m:r>
                    <m:r>
                      <a:rPr lang="en-US" altLang="zh-CN" sz="2800" b="0" i="1" smtClean="0">
                        <a:latin typeface="Cambria Math" panose="02040503050406030204" pitchFamily="18" charset="0"/>
                      </a:rPr>
                      <m:t>∧∃</m:t>
                    </m:r>
                    <m:r>
                      <a:rPr lang="en-US" altLang="zh-CN" sz="2800" i="1" smtClean="0">
                        <a:latin typeface="Cambria Math" panose="02040503050406030204" pitchFamily="18" charset="0"/>
                      </a:rPr>
                      <m:t>𝑥</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𝑄</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𝑥</m:t>
                            </m:r>
                          </m:e>
                        </m:d>
                      </m:e>
                    </m:d>
                    <m:r>
                      <a:rPr lang="en-US" altLang="zh-CN" sz="2800" i="1">
                        <a:latin typeface="Cambria Math" panose="02040503050406030204" pitchFamily="18" charset="0"/>
                      </a:rPr>
                      <m:t>⇔</m:t>
                    </m:r>
                    <m:r>
                      <a:rPr lang="en-US" altLang="zh-CN" sz="2800" b="0" i="1" smtClean="0">
                        <a:latin typeface="Cambria Math" panose="02040503050406030204" pitchFamily="18" charset="0"/>
                      </a:rPr>
                      <m:t>∃</m:t>
                    </m:r>
                    <m:r>
                      <a:rPr lang="en-US" altLang="zh-CN" sz="2800" i="1">
                        <a:latin typeface="Cambria Math" panose="02040503050406030204" pitchFamily="18" charset="0"/>
                      </a:rPr>
                      <m:t>𝑥</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𝑃</m:t>
                        </m:r>
                        <m:r>
                          <a:rPr lang="en-US" altLang="zh-CN" sz="2800" b="0" i="1" smtClean="0">
                            <a:latin typeface="Cambria Math" panose="02040503050406030204" pitchFamily="18" charset="0"/>
                          </a:rPr>
                          <m:t>∧</m:t>
                        </m:r>
                        <m:r>
                          <a:rPr lang="en-US" altLang="zh-CN" sz="2800" i="1">
                            <a:latin typeface="Cambria Math" panose="02040503050406030204" pitchFamily="18" charset="0"/>
                          </a:rPr>
                          <m:t>𝑄</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𝑥</m:t>
                            </m:r>
                          </m:e>
                        </m:d>
                      </m:e>
                    </m:d>
                  </m:oMath>
                </a14:m>
                <a:endParaRPr lang="en-US" altLang="zh-CN" sz="2800" dirty="0"/>
              </a:p>
              <a:p>
                <a14:m>
                  <m:oMath xmlns:m="http://schemas.openxmlformats.org/officeDocument/2006/math">
                    <m:r>
                      <a:rPr lang="en-US" altLang="zh-CN" sz="2800" i="1" smtClean="0">
                        <a:latin typeface="Cambria Math" panose="02040503050406030204" pitchFamily="18" charset="0"/>
                      </a:rPr>
                      <m:t>𝑃</m:t>
                    </m:r>
                    <m:r>
                      <a:rPr lang="en-US" altLang="zh-CN" sz="2800" b="0" i="1" smtClean="0">
                        <a:latin typeface="Cambria Math" panose="02040503050406030204" pitchFamily="18" charset="0"/>
                      </a:rPr>
                      <m:t>∧</m:t>
                    </m:r>
                    <m:r>
                      <a:rPr lang="en-US" altLang="zh-CN" sz="2800" i="1" smtClean="0">
                        <a:latin typeface="Cambria Math" panose="02040503050406030204" pitchFamily="18" charset="0"/>
                      </a:rPr>
                      <m:t>∃</m:t>
                    </m:r>
                    <m:r>
                      <a:rPr lang="en-US" altLang="zh-CN" sz="2800" i="1" smtClean="0">
                        <a:latin typeface="Cambria Math" panose="02040503050406030204" pitchFamily="18" charset="0"/>
                      </a:rPr>
                      <m:t>𝑥</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𝑄</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𝑥</m:t>
                            </m:r>
                          </m:e>
                        </m:d>
                      </m:e>
                    </m:d>
                    <m:r>
                      <a:rPr lang="en-US" altLang="zh-CN" sz="2800" i="1">
                        <a:latin typeface="Cambria Math" panose="02040503050406030204" pitchFamily="18" charset="0"/>
                      </a:rPr>
                      <m:t>⇔</m:t>
                    </m:r>
                    <m:r>
                      <a:rPr lang="en-US" altLang="zh-CN" sz="2800" b="0" i="1" smtClean="0">
                        <a:latin typeface="Cambria Math" panose="02040503050406030204" pitchFamily="18" charset="0"/>
                      </a:rPr>
                      <m:t>∃</m:t>
                    </m:r>
                    <m:r>
                      <a:rPr lang="en-US" altLang="zh-CN" sz="2800" i="1">
                        <a:latin typeface="Cambria Math" panose="02040503050406030204" pitchFamily="18" charset="0"/>
                      </a:rPr>
                      <m:t>𝑥</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𝑃</m:t>
                        </m:r>
                        <m:r>
                          <a:rPr lang="en-US" altLang="zh-CN" sz="2800" b="0" i="1" smtClean="0">
                            <a:latin typeface="Cambria Math" panose="02040503050406030204" pitchFamily="18" charset="0"/>
                          </a:rPr>
                          <m:t>∧</m:t>
                        </m:r>
                        <m:r>
                          <a:rPr lang="en-US" altLang="zh-CN" sz="2800" i="1">
                            <a:latin typeface="Cambria Math" panose="02040503050406030204" pitchFamily="18" charset="0"/>
                          </a:rPr>
                          <m:t>𝑄</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𝑥</m:t>
                            </m:r>
                          </m:e>
                        </m:d>
                      </m:e>
                    </m:d>
                  </m:oMath>
                </a14:m>
                <a:endParaRPr lang="en-US" altLang="zh-CN" sz="2800" dirty="0"/>
              </a:p>
              <a:p>
                <a:endParaRPr lang="en-US" altLang="zh-CN" sz="2800" b="0" dirty="0"/>
              </a:p>
              <a:p>
                <a:endParaRPr lang="en-US" altLang="zh-CN" sz="2800" b="0" dirty="0"/>
              </a:p>
              <a:p>
                <a:endParaRPr lang="en-US" altLang="zh-CN" sz="2800" b="0" dirty="0"/>
              </a:p>
              <a:p>
                <a:endParaRPr lang="en-US" altLang="zh-CN" dirty="0"/>
              </a:p>
              <a:p>
                <a:pPr marL="0" indent="0">
                  <a:buNone/>
                </a:pPr>
                <a:endParaRPr lang="en-US" altLang="zh-CN" dirty="0"/>
              </a:p>
              <a:p>
                <a:pPr marL="0" indent="0">
                  <a:buNone/>
                </a:pPr>
                <a:endParaRPr lang="en-US" altLang="zh-CN" sz="1800" b="0" dirty="0"/>
              </a:p>
            </p:txBody>
          </p:sp>
        </mc:Choice>
        <mc:Fallback xmlns="">
          <p:sp>
            <p:nvSpPr>
              <p:cNvPr id="3" name="内容占位符 2">
                <a:extLst>
                  <a:ext uri="{FF2B5EF4-FFF2-40B4-BE49-F238E27FC236}">
                    <a16:creationId xmlns:a16="http://schemas.microsoft.com/office/drawing/2014/main" id="{A2C8668C-F9B4-4A1E-9689-201FF4944C3F}"/>
                  </a:ext>
                </a:extLst>
              </p:cNvPr>
              <p:cNvSpPr>
                <a:spLocks noGrp="1" noRot="1" noChangeAspect="1" noMove="1" noResize="1" noEditPoints="1" noAdjustHandles="1" noChangeArrowheads="1" noChangeShapeType="1" noTextEdit="1"/>
              </p:cNvSpPr>
              <p:nvPr>
                <p:ph idx="1"/>
              </p:nvPr>
            </p:nvSpPr>
            <p:spPr>
              <a:xfrm>
                <a:off x="581192" y="1890876"/>
                <a:ext cx="11029615" cy="4084474"/>
              </a:xfrm>
              <a:blipFill>
                <a:blip r:embed="rId3"/>
                <a:stretch>
                  <a:fillRect/>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746371E4-F3E7-4A63-A111-0D3476236658}"/>
              </a:ext>
            </a:extLst>
          </p:cNvPr>
          <p:cNvSpPr>
            <a:spLocks noGrp="1"/>
          </p:cNvSpPr>
          <p:nvPr>
            <p:ph type="dt" sz="half" idx="10"/>
          </p:nvPr>
        </p:nvSpPr>
        <p:spPr/>
        <p:txBody>
          <a:bodyPr/>
          <a:lstStyle/>
          <a:p>
            <a:pPr rtl="0"/>
            <a:fld id="{F24FFC25-0C05-49C8-B150-3CF6B89B5C55}" type="datetime1">
              <a:rPr lang="zh-CN" altLang="en-US" smtClean="0"/>
              <a:t>2021/10/18</a:t>
            </a:fld>
            <a:endParaRPr 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CBE87FA-CEFE-4C73-92A5-F377B0EE96D6}"/>
                  </a:ext>
                </a:extLst>
              </p:cNvPr>
              <p:cNvSpPr txBox="1"/>
              <p:nvPr/>
            </p:nvSpPr>
            <p:spPr>
              <a:xfrm>
                <a:off x="992263" y="4930497"/>
                <a:ext cx="7079030" cy="1231106"/>
              </a:xfrm>
              <a:prstGeom prst="rect">
                <a:avLst/>
              </a:prstGeom>
              <a:noFill/>
            </p:spPr>
            <p:txBody>
              <a:bodyPr wrap="square" rtlCol="0">
                <a:spAutoFit/>
              </a:bodyPr>
              <a:lstStyle/>
              <a:p>
                <a:r>
                  <a:rPr lang="en-US" altLang="zh-CN" sz="2800" b="1" dirty="0"/>
                  <a:t>     </a:t>
                </a:r>
                <a14:m>
                  <m:oMath xmlns:m="http://schemas.openxmlformats.org/officeDocument/2006/math">
                    <m:r>
                      <a:rPr lang="en-US" altLang="zh-CN" sz="2800" b="1" i="1" smtClean="0">
                        <a:latin typeface="Cambria Math" panose="02040503050406030204" pitchFamily="18" charset="0"/>
                      </a:rPr>
                      <m:t>𝑷</m:t>
                    </m:r>
                    <m:d>
                      <m:dPr>
                        <m:ctrlPr>
                          <a:rPr lang="en-US" altLang="zh-CN" sz="2800" b="1" i="1" smtClean="0">
                            <a:latin typeface="Cambria Math" panose="02040503050406030204" pitchFamily="18" charset="0"/>
                          </a:rPr>
                        </m:ctrlPr>
                      </m:dPr>
                      <m:e>
                        <m:r>
                          <a:rPr lang="en-US" altLang="zh-CN" sz="2800" b="1" i="1" smtClean="0">
                            <a:latin typeface="Cambria Math" panose="02040503050406030204" pitchFamily="18" charset="0"/>
                          </a:rPr>
                          <m:t>𝒚</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𝒛</m:t>
                        </m:r>
                      </m:e>
                    </m:d>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𝒙𝑸</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𝒙</m:t>
                    </m:r>
                    <m:r>
                      <a:rPr lang="en-US" altLang="zh-CN" sz="2800" b="1" i="1" smtClean="0">
                        <a:latin typeface="Cambria Math" panose="02040503050406030204" pitchFamily="18" charset="0"/>
                      </a:rPr>
                      <m:t>)</m:t>
                    </m:r>
                  </m:oMath>
                </a14:m>
                <a:endParaRPr lang="en-US" altLang="zh-CN" sz="2800"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𝒙</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𝑷</m:t>
                      </m:r>
                      <m:d>
                        <m:dPr>
                          <m:ctrlPr>
                            <a:rPr lang="en-US" altLang="zh-CN" sz="2800" b="1" i="1" smtClean="0">
                              <a:latin typeface="Cambria Math" panose="02040503050406030204" pitchFamily="18" charset="0"/>
                            </a:rPr>
                          </m:ctrlPr>
                        </m:dPr>
                        <m:e>
                          <m:r>
                            <a:rPr lang="en-US" altLang="zh-CN" sz="2800" b="1" i="1" smtClean="0">
                              <a:latin typeface="Cambria Math" panose="02040503050406030204" pitchFamily="18" charset="0"/>
                            </a:rPr>
                            <m:t>𝒚</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𝒛</m:t>
                          </m:r>
                        </m:e>
                      </m:d>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𝑸</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𝒙</m:t>
                      </m:r>
                      <m:r>
                        <a:rPr lang="en-US" altLang="zh-CN" sz="2800" b="1" i="1" smtClean="0">
                          <a:latin typeface="Cambria Math" panose="02040503050406030204" pitchFamily="18" charset="0"/>
                        </a:rPr>
                        <m:t>))</m:t>
                      </m:r>
                    </m:oMath>
                  </m:oMathPara>
                </a14:m>
                <a:endParaRPr lang="en-US" altLang="zh-CN" sz="2800" b="1" dirty="0"/>
              </a:p>
              <a:p>
                <a:endParaRPr lang="zh-CN" altLang="en-US" dirty="0"/>
              </a:p>
            </p:txBody>
          </p:sp>
        </mc:Choice>
        <mc:Fallback xmlns="">
          <p:sp>
            <p:nvSpPr>
              <p:cNvPr id="5" name="文本框 4">
                <a:extLst>
                  <a:ext uri="{FF2B5EF4-FFF2-40B4-BE49-F238E27FC236}">
                    <a16:creationId xmlns:a16="http://schemas.microsoft.com/office/drawing/2014/main" id="{7CBE87FA-CEFE-4C73-92A5-F377B0EE96D6}"/>
                  </a:ext>
                </a:extLst>
              </p:cNvPr>
              <p:cNvSpPr txBox="1">
                <a:spLocks noRot="1" noChangeAspect="1" noMove="1" noResize="1" noEditPoints="1" noAdjustHandles="1" noChangeArrowheads="1" noChangeShapeType="1" noTextEdit="1"/>
              </p:cNvSpPr>
              <p:nvPr/>
            </p:nvSpPr>
            <p:spPr>
              <a:xfrm>
                <a:off x="992263" y="4930497"/>
                <a:ext cx="7079030" cy="1231106"/>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81741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53_TF33552983.potx" id="{E785B998-EA1E-435A-BC09-53167714146B}" vid="{39930FD0-D29E-42B6-87EA-7A1632EF1DF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{1AEE9BCB-1500-4552-AF4F-335F64C715B4}tf33552983_win32</Template>
  <TotalTime>2976</TotalTime>
  <Words>1432</Words>
  <Application>Microsoft Office PowerPoint</Application>
  <PresentationFormat>宽屏</PresentationFormat>
  <Paragraphs>220</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Microsoft JhengHei UI</vt:lpstr>
      <vt:lpstr>Microsoft YaHei UI</vt:lpstr>
      <vt:lpstr>华文中宋</vt:lpstr>
      <vt:lpstr>Arial</vt:lpstr>
      <vt:lpstr>Bahnschrift SemiBold SemiConden</vt:lpstr>
      <vt:lpstr>Calibri</vt:lpstr>
      <vt:lpstr>Cambria Math</vt:lpstr>
      <vt:lpstr>Franklin Gothic Book</vt:lpstr>
      <vt:lpstr>Wingdings</vt:lpstr>
      <vt:lpstr>Wingdings 2</vt:lpstr>
      <vt:lpstr>DividendVTI</vt:lpstr>
      <vt:lpstr>前束范式 Prenex normal form</vt:lpstr>
      <vt:lpstr>〇、概要</vt:lpstr>
      <vt:lpstr>一、定义——它是什么</vt:lpstr>
      <vt:lpstr>更严谨的定义</vt:lpstr>
      <vt:lpstr>我们自然而然地发现：</vt:lpstr>
      <vt:lpstr>二、转化——如何将 谓词公式 转化成 前束范式 </vt:lpstr>
      <vt:lpstr>案例一：¬∀x(P(x)∨Q(x))</vt:lpstr>
      <vt:lpstr>二、转化——如何将 谓词公式 转化成 前束范式 </vt:lpstr>
      <vt:lpstr>案例二：P(y,z)∨∃x(Q(x))</vt:lpstr>
      <vt:lpstr>案例三：P(y,z)→∃x(Q(x))</vt:lpstr>
      <vt:lpstr>二、转化——如何将 谓词公式 转化成 前束范式 </vt:lpstr>
      <vt:lpstr>案例四：</vt:lpstr>
      <vt:lpstr>PowerPoint 演示文稿</vt:lpstr>
      <vt:lpstr>PowerPoint 演示文稿</vt:lpstr>
      <vt:lpstr>PowerPoint 演示文稿</vt:lpstr>
      <vt:lpstr>案例四：</vt:lpstr>
      <vt:lpstr>案例五：</vt:lpstr>
      <vt:lpstr>二、转化——如何将 谓词公式 转化成 前束范式 </vt:lpstr>
      <vt:lpstr>二、转化——如何将 谓词公式 转化成 前束范式 </vt:lpstr>
      <vt:lpstr>二、转化——如何将 谓词公式 转化成 前束范式 </vt:lpstr>
      <vt:lpstr>Matlida想和你玩异星工厂</vt:lpstr>
      <vt:lpstr>Matlida想和你玩异星工厂</vt:lpstr>
      <vt:lpstr>三、应用——学它做什么</vt:lpstr>
      <vt:lpstr>其实</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前束范式 Prenex normal form</dc:title>
  <dc:creator>李 杨彬</dc:creator>
  <cp:lastModifiedBy>李 杨彬</cp:lastModifiedBy>
  <cp:revision>8</cp:revision>
  <dcterms:created xsi:type="dcterms:W3CDTF">2021-10-04T13:05:03Z</dcterms:created>
  <dcterms:modified xsi:type="dcterms:W3CDTF">2021-10-18T02:13:42Z</dcterms:modified>
</cp:coreProperties>
</file>