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6" r:id="rId2"/>
    <p:sldId id="279" r:id="rId3"/>
    <p:sldId id="257" r:id="rId4"/>
    <p:sldId id="258" r:id="rId5"/>
    <p:sldId id="276" r:id="rId6"/>
    <p:sldId id="259" r:id="rId7"/>
    <p:sldId id="260" r:id="rId8"/>
    <p:sldId id="261" r:id="rId9"/>
    <p:sldId id="263" r:id="rId10"/>
    <p:sldId id="264" r:id="rId11"/>
    <p:sldId id="266" r:id="rId12"/>
    <p:sldId id="267" r:id="rId13"/>
    <p:sldId id="272" r:id="rId14"/>
    <p:sldId id="268" r:id="rId15"/>
    <p:sldId id="278" r:id="rId16"/>
    <p:sldId id="282" r:id="rId17"/>
    <p:sldId id="287" r:id="rId18"/>
    <p:sldId id="281" r:id="rId19"/>
    <p:sldId id="290" r:id="rId20"/>
    <p:sldId id="288" r:id="rId21"/>
    <p:sldId id="291" r:id="rId22"/>
    <p:sldId id="289" r:id="rId23"/>
    <p:sldId id="269" r:id="rId24"/>
    <p:sldId id="271" r:id="rId25"/>
    <p:sldId id="285" r:id="rId26"/>
    <p:sldId id="284" r:id="rId27"/>
    <p:sldId id="286" r:id="rId28"/>
    <p:sldId id="270" r:id="rId29"/>
    <p:sldId id="275" r:id="rId30"/>
    <p:sldId id="277" r:id="rId31"/>
    <p:sldId id="273" r:id="rId3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31" autoAdjust="0"/>
    <p:restoredTop sz="94660"/>
  </p:normalViewPr>
  <p:slideViewPr>
    <p:cSldViewPr>
      <p:cViewPr>
        <p:scale>
          <a:sx n="66" d="100"/>
          <a:sy n="66" d="100"/>
        </p:scale>
        <p:origin x="-1920" y="-42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797AC5-A71F-48EC-9A72-BA840210340A}" type="doc">
      <dgm:prSet loTypeId="urn:microsoft.com/office/officeart/2009/layout/CirclePicture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80CB7736-4AF9-470A-BF6C-670787E1DF20}">
      <dgm:prSet phldrT="[文本]"/>
      <dgm:spPr/>
      <dgm:t>
        <a:bodyPr/>
        <a:lstStyle/>
        <a:p>
          <a:r>
            <a:rPr lang="zh-CN" altLang="en-US" dirty="0" smtClean="0"/>
            <a:t>一般递归函数</a:t>
          </a:r>
          <a:endParaRPr lang="zh-CN" altLang="en-US" dirty="0"/>
        </a:p>
      </dgm:t>
    </dgm:pt>
    <dgm:pt modelId="{C548830C-3F0B-4676-B1E9-4D5CF4453933}" type="parTrans" cxnId="{CEF97314-B45A-4191-AE71-0AC3A0416AB1}">
      <dgm:prSet/>
      <dgm:spPr/>
      <dgm:t>
        <a:bodyPr/>
        <a:lstStyle/>
        <a:p>
          <a:endParaRPr lang="zh-CN" altLang="en-US"/>
        </a:p>
      </dgm:t>
    </dgm:pt>
    <dgm:pt modelId="{0C6AE6E2-0399-41BC-860F-A85D9C2F6AD8}" type="sibTrans" cxnId="{CEF97314-B45A-4191-AE71-0AC3A0416AB1}">
      <dgm:prSet/>
      <dgm:spPr/>
      <dgm:t>
        <a:bodyPr/>
        <a:lstStyle/>
        <a:p>
          <a:endParaRPr lang="zh-CN" altLang="en-US"/>
        </a:p>
      </dgm:t>
    </dgm:pt>
    <dgm:pt modelId="{48626897-69D3-4246-B647-46101E8630C2}">
      <dgm:prSet phldrT="[文本]"/>
      <dgm:spPr/>
      <dgm:t>
        <a:bodyPr/>
        <a:lstStyle/>
        <a:p>
          <a:r>
            <a:rPr lang="zh-CN" altLang="en-US" dirty="0" smtClean="0"/>
            <a:t>全递归函数</a:t>
          </a:r>
          <a:endParaRPr lang="zh-CN" altLang="en-US" dirty="0"/>
        </a:p>
      </dgm:t>
    </dgm:pt>
    <dgm:pt modelId="{C517A779-4630-4070-B088-1377BE1CC0E7}" type="parTrans" cxnId="{2746BF7D-FA90-4302-8B7F-540DF3B7BD80}">
      <dgm:prSet/>
      <dgm:spPr/>
      <dgm:t>
        <a:bodyPr/>
        <a:lstStyle/>
        <a:p>
          <a:endParaRPr lang="zh-CN" altLang="en-US"/>
        </a:p>
      </dgm:t>
    </dgm:pt>
    <dgm:pt modelId="{3320080B-6EDF-4504-86FF-DDC80F06BC4F}" type="sibTrans" cxnId="{2746BF7D-FA90-4302-8B7F-540DF3B7BD80}">
      <dgm:prSet/>
      <dgm:spPr/>
      <dgm:t>
        <a:bodyPr/>
        <a:lstStyle/>
        <a:p>
          <a:endParaRPr lang="zh-CN" altLang="en-US"/>
        </a:p>
      </dgm:t>
    </dgm:pt>
    <dgm:pt modelId="{2D81D7B2-C6BD-4BCF-B1C3-D6F0D6DFCCA0}">
      <dgm:prSet phldrT="[文本]"/>
      <dgm:spPr/>
      <dgm:t>
        <a:bodyPr/>
        <a:lstStyle/>
        <a:p>
          <a:r>
            <a:rPr lang="zh-CN" altLang="en-US" dirty="0" smtClean="0"/>
            <a:t>原始递归函数</a:t>
          </a:r>
          <a:endParaRPr lang="zh-CN" altLang="en-US" dirty="0"/>
        </a:p>
      </dgm:t>
    </dgm:pt>
    <dgm:pt modelId="{E28FD051-8EBC-415B-B781-4CC5195E0786}" type="parTrans" cxnId="{F8119720-134D-49B4-811A-A5148CAB5782}">
      <dgm:prSet/>
      <dgm:spPr/>
      <dgm:t>
        <a:bodyPr/>
        <a:lstStyle/>
        <a:p>
          <a:endParaRPr lang="zh-CN" altLang="en-US"/>
        </a:p>
      </dgm:t>
    </dgm:pt>
    <dgm:pt modelId="{3FE699A4-8957-44A3-B1B8-9780401CD2D2}" type="sibTrans" cxnId="{F8119720-134D-49B4-811A-A5148CAB5782}">
      <dgm:prSet/>
      <dgm:spPr/>
      <dgm:t>
        <a:bodyPr/>
        <a:lstStyle/>
        <a:p>
          <a:endParaRPr lang="zh-CN" altLang="en-US"/>
        </a:p>
      </dgm:t>
    </dgm:pt>
    <dgm:pt modelId="{0300F97E-600A-4913-BC82-61F92D219664}">
      <dgm:prSet phldrT="[文本]"/>
      <dgm:spPr/>
      <dgm:t>
        <a:bodyPr/>
        <a:lstStyle/>
        <a:p>
          <a:r>
            <a:rPr lang="zh-CN" altLang="en-US" dirty="0" smtClean="0"/>
            <a:t>如阿克曼函数的其他函数</a:t>
          </a:r>
          <a:endParaRPr lang="zh-CN" altLang="en-US" dirty="0"/>
        </a:p>
      </dgm:t>
    </dgm:pt>
    <dgm:pt modelId="{683DEFD8-C031-4BC3-B6A8-26912C12B875}" type="parTrans" cxnId="{9AE2EE01-ABE2-4C0F-AA04-C7F22BE366E7}">
      <dgm:prSet/>
      <dgm:spPr/>
      <dgm:t>
        <a:bodyPr/>
        <a:lstStyle/>
        <a:p>
          <a:endParaRPr lang="zh-CN" altLang="en-US"/>
        </a:p>
      </dgm:t>
    </dgm:pt>
    <dgm:pt modelId="{870D5263-C600-468D-9320-21D29829A83A}" type="sibTrans" cxnId="{9AE2EE01-ABE2-4C0F-AA04-C7F22BE366E7}">
      <dgm:prSet/>
      <dgm:spPr/>
      <dgm:t>
        <a:bodyPr/>
        <a:lstStyle/>
        <a:p>
          <a:endParaRPr lang="zh-CN" altLang="en-US"/>
        </a:p>
      </dgm:t>
    </dgm:pt>
    <dgm:pt modelId="{06FB0D10-9DE6-40EA-B05F-0AECB363682E}">
      <dgm:prSet phldrT="[文本]"/>
      <dgm:spPr/>
      <dgm:t>
        <a:bodyPr/>
        <a:lstStyle/>
        <a:p>
          <a:r>
            <a:rPr lang="zh-CN" altLang="en-US" dirty="0" smtClean="0"/>
            <a:t>偏递归函数</a:t>
          </a:r>
          <a:endParaRPr lang="zh-CN" altLang="en-US" dirty="0"/>
        </a:p>
      </dgm:t>
    </dgm:pt>
    <dgm:pt modelId="{CC292F75-8555-4301-AEC6-DE4B0D59BFA0}" type="parTrans" cxnId="{7953A5EC-8A5E-4B02-969E-E46A843539DE}">
      <dgm:prSet/>
      <dgm:spPr/>
      <dgm:t>
        <a:bodyPr/>
        <a:lstStyle/>
        <a:p>
          <a:endParaRPr lang="zh-CN" altLang="en-US"/>
        </a:p>
      </dgm:t>
    </dgm:pt>
    <dgm:pt modelId="{AEB10FD2-25AB-4104-888D-48276F4AA67C}" type="sibTrans" cxnId="{7953A5EC-8A5E-4B02-969E-E46A843539DE}">
      <dgm:prSet/>
      <dgm:spPr/>
      <dgm:t>
        <a:bodyPr/>
        <a:lstStyle/>
        <a:p>
          <a:endParaRPr lang="zh-CN" altLang="en-US"/>
        </a:p>
      </dgm:t>
    </dgm:pt>
    <dgm:pt modelId="{B1D60C9A-6C79-47B0-8FC0-88075D730906}" type="pres">
      <dgm:prSet presAssocID="{B3797AC5-A71F-48EC-9A72-BA840210340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35061EC9-CC7D-473E-9C2C-3645F0B31A7C}" type="pres">
      <dgm:prSet presAssocID="{80CB7736-4AF9-470A-BF6C-670787E1DF20}" presName="hierRoot1" presStyleCnt="0"/>
      <dgm:spPr/>
    </dgm:pt>
    <dgm:pt modelId="{1ABE1514-2959-4B8D-AB05-3EC179BEC2D1}" type="pres">
      <dgm:prSet presAssocID="{80CB7736-4AF9-470A-BF6C-670787E1DF20}" presName="composite" presStyleCnt="0"/>
      <dgm:spPr/>
    </dgm:pt>
    <dgm:pt modelId="{F7671231-3EFC-46C4-847A-CD47326A6093}" type="pres">
      <dgm:prSet presAssocID="{80CB7736-4AF9-470A-BF6C-670787E1DF20}" presName="image" presStyleLbl="node0" presStyleIdx="0" presStyleCnt="1"/>
      <dgm:spPr/>
    </dgm:pt>
    <dgm:pt modelId="{94C95E88-735D-4ABF-88FC-C1CFF32F9368}" type="pres">
      <dgm:prSet presAssocID="{80CB7736-4AF9-470A-BF6C-670787E1DF20}" presName="text" presStyleLbl="revTx" presStyleIdx="0" presStyleCnt="5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303E9E84-4EA7-4B7A-9770-9F3D015AED94}" type="pres">
      <dgm:prSet presAssocID="{80CB7736-4AF9-470A-BF6C-670787E1DF20}" presName="hierChild2" presStyleCnt="0"/>
      <dgm:spPr/>
    </dgm:pt>
    <dgm:pt modelId="{8F0B1CA0-C5E5-4B1F-A074-13052303E88B}" type="pres">
      <dgm:prSet presAssocID="{C517A779-4630-4070-B088-1377BE1CC0E7}" presName="Name10" presStyleLbl="parChTrans1D2" presStyleIdx="0" presStyleCnt="2"/>
      <dgm:spPr/>
      <dgm:t>
        <a:bodyPr/>
        <a:lstStyle/>
        <a:p>
          <a:endParaRPr lang="zh-CN" altLang="en-US"/>
        </a:p>
      </dgm:t>
    </dgm:pt>
    <dgm:pt modelId="{71E641D8-8E0B-48A5-B6AE-A2A0C202F1FE}" type="pres">
      <dgm:prSet presAssocID="{48626897-69D3-4246-B647-46101E8630C2}" presName="hierRoot2" presStyleCnt="0"/>
      <dgm:spPr/>
    </dgm:pt>
    <dgm:pt modelId="{66C59940-5AED-47AB-B55D-F323979BE9EB}" type="pres">
      <dgm:prSet presAssocID="{48626897-69D3-4246-B647-46101E8630C2}" presName="composite2" presStyleCnt="0"/>
      <dgm:spPr/>
    </dgm:pt>
    <dgm:pt modelId="{B716B96C-A7DA-4D32-9A80-EF1D56CE1A5B}" type="pres">
      <dgm:prSet presAssocID="{48626897-69D3-4246-B647-46101E8630C2}" presName="image2" presStyleLbl="node2" presStyleIdx="0" presStyleCnt="2"/>
      <dgm:spPr/>
    </dgm:pt>
    <dgm:pt modelId="{6F775154-FA0E-4AA4-8A64-66F2358889F4}" type="pres">
      <dgm:prSet presAssocID="{48626897-69D3-4246-B647-46101E8630C2}" presName="text2" presStyleLbl="revTx" presStyleIdx="1" presStyleCnt="5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491208FC-219F-4AE7-B538-EBDF69792567}" type="pres">
      <dgm:prSet presAssocID="{48626897-69D3-4246-B647-46101E8630C2}" presName="hierChild3" presStyleCnt="0"/>
      <dgm:spPr/>
    </dgm:pt>
    <dgm:pt modelId="{A2D4A6E3-FBBD-4E0B-A8B0-D20AE2CCAA41}" type="pres">
      <dgm:prSet presAssocID="{E28FD051-8EBC-415B-B781-4CC5195E0786}" presName="Name17" presStyleLbl="parChTrans1D3" presStyleIdx="0" presStyleCnt="2"/>
      <dgm:spPr/>
      <dgm:t>
        <a:bodyPr/>
        <a:lstStyle/>
        <a:p>
          <a:endParaRPr lang="zh-CN" altLang="en-US"/>
        </a:p>
      </dgm:t>
    </dgm:pt>
    <dgm:pt modelId="{5527D985-3414-479E-8319-0F618FF30AD8}" type="pres">
      <dgm:prSet presAssocID="{2D81D7B2-C6BD-4BCF-B1C3-D6F0D6DFCCA0}" presName="hierRoot3" presStyleCnt="0"/>
      <dgm:spPr/>
    </dgm:pt>
    <dgm:pt modelId="{6DCC2252-32EE-49CA-8250-0369F0A9A97E}" type="pres">
      <dgm:prSet presAssocID="{2D81D7B2-C6BD-4BCF-B1C3-D6F0D6DFCCA0}" presName="composite3" presStyleCnt="0"/>
      <dgm:spPr/>
    </dgm:pt>
    <dgm:pt modelId="{F756CD5B-51BD-4342-85A5-62751EEB31BE}" type="pres">
      <dgm:prSet presAssocID="{2D81D7B2-C6BD-4BCF-B1C3-D6F0D6DFCCA0}" presName="image3" presStyleLbl="node3" presStyleIdx="0" presStyleCnt="2"/>
      <dgm:spPr/>
    </dgm:pt>
    <dgm:pt modelId="{69FE6057-DD77-487D-968D-01D3553CD8A9}" type="pres">
      <dgm:prSet presAssocID="{2D81D7B2-C6BD-4BCF-B1C3-D6F0D6DFCCA0}" presName="text3" presStyleLbl="revTx" presStyleIdx="2" presStyleCnt="5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F197E014-9C50-4D80-87B7-6C0CA483B0B7}" type="pres">
      <dgm:prSet presAssocID="{2D81D7B2-C6BD-4BCF-B1C3-D6F0D6DFCCA0}" presName="hierChild4" presStyleCnt="0"/>
      <dgm:spPr/>
    </dgm:pt>
    <dgm:pt modelId="{12BA3B16-1F3C-4410-B5A2-A7D08D9BC9C4}" type="pres">
      <dgm:prSet presAssocID="{683DEFD8-C031-4BC3-B6A8-26912C12B875}" presName="Name17" presStyleLbl="parChTrans1D3" presStyleIdx="1" presStyleCnt="2"/>
      <dgm:spPr/>
      <dgm:t>
        <a:bodyPr/>
        <a:lstStyle/>
        <a:p>
          <a:endParaRPr lang="zh-CN" altLang="en-US"/>
        </a:p>
      </dgm:t>
    </dgm:pt>
    <dgm:pt modelId="{4A6CD5A6-1EE5-4F3A-93C8-8CB71D874DA0}" type="pres">
      <dgm:prSet presAssocID="{0300F97E-600A-4913-BC82-61F92D219664}" presName="hierRoot3" presStyleCnt="0"/>
      <dgm:spPr/>
    </dgm:pt>
    <dgm:pt modelId="{02494CC3-A55F-4333-8C30-1BDAD2FF0BDA}" type="pres">
      <dgm:prSet presAssocID="{0300F97E-600A-4913-BC82-61F92D219664}" presName="composite3" presStyleCnt="0"/>
      <dgm:spPr/>
    </dgm:pt>
    <dgm:pt modelId="{1E214D28-D9F5-4526-8B2C-91EE82000E6D}" type="pres">
      <dgm:prSet presAssocID="{0300F97E-600A-4913-BC82-61F92D219664}" presName="image3" presStyleLbl="node3" presStyleIdx="1" presStyleCnt="2"/>
      <dgm:spPr/>
    </dgm:pt>
    <dgm:pt modelId="{8D3D1E13-7CA4-4FE1-A467-411D973CFC66}" type="pres">
      <dgm:prSet presAssocID="{0300F97E-600A-4913-BC82-61F92D219664}" presName="text3" presStyleLbl="revTx" presStyleIdx="3" presStyleCnt="5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D3C3E0E7-707D-42A9-B174-97C51F813917}" type="pres">
      <dgm:prSet presAssocID="{0300F97E-600A-4913-BC82-61F92D219664}" presName="hierChild4" presStyleCnt="0"/>
      <dgm:spPr/>
    </dgm:pt>
    <dgm:pt modelId="{7711345D-289C-4674-92A1-8DA697AE4047}" type="pres">
      <dgm:prSet presAssocID="{CC292F75-8555-4301-AEC6-DE4B0D59BFA0}" presName="Name10" presStyleLbl="parChTrans1D2" presStyleIdx="1" presStyleCnt="2"/>
      <dgm:spPr/>
      <dgm:t>
        <a:bodyPr/>
        <a:lstStyle/>
        <a:p>
          <a:endParaRPr lang="zh-CN" altLang="en-US"/>
        </a:p>
      </dgm:t>
    </dgm:pt>
    <dgm:pt modelId="{B8E8F70F-B31F-4996-933B-7964AF61CE08}" type="pres">
      <dgm:prSet presAssocID="{06FB0D10-9DE6-40EA-B05F-0AECB363682E}" presName="hierRoot2" presStyleCnt="0"/>
      <dgm:spPr/>
    </dgm:pt>
    <dgm:pt modelId="{440356F8-7BAF-4BA4-A9A3-530675399DBF}" type="pres">
      <dgm:prSet presAssocID="{06FB0D10-9DE6-40EA-B05F-0AECB363682E}" presName="composite2" presStyleCnt="0"/>
      <dgm:spPr/>
    </dgm:pt>
    <dgm:pt modelId="{D0459B9C-4AF9-4FC9-936C-42EB0DBB11C2}" type="pres">
      <dgm:prSet presAssocID="{06FB0D10-9DE6-40EA-B05F-0AECB363682E}" presName="image2" presStyleLbl="node2" presStyleIdx="1" presStyleCnt="2"/>
      <dgm:spPr/>
      <dgm:t>
        <a:bodyPr/>
        <a:lstStyle/>
        <a:p>
          <a:endParaRPr lang="zh-CN" altLang="en-US"/>
        </a:p>
      </dgm:t>
    </dgm:pt>
    <dgm:pt modelId="{59DB5116-E915-4FCB-ACAE-F22A2250BE42}" type="pres">
      <dgm:prSet presAssocID="{06FB0D10-9DE6-40EA-B05F-0AECB363682E}" presName="text2" presStyleLbl="revTx" presStyleIdx="4" presStyleCnt="5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5F06DE87-FAAA-4E95-8D8A-1A564B2C0421}" type="pres">
      <dgm:prSet presAssocID="{06FB0D10-9DE6-40EA-B05F-0AECB363682E}" presName="hierChild3" presStyleCnt="0"/>
      <dgm:spPr/>
    </dgm:pt>
  </dgm:ptLst>
  <dgm:cxnLst>
    <dgm:cxn modelId="{7953A5EC-8A5E-4B02-969E-E46A843539DE}" srcId="{80CB7736-4AF9-470A-BF6C-670787E1DF20}" destId="{06FB0D10-9DE6-40EA-B05F-0AECB363682E}" srcOrd="1" destOrd="0" parTransId="{CC292F75-8555-4301-AEC6-DE4B0D59BFA0}" sibTransId="{AEB10FD2-25AB-4104-888D-48276F4AA67C}"/>
    <dgm:cxn modelId="{091A6228-1298-42E6-8FA6-2DDCF3E04FD6}" type="presOf" srcId="{48626897-69D3-4246-B647-46101E8630C2}" destId="{6F775154-FA0E-4AA4-8A64-66F2358889F4}" srcOrd="0" destOrd="0" presId="urn:microsoft.com/office/officeart/2009/layout/CirclePictureHierarchy"/>
    <dgm:cxn modelId="{F82F6111-55CC-414E-BC02-2A0FCB59D6D0}" type="presOf" srcId="{80CB7736-4AF9-470A-BF6C-670787E1DF20}" destId="{94C95E88-735D-4ABF-88FC-C1CFF32F9368}" srcOrd="0" destOrd="0" presId="urn:microsoft.com/office/officeart/2009/layout/CirclePictureHierarchy"/>
    <dgm:cxn modelId="{F8119720-134D-49B4-811A-A5148CAB5782}" srcId="{48626897-69D3-4246-B647-46101E8630C2}" destId="{2D81D7B2-C6BD-4BCF-B1C3-D6F0D6DFCCA0}" srcOrd="0" destOrd="0" parTransId="{E28FD051-8EBC-415B-B781-4CC5195E0786}" sibTransId="{3FE699A4-8957-44A3-B1B8-9780401CD2D2}"/>
    <dgm:cxn modelId="{4B852F2A-8A46-49BD-828F-B20EE371F3D5}" type="presOf" srcId="{C517A779-4630-4070-B088-1377BE1CC0E7}" destId="{8F0B1CA0-C5E5-4B1F-A074-13052303E88B}" srcOrd="0" destOrd="0" presId="urn:microsoft.com/office/officeart/2009/layout/CirclePictureHierarchy"/>
    <dgm:cxn modelId="{8C19C65D-2679-4BC1-978A-46A2F9EAB744}" type="presOf" srcId="{06FB0D10-9DE6-40EA-B05F-0AECB363682E}" destId="{59DB5116-E915-4FCB-ACAE-F22A2250BE42}" srcOrd="0" destOrd="0" presId="urn:microsoft.com/office/officeart/2009/layout/CirclePictureHierarchy"/>
    <dgm:cxn modelId="{2746BF7D-FA90-4302-8B7F-540DF3B7BD80}" srcId="{80CB7736-4AF9-470A-BF6C-670787E1DF20}" destId="{48626897-69D3-4246-B647-46101E8630C2}" srcOrd="0" destOrd="0" parTransId="{C517A779-4630-4070-B088-1377BE1CC0E7}" sibTransId="{3320080B-6EDF-4504-86FF-DDC80F06BC4F}"/>
    <dgm:cxn modelId="{9AE2EE01-ABE2-4C0F-AA04-C7F22BE366E7}" srcId="{48626897-69D3-4246-B647-46101E8630C2}" destId="{0300F97E-600A-4913-BC82-61F92D219664}" srcOrd="1" destOrd="0" parTransId="{683DEFD8-C031-4BC3-B6A8-26912C12B875}" sibTransId="{870D5263-C600-468D-9320-21D29829A83A}"/>
    <dgm:cxn modelId="{F5F64CC6-D148-4456-AC83-60B5BC54BCE8}" type="presOf" srcId="{0300F97E-600A-4913-BC82-61F92D219664}" destId="{8D3D1E13-7CA4-4FE1-A467-411D973CFC66}" srcOrd="0" destOrd="0" presId="urn:microsoft.com/office/officeart/2009/layout/CirclePictureHierarchy"/>
    <dgm:cxn modelId="{D51CED3F-5E63-416C-80A8-7C4B859FF46D}" type="presOf" srcId="{E28FD051-8EBC-415B-B781-4CC5195E0786}" destId="{A2D4A6E3-FBBD-4E0B-A8B0-D20AE2CCAA41}" srcOrd="0" destOrd="0" presId="urn:microsoft.com/office/officeart/2009/layout/CirclePictureHierarchy"/>
    <dgm:cxn modelId="{EC7622DA-6D9E-4FC4-9DEE-87AFFD5BA52E}" type="presOf" srcId="{CC292F75-8555-4301-AEC6-DE4B0D59BFA0}" destId="{7711345D-289C-4674-92A1-8DA697AE4047}" srcOrd="0" destOrd="0" presId="urn:microsoft.com/office/officeart/2009/layout/CirclePictureHierarchy"/>
    <dgm:cxn modelId="{25B8B701-57DB-44A3-8DF0-9E6AED8F3D96}" type="presOf" srcId="{B3797AC5-A71F-48EC-9A72-BA840210340A}" destId="{B1D60C9A-6C79-47B0-8FC0-88075D730906}" srcOrd="0" destOrd="0" presId="urn:microsoft.com/office/officeart/2009/layout/CirclePictureHierarchy"/>
    <dgm:cxn modelId="{BEA978B0-66C1-4257-826C-938FC2E58185}" type="presOf" srcId="{683DEFD8-C031-4BC3-B6A8-26912C12B875}" destId="{12BA3B16-1F3C-4410-B5A2-A7D08D9BC9C4}" srcOrd="0" destOrd="0" presId="urn:microsoft.com/office/officeart/2009/layout/CirclePictureHierarchy"/>
    <dgm:cxn modelId="{CEF97314-B45A-4191-AE71-0AC3A0416AB1}" srcId="{B3797AC5-A71F-48EC-9A72-BA840210340A}" destId="{80CB7736-4AF9-470A-BF6C-670787E1DF20}" srcOrd="0" destOrd="0" parTransId="{C548830C-3F0B-4676-B1E9-4D5CF4453933}" sibTransId="{0C6AE6E2-0399-41BC-860F-A85D9C2F6AD8}"/>
    <dgm:cxn modelId="{72352D3A-6900-4601-A56B-8BF5B96E0023}" type="presOf" srcId="{2D81D7B2-C6BD-4BCF-B1C3-D6F0D6DFCCA0}" destId="{69FE6057-DD77-487D-968D-01D3553CD8A9}" srcOrd="0" destOrd="0" presId="urn:microsoft.com/office/officeart/2009/layout/CirclePictureHierarchy"/>
    <dgm:cxn modelId="{FA7B0161-0B54-47F4-AF74-CA8887EBE688}" type="presParOf" srcId="{B1D60C9A-6C79-47B0-8FC0-88075D730906}" destId="{35061EC9-CC7D-473E-9C2C-3645F0B31A7C}" srcOrd="0" destOrd="0" presId="urn:microsoft.com/office/officeart/2009/layout/CirclePictureHierarchy"/>
    <dgm:cxn modelId="{16529BA5-DEE1-4D9C-A2EA-B1535033974D}" type="presParOf" srcId="{35061EC9-CC7D-473E-9C2C-3645F0B31A7C}" destId="{1ABE1514-2959-4B8D-AB05-3EC179BEC2D1}" srcOrd="0" destOrd="0" presId="urn:microsoft.com/office/officeart/2009/layout/CirclePictureHierarchy"/>
    <dgm:cxn modelId="{04E6FCD7-E703-492B-B3BF-19FF3C42AC56}" type="presParOf" srcId="{1ABE1514-2959-4B8D-AB05-3EC179BEC2D1}" destId="{F7671231-3EFC-46C4-847A-CD47326A6093}" srcOrd="0" destOrd="0" presId="urn:microsoft.com/office/officeart/2009/layout/CirclePictureHierarchy"/>
    <dgm:cxn modelId="{8FBCA65A-7EE9-4837-9FDD-A07DD1AC41F7}" type="presParOf" srcId="{1ABE1514-2959-4B8D-AB05-3EC179BEC2D1}" destId="{94C95E88-735D-4ABF-88FC-C1CFF32F9368}" srcOrd="1" destOrd="0" presId="urn:microsoft.com/office/officeart/2009/layout/CirclePictureHierarchy"/>
    <dgm:cxn modelId="{8B5B6C33-08A7-4108-807D-DCFA6E18BB38}" type="presParOf" srcId="{35061EC9-CC7D-473E-9C2C-3645F0B31A7C}" destId="{303E9E84-4EA7-4B7A-9770-9F3D015AED94}" srcOrd="1" destOrd="0" presId="urn:microsoft.com/office/officeart/2009/layout/CirclePictureHierarchy"/>
    <dgm:cxn modelId="{4C7DE49E-9D07-4293-826B-1A363A9A938B}" type="presParOf" srcId="{303E9E84-4EA7-4B7A-9770-9F3D015AED94}" destId="{8F0B1CA0-C5E5-4B1F-A074-13052303E88B}" srcOrd="0" destOrd="0" presId="urn:microsoft.com/office/officeart/2009/layout/CirclePictureHierarchy"/>
    <dgm:cxn modelId="{084F45A6-D074-4841-A359-140575D70B4E}" type="presParOf" srcId="{303E9E84-4EA7-4B7A-9770-9F3D015AED94}" destId="{71E641D8-8E0B-48A5-B6AE-A2A0C202F1FE}" srcOrd="1" destOrd="0" presId="urn:microsoft.com/office/officeart/2009/layout/CirclePictureHierarchy"/>
    <dgm:cxn modelId="{443A7E30-7E83-4384-9DA9-617E4B73BE9A}" type="presParOf" srcId="{71E641D8-8E0B-48A5-B6AE-A2A0C202F1FE}" destId="{66C59940-5AED-47AB-B55D-F323979BE9EB}" srcOrd="0" destOrd="0" presId="urn:microsoft.com/office/officeart/2009/layout/CirclePictureHierarchy"/>
    <dgm:cxn modelId="{30EA38EC-2E76-4B81-A2D0-4864A654820C}" type="presParOf" srcId="{66C59940-5AED-47AB-B55D-F323979BE9EB}" destId="{B716B96C-A7DA-4D32-9A80-EF1D56CE1A5B}" srcOrd="0" destOrd="0" presId="urn:microsoft.com/office/officeart/2009/layout/CirclePictureHierarchy"/>
    <dgm:cxn modelId="{0B1A08A3-6B85-4FF3-9847-C0B7B8AB5857}" type="presParOf" srcId="{66C59940-5AED-47AB-B55D-F323979BE9EB}" destId="{6F775154-FA0E-4AA4-8A64-66F2358889F4}" srcOrd="1" destOrd="0" presId="urn:microsoft.com/office/officeart/2009/layout/CirclePictureHierarchy"/>
    <dgm:cxn modelId="{7B3B9AA6-4145-45F4-ADD6-E1BB893C5FE8}" type="presParOf" srcId="{71E641D8-8E0B-48A5-B6AE-A2A0C202F1FE}" destId="{491208FC-219F-4AE7-B538-EBDF69792567}" srcOrd="1" destOrd="0" presId="urn:microsoft.com/office/officeart/2009/layout/CirclePictureHierarchy"/>
    <dgm:cxn modelId="{2D730E4F-4B49-402E-8FC4-661E4D3111D0}" type="presParOf" srcId="{491208FC-219F-4AE7-B538-EBDF69792567}" destId="{A2D4A6E3-FBBD-4E0B-A8B0-D20AE2CCAA41}" srcOrd="0" destOrd="0" presId="urn:microsoft.com/office/officeart/2009/layout/CirclePictureHierarchy"/>
    <dgm:cxn modelId="{5A2FB631-99AA-4928-9796-08877EF27AB9}" type="presParOf" srcId="{491208FC-219F-4AE7-B538-EBDF69792567}" destId="{5527D985-3414-479E-8319-0F618FF30AD8}" srcOrd="1" destOrd="0" presId="urn:microsoft.com/office/officeart/2009/layout/CirclePictureHierarchy"/>
    <dgm:cxn modelId="{5D295BA1-6BF3-4065-9804-5CD8B327DEAD}" type="presParOf" srcId="{5527D985-3414-479E-8319-0F618FF30AD8}" destId="{6DCC2252-32EE-49CA-8250-0369F0A9A97E}" srcOrd="0" destOrd="0" presId="urn:microsoft.com/office/officeart/2009/layout/CirclePictureHierarchy"/>
    <dgm:cxn modelId="{4B615210-1DCC-42B1-BB01-B6D95E85EB13}" type="presParOf" srcId="{6DCC2252-32EE-49CA-8250-0369F0A9A97E}" destId="{F756CD5B-51BD-4342-85A5-62751EEB31BE}" srcOrd="0" destOrd="0" presId="urn:microsoft.com/office/officeart/2009/layout/CirclePictureHierarchy"/>
    <dgm:cxn modelId="{654FB3BB-1D0A-4280-AF12-6B07FF90ABD4}" type="presParOf" srcId="{6DCC2252-32EE-49CA-8250-0369F0A9A97E}" destId="{69FE6057-DD77-487D-968D-01D3553CD8A9}" srcOrd="1" destOrd="0" presId="urn:microsoft.com/office/officeart/2009/layout/CirclePictureHierarchy"/>
    <dgm:cxn modelId="{BA5BB9F8-5C8D-4DC0-AA6C-B669760F8D3E}" type="presParOf" srcId="{5527D985-3414-479E-8319-0F618FF30AD8}" destId="{F197E014-9C50-4D80-87B7-6C0CA483B0B7}" srcOrd="1" destOrd="0" presId="urn:microsoft.com/office/officeart/2009/layout/CirclePictureHierarchy"/>
    <dgm:cxn modelId="{D0587DEC-3941-4627-9A79-155F4C889E39}" type="presParOf" srcId="{491208FC-219F-4AE7-B538-EBDF69792567}" destId="{12BA3B16-1F3C-4410-B5A2-A7D08D9BC9C4}" srcOrd="2" destOrd="0" presId="urn:microsoft.com/office/officeart/2009/layout/CirclePictureHierarchy"/>
    <dgm:cxn modelId="{B70A44A1-639E-4F5C-AAB1-EBFE71C13940}" type="presParOf" srcId="{491208FC-219F-4AE7-B538-EBDF69792567}" destId="{4A6CD5A6-1EE5-4F3A-93C8-8CB71D874DA0}" srcOrd="3" destOrd="0" presId="urn:microsoft.com/office/officeart/2009/layout/CirclePictureHierarchy"/>
    <dgm:cxn modelId="{406E4701-C0C6-4725-88E6-8777F7D3AEA2}" type="presParOf" srcId="{4A6CD5A6-1EE5-4F3A-93C8-8CB71D874DA0}" destId="{02494CC3-A55F-4333-8C30-1BDAD2FF0BDA}" srcOrd="0" destOrd="0" presId="urn:microsoft.com/office/officeart/2009/layout/CirclePictureHierarchy"/>
    <dgm:cxn modelId="{4934FF4D-5006-4FBD-800B-FDFE756A17E7}" type="presParOf" srcId="{02494CC3-A55F-4333-8C30-1BDAD2FF0BDA}" destId="{1E214D28-D9F5-4526-8B2C-91EE82000E6D}" srcOrd="0" destOrd="0" presId="urn:microsoft.com/office/officeart/2009/layout/CirclePictureHierarchy"/>
    <dgm:cxn modelId="{6C859E87-5060-4A3F-85F9-CFDE8AF896F6}" type="presParOf" srcId="{02494CC3-A55F-4333-8C30-1BDAD2FF0BDA}" destId="{8D3D1E13-7CA4-4FE1-A467-411D973CFC66}" srcOrd="1" destOrd="0" presId="urn:microsoft.com/office/officeart/2009/layout/CirclePictureHierarchy"/>
    <dgm:cxn modelId="{069346BE-9BCD-4312-A6AF-A1A9834FF378}" type="presParOf" srcId="{4A6CD5A6-1EE5-4F3A-93C8-8CB71D874DA0}" destId="{D3C3E0E7-707D-42A9-B174-97C51F813917}" srcOrd="1" destOrd="0" presId="urn:microsoft.com/office/officeart/2009/layout/CirclePictureHierarchy"/>
    <dgm:cxn modelId="{8B202695-D76D-4034-A871-4D4E456E878E}" type="presParOf" srcId="{303E9E84-4EA7-4B7A-9770-9F3D015AED94}" destId="{7711345D-289C-4674-92A1-8DA697AE4047}" srcOrd="2" destOrd="0" presId="urn:microsoft.com/office/officeart/2009/layout/CirclePictureHierarchy"/>
    <dgm:cxn modelId="{F43CB213-A62B-4B06-91FB-72CF9325929B}" type="presParOf" srcId="{303E9E84-4EA7-4B7A-9770-9F3D015AED94}" destId="{B8E8F70F-B31F-4996-933B-7964AF61CE08}" srcOrd="3" destOrd="0" presId="urn:microsoft.com/office/officeart/2009/layout/CirclePictureHierarchy"/>
    <dgm:cxn modelId="{A7031AEA-708B-49A5-BF3A-007002BF0BE3}" type="presParOf" srcId="{B8E8F70F-B31F-4996-933B-7964AF61CE08}" destId="{440356F8-7BAF-4BA4-A9A3-530675399DBF}" srcOrd="0" destOrd="0" presId="urn:microsoft.com/office/officeart/2009/layout/CirclePictureHierarchy"/>
    <dgm:cxn modelId="{B94DC7F5-7492-479A-AB02-18A28CABBFAD}" type="presParOf" srcId="{440356F8-7BAF-4BA4-A9A3-530675399DBF}" destId="{D0459B9C-4AF9-4FC9-936C-42EB0DBB11C2}" srcOrd="0" destOrd="0" presId="urn:microsoft.com/office/officeart/2009/layout/CirclePictureHierarchy"/>
    <dgm:cxn modelId="{D70B0E71-6BA9-461E-A40F-8F9D881EDB6B}" type="presParOf" srcId="{440356F8-7BAF-4BA4-A9A3-530675399DBF}" destId="{59DB5116-E915-4FCB-ACAE-F22A2250BE42}" srcOrd="1" destOrd="0" presId="urn:microsoft.com/office/officeart/2009/layout/CirclePictureHierarchy"/>
    <dgm:cxn modelId="{549AA452-0004-4DD7-865B-A57021EC0422}" type="presParOf" srcId="{B8E8F70F-B31F-4996-933B-7964AF61CE08}" destId="{5F06DE87-FAAA-4E95-8D8A-1A564B2C0421}" srcOrd="1" destOrd="0" presId="urn:microsoft.com/office/officeart/2009/layout/CirclePicture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11345D-289C-4674-92A1-8DA697AE4047}">
      <dsp:nvSpPr>
        <dsp:cNvPr id="0" name=""/>
        <dsp:cNvSpPr/>
      </dsp:nvSpPr>
      <dsp:spPr>
        <a:xfrm>
          <a:off x="2990552" y="1284031"/>
          <a:ext cx="1263848" cy="2895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917"/>
              </a:lnTo>
              <a:lnTo>
                <a:pt x="1263848" y="145917"/>
              </a:lnTo>
              <a:lnTo>
                <a:pt x="1263848" y="289536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BA3B16-1F3C-4410-B5A2-A7D08D9BC9C4}">
      <dsp:nvSpPr>
        <dsp:cNvPr id="0" name=""/>
        <dsp:cNvSpPr/>
      </dsp:nvSpPr>
      <dsp:spPr>
        <a:xfrm>
          <a:off x="1726703" y="2492730"/>
          <a:ext cx="1263848" cy="2895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917"/>
              </a:lnTo>
              <a:lnTo>
                <a:pt x="1263848" y="145917"/>
              </a:lnTo>
              <a:lnTo>
                <a:pt x="1263848" y="289536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D4A6E3-FBBD-4E0B-A8B0-D20AE2CCAA41}">
      <dsp:nvSpPr>
        <dsp:cNvPr id="0" name=""/>
        <dsp:cNvSpPr/>
      </dsp:nvSpPr>
      <dsp:spPr>
        <a:xfrm>
          <a:off x="462855" y="2492730"/>
          <a:ext cx="1263848" cy="289536"/>
        </a:xfrm>
        <a:custGeom>
          <a:avLst/>
          <a:gdLst/>
          <a:ahLst/>
          <a:cxnLst/>
          <a:rect l="0" t="0" r="0" b="0"/>
          <a:pathLst>
            <a:path>
              <a:moveTo>
                <a:pt x="1263848" y="0"/>
              </a:moveTo>
              <a:lnTo>
                <a:pt x="1263848" y="145917"/>
              </a:lnTo>
              <a:lnTo>
                <a:pt x="0" y="145917"/>
              </a:lnTo>
              <a:lnTo>
                <a:pt x="0" y="289536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0B1CA0-C5E5-4B1F-A074-13052303E88B}">
      <dsp:nvSpPr>
        <dsp:cNvPr id="0" name=""/>
        <dsp:cNvSpPr/>
      </dsp:nvSpPr>
      <dsp:spPr>
        <a:xfrm>
          <a:off x="1726703" y="1284031"/>
          <a:ext cx="1263848" cy="289536"/>
        </a:xfrm>
        <a:custGeom>
          <a:avLst/>
          <a:gdLst/>
          <a:ahLst/>
          <a:cxnLst/>
          <a:rect l="0" t="0" r="0" b="0"/>
          <a:pathLst>
            <a:path>
              <a:moveTo>
                <a:pt x="1263848" y="0"/>
              </a:moveTo>
              <a:lnTo>
                <a:pt x="1263848" y="145917"/>
              </a:lnTo>
              <a:lnTo>
                <a:pt x="0" y="145917"/>
              </a:lnTo>
              <a:lnTo>
                <a:pt x="0" y="289536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671231-3EFC-46C4-847A-CD47326A6093}">
      <dsp:nvSpPr>
        <dsp:cNvPr id="0" name=""/>
        <dsp:cNvSpPr/>
      </dsp:nvSpPr>
      <dsp:spPr>
        <a:xfrm>
          <a:off x="2530971" y="364869"/>
          <a:ext cx="919162" cy="9191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C95E88-735D-4ABF-88FC-C1CFF32F9368}">
      <dsp:nvSpPr>
        <dsp:cNvPr id="0" name=""/>
        <dsp:cNvSpPr/>
      </dsp:nvSpPr>
      <dsp:spPr>
        <a:xfrm>
          <a:off x="3450133" y="362571"/>
          <a:ext cx="1378743" cy="9191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700" kern="1200" dirty="0" smtClean="0"/>
            <a:t>一般递归函数</a:t>
          </a:r>
          <a:endParaRPr lang="zh-CN" altLang="en-US" sz="1700" kern="1200" dirty="0"/>
        </a:p>
      </dsp:txBody>
      <dsp:txXfrm>
        <a:off x="3450133" y="362571"/>
        <a:ext cx="1378743" cy="919162"/>
      </dsp:txXfrm>
    </dsp:sp>
    <dsp:sp modelId="{B716B96C-A7DA-4D32-9A80-EF1D56CE1A5B}">
      <dsp:nvSpPr>
        <dsp:cNvPr id="0" name=""/>
        <dsp:cNvSpPr/>
      </dsp:nvSpPr>
      <dsp:spPr>
        <a:xfrm>
          <a:off x="1267122" y="1573567"/>
          <a:ext cx="919162" cy="9191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775154-FA0E-4AA4-8A64-66F2358889F4}">
      <dsp:nvSpPr>
        <dsp:cNvPr id="0" name=""/>
        <dsp:cNvSpPr/>
      </dsp:nvSpPr>
      <dsp:spPr>
        <a:xfrm>
          <a:off x="2186285" y="1571269"/>
          <a:ext cx="1378743" cy="9191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700" kern="1200" dirty="0" smtClean="0"/>
            <a:t>全递归函数</a:t>
          </a:r>
          <a:endParaRPr lang="zh-CN" altLang="en-US" sz="1700" kern="1200" dirty="0"/>
        </a:p>
      </dsp:txBody>
      <dsp:txXfrm>
        <a:off x="2186285" y="1571269"/>
        <a:ext cx="1378743" cy="919162"/>
      </dsp:txXfrm>
    </dsp:sp>
    <dsp:sp modelId="{F756CD5B-51BD-4342-85A5-62751EEB31BE}">
      <dsp:nvSpPr>
        <dsp:cNvPr id="0" name=""/>
        <dsp:cNvSpPr/>
      </dsp:nvSpPr>
      <dsp:spPr>
        <a:xfrm>
          <a:off x="3274" y="2782266"/>
          <a:ext cx="919162" cy="9191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FE6057-DD77-487D-968D-01D3553CD8A9}">
      <dsp:nvSpPr>
        <dsp:cNvPr id="0" name=""/>
        <dsp:cNvSpPr/>
      </dsp:nvSpPr>
      <dsp:spPr>
        <a:xfrm>
          <a:off x="922436" y="2779968"/>
          <a:ext cx="1378743" cy="9191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700" kern="1200" dirty="0" smtClean="0"/>
            <a:t>原始递归函数</a:t>
          </a:r>
          <a:endParaRPr lang="zh-CN" altLang="en-US" sz="1700" kern="1200" dirty="0"/>
        </a:p>
      </dsp:txBody>
      <dsp:txXfrm>
        <a:off x="922436" y="2779968"/>
        <a:ext cx="1378743" cy="919162"/>
      </dsp:txXfrm>
    </dsp:sp>
    <dsp:sp modelId="{1E214D28-D9F5-4526-8B2C-91EE82000E6D}">
      <dsp:nvSpPr>
        <dsp:cNvPr id="0" name=""/>
        <dsp:cNvSpPr/>
      </dsp:nvSpPr>
      <dsp:spPr>
        <a:xfrm>
          <a:off x="2530971" y="2782266"/>
          <a:ext cx="919162" cy="9191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3D1E13-7CA4-4FE1-A467-411D973CFC66}">
      <dsp:nvSpPr>
        <dsp:cNvPr id="0" name=""/>
        <dsp:cNvSpPr/>
      </dsp:nvSpPr>
      <dsp:spPr>
        <a:xfrm>
          <a:off x="3450133" y="2779968"/>
          <a:ext cx="1378743" cy="9191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700" kern="1200" dirty="0" smtClean="0"/>
            <a:t>如阿克曼函数的其他函数</a:t>
          </a:r>
          <a:endParaRPr lang="zh-CN" altLang="en-US" sz="1700" kern="1200" dirty="0"/>
        </a:p>
      </dsp:txBody>
      <dsp:txXfrm>
        <a:off x="3450133" y="2779968"/>
        <a:ext cx="1378743" cy="919162"/>
      </dsp:txXfrm>
    </dsp:sp>
    <dsp:sp modelId="{D0459B9C-4AF9-4FC9-936C-42EB0DBB11C2}">
      <dsp:nvSpPr>
        <dsp:cNvPr id="0" name=""/>
        <dsp:cNvSpPr/>
      </dsp:nvSpPr>
      <dsp:spPr>
        <a:xfrm>
          <a:off x="3794819" y="1573567"/>
          <a:ext cx="919162" cy="9191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DB5116-E915-4FCB-ACAE-F22A2250BE42}">
      <dsp:nvSpPr>
        <dsp:cNvPr id="0" name=""/>
        <dsp:cNvSpPr/>
      </dsp:nvSpPr>
      <dsp:spPr>
        <a:xfrm>
          <a:off x="4713982" y="1571269"/>
          <a:ext cx="1378743" cy="9191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700" kern="1200" dirty="0" smtClean="0"/>
            <a:t>偏递归函数</a:t>
          </a:r>
          <a:endParaRPr lang="zh-CN" altLang="en-US" sz="1700" kern="1200" dirty="0"/>
        </a:p>
      </dsp:txBody>
      <dsp:txXfrm>
        <a:off x="4713982" y="1571269"/>
        <a:ext cx="1378743" cy="9191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BC2F6A-5625-46E7-86FC-A58F127F7316}" type="datetimeFigureOut">
              <a:rPr lang="zh-CN" altLang="en-US" smtClean="0"/>
              <a:t>2019/12/12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83097A-0F48-4975-82B5-E3F9F0394C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757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3097A-0F48-4975-82B5-E3F9F0394CCA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4436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矩形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矩形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矩形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矩形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圆角矩形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圆角矩形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矩形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矩形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28" name="日期占位符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30820CF-B880-4189-942D-D702A7CBA730}" type="datetimeFigureOut">
              <a:rPr lang="zh-CN" altLang="en-US" smtClean="0"/>
              <a:t>2019/12/12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29" name="灯片编号占位符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2019/12/12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2019/12/12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2019/12/12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2019/12/12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2019/12/12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26" name="日期占位符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30820CF-B880-4189-942D-D702A7CBA730}" type="datetimeFigureOut">
              <a:rPr lang="zh-CN" altLang="en-US" smtClean="0"/>
              <a:t>2019/12/12</a:t>
            </a:fld>
            <a:endParaRPr lang="zh-CN" altLang="en-US"/>
          </a:p>
        </p:txBody>
      </p:sp>
      <p:sp>
        <p:nvSpPr>
          <p:cNvPr id="27" name="灯片编号占位符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8" name="页脚占位符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30820CF-B880-4189-942D-D702A7CBA730}" type="datetimeFigureOut">
              <a:rPr lang="zh-CN" altLang="en-US" smtClean="0"/>
              <a:t>2019/12/12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2019/12/12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2019/12/12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2019/12/12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矩形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矩形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矩形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矩形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圆角矩形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圆角矩形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矩形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矩形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矩形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矩形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矩形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矩形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标题占位符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4" name="日期占位符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2019/12/12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23" name="灯片编号占位符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 smtClean="0"/>
              <a:t>递归函数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39744" y="616530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匡亚明学院 郝博强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2070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这些函数是原始递归函数吗？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 smtClean="0"/>
                  <a:t>+</a:t>
                </a:r>
              </a:p>
              <a:p>
                <a:r>
                  <a:rPr lang="en-US" altLang="zh-CN" dirty="0" smtClean="0"/>
                  <a:t>-</a:t>
                </a:r>
              </a:p>
              <a:p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/>
                        <a:ea typeface="Cambria Math"/>
                      </a:rPr>
                      <m:t>×</m:t>
                    </m:r>
                  </m:oMath>
                </a14:m>
                <a:endParaRPr lang="en-US" altLang="zh-CN" dirty="0" smtClean="0"/>
              </a:p>
              <a:p>
                <a:r>
                  <a:rPr lang="zh-CN" altLang="en-US" dirty="0" smtClean="0"/>
                  <a:t>！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4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1122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定义加法函数</a:t>
            </a:r>
            <a:r>
              <a:rPr lang="en-US" altLang="zh-CN" dirty="0" smtClean="0"/>
              <a:t>add()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 smtClean="0"/>
                  <a:t>add(0,x)=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altLang="zh-CN" b="0" i="1" smtClean="0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altLang="zh-CN" b="0" i="1" smtClean="0">
                            <a:latin typeface="Cambria Math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en-US" altLang="zh-CN" dirty="0" smtClean="0"/>
                  <a:t>(x)</a:t>
                </a:r>
              </a:p>
              <a:p>
                <a:r>
                  <a:rPr lang="en-US" altLang="zh-CN" dirty="0"/>
                  <a:t>a</a:t>
                </a:r>
                <a:r>
                  <a:rPr lang="en-US" altLang="zh-CN" dirty="0" smtClean="0"/>
                  <a:t>dd(S(n),x)=S(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altLang="zh-CN" b="0" i="1" smtClean="0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altLang="zh-CN" b="0" i="1" smtClean="0">
                            <a:latin typeface="Cambria Math"/>
                          </a:rPr>
                          <m:t>3</m:t>
                        </m:r>
                      </m:sup>
                    </m:sSubSup>
                  </m:oMath>
                </a14:m>
                <a:r>
                  <a:rPr lang="en-US" altLang="zh-CN" dirty="0" smtClean="0"/>
                  <a:t>(</a:t>
                </a:r>
                <a:r>
                  <a:rPr lang="en-US" altLang="zh-CN" dirty="0" err="1" smtClean="0"/>
                  <a:t>n,add</a:t>
                </a:r>
                <a:r>
                  <a:rPr lang="en-US" altLang="zh-CN" dirty="0" smtClean="0"/>
                  <a:t>(</a:t>
                </a:r>
                <a:r>
                  <a:rPr lang="en-US" altLang="zh-CN" dirty="0" err="1" smtClean="0"/>
                  <a:t>n,x</a:t>
                </a:r>
                <a:r>
                  <a:rPr lang="en-US" altLang="zh-CN" dirty="0" smtClean="0"/>
                  <a:t>),x))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2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9229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定义乘法函数</a:t>
            </a:r>
            <a:r>
              <a:rPr lang="en-US" altLang="zh-CN" dirty="0" err="1" smtClean="0"/>
              <a:t>mult</a:t>
            </a:r>
            <a:r>
              <a:rPr lang="en-US" altLang="zh-CN" dirty="0" smtClean="0"/>
              <a:t>()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 err="1"/>
                  <a:t>m</a:t>
                </a:r>
                <a:r>
                  <a:rPr lang="en-US" altLang="zh-CN" dirty="0" err="1" smtClean="0"/>
                  <a:t>ult</a:t>
                </a:r>
                <a:r>
                  <a:rPr lang="en-US" altLang="zh-CN" dirty="0" smtClean="0"/>
                  <a:t>(1,x)=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altLang="zh-CN" i="1">
                            <a:latin typeface="Cambria Math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en-US" altLang="zh-CN" dirty="0" smtClean="0"/>
                  <a:t>x</a:t>
                </a:r>
              </a:p>
              <a:p>
                <a:r>
                  <a:rPr lang="en-US" altLang="zh-CN" dirty="0" err="1"/>
                  <a:t>m</a:t>
                </a:r>
                <a:r>
                  <a:rPr lang="en-US" altLang="zh-CN" dirty="0" err="1" smtClean="0"/>
                  <a:t>ult</a:t>
                </a:r>
                <a:r>
                  <a:rPr lang="en-US" altLang="zh-CN" dirty="0" smtClean="0"/>
                  <a:t>(S(n),x)=x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altLang="zh-CN" i="1">
                            <a:latin typeface="Cambria Math"/>
                          </a:rPr>
                          <m:t>3</m:t>
                        </m:r>
                      </m:sup>
                    </m:sSubSup>
                    <m:r>
                      <a:rPr lang="en-US" altLang="zh-CN" i="1"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CN" dirty="0" smtClean="0"/>
                  <a:t>(</a:t>
                </a:r>
                <a:r>
                  <a:rPr lang="en-US" altLang="zh-CN" dirty="0" err="1" smtClean="0"/>
                  <a:t>n,mult</a:t>
                </a:r>
                <a:r>
                  <a:rPr lang="en-US" altLang="zh-CN" dirty="0" smtClean="0"/>
                  <a:t>(</a:t>
                </a:r>
                <a:r>
                  <a:rPr lang="en-US" altLang="zh-CN" dirty="0" err="1" smtClean="0"/>
                  <a:t>n,x</a:t>
                </a:r>
                <a:r>
                  <a:rPr lang="en-US" altLang="zh-CN" dirty="0" smtClean="0"/>
                  <a:t>),x)</a:t>
                </a:r>
              </a:p>
              <a:p>
                <a:r>
                  <a:rPr lang="en-US" altLang="zh-CN" dirty="0" smtClean="0"/>
                  <a:t>Don’t forget:</a:t>
                </a:r>
              </a:p>
              <a:p>
                <a:r>
                  <a:rPr lang="en-US" altLang="zh-CN" dirty="0" err="1"/>
                  <a:t>m</a:t>
                </a:r>
                <a:r>
                  <a:rPr lang="en-US" altLang="zh-CN" dirty="0" err="1" smtClean="0"/>
                  <a:t>ult</a:t>
                </a:r>
                <a:r>
                  <a:rPr lang="en-US" altLang="zh-CN" dirty="0" smtClean="0"/>
                  <a:t>(0,x)=0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2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5856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是不是有一种熟悉的感觉？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对，就是那个</a:t>
            </a:r>
            <a:r>
              <a:rPr lang="en-US" altLang="zh-CN" dirty="0" smtClean="0"/>
              <a:t>coq.</a:t>
            </a:r>
          </a:p>
          <a:p>
            <a:pPr marL="109728" indent="0">
              <a:buNone/>
            </a:pPr>
            <a:r>
              <a:rPr lang="zh-CN" altLang="en-US" dirty="0" smtClean="0"/>
              <a:t>它里面的加减乘就是递归定义的。</a:t>
            </a:r>
            <a:endParaRPr lang="en-US" altLang="zh-CN" dirty="0" smtClean="0"/>
          </a:p>
          <a:p>
            <a:r>
              <a:rPr lang="zh-CN" altLang="en-US" dirty="0" smtClean="0"/>
              <a:t>这种定义方式称为用等式演算</a:t>
            </a:r>
            <a:r>
              <a:rPr lang="en-US" altLang="zh-CN" dirty="0" smtClean="0"/>
              <a:t>F</a:t>
            </a:r>
            <a:r>
              <a:rPr lang="zh-CN" altLang="en-US" dirty="0" smtClean="0"/>
              <a:t>定义</a:t>
            </a:r>
            <a:endParaRPr lang="en-US" altLang="zh-CN" dirty="0" smtClean="0"/>
          </a:p>
          <a:p>
            <a:r>
              <a:rPr lang="zh-CN" altLang="en-US" dirty="0" smtClean="0"/>
              <a:t>等式</a:t>
            </a:r>
            <a:r>
              <a:rPr lang="zh-CN" altLang="en-US" dirty="0"/>
              <a:t>演算</a:t>
            </a:r>
            <a:r>
              <a:rPr lang="en-US" altLang="zh-CN" dirty="0"/>
              <a:t>F</a:t>
            </a:r>
            <a:r>
              <a:rPr lang="zh-CN" altLang="en-US" dirty="0"/>
              <a:t>的规则仅有下列两条</a:t>
            </a:r>
            <a:r>
              <a:rPr lang="en-US" altLang="zh-CN" dirty="0"/>
              <a:t>:</a:t>
            </a:r>
          </a:p>
          <a:p>
            <a:r>
              <a:rPr lang="en-US" altLang="zh-CN" dirty="0"/>
              <a:t>1.</a:t>
            </a:r>
            <a:r>
              <a:rPr lang="zh-CN" altLang="en-US" dirty="0" smtClean="0"/>
              <a:t>代入规则</a:t>
            </a:r>
            <a:r>
              <a:rPr lang="en-US" altLang="zh-CN" dirty="0"/>
              <a:t>.</a:t>
            </a:r>
            <a:r>
              <a:rPr lang="zh-CN" altLang="en-US" dirty="0"/>
              <a:t>把某个等式</a:t>
            </a:r>
            <a:r>
              <a:rPr lang="zh-CN" altLang="en-US" dirty="0" smtClean="0"/>
              <a:t>中所有某个变量都</a:t>
            </a:r>
            <a:r>
              <a:rPr lang="zh-CN" altLang="en-US" dirty="0"/>
              <a:t>用某一个数字作</a:t>
            </a:r>
            <a:r>
              <a:rPr lang="zh-CN" altLang="en-US" dirty="0" smtClean="0"/>
              <a:t>代入</a:t>
            </a:r>
            <a:r>
              <a:rPr lang="en-US" altLang="zh-CN" dirty="0" smtClean="0"/>
              <a:t>.</a:t>
            </a:r>
            <a:endParaRPr lang="en-US" altLang="zh-CN" dirty="0"/>
          </a:p>
          <a:p>
            <a:r>
              <a:rPr lang="en-US" altLang="zh-CN" dirty="0"/>
              <a:t>2.</a:t>
            </a:r>
            <a:r>
              <a:rPr lang="zh-CN" altLang="en-US" dirty="0"/>
              <a:t>替换规则</a:t>
            </a:r>
            <a:r>
              <a:rPr lang="en-US" altLang="zh-CN" dirty="0" smtClean="0"/>
              <a:t>.</a:t>
            </a:r>
            <a:r>
              <a:rPr lang="zh-CN" altLang="en-US" dirty="0" smtClean="0"/>
              <a:t>例：若</a:t>
            </a:r>
            <a:r>
              <a:rPr lang="zh-CN" altLang="en-US" dirty="0"/>
              <a:t>已有</a:t>
            </a:r>
            <a:r>
              <a:rPr lang="en-US" altLang="zh-CN" dirty="0" smtClean="0"/>
              <a:t>f&lt;=&gt; </a:t>
            </a:r>
            <a:r>
              <a:rPr lang="en-US" altLang="zh-CN" dirty="0"/>
              <a:t>&lt;c1}c</a:t>
            </a:r>
            <a:r>
              <a:rPr lang="en-US" altLang="zh-CN" dirty="0" smtClean="0"/>
              <a:t>}}"..,}},)</a:t>
            </a:r>
            <a:r>
              <a:rPr lang="en-US" altLang="zh-CN" dirty="0"/>
              <a:t>,</a:t>
            </a:r>
            <a:r>
              <a:rPr lang="zh-CN" altLang="en-US" dirty="0" smtClean="0"/>
              <a:t>则</a:t>
            </a:r>
            <a:r>
              <a:rPr lang="zh-CN" altLang="en-US" dirty="0"/>
              <a:t>可以把某个等式</a:t>
            </a:r>
            <a:r>
              <a:rPr lang="zh-CN" altLang="en-US" dirty="0" smtClean="0"/>
              <a:t>中</a:t>
            </a:r>
            <a:r>
              <a:rPr lang="zh-CN" altLang="en-US" dirty="0"/>
              <a:t>的</a:t>
            </a:r>
            <a:r>
              <a:rPr lang="en-US" altLang="zh-CN" dirty="0" smtClean="0"/>
              <a:t>f</a:t>
            </a:r>
            <a:r>
              <a:rPr lang="zh-CN" altLang="en-US" dirty="0" smtClean="0"/>
              <a:t>以</a:t>
            </a:r>
            <a:r>
              <a:rPr lang="en-US" altLang="zh-CN" dirty="0" smtClean="0"/>
              <a:t>&lt;c1}c</a:t>
            </a:r>
            <a:r>
              <a:rPr lang="en-US" altLang="zh-CN" dirty="0"/>
              <a:t>}}"..,}},)</a:t>
            </a:r>
            <a:r>
              <a:rPr lang="zh-CN" altLang="en-US" dirty="0"/>
              <a:t>的</a:t>
            </a:r>
            <a:r>
              <a:rPr lang="zh-CN" altLang="en-US" dirty="0" smtClean="0"/>
              <a:t>项替换</a:t>
            </a:r>
            <a:r>
              <a:rPr lang="en-US" altLang="zh-CN" dirty="0"/>
              <a:t>.</a:t>
            </a:r>
          </a:p>
          <a:p>
            <a:pPr marL="109728" indent="0">
              <a:buNone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1005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1132723"/>
            <a:ext cx="8229600" cy="1066800"/>
          </a:xfrm>
        </p:spPr>
        <p:txBody>
          <a:bodyPr/>
          <a:lstStyle/>
          <a:p>
            <a:r>
              <a:rPr lang="en-US" altLang="zh-CN" dirty="0" smtClean="0"/>
              <a:t>-</a:t>
            </a:r>
            <a:r>
              <a:rPr lang="zh-CN" altLang="en-US" dirty="0" smtClean="0"/>
              <a:t>递归函数</a:t>
            </a:r>
            <a:r>
              <a:rPr lang="en-US" altLang="zh-CN" dirty="0" smtClean="0"/>
              <a:t>(   recursive functions)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或者一般递归函数</a:t>
            </a:r>
            <a:r>
              <a:rPr lang="en-US" altLang="zh-CN" dirty="0" smtClean="0"/>
              <a:t>(general recursive functions)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32612" y="1435291"/>
                <a:ext cx="45878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400" b="1" i="1" smtClean="0">
                          <a:latin typeface="Cambria Math"/>
                        </a:rPr>
                        <m:t>𝝁</m:t>
                      </m:r>
                    </m:oMath>
                  </m:oMathPara>
                </a14:m>
                <a:endParaRPr lang="zh-CN" altLang="en-US" sz="2400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612" y="1435291"/>
                <a:ext cx="458780" cy="461665"/>
              </a:xfrm>
              <a:prstGeom prst="rect">
                <a:avLst/>
              </a:prstGeom>
              <a:blipFill rotWithShape="1">
                <a:blip r:embed="rId2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419872" y="1448825"/>
                <a:ext cx="45878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400" b="1" i="1" smtClean="0">
                          <a:latin typeface="Cambria Math"/>
                        </a:rPr>
                        <m:t>𝝁</m:t>
                      </m:r>
                    </m:oMath>
                  </m:oMathPara>
                </a14:m>
                <a:endParaRPr lang="zh-CN" altLang="en-US" sz="24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872" y="1448825"/>
                <a:ext cx="458780" cy="461665"/>
              </a:xfrm>
              <a:prstGeom prst="rect">
                <a:avLst/>
              </a:prstGeom>
              <a:blipFill rotWithShape="1">
                <a:blip r:embed="rId3"/>
                <a:stretch>
                  <a:fillRect b="-10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862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zh-CN" altLang="en-US" dirty="0" smtClean="0"/>
                  <a:t> 算子</a:t>
                </a:r>
                <a:r>
                  <a:rPr lang="en-US" altLang="zh-CN" dirty="0" smtClean="0"/>
                  <a:t>(</a:t>
                </a:r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/>
                      </a:rPr>
                      <m:t>𝜇</m:t>
                    </m:r>
                    <m:r>
                      <a:rPr lang="en-US" altLang="zh-CN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CN" dirty="0" smtClean="0"/>
                  <a:t>operator)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" name="标题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741" b="-74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或者极小化算子，无界查找算子</a:t>
            </a:r>
            <a:endParaRPr lang="en-US" altLang="zh-CN" dirty="0" smtClean="0"/>
          </a:p>
          <a:p>
            <a:r>
              <a:rPr lang="zh-CN" altLang="en-US" dirty="0" smtClean="0"/>
              <a:t>在可计算性理论中，被用于查找给定条件下的最小自然数。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23528" y="1484784"/>
                <a:ext cx="45878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400" b="1" i="1" smtClean="0">
                          <a:latin typeface="Cambria Math"/>
                        </a:rPr>
                        <m:t>𝝁</m:t>
                      </m:r>
                    </m:oMath>
                  </m:oMathPara>
                </a14:m>
                <a:endParaRPr lang="zh-CN" altLang="en-US" sz="2400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484784"/>
                <a:ext cx="458780" cy="461665"/>
              </a:xfrm>
              <a:prstGeom prst="rect">
                <a:avLst/>
              </a:prstGeom>
              <a:blipFill rotWithShape="1">
                <a:blip r:embed="rId3"/>
                <a:stretch>
                  <a:fillRect b="-10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621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 算子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zh-CN" altLang="en-US" dirty="0" smtClean="0"/>
                  <a:t>我们定义一个新的运算，称为</a:t>
                </a:r>
                <a:r>
                  <a:rPr lang="zh-CN" altLang="en-US" b="1" dirty="0"/>
                  <a:t>极小化运算</a:t>
                </a:r>
                <a:r>
                  <a:rPr lang="zh-CN" altLang="en-US" dirty="0"/>
                  <a:t>，</a:t>
                </a:r>
                <a:br>
                  <a:rPr lang="zh-CN" altLang="en-US" dirty="0"/>
                </a:br>
                <a:r>
                  <a:rPr lang="zh-CN" altLang="en-US" dirty="0"/>
                  <a:t>设 </a:t>
                </a:r>
                <a:r>
                  <a:rPr lang="en-US" altLang="zh-CN" dirty="0" smtClean="0"/>
                  <a:t>P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CN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i="1" dirty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i="1" dirty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i="1" dirty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i="1" dirty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i="1" dirty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altLang="zh-CN" dirty="0"/>
                          <m:t>,…,</m:t>
                        </m:r>
                        <m:sSub>
                          <m:sSubPr>
                            <m:ctrlPr>
                              <a:rPr lang="en-US" altLang="zh-CN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i="1" dirty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b="0" i="1" dirty="0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US" altLang="zh-CN" b="0" i="1" dirty="0" smtClean="0">
                            <a:latin typeface="Cambria Math"/>
                          </a:rPr>
                          <m:t>,</m:t>
                        </m:r>
                        <m:r>
                          <a:rPr lang="en-US" altLang="zh-CN" b="0" i="1" dirty="0" smtClean="0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zh-CN" altLang="en-US" dirty="0" smtClean="0"/>
                  <a:t>是</a:t>
                </a:r>
                <a:r>
                  <a:rPr lang="zh-CN" altLang="en-US" dirty="0"/>
                  <a:t>一个谓词，</a:t>
                </a:r>
                <a:r>
                  <a:rPr lang="zh-CN" altLang="en-US" dirty="0" smtClean="0"/>
                  <a:t>令</a:t>
                </a:r>
                <a:r>
                  <a:rPr lang="en-US" altLang="zh-CN" dirty="0" smtClean="0"/>
                  <a:t>f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CN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i="1" dirty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i="1" dirty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i="1" dirty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i="1" dirty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i="1" dirty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altLang="zh-CN" dirty="0"/>
                          <m:t>,…,</m:t>
                        </m:r>
                        <m:sSub>
                          <m:sSubPr>
                            <m:ctrlPr>
                              <a:rPr lang="en-US" altLang="zh-CN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i="1" dirty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i="1" dirty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altLang="zh-CN" b="0" i="1" dirty="0" smtClean="0">
                        <a:latin typeface="Cambria Math"/>
                      </a:rPr>
                      <m:t>=</m:t>
                    </m:r>
                    <m:r>
                      <a:rPr lang="en-US" altLang="zh-CN" b="0" i="1" dirty="0" smtClean="0">
                        <a:latin typeface="Cambria Math"/>
                      </a:rPr>
                      <m:t>𝑚𝑖𝑛</m:t>
                    </m:r>
                  </m:oMath>
                </a14:m>
                <a:r>
                  <a:rPr lang="en-US" altLang="zh-CN" dirty="0"/>
                  <a:t> P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CN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i="1" dirty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i="1" dirty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i="1" dirty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i="1" dirty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i="1" dirty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altLang="zh-CN" dirty="0"/>
                          <m:t>,…,</m:t>
                        </m:r>
                        <m:sSub>
                          <m:sSubPr>
                            <m:ctrlPr>
                              <a:rPr lang="en-US" altLang="zh-CN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i="1" dirty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i="1" dirty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US" altLang="zh-CN" i="1" dirty="0">
                            <a:latin typeface="Cambria Math"/>
                          </a:rPr>
                          <m:t>,</m:t>
                        </m:r>
                        <m:r>
                          <a:rPr lang="en-US" altLang="zh-CN" i="1" dirty="0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altLang="zh-CN" dirty="0" smtClean="0"/>
                  <a:t>.</a:t>
                </a:r>
              </a:p>
              <a:p>
                <a:r>
                  <a:rPr lang="en-US" altLang="zh-CN" dirty="0" smtClean="0"/>
                  <a:t>(</a:t>
                </a:r>
                <a:r>
                  <a:rPr lang="zh-CN" altLang="en-US" dirty="0"/>
                  <a:t>一个</a:t>
                </a:r>
                <a:r>
                  <a:rPr lang="zh-CN" altLang="en-US" b="1" dirty="0"/>
                  <a:t>谓词</a:t>
                </a:r>
                <a:r>
                  <a:rPr lang="zh-CN" altLang="en-US" dirty="0"/>
                  <a:t>，指的是返回布尔值的函数，</a:t>
                </a:r>
                <a:br>
                  <a:rPr lang="zh-CN" altLang="en-US" dirty="0"/>
                </a:br>
                <a:r>
                  <a:rPr lang="zh-CN" altLang="en-US" dirty="0"/>
                  <a:t>我们还可以将谓词看做值域</a:t>
                </a:r>
                <a:r>
                  <a:rPr lang="zh-CN" altLang="en-US" dirty="0" smtClean="0"/>
                  <a:t>为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CN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/>
                          </a:rPr>
                          <m:t>0,1</m:t>
                        </m:r>
                      </m:e>
                    </m:d>
                  </m:oMath>
                </a14:m>
                <a:r>
                  <a:rPr lang="zh-CN" altLang="en-US" dirty="0" smtClean="0"/>
                  <a:t> </a:t>
                </a:r>
                <a:r>
                  <a:rPr lang="zh-CN" altLang="en-US" dirty="0"/>
                  <a:t>的一个数论函数。</a:t>
                </a:r>
                <a:br>
                  <a:rPr lang="zh-CN" altLang="en-US" dirty="0"/>
                </a:br>
                <a:r>
                  <a:rPr lang="en-US" altLang="zh-CN" dirty="0" smtClean="0"/>
                  <a:t>0</a:t>
                </a:r>
                <a:r>
                  <a:rPr lang="zh-CN" altLang="en-US" dirty="0" smtClean="0"/>
                  <a:t>代表</a:t>
                </a:r>
                <a:r>
                  <a:rPr lang="en-US" altLang="zh-CN" dirty="0"/>
                  <a:t>True</a:t>
                </a:r>
                <a:r>
                  <a:rPr lang="zh-CN" altLang="en-US" dirty="0"/>
                  <a:t>， </a:t>
                </a:r>
                <a:r>
                  <a:rPr lang="en-US" altLang="zh-CN" dirty="0" smtClean="0"/>
                  <a:t>1</a:t>
                </a:r>
                <a:r>
                  <a:rPr lang="zh-CN" altLang="en-US" dirty="0" smtClean="0"/>
                  <a:t>代表</a:t>
                </a:r>
                <a:r>
                  <a:rPr lang="en-US" altLang="zh-CN" dirty="0"/>
                  <a:t>False)</a:t>
                </a:r>
                <a:endParaRPr lang="zh-CN" altLang="en-US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831" r="-1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23528" y="1484784"/>
                <a:ext cx="45878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400" b="1" i="1" smtClean="0">
                          <a:latin typeface="Cambria Math"/>
                        </a:rPr>
                        <m:t>𝝁</m:t>
                      </m:r>
                    </m:oMath>
                  </m:oMathPara>
                </a14:m>
                <a:endParaRPr lang="zh-CN" altLang="en-US" sz="2400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484784"/>
                <a:ext cx="458780" cy="461665"/>
              </a:xfrm>
              <a:prstGeom prst="rect">
                <a:avLst/>
              </a:prstGeom>
              <a:blipFill rotWithShape="1">
                <a:blip r:embed="rId3"/>
                <a:stretch>
                  <a:fillRect b="-10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034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 算子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f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CN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i="1" dirty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i="1" dirty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i="1" dirty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i="1" dirty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i="1" dirty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altLang="zh-CN" dirty="0"/>
                          <m:t>,…,</m:t>
                        </m:r>
                        <m:sSub>
                          <m:sSubPr>
                            <m:ctrlPr>
                              <a:rPr lang="en-US" altLang="zh-CN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i="1" dirty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i="1" dirty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zh-CN" altLang="en-US" dirty="0"/>
                  <a:t>的值，或者是使</a:t>
                </a:r>
                <a:r>
                  <a:rPr lang="en-US" altLang="zh-CN" dirty="0"/>
                  <a:t>P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CN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i="1" dirty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i="1" dirty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i="1" dirty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i="1" dirty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i="1" dirty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altLang="zh-CN" dirty="0"/>
                          <m:t>,…,</m:t>
                        </m:r>
                        <m:sSub>
                          <m:sSubPr>
                            <m:ctrlPr>
                              <a:rPr lang="en-US" altLang="zh-CN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i="1" dirty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i="1" dirty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US" altLang="zh-CN" i="1" dirty="0">
                            <a:latin typeface="Cambria Math"/>
                          </a:rPr>
                          <m:t>,</m:t>
                        </m:r>
                        <m:r>
                          <a:rPr lang="en-US" altLang="zh-CN" i="1" dirty="0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zh-CN" altLang="en-US" dirty="0"/>
                  <a:t> 为真的</a:t>
                </a:r>
                <a:r>
                  <a:rPr lang="en-US" altLang="zh-CN" dirty="0"/>
                  <a:t>t</a:t>
                </a:r>
                <a:r>
                  <a:rPr lang="zh-CN" altLang="en-US" dirty="0"/>
                  <a:t>的最小 值，</a:t>
                </a:r>
                <a:br>
                  <a:rPr lang="zh-CN" altLang="en-US" dirty="0"/>
                </a:br>
                <a:r>
                  <a:rPr lang="zh-CN" altLang="en-US" dirty="0"/>
                  <a:t>或者无定义，此时不存在</a:t>
                </a:r>
                <a:r>
                  <a:rPr lang="en-US" altLang="zh-CN" dirty="0"/>
                  <a:t>t</a:t>
                </a:r>
                <a:r>
                  <a:rPr lang="zh-CN" altLang="en-US" dirty="0"/>
                  <a:t>使得</a:t>
                </a:r>
                <a:r>
                  <a:rPr lang="en-US" altLang="zh-CN" dirty="0"/>
                  <a:t>P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CN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i="1" dirty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i="1" dirty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i="1" dirty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i="1" dirty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i="1" dirty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altLang="zh-CN" dirty="0"/>
                          <m:t>,…,</m:t>
                        </m:r>
                        <m:sSub>
                          <m:sSubPr>
                            <m:ctrlPr>
                              <a:rPr lang="en-US" altLang="zh-CN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i="1" dirty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i="1" dirty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US" altLang="zh-CN" i="1" dirty="0">
                            <a:latin typeface="Cambria Math"/>
                          </a:rPr>
                          <m:t>,</m:t>
                        </m:r>
                        <m:r>
                          <a:rPr lang="en-US" altLang="zh-CN" i="1" dirty="0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zh-CN" altLang="en-US" dirty="0"/>
                  <a:t>为真。</a:t>
                </a:r>
                <a:br>
                  <a:rPr lang="zh-CN" altLang="en-US" dirty="0"/>
                </a:br>
                <a:r>
                  <a:rPr lang="zh-CN" altLang="en-US" dirty="0"/>
                  <a:t>这样的过程称为</a:t>
                </a:r>
                <a:r>
                  <a:rPr lang="zh-CN" altLang="en-US" b="1" dirty="0"/>
                  <a:t>极小化运算</a:t>
                </a:r>
                <a:r>
                  <a:rPr lang="zh-CN" altLang="en-US" dirty="0"/>
                  <a:t>，</a:t>
                </a:r>
                <a:br>
                  <a:rPr lang="zh-CN" altLang="en-US" dirty="0"/>
                </a:br>
                <a:r>
                  <a:rPr lang="zh-CN" altLang="en-US" dirty="0"/>
                  <a:t>也称函数</a:t>
                </a:r>
                <a:r>
                  <a:rPr lang="en-US" altLang="zh-CN" dirty="0"/>
                  <a:t>f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CN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i="1" dirty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i="1" dirty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i="1" dirty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i="1" dirty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i="1" dirty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altLang="zh-CN" dirty="0"/>
                          <m:t>,…,</m:t>
                        </m:r>
                        <m:sSub>
                          <m:sSubPr>
                            <m:ctrlPr>
                              <a:rPr lang="en-US" altLang="zh-CN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i="1" dirty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i="1" dirty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zh-CN" altLang="en-US" dirty="0"/>
                  <a:t> 是由谓词经过极小化运算得到的。</a:t>
                </a:r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83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23528" y="1484784"/>
                <a:ext cx="45878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400" b="1" i="1" smtClean="0">
                          <a:latin typeface="Cambria Math"/>
                        </a:rPr>
                        <m:t>𝝁</m:t>
                      </m:r>
                    </m:oMath>
                  </m:oMathPara>
                </a14:m>
                <a:endParaRPr lang="zh-CN" altLang="en-US" sz="2400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484784"/>
                <a:ext cx="458780" cy="461665"/>
              </a:xfrm>
              <a:prstGeom prst="rect">
                <a:avLst/>
              </a:prstGeom>
              <a:blipFill rotWithShape="1">
                <a:blip r:embed="rId3"/>
                <a:stretch>
                  <a:fillRect b="-10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426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zh-CN" altLang="en-US" dirty="0" smtClean="0"/>
                  <a:t>在原始递归中引入</a:t>
                </a:r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/>
                      </a:rPr>
                      <m:t>𝜇</m:t>
                    </m:r>
                    <m:r>
                      <a:rPr lang="zh-CN" altLang="en-US" i="1">
                        <a:latin typeface="Cambria Math"/>
                      </a:rPr>
                      <m:t>运算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" name="标题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 l="-2593" b="-45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CN" dirty="0" smtClean="0"/>
                  <a:t>(i) </a:t>
                </a:r>
                <a:r>
                  <a:rPr lang="zh-CN" altLang="zh-CN" dirty="0"/>
                  <a:t>在原始递归函数的上下文中，这里的</a:t>
                </a:r>
                <a:r>
                  <a:rPr lang="en-US" altLang="zh-CN" dirty="0"/>
                  <a:t> μ</a:t>
                </a:r>
                <a:r>
                  <a:rPr lang="zh-CN" altLang="zh-CN" dirty="0"/>
                  <a:t>算子的查找变量</a:t>
                </a:r>
                <a:r>
                  <a:rPr lang="en-US" altLang="zh-CN" dirty="0"/>
                  <a:t> y </a:t>
                </a:r>
                <a:r>
                  <a:rPr lang="zh-CN" altLang="zh-CN" dirty="0"/>
                  <a:t>是有界的，也就是在下面公式中的</a:t>
                </a:r>
                <a:r>
                  <a:rPr lang="en-US" altLang="zh-CN" dirty="0"/>
                  <a:t> y&lt;z</a:t>
                </a:r>
                <a:r>
                  <a:rPr lang="zh-CN" altLang="zh-CN" dirty="0"/>
                  <a:t>，</a:t>
                </a:r>
                <a:r>
                  <a:rPr lang="zh-CN" altLang="zh-CN" dirty="0" smtClean="0"/>
                  <a:t>如果</a:t>
                </a:r>
                <a:r>
                  <a:rPr lang="en-US" altLang="zh-CN" dirty="0" smtClean="0"/>
                  <a:t>R </a:t>
                </a:r>
                <a:r>
                  <a:rPr lang="zh-CN" altLang="zh-CN" dirty="0"/>
                  <a:t>是原始</a:t>
                </a:r>
                <a:r>
                  <a:rPr lang="zh-CN" altLang="zh-CN" dirty="0" smtClean="0"/>
                  <a:t>递归</a:t>
                </a:r>
                <a:r>
                  <a:rPr lang="zh-CN" altLang="en-US" dirty="0"/>
                  <a:t>的</a:t>
                </a:r>
                <a:r>
                  <a:rPr lang="en-US" altLang="zh-CN" dirty="0" smtClean="0"/>
                  <a:t>,</a:t>
                </a:r>
                <a:r>
                  <a:rPr lang="zh-CN" altLang="zh-CN" dirty="0" smtClean="0"/>
                  <a:t>则</a:t>
                </a:r>
                <a:endParaRPr lang="zh-CN" altLang="zh-CN" dirty="0"/>
              </a:p>
              <a:p>
                <a:r>
                  <a:rPr lang="en-US" altLang="zh-CN" dirty="0"/>
                  <a:t> </a:t>
                </a:r>
                <a:endParaRPr lang="zh-CN" altLang="zh-CN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zh-CN" altLang="en-US" i="1" dirty="0">
                            <a:latin typeface="Cambria Math"/>
                          </a:rPr>
                          <m:t>𝜇</m:t>
                        </m:r>
                        <m:r>
                          <a:rPr lang="en-US" altLang="zh-CN" i="1" dirty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/>
                          </a:rPr>
                          <m:t>𝑦</m:t>
                        </m:r>
                        <m:r>
                          <a:rPr lang="en-US" altLang="zh-CN" b="0" i="1" dirty="0" smtClean="0">
                            <a:latin typeface="Cambria Math"/>
                          </a:rPr>
                          <m:t>&lt;</m:t>
                        </m:r>
                        <m:r>
                          <a:rPr lang="en-US" altLang="zh-CN" b="0" i="1" dirty="0" smtClean="0">
                            <a:latin typeface="Cambria Math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US" altLang="zh-CN" dirty="0" smtClean="0"/>
                  <a:t>R</a:t>
                </a:r>
                <a:r>
                  <a:rPr lang="en-US" altLang="zh-CN" dirty="0"/>
                  <a:t>( </a:t>
                </a:r>
                <a:r>
                  <a:rPr lang="en-US" altLang="zh-CN" dirty="0" smtClean="0"/>
                  <a:t>y </a:t>
                </a:r>
                <a:r>
                  <a:rPr lang="en-US" altLang="zh-CN" dirty="0"/>
                  <a:t>) </a:t>
                </a:r>
                <a:r>
                  <a:rPr lang="zh-CN" altLang="zh-CN" dirty="0"/>
                  <a:t>是原始递归函数。</a:t>
                </a:r>
              </a:p>
              <a:p>
                <a:r>
                  <a:rPr lang="en-US" altLang="zh-CN" dirty="0"/>
                  <a:t> </a:t>
                </a:r>
                <a:endParaRPr lang="zh-CN" altLang="zh-CN" dirty="0"/>
              </a:p>
              <a:p>
                <a:r>
                  <a:rPr lang="en-US" altLang="zh-CN" dirty="0"/>
                  <a:t> </a:t>
                </a:r>
                <a:endParaRPr lang="zh-CN" altLang="zh-CN" dirty="0"/>
              </a:p>
              <a:p>
                <a:r>
                  <a:rPr lang="en-US" altLang="zh-CN" dirty="0"/>
                  <a:t>μ</a:t>
                </a:r>
                <a:r>
                  <a:rPr lang="zh-CN" altLang="zh-CN" dirty="0"/>
                  <a:t>算子用在可计算函数作为</a:t>
                </a:r>
                <a:r>
                  <a:rPr lang="en-US" altLang="zh-CN" dirty="0"/>
                  <a:t>μ</a:t>
                </a:r>
                <a:r>
                  <a:rPr lang="zh-CN" altLang="zh-CN" dirty="0"/>
                  <a:t>递归函数的特征化中。</a:t>
                </a:r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4"/>
                <a:stretch>
                  <a:fillRect t="-1831" r="-39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272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80" y="2132856"/>
            <a:ext cx="8229600" cy="455676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836712"/>
            <a:ext cx="8168640" cy="1455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5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接连接符 3"/>
          <p:cNvSpPr/>
          <p:nvPr/>
        </p:nvSpPr>
        <p:spPr>
          <a:xfrm>
            <a:off x="4672256" y="2681031"/>
            <a:ext cx="1263848" cy="289536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45917"/>
                </a:lnTo>
                <a:lnTo>
                  <a:pt x="1263848" y="145917"/>
                </a:lnTo>
                <a:lnTo>
                  <a:pt x="1263848" y="289536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直接连接符 4"/>
          <p:cNvSpPr/>
          <p:nvPr/>
        </p:nvSpPr>
        <p:spPr>
          <a:xfrm>
            <a:off x="3408407" y="3889730"/>
            <a:ext cx="1263848" cy="289536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45917"/>
                </a:lnTo>
                <a:lnTo>
                  <a:pt x="1263848" y="145917"/>
                </a:lnTo>
                <a:lnTo>
                  <a:pt x="1263848" y="289536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直接连接符 5"/>
          <p:cNvSpPr/>
          <p:nvPr/>
        </p:nvSpPr>
        <p:spPr>
          <a:xfrm>
            <a:off x="2144559" y="3889730"/>
            <a:ext cx="1263848" cy="289536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1263848" y="0"/>
                </a:moveTo>
                <a:lnTo>
                  <a:pt x="1263848" y="145917"/>
                </a:lnTo>
                <a:lnTo>
                  <a:pt x="0" y="145917"/>
                </a:lnTo>
                <a:lnTo>
                  <a:pt x="0" y="289536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直接连接符 6"/>
          <p:cNvSpPr/>
          <p:nvPr/>
        </p:nvSpPr>
        <p:spPr>
          <a:xfrm>
            <a:off x="3408407" y="2681031"/>
            <a:ext cx="1263848" cy="289536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1263848" y="0"/>
                </a:moveTo>
                <a:lnTo>
                  <a:pt x="1263848" y="145917"/>
                </a:lnTo>
                <a:lnTo>
                  <a:pt x="0" y="145917"/>
                </a:lnTo>
                <a:lnTo>
                  <a:pt x="0" y="289536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椭圆 8"/>
          <p:cNvSpPr/>
          <p:nvPr/>
        </p:nvSpPr>
        <p:spPr>
          <a:xfrm>
            <a:off x="4227314" y="1755717"/>
            <a:ext cx="919162" cy="919162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0" name="组合 9"/>
          <p:cNvGrpSpPr/>
          <p:nvPr/>
        </p:nvGrpSpPr>
        <p:grpSpPr>
          <a:xfrm>
            <a:off x="5131837" y="1759571"/>
            <a:ext cx="1378743" cy="919162"/>
            <a:chOff x="3450133" y="362571"/>
            <a:chExt cx="1378743" cy="919162"/>
          </a:xfrm>
        </p:grpSpPr>
        <p:sp>
          <p:nvSpPr>
            <p:cNvPr id="24" name="矩形 23"/>
            <p:cNvSpPr/>
            <p:nvPr/>
          </p:nvSpPr>
          <p:spPr>
            <a:xfrm>
              <a:off x="3450133" y="362571"/>
              <a:ext cx="1378743" cy="919162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矩形 24"/>
            <p:cNvSpPr/>
            <p:nvPr/>
          </p:nvSpPr>
          <p:spPr>
            <a:xfrm>
              <a:off x="3450133" y="362571"/>
              <a:ext cx="1378743" cy="9191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lvl="0" algn="l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1700" kern="1200" dirty="0" smtClean="0"/>
                <a:t>一般递归函数</a:t>
              </a:r>
              <a:endParaRPr lang="zh-CN" altLang="en-US" sz="1700" kern="1200" dirty="0"/>
            </a:p>
          </p:txBody>
        </p:sp>
      </p:grpSp>
      <p:sp>
        <p:nvSpPr>
          <p:cNvPr id="11" name="椭圆 10"/>
          <p:cNvSpPr/>
          <p:nvPr/>
        </p:nvSpPr>
        <p:spPr>
          <a:xfrm>
            <a:off x="2948826" y="2970567"/>
            <a:ext cx="919162" cy="919162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2" name="组合 11"/>
          <p:cNvGrpSpPr/>
          <p:nvPr/>
        </p:nvGrpSpPr>
        <p:grpSpPr>
          <a:xfrm>
            <a:off x="3867989" y="2968269"/>
            <a:ext cx="1378743" cy="919162"/>
            <a:chOff x="2186285" y="1571269"/>
            <a:chExt cx="1378743" cy="919162"/>
          </a:xfrm>
        </p:grpSpPr>
        <p:sp>
          <p:nvSpPr>
            <p:cNvPr id="22" name="矩形 21"/>
            <p:cNvSpPr/>
            <p:nvPr/>
          </p:nvSpPr>
          <p:spPr>
            <a:xfrm>
              <a:off x="2186285" y="1571269"/>
              <a:ext cx="1378743" cy="919162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矩形 22"/>
            <p:cNvSpPr/>
            <p:nvPr/>
          </p:nvSpPr>
          <p:spPr>
            <a:xfrm>
              <a:off x="2186285" y="1571269"/>
              <a:ext cx="1378743" cy="9191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lvl="0" algn="l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1700" kern="1200" dirty="0" smtClean="0"/>
                <a:t>全递归函数</a:t>
              </a:r>
              <a:endParaRPr lang="zh-CN" altLang="en-US" sz="1700" kern="1200" dirty="0"/>
            </a:p>
          </p:txBody>
        </p:sp>
      </p:grpSp>
      <p:sp>
        <p:nvSpPr>
          <p:cNvPr id="13" name="椭圆 12"/>
          <p:cNvSpPr/>
          <p:nvPr/>
        </p:nvSpPr>
        <p:spPr>
          <a:xfrm>
            <a:off x="1684978" y="4179266"/>
            <a:ext cx="919162" cy="919162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4" name="组合 13"/>
          <p:cNvGrpSpPr/>
          <p:nvPr/>
        </p:nvGrpSpPr>
        <p:grpSpPr>
          <a:xfrm>
            <a:off x="2604140" y="4176968"/>
            <a:ext cx="1378743" cy="919162"/>
            <a:chOff x="922436" y="2779968"/>
            <a:chExt cx="1378743" cy="919162"/>
          </a:xfrm>
        </p:grpSpPr>
        <p:sp>
          <p:nvSpPr>
            <p:cNvPr id="20" name="矩形 19"/>
            <p:cNvSpPr/>
            <p:nvPr/>
          </p:nvSpPr>
          <p:spPr>
            <a:xfrm>
              <a:off x="922436" y="2779968"/>
              <a:ext cx="1378743" cy="919162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矩形 20"/>
            <p:cNvSpPr/>
            <p:nvPr/>
          </p:nvSpPr>
          <p:spPr>
            <a:xfrm>
              <a:off x="922436" y="2779968"/>
              <a:ext cx="1378743" cy="9191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lvl="0" algn="l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1700" kern="1200" dirty="0" smtClean="0"/>
                <a:t>原始递归函数</a:t>
              </a:r>
              <a:endParaRPr lang="zh-CN" altLang="en-US" sz="1700" kern="1200" dirty="0"/>
            </a:p>
          </p:txBody>
        </p:sp>
      </p:grpSp>
      <p:sp>
        <p:nvSpPr>
          <p:cNvPr id="15" name="椭圆 14"/>
          <p:cNvSpPr/>
          <p:nvPr/>
        </p:nvSpPr>
        <p:spPr>
          <a:xfrm>
            <a:off x="4212675" y="4179266"/>
            <a:ext cx="919162" cy="919162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6" name="组合 15"/>
          <p:cNvGrpSpPr/>
          <p:nvPr/>
        </p:nvGrpSpPr>
        <p:grpSpPr>
          <a:xfrm>
            <a:off x="5131837" y="4176968"/>
            <a:ext cx="1378743" cy="919162"/>
            <a:chOff x="3450133" y="2779968"/>
            <a:chExt cx="1378743" cy="919162"/>
          </a:xfrm>
        </p:grpSpPr>
        <p:sp>
          <p:nvSpPr>
            <p:cNvPr id="18" name="矩形 17"/>
            <p:cNvSpPr/>
            <p:nvPr/>
          </p:nvSpPr>
          <p:spPr>
            <a:xfrm>
              <a:off x="3450133" y="2779968"/>
              <a:ext cx="1378743" cy="919162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矩形 18"/>
            <p:cNvSpPr/>
            <p:nvPr/>
          </p:nvSpPr>
          <p:spPr>
            <a:xfrm>
              <a:off x="3450133" y="2779968"/>
              <a:ext cx="1378743" cy="9191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lvl="0" algn="l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1700" kern="1200" dirty="0" smtClean="0"/>
                <a:t>如阿克曼函数的其他函数</a:t>
              </a:r>
              <a:endParaRPr lang="zh-CN" altLang="en-US" sz="1700" kern="1200" dirty="0"/>
            </a:p>
          </p:txBody>
        </p:sp>
      </p:grpSp>
      <p:sp>
        <p:nvSpPr>
          <p:cNvPr id="17" name="椭圆 16"/>
          <p:cNvSpPr/>
          <p:nvPr/>
        </p:nvSpPr>
        <p:spPr>
          <a:xfrm>
            <a:off x="5476523" y="2970567"/>
            <a:ext cx="919162" cy="919162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6" name="TextBox 25"/>
          <p:cNvSpPr txBox="1"/>
          <p:nvPr/>
        </p:nvSpPr>
        <p:spPr>
          <a:xfrm>
            <a:off x="6395685" y="3140968"/>
            <a:ext cx="1920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偏递归函数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27757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全递归函数</a:t>
            </a:r>
            <a:r>
              <a:rPr lang="en-US" altLang="zh-CN" dirty="0" smtClean="0"/>
              <a:t>(total recursive functions)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/>
              <a:t>(ii) </a:t>
            </a:r>
            <a:r>
              <a:rPr lang="zh-CN" altLang="zh-CN" dirty="0"/>
              <a:t>在（全）递归函数的上下文中：这里的查找变量是无界的，但是保证对</a:t>
            </a:r>
            <a:r>
              <a:rPr lang="en-US" altLang="zh-CN" dirty="0"/>
              <a:t>R </a:t>
            </a:r>
            <a:r>
              <a:rPr lang="zh-CN" altLang="zh-CN" dirty="0"/>
              <a:t>的参数的所有值 </a:t>
            </a:r>
            <a:r>
              <a:rPr lang="en-US" altLang="zh-CN" dirty="0"/>
              <a:t>xi </a:t>
            </a:r>
            <a:r>
              <a:rPr lang="zh-CN" altLang="zh-CN" dirty="0"/>
              <a:t>都</a:t>
            </a:r>
            <a:r>
              <a:rPr lang="zh-CN" altLang="zh-CN" dirty="0" smtClean="0"/>
              <a:t>存在</a:t>
            </a:r>
            <a:r>
              <a:rPr lang="zh-CN" altLang="en-US" dirty="0" smtClean="0"/>
              <a:t>且有定义</a:t>
            </a:r>
            <a:endParaRPr lang="zh-CN" altLang="zh-CN" dirty="0"/>
          </a:p>
          <a:p>
            <a:r>
              <a:rPr lang="en-US" altLang="zh-CN" dirty="0"/>
              <a:t> </a:t>
            </a:r>
            <a:endParaRPr lang="zh-CN" altLang="zh-CN" dirty="0"/>
          </a:p>
          <a:p>
            <a:r>
              <a:rPr lang="en-US" altLang="zh-CN" dirty="0"/>
              <a:t>(x1), ..., (</a:t>
            </a:r>
            <a:r>
              <a:rPr lang="en-US" altLang="zh-CN" dirty="0" err="1"/>
              <a:t>xn</a:t>
            </a:r>
            <a:r>
              <a:rPr lang="en-US" altLang="zh-CN" dirty="0"/>
              <a:t>) (</a:t>
            </a:r>
            <a:r>
              <a:rPr lang="en-US" altLang="zh-CN" dirty="0" err="1"/>
              <a:t>Ey</a:t>
            </a:r>
            <a:r>
              <a:rPr lang="en-US" altLang="zh-CN" dirty="0"/>
              <a:t>) R( y, xi, ... </a:t>
            </a:r>
            <a:r>
              <a:rPr lang="en-US" altLang="zh-CN" dirty="0" err="1"/>
              <a:t>xn</a:t>
            </a:r>
            <a:r>
              <a:rPr lang="en-US" altLang="zh-CN" dirty="0"/>
              <a:t> ) </a:t>
            </a:r>
            <a:r>
              <a:rPr lang="zh-CN" altLang="en-US" dirty="0"/>
              <a:t>，</a:t>
            </a:r>
            <a:r>
              <a:rPr lang="en-US" altLang="zh-CN" dirty="0" smtClean="0"/>
              <a:t> </a:t>
            </a:r>
            <a:r>
              <a:rPr lang="en-US" altLang="zh-CN" dirty="0" err="1"/>
              <a:t>μyR</a:t>
            </a:r>
            <a:r>
              <a:rPr lang="en-US" altLang="zh-CN" dirty="0"/>
              <a:t>(y, xi, ... </a:t>
            </a:r>
            <a:r>
              <a:rPr lang="en-US" altLang="zh-CN" dirty="0" err="1"/>
              <a:t>xn</a:t>
            </a:r>
            <a:r>
              <a:rPr lang="en-US" altLang="zh-CN" dirty="0"/>
              <a:t>) </a:t>
            </a:r>
            <a:r>
              <a:rPr lang="zh-CN" altLang="zh-CN" dirty="0"/>
              <a:t>是</a:t>
            </a:r>
            <a:r>
              <a:rPr lang="zh-CN" altLang="en-US" dirty="0"/>
              <a:t>全</a:t>
            </a:r>
            <a:r>
              <a:rPr lang="zh-CN" altLang="zh-CN" dirty="0"/>
              <a:t>递归函数。</a:t>
            </a:r>
          </a:p>
          <a:p>
            <a:r>
              <a:rPr lang="zh-CN" altLang="zh-CN" dirty="0"/>
              <a:t>这里的</a:t>
            </a:r>
            <a:r>
              <a:rPr lang="en-US" altLang="zh-CN" dirty="0"/>
              <a:t> (xi) </a:t>
            </a:r>
            <a:r>
              <a:rPr lang="zh-CN" altLang="zh-CN" dirty="0"/>
              <a:t>意味着</a:t>
            </a:r>
            <a:r>
              <a:rPr lang="en-US" altLang="zh-CN" dirty="0"/>
              <a:t>“</a:t>
            </a:r>
            <a:r>
              <a:rPr lang="zh-CN" altLang="zh-CN" dirty="0"/>
              <a:t>对于所有</a:t>
            </a:r>
            <a:r>
              <a:rPr lang="en-US" altLang="zh-CN" dirty="0"/>
              <a:t> xi”</a:t>
            </a:r>
            <a:r>
              <a:rPr lang="zh-CN" altLang="zh-CN" dirty="0"/>
              <a:t>而</a:t>
            </a:r>
            <a:r>
              <a:rPr lang="en-US" altLang="zh-CN" dirty="0"/>
              <a:t> </a:t>
            </a:r>
            <a:r>
              <a:rPr lang="en-US" altLang="zh-CN" dirty="0" err="1"/>
              <a:t>Ey</a:t>
            </a:r>
            <a:r>
              <a:rPr lang="en-US" altLang="zh-CN" dirty="0"/>
              <a:t> </a:t>
            </a:r>
            <a:r>
              <a:rPr lang="zh-CN" altLang="zh-CN" dirty="0"/>
              <a:t>意味着</a:t>
            </a:r>
            <a:r>
              <a:rPr lang="en-US" altLang="zh-CN" dirty="0"/>
              <a:t>“</a:t>
            </a:r>
            <a:r>
              <a:rPr lang="zh-CN" altLang="zh-CN" dirty="0"/>
              <a:t>存在着至少一个</a:t>
            </a:r>
            <a:r>
              <a:rPr lang="en-US" altLang="zh-CN" dirty="0"/>
              <a:t> y </a:t>
            </a:r>
            <a:r>
              <a:rPr lang="zh-CN" altLang="zh-CN" dirty="0"/>
              <a:t>的值使得</a:t>
            </a:r>
            <a:r>
              <a:rPr lang="en-US" altLang="zh-CN" dirty="0"/>
              <a:t>”</a:t>
            </a:r>
            <a:r>
              <a:rPr lang="zh-CN" altLang="zh-CN" dirty="0"/>
              <a:t>。</a:t>
            </a:r>
          </a:p>
          <a:p>
            <a:r>
              <a:rPr lang="zh-CN" altLang="zh-CN" dirty="0"/>
              <a:t>则五个原始递归算子加上无界但完全</a:t>
            </a:r>
            <a:r>
              <a:rPr lang="en-US" altLang="zh-CN" dirty="0"/>
              <a:t>μ</a:t>
            </a:r>
            <a:r>
              <a:rPr lang="zh-CN" altLang="zh-CN" dirty="0"/>
              <a:t>算子给出了</a:t>
            </a:r>
            <a:r>
              <a:rPr lang="zh-CN" altLang="en-US" dirty="0"/>
              <a:t>全</a:t>
            </a:r>
            <a:r>
              <a:rPr lang="zh-CN" altLang="zh-CN" dirty="0"/>
              <a:t>递归函数（由六个递归函数定义的全函数）。</a:t>
            </a:r>
          </a:p>
        </p:txBody>
      </p:sp>
    </p:spTree>
    <p:extLst>
      <p:ext uri="{BB962C8B-B14F-4D97-AF65-F5344CB8AC3E}">
        <p14:creationId xmlns:p14="http://schemas.microsoft.com/office/powerpoint/2010/main" val="265734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31993"/>
            <a:ext cx="5533695" cy="662600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069" y="1844823"/>
            <a:ext cx="3528392" cy="312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4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偏递归函数</a:t>
            </a:r>
            <a:r>
              <a:rPr lang="en-US" altLang="zh-CN" dirty="0" smtClean="0"/>
              <a:t>(partial recursive functions)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(iii) </a:t>
            </a:r>
            <a:r>
              <a:rPr lang="zh-CN" altLang="zh-CN" dirty="0"/>
              <a:t>在偏递归函数的上下文中：假设关系</a:t>
            </a:r>
            <a:r>
              <a:rPr lang="en-US" altLang="zh-CN" dirty="0"/>
              <a:t> R </a:t>
            </a:r>
            <a:r>
              <a:rPr lang="zh-CN" altLang="zh-CN" dirty="0"/>
              <a:t>成立，只要</a:t>
            </a:r>
            <a:r>
              <a:rPr lang="en-US" altLang="zh-CN" dirty="0"/>
              <a:t> </a:t>
            </a:r>
            <a:r>
              <a:rPr lang="en-US" altLang="zh-CN" dirty="0" smtClean="0"/>
              <a:t>R</a:t>
            </a:r>
            <a:r>
              <a:rPr lang="en-US" altLang="zh-CN" dirty="0"/>
              <a:t>( y, xi, ... </a:t>
            </a:r>
            <a:r>
              <a:rPr lang="en-US" altLang="zh-CN" dirty="0" err="1"/>
              <a:t>xn</a:t>
            </a:r>
            <a:r>
              <a:rPr lang="en-US" altLang="zh-CN" dirty="0"/>
              <a:t> )</a:t>
            </a:r>
            <a:r>
              <a:rPr lang="zh-CN" altLang="zh-CN" dirty="0"/>
              <a:t>有定义</a:t>
            </a:r>
            <a:r>
              <a:rPr lang="zh-CN" altLang="en-US" dirty="0" smtClean="0"/>
              <a:t>，</a:t>
            </a:r>
            <a:r>
              <a:rPr lang="zh-CN" altLang="zh-CN" dirty="0" smtClean="0"/>
              <a:t>对</a:t>
            </a:r>
            <a:r>
              <a:rPr lang="en-US" altLang="zh-CN" dirty="0"/>
              <a:t>R </a:t>
            </a:r>
            <a:r>
              <a:rPr lang="zh-CN" altLang="zh-CN" dirty="0"/>
              <a:t>的参数的所有值 </a:t>
            </a:r>
            <a:r>
              <a:rPr lang="en-US" altLang="zh-CN" dirty="0"/>
              <a:t>xi </a:t>
            </a:r>
            <a:r>
              <a:rPr lang="zh-CN" altLang="en-US" dirty="0" smtClean="0"/>
              <a:t>，部分</a:t>
            </a:r>
            <a:r>
              <a:rPr lang="zh-CN" altLang="en-US" dirty="0"/>
              <a:t>无定义</a:t>
            </a:r>
            <a:r>
              <a:rPr lang="zh-CN" altLang="en-US" dirty="0" smtClean="0"/>
              <a:t>，则</a:t>
            </a:r>
            <a:r>
              <a:rPr lang="en-US" altLang="zh-CN" dirty="0" err="1"/>
              <a:t>μyR</a:t>
            </a:r>
            <a:r>
              <a:rPr lang="en-US" altLang="zh-CN" dirty="0"/>
              <a:t>(y, xi, ... </a:t>
            </a:r>
            <a:r>
              <a:rPr lang="en-US" altLang="zh-CN" dirty="0" err="1"/>
              <a:t>xn</a:t>
            </a:r>
            <a:r>
              <a:rPr lang="en-US" altLang="zh-CN" dirty="0"/>
              <a:t>)</a:t>
            </a:r>
            <a:r>
              <a:rPr lang="zh-CN" altLang="en-US" dirty="0" smtClean="0"/>
              <a:t>是</a:t>
            </a:r>
            <a:r>
              <a:rPr lang="zh-CN" altLang="en-US" dirty="0"/>
              <a:t>一个偏递归函数。</a:t>
            </a:r>
            <a:endParaRPr lang="zh-CN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5465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066800"/>
          </a:xfrm>
        </p:spPr>
        <p:txBody>
          <a:bodyPr/>
          <a:lstStyle/>
          <a:p>
            <a:r>
              <a:rPr lang="zh-CN" altLang="en-US" dirty="0" smtClean="0"/>
              <a:t>一般递归函数定义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5536" y="1700808"/>
            <a:ext cx="8229600" cy="4325112"/>
          </a:xfrm>
        </p:spPr>
        <p:txBody>
          <a:bodyPr>
            <a:normAutofit/>
          </a:bodyPr>
          <a:lstStyle/>
          <a:p>
            <a:r>
              <a:rPr lang="zh-CN" altLang="en-US" dirty="0"/>
              <a:t>和定义原始递归函数集一样，我们从以下三个初始函数出发，</a:t>
            </a:r>
            <a:br>
              <a:rPr lang="zh-CN" altLang="en-US" dirty="0"/>
            </a:b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）零函数 </a:t>
            </a:r>
            <a:br>
              <a:rPr lang="zh-CN" altLang="en-US" dirty="0"/>
            </a:b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）后继函数 </a:t>
            </a:r>
            <a:br>
              <a:rPr lang="zh-CN" altLang="en-US" dirty="0"/>
            </a:br>
            <a:r>
              <a:rPr lang="zh-CN" altLang="en-US" dirty="0"/>
              <a:t>（</a:t>
            </a:r>
            <a:r>
              <a:rPr lang="en-US" altLang="zh-CN" dirty="0"/>
              <a:t>3</a:t>
            </a:r>
            <a:r>
              <a:rPr lang="zh-CN" altLang="en-US" dirty="0"/>
              <a:t>）投影函数 </a:t>
            </a:r>
            <a:r>
              <a:rPr lang="zh-CN" altLang="en-US" dirty="0" smtClean="0"/>
              <a:t> </a:t>
            </a:r>
            <a:r>
              <a:rPr lang="zh-CN" altLang="en-US" dirty="0"/>
              <a:t/>
            </a:r>
            <a:br>
              <a:rPr lang="zh-CN" altLang="en-US" dirty="0"/>
            </a:br>
            <a:r>
              <a:rPr lang="zh-CN" altLang="en-US" dirty="0"/>
              <a:t>由初始函数，经过有限次合成运算，原始递归运算，以及极小化运算，</a:t>
            </a:r>
            <a:br>
              <a:rPr lang="zh-CN" altLang="en-US" dirty="0"/>
            </a:br>
            <a:r>
              <a:rPr lang="zh-CN" altLang="en-US" dirty="0"/>
              <a:t>得到的函数</a:t>
            </a:r>
            <a:r>
              <a:rPr lang="zh-CN" altLang="en-US" dirty="0" smtClean="0"/>
              <a:t>称为一般</a:t>
            </a:r>
            <a:r>
              <a:rPr lang="zh-CN" altLang="en-US" b="1" dirty="0" smtClean="0"/>
              <a:t>递归函数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175121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例子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典型例子：</a:t>
            </a:r>
            <a:r>
              <a:rPr lang="en-US" altLang="zh-CN" dirty="0"/>
              <a:t>Ackermann</a:t>
            </a:r>
            <a:r>
              <a:rPr lang="zh-CN" altLang="en-US" dirty="0"/>
              <a:t>函数</a:t>
            </a:r>
            <a:endParaRPr lang="en-US" altLang="zh-CN" dirty="0"/>
          </a:p>
          <a:p>
            <a:pPr marL="109728" indent="0">
              <a:buNone/>
            </a:pPr>
            <a:r>
              <a:rPr lang="en-US" altLang="zh-CN" dirty="0"/>
              <a:t>A(</a:t>
            </a:r>
            <a:r>
              <a:rPr lang="en-US" altLang="zh-CN" dirty="0" err="1"/>
              <a:t>m,n</a:t>
            </a:r>
            <a:r>
              <a:rPr lang="en-US" altLang="zh-CN" dirty="0"/>
              <a:t>)={ n+1 if m=0</a:t>
            </a:r>
          </a:p>
          <a:p>
            <a:pPr marL="109728" indent="0">
              <a:buNone/>
            </a:pPr>
            <a:r>
              <a:rPr lang="en-US" altLang="zh-CN" dirty="0"/>
              <a:t>                { A(m-1,1) if m&gt;0 and n=0</a:t>
            </a:r>
          </a:p>
          <a:p>
            <a:pPr marL="109728" indent="0">
              <a:buNone/>
            </a:pPr>
            <a:r>
              <a:rPr lang="en-US" altLang="zh-CN" dirty="0"/>
              <a:t>                { A(m-1,A(m,n-1)) if m&gt;0 and n&gt;0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3736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阿克曼函数值表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48" b="10141"/>
          <a:stretch/>
        </p:blipFill>
        <p:spPr>
          <a:xfrm>
            <a:off x="4355976" y="2177887"/>
            <a:ext cx="4574785" cy="384340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79"/>
          <a:stretch/>
        </p:blipFill>
        <p:spPr>
          <a:xfrm>
            <a:off x="467544" y="2177887"/>
            <a:ext cx="4061049" cy="384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59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阿克曼函数不是原始递归函数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pPr marL="109728" indent="0">
                  <a:buNone/>
                </a:pPr>
                <a:r>
                  <a:rPr lang="zh-CN" altLang="en-US" dirty="0" smtClean="0"/>
                  <a:t>在某种意义上，</a:t>
                </a:r>
                <a:r>
                  <a:rPr lang="en-US" altLang="zh-CN" dirty="0" smtClean="0"/>
                  <a:t>Ackermann</a:t>
                </a:r>
                <a:r>
                  <a:rPr lang="zh-CN" altLang="en-US" dirty="0"/>
                  <a:t> </a:t>
                </a:r>
                <a:r>
                  <a:rPr lang="en-US" altLang="zh-CN" dirty="0" smtClean="0"/>
                  <a:t>function</a:t>
                </a:r>
                <a:r>
                  <a:rPr lang="zh-CN" altLang="en-US" dirty="0" smtClean="0"/>
                  <a:t>的</a:t>
                </a:r>
                <a:r>
                  <a:rPr lang="zh-CN" altLang="en-US" dirty="0"/>
                  <a:t>增长速度比任何原始递归函数都快，因此它本身不是原始递归函数</a:t>
                </a:r>
                <a:r>
                  <a:rPr lang="zh-CN" altLang="en-US" dirty="0" smtClean="0"/>
                  <a:t>。</a:t>
                </a:r>
                <a:endParaRPr lang="en-US" altLang="zh-CN" dirty="0" smtClean="0"/>
              </a:p>
              <a:p>
                <a:pPr marL="109728" indent="0">
                  <a:buNone/>
                </a:pPr>
                <a:r>
                  <a:rPr lang="zh-CN" altLang="en-US" dirty="0" smtClean="0"/>
                  <a:t>具体地说，对于</a:t>
                </a:r>
                <a:r>
                  <a:rPr lang="zh-CN" altLang="en-US" dirty="0"/>
                  <a:t>每个原始递归函数</a:t>
                </a:r>
                <a:r>
                  <a:rPr lang="en-US" altLang="zh-CN" dirty="0" smtClean="0"/>
                  <a:t>f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CN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i="1" dirty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i="1" dirty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i="1" dirty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i="1" dirty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i="1" dirty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altLang="zh-CN" dirty="0"/>
                          <m:t>,…,</m:t>
                        </m:r>
                        <m:sSub>
                          <m:sSubPr>
                            <m:ctrlPr>
                              <a:rPr lang="en-US" altLang="zh-CN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i="1" dirty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i="1" dirty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zh-CN" altLang="en-US" dirty="0"/>
                  <a:t>存在一个</a:t>
                </a:r>
                <a:r>
                  <a:rPr lang="zh-CN" altLang="en-US" dirty="0" smtClean="0"/>
                  <a:t>非负整数</a:t>
                </a:r>
                <a:r>
                  <a:rPr lang="en-US" altLang="zh-CN" dirty="0" smtClean="0"/>
                  <a:t>t</a:t>
                </a:r>
                <a:r>
                  <a:rPr lang="zh-CN" altLang="en-US" dirty="0" smtClean="0"/>
                  <a:t>，</a:t>
                </a:r>
                <a:r>
                  <a:rPr lang="zh-CN" altLang="en-US" dirty="0"/>
                  <a:t>使得对于所有非负整数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CN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i="1" dirty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i="1" dirty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i="1" dirty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i="1" dirty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i="1" dirty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altLang="zh-CN" dirty="0"/>
                          <m:t>,…,</m:t>
                        </m:r>
                        <m:sSub>
                          <m:sSubPr>
                            <m:ctrlPr>
                              <a:rPr lang="en-US" altLang="zh-CN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i="1" dirty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i="1" dirty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US" altLang="zh-CN" b="0" i="1" dirty="0" smtClean="0">
                            <a:latin typeface="Cambria Math"/>
                          </a:rPr>
                          <m:t>,…</m:t>
                        </m:r>
                      </m:e>
                    </m:d>
                    <m:r>
                      <a:rPr lang="en-US" altLang="zh-CN" b="0" i="1" dirty="0" smtClean="0">
                        <a:latin typeface="Cambria Math"/>
                      </a:rPr>
                      <m:t>,</m:t>
                    </m:r>
                    <m:r>
                      <m:rPr>
                        <m:nor/>
                      </m:rPr>
                      <a:rPr lang="en-US" altLang="zh-CN" dirty="0"/>
                      <m:t>f</m:t>
                    </m:r>
                    <m:d>
                      <m:dPr>
                        <m:begChr m:val="{"/>
                        <m:endChr m:val="}"/>
                        <m:ctrlPr>
                          <a:rPr lang="en-US" altLang="zh-CN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i="1" dirty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i="1" dirty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i="1" dirty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i="1" dirty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i="1" dirty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altLang="zh-CN" dirty="0"/>
                          <m:t>,…,</m:t>
                        </m:r>
                        <m:sSub>
                          <m:sSubPr>
                            <m:ctrlPr>
                              <a:rPr lang="en-US" altLang="zh-CN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i="1" dirty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i="1" dirty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dirty="0" smtClean="0"/>
                  <a:t>&lt;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/>
                      </a:rPr>
                      <m:t>𝐴</m:t>
                    </m:r>
                    <m:r>
                      <a:rPr lang="en-US" altLang="zh-CN" i="1" dirty="0">
                        <a:latin typeface="Cambria Math"/>
                      </a:rPr>
                      <m:t>(</m:t>
                    </m:r>
                    <m:r>
                      <a:rPr lang="en-US" altLang="zh-CN" i="1" dirty="0">
                        <a:latin typeface="Cambria Math"/>
                      </a:rPr>
                      <m:t>𝑡</m:t>
                    </m:r>
                    <m:r>
                      <a:rPr lang="en-US" altLang="zh-CN" i="1" dirty="0">
                        <a:latin typeface="Cambria Math"/>
                      </a:rPr>
                      <m:t>,</m:t>
                    </m:r>
                    <m:r>
                      <a:rPr lang="en-US" altLang="zh-CN" i="1" dirty="0">
                        <a:latin typeface="Cambria Math"/>
                      </a:rPr>
                      <m:t>𝑚𝑎𝑥</m:t>
                    </m:r>
                    <m:sSub>
                      <m:sSubPr>
                        <m:ctrlPr>
                          <a:rPr lang="zh-CN" alt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CN" i="1" dirty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zh-CN" b="0" i="0" smtClean="0">
                        <a:latin typeface="Cambria Math"/>
                      </a:rPr>
                      <m:t>).</m:t>
                    </m:r>
                  </m:oMath>
                </a14:m>
                <a:endParaRPr lang="en-US" altLang="zh-CN" b="0" dirty="0" smtClean="0"/>
              </a:p>
              <a:p>
                <a:pPr marL="109728" indent="0">
                  <a:buNone/>
                </a:pPr>
                <a:r>
                  <a:rPr lang="zh-CN" altLang="en-US" dirty="0" smtClean="0"/>
                  <a:t>一旦</a:t>
                </a:r>
                <a:r>
                  <a:rPr lang="zh-CN" altLang="en-US" dirty="0"/>
                  <a:t>这一点建立起来，就会</a:t>
                </a:r>
                <a:r>
                  <a:rPr lang="zh-CN" altLang="en-US" dirty="0" smtClean="0"/>
                  <a:t>发现</a:t>
                </a:r>
                <a:r>
                  <a:rPr lang="en-US" altLang="zh-CN" dirty="0" smtClean="0"/>
                  <a:t>A</a:t>
                </a:r>
                <a:r>
                  <a:rPr lang="zh-CN" altLang="en-US" dirty="0"/>
                  <a:t>本身不是基元递归的，因为</a:t>
                </a:r>
                <a:r>
                  <a:rPr lang="zh-CN" altLang="en-US" dirty="0" smtClean="0"/>
                  <a:t>否则</a:t>
                </a:r>
                <a:r>
                  <a:rPr lang="en-US" altLang="zh-CN" dirty="0" smtClean="0"/>
                  <a:t>,</a:t>
                </a:r>
                <a:r>
                  <a:rPr lang="zh-CN" altLang="en-US" dirty="0" smtClean="0"/>
                  <a:t>令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CN" b="0" i="1" dirty="0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zh-CN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altLang="zh-CN" i="1" dirty="0">
                        <a:latin typeface="Cambria Math"/>
                      </a:rPr>
                      <m:t>=</m:t>
                    </m:r>
                    <m:r>
                      <a:rPr lang="en-US" altLang="zh-CN" i="1" dirty="0" smtClean="0">
                        <a:latin typeface="Cambria Math"/>
                      </a:rPr>
                      <m:t>𝑡</m:t>
                    </m:r>
                  </m:oMath>
                </a14:m>
                <a:r>
                  <a:rPr lang="zh-CN" altLang="en-US" dirty="0" smtClean="0"/>
                  <a:t>将</a:t>
                </a:r>
                <a:r>
                  <a:rPr lang="zh-CN" altLang="en-US" dirty="0"/>
                  <a:t>导致</a:t>
                </a:r>
                <a:r>
                  <a:rPr lang="zh-CN" altLang="en-US" dirty="0" smtClean="0"/>
                  <a:t>矛盾</a:t>
                </a:r>
                <a:r>
                  <a:rPr lang="en-US" altLang="zh-CN" dirty="0"/>
                  <a:t>A</a:t>
                </a:r>
                <a:r>
                  <a:rPr lang="zh-CN" altLang="en-US" dirty="0" smtClean="0"/>
                  <a:t>（</a:t>
                </a:r>
                <a:r>
                  <a:rPr lang="en-US" altLang="zh-CN" dirty="0"/>
                  <a:t>t</a:t>
                </a:r>
                <a:r>
                  <a:rPr lang="zh-CN" altLang="en-US" dirty="0"/>
                  <a:t>，</a:t>
                </a:r>
                <a:r>
                  <a:rPr lang="en-US" altLang="zh-CN" dirty="0"/>
                  <a:t>t</a:t>
                </a:r>
                <a:r>
                  <a:rPr lang="zh-CN" altLang="en-US" dirty="0"/>
                  <a:t>）</a:t>
                </a:r>
                <a:r>
                  <a:rPr lang="en-US" altLang="zh-CN" dirty="0"/>
                  <a:t>&lt;A</a:t>
                </a:r>
                <a:r>
                  <a:rPr lang="zh-CN" altLang="en-US" dirty="0"/>
                  <a:t>（</a:t>
                </a:r>
                <a:r>
                  <a:rPr lang="en-US" altLang="zh-CN" dirty="0"/>
                  <a:t>t</a:t>
                </a:r>
                <a:r>
                  <a:rPr lang="zh-CN" altLang="en-US" dirty="0"/>
                  <a:t>，</a:t>
                </a:r>
                <a:r>
                  <a:rPr lang="en-US" altLang="zh-CN" dirty="0" smtClean="0"/>
                  <a:t>t</a:t>
                </a:r>
                <a:r>
                  <a:rPr lang="zh-CN" altLang="en-US" dirty="0" smtClean="0"/>
                  <a:t>）</a:t>
                </a:r>
                <a:endParaRPr lang="en-US" altLang="zh-CN" dirty="0" smtClean="0"/>
              </a:p>
              <a:p>
                <a:pPr marL="109728" indent="0">
                  <a:buNone/>
                </a:pPr>
                <a:endParaRPr lang="en-US" altLang="zh-CN" dirty="0" smtClean="0"/>
              </a:p>
              <a:p>
                <a:pPr marL="109728" indent="0">
                  <a:buNone/>
                </a:pPr>
                <a:endParaRPr lang="en-US" altLang="zh-CN" dirty="0"/>
              </a:p>
              <a:p>
                <a:pPr marL="109728" indent="0">
                  <a:buNone/>
                </a:pPr>
                <a:endParaRPr lang="en-US" altLang="zh-CN" dirty="0" smtClean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2394" r="-2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67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证明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109728" indent="0">
                  <a:buNone/>
                </a:pPr>
                <a:r>
                  <a:rPr lang="zh-CN" altLang="en-US" dirty="0"/>
                  <a:t>证明过程如下：定义所有比</a:t>
                </a:r>
                <a:r>
                  <a:rPr lang="en-US" altLang="zh-CN" dirty="0"/>
                  <a:t>Ackermann</a:t>
                </a:r>
                <a:r>
                  <a:rPr lang="zh-CN" altLang="en-US" dirty="0"/>
                  <a:t>函数增长慢的函数的类</a:t>
                </a:r>
                <a14:m>
                  <m:oMath xmlns:m="http://schemas.openxmlformats.org/officeDocument/2006/math">
                    <m:r>
                      <a:rPr lang="zh-CN" altLang="en-US" i="1" dirty="0">
                        <a:latin typeface="Cambria Math"/>
                      </a:rPr>
                      <m:t>𝜀</m:t>
                    </m:r>
                  </m:oMath>
                </a14:m>
                <a:endParaRPr lang="en-US" altLang="zh-CN" dirty="0"/>
              </a:p>
              <a:p>
                <a:pPr marL="109728" indent="0">
                  <a:buNone/>
                </a:pPr>
                <a14:m>
                  <m:oMath xmlns:m="http://schemas.openxmlformats.org/officeDocument/2006/math">
                    <m:r>
                      <a:rPr lang="zh-CN" altLang="en-US" i="1">
                        <a:latin typeface="Cambria Math"/>
                      </a:rPr>
                      <m:t>𝜀</m:t>
                    </m:r>
                    <m:r>
                      <a:rPr lang="en-US" altLang="zh-CN" i="1">
                        <a:latin typeface="Cambria Math"/>
                      </a:rPr>
                      <m:t>={</m:t>
                    </m:r>
                    <m:r>
                      <a:rPr lang="en-US" altLang="zh-CN" i="1">
                        <a:latin typeface="Cambria Math"/>
                      </a:rPr>
                      <m:t>𝑓</m:t>
                    </m:r>
                    <m:r>
                      <a:rPr lang="en-US" altLang="zh-CN" i="1">
                        <a:latin typeface="Cambria Math"/>
                      </a:rPr>
                      <m:t>|∃</m:t>
                    </m:r>
                    <m:r>
                      <a:rPr lang="en-US" altLang="zh-CN" i="1">
                        <a:latin typeface="Cambria Math"/>
                        <a:ea typeface="Cambria Math"/>
                      </a:rPr>
                      <m:t>𝑡</m:t>
                    </m:r>
                    <m:r>
                      <a:rPr lang="en-US" altLang="zh-CN" i="1">
                        <a:latin typeface="Cambria Math"/>
                        <a:ea typeface="Cambria Math"/>
                      </a:rPr>
                      <m:t>∀</m:t>
                    </m:r>
                    <m:sSub>
                      <m:sSubPr>
                        <m:ctrlPr>
                          <a:rPr lang="en-US" altLang="zh-CN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/>
                        <a:ea typeface="Cambria Math"/>
                      </a:rPr>
                      <m:t>…∀</m:t>
                    </m:r>
                    <m:sSub>
                      <m:sSubPr>
                        <m:ctrlPr>
                          <a:rPr lang="en-US" altLang="zh-CN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  <m:r>
                      <a:rPr lang="en-US" altLang="zh-CN" i="1">
                        <a:latin typeface="Cambria Math"/>
                        <a:ea typeface="Cambria Math"/>
                      </a:rPr>
                      <m:t>:</m:t>
                    </m:r>
                    <m:r>
                      <a:rPr lang="en-US" altLang="zh-CN" i="1">
                        <a:latin typeface="Cambria Math"/>
                        <a:ea typeface="Cambria Math"/>
                      </a:rPr>
                      <m:t>𝑓</m:t>
                    </m:r>
                    <m:d>
                      <m:dPr>
                        <m:begChr m:val="{"/>
                        <m:endChr m:val="}"/>
                        <m:ctrlPr>
                          <a:rPr lang="en-US" altLang="zh-CN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i="1" dirty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i="1" dirty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i="1" dirty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i="1" dirty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i="1" dirty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altLang="zh-CN" dirty="0"/>
                          <m:t>,…,</m:t>
                        </m:r>
                        <m:sSub>
                          <m:sSubPr>
                            <m:ctrlPr>
                              <a:rPr lang="en-US" altLang="zh-CN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i="1" dirty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i="1" dirty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altLang="zh-CN" i="1" dirty="0">
                        <a:latin typeface="Cambria Math"/>
                      </a:rPr>
                      <m:t>&lt;</m:t>
                    </m:r>
                    <m:r>
                      <a:rPr lang="en-US" altLang="zh-CN" i="1" dirty="0">
                        <a:latin typeface="Cambria Math"/>
                      </a:rPr>
                      <m:t>𝐴</m:t>
                    </m:r>
                    <m:r>
                      <a:rPr lang="en-US" altLang="zh-CN" i="1" dirty="0">
                        <a:latin typeface="Cambria Math"/>
                      </a:rPr>
                      <m:t>(</m:t>
                    </m:r>
                    <m:r>
                      <a:rPr lang="en-US" altLang="zh-CN" i="1" dirty="0">
                        <a:latin typeface="Cambria Math"/>
                      </a:rPr>
                      <m:t>𝑡</m:t>
                    </m:r>
                    <m:r>
                      <a:rPr lang="en-US" altLang="zh-CN" i="1" dirty="0">
                        <a:latin typeface="Cambria Math"/>
                      </a:rPr>
                      <m:t>,</m:t>
                    </m:r>
                    <m:r>
                      <a:rPr lang="en-US" altLang="zh-CN" i="1" dirty="0">
                        <a:latin typeface="Cambria Math"/>
                      </a:rPr>
                      <m:t>𝑚𝑎𝑥</m:t>
                    </m:r>
                    <m:sSub>
                      <m:sSubPr>
                        <m:ctrlPr>
                          <a:rPr lang="zh-CN" alt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CN" i="1" dirty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zh-CN" i="1" dirty="0">
                        <a:latin typeface="Cambria Math"/>
                      </a:rPr>
                      <m:t>)</m:t>
                    </m:r>
                    <m:r>
                      <a:rPr lang="en-US" altLang="zh-CN" i="1">
                        <a:latin typeface="Cambria Math"/>
                      </a:rPr>
                      <m:t>}</m:t>
                    </m:r>
                  </m:oMath>
                </a14:m>
                <a:r>
                  <a:rPr lang="zh-CN" altLang="en-US" dirty="0"/>
                  <a:t>包含所有原始递归函数。后者是通过证明</a:t>
                </a:r>
                <a14:m>
                  <m:oMath xmlns:m="http://schemas.openxmlformats.org/officeDocument/2006/math">
                    <m:r>
                      <a:rPr lang="zh-CN" altLang="en-US" i="1">
                        <a:latin typeface="Cambria Math"/>
                      </a:rPr>
                      <m:t>𝜀</m:t>
                    </m:r>
                  </m:oMath>
                </a14:m>
                <a:r>
                  <a:rPr lang="zh-CN" altLang="en-US" dirty="0"/>
                  <a:t>包含常量函数、后继函数、投影函数，并在函数合成和基元递归操作下封闭而实现的。</a:t>
                </a:r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" t="-1831" r="-2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059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与原始递归函数的关系</a:t>
            </a:r>
            <a:endParaRPr lang="zh-CN" altLang="en-US" dirty="0"/>
          </a:p>
        </p:txBody>
      </p:sp>
      <p:graphicFrame>
        <p:nvGraphicFramePr>
          <p:cNvPr id="7" name="图示 6"/>
          <p:cNvGraphicFramePr/>
          <p:nvPr>
            <p:extLst>
              <p:ext uri="{D42A27DB-BD31-4B8C-83A1-F6EECF244321}">
                <p14:modId xmlns:p14="http://schemas.microsoft.com/office/powerpoint/2010/main" val="735581652"/>
              </p:ext>
            </p:extLst>
          </p:nvPr>
        </p:nvGraphicFramePr>
        <p:xfrm>
          <a:off x="1403648" y="220486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8221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altLang="zh-CN" smtClean="0"/>
                      <m:t>λ</m:t>
                    </m:r>
                  </m:oMath>
                </a14:m>
                <a:r>
                  <a:rPr lang="zh-CN" altLang="en-US" dirty="0" smtClean="0"/>
                  <a:t>演算</a:t>
                </a:r>
                <a:r>
                  <a:rPr lang="en-US" altLang="zh-CN" dirty="0" smtClean="0"/>
                  <a:t>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altLang="zh-CN"/>
                      <m:t>λ</m:t>
                    </m:r>
                  </m:oMath>
                </a14:m>
                <a:r>
                  <a:rPr lang="en-US" altLang="zh-CN" dirty="0" smtClean="0"/>
                  <a:t> calculus)</a:t>
                </a:r>
                <a:r>
                  <a:rPr lang="zh-CN" altLang="en-US" dirty="0" smtClean="0"/>
                  <a:t>，图灵机</a:t>
                </a:r>
                <a:r>
                  <a:rPr lang="en-US" altLang="zh-CN" dirty="0" smtClean="0"/>
                  <a:t>(</a:t>
                </a:r>
                <a:r>
                  <a:rPr lang="en-US" altLang="zh-CN" dirty="0"/>
                  <a:t>T</a:t>
                </a:r>
                <a:r>
                  <a:rPr lang="en-US" altLang="zh-CN" dirty="0" smtClean="0"/>
                  <a:t>uring machine)</a:t>
                </a:r>
                <a:r>
                  <a:rPr lang="zh-CN" altLang="en-US" dirty="0" smtClean="0"/>
                  <a:t>，一般递归函数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" name="标题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2222" t="-16571" b="-28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三者在可计算性领域中等价。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3906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528" y="1052736"/>
            <a:ext cx="8229600" cy="4325112"/>
          </a:xfrm>
        </p:spPr>
        <p:txBody>
          <a:bodyPr/>
          <a:lstStyle/>
          <a:p>
            <a:r>
              <a:rPr lang="en-US" altLang="zh-CN" dirty="0" smtClean="0"/>
              <a:t>1.</a:t>
            </a:r>
            <a:r>
              <a:rPr lang="zh-CN" altLang="en-US" dirty="0" smtClean="0"/>
              <a:t>基本理念</a:t>
            </a:r>
            <a:endParaRPr lang="en-US" altLang="zh-CN" dirty="0" smtClean="0"/>
          </a:p>
          <a:p>
            <a:r>
              <a:rPr lang="en-US" altLang="zh-CN" dirty="0" smtClean="0"/>
              <a:t>2.</a:t>
            </a:r>
            <a:r>
              <a:rPr lang="zh-CN" altLang="en-US" dirty="0" smtClean="0"/>
              <a:t>原始递归函数</a:t>
            </a:r>
            <a:endParaRPr lang="en-US" altLang="zh-CN" dirty="0" smtClean="0"/>
          </a:p>
          <a:p>
            <a:r>
              <a:rPr lang="en-US" altLang="zh-CN" dirty="0"/>
              <a:t> </a:t>
            </a:r>
            <a:r>
              <a:rPr lang="en-US" altLang="zh-CN" dirty="0" smtClean="0"/>
              <a:t>  2.1</a:t>
            </a:r>
            <a:r>
              <a:rPr lang="zh-CN" altLang="en-US" dirty="0" smtClean="0"/>
              <a:t>定义</a:t>
            </a:r>
            <a:endParaRPr lang="en-US" altLang="zh-CN" dirty="0" smtClean="0"/>
          </a:p>
          <a:p>
            <a:r>
              <a:rPr lang="en-US" altLang="zh-CN" dirty="0"/>
              <a:t> </a:t>
            </a:r>
            <a:r>
              <a:rPr lang="en-US" altLang="zh-CN" dirty="0" smtClean="0"/>
              <a:t>  2.2</a:t>
            </a:r>
            <a:r>
              <a:rPr lang="zh-CN" altLang="en-US" dirty="0" smtClean="0"/>
              <a:t>常见的原始递归函数</a:t>
            </a:r>
            <a:endParaRPr lang="en-US" altLang="zh-CN" dirty="0" smtClean="0"/>
          </a:p>
          <a:p>
            <a:r>
              <a:rPr lang="en-US" altLang="zh-CN" dirty="0" smtClean="0"/>
              <a:t>3.   </a:t>
            </a:r>
            <a:r>
              <a:rPr lang="zh-CN" altLang="en-US" dirty="0" smtClean="0"/>
              <a:t>递归函数</a:t>
            </a:r>
            <a:endParaRPr lang="en-US" altLang="zh-CN" dirty="0" smtClean="0"/>
          </a:p>
          <a:p>
            <a:r>
              <a:rPr lang="en-US" altLang="zh-CN" dirty="0"/>
              <a:t> </a:t>
            </a:r>
            <a:r>
              <a:rPr lang="en-US" altLang="zh-CN" dirty="0" smtClean="0"/>
              <a:t>  3.1</a:t>
            </a:r>
            <a:r>
              <a:rPr lang="zh-CN" altLang="en-US" dirty="0" smtClean="0"/>
              <a:t>定义</a:t>
            </a:r>
            <a:endParaRPr lang="en-US" altLang="zh-CN" dirty="0" smtClean="0"/>
          </a:p>
          <a:p>
            <a:r>
              <a:rPr lang="en-US" altLang="zh-CN" dirty="0"/>
              <a:t> </a:t>
            </a:r>
            <a:r>
              <a:rPr lang="en-US" altLang="zh-CN" dirty="0" smtClean="0"/>
              <a:t>  3.2</a:t>
            </a:r>
            <a:r>
              <a:rPr lang="zh-CN" altLang="en-US" dirty="0" smtClean="0"/>
              <a:t>与原始递归函数的关系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985187" y="2925633"/>
                <a:ext cx="43499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400" i="1" smtClean="0">
                          <a:latin typeface="Cambria Math"/>
                        </a:rPr>
                        <m:t>𝜇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187" y="2925633"/>
                <a:ext cx="434991" cy="461665"/>
              </a:xfrm>
              <a:prstGeom prst="rect">
                <a:avLst/>
              </a:prstGeom>
              <a:blipFill rotWithShape="1">
                <a:blip r:embed="rId2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449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需要注意</a:t>
            </a:r>
            <a:r>
              <a:rPr lang="en-US" altLang="zh-CN" dirty="0" smtClean="0"/>
              <a:t>…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b="1" dirty="0" smtClean="0"/>
              <a:t>全序关系</a:t>
            </a:r>
            <a:r>
              <a:rPr lang="en-US" altLang="zh-CN" b="1" dirty="0" smtClean="0"/>
              <a:t>(total order)</a:t>
            </a:r>
            <a:r>
              <a:rPr lang="zh-CN" altLang="en-US" dirty="0" smtClean="0"/>
              <a:t>是</a:t>
            </a:r>
            <a:r>
              <a:rPr lang="zh-CN" altLang="en-US" dirty="0"/>
              <a:t>同时</a:t>
            </a:r>
            <a:r>
              <a:rPr lang="zh-CN" altLang="en-US" dirty="0" smtClean="0"/>
              <a:t>具有</a:t>
            </a:r>
            <a:r>
              <a:rPr lang="zh-CN" altLang="en-US" dirty="0" smtClean="0"/>
              <a:t>反对称性，自反性，</a:t>
            </a:r>
            <a:r>
              <a:rPr lang="zh-CN" altLang="en-US" dirty="0" smtClean="0"/>
              <a:t>传递性和可比性的</a:t>
            </a:r>
            <a:r>
              <a:rPr lang="zh-CN" altLang="en-US" dirty="0"/>
              <a:t>关系。</a:t>
            </a:r>
            <a:br>
              <a:rPr lang="zh-CN" altLang="en-US" dirty="0"/>
            </a:br>
            <a:r>
              <a:rPr lang="zh-CN" altLang="en-US" b="1" dirty="0"/>
              <a:t>偏序</a:t>
            </a:r>
            <a:r>
              <a:rPr lang="zh-CN" altLang="en-US" b="1" dirty="0" smtClean="0"/>
              <a:t>关系</a:t>
            </a:r>
            <a:r>
              <a:rPr lang="en-US" altLang="zh-CN" b="1" dirty="0" smtClean="0"/>
              <a:t>(partial order)</a:t>
            </a:r>
            <a:r>
              <a:rPr lang="zh-CN" altLang="en-US" dirty="0" smtClean="0"/>
              <a:t>是</a:t>
            </a:r>
            <a:r>
              <a:rPr lang="zh-CN" altLang="en-US" dirty="0"/>
              <a:t>具有自反性，反对称性和传递性的</a:t>
            </a:r>
            <a:r>
              <a:rPr lang="zh-CN" altLang="en-US" dirty="0" smtClean="0"/>
              <a:t>关系</a:t>
            </a:r>
            <a:endParaRPr lang="en-US" altLang="zh-CN" dirty="0" smtClean="0"/>
          </a:p>
          <a:p>
            <a:r>
              <a:rPr lang="zh-CN" altLang="en-US" dirty="0" smtClean="0"/>
              <a:t>以上与全递归函数，偏递归函数并不一致。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2029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谢谢聆听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5179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1.</a:t>
            </a:r>
            <a:r>
              <a:rPr lang="zh-CN" altLang="en-US" dirty="0" smtClean="0"/>
              <a:t>研究递归函数</a:t>
            </a:r>
            <a:r>
              <a:rPr lang="en-US" altLang="zh-CN" dirty="0" smtClean="0"/>
              <a:t>(recursive-function)</a:t>
            </a:r>
            <a:r>
              <a:rPr lang="zh-CN" altLang="en-US" dirty="0" smtClean="0"/>
              <a:t>的目的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递归函数的出现背景</a:t>
            </a:r>
            <a:endParaRPr lang="en-US" altLang="zh-CN" dirty="0" smtClean="0"/>
          </a:p>
          <a:p>
            <a:r>
              <a:rPr lang="zh-CN" altLang="zh-CN" dirty="0"/>
              <a:t>递归论理论起源自哥德尔、邱奇、图灵、克莱尼和</a:t>
            </a:r>
            <a:r>
              <a:rPr lang="en-US" altLang="zh-CN" dirty="0"/>
              <a:t>Emil Post</a:t>
            </a:r>
            <a:r>
              <a:rPr lang="zh-CN" altLang="zh-CN" dirty="0"/>
              <a:t>在</a:t>
            </a:r>
            <a:r>
              <a:rPr lang="en-US" altLang="zh-CN" dirty="0"/>
              <a:t>1930</a:t>
            </a:r>
            <a:r>
              <a:rPr lang="zh-CN" altLang="zh-CN" dirty="0"/>
              <a:t>年代的工作</a:t>
            </a:r>
            <a:r>
              <a:rPr lang="zh-CN" altLang="zh-CN" dirty="0" smtClean="0"/>
              <a:t>。</a:t>
            </a:r>
            <a:endParaRPr lang="en-US" altLang="zh-CN" dirty="0" smtClean="0"/>
          </a:p>
          <a:p>
            <a:r>
              <a:rPr lang="zh-CN" altLang="zh-CN" dirty="0" smtClean="0"/>
              <a:t>他们</a:t>
            </a:r>
            <a:r>
              <a:rPr lang="zh-CN" altLang="zh-CN" dirty="0"/>
              <a:t>获得的基本结果建立</a:t>
            </a:r>
            <a:r>
              <a:rPr lang="zh-CN" altLang="zh-CN" dirty="0" smtClean="0"/>
              <a:t>了可计算性</a:t>
            </a:r>
            <a:r>
              <a:rPr lang="zh-CN" altLang="zh-CN" dirty="0"/>
              <a:t>作为有效计算的非正式想法的正确的形式化</a:t>
            </a:r>
            <a:r>
              <a:rPr lang="zh-CN" altLang="zh-CN" dirty="0" smtClean="0"/>
              <a:t>。</a:t>
            </a:r>
            <a:endParaRPr lang="en-US" altLang="zh-CN" dirty="0" smtClean="0"/>
          </a:p>
          <a:p>
            <a:r>
              <a:rPr lang="zh-CN" altLang="zh-CN" dirty="0" smtClean="0"/>
              <a:t>通过</a:t>
            </a:r>
            <a:r>
              <a:rPr lang="zh-CN" altLang="zh-CN" dirty="0" smtClean="0"/>
              <a:t>能行</a:t>
            </a:r>
            <a:r>
              <a:rPr lang="zh-CN" altLang="en-US" dirty="0" smtClean="0"/>
              <a:t>可</a:t>
            </a:r>
            <a:r>
              <a:rPr lang="zh-CN" altLang="zh-CN" dirty="0" smtClean="0"/>
              <a:t>计算</a:t>
            </a:r>
            <a:r>
              <a:rPr lang="zh-CN" altLang="en-US" dirty="0" smtClean="0"/>
              <a:t>性</a:t>
            </a:r>
            <a:r>
              <a:rPr lang="zh-CN" altLang="zh-CN" dirty="0" smtClean="0"/>
              <a:t>的</a:t>
            </a:r>
            <a:r>
              <a:rPr lang="zh-CN" altLang="zh-CN" dirty="0"/>
              <a:t>严格定义带来了在数学中有些问题是不可有效判定的最初证明</a:t>
            </a:r>
            <a:r>
              <a:rPr lang="zh-CN" altLang="zh-CN" dirty="0" smtClean="0"/>
              <a:t>。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302120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例子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zh-CN" dirty="0"/>
              <a:t>邱奇和图灵独立的证明了停机问题不能进行</a:t>
            </a:r>
            <a:r>
              <a:rPr lang="zh-CN" altLang="zh-CN" dirty="0" smtClean="0"/>
              <a:t>判定</a:t>
            </a:r>
            <a:endParaRPr lang="en-US" altLang="zh-CN" dirty="0" smtClean="0"/>
          </a:p>
          <a:p>
            <a:r>
              <a:rPr lang="zh-CN" altLang="zh-CN" dirty="0" smtClean="0"/>
              <a:t>而</a:t>
            </a:r>
            <a:r>
              <a:rPr lang="en-US" altLang="zh-CN" dirty="0"/>
              <a:t>Post</a:t>
            </a:r>
            <a:r>
              <a:rPr lang="zh-CN" altLang="zh-CN" dirty="0"/>
              <a:t>证明了在</a:t>
            </a:r>
            <a:r>
              <a:rPr lang="en-US" altLang="zh-CN" dirty="0" err="1"/>
              <a:t>Thue</a:t>
            </a:r>
            <a:r>
              <a:rPr lang="zh-CN" altLang="zh-CN" dirty="0"/>
              <a:t>系统中确定一个字符串是否有规范形式（类似于在</a:t>
            </a:r>
            <a:r>
              <a:rPr lang="en-US" altLang="zh-CN" dirty="0"/>
              <a:t>λ</a:t>
            </a:r>
            <a:r>
              <a:rPr lang="zh-CN" altLang="zh-CN" dirty="0"/>
              <a:t>演算中一个项是否有规则形式）不能有效的确定。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2690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首先，什么是原始递归函数</a:t>
            </a:r>
            <a:r>
              <a:rPr lang="en-US" altLang="zh-CN" dirty="0" smtClean="0"/>
              <a:t>(primitive-recursive-function)</a:t>
            </a:r>
            <a:r>
              <a:rPr lang="zh-CN" altLang="en-US" dirty="0" smtClean="0"/>
              <a:t>呢？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3493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原始递归函数的定义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endParaRPr lang="en-US" altLang="zh-CN" dirty="0" smtClean="0"/>
          </a:p>
          <a:p>
            <a:r>
              <a:rPr lang="zh-CN" altLang="en-US" dirty="0" smtClean="0"/>
              <a:t>从自然数到自然数</a:t>
            </a:r>
            <a:endParaRPr lang="en-US" altLang="zh-CN" dirty="0" smtClean="0"/>
          </a:p>
          <a:p>
            <a:r>
              <a:rPr lang="zh-CN" altLang="en-US" dirty="0" smtClean="0"/>
              <a:t>取</a:t>
            </a:r>
            <a:r>
              <a:rPr lang="en-US" altLang="zh-CN" dirty="0" smtClean="0"/>
              <a:t>n</a:t>
            </a:r>
            <a:r>
              <a:rPr lang="zh-CN" altLang="en-US" dirty="0" smtClean="0"/>
              <a:t>个参数</a:t>
            </a:r>
            <a:r>
              <a:rPr lang="en-US" altLang="zh-CN" dirty="0" smtClean="0"/>
              <a:t>(n</a:t>
            </a:r>
            <a:r>
              <a:rPr lang="zh-CN" altLang="en-US" dirty="0" smtClean="0"/>
              <a:t>元</a:t>
            </a:r>
            <a:r>
              <a:rPr lang="en-US" altLang="zh-CN" dirty="0" smtClean="0"/>
              <a:t>)</a:t>
            </a:r>
          </a:p>
          <a:p>
            <a:r>
              <a:rPr lang="zh-CN" altLang="en-US" dirty="0" smtClean="0"/>
              <a:t>符合以下公理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5468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基本原始递归函数公理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 smtClean="0"/>
                  <a:t>0</a:t>
                </a:r>
                <a:r>
                  <a:rPr lang="zh-CN" altLang="en-US" dirty="0" smtClean="0"/>
                  <a:t>元常量函数</a:t>
                </a:r>
                <a:r>
                  <a:rPr lang="en-US" altLang="zh-CN" dirty="0" smtClean="0"/>
                  <a:t>0</a:t>
                </a:r>
                <a:r>
                  <a:rPr lang="zh-CN" altLang="en-US" dirty="0" smtClean="0"/>
                  <a:t>是原始递归函数。</a:t>
                </a:r>
                <a:endParaRPr lang="en-US" altLang="zh-CN" dirty="0" smtClean="0"/>
              </a:p>
              <a:p>
                <a:r>
                  <a:rPr lang="en-US" altLang="zh-CN" dirty="0" smtClean="0"/>
                  <a:t>1</a:t>
                </a:r>
                <a:r>
                  <a:rPr lang="zh-CN" altLang="en-US" dirty="0" smtClean="0"/>
                  <a:t>元后继函数</a:t>
                </a:r>
                <a:r>
                  <a:rPr lang="en-US" altLang="zh-CN" dirty="0" smtClean="0"/>
                  <a:t>S</a:t>
                </a:r>
                <a:r>
                  <a:rPr lang="zh-CN" altLang="en-US" dirty="0" smtClean="0"/>
                  <a:t>返回其参数的后继函数，是原始递归函数。</a:t>
                </a:r>
                <a:r>
                  <a:rPr lang="en-US" altLang="zh-CN" dirty="0" smtClean="0"/>
                  <a:t>S(k)=k+1.</a:t>
                </a:r>
              </a:p>
              <a:p>
                <a:r>
                  <a:rPr lang="en-US" altLang="zh-CN" dirty="0"/>
                  <a:t>n</a:t>
                </a:r>
                <a:r>
                  <a:rPr lang="zh-CN" altLang="en-US" dirty="0" smtClean="0"/>
                  <a:t>元投影函数：对于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dirty="0">
                        <a:latin typeface="Cambria Math"/>
                      </a:rPr>
                      <m:t>n</m:t>
                    </m:r>
                    <m:r>
                      <a:rPr lang="en-US" altLang="zh-CN" i="1" dirty="0" smtClean="0"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altLang="zh-CN" b="0" i="1" dirty="0" smtClean="0">
                        <a:latin typeface="Cambria Math"/>
                        <a:ea typeface="Cambria Math"/>
                      </a:rPr>
                      <m:t>1</m:t>
                    </m:r>
                    <m:r>
                      <a:rPr lang="zh-CN" altLang="en-US" b="0" i="1" dirty="0" smtClean="0">
                        <a:latin typeface="Cambria Math"/>
                        <a:ea typeface="Cambria Math"/>
                      </a:rPr>
                      <m:t>时，</m:t>
                    </m:r>
                    <m:r>
                      <a:rPr lang="en-US" altLang="zh-CN" dirty="0">
                        <a:latin typeface="Cambria Math"/>
                      </a:rPr>
                      <m:t>1</m:t>
                    </m:r>
                    <m:r>
                      <a:rPr lang="en-US" altLang="zh-CN" i="1" dirty="0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altLang="zh-CN" b="0" i="1" dirty="0" smtClean="0">
                        <a:latin typeface="Cambria Math"/>
                        <a:ea typeface="Cambria Math"/>
                      </a:rPr>
                      <m:t>𝑖</m:t>
                    </m:r>
                    <m:r>
                      <a:rPr lang="en-US" altLang="zh-CN" b="0" i="1" dirty="0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altLang="zh-CN" b="0" i="1" dirty="0" smtClean="0">
                        <a:latin typeface="Cambria Math"/>
                        <a:ea typeface="Cambria Math"/>
                      </a:rPr>
                      <m:t>𝑛</m:t>
                    </m:r>
                  </m:oMath>
                </a14:m>
                <a:r>
                  <a:rPr lang="zh-CN" altLang="en-US" dirty="0" smtClean="0"/>
                  <a:t>的一个</a:t>
                </a:r>
                <a:r>
                  <a:rPr lang="en-US" altLang="zh-CN" dirty="0"/>
                  <a:t>i</a:t>
                </a:r>
                <a:r>
                  <a:rPr lang="en-US" altLang="zh-CN" dirty="0" smtClean="0"/>
                  <a:t>,</a:t>
                </a:r>
                <a:r>
                  <a:rPr lang="zh-CN" altLang="en-US" dirty="0" smtClean="0"/>
                  <a:t>返回第</a:t>
                </a:r>
                <a:r>
                  <a:rPr lang="en-US" altLang="zh-CN" dirty="0" smtClean="0"/>
                  <a:t>i</a:t>
                </a:r>
                <a:r>
                  <a:rPr lang="zh-CN" altLang="en-US" dirty="0" smtClean="0"/>
                  <a:t>个参数的</a:t>
                </a:r>
                <a:r>
                  <a:rPr lang="en-US" altLang="zh-CN" dirty="0" smtClean="0"/>
                  <a:t>n</a:t>
                </a:r>
                <a:r>
                  <a:rPr lang="zh-CN" altLang="en-US" dirty="0" smtClean="0"/>
                  <a:t>元投影函数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 dirty="0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CN" b="0" i="1" dirty="0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altLang="zh-CN" b="0" i="1" dirty="0" smtClean="0">
                            <a:latin typeface="Cambria Math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zh-CN" altLang="en-US" dirty="0" smtClean="0"/>
                  <a:t>是原始递归的。</a:t>
                </a:r>
                <a:endParaRPr lang="en-US" altLang="zh-CN" dirty="0" smtClean="0"/>
              </a:p>
              <a:p>
                <a:r>
                  <a:rPr lang="zh-CN" altLang="en-US" dirty="0" smtClean="0"/>
                  <a:t>由这三个函数可构建出更复杂的原始递归函数。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83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39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两条构造公理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CN" dirty="0" smtClean="0"/>
                  <a:t>1.</a:t>
                </a:r>
                <a:r>
                  <a:rPr lang="zh-CN" altLang="en-US" dirty="0" smtClean="0"/>
                  <a:t>对于一个</a:t>
                </a:r>
                <a:r>
                  <a:rPr lang="en-US" altLang="zh-CN" dirty="0" smtClean="0"/>
                  <a:t>k</a:t>
                </a:r>
                <a:r>
                  <a:rPr lang="zh-CN" altLang="en-US" dirty="0" smtClean="0"/>
                  <a:t>元的原始递归函数</a:t>
                </a:r>
                <a:r>
                  <a:rPr lang="en-US" altLang="zh-CN" dirty="0" smtClean="0"/>
                  <a:t>f</a:t>
                </a:r>
                <a:r>
                  <a:rPr lang="zh-CN" altLang="en-US" dirty="0" smtClean="0"/>
                  <a:t>和</a:t>
                </a:r>
                <a:r>
                  <a:rPr lang="en-US" altLang="zh-CN" dirty="0" smtClean="0"/>
                  <a:t>k</a:t>
                </a:r>
                <a:r>
                  <a:rPr lang="zh-CN" altLang="en-US" dirty="0" smtClean="0"/>
                  <a:t>个</a:t>
                </a:r>
                <a:r>
                  <a:rPr lang="en-US" altLang="zh-CN" dirty="0" smtClean="0"/>
                  <a:t>m</a:t>
                </a:r>
                <a:r>
                  <a:rPr lang="zh-CN" altLang="en-US" dirty="0" smtClean="0"/>
                  <a:t>元的原始递归函数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US" altLang="zh-CN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dirty="0" smtClean="0"/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dirty="0" smtClean="0"/>
                  <a:t>,…,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zh-CN" dirty="0" smtClean="0"/>
                  <a:t>,</a:t>
                </a:r>
                <a:r>
                  <a:rPr lang="zh-CN" altLang="en-US" dirty="0" smtClean="0"/>
                  <a:t>则以下的函数：</a:t>
                </a:r>
                <a:endParaRPr lang="en-US" altLang="zh-CN" dirty="0" smtClean="0"/>
              </a:p>
              <a:p>
                <a:r>
                  <a:rPr lang="en-US" altLang="zh-CN" dirty="0" smtClean="0"/>
                  <a:t>h(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CN" b="0" i="1" dirty="0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altLang="zh-CN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dirty="0" smtClean="0"/>
                  <a:t>,…,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altLang="zh-CN" dirty="0" smtClean="0"/>
                  <a:t>)=f(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CN" i="1" dirty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CN" i="1" dirty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altLang="zh-CN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CN" i="1" dirty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dirty="0"/>
                  <a:t>,…,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CN" i="1" dirty="0"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altLang="zh-CN" dirty="0" smtClean="0"/>
                  <a:t>),…,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US" altLang="zh-CN" i="1" dirty="0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zh-CN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CN" i="1" dirty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CN" i="1" dirty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altLang="zh-CN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CN" i="1" dirty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dirty="0"/>
                  <a:t>,…,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CN" i="1" dirty="0"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altLang="zh-CN" dirty="0" smtClean="0"/>
                  <a:t>))</a:t>
                </a:r>
                <a:r>
                  <a:rPr lang="zh-CN" altLang="en-US" dirty="0" smtClean="0"/>
                  <a:t>是原始递归函数。</a:t>
                </a:r>
                <a:endParaRPr lang="en-US" altLang="zh-CN" dirty="0" smtClean="0"/>
              </a:p>
              <a:p>
                <a:r>
                  <a:rPr lang="en-US" altLang="zh-CN" dirty="0" smtClean="0"/>
                  <a:t>2.`addition’:</a:t>
                </a:r>
                <a:r>
                  <a:rPr lang="zh-CN" altLang="en-US" dirty="0" smtClean="0"/>
                  <a:t>对于一个</a:t>
                </a:r>
                <a:r>
                  <a:rPr lang="en-US" altLang="zh-CN" dirty="0" smtClean="0"/>
                  <a:t>k</a:t>
                </a:r>
                <a:r>
                  <a:rPr lang="zh-CN" altLang="en-US" dirty="0" smtClean="0"/>
                  <a:t>元的原始递归函数</a:t>
                </a:r>
                <a:r>
                  <a:rPr lang="en-US" altLang="zh-CN" dirty="0" smtClean="0"/>
                  <a:t>f</a:t>
                </a:r>
                <a:r>
                  <a:rPr lang="zh-CN" altLang="en-US" dirty="0" smtClean="0"/>
                  <a:t>和一个</a:t>
                </a:r>
                <a:r>
                  <a:rPr lang="en-US" altLang="zh-CN" dirty="0" smtClean="0"/>
                  <a:t>(k+2)</a:t>
                </a:r>
                <a:r>
                  <a:rPr lang="zh-CN" altLang="en-US" dirty="0" smtClean="0"/>
                  <a:t>元的原始递归函数</a:t>
                </a:r>
                <a:r>
                  <a:rPr lang="en-US" altLang="zh-CN" dirty="0" smtClean="0"/>
                  <a:t>g,(k+1)</a:t>
                </a:r>
                <a:r>
                  <a:rPr lang="zh-CN" altLang="en-US" dirty="0" smtClean="0"/>
                  <a:t>元函数</a:t>
                </a:r>
                <a:r>
                  <a:rPr lang="en-US" altLang="zh-CN" dirty="0" smtClean="0"/>
                  <a:t>h</a:t>
                </a:r>
                <a:r>
                  <a:rPr lang="zh-CN" altLang="en-US" dirty="0" smtClean="0"/>
                  <a:t>是原始递归的，当且仅当：</a:t>
                </a:r>
                <a:endParaRPr lang="en-US" altLang="zh-CN" dirty="0" smtClean="0"/>
              </a:p>
              <a:p>
                <a:pPr marL="109728" indent="0">
                  <a:buNone/>
                </a:pPr>
                <a:r>
                  <a:rPr lang="en-US" altLang="zh-CN" dirty="0" smtClean="0"/>
                  <a:t>h(0,</a:t>
                </a:r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CN" i="1" dirty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CN" i="1" dirty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altLang="zh-CN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CN" i="1" dirty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dirty="0"/>
                  <a:t>,…,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CN" i="1" dirty="0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zh-CN" dirty="0" smtClean="0"/>
                  <a:t>)=f(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CN" i="1" dirty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CN" i="1" dirty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altLang="zh-CN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CN" i="1" dirty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dirty="0"/>
                  <a:t>,…,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CN" i="1" dirty="0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zh-CN" dirty="0" smtClean="0"/>
                  <a:t>)</a:t>
                </a:r>
              </a:p>
              <a:p>
                <a:pPr marL="109728" indent="0">
                  <a:buNone/>
                </a:pPr>
                <a:r>
                  <a:rPr lang="en-US" altLang="zh-CN" dirty="0" smtClean="0"/>
                  <a:t>h(S(y),</a:t>
                </a:r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CN" i="1" dirty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CN" i="1" dirty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altLang="zh-CN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CN" i="1" dirty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dirty="0"/>
                  <a:t>,…,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CN" i="1" dirty="0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zh-CN" dirty="0" smtClean="0"/>
                  <a:t>)=g(y,h(y,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CN" i="1" dirty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CN" i="1" dirty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altLang="zh-CN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CN" i="1" dirty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dirty="0"/>
                  <a:t>,…,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CN" i="1" dirty="0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zh-CN" dirty="0" smtClean="0"/>
                  <a:t>)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CN" i="1" dirty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CN" i="1" dirty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altLang="zh-CN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CN" i="1" dirty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dirty="0"/>
                  <a:t>,…,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CN" i="1" dirty="0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zh-CN" dirty="0" smtClean="0"/>
                  <a:t>)</a:t>
                </a: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" t="-1831" r="-31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894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都市">
  <a:themeElements>
    <a:clrScheme name="都市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都市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都市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667</TotalTime>
  <Words>1248</Words>
  <Application>Microsoft Office PowerPoint</Application>
  <PresentationFormat>全屏显示(4:3)</PresentationFormat>
  <Paragraphs>119</Paragraphs>
  <Slides>31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32" baseType="lpstr">
      <vt:lpstr>都市</vt:lpstr>
      <vt:lpstr>递归函数</vt:lpstr>
      <vt:lpstr>PowerPoint 演示文稿</vt:lpstr>
      <vt:lpstr>PowerPoint 演示文稿</vt:lpstr>
      <vt:lpstr>1.研究递归函数(recursive-function)的目的</vt:lpstr>
      <vt:lpstr>例子</vt:lpstr>
      <vt:lpstr>首先，什么是原始递归函数(primitive-recursive-function)呢？</vt:lpstr>
      <vt:lpstr>原始递归函数的定义</vt:lpstr>
      <vt:lpstr>基本原始递归函数公理</vt:lpstr>
      <vt:lpstr>两条构造公理</vt:lpstr>
      <vt:lpstr>这些函数是原始递归函数吗？</vt:lpstr>
      <vt:lpstr>定义加法函数add()</vt:lpstr>
      <vt:lpstr>定义乘法函数mult()</vt:lpstr>
      <vt:lpstr>是不是有一种熟悉的感觉？</vt:lpstr>
      <vt:lpstr>-递归函数(   recursive functions)</vt:lpstr>
      <vt:lpstr> 算子(μ operator)</vt:lpstr>
      <vt:lpstr> 算子</vt:lpstr>
      <vt:lpstr> 算子</vt:lpstr>
      <vt:lpstr>在原始递归中引入μ运算</vt:lpstr>
      <vt:lpstr>PowerPoint 演示文稿</vt:lpstr>
      <vt:lpstr>全递归函数(total recursive functions)</vt:lpstr>
      <vt:lpstr>PowerPoint 演示文稿</vt:lpstr>
      <vt:lpstr>偏递归函数(partial recursive functions)</vt:lpstr>
      <vt:lpstr>一般递归函数定义</vt:lpstr>
      <vt:lpstr>例子</vt:lpstr>
      <vt:lpstr>阿克曼函数值表</vt:lpstr>
      <vt:lpstr>阿克曼函数不是原始递归函数</vt:lpstr>
      <vt:lpstr>证明</vt:lpstr>
      <vt:lpstr>与原始递归函数的关系</vt:lpstr>
      <vt:lpstr>"λ"演算("λ" calculus)，图灵机(Turing machine)，一般递归函数</vt:lpstr>
      <vt:lpstr>需要注意…</vt:lpstr>
      <vt:lpstr>谢谢聆听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lenovo</dc:creator>
  <cp:lastModifiedBy>lenovo</cp:lastModifiedBy>
  <cp:revision>38</cp:revision>
  <dcterms:created xsi:type="dcterms:W3CDTF">2019-12-10T07:08:48Z</dcterms:created>
  <dcterms:modified xsi:type="dcterms:W3CDTF">2019-12-12T01:58:02Z</dcterms:modified>
</cp:coreProperties>
</file>