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1" r:id="rId1"/>
  </p:sldMasterIdLst>
  <p:notesMasterIdLst>
    <p:notesMasterId r:id="rId27"/>
  </p:notesMasterIdLst>
  <p:sldIdLst>
    <p:sldId id="256" r:id="rId2"/>
    <p:sldId id="301" r:id="rId3"/>
    <p:sldId id="302" r:id="rId4"/>
    <p:sldId id="276" r:id="rId5"/>
    <p:sldId id="294" r:id="rId6"/>
    <p:sldId id="275" r:id="rId7"/>
    <p:sldId id="290" r:id="rId8"/>
    <p:sldId id="277" r:id="rId9"/>
    <p:sldId id="278" r:id="rId10"/>
    <p:sldId id="295" r:id="rId11"/>
    <p:sldId id="291" r:id="rId12"/>
    <p:sldId id="280" r:id="rId13"/>
    <p:sldId id="300" r:id="rId14"/>
    <p:sldId id="281" r:id="rId15"/>
    <p:sldId id="296" r:id="rId16"/>
    <p:sldId id="293" r:id="rId17"/>
    <p:sldId id="298" r:id="rId18"/>
    <p:sldId id="283" r:id="rId19"/>
    <p:sldId id="284" r:id="rId20"/>
    <p:sldId id="286" r:id="rId21"/>
    <p:sldId id="287" r:id="rId22"/>
    <p:sldId id="288" r:id="rId23"/>
    <p:sldId id="299" r:id="rId24"/>
    <p:sldId id="292" r:id="rId25"/>
    <p:sldId id="273" r:id="rId2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70" autoAdjust="0"/>
  </p:normalViewPr>
  <p:slideViewPr>
    <p:cSldViewPr>
      <p:cViewPr varScale="1">
        <p:scale>
          <a:sx n="58" d="100"/>
          <a:sy n="58" d="100"/>
        </p:scale>
        <p:origin x="52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86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noProof="0"/>
              <a:t>Click to edit Master text styles</a:t>
            </a:r>
          </a:p>
          <a:p>
            <a:pPr lvl="1"/>
            <a:r>
              <a:rPr lang="zh-CN" altLang="zh-CN" noProof="0"/>
              <a:t>Second level</a:t>
            </a:r>
          </a:p>
          <a:p>
            <a:pPr lvl="2"/>
            <a:r>
              <a:rPr lang="zh-CN" altLang="zh-CN" noProof="0"/>
              <a:t>Third level</a:t>
            </a:r>
          </a:p>
          <a:p>
            <a:pPr lvl="3"/>
            <a:r>
              <a:rPr lang="zh-CN" altLang="zh-CN" noProof="0"/>
              <a:t>Fourth level</a:t>
            </a:r>
          </a:p>
          <a:p>
            <a:pPr lvl="4"/>
            <a:r>
              <a:rPr lang="zh-CN" altLang="zh-CN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3718F4C5-8791-4CA5-866D-CBCED1312176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409050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Arial" charset="0"/>
              <a:ea typeface="宋体" charset="-122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063AA082-7C6B-4DF6-B559-8C174DC818EE}" type="slidenum">
              <a:rPr lang="zh-CN" altLang="zh-CN" smtClean="0"/>
              <a:pPr eaLnBrk="1" hangingPunct="1"/>
              <a:t>1</a:t>
            </a:fld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18F4C5-8791-4CA5-866D-CBCED1312176}" type="slidenum">
              <a:rPr lang="zh-CN" altLang="zh-CN" smtClean="0"/>
              <a:pPr>
                <a:defRPr/>
              </a:pPr>
              <a:t>16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371637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18F4C5-8791-4CA5-866D-CBCED1312176}" type="slidenum">
              <a:rPr lang="zh-CN" altLang="zh-CN" smtClean="0"/>
              <a:pPr>
                <a:defRPr/>
              </a:pPr>
              <a:t>18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18906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2625" y="4222750"/>
            <a:ext cx="7772400" cy="890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title style</a:t>
            </a:r>
            <a:endParaRPr lang="zh-CN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302250"/>
            <a:ext cx="6400800" cy="6254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subtitle style</a:t>
            </a:r>
            <a:endParaRPr lang="zh-CN" noProof="0"/>
          </a:p>
        </p:txBody>
      </p:sp>
    </p:spTree>
    <p:extLst>
      <p:ext uri="{BB962C8B-B14F-4D97-AF65-F5344CB8AC3E}">
        <p14:creationId xmlns:p14="http://schemas.microsoft.com/office/powerpoint/2010/main" val="191660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3BBB-85F2-4908-949C-5EAB30C76506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034361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649B0-0361-4618-8A4D-43BA94E7845B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52282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1641-7AF3-4A55-BDE0-13D50CD4D15E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4489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3F99C-4CC4-4FD4-B0C7-C99595742229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879560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550B7-6F43-421E-957C-136CBA0905C5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562660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244D1-73DB-499F-A7B4-B5ED58D31181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02692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EBC3D-AD7B-4798-B1D0-D90CA472F710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208710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D86C2-BBD6-4D4A-BF17-1444DC3156B8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30046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BC96D-E489-4011-919D-81275C71F5BE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600131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/>
              <a:t>Click icon to add picture</a:t>
            </a:r>
            <a:endParaRPr lang="zh-CN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DDD59-7E65-4237-B4C4-630A2A234274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702549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5067A0B8-EC0E-4227-9940-EAD3A5C04B31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  <a:ea typeface="微软雅黑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png"/><Relationship Id="rId4" Type="http://schemas.openxmlformats.org/officeDocument/2006/relationships/image" Target="../media/image2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7" Type="http://schemas.openxmlformats.org/officeDocument/2006/relationships/image" Target="../media/image32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emf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png"/><Relationship Id="rId5" Type="http://schemas.openxmlformats.org/officeDocument/2006/relationships/image" Target="../media/image35.emf"/><Relationship Id="rId4" Type="http://schemas.openxmlformats.org/officeDocument/2006/relationships/image" Target="../media/image34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3" Type="http://schemas.openxmlformats.org/officeDocument/2006/relationships/image" Target="../media/image38.emf"/><Relationship Id="rId7" Type="http://schemas.openxmlformats.org/officeDocument/2006/relationships/image" Target="../media/image42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1.emf"/><Relationship Id="rId5" Type="http://schemas.openxmlformats.org/officeDocument/2006/relationships/image" Target="../media/image40.emf"/><Relationship Id="rId4" Type="http://schemas.openxmlformats.org/officeDocument/2006/relationships/image" Target="../media/image3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7.emf"/><Relationship Id="rId5" Type="http://schemas.openxmlformats.org/officeDocument/2006/relationships/image" Target="../media/image46.emf"/><Relationship Id="rId4" Type="http://schemas.openxmlformats.org/officeDocument/2006/relationships/image" Target="../media/image4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1.emf"/><Relationship Id="rId4" Type="http://schemas.openxmlformats.org/officeDocument/2006/relationships/image" Target="../media/image5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emf"/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2" Type="http://schemas.openxmlformats.org/officeDocument/2006/relationships/image" Target="../media/image59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437063"/>
            <a:ext cx="7772400" cy="890587"/>
          </a:xfrm>
        </p:spPr>
        <p:txBody>
          <a:bodyPr/>
          <a:lstStyle/>
          <a:p>
            <a:pPr eaLnBrk="1" hangingPunct="1"/>
            <a:r>
              <a:rPr lang="zh-CN" altLang="zh-CN" sz="3200" b="0">
                <a:solidFill>
                  <a:srgbClr val="FFFF00"/>
                </a:solidFill>
                <a:latin typeface="华文行楷" pitchFamily="2" charset="-122"/>
                <a:ea typeface="华文行楷" pitchFamily="2" charset="-122"/>
              </a:rPr>
              <a:t>计算机问题求解</a:t>
            </a:r>
            <a:r>
              <a:rPr lang="zh-CN" altLang="en-US" sz="3200" b="0">
                <a:solidFill>
                  <a:srgbClr val="FFFF00"/>
                </a:solidFill>
              </a:rPr>
              <a:t> </a:t>
            </a:r>
            <a:r>
              <a:rPr lang="en-US" altLang="zh-CN" sz="3200" b="0"/>
              <a:t>–</a:t>
            </a:r>
            <a:r>
              <a:rPr lang="zh-CN" altLang="en-US" sz="3200" b="0"/>
              <a:t> </a:t>
            </a:r>
            <a:r>
              <a:rPr lang="zh-CN" altLang="en-US" sz="3200" b="0">
                <a:latin typeface="楷体" pitchFamily="49" charset="-122"/>
                <a:ea typeface="楷体" pitchFamily="49" charset="-122"/>
              </a:rPr>
              <a:t>论题</a:t>
            </a:r>
            <a:r>
              <a:rPr lang="en-US" altLang="zh-CN" sz="3200" b="0">
                <a:latin typeface="楷体" pitchFamily="49" charset="-122"/>
                <a:ea typeface="楷体" pitchFamily="49" charset="-122"/>
              </a:rPr>
              <a:t>3-9</a:t>
            </a:r>
            <a:br>
              <a:rPr lang="zh-CN" altLang="zh-CN" sz="3200" b="0"/>
            </a:br>
            <a:r>
              <a:rPr lang="zh-CN" altLang="zh-CN" sz="3200" b="0"/>
              <a:t>    -  </a:t>
            </a:r>
            <a:r>
              <a:rPr lang="zh-CN" altLang="en-US" sz="3200" b="0">
                <a:latin typeface="楷体" pitchFamily="49" charset="-122"/>
                <a:ea typeface="楷体" pitchFamily="49" charset="-122"/>
              </a:rPr>
              <a:t>多项式与</a:t>
            </a:r>
            <a:r>
              <a:rPr lang="en-US" altLang="zh-CN" sz="3200" b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FFT</a:t>
            </a:r>
            <a:endParaRPr lang="zh-CN" altLang="zh-CN" sz="3200" b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445125"/>
            <a:ext cx="6400800" cy="482600"/>
          </a:xfrm>
        </p:spPr>
        <p:txBody>
          <a:bodyPr/>
          <a:lstStyle/>
          <a:p>
            <a:pPr eaLnBrk="1" hangingPunct="1"/>
            <a:r>
              <a:rPr lang="zh-CN" altLang="zh-CN" sz="1800"/>
              <a:t>20</a:t>
            </a:r>
            <a:r>
              <a:rPr lang="en-US" altLang="zh-CN" sz="1800"/>
              <a:t>21</a:t>
            </a:r>
            <a:r>
              <a:rPr lang="zh-CN" altLang="zh-CN" sz="1800"/>
              <a:t>年</a:t>
            </a:r>
            <a:r>
              <a:rPr lang="en-US" altLang="zh-CN" sz="1800"/>
              <a:t>10</a:t>
            </a:r>
            <a:r>
              <a:rPr lang="zh-CN" altLang="en-US" sz="1800"/>
              <a:t>月</a:t>
            </a:r>
            <a:r>
              <a:rPr lang="en-US" altLang="zh-CN" sz="1800"/>
              <a:t>25</a:t>
            </a:r>
            <a:r>
              <a:rPr lang="zh-CN" altLang="zh-CN" sz="1800"/>
              <a:t>日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3660" y="620688"/>
            <a:ext cx="7200800" cy="215443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宋体" pitchFamily="2" charset="-122"/>
              </a:rPr>
              <a:t>问题</a:t>
            </a:r>
            <a:r>
              <a:rPr lang="en-US" altLang="zh-CN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宋体" pitchFamily="2" charset="-122"/>
              </a:rPr>
              <a:t>6</a:t>
            </a:r>
            <a:r>
              <a:rPr lang="zh-CN" alt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宋体" pitchFamily="2" charset="-122"/>
              </a:rPr>
              <a:t>：</a:t>
            </a:r>
            <a:endParaRPr lang="en-US" altLang="zh-CN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a typeface="宋体" pitchFamily="2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宋体" pitchFamily="2" charset="-122"/>
              </a:rPr>
              <a:t>现在你能说出上述定理成立的关键吗？</a:t>
            </a:r>
            <a:endParaRPr lang="en-US" altLang="zh-CN" sz="4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a typeface="宋体" pitchFamily="2" charset="-12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92500" y="2420938"/>
            <a:ext cx="4248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0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那个线性方程组有唯一解。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187450" y="3130550"/>
            <a:ext cx="6226175" cy="2109788"/>
            <a:chOff x="827585" y="3118406"/>
            <a:chExt cx="6225825" cy="2110794"/>
          </a:xfrm>
        </p:grpSpPr>
        <p:pic>
          <p:nvPicPr>
            <p:cNvPr id="11270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4710" y="3118406"/>
              <a:ext cx="4938700" cy="1255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7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585" y="3130051"/>
              <a:ext cx="2880320" cy="4055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7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3043" y="4509120"/>
              <a:ext cx="4734372" cy="7200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4716463" y="5373688"/>
            <a:ext cx="37433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600" dirty="0">
                <a:solidFill>
                  <a:srgbClr val="C00000"/>
                </a:solidFill>
                <a:latin typeface="+mj-ea"/>
                <a:ea typeface="+mj-ea"/>
              </a:rPr>
              <a:t>如果任意两点不同，当然是非零。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1999" y="908720"/>
            <a:ext cx="7704856" cy="310854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问题</a:t>
            </a:r>
            <a:r>
              <a:rPr lang="en-US" altLang="zh-CN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7</a:t>
            </a:r>
            <a:r>
              <a:rPr lang="zh-CN" alt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：</a:t>
            </a:r>
            <a:endParaRPr lang="en-US" altLang="zh-CN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我们已经知道如何解线性方程组，例如</a:t>
            </a:r>
            <a:r>
              <a:rPr lang="en-US" altLang="zh-CN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LUP</a:t>
            </a:r>
            <a:r>
              <a:rPr lang="zh-CN" alt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分解。是否可能让效率更高呢？</a:t>
            </a:r>
            <a:endParaRPr lang="en-US" altLang="zh-CN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882650" y="4437063"/>
            <a:ext cx="7488238" cy="1079500"/>
            <a:chOff x="882650" y="4437063"/>
            <a:chExt cx="7488238" cy="1079500"/>
          </a:xfrm>
        </p:grpSpPr>
        <p:grpSp>
          <p:nvGrpSpPr>
            <p:cNvPr id="12292" name="Group 3"/>
            <p:cNvGrpSpPr>
              <a:grpSpLocks/>
            </p:cNvGrpSpPr>
            <p:nvPr/>
          </p:nvGrpSpPr>
          <p:grpSpPr bwMode="auto">
            <a:xfrm>
              <a:off x="882650" y="4437063"/>
              <a:ext cx="7488238" cy="1079500"/>
              <a:chOff x="882277" y="4437112"/>
              <a:chExt cx="7488832" cy="1080120"/>
            </a:xfrm>
          </p:grpSpPr>
          <p:pic>
            <p:nvPicPr>
              <p:cNvPr id="12294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2277" y="4437112"/>
                <a:ext cx="7488832" cy="10801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" name="Rounded Rectangle 2"/>
              <p:cNvSpPr/>
              <p:nvPr/>
            </p:nvSpPr>
            <p:spPr>
              <a:xfrm>
                <a:off x="1476049" y="5156662"/>
                <a:ext cx="6895060" cy="36057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>
              <a:off x="2195513" y="4797425"/>
              <a:ext cx="187166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1633076"/>
            <a:ext cx="8064500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23825" y="3319001"/>
            <a:ext cx="2027237" cy="1133475"/>
            <a:chOff x="119256" y="1877159"/>
            <a:chExt cx="2026892" cy="1133329"/>
          </a:xfrm>
        </p:grpSpPr>
        <p:sp>
          <p:nvSpPr>
            <p:cNvPr id="2" name="Rounded Rectangle 1"/>
            <p:cNvSpPr/>
            <p:nvPr/>
          </p:nvSpPr>
          <p:spPr>
            <a:xfrm>
              <a:off x="1187461" y="2637473"/>
              <a:ext cx="360302" cy="358729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pic>
          <p:nvPicPr>
            <p:cNvPr id="1331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1973" y="2626313"/>
              <a:ext cx="384175" cy="384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319" name="TextBox 2"/>
            <p:cNvSpPr txBox="1">
              <a:spLocks noChangeArrowheads="1"/>
            </p:cNvSpPr>
            <p:nvPr/>
          </p:nvSpPr>
          <p:spPr bwMode="auto">
            <a:xfrm>
              <a:off x="119256" y="1877159"/>
              <a:ext cx="129614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en-US" sz="2000">
                  <a:solidFill>
                    <a:srgbClr val="C00000"/>
                  </a:solidFill>
                  <a:latin typeface="微软雅黑" pitchFamily="34" charset="-122"/>
                  <a:ea typeface="微软雅黑" pitchFamily="34" charset="-122"/>
                </a:rPr>
                <a:t>这是什么？</a:t>
              </a:r>
            </a:p>
          </p:txBody>
        </p:sp>
        <p:cxnSp>
          <p:nvCxnSpPr>
            <p:cNvPr id="5" name="Straight Arrow Connector 4"/>
            <p:cNvCxnSpPr>
              <a:endCxn id="2" idx="0"/>
            </p:cNvCxnSpPr>
            <p:nvPr/>
          </p:nvCxnSpPr>
          <p:spPr>
            <a:xfrm>
              <a:off x="1187461" y="2277157"/>
              <a:ext cx="180944" cy="3603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标题 2">
            <a:extLst>
              <a:ext uri="{FF2B5EF4-FFF2-40B4-BE49-F238E27FC236}">
                <a16:creationId xmlns:a16="http://schemas.microsoft.com/office/drawing/2014/main" id="{E22D2249-4DE9-41EF-9887-4DF819DD9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100" y="447007"/>
            <a:ext cx="8229600" cy="1143000"/>
          </a:xfrm>
        </p:spPr>
        <p:txBody>
          <a:bodyPr/>
          <a:lstStyle/>
          <a:p>
            <a:r>
              <a:rPr lang="zh-CN" altLang="en-US" dirty="0"/>
              <a:t>实现属于</a:t>
            </a:r>
            <a:r>
              <a:rPr lang="en-US" altLang="zh-CN" i="1" dirty="0">
                <a:latin typeface="+mn-lt"/>
              </a:rPr>
              <a:t>O</a:t>
            </a:r>
            <a:r>
              <a:rPr lang="en-US" altLang="zh-CN" dirty="0">
                <a:latin typeface="+mn-lt"/>
              </a:rPr>
              <a:t>(</a:t>
            </a:r>
            <a:r>
              <a:rPr lang="en-US" altLang="zh-CN" i="1" dirty="0" err="1">
                <a:latin typeface="+mn-lt"/>
              </a:rPr>
              <a:t>n</a:t>
            </a:r>
            <a:r>
              <a:rPr lang="en-US" altLang="zh-CN" dirty="0" err="1">
                <a:latin typeface="+mn-lt"/>
              </a:rPr>
              <a:t>log</a:t>
            </a:r>
            <a:r>
              <a:rPr lang="en-US" altLang="zh-CN" i="1" dirty="0" err="1">
                <a:latin typeface="+mn-lt"/>
              </a:rPr>
              <a:t>n</a:t>
            </a:r>
            <a:r>
              <a:rPr lang="en-US" altLang="zh-CN" dirty="0">
                <a:latin typeface="+mn-lt"/>
              </a:rPr>
              <a:t>)</a:t>
            </a:r>
            <a:r>
              <a:rPr lang="zh-CN" altLang="en-US" dirty="0"/>
              <a:t>的多项式乘法</a:t>
            </a: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B37A982E-0023-4477-B11B-D27045DA64BE}"/>
              </a:ext>
            </a:extLst>
          </p:cNvPr>
          <p:cNvGrpSpPr/>
          <p:nvPr/>
        </p:nvGrpSpPr>
        <p:grpSpPr>
          <a:xfrm>
            <a:off x="2555776" y="2955740"/>
            <a:ext cx="3312368" cy="584775"/>
            <a:chOff x="2555776" y="2955740"/>
            <a:chExt cx="3312368" cy="584775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3B138775-BAB3-4E51-9DDC-0770B8D54B5A}"/>
                </a:ext>
              </a:extLst>
            </p:cNvPr>
            <p:cNvSpPr txBox="1"/>
            <p:nvPr/>
          </p:nvSpPr>
          <p:spPr>
            <a:xfrm>
              <a:off x="3275856" y="2955740"/>
              <a:ext cx="22322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rgbClr val="006600"/>
                  </a:solidFill>
                  <a:latin typeface="+mj-ea"/>
                  <a:ea typeface="+mj-ea"/>
                </a:rPr>
                <a:t>只要这里能实现，整个算法就属于</a:t>
              </a:r>
              <a:r>
                <a:rPr lang="en-US" altLang="zh-CN" sz="1600" i="1" dirty="0">
                  <a:solidFill>
                    <a:srgbClr val="006600"/>
                  </a:solidFill>
                  <a:latin typeface="+mn-lt"/>
                  <a:ea typeface="+mj-ea"/>
                </a:rPr>
                <a:t>O</a:t>
              </a:r>
              <a:r>
                <a:rPr lang="en-US" altLang="zh-CN" sz="1600" dirty="0">
                  <a:solidFill>
                    <a:srgbClr val="006600"/>
                  </a:solidFill>
                  <a:latin typeface="+mn-lt"/>
                  <a:ea typeface="+mj-ea"/>
                </a:rPr>
                <a:t>(</a:t>
              </a:r>
              <a:r>
                <a:rPr lang="en-US" altLang="zh-CN" sz="1600" i="1" dirty="0" err="1">
                  <a:solidFill>
                    <a:srgbClr val="006600"/>
                  </a:solidFill>
                  <a:latin typeface="+mn-lt"/>
                  <a:ea typeface="+mj-ea"/>
                </a:rPr>
                <a:t>n</a:t>
              </a:r>
              <a:r>
                <a:rPr lang="en-US" altLang="zh-CN" sz="1600" dirty="0" err="1">
                  <a:solidFill>
                    <a:srgbClr val="006600"/>
                  </a:solidFill>
                  <a:latin typeface="+mn-lt"/>
                  <a:ea typeface="+mj-ea"/>
                </a:rPr>
                <a:t>log</a:t>
              </a:r>
              <a:r>
                <a:rPr lang="en-US" altLang="zh-CN" sz="1600" i="1" dirty="0" err="1">
                  <a:solidFill>
                    <a:srgbClr val="006600"/>
                  </a:solidFill>
                  <a:latin typeface="+mn-lt"/>
                  <a:ea typeface="+mj-ea"/>
                </a:rPr>
                <a:t>n</a:t>
              </a:r>
              <a:r>
                <a:rPr lang="en-US" altLang="zh-CN" sz="1600" dirty="0">
                  <a:solidFill>
                    <a:srgbClr val="006600"/>
                  </a:solidFill>
                  <a:latin typeface="+mn-lt"/>
                  <a:ea typeface="+mj-ea"/>
                </a:rPr>
                <a:t>)</a:t>
              </a:r>
              <a:endParaRPr lang="zh-CN" altLang="en-US" sz="1600" dirty="0">
                <a:solidFill>
                  <a:srgbClr val="006600"/>
                </a:solidFill>
                <a:latin typeface="+mn-lt"/>
                <a:ea typeface="+mj-ea"/>
              </a:endParaRPr>
            </a:p>
          </p:txBody>
        </p:sp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id="{08C4EA72-B3E4-4AE4-883F-481DB41F29FF}"/>
                </a:ext>
              </a:extLst>
            </p:cNvPr>
            <p:cNvCxnSpPr/>
            <p:nvPr/>
          </p:nvCxnSpPr>
          <p:spPr>
            <a:xfrm flipH="1">
              <a:off x="2555776" y="3248127"/>
              <a:ext cx="720080" cy="0"/>
            </a:xfrm>
            <a:prstGeom prst="straightConnector1">
              <a:avLst/>
            </a:prstGeom>
            <a:ln>
              <a:solidFill>
                <a:srgbClr val="008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箭头连接符 9">
              <a:extLst>
                <a:ext uri="{FF2B5EF4-FFF2-40B4-BE49-F238E27FC236}">
                  <a16:creationId xmlns:a16="http://schemas.microsoft.com/office/drawing/2014/main" id="{C6084534-D25E-4D5E-8762-57E6E6F3FB30}"/>
                </a:ext>
              </a:extLst>
            </p:cNvPr>
            <p:cNvCxnSpPr/>
            <p:nvPr/>
          </p:nvCxnSpPr>
          <p:spPr>
            <a:xfrm>
              <a:off x="5292080" y="3248127"/>
              <a:ext cx="576064" cy="0"/>
            </a:xfrm>
            <a:prstGeom prst="straightConnector1">
              <a:avLst/>
            </a:prstGeom>
            <a:ln>
              <a:solidFill>
                <a:srgbClr val="008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2092" y="2492896"/>
            <a:ext cx="7715574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Part II</a:t>
            </a:r>
          </a:p>
          <a:p>
            <a:pPr algn="ctr">
              <a:defRPr/>
            </a:pPr>
            <a:r>
              <a:rPr lang="zh-CN" alt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快速傅里叶（</a:t>
            </a:r>
            <a:r>
              <a:rPr lang="en-US" altLang="zh-CN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FFT</a:t>
            </a:r>
            <a:r>
              <a:rPr lang="zh-CN" alt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）变换</a:t>
            </a:r>
            <a:endParaRPr lang="en-US" altLang="zh-CN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781" y="1199258"/>
            <a:ext cx="3384550" cy="302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559" y="1771604"/>
            <a:ext cx="2190427" cy="104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671" y="2873964"/>
            <a:ext cx="3029020" cy="575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E3C347D1-F135-41E3-AF6F-6AC2861C5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0" dirty="0">
                <a:latin typeface="+mn-lt"/>
              </a:rPr>
              <a:t>1 </a:t>
            </a:r>
            <a:r>
              <a:rPr lang="zh-CN" altLang="en-US" b="0" dirty="0"/>
              <a:t>的</a:t>
            </a:r>
            <a:r>
              <a:rPr lang="zh-CN" altLang="en-US" sz="2000" b="0" dirty="0"/>
              <a:t>（偶数次）</a:t>
            </a:r>
            <a:r>
              <a:rPr lang="zh-CN" altLang="en-US" b="0" dirty="0"/>
              <a:t>复根</a:t>
            </a:r>
            <a:r>
              <a:rPr lang="en-US" altLang="zh-CN" b="0" dirty="0"/>
              <a:t>: </a:t>
            </a:r>
            <a:endParaRPr lang="zh-CN" altLang="en-US" b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7E7F17CF-D5DC-435E-95B5-AFAB06C5F0BE}"/>
                  </a:ext>
                </a:extLst>
              </p:cNvPr>
              <p:cNvSpPr txBox="1"/>
              <p:nvPr/>
            </p:nvSpPr>
            <p:spPr>
              <a:xfrm>
                <a:off x="3321266" y="4283615"/>
                <a:ext cx="2501467" cy="622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sz="3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36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</m:t>
                          </m:r>
                        </m:e>
                        <m:sub>
                          <m:r>
                            <a:rPr lang="en-US" altLang="zh-CN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CN" sz="3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altLang="zh-CN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altLang="zh-CN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altLang="zh-CN" sz="3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altLang="zh-CN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CN" sz="3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r>
                            <a:rPr lang="en-US" altLang="zh-CN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rad>
                    </m:oMath>
                  </m:oMathPara>
                </a14:m>
                <a:endParaRPr lang="zh-CN" altLang="en-US" sz="3600" dirty="0"/>
              </a:p>
            </p:txBody>
          </p:sp>
        </mc:Choice>
        <mc:Fallback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7E7F17CF-D5DC-435E-95B5-AFAB06C5F0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266" y="4283615"/>
                <a:ext cx="2501467" cy="6226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09F349D2-121B-48CA-A8CB-4C446123020D}"/>
              </a:ext>
            </a:extLst>
          </p:cNvPr>
          <p:cNvSpPr txBox="1"/>
          <p:nvPr/>
        </p:nvSpPr>
        <p:spPr>
          <a:xfrm>
            <a:off x="2635474" y="506332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+mj-ea"/>
                <a:ea typeface="+mj-ea"/>
              </a:rPr>
              <a:t>称为“基”，</a:t>
            </a:r>
            <a:r>
              <a:rPr lang="en-US" altLang="zh-CN" dirty="0">
                <a:latin typeface="+mj-ea"/>
                <a:ea typeface="+mj-ea"/>
              </a:rPr>
              <a:t>1</a:t>
            </a:r>
            <a:r>
              <a:rPr lang="zh-CN" altLang="en-US" dirty="0">
                <a:latin typeface="+mj-ea"/>
                <a:ea typeface="+mj-ea"/>
              </a:rPr>
              <a:t>的所有复根均为基的整次幂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60363" y="563563"/>
            <a:ext cx="8229600" cy="792162"/>
          </a:xfrm>
        </p:spPr>
        <p:txBody>
          <a:bodyPr/>
          <a:lstStyle/>
          <a:p>
            <a:pPr eaLnBrk="1" hangingPunct="1"/>
            <a:r>
              <a:rPr lang="zh-CN" altLang="en-US"/>
              <a:t>离散富立叶变换</a:t>
            </a: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823913" y="1565275"/>
            <a:ext cx="3024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0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给定多项式的系数形式：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225" y="1355725"/>
            <a:ext cx="1762125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350" y="1576388"/>
            <a:ext cx="2449513" cy="32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4" name="TextBox 3"/>
          <p:cNvSpPr txBox="1">
            <a:spLocks noChangeArrowheads="1"/>
          </p:cNvSpPr>
          <p:nvPr/>
        </p:nvSpPr>
        <p:spPr bwMode="auto">
          <a:xfrm>
            <a:off x="823913" y="2438400"/>
            <a:ext cx="3960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0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选定</a:t>
            </a:r>
            <a:r>
              <a:rPr lang="en-US" altLang="zh-CN" sz="2000" i="1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n</a:t>
            </a:r>
            <a:r>
              <a:rPr lang="zh-CN" altLang="en-US" sz="20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个点：</a:t>
            </a:r>
          </a:p>
        </p:txBody>
      </p:sp>
      <p:pic>
        <p:nvPicPr>
          <p:cNvPr id="1741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2390775"/>
            <a:ext cx="28987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416" name="Group 4"/>
          <p:cNvGrpSpPr>
            <a:grpSpLocks/>
          </p:cNvGrpSpPr>
          <p:nvPr/>
        </p:nvGrpSpPr>
        <p:grpSpPr bwMode="auto">
          <a:xfrm>
            <a:off x="2268538" y="2925763"/>
            <a:ext cx="4067175" cy="947737"/>
            <a:chOff x="1331640" y="2829992"/>
            <a:chExt cx="4069466" cy="946598"/>
          </a:xfrm>
        </p:grpSpPr>
        <p:pic>
          <p:nvPicPr>
            <p:cNvPr id="17419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640" y="3013237"/>
              <a:ext cx="2150741" cy="517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420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4803" y="2829992"/>
              <a:ext cx="1956303" cy="9465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741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3987800"/>
            <a:ext cx="7999413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823913" y="4875725"/>
            <a:ext cx="7830990" cy="133882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宋体" pitchFamily="2" charset="-122"/>
              </a:rPr>
              <a:t>问题</a:t>
            </a:r>
            <a:r>
              <a:rPr lang="en-US" altLang="zh-CN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宋体" pitchFamily="2" charset="-122"/>
              </a:rPr>
              <a:t>8</a:t>
            </a:r>
            <a:r>
              <a:rPr lang="zh-CN" alt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宋体" pitchFamily="2" charset="-122"/>
              </a:rPr>
              <a:t>：</a:t>
            </a:r>
            <a:endParaRPr lang="en-US" altLang="zh-CN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ea typeface="宋体" pitchFamily="2" charset="-122"/>
            </a:endParaRPr>
          </a:p>
          <a:p>
            <a:pPr>
              <a:spcBef>
                <a:spcPts val="600"/>
              </a:spcBef>
              <a:defRPr/>
            </a:pPr>
            <a:r>
              <a:rPr lang="zh-CN" alt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宋体" pitchFamily="2" charset="-122"/>
              </a:rPr>
              <a:t>在我们考虑的问题中这起什么作用？</a:t>
            </a:r>
            <a:endParaRPr lang="en-US" altLang="zh-CN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529475" y="1831299"/>
            <a:ext cx="8208962" cy="2146300"/>
            <a:chOff x="611560" y="1412776"/>
            <a:chExt cx="8208912" cy="2147168"/>
          </a:xfrm>
        </p:grpSpPr>
        <p:pic>
          <p:nvPicPr>
            <p:cNvPr id="1536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1412776"/>
              <a:ext cx="8208912" cy="2147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Rounded Rectangle 1"/>
            <p:cNvSpPr/>
            <p:nvPr/>
          </p:nvSpPr>
          <p:spPr>
            <a:xfrm>
              <a:off x="6443999" y="3213729"/>
              <a:ext cx="2376473" cy="34621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4" name="Rounded Rectangle 3"/>
          <p:cNvSpPr/>
          <p:nvPr/>
        </p:nvSpPr>
        <p:spPr bwMode="auto">
          <a:xfrm>
            <a:off x="1826462" y="3212976"/>
            <a:ext cx="3654425" cy="35083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 bwMode="auto">
          <a:xfrm flipH="1">
            <a:off x="4211960" y="2291494"/>
            <a:ext cx="892353" cy="9214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8" name="TextBox 6"/>
          <p:cNvSpPr txBox="1">
            <a:spLocks noChangeArrowheads="1"/>
          </p:cNvSpPr>
          <p:nvPr/>
        </p:nvSpPr>
        <p:spPr bwMode="auto">
          <a:xfrm>
            <a:off x="4849823" y="1683286"/>
            <a:ext cx="3024254" cy="646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你一定熟悉在 </a:t>
            </a:r>
            <a:r>
              <a:rPr lang="en-US" altLang="zh-CN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{0,1,2,…,</a:t>
            </a:r>
            <a:r>
              <a:rPr lang="en-US" altLang="zh-CN" i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n</a:t>
            </a:r>
            <a:r>
              <a:rPr lang="en-US" altLang="zh-CN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-1}</a:t>
            </a:r>
            <a:r>
              <a:rPr lang="zh-CN" altLang="en-US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 上定义的对</a:t>
            </a:r>
            <a:r>
              <a:rPr lang="en-US" altLang="zh-CN" i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n</a:t>
            </a:r>
            <a:r>
              <a:rPr lang="zh-CN" altLang="en-US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“剩余加”</a:t>
            </a:r>
          </a:p>
        </p:txBody>
      </p:sp>
      <p:sp>
        <p:nvSpPr>
          <p:cNvPr id="8" name="标题 7">
            <a:extLst>
              <a:ext uri="{FF2B5EF4-FFF2-40B4-BE49-F238E27FC236}">
                <a16:creationId xmlns:a16="http://schemas.microsoft.com/office/drawing/2014/main" id="{EB99CCD2-F315-4A94-87F2-B1DF3CFA8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318" y="490537"/>
            <a:ext cx="8229600" cy="1143000"/>
          </a:xfrm>
        </p:spPr>
        <p:txBody>
          <a:bodyPr/>
          <a:lstStyle/>
          <a:p>
            <a:r>
              <a:rPr lang="zh-CN" altLang="en-US" dirty="0"/>
              <a:t>复根的乘法与“剩余加”</a:t>
            </a: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E48901B8-6CD4-4CB9-9F08-8D72ABA55338}"/>
              </a:ext>
            </a:extLst>
          </p:cNvPr>
          <p:cNvGrpSpPr/>
          <p:nvPr/>
        </p:nvGrpSpPr>
        <p:grpSpPr>
          <a:xfrm>
            <a:off x="1040152" y="4225321"/>
            <a:ext cx="4455228" cy="1207897"/>
            <a:chOff x="1040152" y="4225321"/>
            <a:chExt cx="4455228" cy="1207897"/>
          </a:xfrm>
        </p:grpSpPr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DC09B5CE-AAEB-4F4E-938B-1171683B0F79}"/>
                </a:ext>
              </a:extLst>
            </p:cNvPr>
            <p:cNvSpPr txBox="1"/>
            <p:nvPr/>
          </p:nvSpPr>
          <p:spPr>
            <a:xfrm>
              <a:off x="1040152" y="4225321"/>
              <a:ext cx="26135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C00000"/>
                  </a:solidFill>
                  <a:latin typeface="+mj-ea"/>
                  <a:ea typeface="+mj-ea"/>
                </a:rPr>
                <a:t>显而易见的数学性质：</a:t>
              </a:r>
            </a:p>
          </p:txBody>
        </p:sp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id="{CD5B5E56-BD30-4B41-9366-2DBF954986A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6962" y="4612706"/>
              <a:ext cx="1512168" cy="666624"/>
            </a:xfrm>
            <a:prstGeom prst="rect">
              <a:avLst/>
            </a:prstGeom>
          </p:spPr>
        </p:pic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9F97DC26-D4D2-417F-83E3-0B183930DD10}"/>
                </a:ext>
              </a:extLst>
            </p:cNvPr>
            <p:cNvSpPr txBox="1"/>
            <p:nvPr/>
          </p:nvSpPr>
          <p:spPr>
            <a:xfrm>
              <a:off x="1426962" y="5125441"/>
              <a:ext cx="12467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i="1" dirty="0" err="1">
                  <a:latin typeface="+mn-lt"/>
                </a:rPr>
                <a:t>n</a:t>
              </a:r>
              <a:r>
                <a:rPr lang="en-US" altLang="zh-CN" sz="1400" dirty="0" err="1">
                  <a:latin typeface="+mn-lt"/>
                </a:rPr>
                <a:t>,</a:t>
              </a:r>
              <a:r>
                <a:rPr lang="en-US" altLang="zh-CN" sz="1400" i="1" dirty="0" err="1">
                  <a:latin typeface="+mn-lt"/>
                </a:rPr>
                <a:t>k</a:t>
              </a:r>
              <a:r>
                <a:rPr lang="en-US" altLang="zh-CN" sz="1400" dirty="0">
                  <a:latin typeface="+mn-lt"/>
                </a:rPr>
                <a:t> </a:t>
              </a:r>
              <a:r>
                <a:rPr lang="zh-CN" altLang="en-US" sz="1400" dirty="0">
                  <a:latin typeface="+mj-ea"/>
                  <a:ea typeface="+mj-ea"/>
                </a:rPr>
                <a:t>非负</a:t>
              </a:r>
              <a:r>
                <a:rPr lang="en-US" altLang="zh-CN" sz="1400" dirty="0">
                  <a:latin typeface="+mj-ea"/>
                  <a:ea typeface="+mj-ea"/>
                </a:rPr>
                <a:t>, </a:t>
              </a:r>
              <a:r>
                <a:rPr lang="en-US" altLang="zh-CN" sz="1400" i="1" dirty="0">
                  <a:latin typeface="+mn-lt"/>
                  <a:ea typeface="+mj-ea"/>
                </a:rPr>
                <a:t>d</a:t>
              </a:r>
              <a:r>
                <a:rPr lang="en-US" altLang="zh-CN" sz="1400" dirty="0">
                  <a:latin typeface="+mn-lt"/>
                  <a:ea typeface="+mj-ea"/>
                </a:rPr>
                <a:t>&gt;0</a:t>
              </a:r>
              <a:endParaRPr lang="zh-CN" altLang="en-US" sz="1400" dirty="0">
                <a:latin typeface="+mn-lt"/>
                <a:ea typeface="+mj-ea"/>
              </a:endParaRPr>
            </a:p>
          </p:txBody>
        </p:sp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id="{FBC9001D-4678-4286-A5C4-90428B77426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344408" y="4675093"/>
              <a:ext cx="2150972" cy="541849"/>
            </a:xfrm>
            <a:prstGeom prst="rect">
              <a:avLst/>
            </a:prstGeom>
          </p:spPr>
        </p:pic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52528ED8-A244-43C3-B74F-BE8DA527B301}"/>
                </a:ext>
              </a:extLst>
            </p:cNvPr>
            <p:cNvSpPr txBox="1"/>
            <p:nvPr/>
          </p:nvSpPr>
          <p:spPr>
            <a:xfrm>
              <a:off x="3742947" y="5106572"/>
              <a:ext cx="12467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i="1" dirty="0">
                  <a:latin typeface="+mn-lt"/>
                </a:rPr>
                <a:t>n </a:t>
              </a:r>
              <a:r>
                <a:rPr lang="zh-CN" altLang="en-US" sz="1400" dirty="0">
                  <a:latin typeface="+mn-lt"/>
                </a:rPr>
                <a:t>是正偶数</a:t>
              </a:r>
              <a:r>
                <a:rPr lang="en-US" altLang="zh-CN" sz="1400" dirty="0">
                  <a:latin typeface="+mn-lt"/>
                </a:rPr>
                <a:t>  </a:t>
              </a:r>
              <a:endParaRPr lang="zh-CN" altLang="en-US" sz="1400" dirty="0">
                <a:latin typeface="+mn-lt"/>
                <a:ea typeface="+mj-ea"/>
              </a:endParaRP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99F1FE52-D5BF-46BE-B3A0-1F40EFBB48A3}"/>
              </a:ext>
            </a:extLst>
          </p:cNvPr>
          <p:cNvGrpSpPr/>
          <p:nvPr/>
        </p:nvGrpSpPr>
        <p:grpSpPr>
          <a:xfrm>
            <a:off x="1159821" y="5601594"/>
            <a:ext cx="7578616" cy="646331"/>
            <a:chOff x="1159821" y="5601594"/>
            <a:chExt cx="7578616" cy="646331"/>
          </a:xfrm>
        </p:grpSpPr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CC8FDBC7-4CA1-4BC3-B5D9-0FF648F1511B}"/>
                </a:ext>
              </a:extLst>
            </p:cNvPr>
            <p:cNvSpPr txBox="1"/>
            <p:nvPr/>
          </p:nvSpPr>
          <p:spPr>
            <a:xfrm>
              <a:off x="1159821" y="5761287"/>
              <a:ext cx="30277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C00000"/>
                  </a:solidFill>
                  <a:latin typeface="+mj-ea"/>
                  <a:ea typeface="+mj-ea"/>
                </a:rPr>
                <a:t>对算法最关键的数学性质：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文本框 18">
                  <a:extLst>
                    <a:ext uri="{FF2B5EF4-FFF2-40B4-BE49-F238E27FC236}">
                      <a16:creationId xmlns:a16="http://schemas.microsoft.com/office/drawing/2014/main" id="{BF25A970-2B03-4008-B748-117517C1B157}"/>
                    </a:ext>
                  </a:extLst>
                </p:cNvPr>
                <p:cNvSpPr txBox="1"/>
                <p:nvPr/>
              </p:nvSpPr>
              <p:spPr>
                <a:xfrm>
                  <a:off x="3923928" y="5601594"/>
                  <a:ext cx="2798384" cy="62568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altLang="zh-CN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sz="240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</m:t>
                                    </m:r>
                                  </m:e>
                                  <m:sub>
                                    <m: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  <m:sup>
                                    <m: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  <m:t>/2</m:t>
                                    </m:r>
                                  </m:sup>
                                </m:sSubSup>
                              </m:e>
                            </m:d>
                          </m:e>
                          <m:sup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</m:t>
                                    </m:r>
                                  </m:e>
                                  <m:sub>
                                    <m: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  <m:sup>
                                    <m: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p>
                                </m:sSubSup>
                              </m:e>
                            </m:d>
                          </m:e>
                          <m:sup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>
            <p:sp>
              <p:nvSpPr>
                <p:cNvPr id="19" name="文本框 18">
                  <a:extLst>
                    <a:ext uri="{FF2B5EF4-FFF2-40B4-BE49-F238E27FC236}">
                      <a16:creationId xmlns:a16="http://schemas.microsoft.com/office/drawing/2014/main" id="{BF25A970-2B03-4008-B748-117517C1B1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23928" y="5601594"/>
                  <a:ext cx="2798384" cy="62568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3F370418-CC72-4534-8154-78AD6583A516}"/>
                </a:ext>
              </a:extLst>
            </p:cNvPr>
            <p:cNvSpPr txBox="1"/>
            <p:nvPr/>
          </p:nvSpPr>
          <p:spPr>
            <a:xfrm>
              <a:off x="7020272" y="5601594"/>
              <a:ext cx="17181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rgbClr val="006600"/>
                  </a:solidFill>
                  <a:latin typeface="+mj-ea"/>
                  <a:ea typeface="+mj-ea"/>
                </a:rPr>
                <a:t>这意味着计算量可以少一半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3"/>
          <p:cNvGrpSpPr>
            <a:grpSpLocks/>
          </p:cNvGrpSpPr>
          <p:nvPr/>
        </p:nvGrpSpPr>
        <p:grpSpPr bwMode="auto">
          <a:xfrm>
            <a:off x="827088" y="409575"/>
            <a:ext cx="7129462" cy="863600"/>
            <a:chOff x="467544" y="548680"/>
            <a:chExt cx="7128792" cy="864096"/>
          </a:xfrm>
        </p:grpSpPr>
        <p:pic>
          <p:nvPicPr>
            <p:cNvPr id="2152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548680"/>
              <a:ext cx="4741257" cy="864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521" name="TextBox 2"/>
            <p:cNvSpPr txBox="1">
              <a:spLocks noChangeArrowheads="1"/>
            </p:cNvSpPr>
            <p:nvPr/>
          </p:nvSpPr>
          <p:spPr bwMode="auto">
            <a:xfrm>
              <a:off x="5375814" y="688340"/>
              <a:ext cx="222052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en-US" sz="3200">
                  <a:solidFill>
                    <a:srgbClr val="C00000"/>
                  </a:solidFill>
                  <a:latin typeface="微软雅黑" pitchFamily="34" charset="-122"/>
                  <a:ea typeface="微软雅黑" pitchFamily="34" charset="-122"/>
                </a:rPr>
                <a:t>并非</a:t>
              </a:r>
              <a:r>
                <a:rPr lang="en-US" altLang="zh-CN" sz="3200" i="1">
                  <a:solidFill>
                    <a:srgbClr val="C00000"/>
                  </a:solidFill>
                  <a:latin typeface="Times New Roman" pitchFamily="18" charset="0"/>
                  <a:ea typeface="微软雅黑" pitchFamily="34" charset="-122"/>
                  <a:cs typeface="Times New Roman" pitchFamily="18" charset="0"/>
                </a:rPr>
                <a:t>n</a:t>
              </a:r>
              <a:r>
                <a:rPr lang="zh-CN" altLang="en-US" sz="3200">
                  <a:solidFill>
                    <a:srgbClr val="C00000"/>
                  </a:solidFill>
                  <a:latin typeface="微软雅黑" pitchFamily="34" charset="-122"/>
                  <a:ea typeface="微软雅黑" pitchFamily="34" charset="-122"/>
                </a:rPr>
                <a:t>个值</a:t>
              </a:r>
            </a:p>
          </p:txBody>
        </p:sp>
      </p:grp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1444625"/>
            <a:ext cx="81502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684213" y="2620963"/>
            <a:ext cx="7324725" cy="579437"/>
            <a:chOff x="683568" y="2621530"/>
            <a:chExt cx="7325475" cy="579209"/>
          </a:xfrm>
        </p:grpSpPr>
        <p:grpSp>
          <p:nvGrpSpPr>
            <p:cNvPr id="21513" name="Group 4"/>
            <p:cNvGrpSpPr>
              <a:grpSpLocks/>
            </p:cNvGrpSpPr>
            <p:nvPr/>
          </p:nvGrpSpPr>
          <p:grpSpPr bwMode="auto">
            <a:xfrm>
              <a:off x="803520" y="2668566"/>
              <a:ext cx="7040336" cy="532173"/>
              <a:chOff x="971600" y="2636912"/>
              <a:chExt cx="7040336" cy="532173"/>
            </a:xfrm>
          </p:grpSpPr>
          <p:pic>
            <p:nvPicPr>
              <p:cNvPr id="21516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1600" y="2636912"/>
                <a:ext cx="3080263" cy="5156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1517" name="Picture 5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13545" y="2727278"/>
                <a:ext cx="1585589" cy="4380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1518" name="Picture 6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62653" y="2667762"/>
                <a:ext cx="1201194" cy="4557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1519" name="Picture 7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94062" y="2677113"/>
                <a:ext cx="1417874" cy="4919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6" name="Rounded Rectangle 5"/>
            <p:cNvSpPr/>
            <p:nvPr/>
          </p:nvSpPr>
          <p:spPr>
            <a:xfrm>
              <a:off x="683568" y="2669136"/>
              <a:ext cx="1584487" cy="531603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899266" y="2621530"/>
              <a:ext cx="1109777" cy="531603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822575" y="3570288"/>
            <a:ext cx="3100388" cy="603250"/>
            <a:chOff x="2822103" y="3570409"/>
            <a:chExt cx="3100202" cy="603402"/>
          </a:xfrm>
        </p:grpSpPr>
        <p:pic>
          <p:nvPicPr>
            <p:cNvPr id="21511" name="Picture 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5465" y="3570409"/>
              <a:ext cx="2076840" cy="581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512" name="TextBox 8"/>
            <p:cNvSpPr txBox="1">
              <a:spLocks noChangeArrowheads="1"/>
            </p:cNvSpPr>
            <p:nvPr/>
          </p:nvSpPr>
          <p:spPr bwMode="auto">
            <a:xfrm>
              <a:off x="2822103" y="3650591"/>
              <a:ext cx="107366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en-US" sz="2800">
                  <a:solidFill>
                    <a:srgbClr val="C00000"/>
                  </a:solidFill>
                  <a:latin typeface="微软雅黑" pitchFamily="34" charset="-122"/>
                  <a:ea typeface="微软雅黑" pitchFamily="34" charset="-122"/>
                </a:rPr>
                <a:t>显然</a:t>
              </a:r>
            </a:p>
          </p:txBody>
        </p:sp>
      </p:grp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55625" y="4292600"/>
            <a:ext cx="832802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Therefore, we recursively evaluate the polynomials A</a:t>
            </a:r>
            <a:r>
              <a:rPr lang="en-US" altLang="zh-CN" sz="2000" baseline="30000" dirty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 and A</a:t>
            </a:r>
            <a:r>
              <a:rPr lang="en-US" altLang="zh-CN" sz="2000" baseline="30000" dirty="0"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 of degree-bound n/2 at the n/2 complex (n/2)</a:t>
            </a:r>
            <a:r>
              <a:rPr lang="en-US" altLang="zh-CN" sz="2000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 roots of unity. These subproblems have exactly the same form as the original problem, but are half the size.</a:t>
            </a:r>
          </a:p>
          <a:p>
            <a:pPr eaLnBrk="1" hangingPunct="1"/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We have now </a:t>
            </a:r>
            <a:r>
              <a:rPr lang="en-US" altLang="zh-CN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successfully divided 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an n-element </a:t>
            </a:r>
            <a:r>
              <a:rPr lang="en-US" altLang="zh-CN" sz="2000" dirty="0" err="1">
                <a:latin typeface="Times New Roman" pitchFamily="18" charset="0"/>
                <a:cs typeface="Times New Roman" pitchFamily="18" charset="0"/>
              </a:rPr>
              <a:t>DFT</a:t>
            </a:r>
            <a:r>
              <a:rPr lang="en-US" altLang="zh-CN" sz="2000" i="1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 computation into two n/2-element </a:t>
            </a:r>
            <a:r>
              <a:rPr lang="en-US" altLang="zh-CN" sz="2000" dirty="0" err="1">
                <a:latin typeface="Times New Roman" pitchFamily="18" charset="0"/>
                <a:cs typeface="Times New Roman" pitchFamily="18" charset="0"/>
              </a:rPr>
              <a:t>DFT</a:t>
            </a:r>
            <a:r>
              <a:rPr lang="en-US" altLang="zh-CN" sz="2000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000" baseline="-25000" dirty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 computations.</a:t>
            </a:r>
            <a:endParaRPr lang="zh-C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95288" y="331787"/>
            <a:ext cx="8507288" cy="847725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0" dirty="0"/>
              <a:t>快速傅里叶变换：</a:t>
            </a:r>
            <a:r>
              <a:rPr lang="en-US" altLang="zh-CN" b="0" dirty="0">
                <a:latin typeface="+mn-lt"/>
              </a:rPr>
              <a:t>Divide-and-Conquer</a:t>
            </a:r>
            <a:endParaRPr lang="zh-CN" altLang="en-US" b="0" dirty="0">
              <a:latin typeface="+mn-lt"/>
            </a:endParaRP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125538"/>
            <a:ext cx="561657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838" y="2133600"/>
            <a:ext cx="3870325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2636999" y="2132856"/>
            <a:ext cx="3870002" cy="576064"/>
          </a:xfrm>
          <a:prstGeom prst="roundRect">
            <a:avLst/>
          </a:prstGeom>
          <a:noFill/>
          <a:ln w="44450" cmpd="tri">
            <a:solidFill>
              <a:srgbClr val="FF000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0488" name="TextBox 3"/>
          <p:cNvSpPr txBox="1">
            <a:spLocks noChangeArrowheads="1"/>
          </p:cNvSpPr>
          <p:nvPr/>
        </p:nvSpPr>
        <p:spPr bwMode="auto">
          <a:xfrm>
            <a:off x="395288" y="2824163"/>
            <a:ext cx="2663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8000"/>
                </a:solidFill>
                <a:latin typeface="楷体" pitchFamily="49" charset="-122"/>
                <a:ea typeface="楷体" pitchFamily="49" charset="-122"/>
              </a:rPr>
              <a:t>则核心任务变成： </a:t>
            </a:r>
          </a:p>
        </p:txBody>
      </p:sp>
      <p:pic>
        <p:nvPicPr>
          <p:cNvPr id="2048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3275013"/>
            <a:ext cx="79216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90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706813"/>
            <a:ext cx="345598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21522" y="4394494"/>
            <a:ext cx="7622886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问题 </a:t>
            </a:r>
            <a:r>
              <a:rPr lang="en-US" altLang="zh-CN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9</a:t>
            </a:r>
            <a:r>
              <a:rPr lang="zh-CN" alt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：</a:t>
            </a:r>
            <a:endParaRPr lang="en-US" altLang="zh-CN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>
              <a:defRPr/>
            </a:pPr>
            <a:r>
              <a:rPr lang="zh-CN" alt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为什么这就可以递归了，而且子问题规模会缩小一半？</a:t>
            </a:r>
            <a:endParaRPr lang="en-US" altLang="zh-CN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64163" y="5732463"/>
            <a:ext cx="32400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rgbClr val="008000"/>
                </a:solidFill>
                <a:latin typeface="+mj-ea"/>
                <a:ea typeface="+mj-ea"/>
              </a:rPr>
              <a:t>这就是“快速”的来由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692150"/>
            <a:ext cx="7705725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221288" y="4437063"/>
            <a:ext cx="3311525" cy="720725"/>
            <a:chOff x="5076825" y="4508500"/>
            <a:chExt cx="3311525" cy="720725"/>
          </a:xfrm>
        </p:grpSpPr>
        <p:pic>
          <p:nvPicPr>
            <p:cNvPr id="2254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4888" y="4635500"/>
              <a:ext cx="2159000" cy="50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542" name="TextBox 1"/>
            <p:cNvSpPr txBox="1">
              <a:spLocks noChangeArrowheads="1"/>
            </p:cNvSpPr>
            <p:nvPr/>
          </p:nvSpPr>
          <p:spPr bwMode="auto">
            <a:xfrm>
              <a:off x="5219700" y="4656138"/>
              <a:ext cx="865188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en-US" sz="2400"/>
                <a:t>注意：</a:t>
              </a: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5076825" y="4508500"/>
              <a:ext cx="3311525" cy="72072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1997075"/>
            <a:ext cx="1819275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339975" y="1901825"/>
            <a:ext cx="4254500" cy="663575"/>
            <a:chOff x="2339752" y="1901346"/>
            <a:chExt cx="4255254" cy="663558"/>
          </a:xfrm>
        </p:grpSpPr>
        <p:cxnSp>
          <p:nvCxnSpPr>
            <p:cNvPr id="4" name="Straight Arrow Connector 3"/>
            <p:cNvCxnSpPr/>
            <p:nvPr/>
          </p:nvCxnSpPr>
          <p:spPr>
            <a:xfrm flipV="1">
              <a:off x="2339752" y="2133115"/>
              <a:ext cx="1224180" cy="431789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prstDash val="lg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0" name="TextBox 4"/>
            <p:cNvSpPr txBox="1">
              <a:spLocks noChangeArrowheads="1"/>
            </p:cNvSpPr>
            <p:nvPr/>
          </p:nvSpPr>
          <p:spPr bwMode="auto">
            <a:xfrm>
              <a:off x="3570323" y="1901346"/>
              <a:ext cx="302468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en-US">
                  <a:solidFill>
                    <a:srgbClr val="C00000"/>
                  </a:solidFill>
                  <a:latin typeface="微软雅黑" pitchFamily="34" charset="-122"/>
                  <a:ea typeface="微软雅黑" pitchFamily="34" charset="-122"/>
                </a:rPr>
                <a:t>你能解释这是干嘛的吗？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932363" y="3316288"/>
            <a:ext cx="3287712" cy="901700"/>
            <a:chOff x="4932040" y="3316266"/>
            <a:chExt cx="3287623" cy="901502"/>
          </a:xfrm>
        </p:grpSpPr>
        <p:pic>
          <p:nvPicPr>
            <p:cNvPr id="22536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8472" y="3316266"/>
              <a:ext cx="2211191" cy="901502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Right Brace 6"/>
            <p:cNvSpPr/>
            <p:nvPr/>
          </p:nvSpPr>
          <p:spPr>
            <a:xfrm>
              <a:off x="4932040" y="3428953"/>
              <a:ext cx="287329" cy="576136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2538" name="TextBox 7"/>
            <p:cNvSpPr txBox="1">
              <a:spLocks noChangeArrowheads="1"/>
            </p:cNvSpPr>
            <p:nvPr/>
          </p:nvSpPr>
          <p:spPr bwMode="auto">
            <a:xfrm>
              <a:off x="5219700" y="3429000"/>
              <a:ext cx="100848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zh-CN" altLang="en-US">
                  <a:latin typeface="楷体" pitchFamily="49" charset="-122"/>
                  <a:ea typeface="楷体" pitchFamily="49" charset="-122"/>
                </a:rPr>
                <a:t>递归的结果：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771775" y="6021388"/>
            <a:ext cx="473233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rgbClr val="C00000"/>
                </a:solidFill>
                <a:latin typeface="+mj-ea"/>
                <a:ea typeface="+mj-ea"/>
              </a:rPr>
              <a:t>为什么第</a:t>
            </a:r>
            <a:r>
              <a:rPr lang="en-US" altLang="zh-CN" dirty="0">
                <a:solidFill>
                  <a:srgbClr val="C00000"/>
                </a:solidFill>
                <a:latin typeface="+mn-lt"/>
                <a:ea typeface="+mj-ea"/>
              </a:rPr>
              <a:t>11, 12</a:t>
            </a:r>
            <a:r>
              <a:rPr lang="zh-CN" altLang="en-US" dirty="0">
                <a:solidFill>
                  <a:srgbClr val="C00000"/>
                </a:solidFill>
                <a:latin typeface="+mj-ea"/>
                <a:ea typeface="+mj-ea"/>
              </a:rPr>
              <a:t>行一个用加法，一个用减法？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13173" y="2492896"/>
            <a:ext cx="3663183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Part I</a:t>
            </a:r>
          </a:p>
          <a:p>
            <a:pPr algn="ctr">
              <a:defRPr/>
            </a:pPr>
            <a:r>
              <a:rPr lang="zh-CN" alt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多项式计算</a:t>
            </a:r>
            <a:endParaRPr lang="en-US" altLang="zh-CN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03213" y="412750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dirty="0"/>
              <a:t>插值：还原系数形式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96608"/>
            <a:ext cx="7272338" cy="223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691789"/>
            <a:ext cx="2449512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77128" y="4957520"/>
            <a:ext cx="4646127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问题</a:t>
            </a:r>
            <a:r>
              <a:rPr lang="en-US" altLang="zh-CN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10</a:t>
            </a:r>
            <a:r>
              <a:rPr lang="zh-CN" altLang="en-US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：</a:t>
            </a:r>
            <a:endParaRPr lang="en-US" altLang="zh-CN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你能解释这个矩阵吗？还原多项式的系数形式如何做到？</a:t>
            </a:r>
            <a:endParaRPr lang="en-US" altLang="zh-CN" sz="2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00192" y="4373320"/>
            <a:ext cx="24114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600" dirty="0">
                <a:solidFill>
                  <a:srgbClr val="C00000"/>
                </a:solidFill>
                <a:latin typeface="+mj-ea"/>
                <a:ea typeface="+mj-ea"/>
              </a:rPr>
              <a:t>书上还提到“乘法表”，你注意到了吗？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4BFD242-13DC-4DC0-9908-895420332306}"/>
              </a:ext>
            </a:extLst>
          </p:cNvPr>
          <p:cNvSpPr txBox="1"/>
          <p:nvPr/>
        </p:nvSpPr>
        <p:spPr>
          <a:xfrm>
            <a:off x="899592" y="1555750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006600"/>
                </a:solidFill>
                <a:latin typeface="+mj-ea"/>
                <a:ea typeface="+mj-ea"/>
              </a:rPr>
              <a:t>离散傅里叶变换的矩阵形式：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/>
              <a:t>如何计算</a:t>
            </a:r>
            <a:r>
              <a:rPr lang="en-US" altLang="zh-CN" b="0" dirty="0" err="1">
                <a:latin typeface="+mn-lt"/>
              </a:rPr>
              <a:t>Vandermonde</a:t>
            </a:r>
            <a:r>
              <a:rPr lang="zh-CN" altLang="en-US" dirty="0"/>
              <a:t>矩阵的逆</a:t>
            </a: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268413"/>
            <a:ext cx="7775575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395663"/>
            <a:ext cx="1655762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1" name="TextBox 2"/>
          <p:cNvSpPr txBox="1">
            <a:spLocks noChangeArrowheads="1"/>
          </p:cNvSpPr>
          <p:nvPr/>
        </p:nvSpPr>
        <p:spPr bwMode="auto">
          <a:xfrm>
            <a:off x="4932363" y="3141663"/>
            <a:ext cx="2592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</a:rPr>
              <a:t>Summation lemma:</a:t>
            </a:r>
            <a:endParaRPr lang="zh-CN" altLang="en-US">
              <a:solidFill>
                <a:srgbClr val="C0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59338" y="3141663"/>
            <a:ext cx="2520950" cy="12922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724525" y="1989138"/>
            <a:ext cx="690563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4" name="TextBox 1"/>
          <p:cNvSpPr txBox="1">
            <a:spLocks noChangeArrowheads="1"/>
          </p:cNvSpPr>
          <p:nvPr/>
        </p:nvSpPr>
        <p:spPr bwMode="auto">
          <a:xfrm>
            <a:off x="6948488" y="3429000"/>
            <a:ext cx="2016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i="1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k</a:t>
            </a:r>
            <a:r>
              <a:rPr lang="zh-CN" altLang="en-US">
                <a:solidFill>
                  <a:srgbClr val="C0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不是</a:t>
            </a:r>
            <a:r>
              <a:rPr lang="en-US" altLang="zh-CN" i="1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n</a:t>
            </a:r>
            <a:r>
              <a:rPr lang="zh-CN" altLang="en-US">
                <a:solidFill>
                  <a:srgbClr val="C0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的整数倍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03575" y="5949950"/>
            <a:ext cx="28654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600" dirty="0">
                <a:solidFill>
                  <a:srgbClr val="C00000"/>
                </a:solidFill>
                <a:latin typeface="+mj-ea"/>
                <a:ea typeface="+mj-ea"/>
              </a:rPr>
              <a:t>这段话你能解释一下吗？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435975" cy="1012825"/>
          </a:xfrm>
        </p:spPr>
        <p:txBody>
          <a:bodyPr/>
          <a:lstStyle/>
          <a:p>
            <a:pPr eaLnBrk="1" hangingPunct="1"/>
            <a:r>
              <a:rPr lang="zh-CN" altLang="en-US"/>
              <a:t>多项式变换：从点值形式到系数形式</a:t>
            </a: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341438"/>
            <a:ext cx="8280400" cy="338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052513"/>
            <a:ext cx="7685087" cy="187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3068638"/>
            <a:ext cx="7729537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1"/>
          <p:cNvGrpSpPr>
            <a:grpSpLocks/>
          </p:cNvGrpSpPr>
          <p:nvPr/>
        </p:nvGrpSpPr>
        <p:grpSpPr bwMode="auto">
          <a:xfrm>
            <a:off x="637220" y="1268760"/>
            <a:ext cx="8229600" cy="3527648"/>
            <a:chOff x="449122" y="1124744"/>
            <a:chExt cx="8227333" cy="3794453"/>
          </a:xfrm>
        </p:grpSpPr>
        <p:pic>
          <p:nvPicPr>
            <p:cNvPr id="1843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1124744"/>
              <a:ext cx="8136903" cy="7200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43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122" y="1894861"/>
              <a:ext cx="8152177" cy="3024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Rectangle 5"/>
          <p:cNvSpPr/>
          <p:nvPr/>
        </p:nvSpPr>
        <p:spPr>
          <a:xfrm>
            <a:off x="1160842" y="4881354"/>
            <a:ext cx="7272809" cy="141577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问题</a:t>
            </a:r>
            <a:r>
              <a:rPr lang="en-US" altLang="zh-CN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11</a:t>
            </a:r>
            <a:r>
              <a:rPr lang="zh-CN" alt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：</a:t>
            </a:r>
            <a:endParaRPr lang="en-US" altLang="zh-CN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spcBef>
                <a:spcPts val="600"/>
              </a:spcBef>
              <a:defRPr/>
            </a:pPr>
            <a:r>
              <a:rPr lang="en-US" altLang="zh-CN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 </a:t>
            </a:r>
            <a:r>
              <a:rPr lang="zh-CN" alt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为什么我们假设</a:t>
            </a:r>
            <a:r>
              <a:rPr lang="en-US" altLang="zh-CN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</a:t>
            </a:r>
            <a:r>
              <a:rPr lang="zh-CN" alt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是</a:t>
            </a:r>
            <a:r>
              <a:rPr lang="en-US" altLang="zh-CN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r>
              <a:rPr lang="zh-CN" alt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的整次幂</a:t>
            </a:r>
            <a:r>
              <a:rPr lang="en-US" altLang="zh-CN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?</a:t>
            </a:r>
          </a:p>
          <a:p>
            <a:pPr>
              <a:spcBef>
                <a:spcPts val="600"/>
              </a:spcBef>
              <a:defRPr/>
            </a:pPr>
            <a:r>
              <a:rPr lang="en-US" altLang="zh-CN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 </a:t>
            </a:r>
            <a:r>
              <a:rPr lang="zh-CN" alt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书上说这里的</a:t>
            </a:r>
            <a:r>
              <a:rPr lang="en-US" altLang="zh-CN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</a:t>
            </a:r>
            <a:r>
              <a:rPr lang="zh-CN" alt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实际上是</a:t>
            </a:r>
            <a:r>
              <a:rPr lang="en-US" altLang="zh-CN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r>
              <a:rPr lang="en-US" altLang="zh-CN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</a:t>
            </a:r>
            <a:r>
              <a:rPr lang="zh-CN" alt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，什么意思？</a:t>
            </a:r>
            <a:endParaRPr lang="en-US" altLang="zh-CN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DEA882CE-7B20-45EE-92E4-09C6D89EE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整个过程的总结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课外作业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 eaLnBrk="1" hangingPunct="1"/>
            <a:r>
              <a:rPr lang="en-US" altLang="zh-CN"/>
              <a:t>TC Ex.30.1: 2, 4, 5</a:t>
            </a:r>
          </a:p>
          <a:p>
            <a:pPr eaLnBrk="1" hangingPunct="1"/>
            <a:r>
              <a:rPr lang="en-US" altLang="zh-CN"/>
              <a:t>TC Ex.30.2: 1, 4, 5, 7</a:t>
            </a:r>
          </a:p>
          <a:p>
            <a:pPr eaLnBrk="1" hangingPunct="1"/>
            <a:r>
              <a:rPr lang="en-US" altLang="zh-CN"/>
              <a:t>TC Ex.30.3: 2</a:t>
            </a:r>
          </a:p>
          <a:p>
            <a:pPr eaLnBrk="1" hangingPunct="1"/>
            <a:r>
              <a:rPr lang="en-US" altLang="zh-CN"/>
              <a:t>TC Prob: 30-1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59CC9184-A5B7-4418-A57D-91288C46F787}"/>
              </a:ext>
            </a:extLst>
          </p:cNvPr>
          <p:cNvSpPr/>
          <p:nvPr/>
        </p:nvSpPr>
        <p:spPr>
          <a:xfrm>
            <a:off x="683568" y="908720"/>
            <a:ext cx="806489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4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问题</a:t>
            </a:r>
            <a:r>
              <a:rPr lang="en-US" altLang="zh-CN" sz="4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1</a:t>
            </a:r>
            <a:r>
              <a:rPr lang="zh-CN" altLang="en-US" sz="4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：</a:t>
            </a:r>
            <a:endParaRPr lang="en-US" altLang="zh-CN" sz="40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  <a:p>
            <a:r>
              <a:rPr lang="zh-CN" altLang="en-US" sz="4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假如我们需要求两个</a:t>
            </a:r>
            <a:r>
              <a:rPr lang="en-US" altLang="zh-CN" sz="4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4096</a:t>
            </a:r>
            <a:r>
              <a:rPr lang="zh-CN" altLang="en-US" sz="4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位整数的乘积，需要执行多少次乘法操作？</a:t>
            </a:r>
            <a:endParaRPr lang="zh-CN" altLang="en-US" sz="4000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F2B68CF-B46D-4493-9D12-69DE54C67C3F}"/>
              </a:ext>
            </a:extLst>
          </p:cNvPr>
          <p:cNvSpPr txBox="1"/>
          <p:nvPr/>
        </p:nvSpPr>
        <p:spPr>
          <a:xfrm>
            <a:off x="1511660" y="3333180"/>
            <a:ext cx="612068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直接采用“长乘”：</a:t>
            </a:r>
            <a:r>
              <a:rPr lang="en-US" altLang="zh-CN" sz="2400" dirty="0">
                <a:latin typeface="Amasis MT Pro Medium" panose="020B0604020202020204" pitchFamily="18" charset="0"/>
              </a:rPr>
              <a:t>4096</a:t>
            </a:r>
            <a:r>
              <a:rPr lang="en-US" altLang="zh-CN" sz="2400" baseline="30000" dirty="0">
                <a:latin typeface="Amasis MT Pro Medium" panose="020B0604020202020204" pitchFamily="18" charset="0"/>
              </a:rPr>
              <a:t>2</a:t>
            </a:r>
            <a:r>
              <a:rPr lang="en-US" altLang="zh-CN" sz="2400" dirty="0">
                <a:latin typeface="Amasis MT Pro Medium" panose="020B0604020202020204" pitchFamily="18" charset="0"/>
              </a:rPr>
              <a:t> = 16,777,216</a:t>
            </a:r>
          </a:p>
          <a:p>
            <a:pPr>
              <a:spcBef>
                <a:spcPts val="600"/>
              </a:spcBef>
            </a:pPr>
            <a:r>
              <a:rPr lang="zh-CN" altLang="en-US" sz="2400" dirty="0"/>
              <a:t>采用</a:t>
            </a:r>
            <a:r>
              <a:rPr lang="en-US" altLang="zh-CN" sz="2400" dirty="0">
                <a:latin typeface="Amasis MT Pro Medium" panose="02040604050005020304" pitchFamily="18" charset="0"/>
              </a:rPr>
              <a:t>Karatsuba</a:t>
            </a:r>
            <a:r>
              <a:rPr lang="zh-CN" altLang="en-US" sz="2400" dirty="0"/>
              <a:t>算法：</a:t>
            </a:r>
            <a:r>
              <a:rPr lang="en-US" altLang="zh-CN" sz="2400" dirty="0">
                <a:latin typeface="Amasis MT Pro Medium" panose="02040604050005020304" pitchFamily="18" charset="0"/>
              </a:rPr>
              <a:t>4096</a:t>
            </a:r>
            <a:r>
              <a:rPr lang="en-US" altLang="zh-CN" sz="2400" baseline="30000" dirty="0">
                <a:latin typeface="Amasis MT Pro Medium" panose="02040604050005020304" pitchFamily="18" charset="0"/>
              </a:rPr>
              <a:t>lg3</a:t>
            </a:r>
            <a:r>
              <a:rPr lang="en-US" altLang="zh-CN" sz="2400" dirty="0">
                <a:latin typeface="Amasis MT Pro Medium" panose="02040604050005020304" pitchFamily="18" charset="0"/>
              </a:rPr>
              <a:t> </a:t>
            </a:r>
            <a:r>
              <a:rPr lang="en-US" altLang="zh-CN" sz="2400" dirty="0">
                <a:latin typeface="Amasis MT Pro Medium" panose="02040604050005020304" pitchFamily="18" charset="0"/>
                <a:sym typeface="Symbol" panose="05050102010706020507" pitchFamily="18" charset="2"/>
              </a:rPr>
              <a:t> 531,607</a:t>
            </a:r>
          </a:p>
          <a:p>
            <a:pPr>
              <a:spcBef>
                <a:spcPts val="600"/>
              </a:spcBef>
            </a:pPr>
            <a:r>
              <a:rPr lang="zh-CN" altLang="en-US" sz="2400" dirty="0">
                <a:sym typeface="Symbol" panose="05050102010706020507" pitchFamily="18" charset="2"/>
              </a:rPr>
              <a:t>如果能找到</a:t>
            </a:r>
            <a:r>
              <a:rPr lang="en-US" altLang="zh-CN" sz="2400" dirty="0">
                <a:latin typeface="Amasis MT Pro Medium" panose="02040604050005020304" pitchFamily="18" charset="0"/>
                <a:sym typeface="Symbol" panose="05050102010706020507" pitchFamily="18" charset="2"/>
              </a:rPr>
              <a:t>O(</a:t>
            </a:r>
            <a:r>
              <a:rPr lang="en-US" altLang="zh-CN" sz="2400" i="1" dirty="0" err="1">
                <a:latin typeface="Amasis MT Pro Medium" panose="02040604050005020304" pitchFamily="18" charset="0"/>
                <a:sym typeface="Symbol" panose="05050102010706020507" pitchFamily="18" charset="2"/>
              </a:rPr>
              <a:t>n</a:t>
            </a:r>
            <a:r>
              <a:rPr lang="en-US" altLang="zh-CN" sz="2400" dirty="0" err="1">
                <a:latin typeface="Amasis MT Pro Medium" panose="02040604050005020304" pitchFamily="18" charset="0"/>
                <a:sym typeface="Symbol" panose="05050102010706020507" pitchFamily="18" charset="2"/>
              </a:rPr>
              <a:t>log</a:t>
            </a:r>
            <a:r>
              <a:rPr lang="en-US" altLang="zh-CN" sz="2400" i="1" dirty="0" err="1">
                <a:latin typeface="Amasis MT Pro Medium" panose="02040604050005020304" pitchFamily="18" charset="0"/>
                <a:sym typeface="Symbol" panose="05050102010706020507" pitchFamily="18" charset="2"/>
              </a:rPr>
              <a:t>n</a:t>
            </a:r>
            <a:r>
              <a:rPr lang="en-US" altLang="zh-CN" sz="2400" dirty="0">
                <a:latin typeface="Amasis MT Pro Medium" panose="02040604050005020304" pitchFamily="18" charset="0"/>
                <a:sym typeface="Symbol" panose="05050102010706020507" pitchFamily="18" charset="2"/>
              </a:rPr>
              <a:t>)</a:t>
            </a:r>
            <a:r>
              <a:rPr lang="zh-CN" altLang="en-US" sz="2400" dirty="0">
                <a:sym typeface="Symbol" panose="05050102010706020507" pitchFamily="18" charset="2"/>
              </a:rPr>
              <a:t>的算法呢？</a:t>
            </a:r>
            <a:endParaRPr lang="zh-CN" altLang="en-US" sz="2400" dirty="0">
              <a:solidFill>
                <a:srgbClr val="C00000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77EEBE9-2EDF-4ECB-B364-0482D353BEF6}"/>
              </a:ext>
            </a:extLst>
          </p:cNvPr>
          <p:cNvSpPr txBox="1"/>
          <p:nvPr/>
        </p:nvSpPr>
        <p:spPr>
          <a:xfrm>
            <a:off x="5868144" y="422573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ym typeface="Symbol" panose="05050102010706020507" pitchFamily="18" charset="2"/>
              </a:rPr>
              <a:t> </a:t>
            </a:r>
            <a:r>
              <a:rPr lang="en-US" altLang="zh-CN" sz="2400" dirty="0">
                <a:solidFill>
                  <a:srgbClr val="C00000"/>
                </a:solidFill>
                <a:latin typeface="Amasis MT Pro Medium" panose="02040604050005020304" pitchFamily="18" charset="0"/>
                <a:sym typeface="Symbol" panose="05050102010706020507" pitchFamily="18" charset="2"/>
              </a:rPr>
              <a:t>49152</a:t>
            </a:r>
            <a:endParaRPr lang="zh-CN" altLang="en-US" sz="24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0DA3716-F9F0-46EB-A1AF-2CEC81152368}"/>
              </a:ext>
            </a:extLst>
          </p:cNvPr>
          <p:cNvSpPr txBox="1"/>
          <p:nvPr/>
        </p:nvSpPr>
        <p:spPr>
          <a:xfrm>
            <a:off x="1511660" y="4869160"/>
            <a:ext cx="58744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如果告诉你，这可以利用多项式乘法实现，你觉得奇怪吗？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BCD733C-1763-42A0-B2D1-63172BF20790}"/>
              </a:ext>
            </a:extLst>
          </p:cNvPr>
          <p:cNvSpPr txBox="1"/>
          <p:nvPr/>
        </p:nvSpPr>
        <p:spPr>
          <a:xfrm>
            <a:off x="2627784" y="5877272"/>
            <a:ext cx="424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+mj-ea"/>
                <a:ea typeface="+mj-ea"/>
              </a:rPr>
              <a:t>关键是：多项式乘法效率能有多高？</a:t>
            </a:r>
          </a:p>
        </p:txBody>
      </p:sp>
    </p:spTree>
    <p:extLst>
      <p:ext uri="{BB962C8B-B14F-4D97-AF65-F5344CB8AC3E}">
        <p14:creationId xmlns:p14="http://schemas.microsoft.com/office/powerpoint/2010/main" val="17283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6014"/>
            <a:ext cx="27352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1132010" y="3429000"/>
            <a:ext cx="1871663" cy="0"/>
          </a:xfrm>
          <a:prstGeom prst="line">
            <a:avLst/>
          </a:prstGeom>
          <a:ln w="44450">
            <a:solidFill>
              <a:srgbClr val="C0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组合 9">
            <a:extLst>
              <a:ext uri="{FF2B5EF4-FFF2-40B4-BE49-F238E27FC236}">
                <a16:creationId xmlns:a16="http://schemas.microsoft.com/office/drawing/2014/main" id="{1AE0C39D-AAE5-4A65-8FD1-3135E8F3FF6A}"/>
              </a:ext>
            </a:extLst>
          </p:cNvPr>
          <p:cNvGrpSpPr/>
          <p:nvPr/>
        </p:nvGrpSpPr>
        <p:grpSpPr>
          <a:xfrm>
            <a:off x="794262" y="3738747"/>
            <a:ext cx="4610382" cy="2395930"/>
            <a:chOff x="794262" y="3738747"/>
            <a:chExt cx="4610382" cy="2395930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262" y="3738747"/>
              <a:ext cx="4545013" cy="2305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ounded Rectangle 3"/>
            <p:cNvSpPr/>
            <p:nvPr/>
          </p:nvSpPr>
          <p:spPr>
            <a:xfrm>
              <a:off x="3739356" y="5631440"/>
              <a:ext cx="1665288" cy="50323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5126" name="TextBox 4"/>
          <p:cNvSpPr txBox="1">
            <a:spLocks noChangeArrowheads="1"/>
          </p:cNvSpPr>
          <p:nvPr/>
        </p:nvSpPr>
        <p:spPr bwMode="auto">
          <a:xfrm>
            <a:off x="510894" y="1232480"/>
            <a:ext cx="5111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0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(x) is a polynomial of degree-bound </a:t>
            </a:r>
            <a:r>
              <a:rPr lang="en-US" altLang="zh-CN" sz="20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en-US" sz="2000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5606" y="1692810"/>
            <a:ext cx="4563615" cy="954107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en-US" altLang="zh-CN" sz="2800">
                <a:solidFill>
                  <a:srgbClr val="008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</a:t>
            </a:r>
            <a:r>
              <a:rPr lang="en-US" altLang="zh-CN" sz="2800" b="1" i="1">
                <a:solidFill>
                  <a:srgbClr val="008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polynomial  </a:t>
            </a:r>
            <a:r>
              <a:rPr lang="en-US" altLang="zh-CN" sz="2800">
                <a:solidFill>
                  <a:srgbClr val="008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 the variable </a:t>
            </a:r>
            <a:r>
              <a:rPr lang="en-US" altLang="zh-CN" sz="2800" i="1">
                <a:solidFill>
                  <a:srgbClr val="008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altLang="zh-CN" sz="2800">
                <a:solidFill>
                  <a:srgbClr val="008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over an algebraic </a:t>
            </a:r>
            <a:r>
              <a:rPr lang="en-US" altLang="zh-CN" sz="2800" b="1" i="1">
                <a:solidFill>
                  <a:srgbClr val="008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field</a:t>
            </a:r>
            <a:r>
              <a:rPr lang="en-US" altLang="zh-CN" sz="2800">
                <a:solidFill>
                  <a:srgbClr val="008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altLang="zh-CN" sz="2800" i="1">
                <a:solidFill>
                  <a:srgbClr val="008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 .</a:t>
            </a:r>
            <a:endParaRPr lang="zh-CN" altLang="en-US" sz="2800" i="1">
              <a:solidFill>
                <a:srgbClr val="008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64164" y="2800102"/>
            <a:ext cx="187325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dirty="0">
                <a:latin typeface="+mj-ea"/>
                <a:ea typeface="+mj-ea"/>
              </a:rPr>
              <a:t>很快你就会知道什么是</a:t>
            </a:r>
            <a:r>
              <a:rPr lang="en-US" altLang="zh-CN" i="1" dirty="0">
                <a:solidFill>
                  <a:srgbClr val="C00000"/>
                </a:solidFill>
                <a:latin typeface="+mn-lt"/>
                <a:ea typeface="+mj-ea"/>
              </a:rPr>
              <a:t>field</a:t>
            </a:r>
            <a:r>
              <a:rPr lang="en-US" altLang="zh-CN" dirty="0">
                <a:latin typeface="+mj-ea"/>
                <a:ea typeface="+mj-ea"/>
              </a:rPr>
              <a:t>(</a:t>
            </a:r>
            <a:r>
              <a:rPr lang="zh-CN" altLang="en-US" dirty="0">
                <a:latin typeface="+mj-ea"/>
                <a:ea typeface="+mj-ea"/>
              </a:rPr>
              <a:t>域</a:t>
            </a:r>
            <a:r>
              <a:rPr lang="en-US" altLang="zh-CN" dirty="0">
                <a:latin typeface="+mj-ea"/>
                <a:ea typeface="+mj-ea"/>
              </a:rPr>
              <a:t>)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7" name="标题 6">
            <a:extLst>
              <a:ext uri="{FF2B5EF4-FFF2-40B4-BE49-F238E27FC236}">
                <a16:creationId xmlns:a16="http://schemas.microsoft.com/office/drawing/2014/main" id="{5297F5C0-559E-42A3-B647-D2AE8745E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多项式的不同表示法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2FEADD1-A98F-421A-A066-DDB28A447888}"/>
              </a:ext>
            </a:extLst>
          </p:cNvPr>
          <p:cNvSpPr txBox="1"/>
          <p:nvPr/>
        </p:nvSpPr>
        <p:spPr>
          <a:xfrm>
            <a:off x="1306586" y="2602037"/>
            <a:ext cx="1522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C00000"/>
                </a:solidFill>
                <a:latin typeface="+mj-ea"/>
                <a:ea typeface="+mj-ea"/>
              </a:rPr>
              <a:t>系数表示法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22A9959B-CDF3-4227-B0EE-2B35CDF2285E}"/>
              </a:ext>
            </a:extLst>
          </p:cNvPr>
          <p:cNvSpPr txBox="1"/>
          <p:nvPr/>
        </p:nvSpPr>
        <p:spPr>
          <a:xfrm>
            <a:off x="5076056" y="4965135"/>
            <a:ext cx="1522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C00000"/>
                </a:solidFill>
                <a:latin typeface="+mj-ea"/>
                <a:ea typeface="+mj-ea"/>
              </a:rPr>
              <a:t>点值表示法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6522" y="692696"/>
            <a:ext cx="6207148" cy="133882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宋体" pitchFamily="2" charset="-122"/>
              </a:rPr>
              <a:t>问题</a:t>
            </a:r>
            <a:r>
              <a:rPr lang="en-US" altLang="zh-CN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宋体" pitchFamily="2" charset="-122"/>
              </a:rPr>
              <a:t>3</a:t>
            </a:r>
            <a:r>
              <a:rPr lang="zh-CN" alt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宋体" pitchFamily="2" charset="-122"/>
              </a:rPr>
              <a:t>：</a:t>
            </a:r>
            <a:endParaRPr lang="en-US" altLang="zh-CN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宋体" pitchFamily="2" charset="-122"/>
            </a:endParaRPr>
          </a:p>
          <a:p>
            <a:pPr>
              <a:spcBef>
                <a:spcPts val="600"/>
              </a:spcBef>
              <a:defRPr/>
            </a:pPr>
            <a:r>
              <a:rPr lang="zh-CN" alt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宋体" pitchFamily="2" charset="-122"/>
              </a:rPr>
              <a:t>为什么需要有不同的形式呢？</a:t>
            </a:r>
            <a:endParaRPr lang="en-US" altLang="zh-CN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宋体" pitchFamily="2" charset="-122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339975" y="2133600"/>
            <a:ext cx="5400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0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你熟悉的多项式的运算有哪些？你能说出它们各自的计算代价吗？</a:t>
            </a:r>
          </a:p>
        </p:txBody>
      </p:sp>
      <p:sp>
        <p:nvSpPr>
          <p:cNvPr id="4" name="Rectangle 3"/>
          <p:cNvSpPr/>
          <p:nvPr/>
        </p:nvSpPr>
        <p:spPr>
          <a:xfrm>
            <a:off x="876522" y="3068959"/>
            <a:ext cx="7200800" cy="10926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8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ea"/>
                <a:ea typeface="+mj-ea"/>
              </a:rPr>
              <a:t>问题</a:t>
            </a:r>
            <a:r>
              <a:rPr lang="en-US" altLang="zh-CN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8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ea"/>
                <a:ea typeface="+mj-ea"/>
              </a:rPr>
              <a:t>4</a:t>
            </a:r>
          </a:p>
          <a:p>
            <a:pPr>
              <a:spcBef>
                <a:spcPts val="600"/>
              </a:spcBef>
              <a:defRPr/>
            </a:pPr>
            <a:r>
              <a:rPr lang="zh-CN" alt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8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ea"/>
                <a:ea typeface="+mj-ea"/>
              </a:rPr>
              <a:t>计算多项式在指定点</a:t>
            </a:r>
            <a:r>
              <a:rPr lang="en-US" altLang="zh-CN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8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ea"/>
                <a:ea typeface="+mj-ea"/>
              </a:rPr>
              <a:t>x</a:t>
            </a:r>
            <a:r>
              <a:rPr lang="en-US" altLang="zh-CN" sz="2800" b="1" baseline="-250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8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ea"/>
                <a:ea typeface="+mj-ea"/>
              </a:rPr>
              <a:t>0</a:t>
            </a:r>
            <a:r>
              <a:rPr lang="zh-CN" alt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8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ea"/>
                <a:ea typeface="+mj-ea"/>
              </a:rPr>
              <a:t>处的值，代价是多大？</a:t>
            </a:r>
            <a:endParaRPr lang="en-US" altLang="zh-CN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8000"/>
              </a:solidFill>
              <a:effectLst>
                <a:outerShdw blurRad="50800" algn="tl" rotWithShape="0">
                  <a:srgbClr val="000000"/>
                </a:outerShdw>
              </a:effectLst>
              <a:latin typeface="+mj-ea"/>
              <a:ea typeface="+mj-ea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81488" y="4197350"/>
            <a:ext cx="30273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16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顺便问一句：什么是关键操作？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258888" y="4787900"/>
            <a:ext cx="6638925" cy="873125"/>
            <a:chOff x="1259632" y="4787860"/>
            <a:chExt cx="6637393" cy="873388"/>
          </a:xfrm>
        </p:grpSpPr>
        <p:pic>
          <p:nvPicPr>
            <p:cNvPr id="6151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2" y="5157192"/>
              <a:ext cx="6637393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259632" y="4787860"/>
              <a:ext cx="3383769" cy="369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i="1" dirty="0">
                  <a:solidFill>
                    <a:srgbClr val="008000"/>
                  </a:solidFill>
                  <a:latin typeface="+mn-lt"/>
                  <a:ea typeface="微软雅黑" panose="020B0503020204020204" pitchFamily="34" charset="-122"/>
                </a:rPr>
                <a:t>Horner </a:t>
              </a:r>
              <a:r>
                <a:rPr lang="zh-CN" altLang="en-US" dirty="0">
                  <a:solidFill>
                    <a:srgbClr val="008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法则：</a:t>
              </a: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E857AD35-82F9-4640-B54E-83C332059A99}"/>
              </a:ext>
            </a:extLst>
          </p:cNvPr>
          <p:cNvSpPr txBox="1"/>
          <p:nvPr/>
        </p:nvSpPr>
        <p:spPr>
          <a:xfrm>
            <a:off x="2555776" y="5877272"/>
            <a:ext cx="475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  <a:latin typeface="+mj-ea"/>
                <a:ea typeface="+mj-ea"/>
              </a:rPr>
              <a:t>你能立即将此公式转变为一个循环语句吗？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276" y="1250057"/>
            <a:ext cx="2590800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triped Right Arrow 1"/>
          <p:cNvSpPr/>
          <p:nvPr/>
        </p:nvSpPr>
        <p:spPr>
          <a:xfrm>
            <a:off x="3817863" y="1899344"/>
            <a:ext cx="1008063" cy="431800"/>
          </a:xfrm>
          <a:prstGeom prst="stripedRightArrow">
            <a:avLst/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513" y="1621532"/>
            <a:ext cx="2449513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7181776" y="1835844"/>
            <a:ext cx="287337" cy="504825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5676" y="2793107"/>
            <a:ext cx="2500312" cy="1368425"/>
          </a:xfrm>
          <a:prstGeom prst="rect">
            <a:avLst/>
          </a:prstGeom>
          <a:noFill/>
          <a:ln w="9525" cmpd="sng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17032"/>
            <a:ext cx="4321175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标题 4">
            <a:extLst>
              <a:ext uri="{FF2B5EF4-FFF2-40B4-BE49-F238E27FC236}">
                <a16:creationId xmlns:a16="http://schemas.microsoft.com/office/drawing/2014/main" id="{F767A1E4-E7E6-40CA-AD9D-C3C755434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计算两个多项式的乘积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3144BDD-D00C-4AD8-9EBE-1257FAC4B20E}"/>
              </a:ext>
            </a:extLst>
          </p:cNvPr>
          <p:cNvSpPr txBox="1"/>
          <p:nvPr/>
        </p:nvSpPr>
        <p:spPr>
          <a:xfrm>
            <a:off x="5523661" y="4713248"/>
            <a:ext cx="2500312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CN" altLang="en-US" sz="1800" b="0" u="none" strike="noStrike" baseline="0" dirty="0">
                <a:latin typeface="Times-Roman"/>
              </a:rPr>
              <a:t>向量</a:t>
            </a:r>
            <a:r>
              <a:rPr lang="en-US" altLang="zh-CN" sz="1800" b="0" i="1" u="none" strike="noStrike" baseline="0" dirty="0">
                <a:latin typeface="Amasis MT Pro Medium" panose="02040604050005020304" pitchFamily="18" charset="0"/>
              </a:rPr>
              <a:t>c</a:t>
            </a:r>
            <a:r>
              <a:rPr lang="en-US" altLang="zh-CN" dirty="0">
                <a:latin typeface="Amasis MT Pro Medium" panose="02040604050005020304" pitchFamily="18" charset="0"/>
              </a:rPr>
              <a:t> </a:t>
            </a:r>
            <a:r>
              <a:rPr lang="zh-CN" altLang="en-US" dirty="0">
                <a:latin typeface="Times-Roman"/>
              </a:rPr>
              <a:t>称为向量</a:t>
            </a:r>
            <a:r>
              <a:rPr lang="en-US" altLang="zh-CN" i="1" dirty="0">
                <a:latin typeface="Amasis MT Pro Medium" panose="02040604050005020304" pitchFamily="18" charset="0"/>
              </a:rPr>
              <a:t>a</a:t>
            </a:r>
            <a:r>
              <a:rPr lang="zh-CN" altLang="en-US" dirty="0">
                <a:latin typeface="Times-Roman"/>
              </a:rPr>
              <a:t>和</a:t>
            </a:r>
            <a:r>
              <a:rPr lang="en-US" altLang="zh-CN" i="1" dirty="0">
                <a:latin typeface="Amasis MT Pro Medium" panose="02040604050005020304" pitchFamily="18" charset="0"/>
              </a:rPr>
              <a:t>b</a:t>
            </a:r>
            <a:r>
              <a:rPr lang="zh-CN" altLang="en-US" dirty="0">
                <a:latin typeface="Times-Roman"/>
              </a:rPr>
              <a:t>的</a:t>
            </a:r>
            <a:r>
              <a:rPr lang="zh-CN" altLang="en-US" b="1" dirty="0">
                <a:solidFill>
                  <a:srgbClr val="C00000"/>
                </a:solidFill>
                <a:latin typeface="+mj-ea"/>
                <a:ea typeface="+mj-ea"/>
              </a:rPr>
              <a:t>卷积</a:t>
            </a:r>
            <a:r>
              <a:rPr lang="en-US" altLang="zh-CN" dirty="0">
                <a:latin typeface="Times-Roman"/>
              </a:rPr>
              <a:t>(</a:t>
            </a:r>
            <a:r>
              <a:rPr lang="en-US" altLang="zh-CN" sz="2000" b="1" i="1" u="none" strike="noStrike" baseline="0" dirty="0">
                <a:latin typeface="Times-BoldItalic"/>
              </a:rPr>
              <a:t>convolution</a:t>
            </a:r>
            <a:r>
              <a:rPr lang="en-US" altLang="zh-CN" sz="2000" u="none" strike="noStrike" baseline="0" dirty="0">
                <a:latin typeface="Times-BoldItalic"/>
              </a:rPr>
              <a:t>)</a:t>
            </a:r>
            <a:r>
              <a:rPr lang="en-US" altLang="zh-CN" dirty="0">
                <a:latin typeface="Times-Roman"/>
              </a:rPr>
              <a:t>:</a:t>
            </a:r>
          </a:p>
          <a:p>
            <a:pPr algn="ctr"/>
            <a:r>
              <a:rPr lang="en-US" altLang="zh-CN" sz="2400" i="1" dirty="0">
                <a:solidFill>
                  <a:srgbClr val="C00000"/>
                </a:solidFill>
                <a:latin typeface="Amasis MT Pro Medium" panose="02040604050005020304" pitchFamily="18" charset="0"/>
              </a:rPr>
              <a:t>c</a:t>
            </a:r>
            <a:r>
              <a:rPr lang="en-US" altLang="zh-CN" sz="2400" dirty="0">
                <a:solidFill>
                  <a:srgbClr val="C00000"/>
                </a:solidFill>
                <a:latin typeface="Amasis MT Pro Medium" panose="02040604050005020304" pitchFamily="18" charset="0"/>
              </a:rPr>
              <a:t> = </a:t>
            </a:r>
            <a:r>
              <a:rPr lang="en-US" altLang="zh-CN" sz="2400" i="1" dirty="0">
                <a:solidFill>
                  <a:srgbClr val="C00000"/>
                </a:solidFill>
                <a:latin typeface="Amasis MT Pro Medium" panose="02040604050005020304" pitchFamily="18" charset="0"/>
              </a:rPr>
              <a:t>a </a:t>
            </a:r>
            <a:r>
              <a:rPr lang="en-US" altLang="zh-CN" sz="2400" dirty="0">
                <a:solidFill>
                  <a:srgbClr val="C00000"/>
                </a:solidFill>
                <a:latin typeface="Amasis MT Pro Medium" panose="02040604050005020304" pitchFamily="18" charset="0"/>
                <a:sym typeface="Symbol" panose="05050102010706020507" pitchFamily="18" charset="2"/>
              </a:rPr>
              <a:t> </a:t>
            </a:r>
            <a:r>
              <a:rPr lang="en-US" altLang="zh-CN" sz="2400" i="1" dirty="0">
                <a:solidFill>
                  <a:srgbClr val="C00000"/>
                </a:solidFill>
                <a:latin typeface="Amasis MT Pro Medium" panose="02040604050005020304" pitchFamily="18" charset="0"/>
                <a:sym typeface="Symbol" panose="05050102010706020507" pitchFamily="18" charset="2"/>
              </a:rPr>
              <a:t>b</a:t>
            </a:r>
            <a:r>
              <a:rPr lang="en-US" altLang="zh-CN" sz="2400" dirty="0">
                <a:solidFill>
                  <a:srgbClr val="C00000"/>
                </a:solidFill>
                <a:latin typeface="Amasis MT Pro Medium" panose="02040604050005020304" pitchFamily="18" charset="0"/>
              </a:rPr>
              <a:t> </a:t>
            </a:r>
            <a:endParaRPr lang="zh-CN" altLang="en-US" sz="2400" dirty="0">
              <a:solidFill>
                <a:srgbClr val="C00000"/>
              </a:solidFill>
              <a:latin typeface="Amasis MT Pro Medium" panose="020406040500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/>
              <a:t>点表示能降低多项式乘的代价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07064944-0623-4D90-A7F7-270279E491D6}"/>
              </a:ext>
            </a:extLst>
          </p:cNvPr>
          <p:cNvSpPr txBox="1"/>
          <p:nvPr/>
        </p:nvSpPr>
        <p:spPr>
          <a:xfrm>
            <a:off x="503548" y="1206952"/>
            <a:ext cx="792088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如果 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={(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(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…, (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)}; 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={(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y’</a:t>
            </a:r>
            <a:r>
              <a:rPr lang="en-US" altLang="zh-CN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(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y’</a:t>
            </a:r>
            <a:r>
              <a:rPr lang="en-US" altLang="zh-CN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…, (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y’</a:t>
            </a:r>
            <a:r>
              <a:rPr lang="en-US" altLang="zh-CN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)}</a:t>
            </a:r>
          </a:p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是两个用点值法表示的多项式，次数上界为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很显然：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  <a:p>
            <a:pPr>
              <a:spcBef>
                <a:spcPts val="600"/>
              </a:spcBef>
            </a:pP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也就是说两个点值表示的多项式相加需执行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次加运算。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8659C90B-A0E4-4A17-A90E-75C0E0D06E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636" y="2255796"/>
            <a:ext cx="5472608" cy="428484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FD010F24-C378-479C-B301-0F3BE8192432}"/>
              </a:ext>
            </a:extLst>
          </p:cNvPr>
          <p:cNvSpPr txBox="1"/>
          <p:nvPr/>
        </p:nvSpPr>
        <p:spPr>
          <a:xfrm>
            <a:off x="719572" y="3212976"/>
            <a:ext cx="7380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006600"/>
                </a:solidFill>
              </a:rPr>
              <a:t>同样显然，如果</a:t>
            </a:r>
            <a:r>
              <a:rPr lang="en-US" altLang="zh-CN" sz="2000" i="1" dirty="0">
                <a:solidFill>
                  <a:srgbClr val="006600"/>
                </a:solidFill>
                <a:latin typeface="+mn-lt"/>
              </a:rPr>
              <a:t>A</a:t>
            </a:r>
            <a:r>
              <a:rPr lang="en-US" altLang="zh-CN" sz="2000" dirty="0">
                <a:solidFill>
                  <a:srgbClr val="006600"/>
                </a:solidFill>
                <a:latin typeface="+mn-lt"/>
              </a:rPr>
              <a:t>,</a:t>
            </a:r>
            <a:r>
              <a:rPr lang="en-US" altLang="zh-CN" sz="2000" i="1" dirty="0">
                <a:solidFill>
                  <a:srgbClr val="006600"/>
                </a:solidFill>
                <a:latin typeface="+mn-lt"/>
              </a:rPr>
              <a:t>B</a:t>
            </a:r>
            <a:r>
              <a:rPr lang="zh-CN" altLang="en-US" sz="2000" dirty="0">
                <a:solidFill>
                  <a:srgbClr val="006600"/>
                </a:solidFill>
              </a:rPr>
              <a:t>的乘积是多项式</a:t>
            </a:r>
            <a:r>
              <a:rPr lang="en-US" altLang="zh-CN" sz="2000" i="1" dirty="0">
                <a:solidFill>
                  <a:srgbClr val="006600"/>
                </a:solidFill>
                <a:latin typeface="+mn-lt"/>
              </a:rPr>
              <a:t>C</a:t>
            </a:r>
            <a:r>
              <a:rPr lang="en-US" altLang="zh-CN" sz="2000" dirty="0">
                <a:solidFill>
                  <a:srgbClr val="006600"/>
                </a:solidFill>
              </a:rPr>
              <a:t>, </a:t>
            </a:r>
            <a:r>
              <a:rPr lang="zh-CN" altLang="en-US" sz="2000" dirty="0">
                <a:solidFill>
                  <a:srgbClr val="006600"/>
                </a:solidFill>
              </a:rPr>
              <a:t>则对任意点</a:t>
            </a:r>
            <a:r>
              <a:rPr lang="en-US" altLang="zh-CN" sz="2000" i="1" dirty="0" err="1">
                <a:solidFill>
                  <a:srgbClr val="006600"/>
                </a:solidFill>
                <a:latin typeface="+mn-lt"/>
              </a:rPr>
              <a:t>x</a:t>
            </a:r>
            <a:r>
              <a:rPr lang="en-US" altLang="zh-CN" sz="2000" baseline="-25000" dirty="0" err="1">
                <a:solidFill>
                  <a:srgbClr val="006600"/>
                </a:solidFill>
                <a:latin typeface="+mn-lt"/>
              </a:rPr>
              <a:t>k</a:t>
            </a:r>
            <a:r>
              <a:rPr lang="en-US" altLang="zh-CN" sz="2000" dirty="0">
                <a:solidFill>
                  <a:srgbClr val="006600"/>
                </a:solidFill>
                <a:latin typeface="+mn-lt"/>
              </a:rPr>
              <a:t>, </a:t>
            </a:r>
            <a:r>
              <a:rPr lang="en-US" altLang="zh-CN" sz="2000" i="1" dirty="0">
                <a:solidFill>
                  <a:srgbClr val="006600"/>
                </a:solidFill>
                <a:latin typeface="+mn-lt"/>
              </a:rPr>
              <a:t>C</a:t>
            </a:r>
            <a:r>
              <a:rPr lang="en-US" altLang="zh-CN" sz="2000" dirty="0">
                <a:solidFill>
                  <a:srgbClr val="006600"/>
                </a:solidFill>
                <a:latin typeface="+mn-lt"/>
              </a:rPr>
              <a:t>(</a:t>
            </a:r>
            <a:r>
              <a:rPr lang="en-US" altLang="zh-CN" sz="2000" i="1" dirty="0" err="1">
                <a:solidFill>
                  <a:srgbClr val="006600"/>
                </a:solidFill>
                <a:latin typeface="+mn-lt"/>
              </a:rPr>
              <a:t>x</a:t>
            </a:r>
            <a:r>
              <a:rPr lang="en-US" altLang="zh-CN" sz="2000" baseline="-25000" dirty="0" err="1">
                <a:solidFill>
                  <a:srgbClr val="006600"/>
                </a:solidFill>
                <a:latin typeface="+mn-lt"/>
              </a:rPr>
              <a:t>k</a:t>
            </a:r>
            <a:r>
              <a:rPr lang="en-US" altLang="zh-CN" sz="2000" dirty="0">
                <a:solidFill>
                  <a:srgbClr val="006600"/>
                </a:solidFill>
                <a:latin typeface="+mn-lt"/>
              </a:rPr>
              <a:t>) = </a:t>
            </a:r>
            <a:r>
              <a:rPr lang="en-US" altLang="zh-CN" sz="2000" i="1" dirty="0">
                <a:solidFill>
                  <a:srgbClr val="006600"/>
                </a:solidFill>
                <a:latin typeface="+mn-lt"/>
              </a:rPr>
              <a:t>A</a:t>
            </a:r>
            <a:r>
              <a:rPr lang="en-US" altLang="zh-CN" sz="2000" dirty="0">
                <a:solidFill>
                  <a:srgbClr val="006600"/>
                </a:solidFill>
                <a:latin typeface="+mn-lt"/>
              </a:rPr>
              <a:t>(</a:t>
            </a:r>
            <a:r>
              <a:rPr lang="en-US" altLang="zh-CN" sz="2000" i="1" dirty="0" err="1">
                <a:solidFill>
                  <a:srgbClr val="006600"/>
                </a:solidFill>
                <a:latin typeface="+mn-lt"/>
              </a:rPr>
              <a:t>x</a:t>
            </a:r>
            <a:r>
              <a:rPr lang="en-US" altLang="zh-CN" sz="2000" baseline="-25000" dirty="0" err="1">
                <a:solidFill>
                  <a:srgbClr val="006600"/>
                </a:solidFill>
                <a:latin typeface="+mn-lt"/>
              </a:rPr>
              <a:t>k</a:t>
            </a:r>
            <a:r>
              <a:rPr lang="en-US" altLang="zh-CN" sz="2000" dirty="0">
                <a:solidFill>
                  <a:srgbClr val="006600"/>
                </a:solidFill>
                <a:latin typeface="+mn-lt"/>
              </a:rPr>
              <a:t>)</a:t>
            </a:r>
            <a:r>
              <a:rPr lang="en-US" altLang="zh-CN" sz="2000" i="1" dirty="0">
                <a:solidFill>
                  <a:srgbClr val="006600"/>
                </a:solidFill>
                <a:latin typeface="+mn-lt"/>
              </a:rPr>
              <a:t>B</a:t>
            </a:r>
            <a:r>
              <a:rPr lang="en-US" altLang="zh-CN" sz="2000" dirty="0">
                <a:solidFill>
                  <a:srgbClr val="006600"/>
                </a:solidFill>
                <a:latin typeface="+mn-lt"/>
              </a:rPr>
              <a:t>(</a:t>
            </a:r>
            <a:r>
              <a:rPr lang="en-US" altLang="zh-CN" sz="2000" i="1" dirty="0" err="1">
                <a:solidFill>
                  <a:srgbClr val="006600"/>
                </a:solidFill>
                <a:latin typeface="+mn-lt"/>
              </a:rPr>
              <a:t>x</a:t>
            </a:r>
            <a:r>
              <a:rPr lang="en-US" altLang="zh-CN" sz="2000" baseline="-25000" dirty="0" err="1">
                <a:solidFill>
                  <a:srgbClr val="006600"/>
                </a:solidFill>
                <a:latin typeface="+mn-lt"/>
              </a:rPr>
              <a:t>k</a:t>
            </a:r>
            <a:r>
              <a:rPr lang="en-US" altLang="zh-CN" sz="2000" dirty="0">
                <a:solidFill>
                  <a:srgbClr val="006600"/>
                </a:solidFill>
                <a:latin typeface="+mn-lt"/>
              </a:rPr>
              <a:t>), </a:t>
            </a:r>
            <a:r>
              <a:rPr lang="zh-CN" altLang="en-US" sz="2000" dirty="0">
                <a:solidFill>
                  <a:srgbClr val="006600"/>
                </a:solidFill>
              </a:rPr>
              <a:t>但两个形式相乘却不能完全照搬多项式加的做法？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BD35778E-8001-48F5-A774-8C66C07CA9EC}"/>
              </a:ext>
            </a:extLst>
          </p:cNvPr>
          <p:cNvGrpSpPr/>
          <p:nvPr/>
        </p:nvGrpSpPr>
        <p:grpSpPr>
          <a:xfrm>
            <a:off x="719572" y="4149080"/>
            <a:ext cx="6840760" cy="1880659"/>
            <a:chOff x="719572" y="4149080"/>
            <a:chExt cx="6840760" cy="1880659"/>
          </a:xfrm>
        </p:grpSpPr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7EF8256A-2BF7-4A5E-8A8E-E672ABD5B03A}"/>
                </a:ext>
              </a:extLst>
            </p:cNvPr>
            <p:cNvSpPr txBox="1"/>
            <p:nvPr/>
          </p:nvSpPr>
          <p:spPr>
            <a:xfrm>
              <a:off x="719572" y="4149080"/>
              <a:ext cx="684076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srgbClr val="C00000"/>
                  </a:solidFill>
                  <a:latin typeface="+mj-ea"/>
                  <a:ea typeface="+mj-ea"/>
                </a:rPr>
                <a:t>扩展的点值表示法</a:t>
              </a:r>
              <a:r>
                <a:rPr lang="zh-CN" altLang="en-US" sz="2000" dirty="0">
                  <a:latin typeface="+mj-ea"/>
                  <a:ea typeface="+mj-ea"/>
                </a:rPr>
                <a:t>： </a:t>
              </a:r>
              <a:endParaRPr lang="en-US" altLang="zh-CN" sz="2000" dirty="0">
                <a:latin typeface="+mj-ea"/>
                <a:ea typeface="+mj-ea"/>
              </a:endParaRPr>
            </a:p>
            <a:p>
              <a:r>
                <a:rPr lang="zh-CN" altLang="en-US" sz="2000" dirty="0">
                  <a:latin typeface="+mj-ea"/>
                  <a:ea typeface="+mj-ea"/>
                </a:rPr>
                <a:t>对上界为</a:t>
              </a:r>
              <a:r>
                <a:rPr lang="en-US" altLang="zh-CN" sz="2000" i="1" dirty="0">
                  <a:latin typeface="+mn-lt"/>
                  <a:ea typeface="+mj-ea"/>
                </a:rPr>
                <a:t>n</a:t>
              </a:r>
              <a:r>
                <a:rPr lang="zh-CN" altLang="en-US" sz="2000" dirty="0">
                  <a:latin typeface="+mj-ea"/>
                  <a:ea typeface="+mj-ea"/>
                </a:rPr>
                <a:t>的多项式相乘，将点值表示用的点数从</a:t>
              </a:r>
              <a:r>
                <a:rPr lang="en-US" altLang="zh-CN" sz="2000" i="1" dirty="0">
                  <a:latin typeface="+mn-lt"/>
                  <a:ea typeface="+mj-ea"/>
                </a:rPr>
                <a:t>n</a:t>
              </a:r>
              <a:r>
                <a:rPr lang="zh-CN" altLang="en-US" sz="2000" dirty="0">
                  <a:latin typeface="+mj-ea"/>
                  <a:ea typeface="+mj-ea"/>
                </a:rPr>
                <a:t>加到</a:t>
              </a:r>
              <a:r>
                <a:rPr lang="en-US" altLang="zh-CN" sz="2000" dirty="0">
                  <a:latin typeface="+mn-lt"/>
                  <a:ea typeface="+mj-ea"/>
                </a:rPr>
                <a:t>2</a:t>
              </a:r>
              <a:r>
                <a:rPr lang="en-US" altLang="zh-CN" sz="2000" i="1" dirty="0">
                  <a:latin typeface="+mn-lt"/>
                  <a:ea typeface="+mj-ea"/>
                </a:rPr>
                <a:t>n</a:t>
              </a:r>
              <a:r>
                <a:rPr lang="en-US" altLang="zh-CN" sz="2000" dirty="0">
                  <a:latin typeface="+mn-lt"/>
                  <a:ea typeface="+mj-ea"/>
                </a:rPr>
                <a:t>: </a:t>
              </a:r>
            </a:p>
            <a:p>
              <a:pPr>
                <a:spcBef>
                  <a:spcPts val="600"/>
                </a:spcBef>
              </a:pPr>
              <a:r>
                <a:rPr lang="en-US" altLang="zh-CN" sz="2000" b="1" i="1" dirty="0">
                  <a:latin typeface="+mn-lt"/>
                  <a:ea typeface="+mj-ea"/>
                </a:rPr>
                <a:t>A = </a:t>
              </a:r>
            </a:p>
            <a:p>
              <a:pPr>
                <a:spcBef>
                  <a:spcPts val="600"/>
                </a:spcBef>
              </a:pPr>
              <a:r>
                <a:rPr lang="en-US" altLang="zh-CN" sz="2000" b="1" i="1" dirty="0">
                  <a:latin typeface="+mn-lt"/>
                  <a:ea typeface="+mj-ea"/>
                </a:rPr>
                <a:t>B = </a:t>
              </a:r>
            </a:p>
            <a:p>
              <a:pPr>
                <a:spcBef>
                  <a:spcPts val="600"/>
                </a:spcBef>
              </a:pPr>
              <a:r>
                <a:rPr lang="en-US" altLang="zh-CN" sz="2000" b="1" i="1" dirty="0">
                  <a:latin typeface="+mn-lt"/>
                  <a:ea typeface="+mj-ea"/>
                </a:rPr>
                <a:t>A</a:t>
              </a:r>
              <a:r>
                <a:rPr lang="en-US" altLang="zh-CN" sz="2000" b="1" i="1" dirty="0">
                  <a:latin typeface="+mn-lt"/>
                  <a:ea typeface="+mj-ea"/>
                  <a:sym typeface="Symbol" panose="05050102010706020507" pitchFamily="18" charset="2"/>
                </a:rPr>
                <a:t> </a:t>
              </a:r>
              <a:r>
                <a:rPr lang="en-US" altLang="zh-CN" sz="2000" b="1" i="1" dirty="0">
                  <a:latin typeface="+mn-lt"/>
                  <a:ea typeface="+mj-ea"/>
                </a:rPr>
                <a:t>B = </a:t>
              </a:r>
              <a:endParaRPr lang="zh-CN" altLang="en-US" sz="2000" b="1" i="1" dirty="0">
                <a:latin typeface="+mn-lt"/>
                <a:ea typeface="+mj-ea"/>
              </a:endParaRPr>
            </a:p>
          </p:txBody>
        </p:sp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30F42F18-2C5C-4B44-94D9-7995946D1FF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7876" y="4819719"/>
              <a:ext cx="4080412" cy="454645"/>
            </a:xfrm>
            <a:prstGeom prst="rect">
              <a:avLst/>
            </a:prstGeom>
          </p:spPr>
        </p:pic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2568F19E-0FF0-4263-91E9-E70517DE76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14379" y="5177528"/>
              <a:ext cx="4080421" cy="454646"/>
            </a:xfrm>
            <a:prstGeom prst="rect">
              <a:avLst/>
            </a:prstGeom>
          </p:spPr>
        </p:pic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id="{1A6DE925-6AB0-4E05-9F2C-438EC508E88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31233" y="5538118"/>
              <a:ext cx="4954026" cy="491621"/>
            </a:xfrm>
            <a:prstGeom prst="rect">
              <a:avLst/>
            </a:prstGeom>
          </p:spPr>
        </p:pic>
      </p:grpSp>
      <p:sp>
        <p:nvSpPr>
          <p:cNvPr id="16" name="文本框 15">
            <a:extLst>
              <a:ext uri="{FF2B5EF4-FFF2-40B4-BE49-F238E27FC236}">
                <a16:creationId xmlns:a16="http://schemas.microsoft.com/office/drawing/2014/main" id="{D7B1F808-B2C3-463D-8945-49B8E2F306F2}"/>
              </a:ext>
            </a:extLst>
          </p:cNvPr>
          <p:cNvSpPr txBox="1"/>
          <p:nvPr/>
        </p:nvSpPr>
        <p:spPr>
          <a:xfrm>
            <a:off x="6660232" y="5013176"/>
            <a:ext cx="2026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  <a:latin typeface="+mj-ea"/>
                <a:ea typeface="+mj-ea"/>
              </a:rPr>
              <a:t>现在关键似乎在于增加计算新的点值效率能有多高</a:t>
            </a:r>
            <a:r>
              <a:rPr lang="en-US" altLang="zh-CN" dirty="0">
                <a:solidFill>
                  <a:srgbClr val="C00000"/>
                </a:solidFill>
                <a:latin typeface="+mj-ea"/>
                <a:ea typeface="+mj-ea"/>
              </a:rPr>
              <a:t>?</a:t>
            </a:r>
            <a:endParaRPr lang="zh-CN" altLang="en-US" dirty="0">
              <a:solidFill>
                <a:srgbClr val="C0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2988" y="1124744"/>
            <a:ext cx="7140584" cy="310854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问题</a:t>
            </a: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zh-CN" alt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：</a:t>
            </a:r>
            <a:endParaRPr lang="en-US" altLang="zh-CN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将多项式从系数形式转换为点值形式方法很直观，</a:t>
            </a:r>
            <a:r>
              <a:rPr lang="en-US" altLang="zh-CN" sz="2000" spc="50" dirty="0">
                <a:ln w="11430"/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000" spc="50" dirty="0">
                <a:ln w="11430"/>
                <a:latin typeface="微软雅黑" panose="020B0503020204020204" pitchFamily="34" charset="-122"/>
                <a:ea typeface="微软雅黑" panose="020B0503020204020204" pitchFamily="34" charset="-122"/>
              </a:rPr>
              <a:t>当然不是唯一的</a:t>
            </a:r>
            <a:r>
              <a:rPr lang="en-US" altLang="zh-CN" sz="2000" spc="50" dirty="0">
                <a:ln w="11430"/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en-US" altLang="zh-CN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zh-CN" alt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反之呢？</a:t>
            </a:r>
            <a:endParaRPr lang="en-US" altLang="zh-CN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42988" y="4221163"/>
            <a:ext cx="2233612" cy="50323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627313" y="4471988"/>
            <a:ext cx="38163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首先想到的问题当然应该是“是否对应可转？”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4813"/>
            <a:ext cx="837565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4279900" y="1484313"/>
            <a:ext cx="720725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754563" y="5586413"/>
            <a:ext cx="3960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这能告诉我们如何将多项式从点值形式转换为系数形式吗？</a:t>
            </a:r>
          </a:p>
        </p:txBody>
      </p:sp>
      <p:sp>
        <p:nvSpPr>
          <p:cNvPr id="10245" name="TextBox 1"/>
          <p:cNvSpPr txBox="1">
            <a:spLocks noChangeArrowheads="1"/>
          </p:cNvSpPr>
          <p:nvPr/>
        </p:nvSpPr>
        <p:spPr bwMode="auto">
          <a:xfrm>
            <a:off x="684213" y="2060575"/>
            <a:ext cx="7704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000">
                <a:solidFill>
                  <a:srgbClr val="008000"/>
                </a:solidFill>
                <a:latin typeface="微软雅黑" pitchFamily="34" charset="-122"/>
                <a:ea typeface="微软雅黑" pitchFamily="34" charset="-122"/>
              </a:rPr>
              <a:t>转为系数形式的关键就是找出</a:t>
            </a:r>
            <a:r>
              <a:rPr lang="en-US" altLang="zh-CN" sz="2000" i="1">
                <a:solidFill>
                  <a:srgbClr val="008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n</a:t>
            </a:r>
            <a:r>
              <a:rPr lang="zh-CN" altLang="en-US" sz="2000">
                <a:solidFill>
                  <a:srgbClr val="008000"/>
                </a:solidFill>
                <a:latin typeface="微软雅黑" pitchFamily="34" charset="-122"/>
                <a:ea typeface="微软雅黑" pitchFamily="34" charset="-122"/>
              </a:rPr>
              <a:t>个系数</a:t>
            </a:r>
            <a:r>
              <a:rPr lang="en-US" altLang="zh-CN" sz="2000" i="1">
                <a:solidFill>
                  <a:srgbClr val="008000"/>
                </a:solidFill>
                <a:latin typeface="Times New Roman" pitchFamily="18" charset="0"/>
                <a:ea typeface="微软雅黑" pitchFamily="34" charset="-122"/>
              </a:rPr>
              <a:t>a</a:t>
            </a:r>
            <a:r>
              <a:rPr lang="en-US" altLang="zh-CN" sz="2000" baseline="-25000">
                <a:solidFill>
                  <a:srgbClr val="008000"/>
                </a:solidFill>
                <a:latin typeface="Times New Roman" pitchFamily="18" charset="0"/>
                <a:ea typeface="微软雅黑" pitchFamily="34" charset="-122"/>
              </a:rPr>
              <a:t>0</a:t>
            </a:r>
            <a:r>
              <a:rPr lang="en-US" altLang="zh-CN" sz="2000">
                <a:solidFill>
                  <a:srgbClr val="008000"/>
                </a:solidFill>
                <a:latin typeface="Times New Roman" pitchFamily="18" charset="0"/>
                <a:ea typeface="微软雅黑" pitchFamily="34" charset="-122"/>
              </a:rPr>
              <a:t>, </a:t>
            </a:r>
            <a:r>
              <a:rPr lang="en-US" altLang="zh-CN" sz="2000" i="1">
                <a:solidFill>
                  <a:srgbClr val="008000"/>
                </a:solidFill>
                <a:latin typeface="Times New Roman" pitchFamily="18" charset="0"/>
                <a:ea typeface="微软雅黑" pitchFamily="34" charset="-122"/>
              </a:rPr>
              <a:t>a</a:t>
            </a:r>
            <a:r>
              <a:rPr lang="en-US" altLang="zh-CN" sz="2000" baseline="-25000">
                <a:solidFill>
                  <a:srgbClr val="008000"/>
                </a:solidFill>
                <a:latin typeface="Times New Roman" pitchFamily="18" charset="0"/>
                <a:ea typeface="微软雅黑" pitchFamily="34" charset="-122"/>
              </a:rPr>
              <a:t>1</a:t>
            </a:r>
            <a:r>
              <a:rPr lang="en-US" altLang="zh-CN" sz="2000">
                <a:solidFill>
                  <a:srgbClr val="008000"/>
                </a:solidFill>
                <a:latin typeface="Times New Roman" pitchFamily="18" charset="0"/>
                <a:ea typeface="微软雅黑" pitchFamily="34" charset="-122"/>
              </a:rPr>
              <a:t>, …, </a:t>
            </a:r>
            <a:r>
              <a:rPr lang="en-US" altLang="zh-CN" sz="2000" i="1">
                <a:solidFill>
                  <a:srgbClr val="008000"/>
                </a:solidFill>
                <a:latin typeface="Times New Roman" pitchFamily="18" charset="0"/>
                <a:ea typeface="微软雅黑" pitchFamily="34" charset="-122"/>
              </a:rPr>
              <a:t>a</a:t>
            </a:r>
            <a:r>
              <a:rPr lang="en-US" altLang="zh-CN" sz="2000" baseline="-25000">
                <a:solidFill>
                  <a:srgbClr val="008000"/>
                </a:solidFill>
                <a:latin typeface="Times New Roman" pitchFamily="18" charset="0"/>
                <a:ea typeface="微软雅黑" pitchFamily="34" charset="-122"/>
              </a:rPr>
              <a:t>n-1</a:t>
            </a:r>
            <a:r>
              <a:rPr lang="en-US" altLang="zh-CN" sz="2000">
                <a:solidFill>
                  <a:srgbClr val="008000"/>
                </a:solidFill>
                <a:latin typeface="微软雅黑" pitchFamily="34" charset="-122"/>
                <a:ea typeface="微软雅黑" pitchFamily="34" charset="-122"/>
              </a:rPr>
              <a:t>, </a:t>
            </a:r>
            <a:r>
              <a:rPr lang="zh-CN" altLang="en-US" sz="2000">
                <a:solidFill>
                  <a:srgbClr val="008000"/>
                </a:solidFill>
                <a:latin typeface="微软雅黑" pitchFamily="34" charset="-122"/>
                <a:ea typeface="微软雅黑" pitchFamily="34" charset="-122"/>
              </a:rPr>
              <a:t>满足：</a:t>
            </a:r>
          </a:p>
        </p:txBody>
      </p:sp>
      <p:pic>
        <p:nvPicPr>
          <p:cNvPr id="10246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0" y="2482850"/>
            <a:ext cx="2159000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885825" y="3141663"/>
            <a:ext cx="6940550" cy="2374900"/>
            <a:chOff x="885741" y="3140968"/>
            <a:chExt cx="6940716" cy="2376264"/>
          </a:xfrm>
        </p:grpSpPr>
        <p:pic>
          <p:nvPicPr>
            <p:cNvPr id="10249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5742" y="3717032"/>
              <a:ext cx="6940715" cy="1800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250" name="TextBox 7"/>
            <p:cNvSpPr txBox="1">
              <a:spLocks noChangeArrowheads="1"/>
            </p:cNvSpPr>
            <p:nvPr/>
          </p:nvSpPr>
          <p:spPr bwMode="auto">
            <a:xfrm>
              <a:off x="885741" y="3140968"/>
              <a:ext cx="419108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lang="en-US" altLang="zh-CN" sz="2000" i="1">
                  <a:solidFill>
                    <a:srgbClr val="008000"/>
                  </a:solidFill>
                  <a:latin typeface="Times New Roman" pitchFamily="18" charset="0"/>
                  <a:ea typeface="微软雅黑" pitchFamily="34" charset="-122"/>
                  <a:cs typeface="Times New Roman" pitchFamily="18" charset="0"/>
                </a:rPr>
                <a:t>n</a:t>
              </a:r>
              <a:r>
                <a:rPr lang="zh-CN" altLang="en-US" sz="2000">
                  <a:solidFill>
                    <a:srgbClr val="008000"/>
                  </a:solidFill>
                  <a:latin typeface="微软雅黑" pitchFamily="34" charset="-122"/>
                  <a:ea typeface="微软雅黑" pitchFamily="34" charset="-122"/>
                  <a:cs typeface="Times New Roman" pitchFamily="18" charset="0"/>
                </a:rPr>
                <a:t>个点就是有</a:t>
              </a:r>
              <a:r>
                <a:rPr lang="en-US" altLang="zh-CN" sz="2000" i="1">
                  <a:solidFill>
                    <a:srgbClr val="008000"/>
                  </a:solidFill>
                  <a:latin typeface="Times New Roman" pitchFamily="18" charset="0"/>
                  <a:ea typeface="微软雅黑" pitchFamily="34" charset="-122"/>
                  <a:cs typeface="Times New Roman" pitchFamily="18" charset="0"/>
                </a:rPr>
                <a:t>n</a:t>
              </a:r>
              <a:r>
                <a:rPr lang="zh-CN" altLang="en-US" sz="2000">
                  <a:solidFill>
                    <a:srgbClr val="008000"/>
                  </a:solidFill>
                  <a:latin typeface="微软雅黑" pitchFamily="34" charset="-122"/>
                  <a:ea typeface="微软雅黑" pitchFamily="34" charset="-122"/>
                  <a:cs typeface="Times New Roman" pitchFamily="18" charset="0"/>
                </a:rPr>
                <a:t>个</a:t>
              </a:r>
              <a:r>
                <a:rPr lang="en-US" altLang="zh-CN" sz="2000" i="1">
                  <a:solidFill>
                    <a:srgbClr val="008000"/>
                  </a:solidFill>
                  <a:latin typeface="Times New Roman" pitchFamily="18" charset="0"/>
                  <a:ea typeface="微软雅黑" pitchFamily="34" charset="-122"/>
                  <a:cs typeface="Times New Roman" pitchFamily="18" charset="0"/>
                </a:rPr>
                <a:t>x</a:t>
              </a:r>
              <a:r>
                <a:rPr lang="en-US" altLang="zh-CN" sz="2000">
                  <a:solidFill>
                    <a:srgbClr val="008000"/>
                  </a:solidFill>
                  <a:latin typeface="微软雅黑" pitchFamily="34" charset="-122"/>
                  <a:ea typeface="微软雅黑" pitchFamily="34" charset="-122"/>
                  <a:cs typeface="Times New Roman" pitchFamily="18" charset="0"/>
                </a:rPr>
                <a:t>: </a:t>
              </a:r>
              <a:r>
                <a:rPr lang="en-US" altLang="zh-CN" sz="2000" i="1">
                  <a:solidFill>
                    <a:srgbClr val="008000"/>
                  </a:solidFill>
                  <a:latin typeface="Times New Roman" pitchFamily="18" charset="0"/>
                  <a:ea typeface="微软雅黑" pitchFamily="34" charset="-122"/>
                  <a:cs typeface="Times New Roman" pitchFamily="18" charset="0"/>
                </a:rPr>
                <a:t>x</a:t>
              </a:r>
              <a:r>
                <a:rPr lang="en-US" altLang="zh-CN" sz="2000" baseline="-25000">
                  <a:solidFill>
                    <a:srgbClr val="008000"/>
                  </a:solidFill>
                  <a:latin typeface="Times New Roman" pitchFamily="18" charset="0"/>
                  <a:ea typeface="微软雅黑" pitchFamily="34" charset="-122"/>
                  <a:cs typeface="Times New Roman" pitchFamily="18" charset="0"/>
                </a:rPr>
                <a:t>0</a:t>
              </a:r>
              <a:r>
                <a:rPr lang="en-US" altLang="zh-CN" sz="2000">
                  <a:solidFill>
                    <a:srgbClr val="008000"/>
                  </a:solidFill>
                  <a:latin typeface="Times New Roman" pitchFamily="18" charset="0"/>
                  <a:ea typeface="微软雅黑" pitchFamily="34" charset="-122"/>
                  <a:cs typeface="Times New Roman" pitchFamily="18" charset="0"/>
                </a:rPr>
                <a:t>, </a:t>
              </a:r>
              <a:r>
                <a:rPr lang="en-US" altLang="zh-CN" sz="2000" i="1">
                  <a:solidFill>
                    <a:srgbClr val="008000"/>
                  </a:solidFill>
                  <a:latin typeface="Times New Roman" pitchFamily="18" charset="0"/>
                  <a:ea typeface="微软雅黑" pitchFamily="34" charset="-122"/>
                  <a:cs typeface="Times New Roman" pitchFamily="18" charset="0"/>
                </a:rPr>
                <a:t>x</a:t>
              </a:r>
              <a:r>
                <a:rPr lang="en-US" altLang="zh-CN" sz="2000" baseline="-25000">
                  <a:solidFill>
                    <a:srgbClr val="008000"/>
                  </a:solidFill>
                  <a:latin typeface="Times New Roman" pitchFamily="18" charset="0"/>
                  <a:ea typeface="微软雅黑" pitchFamily="34" charset="-122"/>
                  <a:cs typeface="Times New Roman" pitchFamily="18" charset="0"/>
                </a:rPr>
                <a:t>1</a:t>
              </a:r>
              <a:r>
                <a:rPr lang="en-US" altLang="zh-CN" sz="2000">
                  <a:solidFill>
                    <a:srgbClr val="008000"/>
                  </a:solidFill>
                  <a:latin typeface="Times New Roman" pitchFamily="18" charset="0"/>
                  <a:ea typeface="微软雅黑" pitchFamily="34" charset="-122"/>
                  <a:cs typeface="Times New Roman" pitchFamily="18" charset="0"/>
                </a:rPr>
                <a:t>, …, </a:t>
              </a:r>
              <a:r>
                <a:rPr lang="en-US" altLang="zh-CN" sz="2000" i="1">
                  <a:solidFill>
                    <a:srgbClr val="008000"/>
                  </a:solidFill>
                  <a:latin typeface="Times New Roman" pitchFamily="18" charset="0"/>
                  <a:ea typeface="微软雅黑" pitchFamily="34" charset="-122"/>
                  <a:cs typeface="Times New Roman" pitchFamily="18" charset="0"/>
                </a:rPr>
                <a:t>x</a:t>
              </a:r>
              <a:r>
                <a:rPr lang="en-US" altLang="zh-CN" sz="2000" baseline="-25000">
                  <a:solidFill>
                    <a:srgbClr val="008000"/>
                  </a:solidFill>
                  <a:latin typeface="Times New Roman" pitchFamily="18" charset="0"/>
                  <a:ea typeface="微软雅黑" pitchFamily="34" charset="-122"/>
                  <a:cs typeface="Times New Roman" pitchFamily="18" charset="0"/>
                </a:rPr>
                <a:t>n-1</a:t>
              </a:r>
              <a:r>
                <a:rPr lang="en-US" altLang="zh-CN" sz="2000">
                  <a:solidFill>
                    <a:srgbClr val="008000"/>
                  </a:solidFill>
                  <a:latin typeface="微软雅黑" pitchFamily="34" charset="-122"/>
                  <a:ea typeface="微软雅黑" pitchFamily="34" charset="-122"/>
                  <a:cs typeface="Times New Roman" pitchFamily="18" charset="0"/>
                </a:rPr>
                <a:t>:</a:t>
              </a:r>
              <a:endParaRPr lang="zh-CN" altLang="en-US" sz="2000">
                <a:solidFill>
                  <a:srgbClr val="008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354763" y="2770188"/>
            <a:ext cx="20304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600" dirty="0">
                <a:solidFill>
                  <a:srgbClr val="C00000"/>
                </a:solidFill>
                <a:latin typeface="+mj-ea"/>
                <a:ea typeface="+mj-ea"/>
              </a:rPr>
              <a:t>顺便问一句：少一个点为什么不行？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</p:bldLst>
  </p:timing>
</p:sld>
</file>

<file path=ppt/theme/theme1.xml><?xml version="1.0" encoding="utf-8"?>
<a:theme xmlns:a="http://schemas.openxmlformats.org/drawingml/2006/main" name="Theme2">
  <a:themeElements>
    <a:clrScheme name="海上日出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海上日出">
      <a:majorFont>
        <a:latin typeface="Impact"/>
        <a:ea typeface="微软雅黑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海上日出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1390</TotalTime>
  <Pages>0</Pages>
  <Words>1003</Words>
  <Characters>0</Characters>
  <Application>Microsoft Office PowerPoint</Application>
  <DocSecurity>0</DocSecurity>
  <PresentationFormat>全屏显示(4:3)</PresentationFormat>
  <Lines>0</Lines>
  <Paragraphs>111</Paragraphs>
  <Slides>25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7" baseType="lpstr">
      <vt:lpstr>Times-BoldItalic</vt:lpstr>
      <vt:lpstr>Times-Roman</vt:lpstr>
      <vt:lpstr>华文行楷</vt:lpstr>
      <vt:lpstr>楷体</vt:lpstr>
      <vt:lpstr>微软雅黑</vt:lpstr>
      <vt:lpstr>Amasis MT Pro Medium</vt:lpstr>
      <vt:lpstr>Arial</vt:lpstr>
      <vt:lpstr>Cambria Math</vt:lpstr>
      <vt:lpstr>Impact</vt:lpstr>
      <vt:lpstr>Times New Roman</vt:lpstr>
      <vt:lpstr>Wingdings</vt:lpstr>
      <vt:lpstr>Theme2</vt:lpstr>
      <vt:lpstr>计算机问题求解 – 论题3-9     -  多项式与FFT</vt:lpstr>
      <vt:lpstr>PowerPoint 演示文稿</vt:lpstr>
      <vt:lpstr>PowerPoint 演示文稿</vt:lpstr>
      <vt:lpstr>多项式的不同表示法</vt:lpstr>
      <vt:lpstr>PowerPoint 演示文稿</vt:lpstr>
      <vt:lpstr>计算两个多项式的乘积</vt:lpstr>
      <vt:lpstr>点表示能降低多项式乘的代价</vt:lpstr>
      <vt:lpstr>PowerPoint 演示文稿</vt:lpstr>
      <vt:lpstr>PowerPoint 演示文稿</vt:lpstr>
      <vt:lpstr>PowerPoint 演示文稿</vt:lpstr>
      <vt:lpstr>PowerPoint 演示文稿</vt:lpstr>
      <vt:lpstr>实现属于O(nlogn)的多项式乘法</vt:lpstr>
      <vt:lpstr>PowerPoint 演示文稿</vt:lpstr>
      <vt:lpstr>1 的（偶数次）复根: </vt:lpstr>
      <vt:lpstr>离散富立叶变换</vt:lpstr>
      <vt:lpstr>复根的乘法与“剩余加”</vt:lpstr>
      <vt:lpstr>PowerPoint 演示文稿</vt:lpstr>
      <vt:lpstr>快速傅里叶变换：Divide-and-Conquer</vt:lpstr>
      <vt:lpstr>PowerPoint 演示文稿</vt:lpstr>
      <vt:lpstr>插值：还原系数形式</vt:lpstr>
      <vt:lpstr>如何计算Vandermonde矩阵的逆</vt:lpstr>
      <vt:lpstr>多项式变换：从点值形式到系数形式</vt:lpstr>
      <vt:lpstr>PowerPoint 演示文稿</vt:lpstr>
      <vt:lpstr>整个过程的总结</vt:lpstr>
      <vt:lpstr>课外作业</vt:lpstr>
    </vt:vector>
  </TitlesOfParts>
  <Company>Nanjing University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计算机问题求解     -  算法在计算机科学中的地位</dc:title>
  <dc:creator>Chen Daoxu</dc:creator>
  <cp:lastModifiedBy>Chen Daoxu</cp:lastModifiedBy>
  <cp:revision>99</cp:revision>
  <cp:lastPrinted>1601-01-01T00:00:00Z</cp:lastPrinted>
  <dcterms:created xsi:type="dcterms:W3CDTF">2010-10-07T02:50:25Z</dcterms:created>
  <dcterms:modified xsi:type="dcterms:W3CDTF">2021-10-24T13:01:27Z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3</vt:r8>
  </property>
  <property fmtid="{D5CDD505-2E9C-101B-9397-08002B2CF9AE}" pid="3" name="KSOProductBuildVer">
    <vt:lpwstr>2052-6.6.0.2461</vt:lpwstr>
  </property>
</Properties>
</file>