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  <p:sldMasterId id="2147483863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9" r:id="rId8"/>
    <p:sldId id="267" r:id="rId9"/>
    <p:sldId id="270" r:id="rId10"/>
    <p:sldId id="261" r:id="rId11"/>
    <p:sldId id="262" r:id="rId12"/>
    <p:sldId id="271" r:id="rId13"/>
    <p:sldId id="263" r:id="rId14"/>
    <p:sldId id="265" r:id="rId15"/>
    <p:sldId id="268" r:id="rId16"/>
    <p:sldId id="272" r:id="rId17"/>
    <p:sldId id="264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 autoAdjust="0"/>
  </p:normalViewPr>
  <p:slideViewPr>
    <p:cSldViewPr>
      <p:cViewPr varScale="1">
        <p:scale>
          <a:sx n="81" d="100"/>
          <a:sy n="81" d="100"/>
        </p:scale>
        <p:origin x="1517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184C2-A411-461C-A61E-F2965C82E55D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EC38-925E-4629-ABA2-7F24D2B25F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59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1EC38-925E-4629-ABA2-7F24D2B25FF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038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2411F-F87D-4198-8342-60A04168F8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98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FAE7-0C5D-489B-BE3D-E28C5D805AB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102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1843-5E25-4A00-8890-DDE6EF6835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5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42411F-F87D-4198-8342-60A04168F86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603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6A42-C62E-4A1F-8395-D63D7F9C79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326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D8F2C9-8C30-47AC-B4EA-8A36BBC4DC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2745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1843-5E25-4A00-8890-DDE6EF6835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30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6B1-BC0D-456F-BB25-312EB2A6FE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400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4DFF-1DBC-47C5-8859-73B127E1B8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71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9B71-C05F-43C6-A17F-5EF307D114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63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583A5-427C-4D77-AAB9-1B5C523F3B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204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6A42-C62E-4A1F-8395-D63D7F9C79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58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DF1843-5E25-4A00-8890-DDE6EF68357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5221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FAE7-0C5D-489B-BE3D-E28C5D805AB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897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1843-5E25-4A00-8890-DDE6EF6835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93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F2C9-8C30-47AC-B4EA-8A36BBC4DC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61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06ED-19C8-4066-B7A4-F8F57BC1F2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261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6B1-BC0D-456F-BB25-312EB2A6FE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6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4DFF-1DBC-47C5-8859-73B127E1B87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9B71-C05F-43C6-A17F-5EF307D114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95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83A5-427C-4D77-AAB9-1B5C523F3B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75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0E8B-B2B1-4507-9DCC-AAE81102E6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7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1843-5E25-4A00-8890-DDE6EF6835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5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0DF1843-5E25-4A00-8890-DDE6EF68357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655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enex_normal_form" TargetMode="External"/><Relationship Id="rId2" Type="http://schemas.openxmlformats.org/officeDocument/2006/relationships/hyperlink" Target="https://baike.baidu.com/item/%E5%89%8D%E6%9D%9F%E8%8C%83%E5%BC%8F/2587144?fr=aladdin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3073">
            <a:extLst>
              <a:ext uri="{FF2B5EF4-FFF2-40B4-BE49-F238E27FC236}">
                <a16:creationId xmlns:a16="http://schemas.microsoft.com/office/drawing/2014/main" id="{71A43638-5220-4B46-93FF-D03AB8E700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46163"/>
            <a:ext cx="7772400" cy="1470025"/>
          </a:xfrm>
        </p:spPr>
        <p:txBody>
          <a:bodyPr anchor="ctr"/>
          <a:lstStyle/>
          <a:p>
            <a:r>
              <a:rPr lang="zh-CN" altLang="zh-CN" sz="6600"/>
              <a:t>前束范式</a:t>
            </a:r>
          </a:p>
        </p:txBody>
      </p:sp>
      <p:sp>
        <p:nvSpPr>
          <p:cNvPr id="2050" name="副标题 3074">
            <a:extLst>
              <a:ext uri="{FF2B5EF4-FFF2-40B4-BE49-F238E27FC236}">
                <a16:creationId xmlns:a16="http://schemas.microsoft.com/office/drawing/2014/main" id="{46A705A3-CD81-41EA-87D3-499BFA6933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25575" y="3257550"/>
            <a:ext cx="6400800" cy="1752600"/>
          </a:xfrm>
        </p:spPr>
        <p:txBody>
          <a:bodyPr/>
          <a:lstStyle/>
          <a:p>
            <a:r>
              <a:rPr lang="zh-CN" altLang="zh-CN" sz="3200"/>
              <a:t>计算机科学与技术</a:t>
            </a:r>
          </a:p>
          <a:p>
            <a:r>
              <a:rPr lang="zh-CN" altLang="zh-CN" sz="3200"/>
              <a:t>朱家辰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8F9945-C4D0-46B1-8B78-EBC7CCC0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944" y="188640"/>
            <a:ext cx="7429499" cy="1478570"/>
          </a:xfrm>
        </p:spPr>
        <p:txBody>
          <a:bodyPr/>
          <a:lstStyle/>
          <a:p>
            <a:r>
              <a:rPr lang="zh-CN" altLang="en-US" dirty="0"/>
              <a:t>蕴含</a:t>
            </a:r>
            <a:r>
              <a:rPr lang="en-US" altLang="zh-CN" dirty="0"/>
              <a:t>(</a:t>
            </a:r>
            <a:r>
              <a:rPr lang="fr-FR" altLang="zh-CN" sz="3600" dirty="0">
                <a:latin typeface="Helvetica Neue"/>
              </a:rPr>
              <a:t>→</a:t>
            </a:r>
            <a:r>
              <a:rPr lang="en-US" altLang="zh-CN" dirty="0"/>
              <a:t>)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D63E218-B3B9-4DF3-BF31-E1834D6FA5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0679" y="927925"/>
                <a:ext cx="7429499" cy="52565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b="1" i="0" dirty="0">
                    <a:effectLst/>
                    <a:latin typeface="Arial" panose="020B0604020202020204" pitchFamily="34" charset="0"/>
                  </a:rPr>
                  <a:t>Implication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对于含有 蕴含 的公式，将其转化为 与 ， 或 以及  非构成的公式，按照以上方法即可。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>
                    <a:latin typeface="Helvetica Neue"/>
                  </a:rPr>
                  <a:t>p</a:t>
                </a:r>
                <a:r>
                  <a:rPr lang="fr-FR" altLang="zh-CN" sz="2400" dirty="0">
                    <a:latin typeface="Helvetica Neue"/>
                  </a:rPr>
                  <a:t>→q</a:t>
                </a:r>
                <a14:m>
                  <m:oMath xmlns:m="http://schemas.openxmlformats.org/officeDocument/2006/math">
                    <m: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sz="2400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s-ES" altLang="zh-CN" dirty="0">
                    <a:latin typeface="Helvetica Neue"/>
                  </a:rPr>
                  <a:t>p ∨ q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例：</a:t>
                </a:r>
                <a:r>
                  <a:rPr lang="es-ES" altLang="zh-CN" dirty="0"/>
                  <a:t> (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 ) </a:t>
                </a:r>
                <a:r>
                  <a:rPr lang="fr-FR" altLang="zh-CN" dirty="0">
                    <a:latin typeface="Helvetica Neue"/>
                  </a:rPr>
                  <a:t>→ 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y,g</a:t>
                </a:r>
                <a:r>
                  <a:rPr lang="en-US" altLang="zh-CN" dirty="0"/>
                  <a:t>(y) )</a:t>
                </a:r>
              </a:p>
              <a:p>
                <a:pPr marL="0" indent="0">
                  <a:buNone/>
                </a:pP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s-ES" altLang="zh-CN" dirty="0"/>
                  <a:t> (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 ) </a:t>
                </a:r>
                <a:r>
                  <a:rPr lang="es-ES" altLang="zh-CN" dirty="0">
                    <a:latin typeface="Helvetica Neue"/>
                  </a:rPr>
                  <a:t>∨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y,g</a:t>
                </a:r>
                <a:r>
                  <a:rPr lang="en-US" altLang="zh-CN" dirty="0"/>
                  <a:t>(y) )</a:t>
                </a:r>
              </a:p>
              <a:p>
                <a:pPr marL="0" indent="0">
                  <a:buNone/>
                </a:pP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/>
                  <a:t>x,</a:t>
                </a:r>
                <a:r>
                  <a:rPr lang="fr-FR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/>
                  <a:t>y, (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f(x)</a:t>
                </a:r>
                <a:r>
                  <a:rPr lang="es-ES" altLang="zh-CN" dirty="0">
                    <a:latin typeface="Helvetica Neue"/>
                  </a:rPr>
                  <a:t> ∨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g(y) 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另外，对于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altLang="zh-CN" dirty="0"/>
                  <a:t> B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altLang="zh-CN" dirty="0"/>
                  <a:t> (A </a:t>
                </a:r>
                <a:r>
                  <a:rPr lang="fr-FR" altLang="zh-CN" dirty="0">
                    <a:latin typeface="Helvetica Neue"/>
                  </a:rPr>
                  <a:t>→ B)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(B </a:t>
                </a:r>
                <a:r>
                  <a:rPr lang="fr-FR" altLang="zh-CN" dirty="0">
                    <a:latin typeface="Helvetica Neue"/>
                  </a:rPr>
                  <a:t>→ A)</a:t>
                </a: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D63E218-B3B9-4DF3-BF31-E1834D6FA5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0679" y="927925"/>
                <a:ext cx="7429499" cy="5256584"/>
              </a:xfrm>
              <a:blipFill>
                <a:blip r:embed="rId2"/>
                <a:stretch>
                  <a:fillRect l="-903" t="-927" r="-24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97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77CEEAF-DEFD-4381-BA41-F4BD2F5A39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8700" y="548680"/>
                <a:ext cx="7200900" cy="63093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回忆中学知识，以下公式的否定是什么？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&gt;0,a+b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答案并不困难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zh-CN" dirty="0" smtClean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&gt;0,a+b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en-US" altLang="zh-CN" dirty="0">
                    <a:latin typeface="Helvetica Neue"/>
                  </a:rPr>
                  <a:t> )</a:t>
                </a:r>
              </a:p>
              <a:p>
                <a:pPr marL="0" indent="0">
                  <a:buNone/>
                </a:pP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  <m:r>
                      <a:rPr lang="es-E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&gt;0,a+b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但是联系前束范式的知识，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为什么直接跟在量词后的内容没有变为否定？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以上的公式是否是前束范式？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77CEEAF-DEFD-4381-BA41-F4BD2F5A39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548680"/>
                <a:ext cx="7200900" cy="6309320"/>
              </a:xfrm>
              <a:blipFill>
                <a:blip r:embed="rId2"/>
                <a:stretch>
                  <a:fillRect l="-931" t="-6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19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F64ABCC-FEA3-4636-8FD7-D291146A58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7250" y="116632"/>
                <a:ext cx="7429499" cy="63813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原公式的前束范式为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 smtClean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/>
                  <a:t>a,</a:t>
                </a:r>
                <a:r>
                  <a:rPr lang="fr-FR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  <m:r>
                      <m:rPr>
                        <m:nor/>
                      </m:rPr>
                      <a:rPr lang="en-US" altLang="zh-CN" b="0" i="0" dirty="0" smtClean="0">
                        <a:latin typeface="Helvetica Neue"/>
                      </a:rPr>
                      <m:t>b</m:t>
                    </m:r>
                    <m:r>
                      <m:rPr>
                        <m:nor/>
                      </m:rPr>
                      <a:rPr lang="en-US" altLang="zh-CN" b="0" i="0" dirty="0" smtClean="0">
                        <a:latin typeface="Helvetica Neue"/>
                      </a:rPr>
                      <m:t>,( </m:t>
                    </m:r>
                  </m:oMath>
                </a14:m>
                <a:r>
                  <a:rPr lang="en-US" altLang="zh-CN" dirty="0"/>
                  <a:t>(a&gt;0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b&gt;0) </a:t>
                </a:r>
                <a:r>
                  <a:rPr lang="fr-FR" altLang="zh-CN" dirty="0">
                    <a:latin typeface="Helvetica Neue"/>
                  </a:rPr>
                  <a:t>→ (</a:t>
                </a:r>
                <a:r>
                  <a:rPr lang="en-US" altLang="zh-CN" dirty="0"/>
                  <a:t>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fr-FR" altLang="zh-CN" dirty="0">
                    <a:latin typeface="Helvetica Neue"/>
                  </a:rPr>
                  <a:t>) 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因此，它的否定为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 smtClean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a</a:t>
                </a:r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b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latin typeface="Helvetica Neue"/>
                      </a:rPr>
                      <m:t>,( </m:t>
                    </m:r>
                  </m:oMath>
                </a14:m>
                <a:r>
                  <a:rPr lang="en-US" altLang="zh-CN" dirty="0"/>
                  <a:t>(a&gt;0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b&gt;0)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fr-FR" altLang="zh-CN" dirty="0">
                    <a:latin typeface="Helvetica Neue"/>
                  </a:rPr>
                  <a:t> (</a:t>
                </a:r>
                <a:r>
                  <a:rPr lang="en-US" altLang="zh-CN" dirty="0" err="1"/>
                  <a:t>a+b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fr-FR" altLang="zh-CN" dirty="0">
                    <a:latin typeface="Helvetica Neue"/>
                  </a:rPr>
                  <a:t>) )</a:t>
                </a:r>
              </a:p>
              <a:p>
                <a:pPr marL="0" indent="0">
                  <a:buNone/>
                </a:pPr>
                <a:endParaRPr lang="fr-FR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因此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&gt;0,a+b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/>
                  <a:t>a,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  <m:r>
                      <m:rPr>
                        <m:nor/>
                      </m:rPr>
                      <a:rPr lang="en-US" altLang="zh-CN" dirty="0">
                        <a:latin typeface="Helvetica Neue"/>
                      </a:rPr>
                      <m:t>b</m:t>
                    </m:r>
                    <m:r>
                      <m:rPr>
                        <m:nor/>
                      </m:rPr>
                      <a:rPr lang="en-US" altLang="zh-CN" dirty="0">
                        <a:latin typeface="Helvetica Neue"/>
                      </a:rPr>
                      <m:t>,( </m:t>
                    </m:r>
                  </m:oMath>
                </a14:m>
                <a:r>
                  <a:rPr lang="en-US" altLang="zh-CN" dirty="0"/>
                  <a:t>(a&gt;0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b&gt;0) </a:t>
                </a:r>
                <a:r>
                  <a:rPr lang="fr-FR" altLang="zh-CN" dirty="0">
                    <a:latin typeface="Helvetica Neue"/>
                  </a:rPr>
                  <a:t>→ (</a:t>
                </a:r>
                <a:r>
                  <a:rPr lang="en-US" altLang="zh-CN" dirty="0"/>
                  <a:t>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fr-FR" altLang="zh-CN" dirty="0">
                    <a:latin typeface="Helvetica Neue"/>
                  </a:rPr>
                  <a:t>)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  <m:r>
                      <a:rPr lang="es-E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&gt;0,a+b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endParaRPr lang="fr-FR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a</a:t>
                </a:r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b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latin typeface="Helvetica Neue"/>
                      </a:rPr>
                      <m:t>,( </m:t>
                    </m:r>
                  </m:oMath>
                </a14:m>
                <a:r>
                  <a:rPr lang="en-US" altLang="zh-CN" dirty="0"/>
                  <a:t>(a&gt;0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b&gt;0)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fr-FR" altLang="zh-CN" dirty="0">
                    <a:latin typeface="Helvetica Neue"/>
                  </a:rPr>
                  <a:t> (</a:t>
                </a:r>
                <a:r>
                  <a:rPr lang="en-US" altLang="zh-CN" dirty="0" err="1"/>
                  <a:t>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fr-FR" altLang="zh-CN" dirty="0">
                    <a:latin typeface="Helvetica Neue"/>
                  </a:rPr>
                  <a:t>) )</a:t>
                </a:r>
              </a:p>
              <a:p>
                <a:pPr marL="0" indent="0">
                  <a:buNone/>
                </a:pPr>
                <a:endParaRPr lang="fr-FR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F64ABCC-FEA3-4636-8FD7-D291146A58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0" y="116632"/>
                <a:ext cx="7429499" cy="6381328"/>
              </a:xfrm>
              <a:blipFill>
                <a:blip r:embed="rId2"/>
                <a:stretch>
                  <a:fillRect l="-9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10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66EFE00-0E1A-47F7-91B4-433AA193EE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7250" y="24978"/>
                <a:ext cx="7429499" cy="68330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有趣的事发生了，我们再来观察这两组等价的式子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 smtClean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&gt;0,a+b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/>
                  <a:t>a,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 smtClean="0">
                        <a:latin typeface="Helvetica Neue"/>
                      </a:rPr>
                      <m:t>ᗄ</m:t>
                    </m:r>
                    <m:r>
                      <m:rPr>
                        <m:nor/>
                      </m:rPr>
                      <a:rPr lang="en-US" altLang="zh-CN" dirty="0">
                        <a:latin typeface="Helvetica Neue"/>
                      </a:rPr>
                      <m:t>b</m:t>
                    </m:r>
                    <m:r>
                      <m:rPr>
                        <m:nor/>
                      </m:rPr>
                      <a:rPr lang="en-US" altLang="zh-CN" dirty="0">
                        <a:latin typeface="Helvetica Neue"/>
                      </a:rPr>
                      <m:t>,( </m:t>
                    </m:r>
                  </m:oMath>
                </a14:m>
                <a:r>
                  <a:rPr lang="en-US" altLang="zh-CN" dirty="0"/>
                  <a:t>(a&gt;0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b&gt;0) </a:t>
                </a:r>
                <a:r>
                  <a:rPr lang="fr-FR" altLang="zh-CN" dirty="0">
                    <a:latin typeface="Helvetica Neue"/>
                  </a:rPr>
                  <a:t>→ (</a:t>
                </a:r>
                <a:r>
                  <a:rPr lang="en-US" altLang="zh-CN" dirty="0"/>
                  <a:t>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fr-FR" altLang="zh-CN" dirty="0">
                    <a:latin typeface="Helvetica Neue"/>
                  </a:rPr>
                  <a:t>)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 smtClean="0">
                        <a:latin typeface="Helvetica Neue"/>
                      </a:rPr>
                      <m:t>∃</m:t>
                    </m:r>
                    <m:r>
                      <a:rPr lang="es-E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&gt;0,a+b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endParaRPr lang="fr-FR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a</a:t>
                </a:r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b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latin typeface="Helvetica Neue"/>
                      </a:rPr>
                      <m:t>,( </m:t>
                    </m:r>
                  </m:oMath>
                </a14:m>
                <a:r>
                  <a:rPr lang="en-US" altLang="zh-CN" dirty="0"/>
                  <a:t>(a&gt;0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b&gt;0)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fr-FR" altLang="zh-CN" dirty="0">
                    <a:latin typeface="Helvetica Neue"/>
                  </a:rPr>
                  <a:t> (</a:t>
                </a:r>
                <a:r>
                  <a:rPr lang="en-US" altLang="zh-CN" dirty="0" err="1"/>
                  <a:t>a+b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zh-CN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fr-FR" altLang="zh-CN" dirty="0">
                    <a:latin typeface="Helvetica Neue"/>
                  </a:rPr>
                  <a:t>) )</a:t>
                </a:r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我们发现，经常使用的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 smtClean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</a:t>
                </a:r>
                <a:r>
                  <a:rPr lang="zh-CN" altLang="en-US" dirty="0"/>
                  <a:t>与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  <m:r>
                      <a:rPr lang="es-E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err="1"/>
                  <a:t>a,b</a:t>
                </a:r>
                <a:r>
                  <a:rPr lang="en-US" altLang="zh-CN" dirty="0"/>
                  <a:t>&gt;0</a:t>
                </a:r>
                <a:r>
                  <a:rPr lang="zh-CN" altLang="en-US" dirty="0"/>
                  <a:t>这样的式子，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在转化为前束范式后所得到的结果并不一致</a:t>
                </a:r>
                <a:r>
                  <a:rPr lang="fr-FR" altLang="zh-CN" dirty="0"/>
                  <a:t> 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zh-CN" altLang="en-US" dirty="0"/>
                  <a:t>后的限定与结果的关系为 蕴含 ，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zh-CN" altLang="en-US" dirty="0"/>
                  <a:t>后的限定与结果的关系为 与 。</a:t>
                </a:r>
                <a:endParaRPr lang="fr-FR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66EFE00-0E1A-47F7-91B4-433AA193EE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0" y="24978"/>
                <a:ext cx="7429499" cy="6833022"/>
              </a:xfrm>
              <a:blipFill>
                <a:blip r:embed="rId2"/>
                <a:stretch>
                  <a:fillRect l="-903" t="-6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39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A9A27C-29BC-4887-B3C5-B17B0AF8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0"/>
            <a:ext cx="7429499" cy="1478570"/>
          </a:xfrm>
        </p:spPr>
        <p:txBody>
          <a:bodyPr/>
          <a:lstStyle/>
          <a:p>
            <a:r>
              <a:rPr lang="zh-CN" altLang="en-US" dirty="0"/>
              <a:t>注意点：关于量词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C2D2C98-CACF-43DD-B62A-0DF9BD3F92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7250" y="1052736"/>
                <a:ext cx="7429499" cy="554461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/>
                  <a:t>练习：将以下公式转化为前束范式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fr-FR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  <m:r>
                      <m:rPr>
                        <m:nor/>
                      </m:rPr>
                      <a:rPr lang="en-US" altLang="zh-CN" b="0" i="0" dirty="0" smtClean="0"/>
                      <m:t>y</m:t>
                    </m:r>
                    <m:r>
                      <m:rPr>
                        <m:nor/>
                      </m:rPr>
                      <a:rPr lang="en-US" altLang="zh-CN" b="0" i="0" dirty="0" smtClean="0"/>
                      <m:t>,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  <m:r>
                      <m:rPr>
                        <m:nor/>
                      </m:rPr>
                      <a:rPr lang="en-US" altLang="zh-CN" dirty="0"/>
                      <m:t>x</m:t>
                    </m:r>
                  </m:oMath>
                </a14:m>
                <a:r>
                  <a:rPr lang="en-US" altLang="zh-CN" dirty="0"/>
                  <a:t>,x&gt;y)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(|x+4|</a:t>
                </a:r>
                <a14:m>
                  <m:oMath xmlns:m="http://schemas.openxmlformats.org/officeDocument/2006/math">
                    <m:r>
                      <a:rPr lang="fr-F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fr-FR" altLang="zh-CN" dirty="0"/>
                  <a:t>0</a:t>
                </a:r>
                <a:r>
                  <a:rPr lang="en-US" altLang="zh-CN" dirty="0"/>
                  <a:t>)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答案：</a:t>
                </a:r>
                <a:r>
                  <a:rPr lang="es-ES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  <m:r>
                      <m:rPr>
                        <m:nor/>
                      </m:rPr>
                      <a:rPr lang="en-US" altLang="zh-CN" dirty="0"/>
                      <m:t>y</m:t>
                    </m:r>
                    <m:r>
                      <m:rPr>
                        <m:nor/>
                      </m:rPr>
                      <a:rPr lang="en-US" altLang="zh-CN" dirty="0"/>
                      <m:t>,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  <m:r>
                      <m:rPr>
                        <m:nor/>
                      </m:rPr>
                      <a:rPr lang="en-US" altLang="zh-CN" b="0" i="0" dirty="0" smtClean="0"/>
                      <m:t>z</m:t>
                    </m:r>
                  </m:oMath>
                </a14:m>
                <a:r>
                  <a:rPr lang="en-US" altLang="zh-CN" dirty="0"/>
                  <a:t>,(z&gt;y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|</a:t>
                </a:r>
                <a:r>
                  <a:rPr lang="en-US" altLang="zh-CN" dirty="0"/>
                  <a:t>x</a:t>
                </a:r>
                <a:r>
                  <a:rPr lang="fr-FR" altLang="zh-CN" dirty="0"/>
                  <a:t>+4|</a:t>
                </a:r>
                <a14:m>
                  <m:oMath xmlns:m="http://schemas.openxmlformats.org/officeDocument/2006/math">
                    <m:r>
                      <a:rPr lang="fr-F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fr-FR" altLang="zh-CN" dirty="0"/>
                  <a:t>0</a:t>
                </a:r>
                <a:r>
                  <a:rPr lang="en-US" altLang="zh-CN" dirty="0"/>
                  <a:t>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思考：能否调换两个量词顺序？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不能！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调换后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s-ES" altLang="zh-CN" dirty="0" smtClean="0">
                        <a:latin typeface="Helvetica Neue"/>
                      </a:rPr>
                      <m:t>∃</m:t>
                    </m:r>
                    <m:r>
                      <m:rPr>
                        <m:nor/>
                      </m:rPr>
                      <a:rPr lang="en-US" altLang="zh-CN" b="0" i="0" dirty="0" smtClean="0"/>
                      <m:t>z</m:t>
                    </m:r>
                  </m:oMath>
                </a14:m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  <m:r>
                      <m:rPr>
                        <m:nor/>
                      </m:rPr>
                      <a:rPr lang="en-US" altLang="zh-CN" dirty="0"/>
                      <m:t>y</m:t>
                    </m:r>
                  </m:oMath>
                </a14:m>
                <a:r>
                  <a:rPr lang="en-US" altLang="zh-CN" dirty="0"/>
                  <a:t>(z&gt;y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|x+4|</a:t>
                </a:r>
                <a14:m>
                  <m:oMath xmlns:m="http://schemas.openxmlformats.org/officeDocument/2006/math">
                    <m:r>
                      <a:rPr lang="fr-F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fr-FR" altLang="zh-CN" dirty="0"/>
                  <a:t>0</a:t>
                </a:r>
                <a:r>
                  <a:rPr lang="en-US" altLang="zh-CN" dirty="0"/>
                  <a:t>)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在实数范围内，原式为真，但调换后原式为假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因此，在前束范式转换时，不能随意调换量词顺序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C2D2C98-CACF-43DD-B62A-0DF9BD3F92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0" y="1052736"/>
                <a:ext cx="7429499" cy="5544616"/>
              </a:xfrm>
              <a:blipFill>
                <a:blip r:embed="rId2"/>
                <a:stretch>
                  <a:fillRect l="-903" t="-8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88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9E3931-C930-4307-B0B9-C49E0FC5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47650"/>
            <a:ext cx="7200900" cy="66107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步骤总结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345975F-9B35-4233-A1E9-AD315CF58C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8700" y="836712"/>
                <a:ext cx="7200900" cy="60212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zh-CN" altLang="en-US" dirty="0"/>
                  <a:t>将 </a:t>
                </a:r>
                <a:r>
                  <a:rPr lang="en-US" altLang="zh-CN" dirty="0"/>
                  <a:t>P </a:t>
                </a:r>
                <a:r>
                  <a:rPr lang="fr-FR" altLang="zh-CN" dirty="0">
                    <a:latin typeface="Helvetica Neue"/>
                  </a:rPr>
                  <a:t>→ Q </a:t>
                </a:r>
                <a:r>
                  <a:rPr lang="zh-CN" altLang="en-US" dirty="0">
                    <a:latin typeface="Helvetica Neue"/>
                  </a:rPr>
                  <a:t>转化为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s-ES" altLang="zh-CN" dirty="0">
                    <a:latin typeface="Helvetica Neue"/>
                  </a:rPr>
                  <a:t>P ∨ Q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Helvetica Neue"/>
                  </a:rPr>
                  <a:t>p</a:t>
                </a:r>
                <a:r>
                  <a:rPr lang="fr-FR" altLang="zh-CN" sz="2400" dirty="0">
                    <a:latin typeface="Helvetica Neue"/>
                  </a:rPr>
                  <a:t>→q</a:t>
                </a:r>
                <a14:m>
                  <m:oMath xmlns:m="http://schemas.openxmlformats.org/officeDocument/2006/math">
                    <m: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sz="2400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s-ES" altLang="zh-CN" dirty="0">
                    <a:latin typeface="Helvetica Neue"/>
                  </a:rPr>
                  <a:t>p ∨ q</a:t>
                </a:r>
                <a:endParaRPr lang="en-US" altLang="zh-CN" dirty="0">
                  <a:latin typeface="Helvetica Neue"/>
                </a:endParaRPr>
              </a:p>
              <a:p>
                <a:endParaRPr lang="en-US" altLang="zh-CN" dirty="0">
                  <a:latin typeface="Helvetica Neue"/>
                </a:endParaRPr>
              </a:p>
              <a:p>
                <a:r>
                  <a:rPr lang="zh-CN" altLang="en-US" dirty="0">
                    <a:latin typeface="Helvetica Neue"/>
                  </a:rPr>
                  <a:t>消去多个 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zh-CN" altLang="en-US" dirty="0">
                    <a:latin typeface="Helvetica Neue"/>
                  </a:rPr>
                  <a:t>  ，将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zh-CN" altLang="en-US" dirty="0">
                    <a:latin typeface="Helvetica Neue"/>
                  </a:rPr>
                  <a:t> 向内深入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fr-FR" altLang="zh-CN" sz="24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sz="2400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(x))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f(x)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fr-FR" altLang="zh-CN" sz="24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sz="2400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(x))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x,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f(x)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 </a:t>
                </a:r>
                <a:r>
                  <a:rPr lang="es-ES" altLang="zh-CN" dirty="0">
                    <a:latin typeface="Helvetica Neue"/>
                  </a:rPr>
                  <a:t>∨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B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s-ES" altLang="zh-CN" dirty="0">
                    <a:latin typeface="Helvetica Neue"/>
                  </a:rPr>
                  <a:t> ∨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B</a:t>
                </a:r>
                <a:endParaRPr lang="en-US" altLang="zh-CN" dirty="0">
                  <a:latin typeface="Helvetica Neue"/>
                </a:endParaRPr>
              </a:p>
              <a:p>
                <a:endParaRPr lang="en-US" altLang="zh-CN" dirty="0">
                  <a:latin typeface="Helvetica Neue"/>
                </a:endParaRPr>
              </a:p>
              <a:p>
                <a:r>
                  <a:rPr lang="zh-CN" altLang="en-US" dirty="0">
                    <a:latin typeface="Helvetica Neue"/>
                  </a:rPr>
                  <a:t>运用改名规则，改变使各个变元符号不同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fr-FR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x,x-1=0)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(x+4&gt;10</a:t>
                </a:r>
                <a:r>
                  <a:rPr lang="en-US" altLang="zh-CN" dirty="0"/>
                  <a:t>)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altLang="zh-CN" dirty="0">
                    <a:latin typeface="Helvetica Neue"/>
                  </a:rPr>
                  <a:t> </a:t>
                </a:r>
                <a:r>
                  <a:rPr lang="fr-FR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y,y-1=0)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</a:t>
                </a:r>
                <a:r>
                  <a:rPr lang="en-US" altLang="zh-CN" dirty="0"/>
                  <a:t>x</a:t>
                </a:r>
                <a:r>
                  <a:rPr lang="fr-FR" altLang="zh-CN" dirty="0"/>
                  <a:t>+4&gt;10</a:t>
                </a:r>
                <a:r>
                  <a:rPr lang="en-US" altLang="zh-CN" dirty="0"/>
                  <a:t>)</a:t>
                </a:r>
                <a:endParaRPr lang="en-US" altLang="zh-CN" dirty="0">
                  <a:latin typeface="Helvetica Neue"/>
                </a:endParaRPr>
              </a:p>
              <a:p>
                <a:endParaRPr lang="en-US" altLang="zh-CN" dirty="0">
                  <a:latin typeface="Helvetica Neue"/>
                </a:endParaRPr>
              </a:p>
              <a:p>
                <a:r>
                  <a:rPr lang="zh-CN" altLang="en-US" dirty="0">
                    <a:latin typeface="Helvetica Neue"/>
                  </a:rPr>
                  <a:t>量词前移，将辖域扩张为整个公式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/>
                      <m:t>(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  <m:r>
                      <m:rPr>
                        <m:nor/>
                      </m:rPr>
                      <a:rPr lang="en-US" altLang="zh-CN" dirty="0"/>
                      <m:t>y</m:t>
                    </m:r>
                    <m:r>
                      <m:rPr>
                        <m:nor/>
                      </m:rPr>
                      <a:rPr lang="en-US" altLang="zh-CN" dirty="0"/>
                      <m:t>,</m:t>
                    </m:r>
                    <m:r>
                      <m:rPr>
                        <m:nor/>
                      </m:rPr>
                      <a:rPr lang="en-US" altLang="zh-CN" dirty="0"/>
                      <m:t>y</m:t>
                    </m:r>
                    <m:r>
                      <m:rPr>
                        <m:nor/>
                      </m:rPr>
                      <a:rPr lang="en-US" altLang="zh-CN" dirty="0"/>
                      <m:t>−1=0)</m:t>
                    </m:r>
                    <m:r>
                      <m:rPr>
                        <m:nor/>
                      </m:rPr>
                      <a:rPr lang="zh-CN" altLang="en-US" dirty="0"/>
                      <m:t> 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lang="en-US" altLang="zh-CN" dirty="0"/>
                      <m:t> </m:t>
                    </m:r>
                    <m:r>
                      <m:rPr>
                        <m:nor/>
                      </m:rPr>
                      <a:rPr lang="fr-FR" altLang="zh-CN" dirty="0"/>
                      <m:t>(</m:t>
                    </m:r>
                    <m:r>
                      <m:rPr>
                        <m:nor/>
                      </m:rPr>
                      <a:rPr lang="en-US" altLang="zh-CN" dirty="0"/>
                      <m:t>x</m:t>
                    </m:r>
                    <m:r>
                      <m:rPr>
                        <m:nor/>
                      </m:rPr>
                      <a:rPr lang="fr-FR" altLang="zh-CN" dirty="0"/>
                      <m:t>+4&gt;10</m:t>
                    </m:r>
                    <m:r>
                      <m:rPr>
                        <m:nor/>
                      </m:rPr>
                      <a:rPr lang="en-US" altLang="zh-CN" dirty="0"/>
                      <m:t>)</m:t>
                    </m:r>
                  </m:oMath>
                </a14:m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 smtClean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y,((y-1=0)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</a:t>
                </a:r>
                <a:r>
                  <a:rPr lang="en-US" altLang="zh-CN" dirty="0"/>
                  <a:t>x</a:t>
                </a:r>
                <a:r>
                  <a:rPr lang="fr-FR" altLang="zh-CN" dirty="0"/>
                  <a:t>+4&gt;10</a:t>
                </a:r>
                <a:r>
                  <a:rPr lang="en-US" altLang="zh-CN" dirty="0"/>
                  <a:t>))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345975F-9B35-4233-A1E9-AD315CF58C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836712"/>
                <a:ext cx="7200900" cy="6021288"/>
              </a:xfrm>
              <a:blipFill>
                <a:blip r:embed="rId2"/>
                <a:stretch>
                  <a:fillRect l="-847" t="-14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45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2219BE-9984-475A-BE3B-6086C182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59" y="188640"/>
            <a:ext cx="7429499" cy="1478570"/>
          </a:xfrm>
        </p:spPr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BECEEE-AAFE-49DE-A281-CDC7A3CC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58" y="1268760"/>
            <a:ext cx="7429499" cy="4968552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一些证明系统只能处理用前束范式写成的原理。这种概念对于发展算术阶层和分析阶层非常重要。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哥德尔证明他的一阶逻辑完备性的前提是，所有的公式都已经被改写为前束范式。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塔斯基定理。        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与几何有关的塔斯基公理</a:t>
            </a:r>
            <a:r>
              <a:rPr lang="en-US" altLang="zh-CN" sz="2400" dirty="0"/>
              <a:t>(Tarski’s axioms)</a:t>
            </a:r>
            <a:r>
              <a:rPr lang="zh-CN" altLang="en-US" sz="2400" dirty="0"/>
              <a:t>是一个逻辑系统。该逻辑系统中所有的语言都可以写为全称量词在前，存在量词在后的前束范式。这一事实帮助塔斯基证明了欧几里得几何是可判定的。</a:t>
            </a:r>
            <a:endParaRPr lang="zh-CN" altLang="zh-CN" sz="2400" dirty="0"/>
          </a:p>
          <a:p>
            <a:pPr marL="0" indent="0" algn="l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537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9DEA84-3F9C-410F-9E5B-73B0FDADF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8000" dirty="0"/>
              <a:t>谢谢大家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2A6DBA-A2FC-43CC-A508-804189F1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参考资料：</a:t>
            </a:r>
            <a:r>
              <a:rPr lang="zh-CN" altLang="en-US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百度百科</a:t>
            </a:r>
            <a:endParaRPr lang="en-US" altLang="zh-CN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tx2"/>
                </a:solidFill>
              </a:rPr>
              <a:t>                    </a:t>
            </a:r>
            <a:r>
              <a:rPr lang="zh-CN" altLang="en-US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维</a:t>
            </a:r>
            <a:r>
              <a:rPr lang="zh-CN" altLang="en-US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基百科</a:t>
            </a:r>
            <a:endParaRPr lang="zh-CN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8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>
            <a:extLst>
              <a:ext uri="{FF2B5EF4-FFF2-40B4-BE49-F238E27FC236}">
                <a16:creationId xmlns:a16="http://schemas.microsoft.com/office/drawing/2014/main" id="{75B38A92-826A-44BF-8735-771984A0D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0342" y="116632"/>
            <a:ext cx="7429499" cy="1478570"/>
          </a:xfrm>
        </p:spPr>
        <p:txBody>
          <a:bodyPr/>
          <a:lstStyle/>
          <a:p>
            <a:r>
              <a:rPr lang="zh-CN" altLang="en-US" dirty="0"/>
              <a:t>定义</a:t>
            </a:r>
          </a:p>
        </p:txBody>
      </p:sp>
      <p:sp>
        <p:nvSpPr>
          <p:cNvPr id="3074" name="内容占位符 2">
            <a:extLst>
              <a:ext uri="{FF2B5EF4-FFF2-40B4-BE49-F238E27FC236}">
                <a16:creationId xmlns:a16="http://schemas.microsoft.com/office/drawing/2014/main" id="{B6310B00-846B-423D-9BC7-9FB693CCED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4159" y="1340768"/>
            <a:ext cx="7429499" cy="5400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CN" altLang="en-US" b="0" i="0" dirty="0">
                <a:effectLst/>
                <a:latin typeface="Helvetica Neue"/>
              </a:rPr>
              <a:t>指其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Helvetica Neue"/>
              </a:rPr>
              <a:t>一切量词</a:t>
            </a:r>
            <a:r>
              <a:rPr lang="zh-CN" altLang="en-US" b="0" i="0" dirty="0">
                <a:effectLst/>
                <a:latin typeface="Helvetica Neue"/>
              </a:rPr>
              <a:t>都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Helvetica Neue"/>
              </a:rPr>
              <a:t>未被否定</a:t>
            </a:r>
            <a:r>
              <a:rPr lang="zh-CN" altLang="en-US" b="0" i="0" dirty="0">
                <a:effectLst/>
                <a:latin typeface="Helvetica Neue"/>
              </a:rPr>
              <a:t>地处于公式的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Helvetica Neue"/>
              </a:rPr>
              <a:t>最前端</a:t>
            </a:r>
            <a:r>
              <a:rPr lang="zh-CN" altLang="en-US" b="0" i="0" dirty="0">
                <a:effectLst/>
                <a:latin typeface="Helvetica Neue"/>
              </a:rPr>
              <a:t>且其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Helvetica Neue"/>
              </a:rPr>
              <a:t>辖域</a:t>
            </a:r>
            <a:r>
              <a:rPr lang="zh-CN" altLang="en-US" b="0" i="0" dirty="0">
                <a:effectLst/>
                <a:latin typeface="Helvetica Neue"/>
              </a:rPr>
              <a:t>都延伸至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Helvetica Neue"/>
              </a:rPr>
              <a:t>公式的末端</a:t>
            </a:r>
            <a:r>
              <a:rPr lang="zh-CN" altLang="en-US" b="0" i="0" dirty="0">
                <a:effectLst/>
                <a:latin typeface="Helvetica Neue"/>
              </a:rPr>
              <a:t>的谓词演算公式。设</a:t>
            </a:r>
            <a:r>
              <a:rPr lang="en-US" altLang="zh-CN" b="0" i="0" dirty="0">
                <a:effectLst/>
                <a:latin typeface="Helvetica Neue"/>
              </a:rPr>
              <a:t>Q∈{∃</a:t>
            </a:r>
            <a:r>
              <a:rPr lang="zh-CN" altLang="en-US" b="0" i="0" dirty="0">
                <a:effectLst/>
                <a:latin typeface="Helvetica Neue"/>
              </a:rPr>
              <a:t>，</a:t>
            </a:r>
            <a:r>
              <a:rPr lang="en-US" altLang="zh-CN" b="0" i="0" dirty="0">
                <a:effectLst/>
                <a:latin typeface="Helvetica Neue"/>
              </a:rPr>
              <a:t>ᗄ}</a:t>
            </a:r>
            <a:r>
              <a:rPr lang="zh-CN" altLang="en-US" b="0" i="0" dirty="0">
                <a:effectLst/>
                <a:latin typeface="Helvetica Neue"/>
              </a:rPr>
              <a:t>，一个公式</a:t>
            </a:r>
            <a:r>
              <a:rPr lang="en-US" altLang="zh-CN" b="0" i="0" dirty="0">
                <a:effectLst/>
                <a:latin typeface="Helvetica Neue"/>
              </a:rPr>
              <a:t>α</a:t>
            </a:r>
            <a:r>
              <a:rPr lang="zh-CN" altLang="en-US" b="0" i="0" dirty="0">
                <a:effectLst/>
                <a:latin typeface="Helvetica Neue"/>
              </a:rPr>
              <a:t>是前束范式，当且仅当存在一个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Helvetica Neue"/>
              </a:rPr>
              <a:t>不含量词</a:t>
            </a:r>
            <a:r>
              <a:rPr lang="zh-CN" altLang="en-US" b="0" i="0" dirty="0">
                <a:effectLst/>
                <a:latin typeface="Helvetica Neue"/>
              </a:rPr>
              <a:t>的公式</a:t>
            </a:r>
            <a:r>
              <a:rPr lang="en-US" altLang="zh-CN" b="0" i="0" dirty="0">
                <a:effectLst/>
                <a:latin typeface="Helvetica Neue"/>
              </a:rPr>
              <a:t>β</a:t>
            </a:r>
            <a:r>
              <a:rPr lang="zh-CN" altLang="en-US" b="0" i="0" dirty="0">
                <a:effectLst/>
                <a:latin typeface="Helvetica Neue"/>
              </a:rPr>
              <a:t>，使得</a:t>
            </a:r>
          </a:p>
          <a:p>
            <a:pPr marL="0" indent="0" algn="l">
              <a:buNone/>
            </a:pPr>
            <a:r>
              <a:rPr lang="en-US" altLang="zh-CN" b="0" i="0" dirty="0">
                <a:effectLst/>
                <a:latin typeface="Helvetica Neue"/>
              </a:rPr>
              <a:t>α=(</a:t>
            </a:r>
            <a:r>
              <a:rPr lang="en-US" altLang="zh-CN" b="0" i="0" dirty="0" err="1">
                <a:effectLst/>
                <a:latin typeface="Helvetica Neue"/>
              </a:rPr>
              <a:t>Q₁x</a:t>
            </a:r>
            <a:r>
              <a:rPr lang="en-US" altLang="zh-CN" b="0" i="0" dirty="0">
                <a:effectLst/>
                <a:latin typeface="Helvetica Neue"/>
              </a:rPr>
              <a:t>₁)(</a:t>
            </a:r>
            <a:r>
              <a:rPr lang="en-US" altLang="zh-CN" b="0" i="0" dirty="0" err="1">
                <a:effectLst/>
                <a:latin typeface="Helvetica Neue"/>
              </a:rPr>
              <a:t>Q₂x</a:t>
            </a:r>
            <a:r>
              <a:rPr lang="en-US" altLang="zh-CN" b="0" i="0" dirty="0">
                <a:effectLst/>
                <a:latin typeface="Helvetica Neue"/>
              </a:rPr>
              <a:t>₂)…(</a:t>
            </a:r>
            <a:r>
              <a:rPr lang="en-US" altLang="zh-CN" b="0" i="0" dirty="0" err="1">
                <a:effectLst/>
                <a:latin typeface="Helvetica Neue"/>
              </a:rPr>
              <a:t>Qₑx</a:t>
            </a:r>
            <a:r>
              <a:rPr lang="en-US" altLang="zh-CN" b="0" i="0" dirty="0">
                <a:effectLst/>
                <a:latin typeface="Helvetica Neue"/>
              </a:rPr>
              <a:t>ₑ)β.</a:t>
            </a:r>
          </a:p>
          <a:p>
            <a:pPr marL="0" indent="0" algn="l">
              <a:buNone/>
            </a:pPr>
            <a:r>
              <a:rPr lang="zh-CN" altLang="en-US" dirty="0">
                <a:latin typeface="Helvetica Neue"/>
              </a:rPr>
              <a:t>例如：</a:t>
            </a:r>
            <a:endParaRPr lang="en-US" altLang="zh-CN" dirty="0">
              <a:latin typeface="Helvetica Neue"/>
            </a:endParaRPr>
          </a:p>
          <a:p>
            <a:pPr marL="0" indent="0">
              <a:buNone/>
            </a:pPr>
            <a:endParaRPr lang="fr-FR" altLang="zh-CN" b="0" i="0" dirty="0">
              <a:effectLst/>
              <a:latin typeface="Helvetica Neue"/>
            </a:endParaRPr>
          </a:p>
          <a:p>
            <a:pPr marL="0" indent="0">
              <a:buNone/>
            </a:pPr>
            <a:r>
              <a:rPr lang="fr-FR" altLang="zh-CN" b="0" i="0" dirty="0">
                <a:effectLst/>
                <a:latin typeface="Helvetica Neue"/>
              </a:rPr>
              <a:t>(ᗄx)</a:t>
            </a:r>
            <a:r>
              <a:rPr lang="en-US" altLang="zh-CN" dirty="0">
                <a:latin typeface="Helvetica Neue"/>
              </a:rPr>
              <a:t>(</a:t>
            </a:r>
            <a:r>
              <a:rPr lang="es-ES" altLang="zh-CN" dirty="0">
                <a:latin typeface="Helvetica Neue"/>
              </a:rPr>
              <a:t>∃y</a:t>
            </a:r>
            <a:r>
              <a:rPr lang="en-US" altLang="zh-CN" dirty="0">
                <a:latin typeface="Helvetica Neue"/>
              </a:rPr>
              <a:t>)</a:t>
            </a:r>
            <a:r>
              <a:rPr lang="fr-FR" altLang="zh-CN" b="0" i="0" dirty="0">
                <a:effectLst/>
                <a:latin typeface="Helvetica Neue"/>
              </a:rPr>
              <a:t>[F(x)→G(y)] </a:t>
            </a:r>
          </a:p>
          <a:p>
            <a:pPr marL="0" indent="0" algn="l">
              <a:buNone/>
            </a:pPr>
            <a:r>
              <a:rPr lang="zh-CN" altLang="en-US" b="0" i="0" dirty="0">
                <a:effectLst/>
                <a:latin typeface="Helvetica Neue"/>
              </a:rPr>
              <a:t>是前束范式</a:t>
            </a:r>
            <a:endParaRPr lang="fr-FR" altLang="zh-CN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marL="0" indent="0" algn="l">
              <a:buNone/>
            </a:pPr>
            <a:endParaRPr lang="es-ES" altLang="zh-CN" b="0" i="0" dirty="0">
              <a:effectLst/>
              <a:latin typeface="Helvetica Neue"/>
            </a:endParaRPr>
          </a:p>
          <a:p>
            <a:pPr marL="0" indent="0" algn="l">
              <a:buNone/>
            </a:pPr>
            <a:r>
              <a:rPr lang="es-ES" altLang="zh-CN" b="0" i="0" dirty="0">
                <a:effectLst/>
                <a:latin typeface="Helvetica Neue"/>
              </a:rPr>
              <a:t>(ᗄx)[F(x)∨G(x)]→(∃y)R(y) </a:t>
            </a:r>
          </a:p>
          <a:p>
            <a:pPr marL="0" indent="0" algn="l">
              <a:buNone/>
            </a:pPr>
            <a:r>
              <a:rPr lang="zh-CN" altLang="en-US" b="0" i="0" dirty="0">
                <a:effectLst/>
                <a:latin typeface="Helvetica Neue"/>
              </a:rPr>
              <a:t>不是前束范式</a:t>
            </a:r>
            <a:endParaRPr lang="en-US" altLang="zh-CN" b="0" i="0" dirty="0">
              <a:effectLst/>
              <a:latin typeface="Helvetica Neue"/>
            </a:endParaRPr>
          </a:p>
          <a:p>
            <a:pPr marL="0" indent="0">
              <a:buFontTx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65BAF2-07AE-4CEE-8D2B-EA722BBD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36" y="116632"/>
            <a:ext cx="7429499" cy="1478570"/>
          </a:xfrm>
        </p:spPr>
        <p:txBody>
          <a:bodyPr/>
          <a:lstStyle/>
          <a:p>
            <a:r>
              <a:rPr lang="zh-CN" altLang="en-US" dirty="0"/>
              <a:t>定理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757B4F2-8E58-4F15-A516-21BF402D6E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115" y="1340768"/>
                <a:ext cx="7429499" cy="48965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b="0" i="0" dirty="0">
                    <a:effectLst/>
                    <a:latin typeface="Helvetica Neue"/>
                  </a:rPr>
                  <a:t>任何一个谓词公式，均和一个前束范式等价</a:t>
                </a:r>
                <a:endParaRPr lang="en-US" altLang="zh-CN" b="0" i="0" dirty="0">
                  <a:effectLst/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如何转化？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dirty="0">
                    <a:latin typeface="Helvetica Neue"/>
                  </a:rPr>
                  <a:t>从公式中的符号着手</a:t>
                </a:r>
                <a:endParaRPr lang="en-US" altLang="zh-CN" dirty="0">
                  <a:latin typeface="Helvetica Neue"/>
                </a:endParaRPr>
              </a:p>
              <a:p>
                <a:pPr marL="0" indent="0">
                  <a:buNone/>
                </a:pPr>
                <a:endParaRPr lang="en-US" altLang="zh-CN" sz="32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3200" dirty="0">
                        <a:latin typeface="Cambria Math" panose="02040503050406030204" pitchFamily="18" charset="0"/>
                      </a:rPr>
                      <m:t>量词</m:t>
                    </m:r>
                    <m:r>
                      <m:rPr>
                        <m:nor/>
                      </m:rPr>
                      <a:rPr lang="en-US" altLang="zh-CN" sz="3200" b="0" i="0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m:rPr>
                        <m:nor/>
                      </m:rPr>
                      <a:rPr lang="fr-FR" altLang="zh-CN" sz="3200" dirty="0">
                        <a:latin typeface="Helvetica Neue"/>
                      </a:rPr>
                      <m:t>ᗄ</m:t>
                    </m:r>
                    <m:r>
                      <m:rPr>
                        <m:nor/>
                      </m:rPr>
                      <a:rPr lang="en-US" altLang="zh-CN" sz="3200" b="0" i="0" dirty="0" smtClean="0">
                        <a:latin typeface="Helvetica Neue"/>
                      </a:rPr>
                      <m:t>    </m:t>
                    </m:r>
                    <m:r>
                      <m:rPr>
                        <m:nor/>
                      </m:rPr>
                      <a:rPr lang="es-ES" altLang="zh-CN" sz="3200" dirty="0">
                        <a:latin typeface="Helvetica Neue"/>
                      </a:rPr>
                      <m:t>∃</m:t>
                    </m:r>
                  </m:oMath>
                </a14:m>
                <a:r>
                  <a:rPr lang="fr-FR" altLang="zh-CN" sz="3200" dirty="0">
                    <a:latin typeface="Helvetica Neue"/>
                  </a:rPr>
                  <a:t>    </a:t>
                </a:r>
              </a:p>
              <a:p>
                <a:pPr marL="0" indent="0">
                  <a:buNone/>
                </a:pPr>
                <a:endParaRPr lang="en-US" altLang="zh-CN" sz="3200" dirty="0">
                  <a:latin typeface="Helvetica Neue"/>
                </a:endParaRPr>
              </a:p>
              <a:p>
                <a:pPr marL="0" indent="0">
                  <a:buNone/>
                </a:pPr>
                <a:r>
                  <a:rPr lang="zh-CN" altLang="en-US" sz="3200" dirty="0">
                    <a:latin typeface="Helvetica Neue"/>
                  </a:rPr>
                  <a:t>逻辑运算符  </a:t>
                </a:r>
                <a:r>
                  <a:rPr lang="es-ES" altLang="zh-CN" sz="3200" dirty="0">
                    <a:latin typeface="Helvetica Neue"/>
                  </a:rPr>
                  <a:t>∨</a:t>
                </a:r>
                <a:r>
                  <a:rPr lang="zh-CN" altLang="en-US" sz="3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zh-CN" altLang="en-US" sz="320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altLang="zh-CN" sz="3200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sz="3200" dirty="0">
                    <a:latin typeface="Helvetica Neue"/>
                  </a:rPr>
                  <a:t>   </a:t>
                </a:r>
                <a:r>
                  <a:rPr lang="fr-FR" altLang="zh-CN" sz="3200" dirty="0">
                    <a:latin typeface="Helvetica Neue"/>
                  </a:rPr>
                  <a:t>→   </a:t>
                </a:r>
                <a14:m>
                  <m:oMath xmlns:m="http://schemas.openxmlformats.org/officeDocument/2006/math">
                    <m:r>
                      <a:rPr lang="en-US" altLang="zh-CN" sz="3200" dirty="0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endParaRPr lang="en-US" altLang="zh-CN" sz="3200" dirty="0">
                  <a:latin typeface="Helvetica Neue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757B4F2-8E58-4F15-A516-21BF402D6E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115" y="1340768"/>
                <a:ext cx="7429499" cy="4896544"/>
              </a:xfrm>
              <a:blipFill>
                <a:blip r:embed="rId2"/>
                <a:stretch>
                  <a:fillRect l="-2133" t="-9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57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84AF15DA-B96C-4D0C-B441-DEA4E5D7B7E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56060" y="332656"/>
                <a:ext cx="7429499" cy="1478570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dirty="0"/>
                  <a:t>或   与</a:t>
                </a:r>
                <a:r>
                  <a:rPr lang="en-US" altLang="zh-CN" dirty="0"/>
                  <a:t>(  </a:t>
                </a:r>
                <a:r>
                  <a:rPr lang="es-ES" altLang="zh-CN" sz="3600" dirty="0">
                    <a:latin typeface="Helvetica Neue"/>
                  </a:rPr>
                  <a:t>∨</a:t>
                </a:r>
                <a:r>
                  <a:rPr lang="zh-CN" altLang="en-US" sz="3600" dirty="0"/>
                  <a:t> </a:t>
                </a:r>
                <a14:m>
                  <m:oMath xmlns:m="http://schemas.openxmlformats.org/officeDocument/2006/math">
                    <m:r>
                      <a:rPr lang="en-US" altLang="zh-CN" sz="3600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zh-CN" altLang="en-US" sz="360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 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84AF15DA-B96C-4D0C-B441-DEA4E5D7B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56060" y="332656"/>
                <a:ext cx="7429499" cy="1478570"/>
              </a:xfrm>
              <a:blipFill>
                <a:blip r:embed="rId2"/>
                <a:stretch>
                  <a:fillRect l="-24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306DC39-D776-473C-8D49-3EE1C5E125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6060" y="1412776"/>
                <a:ext cx="7429499" cy="51845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b="1" dirty="0"/>
                  <a:t>Conjunction and disjunction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在仅由 与 ， 或 构成的公式中，量词的辖域可以从局部扩张至整体。但此时仍然需要保证实际辖域效果不变。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例：</a:t>
                </a:r>
                <a:r>
                  <a:rPr lang="fr-FR" altLang="zh-CN" sz="2400" dirty="0"/>
                  <a:t> ((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sz="2400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g(u)) </a:t>
                </a:r>
                <a:r>
                  <a:rPr lang="es-ES" altLang="zh-CN" dirty="0">
                    <a:latin typeface="Helvetica Neue"/>
                  </a:rPr>
                  <a:t>∨ </a:t>
                </a:r>
                <a:r>
                  <a:rPr lang="fr-FR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y,h</a:t>
                </a:r>
                <a:r>
                  <a:rPr lang="en-US" altLang="zh-CN" dirty="0"/>
                  <a:t>(y))</a:t>
                </a:r>
              </a:p>
              <a:p>
                <a:pPr marL="0" indent="0">
                  <a:buNone/>
                </a:pPr>
                <a:endParaRPr lang="en-US" altLang="zh-CN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/>
                  <a:t>x,</a:t>
                </a:r>
                <a:r>
                  <a:rPr lang="es-ES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y,((f(x)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g(u)) </a:t>
                </a:r>
                <a:r>
                  <a:rPr lang="es-ES" altLang="zh-CN" dirty="0">
                    <a:latin typeface="Helvetica Neue"/>
                  </a:rPr>
                  <a:t>∨</a:t>
                </a:r>
                <a:r>
                  <a:rPr lang="en-US" altLang="zh-CN" dirty="0"/>
                  <a:t> h(y))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考虑问题：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fr-FR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x,x-1=0)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(x+4&gt;10</a:t>
                </a:r>
                <a:r>
                  <a:rPr lang="en-US" altLang="zh-CN" dirty="0"/>
                  <a:t>)      </a:t>
                </a:r>
                <a:r>
                  <a:rPr lang="zh-CN" altLang="en-US" dirty="0"/>
                  <a:t>如何转化为前束范式？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306DC39-D776-473C-8D49-3EE1C5E125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6060" y="1412776"/>
                <a:ext cx="7429499" cy="5184576"/>
              </a:xfrm>
              <a:blipFill>
                <a:blip r:embed="rId3"/>
                <a:stretch>
                  <a:fillRect l="-820" t="-10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82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1776568-B4F1-466F-B205-D705E133ED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7250" y="332656"/>
                <a:ext cx="7429499" cy="61926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x,((x-1=0)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(x+4&gt;10</a:t>
                </a:r>
                <a:r>
                  <a:rPr lang="en-US" altLang="zh-CN" dirty="0"/>
                  <a:t>))   </a:t>
                </a:r>
                <a:r>
                  <a:rPr lang="zh-CN" altLang="en-US" dirty="0"/>
                  <a:t>对吗？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错误！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这里，我们要引入“约束变元”和“自由变元”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例如上述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fr-FR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x,x-1=0)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(x+4&gt;10</a:t>
                </a:r>
                <a:r>
                  <a:rPr lang="en-US" altLang="zh-CN" dirty="0"/>
                  <a:t>)</a:t>
                </a:r>
              </a:p>
              <a:p>
                <a:pPr marL="0" indent="0">
                  <a:buNone/>
                </a:pPr>
                <a:endParaRPr lang="es-ES" altLang="zh-CN" dirty="0">
                  <a:latin typeface="Helvetica Neue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x,x-1=0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第一个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受量词约束，称为约束变元，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fr-FR" altLang="zh-CN" dirty="0"/>
                  <a:t>x+4&gt;10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第二个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不受量词约束，称为自由变元</a:t>
                </a:r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1776568-B4F1-466F-B205-D705E133ED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0" y="332656"/>
                <a:ext cx="7429499" cy="6192688"/>
              </a:xfrm>
              <a:blipFill>
                <a:blip r:embed="rId3"/>
                <a:stretch>
                  <a:fillRect l="-903" t="-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14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9E64BC-5B2E-4B15-AE9E-3455FDE08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620688"/>
            <a:ext cx="72009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接着我们引入改名规则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我们将按照改名规则对约束变元进行改写，使得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同一个变元要么以约束出现，要么以自由出现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不同量词约束的变元不同名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注意：</a:t>
            </a:r>
            <a:r>
              <a:rPr lang="en-US" altLang="zh-CN" dirty="0"/>
              <a:t>(1)</a:t>
            </a:r>
            <a:r>
              <a:rPr lang="zh-CN" altLang="en-US" dirty="0"/>
              <a:t>改名对于约束变元进行，应将对应变元全部改写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(2)</a:t>
            </a:r>
            <a:r>
              <a:rPr lang="zh-CN" altLang="en-US" dirty="0"/>
              <a:t>改名不能改变约束关系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(3)</a:t>
            </a:r>
            <a:r>
              <a:rPr lang="zh-CN" altLang="en-US" dirty="0"/>
              <a:t>改名应为没有出现过的新名称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99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12EB1CC-1AC5-4F1C-B776-6384152073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7250" y="332656"/>
                <a:ext cx="7429499" cy="64087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事实上，我们可以将该公式改写为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fr-FR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y,y-1=0)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</a:t>
                </a:r>
                <a:r>
                  <a:rPr lang="en-US" altLang="zh-CN" dirty="0"/>
                  <a:t>x</a:t>
                </a:r>
                <a:r>
                  <a:rPr lang="fr-FR" altLang="zh-CN" dirty="0"/>
                  <a:t>+4&gt;10</a:t>
                </a:r>
                <a:r>
                  <a:rPr lang="en-US" altLang="zh-CN" dirty="0"/>
                  <a:t>)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对应前束范式为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 smtClean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y,((y-1=0)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fr-FR" altLang="zh-CN" dirty="0"/>
                  <a:t>(</a:t>
                </a:r>
                <a:r>
                  <a:rPr lang="en-US" altLang="zh-CN" dirty="0"/>
                  <a:t>x</a:t>
                </a:r>
                <a:r>
                  <a:rPr lang="fr-FR" altLang="zh-CN" dirty="0"/>
                  <a:t>+4&gt;10</a:t>
                </a:r>
                <a:r>
                  <a:rPr lang="en-US" altLang="zh-CN" dirty="0"/>
                  <a:t>))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为什么一定要改名？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不同自由变元与约束变元本质不同，即便有相同的“名字”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能不能不改？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考虑以下公式的前束范式：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∀</a:t>
                </a:r>
                <a:r>
                  <a:rPr lang="en-US" altLang="zh-CN" dirty="0" err="1"/>
                  <a:t>x,A</a:t>
                </a:r>
                <a:r>
                  <a:rPr lang="en-US" altLang="zh-CN" dirty="0"/>
                  <a:t>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∀</a:t>
                </a:r>
                <a:r>
                  <a:rPr lang="en-US" altLang="zh-CN" dirty="0" err="1"/>
                  <a:t>x,B</a:t>
                </a:r>
                <a:r>
                  <a:rPr lang="en-US" altLang="zh-CN" dirty="0"/>
                  <a:t>(x) 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12EB1CC-1AC5-4F1C-B776-6384152073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0" y="332656"/>
                <a:ext cx="7429499" cy="6408712"/>
              </a:xfrm>
              <a:blipFill>
                <a:blip r:embed="rId2"/>
                <a:stretch>
                  <a:fillRect l="-903" t="-7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56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93BD6F3-B111-4916-856F-02BC247893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7624" y="332656"/>
                <a:ext cx="7200900" cy="604867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/>
                  <a:t>事实上，量词只具有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部分</a:t>
                </a:r>
                <a:r>
                  <a:rPr lang="zh-CN" altLang="en-US" dirty="0"/>
                  <a:t>情况下等价的分配律：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∀</a:t>
                </a:r>
                <a:r>
                  <a:rPr lang="en-US" altLang="zh-CN" dirty="0" err="1"/>
                  <a:t>x,A</a:t>
                </a:r>
                <a:r>
                  <a:rPr lang="en-US" altLang="zh-CN" dirty="0"/>
                  <a:t>(x) ∨ ∀</a:t>
                </a:r>
                <a:r>
                  <a:rPr lang="en-US" altLang="zh-CN" dirty="0" err="1"/>
                  <a:t>x,B</a:t>
                </a:r>
                <a:r>
                  <a:rPr lang="en-US" altLang="zh-CN" dirty="0"/>
                  <a:t>(x) </a:t>
                </a:r>
                <a:r>
                  <a:rPr lang="fr-FR" altLang="zh-CN" dirty="0">
                    <a:latin typeface="Helvetica Neue"/>
                  </a:rPr>
                  <a:t>→</a:t>
                </a:r>
                <a:r>
                  <a:rPr lang="en-US" altLang="zh-CN" dirty="0"/>
                  <a:t> ∀x,(A(x) ∨ B(x))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∀</a:t>
                </a:r>
                <a:r>
                  <a:rPr lang="en-US" altLang="zh-CN" dirty="0" err="1"/>
                  <a:t>x,A</a:t>
                </a:r>
                <a:r>
                  <a:rPr lang="en-US" altLang="zh-CN" dirty="0"/>
                  <a:t>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∀</a:t>
                </a:r>
                <a:r>
                  <a:rPr lang="en-US" altLang="zh-CN" dirty="0" err="1"/>
                  <a:t>x,B</a:t>
                </a:r>
                <a:r>
                  <a:rPr lang="en-US" altLang="zh-CN" dirty="0"/>
                  <a:t>(x)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altLang="zh-CN" dirty="0"/>
                  <a:t> ∀x,(A(x)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B(x))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x,A</a:t>
                </a:r>
                <a:r>
                  <a:rPr lang="en-US" altLang="zh-CN" dirty="0"/>
                  <a:t>(x) ∨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x,B</a:t>
                </a:r>
                <a:r>
                  <a:rPr lang="en-US" altLang="zh-CN" dirty="0"/>
                  <a:t>(x)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x,(A(x) ∨ B(x))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 smtClean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x,A</a:t>
                </a:r>
                <a:r>
                  <a:rPr lang="en-US" altLang="zh-CN" dirty="0"/>
                  <a:t>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x,B</a:t>
                </a:r>
                <a:r>
                  <a:rPr lang="en-US" altLang="zh-CN" dirty="0"/>
                  <a:t>(x)  </a:t>
                </a:r>
                <a14:m>
                  <m:oMath xmlns:m="http://schemas.openxmlformats.org/officeDocument/2006/math">
                    <m:r>
                      <a:rPr lang="es-E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nor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x,(A(x)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B(x))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运用等价代换式有时可以不用换名，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因此公式的前束范式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不唯一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例如对于：</a:t>
                </a:r>
                <a:r>
                  <a:rPr lang="en-US" altLang="zh-CN" dirty="0"/>
                  <a:t>∀</a:t>
                </a:r>
                <a:r>
                  <a:rPr lang="en-US" altLang="zh-CN" dirty="0" err="1"/>
                  <a:t>x,A</a:t>
                </a:r>
                <a:r>
                  <a:rPr lang="en-US" altLang="zh-CN" dirty="0"/>
                  <a:t>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∀</a:t>
                </a:r>
                <a:r>
                  <a:rPr lang="en-US" altLang="zh-CN" dirty="0" err="1"/>
                  <a:t>x,B</a:t>
                </a:r>
                <a:r>
                  <a:rPr lang="en-US" altLang="zh-CN" dirty="0"/>
                  <a:t>(x) 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前束范式可以是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    ∀x,(A(x)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B(x))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或者    </a:t>
                </a:r>
                <a:r>
                  <a:rPr lang="en-US" altLang="zh-CN" dirty="0"/>
                  <a:t>∀</a:t>
                </a:r>
                <a:r>
                  <a:rPr lang="en-US" altLang="zh-CN" dirty="0" err="1"/>
                  <a:t>x,∀y</a:t>
                </a:r>
                <a:r>
                  <a:rPr lang="en-US" altLang="zh-CN" dirty="0"/>
                  <a:t>,(A(x)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B(y))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93BD6F3-B111-4916-856F-02BC247893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332656"/>
                <a:ext cx="7200900" cy="6048672"/>
              </a:xfrm>
              <a:blipFill>
                <a:blip r:embed="rId2"/>
                <a:stretch>
                  <a:fillRect l="-931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88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C04408A-A5CA-4A10-8393-F0EC3181206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56058" y="116632"/>
                <a:ext cx="7429499" cy="1478570"/>
              </a:xfrm>
            </p:spPr>
            <p:txBody>
              <a:bodyPr/>
              <a:lstStyle/>
              <a:p>
                <a:r>
                  <a:rPr lang="zh-CN" altLang="en-US" dirty="0"/>
                  <a:t>非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sz="3600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altLang="zh-CN" sz="3600" dirty="0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 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C04408A-A5CA-4A10-8393-F0EC318120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56058" y="116632"/>
                <a:ext cx="7429499" cy="1478570"/>
              </a:xfrm>
              <a:blipFill>
                <a:blip r:embed="rId2"/>
                <a:stretch>
                  <a:fillRect l="-24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65F27DA-6499-4689-9A7A-06052CF589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6058" y="1124744"/>
                <a:ext cx="7429499" cy="583264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altLang="zh-CN" b="1" dirty="0"/>
                  <a:t>Negation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在含有 非 的公式中， 非 包括的部分中若有量词，则将对应的量词转换为另一种量词，并将量词后的部分正常取 非 。 非 会对 与 ， 或 变号。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例：</a:t>
                </a:r>
                <a:r>
                  <a:rPr lang="fr-FR" altLang="zh-CN" sz="2400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fr-FR" altLang="zh-CN" sz="24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sz="2400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(x))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x,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f(x)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 </a:t>
                </a:r>
                <a:r>
                  <a:rPr lang="es-ES" altLang="zh-CN" dirty="0">
                    <a:latin typeface="Helvetica Neue"/>
                  </a:rPr>
                  <a:t>∨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B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s-ES" altLang="zh-CN" dirty="0">
                    <a:latin typeface="Helvetica Neue"/>
                  </a:rPr>
                  <a:t> ∨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B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练习：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m:rPr>
                        <m:nor/>
                      </m:rPr>
                      <a:rPr lang="fr-FR" altLang="zh-CN" dirty="0"/>
                      <m:t>(</m:t>
                    </m:r>
                    <m:r>
                      <m:rPr>
                        <m:nor/>
                      </m:rPr>
                      <a:rPr lang="en-US" altLang="zh-CN" b="0" i="0" dirty="0" smtClean="0"/>
                      <m:t> </m:t>
                    </m:r>
                  </m:oMath>
                </a14:m>
                <a:r>
                  <a:rPr lang="fr-FR" altLang="zh-CN" sz="2400" dirty="0"/>
                  <a:t>(</a:t>
                </a:r>
                <a14:m>
                  <m:oMath xmlns:m="http://schemas.openxmlformats.org/officeDocument/2006/math">
                    <m: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fr-FR" altLang="zh-CN" sz="2400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 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y,g</a:t>
                </a:r>
                <a:r>
                  <a:rPr lang="en-US" altLang="zh-CN" dirty="0"/>
                  <a:t>(y) )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fr-FR" altLang="zh-CN" dirty="0"/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x,f</a:t>
                </a:r>
                <a:r>
                  <a:rPr lang="en-US" altLang="zh-CN" dirty="0"/>
                  <a:t>(x))</a:t>
                </a:r>
                <a:r>
                  <a:rPr lang="zh-CN" altLang="en-US" dirty="0"/>
                  <a:t> </a:t>
                </a:r>
                <a:r>
                  <a:rPr lang="es-ES" altLang="zh-CN" dirty="0">
                    <a:latin typeface="Helvetica Neue"/>
                  </a:rPr>
                  <a:t>∨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 err="1"/>
                  <a:t>y,g</a:t>
                </a:r>
                <a:r>
                  <a:rPr lang="en-US" altLang="zh-CN" dirty="0"/>
                  <a:t>(y))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fr-FR" altLang="zh-CN" dirty="0"/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</a:t>
                </a:r>
                <a:r>
                  <a:rPr lang="en-US" altLang="zh-CN" dirty="0" err="1"/>
                  <a:t>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err="1"/>
                  <a:t>f</a:t>
                </a:r>
                <a:r>
                  <a:rPr lang="en-US" altLang="zh-CN" dirty="0"/>
                  <a:t>(x))</a:t>
                </a:r>
                <a:r>
                  <a:rPr lang="zh-CN" altLang="en-US" dirty="0"/>
                  <a:t> </a:t>
                </a:r>
                <a:r>
                  <a:rPr lang="es-ES" altLang="zh-CN" dirty="0">
                    <a:latin typeface="Helvetica Neue"/>
                  </a:rPr>
                  <a:t>∨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 err="1"/>
                  <a:t>y,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err="1"/>
                  <a:t>g</a:t>
                </a:r>
                <a:r>
                  <a:rPr lang="en-US" altLang="zh-CN" dirty="0"/>
                  <a:t>(y))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nor/>
                      </m:rPr>
                      <a:rPr lang="es-ES" altLang="zh-CN" dirty="0">
                        <a:latin typeface="Helvetica Neue"/>
                      </a:rPr>
                      <m:t>∃</m:t>
                    </m:r>
                  </m:oMath>
                </a14:m>
                <a:r>
                  <a:rPr lang="en-US" altLang="zh-CN" dirty="0"/>
                  <a:t>x,</a:t>
                </a:r>
                <a:r>
                  <a:rPr lang="fr-FR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zh-CN" dirty="0">
                        <a:latin typeface="Helvetica Neue"/>
                      </a:rPr>
                      <m:t>ᗄ</m:t>
                    </m:r>
                  </m:oMath>
                </a14:m>
                <a:r>
                  <a:rPr lang="en-US" altLang="zh-CN" dirty="0"/>
                  <a:t>y,(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f(x)</a:t>
                </a:r>
                <a:r>
                  <a:rPr lang="es-ES" altLang="zh-CN" dirty="0">
                    <a:latin typeface="Helvetica Neue"/>
                  </a:rPr>
                  <a:t> ∨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err="1"/>
                  <a:t>g</a:t>
                </a:r>
                <a:r>
                  <a:rPr lang="en-US" altLang="zh-CN" dirty="0"/>
                  <a:t>(y))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65F27DA-6499-4689-9A7A-06052CF589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6058" y="1124744"/>
                <a:ext cx="7429499" cy="5832648"/>
              </a:xfrm>
              <a:blipFill>
                <a:blip r:embed="rId3"/>
                <a:stretch>
                  <a:fillRect l="-738" t="-837" r="-8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93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剪切">
  <a:themeElements>
    <a:clrScheme name="剪切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剪切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剪切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TM02892315[[fn=丝状]]</Template>
  <TotalTime>553</TotalTime>
  <Words>1722</Words>
  <Application>Microsoft Office PowerPoint</Application>
  <PresentationFormat>全屏显示(4:3)</PresentationFormat>
  <Paragraphs>190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Helvetica Neue</vt:lpstr>
      <vt:lpstr>等线</vt:lpstr>
      <vt:lpstr>Arial</vt:lpstr>
      <vt:lpstr>Calibri</vt:lpstr>
      <vt:lpstr>Calibri Light</vt:lpstr>
      <vt:lpstr>Cambria Math</vt:lpstr>
      <vt:lpstr>Franklin Gothic Book</vt:lpstr>
      <vt:lpstr>Wingdings 2</vt:lpstr>
      <vt:lpstr>HDOfficeLightV0</vt:lpstr>
      <vt:lpstr>剪切</vt:lpstr>
      <vt:lpstr>前束范式</vt:lpstr>
      <vt:lpstr>定义</vt:lpstr>
      <vt:lpstr>定理</vt:lpstr>
      <vt:lpstr>或   与(  ∨     ∧  )</vt:lpstr>
      <vt:lpstr>PowerPoint 演示文稿</vt:lpstr>
      <vt:lpstr>PowerPoint 演示文稿</vt:lpstr>
      <vt:lpstr>PowerPoint 演示文稿</vt:lpstr>
      <vt:lpstr>PowerPoint 演示文稿</vt:lpstr>
      <vt:lpstr>非(   ¬  )</vt:lpstr>
      <vt:lpstr>蕴含(→)</vt:lpstr>
      <vt:lpstr>PowerPoint 演示文稿</vt:lpstr>
      <vt:lpstr>PowerPoint 演示文稿</vt:lpstr>
      <vt:lpstr>PowerPoint 演示文稿</vt:lpstr>
      <vt:lpstr>注意点：关于量词</vt:lpstr>
      <vt:lpstr>步骤总结</vt:lpstr>
      <vt:lpstr>应用</vt:lpstr>
      <vt:lpstr>谢谢大家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前束范式</dc:title>
  <dc:creator>zjc</dc:creator>
  <cp:lastModifiedBy>571678424@qq.com</cp:lastModifiedBy>
  <cp:revision>40</cp:revision>
  <dcterms:created xsi:type="dcterms:W3CDTF">2021-10-08T03:02:20Z</dcterms:created>
  <dcterms:modified xsi:type="dcterms:W3CDTF">2021-10-18T02:08:56Z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2052-11.1.0.9914</vt:lpwstr>
  </property>
</Properties>
</file>