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26"/>
  </p:notesMasterIdLst>
  <p:sldIdLst>
    <p:sldId id="256" r:id="rId2"/>
    <p:sldId id="302" r:id="rId3"/>
    <p:sldId id="304" r:id="rId4"/>
    <p:sldId id="305" r:id="rId5"/>
    <p:sldId id="274" r:id="rId6"/>
    <p:sldId id="295" r:id="rId7"/>
    <p:sldId id="296" r:id="rId8"/>
    <p:sldId id="297" r:id="rId9"/>
    <p:sldId id="309" r:id="rId10"/>
    <p:sldId id="299" r:id="rId11"/>
    <p:sldId id="283" r:id="rId12"/>
    <p:sldId id="284" r:id="rId13"/>
    <p:sldId id="307" r:id="rId14"/>
    <p:sldId id="303" r:id="rId15"/>
    <p:sldId id="306" r:id="rId16"/>
    <p:sldId id="308" r:id="rId17"/>
    <p:sldId id="277" r:id="rId18"/>
    <p:sldId id="290" r:id="rId19"/>
    <p:sldId id="310" r:id="rId20"/>
    <p:sldId id="286" r:id="rId21"/>
    <p:sldId id="287" r:id="rId22"/>
    <p:sldId id="311" r:id="rId23"/>
    <p:sldId id="291" r:id="rId24"/>
    <p:sldId id="273" r:id="rId2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97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74B3365-0823-4F32-9075-137A8BFBD3F3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B76926F-B422-4F54-8A51-7D7F40A02007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687A915-536C-4551-89D9-C6D1EB1AA1DA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4B9F86B-6AED-4ECA-B962-305D7726BCC8}" type="slidenum">
              <a:rPr lang="zh-CN" altLang="zh-CN"/>
              <a:pPr/>
              <a:t>20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noProof="0" smtClean="0"/>
          </a:p>
        </p:txBody>
      </p:sp>
    </p:spTree>
    <p:extLst>
      <p:ext uri="{BB962C8B-B14F-4D97-AF65-F5344CB8AC3E}">
        <p14:creationId xmlns:p14="http://schemas.microsoft.com/office/powerpoint/2010/main" val="255668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45D17-EDD7-4D13-9E79-5196C7279A6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6839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7BB09-F4C8-4B31-93C4-8DF0627F8F3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74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6B503-8E50-4D22-9D48-9B4199EF1EB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1579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4206C-F800-4868-8D73-D45A6E19758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007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580F9-DAA4-4B89-9AEC-EF10B455C90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2771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94922-4264-484E-881E-A27D45C63A6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801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FCD3F-B811-4440-8975-6107DFF8C4C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5170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E90BA-1E09-4DC5-9DE2-9C18B5021DC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2418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771A-545E-42DF-974F-5BCF48679B3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5341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C54D9-EEAF-4CE5-96C5-B715ACA5389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0970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C3E45A5-D10D-43B5-B88A-44A5282006A7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png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365625"/>
            <a:ext cx="7772400" cy="890588"/>
          </a:xfrm>
        </p:spPr>
        <p:txBody>
          <a:bodyPr/>
          <a:lstStyle/>
          <a:p>
            <a:pPr eaLnBrk="1" hangingPunct="1"/>
            <a:r>
              <a:rPr lang="zh-CN" altLang="zh-CN" b="0" smtClean="0">
                <a:solidFill>
                  <a:srgbClr val="FFFF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b="0" smtClean="0">
                <a:solidFill>
                  <a:srgbClr val="FFFF00"/>
                </a:solidFill>
              </a:rPr>
              <a:t> </a:t>
            </a:r>
            <a:r>
              <a:rPr lang="en-US" altLang="zh-CN" b="0" smtClean="0"/>
              <a:t>–</a:t>
            </a:r>
            <a:r>
              <a:rPr lang="zh-CN" altLang="en-US" b="0" smtClean="0"/>
              <a:t> </a:t>
            </a:r>
            <a:r>
              <a:rPr lang="zh-CN" altLang="en-US" b="0" smtClean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b="0" smtClean="0">
                <a:latin typeface="楷体" panose="02010609060101010101" pitchFamily="49" charset="-122"/>
                <a:ea typeface="楷体" panose="02010609060101010101" pitchFamily="49" charset="-122"/>
              </a:rPr>
              <a:t>1-8</a:t>
            </a:r>
            <a:r>
              <a:rPr lang="zh-CN" altLang="zh-CN" b="0" smtClean="0"/>
              <a:t/>
            </a:r>
            <a:br>
              <a:rPr lang="zh-CN" altLang="zh-CN" b="0" smtClean="0"/>
            </a:br>
            <a:r>
              <a:rPr lang="zh-CN" altLang="zh-CN" b="0" smtClean="0"/>
              <a:t>    -  </a:t>
            </a:r>
            <a:r>
              <a:rPr lang="zh-CN" altLang="en-US" b="0" smtClean="0">
                <a:latin typeface="楷体" panose="02010609060101010101" pitchFamily="49" charset="-122"/>
                <a:ea typeface="楷体" panose="02010609060101010101" pitchFamily="49" charset="-122"/>
              </a:rPr>
              <a:t>集合及其运算</a:t>
            </a:r>
            <a:endParaRPr lang="zh-CN" altLang="zh-CN" b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445125"/>
            <a:ext cx="6400800" cy="360363"/>
          </a:xfrm>
        </p:spPr>
        <p:txBody>
          <a:bodyPr/>
          <a:lstStyle/>
          <a:p>
            <a:pPr eaLnBrk="1" hangingPunct="1"/>
            <a:r>
              <a:rPr lang="zh-CN" altLang="zh-CN" sz="1800" dirty="0" smtClean="0"/>
              <a:t>20</a:t>
            </a:r>
            <a:r>
              <a:rPr lang="en-US" altLang="zh-CN" sz="1800" dirty="0" smtClean="0"/>
              <a:t>22</a:t>
            </a:r>
            <a:r>
              <a:rPr lang="zh-CN" altLang="zh-CN" sz="1800" dirty="0" smtClean="0"/>
              <a:t>年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07</a:t>
            </a:r>
            <a:r>
              <a:rPr lang="zh-CN" altLang="zh-CN" sz="1800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smtClean="0"/>
              <a:t>等式替换：证明集合相等</a:t>
            </a:r>
          </a:p>
        </p:txBody>
      </p:sp>
      <p:sp>
        <p:nvSpPr>
          <p:cNvPr id="14339" name="文本框 2"/>
          <p:cNvSpPr txBox="1">
            <a:spLocks noChangeArrowheads="1"/>
          </p:cNvSpPr>
          <p:nvPr/>
        </p:nvSpPr>
        <p:spPr bwMode="auto">
          <a:xfrm>
            <a:off x="1116013" y="14890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cs typeface="Times New Roman" panose="02020603050405020304" pitchFamily="18" charset="0"/>
              </a:rPr>
              <a:t>证明：</a:t>
            </a:r>
            <a:r>
              <a:rPr lang="en-US" altLang="zh-CN" sz="2400" i="1">
                <a:cs typeface="Times New Roman" panose="02020603050405020304" pitchFamily="18" charset="0"/>
              </a:rPr>
              <a:t>A</a:t>
            </a:r>
            <a:r>
              <a:rPr lang="en-US" altLang="zh-CN" sz="2400"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zh-CN" sz="2400" i="1">
                <a:cs typeface="Times New Roman" panose="02020603050405020304" pitchFamily="18" charset="0"/>
              </a:rPr>
              <a:t>B</a:t>
            </a:r>
            <a:r>
              <a:rPr lang="en-US" altLang="zh-CN" sz="2400">
                <a:cs typeface="Times New Roman" panose="02020603050405020304" pitchFamily="18" charset="0"/>
              </a:rPr>
              <a:t>=</a:t>
            </a:r>
            <a:r>
              <a:rPr lang="en-US" altLang="zh-CN" sz="2400" i="1">
                <a:cs typeface="Times New Roman" panose="02020603050405020304" pitchFamily="18" charset="0"/>
              </a:rPr>
              <a:t>A</a:t>
            </a:r>
            <a:r>
              <a:rPr lang="en-US" altLang="zh-CN" sz="2400">
                <a:cs typeface="Times New Roman" panose="02020603050405020304" pitchFamily="18" charset="0"/>
              </a:rPr>
              <a:t> </a:t>
            </a:r>
            <a:r>
              <a:rPr lang="zh-CN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当且仅当</a:t>
            </a:r>
            <a:r>
              <a:rPr lang="en-US" altLang="zh-CN" sz="2400">
                <a:cs typeface="Times New Roman" panose="02020603050405020304" pitchFamily="18" charset="0"/>
              </a:rPr>
              <a:t> </a:t>
            </a:r>
            <a:r>
              <a:rPr lang="en-US" altLang="zh-CN" sz="2400" i="1">
                <a:cs typeface="Times New Roman" panose="02020603050405020304" pitchFamily="18" charset="0"/>
              </a:rPr>
              <a:t>A</a:t>
            </a:r>
            <a:r>
              <a:rPr lang="en-US" altLang="zh-CN" sz="2400">
                <a:cs typeface="Times New Roman" panose="02020603050405020304" pitchFamily="18" charset="0"/>
              </a:rPr>
              <a:t>\</a:t>
            </a:r>
            <a:r>
              <a:rPr lang="en-US" altLang="zh-CN" sz="2400" i="1">
                <a:cs typeface="Times New Roman" panose="02020603050405020304" pitchFamily="18" charset="0"/>
              </a:rPr>
              <a:t>B</a:t>
            </a:r>
            <a:r>
              <a:rPr lang="en-US" altLang="zh-CN" sz="2400">
                <a:cs typeface="Times New Roman" panose="02020603050405020304" pitchFamily="18" charset="0"/>
              </a:rPr>
              <a:t>=</a:t>
            </a:r>
            <a:r>
              <a:rPr lang="en-US" altLang="zh-CN" sz="2400" i="1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endParaRPr lang="zh-CN" altLang="en-US" sz="2400" i="1"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7363" y="2482850"/>
            <a:ext cx="4038600" cy="226695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99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 i="1"/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>
                <a:sym typeface="Symbol" panose="05050102010706020507" pitchFamily="18" charset="2"/>
              </a:rPr>
              <a:t>=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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\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>
                <a:sym typeface="Symbol" panose="05050102010706020507" pitchFamily="18" charset="2"/>
              </a:rPr>
              <a:t>=</a:t>
            </a:r>
            <a:r>
              <a:rPr kumimoji="1" lang="en-US" altLang="zh-CN" sz="2400" i="1">
                <a:sym typeface="Symbol" panose="05050102010706020507" pitchFamily="18" charset="2"/>
              </a:rPr>
              <a:t></a:t>
            </a:r>
            <a:r>
              <a:rPr kumimoji="1" lang="en-US" altLang="zh-CN" sz="2400">
                <a:sym typeface="Symbol" panose="05050102010706020507" pitchFamily="18" charset="2"/>
              </a:rPr>
              <a:t>:</a:t>
            </a:r>
          </a:p>
          <a:p>
            <a:pPr eaLnBrk="1" hangingPunct="1">
              <a:buFontTx/>
              <a:buNone/>
            </a:pPr>
            <a:r>
              <a:rPr kumimoji="1" lang="en-US" altLang="zh-CN" sz="2400"/>
              <a:t>    </a:t>
            </a:r>
            <a:r>
              <a:rPr kumimoji="1" lang="en-US" altLang="zh-CN" sz="2400" i="1"/>
              <a:t>A</a:t>
            </a:r>
            <a:r>
              <a:rPr kumimoji="1" lang="en-US" altLang="zh-CN" sz="2400"/>
              <a:t>\</a:t>
            </a:r>
            <a:r>
              <a:rPr kumimoji="1" lang="en-US" altLang="zh-CN" sz="2400" i="1"/>
              <a:t>B</a:t>
            </a:r>
            <a:r>
              <a:rPr kumimoji="1" lang="en-US" altLang="zh-CN" sz="2400"/>
              <a:t> = </a:t>
            </a:r>
            <a:r>
              <a:rPr kumimoji="1" lang="en-US" altLang="zh-CN" sz="2400" i="1"/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kumimoji="1" lang="en-US" altLang="zh-CN" sz="2400">
                <a:sym typeface="Symbol" panose="05050102010706020507" pitchFamily="18" charset="2"/>
              </a:rPr>
              <a:t>    = (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)(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kumimoji="1" lang="en-US" altLang="zh-CN" sz="2400">
                <a:sym typeface="Symbol" panose="05050102010706020507" pitchFamily="18" charset="2"/>
              </a:rPr>
              <a:t>    = 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(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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kumimoji="1" lang="en-US" altLang="zh-CN" sz="2400">
                <a:sym typeface="Symbol" panose="05050102010706020507" pitchFamily="18" charset="2"/>
              </a:rPr>
              <a:t>    = 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(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B</a:t>
            </a:r>
            <a:r>
              <a:rPr kumimoji="1" lang="en-US" altLang="zh-CN" sz="2400">
                <a:sym typeface="Symbol" panose="05050102010706020507" pitchFamily="18" charset="2"/>
              </a:rPr>
              <a:t>)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 = 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>
                <a:sym typeface="Symbol" panose="05050102010706020507" pitchFamily="18" charset="2"/>
              </a:rPr>
              <a:t></a:t>
            </a:r>
            <a:r>
              <a:rPr kumimoji="1" lang="en-US" altLang="zh-CN" sz="2400" i="1">
                <a:sym typeface="Symbol" panose="05050102010706020507" pitchFamily="18" charset="2"/>
              </a:rPr>
              <a:t>A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= </a:t>
            </a:r>
            <a:r>
              <a:rPr kumimoji="1" lang="en-US" altLang="zh-CN" sz="2400" i="1">
                <a:sym typeface="Symbol" panose="05050102010706020507" pitchFamily="18" charset="2"/>
              </a:rPr>
              <a:t></a:t>
            </a:r>
            <a:endParaRPr kumimoji="1" lang="en-US" altLang="zh-CN" sz="2400" i="1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59338" y="2447925"/>
            <a:ext cx="3609975" cy="1390650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339966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/>
              <a:t>A\B=</a:t>
            </a:r>
            <a:r>
              <a:rPr kumimoji="1" lang="en-US" altLang="zh-CN" sz="2400">
                <a:sym typeface="Symbol" panose="05050102010706020507" pitchFamily="18" charset="2"/>
              </a:rPr>
              <a:t>AB=A:</a:t>
            </a:r>
          </a:p>
          <a:p>
            <a:pPr eaLnBrk="1" hangingPunct="1">
              <a:buFontTx/>
              <a:buNone/>
            </a:pPr>
            <a:r>
              <a:rPr kumimoji="1" lang="en-US" altLang="zh-CN" sz="2400"/>
              <a:t>    A</a:t>
            </a:r>
            <a:r>
              <a:rPr kumimoji="1" lang="en-US" altLang="zh-CN" sz="2400">
                <a:sym typeface="Symbol" panose="05050102010706020507" pitchFamily="18" charset="2"/>
              </a:rPr>
              <a:t>B=(AB)(AB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kumimoji="1" lang="en-US" altLang="zh-CN" sz="2400">
                <a:sym typeface="Symbol" panose="05050102010706020507" pitchFamily="18" charset="2"/>
              </a:rPr>
              <a:t>    =A(BB</a:t>
            </a:r>
            <a:r>
              <a:rPr kumimoji="1" lang="en-US" altLang="zh-CN" sz="2400" baseline="30000">
                <a:sym typeface="Symbol" panose="05050102010706020507" pitchFamily="18" charset="2"/>
              </a:rPr>
              <a:t>c</a:t>
            </a:r>
            <a:r>
              <a:rPr kumimoji="1" lang="en-US" altLang="zh-CN" sz="2400">
                <a:sym typeface="Symbol" panose="05050102010706020507" pitchFamily="18" charset="2"/>
              </a:rPr>
              <a:t>)=AE=A</a:t>
            </a:r>
            <a:endParaRPr kumimoji="1" lang="en-US" altLang="zh-CN" sz="2400"/>
          </a:p>
        </p:txBody>
      </p:sp>
      <p:sp>
        <p:nvSpPr>
          <p:cNvPr id="13318" name="文本框 7"/>
          <p:cNvSpPr txBox="1">
            <a:spLocks noChangeArrowheads="1"/>
          </p:cNvSpPr>
          <p:nvPr/>
        </p:nvSpPr>
        <p:spPr bwMode="auto">
          <a:xfrm>
            <a:off x="5219700" y="4292600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你能明确说出每一步演算的根据吗？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0688" y="5181600"/>
            <a:ext cx="633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8000"/>
                </a:solidFill>
                <a:latin typeface="Arial" panose="020B0604020202020204" pitchFamily="34" charset="0"/>
              </a:rPr>
              <a:t>现在你能理解为什么我们有“集合代数”、“逻辑代数”、</a:t>
            </a:r>
            <a:r>
              <a:rPr lang="en-US" altLang="zh-CN" sz="1800">
                <a:solidFill>
                  <a:srgbClr val="008000"/>
                </a:solidFill>
                <a:latin typeface="Arial" panose="020B0604020202020204" pitchFamily="34" charset="0"/>
              </a:rPr>
              <a:t>…</a:t>
            </a:r>
            <a:r>
              <a:rPr lang="zh-CN" altLang="en-US" sz="1800">
                <a:solidFill>
                  <a:srgbClr val="008000"/>
                </a:solidFill>
                <a:latin typeface="Arial" panose="020B0604020202020204" pitchFamily="34" charset="0"/>
              </a:rPr>
              <a:t>这样的名词了吧？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1331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文氏图与数学证明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29556" y="3478962"/>
            <a:ext cx="6827242" cy="167823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400" dirty="0" smtClean="0"/>
              <a:t>文氏图不能代替数学证明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但可以帮助推测结论</a:t>
            </a:r>
          </a:p>
          <a:p>
            <a:pPr eaLnBrk="1" hangingPunct="1">
              <a:defRPr/>
            </a:pPr>
            <a:r>
              <a:rPr lang="zh-CN" altLang="en-US" sz="2400" dirty="0" smtClean="0"/>
              <a:t>例子：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zh-CN" altLang="en-US" sz="2000" dirty="0" smtClean="0"/>
              <a:t>给出</a:t>
            </a:r>
            <a:r>
              <a:rPr lang="en-US" altLang="zh-CN" sz="2000" dirty="0" smtClean="0"/>
              <a:t> (A\B)</a:t>
            </a:r>
            <a:r>
              <a:rPr lang="en-US" altLang="zh-CN" sz="2000" dirty="0" smtClean="0">
                <a:sym typeface="Symbol" pitchFamily="18" charset="2"/>
              </a:rPr>
              <a:t></a:t>
            </a:r>
            <a:r>
              <a:rPr lang="en-US" altLang="zh-CN" sz="2000" dirty="0" smtClean="0"/>
              <a:t>(A\C)=A</a:t>
            </a:r>
            <a:r>
              <a:rPr lang="zh-CN" altLang="en-US" sz="2000" dirty="0" smtClean="0"/>
              <a:t>的</a:t>
            </a:r>
            <a:r>
              <a:rPr lang="en-US" altLang="zh-CN" sz="20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zh-CN" altLang="en-US" sz="2000" dirty="0" smtClean="0"/>
              <a:t>一个尽量简明的充要条件：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zh-CN" altLang="en-US" dirty="0" smtClean="0"/>
          </a:p>
          <a:p>
            <a:pPr lvl="2" eaLnBrk="1" hangingPunct="1">
              <a:buFont typeface="Arial" charset="0"/>
              <a:buChar char="•"/>
              <a:defRPr/>
            </a:pPr>
            <a:endParaRPr lang="en-US" altLang="zh-CN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81425" y="2809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63087" y="4133851"/>
            <a:ext cx="6193711" cy="2298832"/>
            <a:chOff x="1691680" y="3953089"/>
            <a:chExt cx="6193711" cy="2298832"/>
          </a:xfrm>
        </p:grpSpPr>
        <p:graphicFrame>
          <p:nvGraphicFramePr>
            <p:cNvPr id="737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2340597"/>
                </p:ext>
              </p:extLst>
            </p:nvPr>
          </p:nvGraphicFramePr>
          <p:xfrm>
            <a:off x="5028276" y="3953089"/>
            <a:ext cx="2857115" cy="2298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9" name="BMP 图象" r:id="rId4" imgW="1762371" imgH="1495634" progId="Paint.Picture">
                    <p:embed/>
                  </p:oleObj>
                </mc:Choice>
                <mc:Fallback>
                  <p:oleObj name="BMP 图象" r:id="rId4" imgW="1762371" imgH="1495634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8276" y="3953089"/>
                          <a:ext cx="2857115" cy="2298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1691680" y="5157192"/>
              <a:ext cx="2209800" cy="461665"/>
            </a:xfrm>
            <a:prstGeom prst="rect">
              <a:avLst/>
            </a:prstGeom>
            <a:solidFill>
              <a:srgbClr val="CCFFCC"/>
            </a:solidFill>
            <a:ln w="57150" cmpd="thickThin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2400" dirty="0">
                  <a:cs typeface="Times New Roman" panose="02020603050405020304" pitchFamily="18" charset="0"/>
                </a:rPr>
                <a:t>A</a:t>
              </a:r>
              <a:r>
                <a:rPr kumimoji="1" lang="en-US" altLang="zh-CN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</a:t>
              </a:r>
              <a:r>
                <a:rPr kumimoji="1" lang="en-US" altLang="zh-CN" sz="2400" dirty="0">
                  <a:cs typeface="Times New Roman" panose="02020603050405020304" pitchFamily="18" charset="0"/>
                </a:rPr>
                <a:t>B</a:t>
              </a:r>
              <a:r>
                <a:rPr kumimoji="1" lang="en-US" altLang="zh-CN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</a:t>
              </a:r>
              <a:r>
                <a:rPr kumimoji="1" lang="en-US" altLang="zh-CN" sz="2400" dirty="0">
                  <a:cs typeface="Times New Roman" panose="02020603050405020304" pitchFamily="18" charset="0"/>
                </a:rPr>
                <a:t>C=</a:t>
              </a:r>
              <a:r>
                <a:rPr kumimoji="1" lang="en-US" altLang="zh-CN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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434341" y="1490538"/>
            <a:ext cx="62753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问题</a:t>
            </a:r>
            <a:r>
              <a:rPr lang="en-US" altLang="zh-CN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r>
              <a:rPr lang="zh-CN" altLang="en-US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：</a:t>
            </a:r>
            <a:endParaRPr lang="en-US" altLang="zh-CN" sz="32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zh-CN" alt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你任务可以用文氏图证明集合代数中的命题吗？</a:t>
            </a:r>
            <a:endParaRPr lang="zh-CN" alt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smtClean="0"/>
              <a:t>证明从文氏图得到的猜想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12776"/>
            <a:ext cx="7849120" cy="4465637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altLang="zh-CN" sz="2400" dirty="0" smtClean="0"/>
              <a:t>(A\B)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(A\C)=A </a:t>
            </a:r>
            <a:r>
              <a:rPr lang="zh-CN" altLang="en-US" sz="2400" dirty="0" smtClean="0"/>
              <a:t>当且仅当 </a:t>
            </a:r>
            <a:r>
              <a:rPr lang="en-US" altLang="zh-CN" sz="2400" dirty="0" smtClean="0"/>
              <a:t>A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B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C=</a:t>
            </a:r>
            <a:r>
              <a:rPr lang="en-US" altLang="zh-CN" sz="2400" dirty="0" smtClean="0">
                <a:sym typeface="Symbol" panose="05050102010706020507" pitchFamily="18" charset="2"/>
              </a:rPr>
              <a:t>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ahom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zh-CN" altLang="en-US" sz="2000" dirty="0" smtClean="0">
                <a:latin typeface="Tahoma" panose="020B0604030504040204" pitchFamily="34" charset="0"/>
                <a:sym typeface="Symbol" panose="05050102010706020507" pitchFamily="18" charset="2"/>
              </a:rPr>
              <a:t>（反证）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假设</a:t>
            </a:r>
            <a:r>
              <a:rPr lang="en-US" altLang="zh-CN" sz="2400" dirty="0" smtClean="0"/>
              <a:t>A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B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C</a:t>
            </a:r>
            <a:r>
              <a:rPr lang="en-US" altLang="zh-CN" sz="2400" dirty="0" smtClean="0">
                <a:sym typeface="Symbol" panose="05050102010706020507" pitchFamily="18" charset="2"/>
              </a:rPr>
              <a:t></a:t>
            </a:r>
            <a:r>
              <a:rPr lang="zh-CN" altLang="en-US" sz="2400" dirty="0" smtClean="0">
                <a:sym typeface="Symbol" panose="05050102010706020507" pitchFamily="18" charset="2"/>
              </a:rPr>
              <a:t>，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即：存在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x</a:t>
            </a:r>
            <a:r>
              <a:rPr lang="en-US" altLang="zh-CN" sz="2400" dirty="0" err="1" smtClean="0"/>
              <a:t>A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</a:t>
            </a:r>
            <a:r>
              <a:rPr lang="en-US" altLang="zh-CN" sz="2400" dirty="0" err="1" smtClean="0"/>
              <a:t>B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</a:t>
            </a:r>
            <a:r>
              <a:rPr lang="en-US" altLang="zh-CN" sz="2400" dirty="0" err="1" smtClean="0"/>
              <a:t>C</a:t>
            </a:r>
            <a:r>
              <a:rPr lang="en-US" altLang="zh-CN" sz="2400" dirty="0" smtClean="0"/>
              <a:t>,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     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则</a:t>
            </a:r>
            <a:r>
              <a:rPr lang="en-US" altLang="zh-CN" sz="2400" dirty="0" smtClean="0">
                <a:sym typeface="Symbol" panose="05050102010706020507" pitchFamily="18" charset="2"/>
              </a:rPr>
              <a:t>x(A\B), x(A\C),  x</a:t>
            </a:r>
            <a:r>
              <a:rPr lang="en-US" altLang="zh-CN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</a:t>
            </a:r>
            <a:r>
              <a:rPr lang="en-US" altLang="zh-CN" sz="2400" dirty="0" smtClean="0"/>
              <a:t>(A\B)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(A\C), </a:t>
            </a:r>
            <a:r>
              <a:rPr lang="zh-CN" altLang="en-US" sz="2400" dirty="0" smtClean="0"/>
              <a:t>但由已知： </a:t>
            </a:r>
            <a:r>
              <a:rPr lang="en-US" altLang="zh-CN" sz="2400" dirty="0" smtClean="0"/>
              <a:t>(A\B)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(A\C)=A </a:t>
            </a:r>
            <a:r>
              <a:rPr lang="zh-CN" altLang="en-US" sz="2400" dirty="0" smtClean="0"/>
              <a:t>，矛盾。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 </a:t>
            </a:r>
            <a:r>
              <a:rPr lang="en-US" altLang="zh-CN" sz="2400" dirty="0" smtClean="0"/>
              <a:t>A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B</a:t>
            </a:r>
            <a:r>
              <a:rPr lang="en-US" altLang="zh-CN" sz="2400" dirty="0" smtClean="0">
                <a:sym typeface="Symbol" panose="05050102010706020507" pitchFamily="18" charset="2"/>
              </a:rPr>
              <a:t></a:t>
            </a:r>
            <a:r>
              <a:rPr lang="en-US" altLang="zh-CN" sz="2400" dirty="0" smtClean="0"/>
              <a:t>C=</a:t>
            </a:r>
            <a:r>
              <a:rPr lang="en-US" altLang="zh-CN" sz="2400" dirty="0" smtClean="0">
                <a:sym typeface="Symbol" panose="05050102010706020507" pitchFamily="18" charset="2"/>
              </a:rPr>
              <a:t></a:t>
            </a:r>
          </a:p>
          <a:p>
            <a:pPr lvl="1" eaLnBrk="1" hangingPunct="1">
              <a:lnSpc>
                <a:spcPct val="105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ahoma" panose="020B0604030504040204" pitchFamily="34" charset="0"/>
                <a:sym typeface="Symbol" panose="05050102010706020507" pitchFamily="18" charset="2"/>
              </a:rPr>
              <a:t>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根据相对补运算定义，</a:t>
            </a:r>
            <a:r>
              <a:rPr lang="en-US" altLang="zh-CN" sz="2400" dirty="0" smtClean="0">
                <a:sym typeface="Symbol" panose="05050102010706020507" pitchFamily="18" charset="2"/>
              </a:rPr>
              <a:t>A\BA, A\CA; 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000" dirty="0" smtClean="0">
                <a:latin typeface="Tahoma" panose="020B0604030504040204" pitchFamily="34" charset="0"/>
                <a:sym typeface="Symbol" panose="05050102010706020507" pitchFamily="18" charset="2"/>
              </a:rPr>
              <a:t>（反证）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假设 </a:t>
            </a:r>
            <a:r>
              <a:rPr lang="en-US" altLang="zh-CN" sz="2400" dirty="0" smtClean="0"/>
              <a:t>(A\B)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(A\C)</a:t>
            </a:r>
            <a:r>
              <a:rPr lang="en-US" altLang="zh-CN" sz="2400" dirty="0" smtClean="0">
                <a:sym typeface="Symbol" panose="05050102010706020507" pitchFamily="18" charset="2"/>
              </a:rPr>
              <a:t></a:t>
            </a:r>
            <a:r>
              <a:rPr lang="en-US" altLang="zh-CN" sz="2400" dirty="0" smtClean="0"/>
              <a:t>A</a:t>
            </a:r>
            <a:r>
              <a:rPr lang="zh-CN" altLang="en-US" sz="2400" dirty="0" smtClean="0"/>
              <a:t>，则</a:t>
            </a:r>
            <a:r>
              <a:rPr lang="en-US" altLang="zh-CN" sz="2400" dirty="0" smtClean="0"/>
              <a:t>(A-B)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(A-C)</a:t>
            </a:r>
            <a:r>
              <a:rPr lang="zh-CN" altLang="en-US" sz="2400" dirty="0" smtClean="0">
                <a:sym typeface="Symbol" panose="05050102010706020507" pitchFamily="18" charset="2"/>
              </a:rPr>
              <a:t></a:t>
            </a:r>
            <a:r>
              <a:rPr lang="en-US" altLang="zh-CN" sz="2400" dirty="0" smtClean="0"/>
              <a:t>A</a:t>
            </a:r>
            <a:r>
              <a:rPr lang="en-US" altLang="zh-CN" sz="2400" dirty="0" smtClean="0">
                <a:sym typeface="Symbol" panose="05050102010706020507" pitchFamily="18" charset="2"/>
              </a:rPr>
              <a:t>; </a:t>
            </a:r>
            <a:r>
              <a:rPr lang="zh-CN" altLang="en-US" sz="2400" dirty="0" smtClean="0"/>
              <a:t>则存在</a:t>
            </a:r>
            <a:r>
              <a:rPr lang="en-US" altLang="zh-CN" sz="2400" dirty="0" err="1" smtClean="0"/>
              <a:t>x</a:t>
            </a:r>
            <a:r>
              <a:rPr lang="en-US" altLang="zh-CN" sz="2400" dirty="0" err="1" smtClean="0">
                <a:latin typeface="Tahoma" panose="020B0604030504040204" pitchFamily="34" charset="0"/>
                <a:sym typeface="Symbol" panose="05050102010706020507" pitchFamily="18" charset="2"/>
              </a:rPr>
              <a:t></a:t>
            </a:r>
            <a:r>
              <a:rPr lang="en-US" altLang="zh-CN" sz="2400" dirty="0" err="1" smtClean="0"/>
              <a:t>A</a:t>
            </a:r>
            <a:r>
              <a:rPr lang="en-US" altLang="zh-CN" sz="2400" dirty="0" smtClean="0"/>
              <a:t>,</a:t>
            </a:r>
            <a:r>
              <a:rPr lang="zh-CN" altLang="en-US" sz="2400" dirty="0" smtClean="0">
                <a:latin typeface="Tahoma" panose="020B0604030504040204" pitchFamily="34" charset="0"/>
              </a:rPr>
              <a:t>但</a:t>
            </a:r>
            <a:r>
              <a:rPr lang="en-US" altLang="zh-CN" sz="2400" dirty="0" smtClean="0"/>
              <a:t>x</a:t>
            </a:r>
            <a:r>
              <a:rPr lang="en-US" altLang="zh-CN" sz="2400" dirty="0" smtClean="0">
                <a:sym typeface="Symbol" panose="05050102010706020507" pitchFamily="18" charset="2"/>
              </a:rPr>
              <a:t>(A\B) </a:t>
            </a:r>
            <a:r>
              <a:rPr lang="en-US" altLang="zh-CN" sz="2400" dirty="0" smtClean="0"/>
              <a:t>(A\C)</a:t>
            </a:r>
            <a:r>
              <a:rPr lang="en-US" altLang="zh-CN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,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即</a:t>
            </a:r>
            <a:r>
              <a:rPr lang="en-US" altLang="zh-CN" sz="2400" dirty="0" smtClean="0">
                <a:sym typeface="Symbol" panose="05050102010706020507" pitchFamily="18" charset="2"/>
              </a:rPr>
              <a:t>x(A\B)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且</a:t>
            </a:r>
            <a:r>
              <a:rPr lang="en-US" altLang="zh-CN" sz="2400" dirty="0" smtClean="0"/>
              <a:t>x</a:t>
            </a:r>
            <a:r>
              <a:rPr lang="en-US" altLang="zh-CN" sz="2400" dirty="0" smtClean="0">
                <a:sym typeface="Symbol" panose="05050102010706020507" pitchFamily="18" charset="2"/>
              </a:rPr>
              <a:t>(A\C),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由相对补运算定义，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x</a:t>
            </a:r>
            <a:r>
              <a:rPr lang="en-US" altLang="zh-CN" sz="2400" dirty="0" err="1" smtClean="0"/>
              <a:t>A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</a:t>
            </a:r>
            <a:r>
              <a:rPr lang="en-US" altLang="zh-CN" sz="2400" dirty="0" err="1" smtClean="0"/>
              <a:t>B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</a:t>
            </a:r>
            <a:r>
              <a:rPr lang="en-US" altLang="zh-CN" sz="2400" dirty="0" err="1" smtClean="0"/>
              <a:t>C</a:t>
            </a:r>
            <a:r>
              <a:rPr lang="en-US" altLang="zh-CN" sz="2400" dirty="0" smtClean="0"/>
              <a:t>, </a:t>
            </a:r>
            <a:r>
              <a:rPr lang="zh-CN" altLang="en-US" sz="2400" dirty="0" smtClean="0">
                <a:latin typeface="Tahoma" panose="020B0604030504040204" pitchFamily="34" charset="0"/>
              </a:rPr>
              <a:t>与已知条件矛盾， </a:t>
            </a:r>
            <a:r>
              <a:rPr lang="zh-CN" altLang="en-US" sz="2400" dirty="0" smtClean="0">
                <a:latin typeface="Tahoma" panose="020B0604030504040204" pitchFamily="34" charset="0"/>
                <a:sym typeface="Symbol" panose="05050102010706020507" pitchFamily="18" charset="2"/>
              </a:rPr>
              <a:t> </a:t>
            </a:r>
            <a:r>
              <a:rPr lang="en-US" altLang="zh-CN" sz="2400" dirty="0" smtClean="0"/>
              <a:t>(A-B)</a:t>
            </a:r>
            <a:r>
              <a:rPr lang="en-US" altLang="zh-CN" sz="2400" dirty="0" smtClean="0">
                <a:sym typeface="Symbol" panose="05050102010706020507" pitchFamily="18" charset="2"/>
              </a:rPr>
              <a:t></a:t>
            </a:r>
            <a:r>
              <a:rPr lang="en-US" altLang="zh-CN" sz="2400" dirty="0" smtClean="0"/>
              <a:t>(A-C)=A</a:t>
            </a:r>
            <a:endParaRPr lang="en-US" altLang="zh-CN" sz="2400" dirty="0" smtClean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en-US" altLang="zh-CN" dirty="0" smtClean="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子集、空集与幂集</a:t>
            </a:r>
          </a:p>
        </p:txBody>
      </p:sp>
      <p:sp>
        <p:nvSpPr>
          <p:cNvPr id="2" name="矩形 1"/>
          <p:cNvSpPr/>
          <p:nvPr/>
        </p:nvSpPr>
        <p:spPr>
          <a:xfrm>
            <a:off x="683568" y="1844824"/>
            <a:ext cx="7880684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问题</a:t>
            </a:r>
            <a:r>
              <a:rPr lang="en-US" altLang="zh-CN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endParaRPr lang="en-US" altLang="zh-CN" sz="3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如何证明空集是“任一集合”的子集？</a:t>
            </a:r>
            <a:endParaRPr lang="en-US" altLang="zh-CN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为什么说空集是“唯一的”？</a:t>
            </a:r>
            <a:endParaRPr lang="en-US" altLang="zh-CN" sz="3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任何集合的幂集为什么一定含空集？</a:t>
            </a:r>
            <a:endParaRPr lang="en-US" altLang="zh-CN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空集的幂集是什么？</a:t>
            </a:r>
            <a:endParaRPr lang="zh-CN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940" y="2564904"/>
            <a:ext cx="501611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Part II</a:t>
            </a:r>
          </a:p>
          <a:p>
            <a:pPr algn="ctr">
              <a:defRPr/>
            </a:pPr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 </a:t>
            </a: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集合模型与算法</a:t>
            </a:r>
            <a:endParaRPr lang="en-US" altLang="zh-CN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程序设计时如何使用集合模型</a:t>
            </a:r>
            <a:endParaRPr lang="zh-CN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938586" y="1708776"/>
            <a:ext cx="7415568" cy="178510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6</a:t>
            </a:r>
            <a:r>
              <a:rPr lang="en-US" altLang="zh-C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: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C/C++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中并不直接提供集合类型的数据设施，如果需要用，你会怎么办？</a:t>
            </a:r>
            <a:endParaRPr lang="en-US" altLang="zh-CN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38586" y="3717032"/>
            <a:ext cx="741556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问题</a:t>
            </a:r>
            <a:r>
              <a:rPr lang="en-US" altLang="zh-CN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7</a:t>
            </a:r>
            <a:r>
              <a:rPr lang="zh-CN" altLang="en-US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：</a:t>
            </a:r>
            <a:endParaRPr lang="en-US" altLang="zh-CN" sz="36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zh-CN" alt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你了解</a:t>
            </a:r>
            <a:r>
              <a:rPr lang="en-US" altLang="zh-CN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C++</a:t>
            </a:r>
            <a:r>
              <a:rPr lang="zh-CN" alt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中如何提供有关集合类型的支撑吗？</a:t>
            </a:r>
            <a:endParaRPr lang="zh-CN" alt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99792" y="5556011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从阅读材料中学习一般的“库函数”和“标准模板库”</a:t>
            </a:r>
            <a:endParaRPr lang="zh-CN" altLang="en-US" sz="16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zh-CN" b="0" dirty="0" smtClean="0"/>
              <a:t>C++</a:t>
            </a:r>
            <a:r>
              <a:rPr lang="zh-CN" altLang="en-US" dirty="0" smtClean="0"/>
              <a:t>与</a:t>
            </a:r>
            <a:r>
              <a:rPr lang="en-US" altLang="zh-CN" b="0" dirty="0" smtClean="0"/>
              <a:t>Standard Template Library</a:t>
            </a:r>
            <a:endParaRPr lang="zh-CN" altLang="en-US" b="0" dirty="0"/>
          </a:p>
        </p:txBody>
      </p:sp>
      <p:sp>
        <p:nvSpPr>
          <p:cNvPr id="3" name="矩形 2"/>
          <p:cNvSpPr/>
          <p:nvPr/>
        </p:nvSpPr>
        <p:spPr>
          <a:xfrm>
            <a:off x="971600" y="1196752"/>
            <a:ext cx="59584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#</a:t>
            </a:r>
            <a:r>
              <a:rPr lang="en-US" altLang="zh-CN" sz="1200" dirty="0"/>
              <a:t>include &lt;</a:t>
            </a:r>
            <a:r>
              <a:rPr lang="en-US" altLang="zh-CN" sz="1200" dirty="0" err="1"/>
              <a:t>iostream</a:t>
            </a:r>
            <a:r>
              <a:rPr lang="en-US" altLang="zh-CN" sz="1200" dirty="0"/>
              <a:t>&gt;</a:t>
            </a:r>
          </a:p>
          <a:p>
            <a:r>
              <a:rPr lang="en-US" altLang="zh-CN" sz="1200" dirty="0"/>
              <a:t>#include &lt;set</a:t>
            </a:r>
            <a:r>
              <a:rPr lang="en-US" altLang="zh-CN" sz="1200" dirty="0" smtClean="0"/>
              <a:t>&gt;  </a:t>
            </a:r>
            <a:r>
              <a:rPr lang="en-US" altLang="zh-CN" sz="1200" dirty="0" smtClean="0">
                <a:solidFill>
                  <a:srgbClr val="C00000"/>
                </a:solidFill>
              </a:rPr>
              <a:t>// </a:t>
            </a:r>
            <a:r>
              <a:rPr lang="zh-CN" altLang="en-US" sz="1200" dirty="0" smtClean="0">
                <a:solidFill>
                  <a:srgbClr val="C00000"/>
                </a:solidFill>
              </a:rPr>
              <a:t>使用</a:t>
            </a:r>
            <a:r>
              <a:rPr lang="en-US" altLang="zh-CN" sz="1200" dirty="0" smtClean="0">
                <a:solidFill>
                  <a:srgbClr val="C00000"/>
                </a:solidFill>
              </a:rPr>
              <a:t>STL set</a:t>
            </a:r>
            <a:r>
              <a:rPr lang="zh-CN" altLang="en-US" sz="1200" dirty="0" smtClean="0">
                <a:solidFill>
                  <a:srgbClr val="C00000"/>
                </a:solidFill>
              </a:rPr>
              <a:t>的说明</a:t>
            </a:r>
            <a:endParaRPr lang="en-US" altLang="zh-CN" sz="1200" dirty="0">
              <a:solidFill>
                <a:srgbClr val="C00000"/>
              </a:solidFill>
            </a:endParaRPr>
          </a:p>
          <a:p>
            <a:r>
              <a:rPr lang="en-US" altLang="zh-CN" sz="1200" dirty="0"/>
              <a:t>using </a:t>
            </a:r>
            <a:r>
              <a:rPr lang="en-US" altLang="zh-CN" sz="1200" dirty="0" err="1"/>
              <a:t>std</a:t>
            </a:r>
            <a:r>
              <a:rPr lang="en-US" altLang="zh-CN" sz="1200" dirty="0"/>
              <a:t>::</a:t>
            </a:r>
            <a:r>
              <a:rPr lang="en-US" altLang="zh-CN" sz="1200" dirty="0" err="1"/>
              <a:t>cout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using </a:t>
            </a:r>
            <a:r>
              <a:rPr lang="en-US" altLang="zh-CN" sz="1200" dirty="0" err="1"/>
              <a:t>std</a:t>
            </a:r>
            <a:r>
              <a:rPr lang="en-US" altLang="zh-CN" sz="1200" dirty="0"/>
              <a:t>::</a:t>
            </a:r>
            <a:r>
              <a:rPr lang="en-US" altLang="zh-CN" sz="1200" dirty="0" err="1"/>
              <a:t>endl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using </a:t>
            </a:r>
            <a:r>
              <a:rPr lang="en-US" altLang="zh-CN" sz="1200" dirty="0" err="1"/>
              <a:t>std</a:t>
            </a:r>
            <a:r>
              <a:rPr lang="en-US" altLang="zh-CN" sz="1200" dirty="0"/>
              <a:t>::set;</a:t>
            </a:r>
          </a:p>
          <a:p>
            <a:endParaRPr lang="en-US" altLang="zh-CN" sz="1200" dirty="0" smtClean="0"/>
          </a:p>
          <a:p>
            <a:r>
              <a:rPr lang="en-US" altLang="zh-CN" sz="1200" dirty="0" err="1" smtClean="0"/>
              <a:t>int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main()</a:t>
            </a:r>
          </a:p>
          <a:p>
            <a:r>
              <a:rPr lang="en-US" altLang="zh-CN" sz="1200" dirty="0"/>
              <a:t>{</a:t>
            </a:r>
          </a:p>
          <a:p>
            <a:r>
              <a:rPr lang="en-US" altLang="zh-CN" sz="1200" dirty="0"/>
              <a:t>set&lt;char&gt; s;</a:t>
            </a:r>
          </a:p>
          <a:p>
            <a:endParaRPr lang="en-US" altLang="zh-CN" sz="1200" dirty="0"/>
          </a:p>
          <a:p>
            <a:r>
              <a:rPr lang="en-US" altLang="zh-CN" sz="1200" dirty="0" err="1"/>
              <a:t>s.insert</a:t>
            </a:r>
            <a:r>
              <a:rPr lang="en-US" altLang="zh-CN" sz="1200" dirty="0"/>
              <a:t>('A');</a:t>
            </a:r>
          </a:p>
          <a:p>
            <a:r>
              <a:rPr lang="en-US" altLang="zh-CN" sz="1200" dirty="0" err="1"/>
              <a:t>s.insert</a:t>
            </a:r>
            <a:r>
              <a:rPr lang="en-US" altLang="zh-CN" sz="1200" dirty="0"/>
              <a:t>('D');</a:t>
            </a:r>
          </a:p>
          <a:p>
            <a:r>
              <a:rPr lang="en-US" altLang="zh-CN" sz="1200" dirty="0" err="1"/>
              <a:t>s.insert</a:t>
            </a:r>
            <a:r>
              <a:rPr lang="en-US" altLang="zh-CN" sz="1200" dirty="0" smtClean="0"/>
              <a:t>(‘D’);  </a:t>
            </a:r>
            <a:r>
              <a:rPr lang="en-US" altLang="zh-CN" sz="1200" dirty="0" smtClean="0">
                <a:solidFill>
                  <a:srgbClr val="C00000"/>
                </a:solidFill>
              </a:rPr>
              <a:t>// </a:t>
            </a:r>
            <a:r>
              <a:rPr lang="zh-CN" altLang="en-US" sz="1200" dirty="0" smtClean="0">
                <a:solidFill>
                  <a:srgbClr val="C00000"/>
                </a:solidFill>
              </a:rPr>
              <a:t>无操作</a:t>
            </a:r>
            <a:endParaRPr lang="en-US" altLang="zh-CN" sz="1200" dirty="0">
              <a:solidFill>
                <a:srgbClr val="C00000"/>
              </a:solidFill>
            </a:endParaRPr>
          </a:p>
          <a:p>
            <a:r>
              <a:rPr lang="en-US" altLang="zh-CN" sz="1200" dirty="0" err="1"/>
              <a:t>s.insert</a:t>
            </a:r>
            <a:r>
              <a:rPr lang="en-US" altLang="zh-CN" sz="1200" dirty="0"/>
              <a:t>('C');</a:t>
            </a:r>
          </a:p>
          <a:p>
            <a:r>
              <a:rPr lang="en-US" altLang="zh-CN" sz="1200" dirty="0" err="1"/>
              <a:t>s.insert</a:t>
            </a:r>
            <a:r>
              <a:rPr lang="en-US" altLang="zh-CN" sz="1200" dirty="0" smtClean="0"/>
              <a:t>(‘C’);  </a:t>
            </a:r>
            <a:r>
              <a:rPr lang="en-US" altLang="zh-CN" sz="1200" dirty="0" smtClean="0">
                <a:solidFill>
                  <a:srgbClr val="C00000"/>
                </a:solidFill>
              </a:rPr>
              <a:t>// </a:t>
            </a:r>
            <a:r>
              <a:rPr lang="zh-CN" altLang="en-US" sz="1200" dirty="0" smtClean="0">
                <a:solidFill>
                  <a:srgbClr val="C00000"/>
                </a:solidFill>
              </a:rPr>
              <a:t>无操作</a:t>
            </a:r>
            <a:endParaRPr lang="en-US" altLang="zh-CN" sz="1200" dirty="0">
              <a:solidFill>
                <a:srgbClr val="C00000"/>
              </a:solidFill>
            </a:endParaRPr>
          </a:p>
          <a:p>
            <a:r>
              <a:rPr lang="en-US" altLang="zh-CN" sz="1200" dirty="0" err="1"/>
              <a:t>s.insert</a:t>
            </a:r>
            <a:r>
              <a:rPr lang="en-US" altLang="zh-CN" sz="1200" dirty="0"/>
              <a:t>('B');</a:t>
            </a:r>
          </a:p>
          <a:p>
            <a:endParaRPr lang="en-US" altLang="zh-CN" sz="1200" dirty="0" smtClean="0"/>
          </a:p>
          <a:p>
            <a:r>
              <a:rPr lang="en-US" altLang="zh-CN" sz="1200" dirty="0" err="1" smtClean="0"/>
              <a:t>cout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&lt;&lt; "The set contains:\n";</a:t>
            </a:r>
          </a:p>
          <a:p>
            <a:r>
              <a:rPr lang="en-US" altLang="zh-CN" sz="1200" dirty="0"/>
              <a:t>set&lt;char&gt;::</a:t>
            </a:r>
            <a:r>
              <a:rPr lang="en-US" altLang="zh-CN" sz="1200" dirty="0" err="1"/>
              <a:t>const_iterator</a:t>
            </a:r>
            <a:r>
              <a:rPr lang="en-US" altLang="zh-CN" sz="1200" dirty="0"/>
              <a:t> p;</a:t>
            </a:r>
          </a:p>
          <a:p>
            <a:r>
              <a:rPr lang="en-US" altLang="zh-CN" sz="1200" dirty="0"/>
              <a:t>for (p = </a:t>
            </a:r>
            <a:r>
              <a:rPr lang="en-US" altLang="zh-CN" sz="1200" dirty="0" err="1"/>
              <a:t>s.begin</a:t>
            </a:r>
            <a:r>
              <a:rPr lang="en-US" altLang="zh-CN" sz="1200" dirty="0"/>
              <a:t>(); p != </a:t>
            </a:r>
            <a:r>
              <a:rPr lang="en-US" altLang="zh-CN" sz="1200" dirty="0" err="1"/>
              <a:t>s.end</a:t>
            </a:r>
            <a:r>
              <a:rPr lang="en-US" altLang="zh-CN" sz="1200" dirty="0"/>
              <a:t>(); p++)</a:t>
            </a:r>
          </a:p>
          <a:p>
            <a:r>
              <a:rPr lang="en-US" altLang="zh-CN" sz="1200" dirty="0" err="1"/>
              <a:t>cout</a:t>
            </a:r>
            <a:r>
              <a:rPr lang="en-US" altLang="zh-CN" sz="1200" dirty="0"/>
              <a:t> &lt;&lt; *p &lt;&lt; " ";</a:t>
            </a:r>
          </a:p>
          <a:p>
            <a:r>
              <a:rPr lang="en-US" altLang="zh-CN" sz="1200" dirty="0" err="1"/>
              <a:t>cout</a:t>
            </a:r>
            <a:r>
              <a:rPr lang="en-US" altLang="zh-CN" sz="1200" dirty="0"/>
              <a:t> &lt;&lt; </a:t>
            </a:r>
            <a:r>
              <a:rPr lang="en-US" altLang="zh-CN" sz="1200" dirty="0" err="1"/>
              <a:t>endl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 err="1"/>
              <a:t>cout</a:t>
            </a:r>
            <a:r>
              <a:rPr lang="en-US" altLang="zh-CN" sz="1200" dirty="0"/>
              <a:t> &lt;&lt; "Removing C.\n";</a:t>
            </a:r>
          </a:p>
          <a:p>
            <a:r>
              <a:rPr lang="en-US" altLang="zh-CN" sz="1200" dirty="0" err="1"/>
              <a:t>s.erase</a:t>
            </a:r>
            <a:r>
              <a:rPr lang="en-US" altLang="zh-CN" sz="1200" dirty="0" smtClean="0"/>
              <a:t>(‘C’);  </a:t>
            </a:r>
            <a:r>
              <a:rPr lang="en-US" altLang="zh-CN" sz="1200" dirty="0" smtClean="0">
                <a:solidFill>
                  <a:srgbClr val="C00000"/>
                </a:solidFill>
              </a:rPr>
              <a:t>// </a:t>
            </a:r>
            <a:r>
              <a:rPr lang="zh-CN" altLang="en-US" sz="1200" dirty="0" smtClean="0">
                <a:solidFill>
                  <a:srgbClr val="C00000"/>
                </a:solidFill>
              </a:rPr>
              <a:t>删除</a:t>
            </a:r>
            <a:r>
              <a:rPr lang="en-US" altLang="zh-CN" sz="1200" dirty="0" smtClean="0">
                <a:solidFill>
                  <a:srgbClr val="C00000"/>
                </a:solidFill>
              </a:rPr>
              <a:t>C, </a:t>
            </a:r>
            <a:r>
              <a:rPr lang="zh-CN" altLang="en-US" sz="1200" dirty="0" smtClean="0">
                <a:solidFill>
                  <a:srgbClr val="C00000"/>
                </a:solidFill>
              </a:rPr>
              <a:t>不管前面有多少插入</a:t>
            </a:r>
            <a:r>
              <a:rPr lang="en-US" altLang="zh-CN" sz="1200" dirty="0" smtClean="0">
                <a:solidFill>
                  <a:srgbClr val="C00000"/>
                </a:solidFill>
              </a:rPr>
              <a:t>C</a:t>
            </a:r>
            <a:r>
              <a:rPr lang="zh-CN" altLang="en-US" sz="1200" dirty="0" smtClean="0">
                <a:solidFill>
                  <a:srgbClr val="C00000"/>
                </a:solidFill>
              </a:rPr>
              <a:t>的语句，操作后集合中不含</a:t>
            </a:r>
            <a:r>
              <a:rPr lang="en-US" altLang="zh-CN" sz="1200" dirty="0" smtClean="0">
                <a:solidFill>
                  <a:srgbClr val="C00000"/>
                </a:solidFill>
              </a:rPr>
              <a:t>C</a:t>
            </a:r>
            <a:endParaRPr lang="en-US" altLang="zh-CN" sz="1200" dirty="0">
              <a:solidFill>
                <a:srgbClr val="C00000"/>
              </a:solidFill>
            </a:endParaRPr>
          </a:p>
          <a:p>
            <a:r>
              <a:rPr lang="en-US" altLang="zh-CN" sz="1200" dirty="0"/>
              <a:t>for (p = </a:t>
            </a:r>
            <a:r>
              <a:rPr lang="en-US" altLang="zh-CN" sz="1200" dirty="0" err="1"/>
              <a:t>s.begin</a:t>
            </a:r>
            <a:r>
              <a:rPr lang="en-US" altLang="zh-CN" sz="1200" dirty="0"/>
              <a:t>(); p != </a:t>
            </a:r>
            <a:r>
              <a:rPr lang="en-US" altLang="zh-CN" sz="1200" dirty="0" err="1"/>
              <a:t>s.end</a:t>
            </a:r>
            <a:r>
              <a:rPr lang="en-US" altLang="zh-CN" sz="1200" dirty="0"/>
              <a:t>(); p++)</a:t>
            </a:r>
          </a:p>
          <a:p>
            <a:r>
              <a:rPr lang="en-US" altLang="zh-CN" sz="1200" dirty="0" err="1"/>
              <a:t>cout</a:t>
            </a:r>
            <a:r>
              <a:rPr lang="en-US" altLang="zh-CN" sz="1200" dirty="0"/>
              <a:t> &lt;&lt; *p &lt;&lt; " ";</a:t>
            </a:r>
          </a:p>
          <a:p>
            <a:r>
              <a:rPr lang="en-US" altLang="zh-CN" sz="1200" dirty="0" err="1"/>
              <a:t>cout</a:t>
            </a:r>
            <a:r>
              <a:rPr lang="en-US" altLang="zh-CN" sz="1200" dirty="0"/>
              <a:t> &lt;&lt; </a:t>
            </a:r>
            <a:r>
              <a:rPr lang="en-US" altLang="zh-CN" sz="1200" dirty="0" err="1"/>
              <a:t>endl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return 0;</a:t>
            </a:r>
          </a:p>
          <a:p>
            <a:r>
              <a:rPr lang="en-US" altLang="zh-CN" sz="1200" dirty="0"/>
              <a:t>}</a:t>
            </a:r>
            <a:endParaRPr lang="zh-CN" altLang="en-US" sz="1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123000"/>
            <a:ext cx="455072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7544" y="467295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一个关于幂集的子集</a:t>
            </a:r>
            <a:r>
              <a:rPr lang="zh-CN" altLang="en-US" dirty="0" smtClean="0"/>
              <a:t>的问题</a:t>
            </a:r>
            <a:endParaRPr lang="zh-C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2625" y="1484784"/>
            <a:ext cx="7778750" cy="4425479"/>
          </a:xfrm>
        </p:spPr>
        <p:txBody>
          <a:bodyPr/>
          <a:lstStyle/>
          <a:p>
            <a:pPr eaLnBrk="1" hangingPunct="1"/>
            <a:r>
              <a:rPr lang="zh-CN" altLang="en-US" sz="2000" dirty="0" smtClean="0"/>
              <a:t>美国的总统大选采用一种非常特别的“选举人”制度。</a:t>
            </a:r>
            <a:endParaRPr lang="en-US" altLang="zh-CN" sz="2000" dirty="0" smtClean="0"/>
          </a:p>
          <a:p>
            <a:pPr eaLnBrk="1" hangingPunct="1"/>
            <a:r>
              <a:rPr lang="zh-CN" altLang="en-US" sz="2000" dirty="0" smtClean="0"/>
              <a:t>每个州的选举人数是事先确定的。</a:t>
            </a:r>
            <a:endParaRPr lang="en-US" altLang="zh-CN" sz="2000" dirty="0" smtClean="0"/>
          </a:p>
          <a:p>
            <a:pPr eaLnBrk="1" hangingPunct="1"/>
            <a:r>
              <a:rPr lang="zh-CN" altLang="en-US" sz="2000" dirty="0" smtClean="0"/>
              <a:t>问题：有“平局”的可能吗？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616" y="2780928"/>
            <a:ext cx="7200800" cy="10926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8</a:t>
            </a:r>
            <a:r>
              <a:rPr lang="zh-CN" alt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2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你能给出这个问题基于集合的数学模型吗？</a:t>
            </a:r>
            <a:endParaRPr lang="en-US" altLang="zh-CN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5616" y="4149080"/>
            <a:ext cx="4873450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问题</a:t>
            </a:r>
            <a:r>
              <a:rPr lang="en-US" altLang="zh-CN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9</a:t>
            </a:r>
            <a:r>
              <a:rPr lang="zh-CN" altLang="en-US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：</a:t>
            </a:r>
            <a:endParaRPr lang="en-US" altLang="zh-CN" sz="32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zh-CN" altLang="en-US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你觉得这个问题会“难”吗？</a:t>
            </a:r>
            <a:endParaRPr lang="zh-CN" alt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63888" y="5318047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毕竟只要罗列所有子集合，简单加法计算就可以了。</a:t>
            </a:r>
            <a:endParaRPr lang="zh-CN" altLang="en-US" sz="14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一个著名的“难”问题 </a:t>
            </a:r>
            <a:r>
              <a:rPr lang="en-US" altLang="zh-CN" smtClean="0"/>
              <a:t>–</a:t>
            </a:r>
            <a:r>
              <a:rPr lang="zh-CN" altLang="en-US" smtClean="0"/>
              <a:t> 背包问题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0" y="1432486"/>
            <a:ext cx="7442919" cy="274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7380288" y="3284538"/>
            <a:ext cx="1116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优化问题简化版本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4213" y="4724400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Arial" panose="020B0604020202020204" pitchFamily="34" charset="0"/>
              </a:rPr>
              <a:t>一个“最直观”的算法可以帮我们得到一个“不算特别差”的近似解，但近似解对我们回答前面提到的与美国总统选举有关的问题没有用。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47864" y="178707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输入满足</a:t>
            </a:r>
            <a:r>
              <a:rPr lang="en-US" altLang="zh-CN" sz="1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1400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1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zh-CN" altLang="en-US" sz="1400" i="1" dirty="0">
              <a:solidFill>
                <a:srgbClr val="C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采用“贪心策略”的背包算法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417638"/>
            <a:ext cx="6696744" cy="2585119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854947" y="2680044"/>
            <a:ext cx="288032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92080" y="2593735"/>
            <a:ext cx="3096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注意：</a:t>
            </a:r>
            <a:endParaRPr lang="en-US" altLang="zh-CN" sz="1400" dirty="0" smtClean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14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条件语句在计数循环体内，所以装入背包的对象不一定是连续下标的。</a:t>
            </a:r>
            <a:endParaRPr lang="zh-CN" altLang="en-US" sz="14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03648" y="409616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很容易证明：近似解的值不小于最优解值的 </a:t>
            </a:r>
            <a:r>
              <a:rPr lang="en-US" altLang="zh-CN" sz="1600" dirty="0" smtClean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1/2</a:t>
            </a:r>
            <a:r>
              <a:rPr lang="zh-CN" altLang="en-US" sz="16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1600" dirty="0" smtClean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（如果解只含一个对象，显然结论成立。下面只需讨论解中含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j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2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个对象的情况。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403648" y="4724018"/>
            <a:ext cx="6004632" cy="1161674"/>
            <a:chOff x="1303672" y="4728094"/>
            <a:chExt cx="6004632" cy="1161674"/>
          </a:xfrm>
        </p:grpSpPr>
        <p:grpSp>
          <p:nvGrpSpPr>
            <p:cNvPr id="13" name="组合 12"/>
            <p:cNvGrpSpPr/>
            <p:nvPr/>
          </p:nvGrpSpPr>
          <p:grpSpPr>
            <a:xfrm>
              <a:off x="1325288" y="5013176"/>
              <a:ext cx="5983016" cy="876592"/>
              <a:chOff x="1179000" y="4683924"/>
              <a:chExt cx="5983016" cy="876592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7624" y="4797151"/>
                <a:ext cx="2543348" cy="348605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59848" y="4683924"/>
                <a:ext cx="3402168" cy="552364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9000" y="5236288"/>
                <a:ext cx="5406855" cy="324228"/>
              </a:xfrm>
              <a:prstGeom prst="rect">
                <a:avLst/>
              </a:prstGeom>
            </p:spPr>
          </p:pic>
        </p:grpSp>
        <p:sp>
          <p:nvSpPr>
            <p:cNvPr id="14" name="文本框 13"/>
            <p:cNvSpPr txBox="1"/>
            <p:nvPr/>
          </p:nvSpPr>
          <p:spPr>
            <a:xfrm>
              <a:off x="1303672" y="4728094"/>
              <a:ext cx="55446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/>
                <a:t>假设第一个遇到的不能装入背包的对象下标为</a:t>
              </a:r>
              <a:r>
                <a:rPr lang="en-US" altLang="zh-CN" sz="1400" dirty="0"/>
                <a:t> </a:t>
              </a:r>
              <a:r>
                <a:rPr lang="en-US" altLang="zh-CN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en-US" altLang="zh-CN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63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454" y="2492896"/>
            <a:ext cx="532389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Part I</a:t>
            </a:r>
          </a:p>
          <a:p>
            <a:pPr algn="ctr">
              <a:defRPr/>
            </a:pP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集合与集合代数</a:t>
            </a:r>
            <a:endParaRPr lang="en-US" altLang="zh-CN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27113"/>
          </a:xfrm>
        </p:spPr>
        <p:txBody>
          <a:bodyPr/>
          <a:lstStyle/>
          <a:p>
            <a:pPr eaLnBrk="1" hangingPunct="1"/>
            <a:r>
              <a:rPr lang="zh-CN" altLang="en-US" sz="3600" dirty="0" smtClean="0"/>
              <a:t>集合的精确</a:t>
            </a:r>
            <a:r>
              <a:rPr lang="zh-CN" altLang="en-US" sz="3600" dirty="0" smtClean="0"/>
              <a:t>覆盖问题</a:t>
            </a:r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>
          <a:xfrm>
            <a:off x="501650" y="1630079"/>
            <a:ext cx="8102798" cy="5256212"/>
          </a:xfrm>
        </p:spPr>
        <p:txBody>
          <a:bodyPr/>
          <a:lstStyle/>
          <a:p>
            <a:pPr eaLnBrk="1" hangingPunct="1"/>
            <a:r>
              <a:rPr lang="zh-CN" altLang="en-US" sz="2400" dirty="0" smtClean="0"/>
              <a:t>问题的描述</a:t>
            </a:r>
            <a:r>
              <a:rPr lang="en-US" altLang="zh-CN" sz="2400" dirty="0" smtClean="0"/>
              <a:t>:</a:t>
            </a:r>
          </a:p>
          <a:p>
            <a:pPr lvl="1" eaLnBrk="1" hangingPunct="1"/>
            <a:r>
              <a:rPr lang="en-US" altLang="zh-CN" sz="2000" dirty="0" smtClean="0"/>
              <a:t>Given a set</a:t>
            </a:r>
            <a:r>
              <a:rPr lang="en-US" altLang="zh-CN" sz="2000" i="1" dirty="0" smtClean="0"/>
              <a:t> A</a:t>
            </a:r>
            <a:r>
              <a:rPr lang="en-US" altLang="zh-CN" sz="2000" dirty="0" smtClean="0"/>
              <a:t> and a finite number of subsets of </a:t>
            </a: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: </a:t>
            </a:r>
            <a:r>
              <a:rPr lang="en-US" altLang="zh-CN" sz="2000" i="1" dirty="0" smtClean="0"/>
              <a:t>A</a:t>
            </a:r>
            <a:r>
              <a:rPr lang="en-US" altLang="zh-CN" sz="2000" baseline="-25000" dirty="0" smtClean="0"/>
              <a:t>1</a:t>
            </a:r>
            <a:r>
              <a:rPr lang="en-US" altLang="zh-CN" sz="2000" dirty="0" smtClean="0"/>
              <a:t>,</a:t>
            </a:r>
            <a:r>
              <a:rPr lang="en-US" altLang="zh-CN" sz="2000" i="1" dirty="0" smtClean="0"/>
              <a:t>A</a:t>
            </a:r>
            <a:r>
              <a:rPr lang="en-US" altLang="zh-CN" sz="2000" baseline="-25000" dirty="0" smtClean="0"/>
              <a:t>2</a:t>
            </a:r>
            <a:r>
              <a:rPr lang="en-US" altLang="zh-CN" sz="2000" dirty="0" smtClean="0"/>
              <a:t>,…</a:t>
            </a:r>
            <a:r>
              <a:rPr lang="en-US" altLang="zh-CN" sz="2000" i="1" dirty="0" err="1" smtClean="0"/>
              <a:t>A</a:t>
            </a:r>
            <a:r>
              <a:rPr lang="en-US" altLang="zh-CN" sz="2000" baseline="-25000" dirty="0" err="1" smtClean="0"/>
              <a:t>k</a:t>
            </a:r>
            <a:r>
              <a:rPr lang="en-US" altLang="zh-CN" sz="2000" dirty="0" smtClean="0"/>
              <a:t>, a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exact cover </a:t>
            </a:r>
            <a:r>
              <a:rPr lang="en-US" altLang="zh-CN" sz="2000" dirty="0" smtClean="0"/>
              <a:t>of </a:t>
            </a: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 with respect to the </a:t>
            </a:r>
            <a:r>
              <a:rPr lang="en-US" altLang="zh-CN" sz="2000" i="1" dirty="0" smtClean="0"/>
              <a:t>A</a:t>
            </a:r>
            <a:r>
              <a:rPr lang="en-US" altLang="zh-CN" sz="2000" baseline="-25000" dirty="0" smtClean="0"/>
              <a:t>i</a:t>
            </a:r>
            <a:r>
              <a:rPr lang="en-US" altLang="zh-CN" sz="2000" dirty="0" smtClean="0"/>
              <a:t>’s is a set </a:t>
            </a:r>
            <a:r>
              <a:rPr lang="en-US" altLang="zh-CN" sz="2000" i="1" dirty="0" smtClean="0"/>
              <a:t>S</a:t>
            </a:r>
            <a:r>
              <a:rPr lang="en-US" altLang="zh-CN" sz="2000" dirty="0" smtClean="0">
                <a:sym typeface="Symbol" panose="05050102010706020507" pitchFamily="18" charset="2"/>
              </a:rPr>
              <a:t></a:t>
            </a:r>
            <a:r>
              <a:rPr lang="en-US" altLang="zh-CN" sz="2000" dirty="0" smtClean="0"/>
              <a:t>{</a:t>
            </a:r>
            <a:r>
              <a:rPr lang="en-US" altLang="zh-CN" sz="2000" i="1" dirty="0" smtClean="0"/>
              <a:t>A</a:t>
            </a:r>
            <a:r>
              <a:rPr lang="en-US" altLang="zh-CN" sz="2000" baseline="-25000" dirty="0" smtClean="0"/>
              <a:t>1</a:t>
            </a:r>
            <a:r>
              <a:rPr lang="en-US" altLang="zh-CN" sz="2000" dirty="0" smtClean="0"/>
              <a:t>,</a:t>
            </a:r>
            <a:r>
              <a:rPr lang="en-US" altLang="zh-CN" sz="2000" i="1" dirty="0" smtClean="0"/>
              <a:t>A</a:t>
            </a:r>
            <a:r>
              <a:rPr lang="en-US" altLang="zh-CN" sz="2000" baseline="-25000" dirty="0" smtClean="0"/>
              <a:t>2</a:t>
            </a:r>
            <a:r>
              <a:rPr lang="en-US" altLang="zh-CN" sz="2000" dirty="0" smtClean="0"/>
              <a:t>,…</a:t>
            </a:r>
            <a:r>
              <a:rPr lang="en-US" altLang="zh-CN" sz="2000" i="1" dirty="0" err="1" smtClean="0"/>
              <a:t>A</a:t>
            </a:r>
            <a:r>
              <a:rPr lang="en-US" altLang="zh-CN" sz="2000" baseline="-25000" dirty="0" err="1" smtClean="0"/>
              <a:t>k</a:t>
            </a:r>
            <a:r>
              <a:rPr lang="en-US" altLang="zh-CN" sz="2000" dirty="0" smtClean="0"/>
              <a:t>} , satisfying:</a:t>
            </a:r>
          </a:p>
          <a:p>
            <a:pPr lvl="2" eaLnBrk="1" hangingPunct="1"/>
            <a:r>
              <a:rPr lang="en-US" altLang="zh-CN" sz="2000" dirty="0" smtClean="0"/>
              <a:t>Any two sets in </a:t>
            </a:r>
            <a:r>
              <a:rPr lang="en-US" altLang="zh-CN" sz="2000" i="1" dirty="0" smtClean="0"/>
              <a:t>S</a:t>
            </a:r>
            <a:r>
              <a:rPr lang="en-US" altLang="zh-CN" sz="2000" dirty="0" smtClean="0"/>
              <a:t> are disjoint, and</a:t>
            </a:r>
          </a:p>
          <a:p>
            <a:pPr lvl="2" eaLnBrk="1" hangingPunct="1"/>
            <a:r>
              <a:rPr lang="en-US" altLang="zh-CN" sz="2000" dirty="0" smtClean="0">
                <a:sym typeface="Symbol" panose="05050102010706020507" pitchFamily="18" charset="2"/>
              </a:rPr>
              <a:t></a:t>
            </a:r>
            <a:r>
              <a:rPr lang="en-US" altLang="zh-CN" sz="2000" i="1" dirty="0" smtClean="0">
                <a:sym typeface="Symbol" panose="05050102010706020507" pitchFamily="18" charset="2"/>
              </a:rPr>
              <a:t>S</a:t>
            </a:r>
            <a:r>
              <a:rPr lang="en-US" altLang="zh-CN" sz="2000" dirty="0" smtClean="0">
                <a:sym typeface="Symbol" panose="05050102010706020507" pitchFamily="18" charset="2"/>
              </a:rPr>
              <a:t>=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endParaRPr lang="en-US" altLang="zh-CN" sz="2000" dirty="0" smtClean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Mathematically, we call </a:t>
            </a:r>
            <a:r>
              <a:rPr lang="en-US" altLang="zh-CN" sz="2000" i="1" dirty="0" smtClean="0">
                <a:sym typeface="Symbol" panose="05050102010706020507" pitchFamily="18" charset="2"/>
              </a:rPr>
              <a:t>S</a:t>
            </a:r>
            <a:r>
              <a:rPr lang="en-US" altLang="zh-CN" sz="2000" dirty="0" smtClean="0">
                <a:sym typeface="Symbol" panose="05050102010706020507" pitchFamily="18" charset="2"/>
              </a:rPr>
              <a:t> a partition of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dirty="0" smtClean="0"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zh-CN" altLang="en-US" sz="2400" dirty="0" smtClean="0">
                <a:sym typeface="Symbol" panose="05050102010706020507" pitchFamily="18" charset="2"/>
              </a:rPr>
              <a:t>一个例子</a:t>
            </a:r>
            <a:r>
              <a:rPr lang="en-US" altLang="zh-CN" sz="2400" dirty="0" smtClean="0">
                <a:sym typeface="Symbol" panose="05050102010706020507" pitchFamily="18" charset="2"/>
              </a:rPr>
              <a:t>: 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a,b,c,d,e,f,g,h,i,j</a:t>
            </a:r>
            <a:r>
              <a:rPr lang="en-US" altLang="zh-CN" sz="2000" dirty="0" smtClean="0">
                <a:sym typeface="Symbol" panose="05050102010706020507" pitchFamily="18" charset="2"/>
              </a:rPr>
              <a:t>};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a,c,d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a,b,e,f</a:t>
            </a:r>
            <a:r>
              <a:rPr lang="en-US" altLang="zh-CN" sz="2000" dirty="0" smtClean="0">
                <a:sym typeface="Symbol" panose="05050102010706020507" pitchFamily="18" charset="2"/>
              </a:rPr>
              <a:t>}</a:t>
            </a:r>
            <a:r>
              <a:rPr lang="en-US" altLang="zh-CN" sz="2000" i="1" dirty="0" smtClean="0">
                <a:sym typeface="Symbol" panose="05050102010706020507" pitchFamily="18" charset="2"/>
              </a:rPr>
              <a:t>,</a:t>
            </a:r>
            <a:r>
              <a:rPr lang="en-US" altLang="zh-CN" sz="2000" dirty="0" smtClean="0">
                <a:sym typeface="Symbol" panose="05050102010706020507" pitchFamily="18" charset="2"/>
              </a:rPr>
              <a:t>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b,f,g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4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d,h,i</a:t>
            </a:r>
            <a:r>
              <a:rPr lang="en-US" altLang="zh-CN" sz="2000" i="1" dirty="0" smtClean="0"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5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a,h,j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e,h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7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c,i,j</a:t>
            </a:r>
            <a:r>
              <a:rPr lang="en-US" altLang="zh-CN" sz="2000" dirty="0" smtClean="0">
                <a:sym typeface="Symbol" panose="05050102010706020507" pitchFamily="18" charset="2"/>
              </a:rPr>
              <a:t>},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8</a:t>
            </a:r>
            <a:r>
              <a:rPr lang="en-US" altLang="zh-CN" sz="2000" dirty="0" smtClean="0">
                <a:sym typeface="Symbol" panose="05050102010706020507" pitchFamily="18" charset="2"/>
              </a:rPr>
              <a:t>={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i,j</a:t>
            </a:r>
            <a:r>
              <a:rPr lang="en-US" altLang="zh-CN" sz="2000" dirty="0" smtClean="0">
                <a:sym typeface="Symbol" panose="05050102010706020507" pitchFamily="18" charset="2"/>
              </a:rPr>
              <a:t>}</a:t>
            </a:r>
          </a:p>
          <a:p>
            <a:pPr lvl="1" eaLnBrk="1" hangingPunct="1">
              <a:spcBef>
                <a:spcPts val="600"/>
              </a:spcBef>
            </a:pPr>
            <a:r>
              <a:rPr lang="zh-CN" altLang="en-US" sz="2000" dirty="0" smtClean="0">
                <a:sym typeface="Symbol" panose="05050102010706020507" pitchFamily="18" charset="2"/>
              </a:rPr>
              <a:t>解是：</a:t>
            </a:r>
            <a:r>
              <a:rPr lang="en-US" altLang="zh-CN" sz="2000" dirty="0" smtClean="0">
                <a:sym typeface="Symbol" panose="05050102010706020507" pitchFamily="18" charset="2"/>
              </a:rPr>
              <a:t> {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sz="2000" dirty="0" smtClean="0">
                <a:sym typeface="Symbol" panose="05050102010706020507" pitchFamily="18" charset="2"/>
              </a:rPr>
              <a:t>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ym typeface="Symbol" panose="05050102010706020507" pitchFamily="18" charset="2"/>
              </a:rPr>
              <a:t>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CN" sz="2000" dirty="0" smtClean="0">
                <a:sym typeface="Symbol" panose="05050102010706020507" pitchFamily="18" charset="2"/>
              </a:rPr>
              <a:t>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A</a:t>
            </a:r>
            <a:r>
              <a:rPr lang="en-US" altLang="zh-CN" sz="2000" baseline="-25000" dirty="0" smtClean="0">
                <a:sym typeface="Symbol" panose="05050102010706020507" pitchFamily="18" charset="2"/>
              </a:rPr>
              <a:t>8</a:t>
            </a:r>
            <a:r>
              <a:rPr lang="en-US" altLang="zh-CN" sz="2000" i="1" baseline="-25000" dirty="0" smtClean="0"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ym typeface="Symbol" panose="05050102010706020507" pitchFamily="18" charset="2"/>
              </a:rPr>
              <a:t>}</a:t>
            </a:r>
            <a:endParaRPr lang="zh-CN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60032" y="5517232"/>
            <a:ext cx="26294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C00000"/>
                </a:solidFill>
                <a:latin typeface="+mj-ea"/>
                <a:ea typeface="+mj-ea"/>
              </a:rPr>
              <a:t>注意：未必一定有解。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zh-CN" altLang="en-US" smtClean="0"/>
              <a:t>精确覆盖问题的矩阵表示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68313" y="1484313"/>
            <a:ext cx="8207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 smtClean="0">
                <a:latin typeface="Arial" panose="020B0604020202020204" pitchFamily="34" charset="0"/>
              </a:rPr>
              <a:t>输入集合</a:t>
            </a:r>
            <a:r>
              <a:rPr lang="en-US" altLang="zh-CN" sz="1800" i="1" dirty="0" smtClean="0">
                <a:latin typeface="+mn-lt"/>
              </a:rPr>
              <a:t>A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,  </a:t>
            </a:r>
            <a:r>
              <a:rPr lang="en-US" altLang="zh-CN" sz="1800" dirty="0">
                <a:cs typeface="Times New Roman" panose="02020603050405020304" pitchFamily="18" charset="0"/>
              </a:rPr>
              <a:t>|</a:t>
            </a:r>
            <a:r>
              <a:rPr lang="en-US" altLang="zh-CN" sz="1800" i="1" dirty="0"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cs typeface="Times New Roman" panose="02020603050405020304" pitchFamily="18" charset="0"/>
              </a:rPr>
              <a:t>|=</a:t>
            </a:r>
            <a:r>
              <a:rPr lang="en-US" altLang="zh-CN" sz="1800" i="1" dirty="0" smtClean="0">
                <a:cs typeface="Times New Roman" panose="02020603050405020304" pitchFamily="18" charset="0"/>
              </a:rPr>
              <a:t>n</a:t>
            </a:r>
            <a:r>
              <a:rPr lang="en-US" altLang="zh-CN" sz="1800" dirty="0" smtClean="0">
                <a:latin typeface="Arial" panose="020B0604020202020204" pitchFamily="34" charset="0"/>
              </a:rPr>
              <a:t>; </a:t>
            </a:r>
            <a:r>
              <a:rPr lang="zh-CN" altLang="en-US" sz="1800" dirty="0" smtClean="0">
                <a:latin typeface="Arial" panose="020B0604020202020204" pitchFamily="34" charset="0"/>
              </a:rPr>
              <a:t>并输入</a:t>
            </a:r>
            <a:r>
              <a:rPr lang="en-US" altLang="zh-CN" sz="1800" i="1" dirty="0" smtClean="0">
                <a:cs typeface="Times New Roman" panose="02020603050405020304" pitchFamily="18" charset="0"/>
              </a:rPr>
              <a:t>A</a:t>
            </a:r>
            <a:r>
              <a:rPr lang="zh-CN" altLang="en-US" sz="1800" dirty="0" smtClean="0">
                <a:latin typeface="Arial" panose="020B0604020202020204" pitchFamily="34" charset="0"/>
              </a:rPr>
              <a:t>的</a:t>
            </a:r>
            <a:r>
              <a:rPr lang="en-US" altLang="zh-CN" sz="1800" i="1" dirty="0" smtClean="0">
                <a:cs typeface="Times New Roman" panose="02020603050405020304" pitchFamily="18" charset="0"/>
              </a:rPr>
              <a:t>m</a:t>
            </a:r>
            <a:r>
              <a:rPr lang="zh-CN" altLang="en-US" sz="1800" dirty="0" smtClean="0">
                <a:latin typeface="Arial" panose="020B0604020202020204" pitchFamily="34" charset="0"/>
              </a:rPr>
              <a:t>个子集</a:t>
            </a:r>
            <a:r>
              <a:rPr lang="en-US" altLang="zh-CN" sz="1800" i="1" dirty="0" smtClean="0">
                <a:latin typeface="+mn-lt"/>
              </a:rPr>
              <a:t>A</a:t>
            </a:r>
            <a:r>
              <a:rPr lang="en-US" altLang="zh-CN" sz="1800" baseline="-25000" dirty="0" smtClean="0">
                <a:latin typeface="+mn-lt"/>
              </a:rPr>
              <a:t>1</a:t>
            </a:r>
            <a:r>
              <a:rPr lang="en-US" altLang="zh-CN" sz="1800" dirty="0" smtClean="0">
                <a:latin typeface="+mn-lt"/>
              </a:rPr>
              <a:t>,…,</a:t>
            </a:r>
            <a:r>
              <a:rPr lang="en-US" altLang="zh-CN" sz="1800" i="1" dirty="0" smtClean="0">
                <a:latin typeface="+mn-lt"/>
              </a:rPr>
              <a:t>A</a:t>
            </a:r>
            <a:r>
              <a:rPr lang="en-US" altLang="zh-CN" sz="1800" baseline="-25000" dirty="0" smtClean="0">
                <a:latin typeface="+mn-lt"/>
              </a:rPr>
              <a:t>m</a:t>
            </a:r>
            <a:r>
              <a:rPr lang="en-US" altLang="zh-CN" sz="1800" dirty="0" smtClean="0">
                <a:latin typeface="Arial" panose="020B0604020202020204" pitchFamily="34" charset="0"/>
              </a:rPr>
              <a:t>, </a:t>
            </a:r>
            <a:r>
              <a:rPr lang="zh-CN" altLang="en-US" sz="1800" dirty="0" smtClean="0">
                <a:latin typeface="Arial" panose="020B0604020202020204" pitchFamily="34" charset="0"/>
              </a:rPr>
              <a:t>则输入可以表示为一个</a:t>
            </a:r>
            <a:r>
              <a:rPr lang="en-US" altLang="zh-CN" sz="1800" i="1" dirty="0" err="1" smtClean="0">
                <a:latin typeface="+mn-lt"/>
              </a:rPr>
              <a:t>m</a:t>
            </a:r>
            <a:r>
              <a:rPr lang="en-US" altLang="zh-CN" sz="1800" dirty="0" err="1">
                <a:latin typeface="+mn-lt"/>
                <a:sym typeface="Symbol" panose="05050102010706020507" pitchFamily="18" charset="2"/>
              </a:rPr>
              <a:t></a:t>
            </a:r>
            <a:r>
              <a:rPr lang="en-US" altLang="zh-CN" sz="1800" i="1" dirty="0" err="1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1800" dirty="0">
                <a:latin typeface="+mn-lt"/>
                <a:sym typeface="Symbol" panose="05050102010706020507" pitchFamily="18" charset="2"/>
              </a:rPr>
              <a:t> </a:t>
            </a:r>
            <a:r>
              <a:rPr lang="zh-CN" altLang="en-US" sz="1800" dirty="0" smtClean="0">
                <a:latin typeface="Arial" panose="020B0604020202020204" pitchFamily="34" charset="0"/>
                <a:sym typeface="Symbol" panose="05050102010706020507" pitchFamily="18" charset="2"/>
              </a:rPr>
              <a:t>矩阵，矩阵的每一行对应于一个子集</a:t>
            </a:r>
            <a:r>
              <a:rPr lang="en-US" altLang="zh-CN" sz="1800" dirty="0" smtClean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sz="1800" i="1" dirty="0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CN" sz="18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zh-CN" altLang="en-US" sz="1800" dirty="0" smtClean="0">
                <a:latin typeface="Arial" panose="020B0604020202020204" pitchFamily="34" charset="0"/>
              </a:rPr>
              <a:t>。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21531"/>
              </p:ext>
            </p:extLst>
          </p:nvPr>
        </p:nvGraphicFramePr>
        <p:xfrm>
          <a:off x="611560" y="2636912"/>
          <a:ext cx="3672408" cy="2657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公式" r:id="rId3" imgW="2527300" imgH="1828800" progId="Equation.3">
                  <p:embed/>
                </p:oleObj>
              </mc:Choice>
              <mc:Fallback>
                <p:oleObj name="公式" r:id="rId3" imgW="2527300" imgH="182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636912"/>
                        <a:ext cx="3672408" cy="2657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032" y="2204864"/>
            <a:ext cx="3456384" cy="383694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47625" cmpd="tri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b="1" dirty="0">
                <a:solidFill>
                  <a:srgbClr val="C00000"/>
                </a:solidFill>
                <a:latin typeface="+mn-lt"/>
              </a:rPr>
              <a:t>Solution: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dirty="0">
                <a:latin typeface="+mn-lt"/>
              </a:rPr>
              <a:t>Find a collection of rows of </a:t>
            </a:r>
            <a:r>
              <a:rPr lang="en-US" altLang="zh-CN" i="1" dirty="0">
                <a:latin typeface="+mn-lt"/>
              </a:rPr>
              <a:t>M</a:t>
            </a:r>
            <a:r>
              <a:rPr lang="en-US" altLang="zh-CN" dirty="0">
                <a:latin typeface="+mn-lt"/>
              </a:rPr>
              <a:t>: </a:t>
            </a:r>
            <a:r>
              <a:rPr lang="en-US" altLang="zh-CN" i="1" dirty="0">
                <a:latin typeface="+mn-lt"/>
              </a:rPr>
              <a:t>r</a:t>
            </a:r>
            <a:r>
              <a:rPr lang="en-US" altLang="zh-CN" baseline="-25000" dirty="0">
                <a:latin typeface="+mn-lt"/>
              </a:rPr>
              <a:t>1</a:t>
            </a:r>
            <a:r>
              <a:rPr lang="en-US" altLang="zh-CN" dirty="0">
                <a:latin typeface="+mn-lt"/>
              </a:rPr>
              <a:t>, </a:t>
            </a:r>
            <a:r>
              <a:rPr lang="en-US" altLang="zh-CN" i="1" dirty="0">
                <a:latin typeface="+mn-lt"/>
              </a:rPr>
              <a:t>r</a:t>
            </a:r>
            <a:r>
              <a:rPr lang="en-US" altLang="zh-CN" baseline="-25000" dirty="0">
                <a:latin typeface="+mn-lt"/>
              </a:rPr>
              <a:t>2</a:t>
            </a:r>
            <a:r>
              <a:rPr lang="en-US" altLang="zh-CN" dirty="0">
                <a:latin typeface="+mn-lt"/>
              </a:rPr>
              <a:t>,…</a:t>
            </a:r>
            <a:r>
              <a:rPr lang="en-US" altLang="zh-CN" i="1" dirty="0" err="1">
                <a:latin typeface="+mn-lt"/>
              </a:rPr>
              <a:t>r</a:t>
            </a:r>
            <a:r>
              <a:rPr lang="en-US" altLang="zh-CN" baseline="-25000" dirty="0" err="1">
                <a:latin typeface="+mn-lt"/>
              </a:rPr>
              <a:t>k</a:t>
            </a:r>
            <a:r>
              <a:rPr lang="en-US" altLang="zh-CN" dirty="0">
                <a:latin typeface="+mn-lt"/>
              </a:rPr>
              <a:t>, satisfying: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i="1" dirty="0" err="1">
                <a:latin typeface="+mn-lt"/>
              </a:rPr>
              <a:t>r</a:t>
            </a:r>
            <a:r>
              <a:rPr lang="en-US" altLang="zh-CN" baseline="-25000" dirty="0" err="1">
                <a:latin typeface="+mn-lt"/>
              </a:rPr>
              <a:t>i</a:t>
            </a:r>
            <a:r>
              <a:rPr lang="en-US" altLang="zh-CN" dirty="0" err="1">
                <a:latin typeface="+mn-lt"/>
                <a:sym typeface="Symbol"/>
              </a:rPr>
              <a:t></a:t>
            </a:r>
            <a:r>
              <a:rPr lang="en-US" altLang="zh-CN" i="1" dirty="0" err="1">
                <a:latin typeface="+mn-lt"/>
                <a:sym typeface="Symbol"/>
              </a:rPr>
              <a:t>r</a:t>
            </a:r>
            <a:r>
              <a:rPr lang="en-US" altLang="zh-CN" baseline="-25000" dirty="0" err="1">
                <a:latin typeface="+mn-lt"/>
                <a:sym typeface="Symbol"/>
              </a:rPr>
              <a:t>j</a:t>
            </a:r>
            <a:r>
              <a:rPr lang="en-US" altLang="zh-CN" dirty="0">
                <a:latin typeface="+mn-lt"/>
                <a:sym typeface="Symbol"/>
              </a:rPr>
              <a:t>=</a:t>
            </a:r>
            <a:r>
              <a:rPr lang="en-US" altLang="zh-CN" b="1" dirty="0">
                <a:latin typeface="+mn-lt"/>
                <a:sym typeface="Symbol"/>
              </a:rPr>
              <a:t>0</a:t>
            </a:r>
            <a:r>
              <a:rPr lang="en-US" altLang="zh-CN" dirty="0">
                <a:latin typeface="+mn-lt"/>
                <a:sym typeface="Symbol"/>
              </a:rPr>
              <a:t> for 1i,jk, and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i="1" dirty="0">
                <a:latin typeface="+mn-lt"/>
                <a:sym typeface="Symbol"/>
              </a:rPr>
              <a:t>r</a:t>
            </a:r>
            <a:r>
              <a:rPr lang="en-US" altLang="zh-CN" baseline="-25000" dirty="0">
                <a:latin typeface="+mn-lt"/>
                <a:sym typeface="Symbol"/>
              </a:rPr>
              <a:t>1</a:t>
            </a:r>
            <a:r>
              <a:rPr lang="en-US" altLang="zh-CN" dirty="0">
                <a:latin typeface="+mn-lt"/>
                <a:sym typeface="Symbol"/>
              </a:rPr>
              <a:t></a:t>
            </a:r>
            <a:r>
              <a:rPr lang="en-US" altLang="zh-CN" i="1" dirty="0">
                <a:latin typeface="+mn-lt"/>
                <a:sym typeface="Symbol"/>
              </a:rPr>
              <a:t>r</a:t>
            </a:r>
            <a:r>
              <a:rPr lang="en-US" altLang="zh-CN" baseline="-25000" dirty="0">
                <a:latin typeface="+mn-lt"/>
                <a:sym typeface="Symbol"/>
              </a:rPr>
              <a:t>2</a:t>
            </a:r>
            <a:r>
              <a:rPr lang="en-US" altLang="zh-CN" dirty="0">
                <a:latin typeface="+mn-lt"/>
                <a:sym typeface="Symbol"/>
              </a:rPr>
              <a:t>…</a:t>
            </a:r>
            <a:r>
              <a:rPr lang="en-US" altLang="zh-CN" i="1" dirty="0" err="1">
                <a:latin typeface="+mn-lt"/>
                <a:sym typeface="Symbol"/>
              </a:rPr>
              <a:t>r</a:t>
            </a:r>
            <a:r>
              <a:rPr lang="en-US" altLang="zh-CN" baseline="-25000" dirty="0" err="1">
                <a:latin typeface="+mn-lt"/>
                <a:sym typeface="Symbol"/>
              </a:rPr>
              <a:t>k</a:t>
            </a:r>
            <a:r>
              <a:rPr lang="en-US" altLang="zh-CN" dirty="0">
                <a:latin typeface="+mn-lt"/>
                <a:sym typeface="Symbol"/>
              </a:rPr>
              <a:t>=</a:t>
            </a:r>
            <a:r>
              <a:rPr lang="en-US" altLang="zh-CN" b="1" dirty="0">
                <a:latin typeface="+mn-lt"/>
                <a:sym typeface="Symbol"/>
              </a:rPr>
              <a:t>1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dirty="0">
                <a:latin typeface="+mn-lt"/>
                <a:sym typeface="Symbol"/>
              </a:rPr>
              <a:t>where </a:t>
            </a:r>
            <a:r>
              <a:rPr lang="en-US" altLang="zh-CN" b="1" dirty="0">
                <a:latin typeface="+mn-lt"/>
                <a:sym typeface="Symbol"/>
              </a:rPr>
              <a:t>0</a:t>
            </a:r>
            <a:r>
              <a:rPr lang="en-US" altLang="zh-CN" dirty="0">
                <a:latin typeface="+mn-lt"/>
                <a:sym typeface="Symbol"/>
              </a:rPr>
              <a:t>=[0 0 0 0 0 0 0 0 0 0]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dirty="0">
                <a:latin typeface="+mn-lt"/>
                <a:sym typeface="Symbol"/>
              </a:rPr>
              <a:t>           </a:t>
            </a:r>
            <a:r>
              <a:rPr lang="en-US" altLang="zh-CN" b="1" dirty="0">
                <a:latin typeface="+mn-lt"/>
                <a:sym typeface="Symbol"/>
              </a:rPr>
              <a:t>1</a:t>
            </a:r>
            <a:r>
              <a:rPr lang="en-US" altLang="zh-CN" dirty="0">
                <a:latin typeface="+mn-lt"/>
                <a:sym typeface="Symbol"/>
              </a:rPr>
              <a:t>=[1 1 1 1 1 1 1 1 1 1]</a:t>
            </a:r>
          </a:p>
          <a:p>
            <a:pPr eaLnBrk="1" hangingPunct="1">
              <a:lnSpc>
                <a:spcPts val="2000"/>
              </a:lnSpc>
              <a:spcBef>
                <a:spcPts val="1200"/>
              </a:spcBef>
              <a:defRPr/>
            </a:pPr>
            <a:r>
              <a:rPr lang="en-US" altLang="zh-CN" dirty="0">
                <a:latin typeface="+mn-lt"/>
                <a:sym typeface="Symbol"/>
              </a:rPr>
              <a:t>and,  is </a:t>
            </a:r>
            <a:r>
              <a:rPr lang="en-US" altLang="zh-CN" dirty="0" err="1">
                <a:latin typeface="+mn-lt"/>
                <a:sym typeface="Symbol"/>
              </a:rPr>
              <a:t>boolean</a:t>
            </a:r>
            <a:r>
              <a:rPr lang="en-US" altLang="zh-CN" dirty="0">
                <a:latin typeface="+mn-lt"/>
                <a:sym typeface="Symbol"/>
              </a:rPr>
              <a:t> product,  is    	</a:t>
            </a:r>
            <a:r>
              <a:rPr lang="en-US" altLang="zh-CN" dirty="0" err="1">
                <a:latin typeface="+mn-lt"/>
                <a:sym typeface="Symbol"/>
              </a:rPr>
              <a:t>boolean</a:t>
            </a:r>
            <a:r>
              <a:rPr lang="en-US" altLang="zh-CN" dirty="0">
                <a:latin typeface="+mn-lt"/>
                <a:sym typeface="Symbol"/>
              </a:rPr>
              <a:t> sum 	</a:t>
            </a:r>
            <a:endParaRPr lang="en-US" altLang="zh-CN" dirty="0">
              <a:latin typeface="+mn-lt"/>
            </a:endParaRPr>
          </a:p>
          <a:p>
            <a:pPr eaLnBrk="1" hangingPunct="1">
              <a:lnSpc>
                <a:spcPts val="2000"/>
              </a:lnSpc>
              <a:defRPr/>
            </a:pPr>
            <a:endParaRPr lang="en-US" altLang="zh-CN" dirty="0">
              <a:latin typeface="Arial" charset="0"/>
            </a:endParaRPr>
          </a:p>
          <a:p>
            <a:pPr eaLnBrk="1" hangingPunct="1">
              <a:lnSpc>
                <a:spcPts val="2000"/>
              </a:lnSpc>
              <a:defRPr/>
            </a:pPr>
            <a:endParaRPr lang="zh-CN" alt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746"/>
          </a:xfrm>
        </p:spPr>
        <p:txBody>
          <a:bodyPr/>
          <a:lstStyle/>
          <a:p>
            <a:r>
              <a:rPr lang="en-US" altLang="zh-CN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Knuth </a:t>
            </a:r>
            <a:r>
              <a:rPr lang="zh-CN" altLang="en-US" dirty="0" smtClean="0"/>
              <a:t>算法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21" y="1052736"/>
            <a:ext cx="8173879" cy="4320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705609" y="1783860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开始的行标号始终不变</a:t>
            </a:r>
            <a:endParaRPr lang="zh-CN" altLang="en-US" sz="12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57537" y="91423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为什么？</a:t>
            </a:r>
            <a:endParaRPr lang="zh-CN" altLang="en-US" sz="12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5193441" y="1140650"/>
            <a:ext cx="1080120" cy="1066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273561" y="310515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为什么选含</a:t>
            </a:r>
            <a:r>
              <a:rPr lang="en-US" altLang="zh-CN" sz="12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200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最少的行？</a:t>
            </a:r>
            <a:endParaRPr lang="zh-CN" altLang="en-US" sz="12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7537" y="4269618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2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个删除操作的算法逻辑是什么？</a:t>
            </a:r>
            <a:endParaRPr lang="zh-CN" altLang="en-US" sz="12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右大括号 9"/>
          <p:cNvSpPr/>
          <p:nvPr/>
        </p:nvSpPr>
        <p:spPr>
          <a:xfrm>
            <a:off x="5733501" y="4120699"/>
            <a:ext cx="180020" cy="7595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691680" y="5444992"/>
            <a:ext cx="6062878" cy="96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问题</a:t>
            </a:r>
            <a:r>
              <a:rPr lang="en-US" altLang="zh-CN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10</a:t>
            </a:r>
            <a:r>
              <a:rPr lang="zh-CN" alt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：</a:t>
            </a:r>
            <a:endParaRPr lang="en-US" altLang="zh-CN" sz="28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zh-CN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为什么可能要回溯，什么时候能确定无解？</a:t>
            </a:r>
            <a:endParaRPr lang="zh-CN" altLang="en-US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30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727865"/>
              </p:ext>
            </p:extLst>
          </p:nvPr>
        </p:nvGraphicFramePr>
        <p:xfrm>
          <a:off x="1957834" y="2143919"/>
          <a:ext cx="4576762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公式" r:id="rId3" imgW="2527300" imgH="1828800" progId="Equation.3">
                  <p:embed/>
                </p:oleObj>
              </mc:Choice>
              <mc:Fallback>
                <p:oleObj name="公式" r:id="rId3" imgW="2527300" imgH="182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834" y="2143919"/>
                        <a:ext cx="4576762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982021" y="2143919"/>
            <a:ext cx="215900" cy="3240087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389634" y="3007519"/>
            <a:ext cx="4464050" cy="288925"/>
          </a:xfrm>
          <a:prstGeom prst="round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389634" y="2720181"/>
            <a:ext cx="44640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6234" y="1999456"/>
            <a:ext cx="0" cy="35290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6434" y="1999456"/>
            <a:ext cx="0" cy="35290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859" y="2143919"/>
            <a:ext cx="2381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359471" y="4231481"/>
            <a:ext cx="4464050" cy="288925"/>
          </a:xfrm>
          <a:prstGeom prst="round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471" y="3583781"/>
            <a:ext cx="44640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89634" y="4015581"/>
            <a:ext cx="44640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4309" y="2055019"/>
            <a:ext cx="0" cy="35274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676971" y="2143919"/>
            <a:ext cx="215900" cy="3240087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4" name="Rounded Rectangle 23"/>
          <p:cNvSpPr/>
          <p:nvPr/>
        </p:nvSpPr>
        <p:spPr>
          <a:xfrm>
            <a:off x="2359471" y="2215356"/>
            <a:ext cx="4464050" cy="288925"/>
          </a:xfrm>
          <a:prstGeom prst="round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45171" y="4807744"/>
            <a:ext cx="44640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42159" y="1972469"/>
            <a:ext cx="0" cy="35290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00934" y="1972469"/>
            <a:ext cx="0" cy="35290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774184" y="2167731"/>
            <a:ext cx="215900" cy="324008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9" name="Rounded Rectangle 28"/>
          <p:cNvSpPr/>
          <p:nvPr/>
        </p:nvSpPr>
        <p:spPr>
          <a:xfrm>
            <a:off x="2245171" y="5096669"/>
            <a:ext cx="4464050" cy="287337"/>
          </a:xfrm>
          <a:prstGeom prst="round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7668" name="TextBox 15"/>
          <p:cNvSpPr txBox="1">
            <a:spLocks noChangeArrowheads="1"/>
          </p:cNvSpPr>
          <p:nvPr/>
        </p:nvSpPr>
        <p:spPr bwMode="auto">
          <a:xfrm>
            <a:off x="4427984" y="5733256"/>
            <a:ext cx="3671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结果是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20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{ </a:t>
            </a:r>
            <a:r>
              <a:rPr lang="en-US" altLang="zh-CN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 sz="20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zh-CN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 sz="20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zh-CN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 sz="20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zh-CN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 sz="20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 }</a:t>
            </a:r>
            <a:endParaRPr lang="zh-CN" alt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集合精确覆盖问题求解过程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84852" y="1426076"/>
            <a:ext cx="460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算法执行的示例：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23" grpId="0" animBg="1"/>
      <p:bldP spid="24" grpId="0" animBg="1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课外作业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UD</a:t>
            </a:r>
          </a:p>
          <a:p>
            <a:pPr lvl="1" eaLnBrk="1" hangingPunct="1"/>
            <a:r>
              <a:rPr lang="en-US" altLang="zh-CN" smtClean="0"/>
              <a:t>problems: 6.7, 6.12, 6.14-18;</a:t>
            </a:r>
          </a:p>
          <a:p>
            <a:pPr lvl="1" eaLnBrk="1" hangingPunct="1"/>
            <a:r>
              <a:rPr lang="en-US" altLang="zh-CN" smtClean="0"/>
              <a:t>problems: 7.1, 7.8-11;</a:t>
            </a:r>
          </a:p>
          <a:p>
            <a:pPr lvl="1" eaLnBrk="1" hangingPunct="1"/>
            <a:r>
              <a:rPr lang="en-US" altLang="zh-CN" smtClean="0"/>
              <a:t>problems: 8.1, 8.4, 8.7, 8.8, 8.9, 8.11;</a:t>
            </a:r>
          </a:p>
          <a:p>
            <a:pPr lvl="1" eaLnBrk="1" hangingPunct="1"/>
            <a:r>
              <a:rPr lang="en-US" altLang="zh-CN" smtClean="0"/>
              <a:t>problems: 9.2, 9.4, 9.12-14, 9.16</a:t>
            </a:r>
          </a:p>
          <a:p>
            <a:pPr lvl="1" eaLnBrk="1" hangingPunct="1"/>
            <a:r>
              <a:rPr lang="en-US" altLang="zh-CN" smtClean="0"/>
              <a:t>project 27.3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772816"/>
            <a:ext cx="7776864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1</a:t>
            </a:r>
            <a:r>
              <a:rPr lang="zh-CN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我们前面讨论计算问题、问题求解，在那些地方提到“集合”的概念？</a:t>
            </a:r>
            <a:endParaRPr lang="en-US" altLang="zh-CN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问题求解与集合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563888" y="4077072"/>
            <a:ext cx="43204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我们用集合模型解释如下的概念：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算法问题：</a:t>
            </a:r>
            <a:r>
              <a:rPr lang="en-US" altLang="zh-CN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问题”和“解”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数据类型和抽象数据类型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（计算机）语言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集合的概念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04925"/>
            <a:ext cx="8715375" cy="50403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zh-CN" altLang="en-US" sz="2600" dirty="0" smtClean="0"/>
              <a:t>没有定义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zh-CN" altLang="en-US" sz="2000" dirty="0" smtClean="0"/>
              <a:t>被认为</a:t>
            </a:r>
            <a:r>
              <a:rPr lang="zh-CN" altLang="en-US" sz="2000" dirty="0" smtClean="0">
                <a:latin typeface="Arial" panose="020B0604020202020204" pitchFamily="34" charset="0"/>
              </a:rPr>
              <a:t>“</a:t>
            </a:r>
            <a:r>
              <a:rPr lang="zh-CN" altLang="en-US" sz="2000" dirty="0" smtClean="0"/>
              <a:t>具有某种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共同性质</a:t>
            </a:r>
            <a:r>
              <a:rPr lang="zh-CN" altLang="en-US" sz="2000" dirty="0" smtClean="0">
                <a:latin typeface="Arial" panose="020B0604020202020204" pitchFamily="34" charset="0"/>
              </a:rPr>
              <a:t>”</a:t>
            </a:r>
            <a:r>
              <a:rPr lang="zh-CN" altLang="en-US" sz="2000" dirty="0" smtClean="0"/>
              <a:t>的若干不同的对象合在一起构成集合，而所谓</a:t>
            </a:r>
            <a:r>
              <a:rPr lang="zh-CN" altLang="en-US" sz="2000" dirty="0" smtClean="0">
                <a:latin typeface="Arial" panose="020B0604020202020204" pitchFamily="34" charset="0"/>
              </a:rPr>
              <a:t>“</a:t>
            </a:r>
            <a:r>
              <a:rPr lang="zh-CN" altLang="en-US" sz="2000" dirty="0" smtClean="0"/>
              <a:t>共同性质</a:t>
            </a:r>
            <a:r>
              <a:rPr lang="zh-CN" altLang="en-US" sz="2000" dirty="0" smtClean="0">
                <a:latin typeface="Arial" panose="020B0604020202020204" pitchFamily="34" charset="0"/>
              </a:rPr>
              <a:t>”</a:t>
            </a:r>
            <a:r>
              <a:rPr lang="zh-CN" altLang="en-US" sz="2000" dirty="0" smtClean="0"/>
              <a:t>也只不过是让你能将它们想到一起罢了。</a:t>
            </a:r>
            <a:endParaRPr lang="en-US" altLang="zh-CN" sz="2000" dirty="0" smtClean="0"/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zh-CN" sz="2000" dirty="0" smtClean="0"/>
              <a:t>Georg Cantor</a:t>
            </a:r>
            <a:r>
              <a:rPr lang="zh-CN" altLang="en-US" sz="2000" dirty="0" smtClean="0"/>
              <a:t>的描述：</a:t>
            </a:r>
            <a:r>
              <a:rPr lang="zh-CN" altLang="en-US" sz="2000" dirty="0" smtClean="0">
                <a:latin typeface="Arial" panose="020B0604020202020204" pitchFamily="34" charset="0"/>
              </a:rPr>
              <a:t>“</a:t>
            </a:r>
            <a:r>
              <a:rPr lang="en-US" altLang="zh-CN" sz="2000" dirty="0" err="1" smtClean="0"/>
              <a:t>Unter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einer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Menge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verstehen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wir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jede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Zusammenfassung</a:t>
            </a:r>
            <a:r>
              <a:rPr lang="en-US" altLang="zh-CN" sz="2000" dirty="0" smtClean="0"/>
              <a:t> </a:t>
            </a:r>
            <a:r>
              <a:rPr lang="en-US" altLang="zh-CN" sz="2000" i="1" dirty="0" smtClean="0"/>
              <a:t>M </a:t>
            </a:r>
            <a:r>
              <a:rPr lang="en-US" altLang="zh-CN" sz="2000" dirty="0" smtClean="0"/>
              <a:t>von </a:t>
            </a:r>
            <a:r>
              <a:rPr lang="en-US" altLang="zh-CN" sz="2000" dirty="0" err="1" smtClean="0"/>
              <a:t>bestimmten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wohlunterschiedenen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Objeckten</a:t>
            </a:r>
            <a:r>
              <a:rPr lang="en-US" altLang="zh-CN" sz="2000" dirty="0" smtClean="0"/>
              <a:t> in </a:t>
            </a:r>
            <a:r>
              <a:rPr lang="en-US" altLang="zh-CN" sz="2000" dirty="0" err="1" smtClean="0"/>
              <a:t>unserer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Anschauung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oder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unseres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Denkens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welche</a:t>
            </a:r>
            <a:r>
              <a:rPr lang="en-US" altLang="zh-CN" sz="2000" dirty="0" smtClean="0"/>
              <a:t> die </a:t>
            </a:r>
            <a:r>
              <a:rPr lang="en-US" altLang="zh-CN" sz="2000" dirty="0" err="1" smtClean="0"/>
              <a:t>Elemente</a:t>
            </a:r>
            <a:r>
              <a:rPr lang="en-US" altLang="zh-CN" sz="2000" dirty="0" smtClean="0"/>
              <a:t> von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genannt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werden</a:t>
            </a:r>
            <a:r>
              <a:rPr lang="en-US" altLang="zh-CN" sz="2000" dirty="0" smtClean="0"/>
              <a:t>) </a:t>
            </a:r>
            <a:r>
              <a:rPr lang="en-US" altLang="zh-CN" sz="2000" dirty="0" err="1" smtClean="0"/>
              <a:t>zu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einem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ganzen</a:t>
            </a:r>
            <a:r>
              <a:rPr lang="en-US" altLang="zh-CN" sz="2000" i="1" dirty="0" smtClean="0">
                <a:latin typeface="Arial" panose="020B0604020202020204" pitchFamily="34" charset="0"/>
              </a:rPr>
              <a:t>”</a:t>
            </a:r>
            <a:endParaRPr lang="en-US" altLang="zh-CN" sz="2000" i="1" dirty="0" smtClean="0"/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zh-CN" sz="2000" dirty="0" smtClean="0"/>
              <a:t>      </a:t>
            </a:r>
            <a:r>
              <a:rPr lang="en-US" altLang="zh-CN" sz="2000" dirty="0" smtClean="0">
                <a:solidFill>
                  <a:srgbClr val="990000"/>
                </a:solidFill>
              </a:rPr>
              <a:t>[English </a:t>
            </a:r>
            <a:r>
              <a:rPr lang="en-US" altLang="zh-CN" sz="2000" dirty="0" err="1" smtClean="0">
                <a:solidFill>
                  <a:srgbClr val="990000"/>
                </a:solidFill>
              </a:rPr>
              <a:t>traslation</a:t>
            </a:r>
            <a:r>
              <a:rPr lang="en-US" altLang="zh-CN" sz="2000" dirty="0" smtClean="0">
                <a:solidFill>
                  <a:srgbClr val="990000"/>
                </a:solidFill>
              </a:rPr>
              <a:t>]</a:t>
            </a:r>
            <a:r>
              <a:rPr lang="en-US" altLang="zh-CN" sz="2000" dirty="0" smtClean="0"/>
              <a:t> A set is a collection into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a whole</a:t>
            </a:r>
            <a:r>
              <a:rPr lang="en-US" altLang="zh-CN" sz="2000" dirty="0" smtClean="0"/>
              <a:t> of </a:t>
            </a:r>
            <a:r>
              <a:rPr lang="en-US" altLang="zh-CN" sz="2000" b="1" dirty="0" smtClean="0">
                <a:solidFill>
                  <a:srgbClr val="006600"/>
                </a:solidFill>
              </a:rPr>
              <a:t>definite</a:t>
            </a:r>
            <a:r>
              <a:rPr lang="en-US" altLang="zh-CN" sz="2000" dirty="0" smtClean="0"/>
              <a:t>, </a:t>
            </a:r>
            <a:r>
              <a:rPr lang="en-US" altLang="zh-CN" sz="2000" b="1" dirty="0" smtClean="0">
                <a:solidFill>
                  <a:srgbClr val="006600"/>
                </a:solidFill>
              </a:rPr>
              <a:t>distinct</a:t>
            </a:r>
            <a:r>
              <a:rPr lang="en-US" altLang="zh-CN" sz="2000" dirty="0" smtClean="0"/>
              <a:t> objects </a:t>
            </a:r>
            <a:r>
              <a:rPr lang="en-US" altLang="zh-CN" sz="2000" b="1" dirty="0" smtClean="0">
                <a:solidFill>
                  <a:srgbClr val="006600"/>
                </a:solidFill>
              </a:rPr>
              <a:t>of our intuition or our thought</a:t>
            </a:r>
            <a:r>
              <a:rPr lang="en-US" altLang="zh-CN" sz="2000" dirty="0" smtClean="0"/>
              <a:t>. The objects are called elements (member) of the set. </a:t>
            </a:r>
            <a:endParaRPr lang="zh-CN" altLang="en-US" sz="20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391819" y="5553107"/>
            <a:ext cx="17273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>
                <a:latin typeface="Arial" panose="020B0604020202020204" pitchFamily="34" charset="0"/>
              </a:rPr>
              <a:t>本身是一个对象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4850934" y="4497866"/>
            <a:ext cx="1223963" cy="1079500"/>
          </a:xfrm>
          <a:prstGeom prst="line">
            <a:avLst/>
          </a:prstGeom>
          <a:noFill/>
          <a:ln w="9525">
            <a:solidFill>
              <a:srgbClr val="3366FF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87909" y="5264368"/>
            <a:ext cx="89220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确定性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6560116" y="4497866"/>
            <a:ext cx="676628" cy="803342"/>
          </a:xfrm>
          <a:prstGeom prst="line">
            <a:avLst/>
          </a:prstGeom>
          <a:noFill/>
          <a:ln w="9525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175034" y="5099431"/>
            <a:ext cx="158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元素各不相同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7812360" y="4497866"/>
            <a:ext cx="360362" cy="576262"/>
          </a:xfrm>
          <a:prstGeom prst="line">
            <a:avLst/>
          </a:prstGeom>
          <a:noFill/>
          <a:ln w="9525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357160" y="5447929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元素的广泛性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3329907" y="4785997"/>
            <a:ext cx="719137" cy="720725"/>
          </a:xfrm>
          <a:prstGeom prst="line">
            <a:avLst/>
          </a:prstGeom>
          <a:noFill/>
          <a:ln w="9525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55576" y="5845495"/>
            <a:ext cx="3587799" cy="707886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rgbClr val="FF99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rgbClr val="99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作为数学模型的集合，其元素是</a:t>
            </a:r>
            <a:r>
              <a:rPr lang="zh-CN" altLang="en-US" sz="2000" b="1" dirty="0">
                <a:solidFill>
                  <a:srgbClr val="99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抽象的</a:t>
            </a:r>
            <a:r>
              <a:rPr lang="zh-CN" altLang="en-US" sz="2000" dirty="0">
                <a:solidFill>
                  <a:srgbClr val="99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数学对象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927894" y="1268760"/>
            <a:ext cx="7288212" cy="433388"/>
            <a:chOff x="1043608" y="4509120"/>
            <a:chExt cx="7286987" cy="432048"/>
          </a:xfrm>
        </p:grpSpPr>
        <p:pic>
          <p:nvPicPr>
            <p:cNvPr id="717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509120"/>
              <a:ext cx="7286987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接连接符 4"/>
            <p:cNvCxnSpPr>
              <a:stCxn id="7172" idx="2"/>
            </p:cNvCxnSpPr>
            <p:nvPr/>
          </p:nvCxnSpPr>
          <p:spPr>
            <a:xfrm>
              <a:off x="4687895" y="4941168"/>
              <a:ext cx="240465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集合相等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27894" y="1803718"/>
            <a:ext cx="748883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问题</a:t>
            </a:r>
            <a:r>
              <a:rPr lang="en-US" altLang="zh-CN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r>
              <a:rPr lang="zh-CN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：</a:t>
            </a:r>
            <a:endParaRPr lang="en-US" altLang="zh-CN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如何将“</a:t>
            </a:r>
            <a:r>
              <a:rPr lang="en-US" altLang="zh-CN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precisely the same”</a:t>
            </a:r>
            <a:r>
              <a:rPr lang="zh-CN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用精确的数学语言表达？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35696" y="3695109"/>
            <a:ext cx="5328592" cy="90794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A=B, if 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B and BA, or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A=B, if for all x,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xA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if and only if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xB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051720" y="4965700"/>
            <a:ext cx="5833393" cy="862072"/>
            <a:chOff x="2051720" y="4965700"/>
            <a:chExt cx="5833393" cy="862072"/>
          </a:xfrm>
        </p:grpSpPr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2051720" y="4965700"/>
              <a:ext cx="58333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那么，</a:t>
              </a:r>
              <a:r>
                <a:rPr lang="zh-CN" altLang="en-US" sz="20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en-US" sz="20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ymbol" panose="05050102010706020507" pitchFamily="18" charset="2"/>
                </a:rPr>
                <a:t></a:t>
              </a:r>
              <a:r>
                <a:rPr lang="zh-CN" altLang="en-US" sz="20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”（子集）关系</a:t>
              </a:r>
              <a:r>
                <a:rPr lang="zh-CN" altLang="en-US" sz="20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又是</a:t>
              </a:r>
              <a:r>
                <a:rPr lang="zh-CN" altLang="en-US" sz="20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</a:t>
              </a:r>
              <a:r>
                <a:rPr lang="zh-CN" altLang="en-US" sz="20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定义</a:t>
              </a:r>
              <a:r>
                <a:rPr lang="zh-CN" altLang="en-US" sz="20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en-US" sz="20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呢？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3059013" y="5365810"/>
              <a:ext cx="41052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24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</a:t>
              </a:r>
              <a:r>
                <a:rPr lang="en-US" altLang="zh-CN" sz="2400" i="1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</a:t>
              </a:r>
              <a:r>
                <a:rPr lang="en-US" altLang="zh-CN" sz="24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def. </a:t>
              </a:r>
              <a:r>
                <a:rPr lang="en-US" altLang="zh-CN" sz="2400" i="1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zh-CN" sz="24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US" altLang="zh-CN" sz="2400" i="1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zh-CN" sz="2400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</a:t>
              </a:r>
              <a:r>
                <a:rPr lang="en-US" altLang="zh-CN" sz="2400" i="1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CN" sz="24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 </a:t>
              </a:r>
              <a:r>
                <a:rPr lang="en-US" altLang="zh-CN" sz="2400" i="1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zh-CN" sz="2400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</a:t>
              </a:r>
              <a:r>
                <a:rPr lang="en-US" altLang="zh-CN" sz="2400" i="1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</a:t>
              </a:r>
              <a:r>
                <a:rPr lang="en-US" altLang="zh-CN" sz="24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zh-CN" altLang="en-US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集合相等的</a:t>
            </a:r>
            <a:r>
              <a:rPr lang="en-US" altLang="zh-CN" dirty="0" smtClean="0"/>
              <a:t>proof plan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764" y="1539423"/>
            <a:ext cx="5444200" cy="10973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75656" y="2996952"/>
            <a:ext cx="65167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Plan : </a:t>
            </a:r>
            <a:r>
              <a:rPr lang="zh-CN" altLang="en-US" sz="2400" dirty="0" smtClean="0"/>
              <a:t>两个步骤</a:t>
            </a:r>
            <a:r>
              <a:rPr lang="zh-CN" altLang="en-US" sz="2400" dirty="0" smtClean="0">
                <a:sym typeface="Wingdings" panose="05000000000000000000" pitchFamily="2" charset="2"/>
              </a:rPr>
              <a:t>：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2400" dirty="0" smtClean="0">
                <a:sym typeface="Wingdings" panose="05000000000000000000" pitchFamily="2" charset="2"/>
              </a:rPr>
              <a:t>证明</a:t>
            </a:r>
            <a:r>
              <a:rPr lang="en-US" altLang="zh-CN" sz="2400" dirty="0" smtClean="0">
                <a:sym typeface="Wingdings" panose="05000000000000000000" pitchFamily="2" charset="2"/>
              </a:rPr>
              <a:t>A</a:t>
            </a:r>
            <a:r>
              <a:rPr lang="en-US" altLang="zh-CN" sz="2400" dirty="0" smtClean="0">
                <a:sym typeface="Symbol" panose="05050102010706020507" pitchFamily="18" charset="2"/>
              </a:rPr>
              <a:t>B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2400" dirty="0" smtClean="0">
                <a:sym typeface="Symbol" panose="05050102010706020507" pitchFamily="18" charset="2"/>
              </a:rPr>
              <a:t>证明</a:t>
            </a:r>
            <a:r>
              <a:rPr lang="en-US" altLang="zh-CN" sz="2400" dirty="0" smtClean="0">
                <a:sym typeface="Symbol" panose="05050102010706020507" pitchFamily="18" charset="2"/>
              </a:rPr>
              <a:t>BA</a:t>
            </a:r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插入证明“子集关系”的</a:t>
            </a:r>
            <a:r>
              <a:rPr lang="en-US" altLang="zh-CN" sz="2400" dirty="0" smtClean="0"/>
              <a:t>plan: </a:t>
            </a:r>
            <a:endParaRPr lang="en-US" altLang="zh-CN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2400" dirty="0" smtClean="0"/>
              <a:t>(if) </a:t>
            </a:r>
            <a:r>
              <a:rPr lang="zh-CN" altLang="en-US" sz="2400" dirty="0" smtClean="0"/>
              <a:t>证明 对于任给的</a:t>
            </a:r>
            <a:r>
              <a:rPr lang="en-US" altLang="zh-CN" sz="2400" dirty="0" smtClean="0"/>
              <a:t>x, </a:t>
            </a:r>
            <a:r>
              <a:rPr lang="en-US" altLang="zh-CN" sz="2400" dirty="0" err="1" smtClean="0"/>
              <a:t>x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B</a:t>
            </a:r>
            <a:r>
              <a:rPr lang="en-US" altLang="zh-CN" sz="2400" dirty="0" smtClean="0">
                <a:sym typeface="Symbol" panose="05050102010706020507" pitchFamily="18" charset="2"/>
              </a:rPr>
              <a:t>  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xA</a:t>
            </a:r>
            <a:endParaRPr lang="en-US" altLang="zh-CN" sz="2400" dirty="0" smtClean="0">
              <a:sym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2400" dirty="0" smtClean="0">
                <a:sym typeface="Symbol" panose="05050102010706020507" pitchFamily="18" charset="2"/>
              </a:rPr>
              <a:t>(only if) </a:t>
            </a:r>
            <a:r>
              <a:rPr lang="zh-CN" altLang="en-US" sz="2400" dirty="0" smtClean="0"/>
              <a:t>证明 </a:t>
            </a:r>
            <a:r>
              <a:rPr lang="zh-CN" altLang="en-US" sz="2400" dirty="0"/>
              <a:t>对于任给的</a:t>
            </a:r>
            <a:r>
              <a:rPr lang="en-US" altLang="zh-CN" sz="2400" dirty="0"/>
              <a:t>x, </a:t>
            </a:r>
            <a:r>
              <a:rPr lang="en-US" altLang="zh-CN" sz="2400" dirty="0" err="1"/>
              <a:t>x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A</a:t>
            </a:r>
            <a:r>
              <a:rPr lang="en-US" altLang="zh-CN" sz="2400" dirty="0" smtClean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 err="1">
                <a:sym typeface="Symbol" panose="05050102010706020507" pitchFamily="18" charset="2"/>
              </a:rPr>
              <a:t>x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B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899592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从定义出发：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证明：                                          </a:t>
            </a:r>
            <a:r>
              <a:rPr lang="zh-CN" altLang="en-US" dirty="0"/>
              <a:t>表述</a:t>
            </a:r>
            <a:r>
              <a:rPr lang="en-US" altLang="zh-CN" dirty="0" smtClean="0"/>
              <a:t>1</a:t>
            </a:r>
            <a:endParaRPr lang="zh-CN" altLang="en-US" dirty="0" smtClean="0"/>
          </a:p>
        </p:txBody>
      </p:sp>
      <p:pic>
        <p:nvPicPr>
          <p:cNvPr id="1024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703263"/>
            <a:ext cx="38655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636588" y="1417638"/>
            <a:ext cx="4700587" cy="1506537"/>
            <a:chOff x="637082" y="1417638"/>
            <a:chExt cx="4700440" cy="1507306"/>
          </a:xfrm>
        </p:grpSpPr>
        <p:pic>
          <p:nvPicPr>
            <p:cNvPr id="10247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417638"/>
              <a:ext cx="3141786" cy="150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文本框 4"/>
            <p:cNvSpPr txBox="1">
              <a:spLocks noChangeArrowheads="1"/>
            </p:cNvSpPr>
            <p:nvPr/>
          </p:nvSpPr>
          <p:spPr bwMode="auto">
            <a:xfrm>
              <a:off x="637082" y="1799854"/>
              <a:ext cx="15317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solidFill>
                    <a:srgbClr val="00B050"/>
                  </a:solidFill>
                  <a:latin typeface="Segoe UI Black" panose="020B0A02040204020203" pitchFamily="34" charset="0"/>
                </a:rPr>
                <a:t>the Plan</a:t>
              </a:r>
              <a:endParaRPr lang="zh-CN" altLang="en-US" sz="2400">
                <a:solidFill>
                  <a:srgbClr val="00B050"/>
                </a:solidFill>
                <a:latin typeface="Segoe UI Black" panose="020B0A02040204020203" pitchFamily="34" charset="0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3141663"/>
            <a:ext cx="825976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525" y="2170113"/>
            <a:ext cx="26828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rgbClr val="C00000"/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Plan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的根据是逻辑，证明的细节则依赖相关概念的定义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证明：                                           表述 </a:t>
            </a:r>
            <a:r>
              <a:rPr lang="en-US" altLang="zh-CN" dirty="0" smtClean="0"/>
              <a:t>2</a:t>
            </a:r>
            <a:endParaRPr lang="zh-CN" altLang="en-US" dirty="0" smtClean="0"/>
          </a:p>
        </p:txBody>
      </p:sp>
      <p:pic>
        <p:nvPicPr>
          <p:cNvPr id="1126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0" y="692150"/>
            <a:ext cx="38655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755650" y="1370013"/>
            <a:ext cx="5784850" cy="1527175"/>
            <a:chOff x="755576" y="1370758"/>
            <a:chExt cx="5784216" cy="1525934"/>
          </a:xfrm>
        </p:grpSpPr>
        <p:pic>
          <p:nvPicPr>
            <p:cNvPr id="11270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1370758"/>
              <a:ext cx="4200040" cy="1525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文本框 8"/>
            <p:cNvSpPr txBox="1">
              <a:spLocks noChangeArrowheads="1"/>
            </p:cNvSpPr>
            <p:nvPr/>
          </p:nvSpPr>
          <p:spPr bwMode="auto">
            <a:xfrm>
              <a:off x="755576" y="1695499"/>
              <a:ext cx="15841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solidFill>
                    <a:srgbClr val="00B050"/>
                  </a:solidFill>
                  <a:latin typeface="Segoe UI Black" panose="020B0A02040204020203" pitchFamily="34" charset="0"/>
                </a:rPr>
                <a:t>the Plan</a:t>
              </a:r>
              <a:endParaRPr lang="zh-CN" altLang="en-US" sz="2400">
                <a:solidFill>
                  <a:srgbClr val="00B050"/>
                </a:solidFill>
                <a:latin typeface="Segoe UI Black" panose="020B0A02040204020203" pitchFamily="34" charset="0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175000"/>
            <a:ext cx="81422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799"/>
            <a:ext cx="6131024" cy="4748539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集合代数中的等式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22712" y="1628799"/>
            <a:ext cx="508173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问题</a:t>
            </a:r>
            <a:r>
              <a:rPr lang="en-US" altLang="zh-CN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r>
              <a:rPr lang="zh-CN" alt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：</a:t>
            </a:r>
            <a:endParaRPr lang="en-US" altLang="zh-CN" sz="2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zh-CN" alt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你是否看出这些公式与逻辑运算的公式“很象”，你能给个解释吗？</a:t>
            </a:r>
            <a:endParaRPr lang="en-US" altLang="zh-CN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63580" y="4581128"/>
            <a:ext cx="2252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这些公式表示的大多数是“集合相等”；所以可以用于集合运算中的“等式替换”</a:t>
            </a:r>
            <a:endParaRPr lang="zh-CN" altLang="en-US" sz="16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3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eme2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1404</TotalTime>
  <Pages>0</Pages>
  <Words>1623</Words>
  <Characters>0</Characters>
  <Application>Microsoft Office PowerPoint</Application>
  <DocSecurity>0</DocSecurity>
  <PresentationFormat>全屏显示(4:3)</PresentationFormat>
  <Lines>0</Lines>
  <Paragraphs>173</Paragraphs>
  <Slides>24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华文行楷</vt:lpstr>
      <vt:lpstr>华文新魏</vt:lpstr>
      <vt:lpstr>楷体</vt:lpstr>
      <vt:lpstr>宋体</vt:lpstr>
      <vt:lpstr>微软雅黑</vt:lpstr>
      <vt:lpstr>Arial</vt:lpstr>
      <vt:lpstr>Impact</vt:lpstr>
      <vt:lpstr>Segoe UI Black</vt:lpstr>
      <vt:lpstr>Symbol</vt:lpstr>
      <vt:lpstr>Tahoma</vt:lpstr>
      <vt:lpstr>Times New Roman</vt:lpstr>
      <vt:lpstr>Wingdings</vt:lpstr>
      <vt:lpstr>Theme2</vt:lpstr>
      <vt:lpstr>BMP 图象</vt:lpstr>
      <vt:lpstr>公式</vt:lpstr>
      <vt:lpstr>计算机问题求解 – 论题1-8     -  集合及其运算</vt:lpstr>
      <vt:lpstr>PowerPoint 演示文稿</vt:lpstr>
      <vt:lpstr>问题求解与集合</vt:lpstr>
      <vt:lpstr>集合的概念</vt:lpstr>
      <vt:lpstr>集合相等</vt:lpstr>
      <vt:lpstr>集合相等的proof plan</vt:lpstr>
      <vt:lpstr>证明：                                          表述1</vt:lpstr>
      <vt:lpstr>证明：                                           表述 2</vt:lpstr>
      <vt:lpstr>集合代数中的等式</vt:lpstr>
      <vt:lpstr>等式替换：证明集合相等</vt:lpstr>
      <vt:lpstr>文氏图与数学证明</vt:lpstr>
      <vt:lpstr>证明从文氏图得到的猜想</vt:lpstr>
      <vt:lpstr>子集、空集与幂集</vt:lpstr>
      <vt:lpstr>PowerPoint 演示文稿</vt:lpstr>
      <vt:lpstr>程序设计时如何使用集合模型</vt:lpstr>
      <vt:lpstr>C++与Standard Template Library</vt:lpstr>
      <vt:lpstr>一个关于幂集的子集的问题</vt:lpstr>
      <vt:lpstr>一个著名的“难”问题 – 背包问题</vt:lpstr>
      <vt:lpstr>采用“贪心策略”的背包算法</vt:lpstr>
      <vt:lpstr>集合的精确覆盖问题</vt:lpstr>
      <vt:lpstr>精确覆盖问题的矩阵表示</vt:lpstr>
      <vt:lpstr>Knuth 算法</vt:lpstr>
      <vt:lpstr>集合精确覆盖问题求解过程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cdx</cp:lastModifiedBy>
  <cp:revision>115</cp:revision>
  <cp:lastPrinted>1601-01-01T00:00:00Z</cp:lastPrinted>
  <dcterms:created xsi:type="dcterms:W3CDTF">2010-10-07T02:50:25Z</dcterms:created>
  <dcterms:modified xsi:type="dcterms:W3CDTF">2022-11-06T12:37:02Z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