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7" r:id="rId10"/>
    <p:sldId id="260" r:id="rId11"/>
    <p:sldId id="268" r:id="rId12"/>
    <p:sldId id="271" r:id="rId13"/>
    <p:sldId id="272" r:id="rId14"/>
    <p:sldId id="270" r:id="rId15"/>
    <p:sldId id="269" r:id="rId16"/>
    <p:sldId id="261" r:id="rId17"/>
    <p:sldId id="275" r:id="rId18"/>
    <p:sldId id="273" r:id="rId19"/>
    <p:sldId id="276" r:id="rId20"/>
    <p:sldId id="277" r:id="rId21"/>
    <p:sldId id="278" r:id="rId22"/>
    <p:sldId id="262" r:id="rId23"/>
    <p:sldId id="280" r:id="rId24"/>
    <p:sldId id="279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BD7E9-B3F6-4E39-82AE-88DD3013209E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A19AC-9B6F-48E3-B33B-A4FA95930E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47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Time O(sqrt(n)log(n))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41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T(n) = 2T(n/2) + n^(1/4)</a:t>
            </a:r>
          </a:p>
          <a:p>
            <a:r>
              <a:rPr lang="en-US" altLang="zh-CN" dirty="0"/>
              <a:t>O(n^(1/4)log(n))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868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No </a:t>
            </a:r>
            <a:r>
              <a:rPr lang="en-US" altLang="zh-CN" dirty="0" err="1"/>
              <a:t>b^k</a:t>
            </a:r>
            <a:endParaRPr lang="en-US" altLang="zh-CN" dirty="0"/>
          </a:p>
          <a:p>
            <a:r>
              <a:rPr lang="en-US" altLang="zh-CN" dirty="0"/>
              <a:t>Faster than </a:t>
            </a:r>
            <a:r>
              <a:rPr lang="en-US" altLang="zh-CN" dirty="0" err="1"/>
              <a:t>e^b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24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23 50%</a:t>
            </a:r>
          </a:p>
          <a:p>
            <a:r>
              <a:rPr lang="en-US" altLang="zh-CN" dirty="0"/>
              <a:t>70 99.9%</a:t>
            </a:r>
          </a:p>
          <a:p>
            <a:r>
              <a:rPr lang="en-US" altLang="zh-CN" dirty="0"/>
              <a:t>367 100% pigeonhole principle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31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k&gt;sqrt(-ln(0.5)*2)sqrt(n)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88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Expect </a:t>
            </a:r>
            <a:r>
              <a:rPr lang="en-US" altLang="zh-CN" dirty="0" err="1"/>
              <a:t>len</a:t>
            </a:r>
            <a:r>
              <a:rPr lang="en-US" altLang="zh-CN" dirty="0"/>
              <a:t>(</a:t>
            </a:r>
            <a:r>
              <a:rPr lang="en-US" altLang="zh-CN" dirty="0" err="1"/>
              <a:t>xn</a:t>
            </a:r>
            <a:r>
              <a:rPr lang="en-US" altLang="zh-CN" dirty="0"/>
              <a:t>)=sqrt(p) -&gt; exists x – xi &gt; 0 and x – xi mod p = 0 -&gt; get factor</a:t>
            </a:r>
          </a:p>
          <a:p>
            <a:r>
              <a:rPr lang="en-US" altLang="zh-CN" dirty="0"/>
              <a:t>Time O(sqrt(n)log(n))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94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pollard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457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Stop when find a cycle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891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254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Time O(n^(1/4)log(n))</a:t>
            </a:r>
          </a:p>
          <a:p>
            <a:r>
              <a:rPr lang="en-US" altLang="zh-CN" dirty="0"/>
              <a:t>Pseudo random number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574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O(n^(1/4))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A19AC-9B6F-48E3-B33B-A4FA95930E6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01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66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06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33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782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9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861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986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069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12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63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71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7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737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21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4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90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8C873F-660F-4FA8-8BD2-47C282B956E3}" type="datetimeFigureOut">
              <a:rPr lang="zh-CN" altLang="en-US" smtClean="0"/>
              <a:t>2021/4/6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A33BF9F-EA3A-4221-9CDA-84CC33D855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1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0A6B07-3D00-4E4D-8C24-8D3A39069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25085"/>
            <a:ext cx="8825658" cy="2677648"/>
          </a:xfrm>
        </p:spPr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4D5C7D-390D-4797-ABC6-6E0F57702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02732"/>
            <a:ext cx="8825658" cy="1604762"/>
          </a:xfrm>
        </p:spPr>
        <p:txBody>
          <a:bodyPr>
            <a:normAutofit/>
          </a:bodyPr>
          <a:lstStyle/>
          <a:p>
            <a:r>
              <a:rPr lang="en-US" altLang="zh-CN" cap="none" dirty="0"/>
              <a:t>Lin </a:t>
            </a:r>
            <a:r>
              <a:rPr lang="en-US" altLang="zh-CN" cap="none" dirty="0" err="1"/>
              <a:t>Haibo</a:t>
            </a:r>
            <a:endParaRPr lang="en-US" altLang="zh-CN" cap="none" dirty="0"/>
          </a:p>
          <a:p>
            <a:r>
              <a:rPr lang="en-US" altLang="zh-CN" cap="none" dirty="0"/>
              <a:t>Department of Computer Science and Technology</a:t>
            </a:r>
          </a:p>
          <a:p>
            <a:r>
              <a:rPr lang="en-US" altLang="zh-CN" cap="none" dirty="0"/>
              <a:t>Nanjing University</a:t>
            </a:r>
            <a:endParaRPr lang="zh-CN" altLang="en-US" cap="none" dirty="0"/>
          </a:p>
        </p:txBody>
      </p:sp>
    </p:spTree>
    <p:extLst>
      <p:ext uri="{BB962C8B-B14F-4D97-AF65-F5344CB8AC3E}">
        <p14:creationId xmlns:p14="http://schemas.microsoft.com/office/powerpoint/2010/main" val="324176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1FFDB-B8CA-42EA-8EF6-65DDB48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</a:p>
        </p:txBody>
      </p:sp>
    </p:spTree>
    <p:extLst>
      <p:ext uri="{BB962C8B-B14F-4D97-AF65-F5344CB8AC3E}">
        <p14:creationId xmlns:p14="http://schemas.microsoft.com/office/powerpoint/2010/main" val="80834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2F8C1-D7CC-420D-839D-479E6A84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8214"/>
          </a:xfrm>
        </p:spPr>
        <p:txBody>
          <a:bodyPr>
            <a:normAutofit/>
          </a:bodyPr>
          <a:lstStyle/>
          <a:p>
            <a:r>
              <a:rPr lang="en-US" altLang="zh-CN" dirty="0"/>
              <a:t>Floyd’s cycle-finding algorithm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floydFindCycle</a:t>
            </a:r>
            <a:r>
              <a:rPr lang="en-US" altLang="zh-CN" dirty="0">
                <a:latin typeface="Consolas" panose="020B0609020204030204" pitchFamily="49" charset="0"/>
              </a:rPr>
              <a:t>(f: generator) -&gt; bool: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x = next(copy(f)), y = copy(f)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try: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while x != y: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x = next(next(x)), y = next(y)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return True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except </a:t>
            </a:r>
            <a:r>
              <a:rPr lang="en-US" altLang="zh-CN" dirty="0" err="1">
                <a:latin typeface="Consolas" panose="020B0609020204030204" pitchFamily="49" charset="0"/>
              </a:rPr>
              <a:t>StopIteration</a:t>
            </a:r>
            <a:r>
              <a:rPr lang="en-US" altLang="zh-CN" dirty="0">
                <a:latin typeface="Consolas" panose="020B0609020204030204" pitchFamily="49" charset="0"/>
              </a:rPr>
              <a:t>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172420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9E9779-E985-4B3C-AF96-E12B5A91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FD793FE8-49CA-48C1-8932-748AC0B8D6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3066565"/>
            <a:ext cx="2095500" cy="193357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53AE11F-F942-47C4-8928-910AE4670C2E}"/>
                  </a:ext>
                </a:extLst>
              </p:cNvPr>
              <p:cNvSpPr txBox="1"/>
              <p:nvPr/>
            </p:nvSpPr>
            <p:spPr>
              <a:xfrm>
                <a:off x="943569" y="5188525"/>
                <a:ext cx="10304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Cycle diagram resembling the Greek letter 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CN" dirty="0"/>
                  <a:t>*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53AE11F-F942-47C4-8928-910AE4670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69" y="5188525"/>
                <a:ext cx="10304863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>
            <a:extLst>
              <a:ext uri="{FF2B5EF4-FFF2-40B4-BE49-F238E27FC236}">
                <a16:creationId xmlns:a16="http://schemas.microsoft.com/office/drawing/2014/main" id="{64B85B15-5AEB-4F5C-83CB-8679E08B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7211290" cy="369332"/>
          </a:xfrm>
        </p:spPr>
        <p:txBody>
          <a:bodyPr/>
          <a:lstStyle/>
          <a:p>
            <a:r>
              <a:rPr lang="en-US" altLang="zh-CN" b="0" dirty="0"/>
              <a:t>* from https://upload.wikimedia.org/wikipedia/commons/thumb/4/47/Pollard_rho_cycle.jpg/220px-Pollard_rho_cycle.jpg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565503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9E9779-E985-4B3C-AF96-E12B5A91B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53AE11F-F942-47C4-8928-910AE4670C2E}"/>
                  </a:ext>
                </a:extLst>
              </p:cNvPr>
              <p:cNvSpPr txBox="1"/>
              <p:nvPr/>
            </p:nvSpPr>
            <p:spPr>
              <a:xfrm>
                <a:off x="943569" y="5188525"/>
                <a:ext cx="10304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A cycle formed in the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altLang="zh-CN" dirty="0"/>
                  <a:t>*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53AE11F-F942-47C4-8928-910AE4670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69" y="5188525"/>
                <a:ext cx="10304863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页脚占位符 6">
            <a:extLst>
              <a:ext uri="{FF2B5EF4-FFF2-40B4-BE49-F238E27FC236}">
                <a16:creationId xmlns:a16="http://schemas.microsoft.com/office/drawing/2014/main" id="{64B85B15-5AEB-4F5C-83CB-8679E08B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7211290" cy="369332"/>
          </a:xfrm>
        </p:spPr>
        <p:txBody>
          <a:bodyPr/>
          <a:lstStyle/>
          <a:p>
            <a:r>
              <a:rPr lang="en-US" altLang="zh-CN" b="0" dirty="0"/>
              <a:t>* from https://math.mit.edu/~goemans/18310S15/factoring-notes.pdf</a:t>
            </a:r>
            <a:endParaRPr lang="zh-CN" altLang="en-US" b="0" dirty="0"/>
          </a:p>
        </p:txBody>
      </p:sp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3601DA51-9D25-4DAB-817E-E6C16A005F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2081" y="2692637"/>
            <a:ext cx="2587838" cy="238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53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E32F8C1-D7CC-420D-839D-479E6A84ED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8825659" cy="3648214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On the cycle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b="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≡0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≡0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dirty="0">
                  <a:latin typeface="Consolas" panose="020B0609020204030204" pitchFamily="49" charset="0"/>
                </a:endParaRPr>
              </a:p>
              <a:p>
                <a:r>
                  <a:rPr lang="en-US" altLang="zh-CN" dirty="0"/>
                  <a:t>In the same way,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/>
                  <a:t>Because of the cycle,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&gt;1⇒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E32F8C1-D7CC-420D-839D-479E6A84ED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8825659" cy="3648214"/>
              </a:xfrm>
              <a:blipFill>
                <a:blip r:embed="rId3"/>
                <a:stretch>
                  <a:fillRect l="-138" t="-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38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Pollard’s rho Algorithm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2F8C1-D7CC-420D-839D-479E6A84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8214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pollardsRho</a:t>
            </a:r>
            <a:r>
              <a:rPr lang="en-US" altLang="zh-CN" dirty="0">
                <a:latin typeface="Consolas" panose="020B0609020204030204" pitchFamily="49" charset="0"/>
              </a:rPr>
              <a:t>(n: int) -&gt; n: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g = lambda x: (x * x + 1) % n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x = y = 2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d = 1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while d == 1: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x = g(x), y = g(g(x))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d = </a:t>
            </a:r>
            <a:r>
              <a:rPr lang="en-US" altLang="zh-CN" dirty="0" err="1">
                <a:latin typeface="Consolas" panose="020B0609020204030204" pitchFamily="49" charset="0"/>
              </a:rPr>
              <a:t>gcd</a:t>
            </a:r>
            <a:r>
              <a:rPr lang="en-US" altLang="zh-CN" dirty="0">
                <a:latin typeface="Consolas" panose="020B0609020204030204" pitchFamily="49" charset="0"/>
              </a:rPr>
              <a:t>(abs(x – y), n)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return d</a:t>
            </a:r>
          </a:p>
        </p:txBody>
      </p:sp>
    </p:spTree>
    <p:extLst>
      <p:ext uri="{BB962C8B-B14F-4D97-AF65-F5344CB8AC3E}">
        <p14:creationId xmlns:p14="http://schemas.microsoft.com/office/powerpoint/2010/main" val="3417619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1FFDB-B8CA-42EA-8EF6-65DDB48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</a:p>
        </p:txBody>
      </p:sp>
    </p:spTree>
    <p:extLst>
      <p:ext uri="{BB962C8B-B14F-4D97-AF65-F5344CB8AC3E}">
        <p14:creationId xmlns:p14="http://schemas.microsoft.com/office/powerpoint/2010/main" val="893210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2F8C1-D7CC-420D-839D-479E6A84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8214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pollardsRho</a:t>
            </a:r>
            <a:r>
              <a:rPr lang="en-US" altLang="zh-CN" dirty="0">
                <a:latin typeface="Consolas" panose="020B0609020204030204" pitchFamily="49" charset="0"/>
              </a:rPr>
              <a:t>(n: int) -&gt; n: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g = lambda x: (x * x + </a:t>
            </a:r>
            <a:r>
              <a:rPr lang="en-US" altLang="zh-CN" dirty="0" err="1">
                <a:latin typeface="Consolas" panose="020B0609020204030204" pitchFamily="49" charset="0"/>
              </a:rPr>
              <a:t>randint</a:t>
            </a:r>
            <a:r>
              <a:rPr lang="en-US" altLang="zh-CN" dirty="0">
                <a:latin typeface="Consolas" panose="020B0609020204030204" pitchFamily="49" charset="0"/>
              </a:rPr>
              <a:t>(0, n – 1)) % n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x = y = </a:t>
            </a:r>
            <a:r>
              <a:rPr lang="en-US" altLang="zh-CN" dirty="0" err="1">
                <a:latin typeface="Consolas" panose="020B0609020204030204" pitchFamily="49" charset="0"/>
              </a:rPr>
              <a:t>randint</a:t>
            </a:r>
            <a:r>
              <a:rPr lang="en-US" altLang="zh-CN" dirty="0">
                <a:latin typeface="Consolas" panose="020B0609020204030204" pitchFamily="49" charset="0"/>
              </a:rPr>
              <a:t>(0, n – 1)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d = 1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while d == 1: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x = g(x), y = g(g(x))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d = </a:t>
            </a:r>
            <a:r>
              <a:rPr lang="en-US" altLang="zh-CN" dirty="0" err="1">
                <a:latin typeface="Consolas" panose="020B0609020204030204" pitchFamily="49" charset="0"/>
              </a:rPr>
              <a:t>gcd</a:t>
            </a:r>
            <a:r>
              <a:rPr lang="en-US" altLang="zh-CN" dirty="0">
                <a:latin typeface="Consolas" panose="020B0609020204030204" pitchFamily="49" charset="0"/>
              </a:rPr>
              <a:t>(abs(x – y), n)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return d</a:t>
            </a:r>
          </a:p>
        </p:txBody>
      </p:sp>
    </p:spTree>
    <p:extLst>
      <p:ext uri="{BB962C8B-B14F-4D97-AF65-F5344CB8AC3E}">
        <p14:creationId xmlns:p14="http://schemas.microsoft.com/office/powerpoint/2010/main" val="3391782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2F8C1-D7CC-420D-839D-479E6A84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8214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Brent’s cycle-finding algorithm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BrentFindCycle</a:t>
            </a:r>
            <a:r>
              <a:rPr lang="en-US" altLang="zh-CN" dirty="0">
                <a:latin typeface="Consolas" panose="020B0609020204030204" pitchFamily="49" charset="0"/>
              </a:rPr>
              <a:t>(f: generator) -&gt; bool: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x = copy(f), cycle = 0, find = True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try: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while find: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y = copy(x), cycle += 1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for _ in range(2 ** cycle):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    x = next(x)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    if x == y: find = False; break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return True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except </a:t>
            </a:r>
            <a:r>
              <a:rPr lang="en-US" altLang="zh-CN" dirty="0" err="1">
                <a:latin typeface="Consolas" panose="020B0609020204030204" pitchFamily="49" charset="0"/>
              </a:rPr>
              <a:t>StopIteration</a:t>
            </a:r>
            <a:r>
              <a:rPr lang="en-US" altLang="zh-CN" dirty="0">
                <a:latin typeface="Consolas" panose="020B0609020204030204" pitchFamily="49" charset="0"/>
              </a:rPr>
              <a:t>: return False</a:t>
            </a:r>
          </a:p>
        </p:txBody>
      </p:sp>
    </p:spTree>
    <p:extLst>
      <p:ext uri="{BB962C8B-B14F-4D97-AF65-F5344CB8AC3E}">
        <p14:creationId xmlns:p14="http://schemas.microsoft.com/office/powerpoint/2010/main" val="1672875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29CF2-4779-4BB6-89F5-232DCE052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32F8C1-D7CC-420D-839D-479E6A84E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648214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pollardsRho</a:t>
            </a:r>
            <a:r>
              <a:rPr lang="en-US" altLang="zh-CN" dirty="0">
                <a:latin typeface="Consolas" panose="020B0609020204030204" pitchFamily="49" charset="0"/>
              </a:rPr>
              <a:t>(n: int) -&gt; n: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g = lambda x: (x * x + </a:t>
            </a:r>
            <a:r>
              <a:rPr lang="en-US" altLang="zh-CN" dirty="0" err="1">
                <a:latin typeface="Consolas" panose="020B0609020204030204" pitchFamily="49" charset="0"/>
              </a:rPr>
              <a:t>randint</a:t>
            </a:r>
            <a:r>
              <a:rPr lang="en-US" altLang="zh-CN" dirty="0">
                <a:latin typeface="Consolas" panose="020B0609020204030204" pitchFamily="49" charset="0"/>
              </a:rPr>
              <a:t>(0, n – 1)) % n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x = </a:t>
            </a:r>
            <a:r>
              <a:rPr lang="en-US" altLang="zh-CN" dirty="0" err="1">
                <a:latin typeface="Consolas" panose="020B0609020204030204" pitchFamily="49" charset="0"/>
              </a:rPr>
              <a:t>randint</a:t>
            </a:r>
            <a:r>
              <a:rPr lang="en-US" altLang="zh-CN" dirty="0">
                <a:latin typeface="Consolas" panose="020B0609020204030204" pitchFamily="49" charset="0"/>
              </a:rPr>
              <a:t>(0, n – 1)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for cycle in count(1):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y = x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for </a:t>
            </a:r>
            <a:r>
              <a:rPr lang="en-US" altLang="zh-CN" dirty="0" err="1">
                <a:latin typeface="Consolas" panose="020B0609020204030204" pitchFamily="49" charset="0"/>
              </a:rPr>
              <a:t>i</a:t>
            </a:r>
            <a:r>
              <a:rPr lang="en-US" altLang="zh-CN" dirty="0">
                <a:latin typeface="Consolas" panose="020B0609020204030204" pitchFamily="49" charset="0"/>
              </a:rPr>
              <a:t> in range(2 ** cycle):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x = g(x)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if </a:t>
            </a:r>
            <a:r>
              <a:rPr lang="en-US" altLang="zh-CN" dirty="0" err="1">
                <a:latin typeface="Consolas" panose="020B0609020204030204" pitchFamily="49" charset="0"/>
              </a:rPr>
              <a:t>gcd</a:t>
            </a:r>
            <a:r>
              <a:rPr lang="en-US" altLang="zh-CN" dirty="0">
                <a:latin typeface="Consolas" panose="020B0609020204030204" pitchFamily="49" charset="0"/>
              </a:rPr>
              <a:t>(abs(x – y), n) &gt; 1: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    return </a:t>
            </a:r>
            <a:r>
              <a:rPr lang="en-US" altLang="zh-CN" dirty="0" err="1">
                <a:latin typeface="Consolas" panose="020B0609020204030204" pitchFamily="49" charset="0"/>
              </a:rPr>
              <a:t>gcd</a:t>
            </a:r>
            <a:r>
              <a:rPr lang="en-US" altLang="zh-CN" dirty="0">
                <a:latin typeface="Consolas" panose="020B0609020204030204" pitchFamily="49" charset="0"/>
              </a:rPr>
              <a:t>(abs(x – y), n)</a:t>
            </a:r>
          </a:p>
        </p:txBody>
      </p:sp>
    </p:spTree>
    <p:extLst>
      <p:ext uri="{BB962C8B-B14F-4D97-AF65-F5344CB8AC3E}">
        <p14:creationId xmlns:p14="http://schemas.microsoft.com/office/powerpoint/2010/main" val="237435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DC4D3A-916B-4A3A-B1F8-B074D9D1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Pollard’s rho Algorithm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4452CF-11BE-4CB7-BA0D-387AADC15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CN" dirty="0"/>
              <a:t>Naive Algorithm for Finding a Factor</a:t>
            </a:r>
          </a:p>
          <a:p>
            <a:r>
              <a:rPr lang="en-US" altLang="zh-CN" dirty="0"/>
              <a:t>Birthday Problem</a:t>
            </a:r>
          </a:p>
          <a:p>
            <a:r>
              <a:rPr lang="en-US" altLang="zh-CN" dirty="0"/>
              <a:t>Pollard’s rho Algorithm</a:t>
            </a:r>
          </a:p>
          <a:p>
            <a:r>
              <a:rPr lang="en-US" altLang="zh-CN" dirty="0"/>
              <a:t>Further Optimization</a:t>
            </a:r>
          </a:p>
          <a:p>
            <a:r>
              <a:rPr lang="en-US" altLang="zh-CN" dirty="0"/>
              <a:t>Application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305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C6EF5-148E-4594-BACB-CB7B7CC8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6F1238-5A0D-4832-9D68-B95BC1DDC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350707" cy="3416300"/>
          </a:xfrm>
        </p:spPr>
        <p:txBody>
          <a:bodyPr/>
          <a:lstStyle/>
          <a:p>
            <a:r>
              <a:rPr lang="en-US" altLang="zh-CN" dirty="0"/>
              <a:t>It can be show that the number of function evaluations in Brent’s cycle-finding algorithm can never be higher than for Floyd’s algorithm</a:t>
            </a:r>
          </a:p>
          <a:p>
            <a:r>
              <a:rPr lang="en-US" altLang="zh-CN" dirty="0"/>
              <a:t>On average, Brent’s cycle-finding algorithm runs around 36% more quickly than Floyd’s</a:t>
            </a:r>
          </a:p>
          <a:p>
            <a:r>
              <a:rPr lang="en-US" altLang="zh-CN" dirty="0"/>
              <a:t>On average, it speeds up the Pollard’s rho algorithm by around 24%*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2DC13CC-A1A3-4502-8C26-C6A67100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689986" cy="327014"/>
          </a:xfrm>
        </p:spPr>
        <p:txBody>
          <a:bodyPr/>
          <a:lstStyle/>
          <a:p>
            <a:r>
              <a:rPr lang="en-US" altLang="zh-CN" b="0" dirty="0"/>
              <a:t>* from Brent, R. P. (1980), "An improved Monte Carlo factorization algorithm" (PDF), BIT Numerical Mathematics , 20 (2): 176–184, doi:10.1007/BF01933190, S2CID 17181286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3161304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FC6EF5-148E-4594-BACB-CB7B7CC8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Optimization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6F1238-5A0D-4832-9D68-B95BC1DDC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9171803" cy="34163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&gt;1⇒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Define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altLang="zh-CN" dirty="0"/>
                  <a:t> as the product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consecutive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altLang="zh-CN" dirty="0"/>
                  <a:t> terms modulo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, then compute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/>
                  <a:t> instead of computing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dirty="0"/>
              </a:p>
              <a:p>
                <a:r>
                  <a:rPr lang="en-US" altLang="zh-CN" dirty="0"/>
                  <a:t>If exists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Exclude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,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, suffice to go back to the previous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 smtClean="0">
                        <a:latin typeface="Cambria Math" panose="02040503050406030204" pitchFamily="18" charset="0"/>
                      </a:rPr>
                      <m:t>gcd</m:t>
                    </m:r>
                  </m:oMath>
                </a14:m>
                <a:r>
                  <a:rPr lang="en-US" altLang="zh-CN" dirty="0"/>
                  <a:t> term,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, and use the regular Pollard’s rho algorithm from there</a:t>
                </a:r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26F1238-5A0D-4832-9D68-B95BC1DDC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9171803" cy="3416300"/>
              </a:xfrm>
              <a:blipFill>
                <a:blip r:embed="rId3"/>
                <a:stretch>
                  <a:fillRect l="-1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45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1FFDB-B8CA-42EA-8EF6-65DDB48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385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7DC8ED-5A04-4DDA-B165-B55B6A20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B0DC1C2-4A9C-4B9E-A0FD-617AA1CD4C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The Pollard’s rho algorithm's most remarkable success was the factorization of the Fermat number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1238926361552897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93461639715357977769163558199606896584051237541638188580280321</m:t>
                    </m:r>
                  </m:oMath>
                </a14:m>
                <a:endParaRPr lang="en-US" altLang="zh-CN" baseline="30000" dirty="0"/>
              </a:p>
              <a:p>
                <a:r>
                  <a:rPr lang="en-US" altLang="zh-CN" dirty="0"/>
                  <a:t>The factorization took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altLang="zh-CN" dirty="0"/>
                  <a:t> hours on a UNIVAC 1100/42*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B0DC1C2-4A9C-4B9E-A0FD-617AA1CD4C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 r="-6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EBDA98-CC30-4E0D-B412-BC13E7044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b="0" dirty="0"/>
              <a:t>* from https://en.wikipedia.org/wiki/Pollard%27s_rho_algorithm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857093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6BE378-D65F-412D-BDBC-E093FE82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3724D-6DE8-43D6-82A2-7D8C7A28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onsolas" panose="020B0609020204030204" pitchFamily="49" charset="0"/>
              </a:rPr>
              <a:t>def </a:t>
            </a:r>
            <a:r>
              <a:rPr lang="en-US" altLang="zh-CN" dirty="0" err="1">
                <a:latin typeface="Consolas" panose="020B0609020204030204" pitchFamily="49" charset="0"/>
              </a:rPr>
              <a:t>findFactors</a:t>
            </a:r>
            <a:r>
              <a:rPr lang="en-US" altLang="zh-CN" dirty="0">
                <a:latin typeface="Consolas" panose="020B0609020204030204" pitchFamily="49" charset="0"/>
              </a:rPr>
              <a:t>(n: int) -&gt; list: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if n == 1: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return []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else: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d = </a:t>
            </a:r>
            <a:r>
              <a:rPr lang="en-US" altLang="zh-CN" dirty="0" err="1">
                <a:latin typeface="Consolas" panose="020B0609020204030204" pitchFamily="49" charset="0"/>
              </a:rPr>
              <a:t>pollardsRho</a:t>
            </a:r>
            <a:r>
              <a:rPr lang="en-US" altLang="zh-CN" dirty="0">
                <a:latin typeface="Consolas" panose="020B0609020204030204" pitchFamily="49" charset="0"/>
              </a:rPr>
              <a:t>(n)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if d == n: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    return [n]</a:t>
            </a:r>
          </a:p>
          <a:p>
            <a:r>
              <a:rPr lang="en-US" altLang="zh-CN" dirty="0">
                <a:latin typeface="Consolas" panose="020B0609020204030204" pitchFamily="49" charset="0"/>
              </a:rPr>
              <a:t>        return </a:t>
            </a:r>
            <a:r>
              <a:rPr lang="en-US" altLang="zh-CN" dirty="0" err="1">
                <a:latin typeface="Consolas" panose="020B0609020204030204" pitchFamily="49" charset="0"/>
              </a:rPr>
              <a:t>findFactors</a:t>
            </a:r>
            <a:r>
              <a:rPr lang="en-US" altLang="zh-CN" dirty="0">
                <a:latin typeface="Consolas" panose="020B0609020204030204" pitchFamily="49" charset="0"/>
              </a:rPr>
              <a:t>(d) + </a:t>
            </a:r>
            <a:r>
              <a:rPr lang="en-US" altLang="zh-CN" dirty="0" err="1">
                <a:latin typeface="Consolas" panose="020B0609020204030204" pitchFamily="49" charset="0"/>
              </a:rPr>
              <a:t>findFactors</a:t>
            </a:r>
            <a:r>
              <a:rPr lang="en-US" altLang="zh-CN" dirty="0">
                <a:latin typeface="Consolas" panose="020B0609020204030204" pitchFamily="49" charset="0"/>
              </a:rPr>
              <a:t>(n / d)</a:t>
            </a:r>
            <a:endParaRPr lang="zh-CN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499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102EE-C4B0-44BD-846F-1492207A6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96C2029-4784-45C2-A23F-FB95CF6CB6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general number field sieve (GNFS) is the most efficient classical algorithm known for factoring integers larger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endParaRPr lang="en-US" altLang="zh-CN" b="0" dirty="0"/>
              </a:p>
              <a:p>
                <a:r>
                  <a:rPr lang="en-US" altLang="zh-CN" dirty="0"/>
                  <a:t>Heuristically, its complexity for factoring an </a:t>
                </a:r>
                <a:r>
                  <a:rPr lang="en-US" altLang="zh-CN" i="1" dirty="0"/>
                  <a:t>b</a:t>
                </a:r>
                <a:r>
                  <a:rPr lang="en-US" altLang="zh-CN" dirty="0"/>
                  <a:t>-bit integer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 is of the form </a:t>
                </a:r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altLang="zh-CN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altLang="zh-CN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f>
                                  <m:f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</m:num>
                                  <m:den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rad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d>
                              <m:d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1" dirty="0" smtClean="0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f>
                                  <m:fPr>
                                    <m:ctrlP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</m:num>
                                  <m:den>
                                    <m:r>
                                      <a:rPr lang="en-US" altLang="zh-CN" i="1" dirty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e>
                            </m:rad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d>
                              <m:dPr>
                                <m:ctrl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e>
                    </m:d>
                  </m:oMath>
                </a14:m>
                <a:r>
                  <a:rPr lang="en-US" altLang="zh-CN" dirty="0"/>
                  <a:t>*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96C2029-4784-45C2-A23F-FB95CF6CB6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 r="-10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7348A51-E4FF-4107-BE0B-876568AC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b="0" dirty="0"/>
              <a:t>* from https://en.wikipedia.org/wiki/General_number_field_sieve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472055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D989A5-07C6-48C0-A808-74BC3639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37C721F-9DA3-4917-B542-150009C6E4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On a quantum computer, to factor an integer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dirty="0"/>
                  <a:t>, Shor’s algorithm runs in polynomial time</a:t>
                </a:r>
              </a:p>
              <a:p>
                <a:r>
                  <a:rPr lang="en-US" altLang="zh-CN" dirty="0"/>
                  <a:t>Specifically, it takes quantum gates of order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altLang="zh-CN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d>
                          <m:d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CN" dirty="0"/>
                  <a:t> using fast multiplication, thus demonstrating that the integer-factorization problem can be efficiently solved on a quantum computer*</a:t>
                </a: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37C721F-9DA3-4917-B542-150009C6E4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页脚占位符 9">
            <a:extLst>
              <a:ext uri="{FF2B5EF4-FFF2-40B4-BE49-F238E27FC236}">
                <a16:creationId xmlns:a16="http://schemas.microsoft.com/office/drawing/2014/main" id="{BA67EAEF-D5E9-41DC-8F80-9C5E336B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b="0" dirty="0"/>
              <a:t>* from https://en.wikipedia.org/wiki/Shor%27s_algorithm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1520098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E3ECE7-3737-48FB-B456-3B41AB2D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429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1FFDB-B8CA-42EA-8EF6-65DDB48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Naive Algorithm for Finding a Factor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36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AB6E0-351F-477B-9C09-F6275E46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Naive Algorithm for Finding a Factor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Consolas" panose="020B0609020204030204" pitchFamily="49" charset="0"/>
                  </a:rPr>
                  <a:t>def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findFactor</a:t>
                </a:r>
                <a:r>
                  <a:rPr lang="en-US" altLang="zh-CN" dirty="0">
                    <a:latin typeface="Consolas" panose="020B0609020204030204" pitchFamily="49" charset="0"/>
                  </a:rPr>
                  <a:t>(n: int) -&gt; int: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while True: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x =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randint</a:t>
                </a:r>
                <a:r>
                  <a:rPr lang="en-US" altLang="zh-CN" dirty="0">
                    <a:latin typeface="Consolas" panose="020B0609020204030204" pitchFamily="49" charset="0"/>
                  </a:rPr>
                  <a:t>(2, n - 1)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if n % x == 0: break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return x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]=1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 b="-167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136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AB6E0-351F-477B-9C09-F6275E46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Naive Algorithm for Finding a Factor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Consolas" panose="020B0609020204030204" pitchFamily="49" charset="0"/>
                  </a:rPr>
                  <a:t>def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findFactor</a:t>
                </a:r>
                <a:r>
                  <a:rPr lang="en-US" altLang="zh-CN" dirty="0">
                    <a:latin typeface="Consolas" panose="020B0609020204030204" pitchFamily="49" charset="0"/>
                  </a:rPr>
                  <a:t>(n: int) -&gt; int: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while True: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x =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randint</a:t>
                </a:r>
                <a:r>
                  <a:rPr lang="en-US" altLang="zh-CN" dirty="0">
                    <a:latin typeface="Consolas" panose="020B0609020204030204" pitchFamily="49" charset="0"/>
                  </a:rPr>
                  <a:t>(2, n - 1)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if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gcd</a:t>
                </a:r>
                <a:r>
                  <a:rPr lang="en-US" altLang="zh-CN" dirty="0">
                    <a:latin typeface="Consolas" panose="020B0609020204030204" pitchFamily="49" charset="0"/>
                  </a:rPr>
                  <a:t>(n, x) &gt; 1: break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return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gcd</a:t>
                </a:r>
                <a:r>
                  <a:rPr lang="en-US" altLang="zh-CN" dirty="0">
                    <a:latin typeface="Consolas" panose="020B0609020204030204" pitchFamily="49" charset="0"/>
                  </a:rPr>
                  <a:t>(n, x)</a:t>
                </a:r>
              </a:p>
              <a:p>
                <a:r>
                  <a:rPr lang="en-US" altLang="zh-CN" b="0" dirty="0"/>
                  <a:t>Suppose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b="0" dirty="0"/>
                  <a:t>, when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𝑘𝑝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gcd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𝑘𝑝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𝑘𝑝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38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61FFDB-B8CA-42EA-8EF6-65DDB48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Birthday Problem</a:t>
            </a:r>
          </a:p>
        </p:txBody>
      </p:sp>
    </p:spTree>
    <p:extLst>
      <p:ext uri="{BB962C8B-B14F-4D97-AF65-F5344CB8AC3E}">
        <p14:creationId xmlns:p14="http://schemas.microsoft.com/office/powerpoint/2010/main" val="401875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F631BD-AE32-4379-8BED-8CAACEC7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Birthday Problem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A202762-29D6-4018-8D6B-D48E21D46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51" y="2603500"/>
            <a:ext cx="4497298" cy="2892228"/>
          </a:xfrm>
        </p:spPr>
      </p:pic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DCC368-BA3E-4940-9FF9-149FF1F7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10514327" cy="304801"/>
          </a:xfrm>
        </p:spPr>
        <p:txBody>
          <a:bodyPr/>
          <a:lstStyle/>
          <a:p>
            <a:r>
              <a:rPr lang="en-US" altLang="zh-CN" b="0" dirty="0"/>
              <a:t>* from https://upload.wikimedia.org/wikipedia/commons/thumb/e/e7/Birthday_Paradox.svg/580px-Birthday_Paradox.svg.png</a:t>
            </a:r>
            <a:endParaRPr lang="zh-CN" altLang="en-US" b="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7C7D3CE-7930-4E78-BC6A-85B78C879D0B}"/>
              </a:ext>
            </a:extLst>
          </p:cNvPr>
          <p:cNvSpPr txBox="1"/>
          <p:nvPr/>
        </p:nvSpPr>
        <p:spPr>
          <a:xfrm>
            <a:off x="1424465" y="5495728"/>
            <a:ext cx="9343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The computed probability of at least two people sharing a birthday versus the number of people*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522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F143E9-ADF7-4654-9CCF-0637C11D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Birthday Problem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CDE93D5-70C8-4807-BD77-5DC80E2DC4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Sampling with replacement in the range of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/>
                  <a:t> to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CN" b="0" dirty="0"/>
                  <a:t>, and get the array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;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CDE93D5-70C8-4807-BD77-5DC80E2DC4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174DB3A-6F7D-4A31-AF04-BCCF706D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b="0" dirty="0"/>
              <a:t>* from https://en.m.wikipedia.org/wiki/Birthday_problem</a:t>
            </a:r>
            <a:endParaRPr lang="zh-CN" altLang="en-US" b="0" dirty="0"/>
          </a:p>
        </p:txBody>
      </p:sp>
    </p:spTree>
    <p:extLst>
      <p:ext uri="{BB962C8B-B14F-4D97-AF65-F5344CB8AC3E}">
        <p14:creationId xmlns:p14="http://schemas.microsoft.com/office/powerpoint/2010/main" val="3269430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AB6E0-351F-477B-9C09-F6275E46D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Birthday Problem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Consolas" panose="020B0609020204030204" pitchFamily="49" charset="0"/>
                  </a:rPr>
                  <a:t>def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findFactor</a:t>
                </a:r>
                <a:r>
                  <a:rPr lang="en-US" altLang="zh-CN" dirty="0">
                    <a:latin typeface="Consolas" panose="020B0609020204030204" pitchFamily="49" charset="0"/>
                  </a:rPr>
                  <a:t>(n: int) -&gt; int: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xn</a:t>
                </a:r>
                <a:r>
                  <a:rPr lang="en-US" altLang="zh-CN" dirty="0">
                    <a:latin typeface="Consolas" panose="020B0609020204030204" pitchFamily="49" charset="0"/>
                  </a:rPr>
                  <a:t> = []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while True: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x =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randint</a:t>
                </a:r>
                <a:r>
                  <a:rPr lang="en-US" altLang="zh-CN" dirty="0">
                    <a:latin typeface="Consolas" panose="020B0609020204030204" pitchFamily="49" charset="0"/>
                  </a:rPr>
                  <a:t>(2, n - 1)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for xi in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xn</a:t>
                </a:r>
                <a:r>
                  <a:rPr lang="en-US" altLang="zh-CN" dirty="0">
                    <a:latin typeface="Consolas" panose="020B0609020204030204" pitchFamily="49" charset="0"/>
                  </a:rPr>
                  <a:t>:</a:t>
                </a:r>
              </a:p>
              <a:p>
                <a:r>
                  <a:rPr lang="en-US" altLang="zh-CN" dirty="0">
                    <a:latin typeface="Consolas" panose="020B0609020204030204" pitchFamily="49" charset="0"/>
                  </a:rPr>
                  <a:t>            if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gcd</a:t>
                </a:r>
                <a:r>
                  <a:rPr lang="en-US" altLang="zh-CN" dirty="0">
                    <a:latin typeface="Consolas" panose="020B0609020204030204" pitchFamily="49" charset="0"/>
                  </a:rPr>
                  <a:t>(n, x - xi) &gt; 1: return </a:t>
                </a:r>
                <a:r>
                  <a:rPr lang="en-US" altLang="zh-CN" dirty="0" err="1">
                    <a:latin typeface="Consolas" panose="020B0609020204030204" pitchFamily="49" charset="0"/>
                  </a:rPr>
                  <a:t>gcd</a:t>
                </a:r>
                <a:r>
                  <a:rPr lang="en-US" altLang="zh-CN" dirty="0">
                    <a:latin typeface="Consolas" panose="020B0609020204030204" pitchFamily="49" charset="0"/>
                  </a:rPr>
                  <a:t>(n, x – xi)</a:t>
                </a:r>
              </a:p>
              <a:p>
                <a:r>
                  <a:rPr lang="en-US" altLang="zh-CN" dirty="0"/>
                  <a:t>We expect we could get a factor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len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ra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56D421E-9748-4AD0-AD9F-B60F12B52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130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会议室">
  <a:themeElements>
    <a:clrScheme name="离子会议室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Times New Roman 宋体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离子会议室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760</TotalTime>
  <Words>1563</Words>
  <Application>Microsoft Office PowerPoint</Application>
  <PresentationFormat>宽屏</PresentationFormat>
  <Paragraphs>177</Paragraphs>
  <Slides>27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等线</vt:lpstr>
      <vt:lpstr>宋体</vt:lpstr>
      <vt:lpstr>Arial</vt:lpstr>
      <vt:lpstr>Cambria Math</vt:lpstr>
      <vt:lpstr>Consolas</vt:lpstr>
      <vt:lpstr>Times New Roman</vt:lpstr>
      <vt:lpstr>Wingdings 3</vt:lpstr>
      <vt:lpstr>离子会议室</vt:lpstr>
      <vt:lpstr>Pollard’s rho Algorithm</vt:lpstr>
      <vt:lpstr>Pollard’s rho Algorithm</vt:lpstr>
      <vt:lpstr>Naive Algorithm for Finding a Factor</vt:lpstr>
      <vt:lpstr>Naive Algorithm for Finding a Factor</vt:lpstr>
      <vt:lpstr>Naive Algorithm for Finding a Factor</vt:lpstr>
      <vt:lpstr>Birthday Problem</vt:lpstr>
      <vt:lpstr>Birthday Problem</vt:lpstr>
      <vt:lpstr>Birthday Problem</vt:lpstr>
      <vt:lpstr>Birthday Problem</vt:lpstr>
      <vt:lpstr>Pollard’s rho Algorithm</vt:lpstr>
      <vt:lpstr>Pollard’s rho Algorithm</vt:lpstr>
      <vt:lpstr>Pollard’s rho Algorithm</vt:lpstr>
      <vt:lpstr>Pollard’s rho Algorithm</vt:lpstr>
      <vt:lpstr>Pollard’s rho Algorithm</vt:lpstr>
      <vt:lpstr>Pollard’s rho Algorithm</vt:lpstr>
      <vt:lpstr>Further Optimization</vt:lpstr>
      <vt:lpstr>Further Optimization</vt:lpstr>
      <vt:lpstr>Further Optimization</vt:lpstr>
      <vt:lpstr>Further Optimization</vt:lpstr>
      <vt:lpstr>Further Optimization</vt:lpstr>
      <vt:lpstr>Further Optimization</vt:lpstr>
      <vt:lpstr>Application</vt:lpstr>
      <vt:lpstr>Application</vt:lpstr>
      <vt:lpstr>Application</vt:lpstr>
      <vt:lpstr>Application</vt:lpstr>
      <vt:lpstr>Application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Pollard’s rho Algorithm</dc:title>
  <dc:creator>林海波</dc:creator>
  <cp:lastModifiedBy>林海波</cp:lastModifiedBy>
  <cp:revision>50</cp:revision>
  <dcterms:created xsi:type="dcterms:W3CDTF">2021-04-06T05:23:52Z</dcterms:created>
  <dcterms:modified xsi:type="dcterms:W3CDTF">2021-04-06T18:05:08Z</dcterms:modified>
</cp:coreProperties>
</file>