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22"/>
  </p:notesMasterIdLst>
  <p:sldIdLst>
    <p:sldId id="256" r:id="rId2"/>
    <p:sldId id="292" r:id="rId3"/>
    <p:sldId id="274" r:id="rId4"/>
    <p:sldId id="303" r:id="rId5"/>
    <p:sldId id="302" r:id="rId6"/>
    <p:sldId id="276" r:id="rId7"/>
    <p:sldId id="295" r:id="rId8"/>
    <p:sldId id="279" r:id="rId9"/>
    <p:sldId id="280" r:id="rId10"/>
    <p:sldId id="296" r:id="rId11"/>
    <p:sldId id="304" r:id="rId12"/>
    <p:sldId id="297" r:id="rId13"/>
    <p:sldId id="281" r:id="rId14"/>
    <p:sldId id="300" r:id="rId15"/>
    <p:sldId id="283" r:id="rId16"/>
    <p:sldId id="305" r:id="rId17"/>
    <p:sldId id="285" r:id="rId18"/>
    <p:sldId id="286" r:id="rId19"/>
    <p:sldId id="306" r:id="rId20"/>
    <p:sldId id="273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8" autoAdjust="0"/>
    <p:restoredTop sz="94660"/>
  </p:normalViewPr>
  <p:slideViewPr>
    <p:cSldViewPr snapToObjects="1">
      <p:cViewPr varScale="1">
        <p:scale>
          <a:sx n="104" d="100"/>
          <a:sy n="104" d="100"/>
        </p:scale>
        <p:origin x="10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FF0F2C-F4FA-0DDD-53EE-2C5EF6F0FF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E7154FB-8CC1-28F2-E286-19EB651BB6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38101D39-B39F-ED36-F340-7AF0BEDDE6A8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0802623-30E5-A855-484F-EA3C637658A8}"/>
              </a:ext>
            </a:extLst>
          </p:cNvPr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/>
              <a:t>Click to edit Master text styles</a:t>
            </a:r>
          </a:p>
          <a:p>
            <a:pPr lvl="1"/>
            <a:r>
              <a:rPr lang="zh-CN" altLang="zh-CN" noProof="0"/>
              <a:t>Second level</a:t>
            </a:r>
          </a:p>
          <a:p>
            <a:pPr lvl="2"/>
            <a:r>
              <a:rPr lang="zh-CN" altLang="zh-CN" noProof="0"/>
              <a:t>Third level</a:t>
            </a:r>
          </a:p>
          <a:p>
            <a:pPr lvl="3"/>
            <a:r>
              <a:rPr lang="zh-CN" altLang="zh-CN" noProof="0"/>
              <a:t>Fourth level</a:t>
            </a:r>
          </a:p>
          <a:p>
            <a:pPr lvl="4"/>
            <a:r>
              <a:rPr lang="zh-CN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B3BCCDA-E45D-72E8-F9A4-8A769FBEC6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D3030E2-3E38-06BD-3D36-837836A7D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F0AD82-1D31-4A79-BCF3-3A6A0366ADE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0AD82-1D31-4A79-BCF3-3A6A0366ADE3}" type="slidenum">
              <a:rPr lang="zh-CN" altLang="zh-CN" smtClean="0"/>
              <a:pPr/>
              <a:t>19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6115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" y="4222750"/>
            <a:ext cx="7772400" cy="890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  <a:endParaRPr lang="zh-CN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302250"/>
            <a:ext cx="6400800" cy="6254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zh-CN" noProof="0"/>
          </a:p>
        </p:txBody>
      </p:sp>
    </p:spTree>
    <p:extLst>
      <p:ext uri="{BB962C8B-B14F-4D97-AF65-F5344CB8AC3E}">
        <p14:creationId xmlns:p14="http://schemas.microsoft.com/office/powerpoint/2010/main" val="173591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FBB39-3EEB-F48B-3494-10427F75F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BBAD9D-470D-F263-CFE1-97D57DB8B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92381F-25EB-6B9C-8C70-DD0B14DBD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E2074-CD63-49CC-851D-ABF721C02B9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7194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758641-B761-8AC0-DAEB-F73E175C1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A459DA-2A01-8669-C975-6618FE4A7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989F44-B4F0-58A3-40D9-62360E007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24228-6D4F-45B5-B69D-D90DD8596DF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1174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C2BD7A-9051-9AE3-EAD6-9CE7A665F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15BA8E-B514-EC80-5DB0-047BF9828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D9EB36-8A20-F0AA-5D7C-B74D511CE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3B03E-2A3F-4949-B047-2554E9732DE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6569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66728A-4B4C-9BF3-D974-A1E48A034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52228-BC21-7290-CC93-E167F9E02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2E8CAF-3A81-928A-9204-A31741A8C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5ECBF-3D3F-49F1-A25C-62D4F2C2826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7374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0AB8665-44F4-DA6D-5B61-C7F2E0EF5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F683B39-C151-5AB5-B844-7FB7E08DB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631ECFA-DC2B-3603-09B0-6DADC106C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87092-7B05-4A2F-92A3-6E553780472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577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1482089-41D4-7F32-5AD6-AFB8C271F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A9F9312-D210-AD2D-4BAB-B146BDBA2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763BDF4-BFE9-3E95-5C16-ECD53CFFB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E00A6-B3FD-46CB-A802-4B1E525A90A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1330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6DCA994-4938-FC80-3D2E-68D607AC9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AB917A0-7A49-FCAE-D020-1FE34D5D2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C441F45E-001C-565B-A671-68A90D177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8AF73-2072-44E6-A437-6DC1089ADA2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7109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446DED7-EA14-FED5-1188-E8831CDD0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4B2BFE7-CDC4-E0F8-4AAB-86DE501B8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E4A3859-B772-B4F8-F456-C26ED0A37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A3249-DA39-4492-9E2E-7EAA8C5839A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187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A34CAE65-FE51-67B7-EBDB-4DCEE2556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BEC4BB6-49ED-3022-1EF7-69FBC8556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AC43E05-6076-0619-431A-53066DD56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C9395-35D8-484F-B063-DB4C8C59258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8543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063C692-429F-7AC2-1A4E-5AA45E9EB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6B078C0-D663-9F97-2B11-50D5F3A65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0917E62-42C9-0924-8178-F2F2BC8F4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19B29-2B63-4DA6-BBF3-3911E5FE075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1722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692B05C7-8138-C4CD-51C1-534F2DF37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2A58407-42B1-A5C2-C7C3-2BD121C5F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7F42711F-C55E-A703-0E1E-7D623F484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8F4D397E-2020-2D63-D7B3-55BC0436F7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D2B140A8-2DF1-CF52-F48D-419A764EB8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EE7C39B-9DC7-4E53-BDCA-53BFCCB8C8F5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E0B2FA3-5592-9311-4F10-4D0CE837D8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3438" y="4419600"/>
            <a:ext cx="7772400" cy="890588"/>
          </a:xfrm>
        </p:spPr>
        <p:txBody>
          <a:bodyPr/>
          <a:lstStyle/>
          <a:p>
            <a:pPr eaLnBrk="1" hangingPunct="1"/>
            <a:r>
              <a:rPr lang="zh-CN" altLang="zh-CN" b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计算机问题求解</a:t>
            </a:r>
            <a:r>
              <a:rPr lang="zh-CN" altLang="en-US" b="0"/>
              <a:t> </a:t>
            </a:r>
            <a:r>
              <a:rPr lang="en-US" altLang="zh-CN" b="0"/>
              <a:t>–</a:t>
            </a:r>
            <a:r>
              <a:rPr lang="zh-CN" altLang="en-US" b="0"/>
              <a:t> </a:t>
            </a:r>
            <a:r>
              <a:rPr lang="zh-CN" altLang="en-US" b="0">
                <a:latin typeface="楷体" panose="02010609060101010101" pitchFamily="49" charset="-122"/>
                <a:ea typeface="楷体" panose="02010609060101010101" pitchFamily="49" charset="-122"/>
              </a:rPr>
              <a:t>论题</a:t>
            </a:r>
            <a:r>
              <a:rPr lang="en-US" altLang="zh-CN" b="0"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br>
              <a:rPr lang="zh-CN" altLang="zh-CN" b="0"/>
            </a:br>
            <a:r>
              <a:rPr lang="zh-CN" altLang="zh-CN" b="0"/>
              <a:t>    -  </a:t>
            </a:r>
            <a:r>
              <a:rPr lang="zh-CN" altLang="en-US" b="0">
                <a:latin typeface="楷体" panose="02010609060101010101" pitchFamily="49" charset="-122"/>
                <a:ea typeface="楷体" panose="02010609060101010101" pitchFamily="49" charset="-122"/>
              </a:rPr>
              <a:t>数据与数据结构</a:t>
            </a:r>
            <a:endParaRPr lang="zh-CN" altLang="zh-CN" b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8D45EBF-9BBA-2654-F8B6-D07187DB2E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58925" y="5454650"/>
            <a:ext cx="6400800" cy="354013"/>
          </a:xfrm>
        </p:spPr>
        <p:txBody>
          <a:bodyPr/>
          <a:lstStyle/>
          <a:p>
            <a:pPr eaLnBrk="1" hangingPunct="1"/>
            <a:r>
              <a:rPr lang="zh-CN" altLang="zh-CN" sz="1800" dirty="0"/>
              <a:t>20</a:t>
            </a:r>
            <a:r>
              <a:rPr lang="en-US" altLang="zh-CN" sz="1800" dirty="0"/>
              <a:t>22</a:t>
            </a:r>
            <a:r>
              <a:rPr lang="zh-CN" altLang="zh-CN" sz="1800" dirty="0"/>
              <a:t>年</a:t>
            </a:r>
            <a:r>
              <a:rPr lang="en-US" altLang="zh-CN" sz="1800" dirty="0"/>
              <a:t>10</a:t>
            </a:r>
            <a:r>
              <a:rPr lang="zh-CN" altLang="en-US" sz="1800" dirty="0"/>
              <a:t>月</a:t>
            </a:r>
            <a:r>
              <a:rPr lang="en-US" altLang="zh-CN" sz="1800" dirty="0"/>
              <a:t>17</a:t>
            </a:r>
            <a:r>
              <a:rPr lang="zh-CN" altLang="zh-CN" sz="1800" dirty="0"/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3D071A-9A17-890A-1B63-CDE04B00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数组结构的优点和局限性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865760-5AF3-FD4A-7C31-FF96F419C501}"/>
              </a:ext>
            </a:extLst>
          </p:cNvPr>
          <p:cNvSpPr txBox="1"/>
          <p:nvPr/>
        </p:nvSpPr>
        <p:spPr>
          <a:xfrm>
            <a:off x="1303466" y="2715585"/>
            <a:ext cx="642162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数组元素使用“下标”确定其位置，而下标是顺序编排的，这对访问数组元素带来什么便利？</a:t>
            </a:r>
            <a:endParaRPr lang="en-US" altLang="zh-CN" sz="1600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正因为顺序编排，对于在应用中如果需要增删元素则必须“维护”相应的特性？</a:t>
            </a:r>
            <a:endParaRPr lang="en-US" altLang="zh-CN" sz="1600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BDBADD-2B19-C13B-3979-42E4FDA9EC78}"/>
              </a:ext>
            </a:extLst>
          </p:cNvPr>
          <p:cNvSpPr/>
          <p:nvPr/>
        </p:nvSpPr>
        <p:spPr>
          <a:xfrm>
            <a:off x="1047523" y="1324758"/>
            <a:ext cx="7048954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问题</a:t>
            </a:r>
            <a:r>
              <a:rPr lang="en-US" altLang="zh-CN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</a:p>
          <a:p>
            <a:pPr>
              <a:spcBef>
                <a:spcPts val="600"/>
              </a:spcBef>
            </a:pPr>
            <a:r>
              <a:rPr lang="zh-CN" altLang="en-US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数组结构的访问方式特点是什么，对于解题有什么好处？又带来什么不便？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99B5BE-64C4-5D31-292F-4D987D6033C2}"/>
              </a:ext>
            </a:extLst>
          </p:cNvPr>
          <p:cNvSpPr txBox="1"/>
          <p:nvPr/>
        </p:nvSpPr>
        <p:spPr>
          <a:xfrm>
            <a:off x="1303466" y="4014065"/>
            <a:ext cx="65848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600" dirty="0">
                <a:solidFill>
                  <a:srgbClr val="C00000"/>
                </a:solidFill>
                <a:latin typeface="+mj-ea"/>
                <a:ea typeface="+mj-ea"/>
              </a:rPr>
              <a:t>你若需要对数组元素进行如下操作，可能必须移动“整块”的其它元素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（那代价可能很大）</a:t>
            </a:r>
            <a:r>
              <a:rPr lang="zh-CN" altLang="en-US" sz="1600" dirty="0">
                <a:solidFill>
                  <a:srgbClr val="C00000"/>
                </a:solidFill>
                <a:latin typeface="+mj-ea"/>
                <a:ea typeface="+mj-ea"/>
              </a:rPr>
              <a:t>：</a:t>
            </a:r>
            <a:endParaRPr lang="en-US" altLang="zh-CN" sz="1600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+mj-ea"/>
                <a:ea typeface="+mj-ea"/>
              </a:rPr>
              <a:t>在指定位置插入一个新元素；</a:t>
            </a:r>
            <a:endParaRPr lang="en-US" altLang="zh-CN" sz="1600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+mj-ea"/>
                <a:ea typeface="+mj-ea"/>
              </a:rPr>
              <a:t>删除某个位置上的元素但不留下“空挡”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CE9D3F-5C09-F810-6BE7-C28C3392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顺序结构的“抽象”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9D488F-4BBE-A329-45EF-96AE8456F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55" y="1417638"/>
            <a:ext cx="7920880" cy="2326397"/>
          </a:xfrm>
        </p:spPr>
        <p:txBody>
          <a:bodyPr/>
          <a:lstStyle/>
          <a:p>
            <a:r>
              <a:rPr lang="zh-CN" altLang="en-US" sz="1800" dirty="0"/>
              <a:t>数组实际上是通过连续编排下标将元素顺序连接成一个“结构”</a:t>
            </a:r>
            <a:endParaRPr lang="en-US" altLang="zh-CN" sz="1800" dirty="0"/>
          </a:p>
          <a:p>
            <a:r>
              <a:rPr lang="zh-CN" altLang="en-US" sz="1800" dirty="0"/>
              <a:t>如果我们将“顺序连接”抽象为对用户“透明”的实现方式，那么数组就可以认为是“抽象数据类型”</a:t>
            </a:r>
            <a:r>
              <a:rPr lang="en-US" altLang="zh-CN" sz="1800" dirty="0"/>
              <a:t>list</a:t>
            </a:r>
            <a:r>
              <a:rPr lang="zh-CN" altLang="en-US" sz="1800" dirty="0"/>
              <a:t>的一种实现。</a:t>
            </a:r>
            <a:r>
              <a:rPr lang="en-US" altLang="zh-CN" sz="1800" dirty="0"/>
              <a:t>list</a:t>
            </a:r>
            <a:r>
              <a:rPr lang="zh-CN" altLang="en-US" sz="1800" dirty="0"/>
              <a:t>中“顺序”的概念是抽象的，可以用不同方式实现</a:t>
            </a:r>
            <a:endParaRPr lang="en-US" altLang="zh-CN" sz="1800" dirty="0"/>
          </a:p>
          <a:p>
            <a:r>
              <a:rPr lang="zh-CN" altLang="en-US" sz="1800" dirty="0"/>
              <a:t>常用的</a:t>
            </a:r>
            <a:r>
              <a:rPr lang="en-US" altLang="zh-CN" sz="1800" dirty="0"/>
              <a:t>linked-list</a:t>
            </a:r>
            <a:r>
              <a:rPr lang="zh-CN" altLang="en-US" sz="1800" dirty="0"/>
              <a:t>可以认为是一种使用“指针”的实现。显然</a:t>
            </a:r>
            <a:r>
              <a:rPr lang="en-US" altLang="zh-CN" sz="1800" dirty="0"/>
              <a:t>linked-list(</a:t>
            </a:r>
            <a:r>
              <a:rPr lang="zh-CN" altLang="en-US" sz="1800" dirty="0"/>
              <a:t>链表</a:t>
            </a:r>
            <a:r>
              <a:rPr lang="en-US" altLang="zh-CN" sz="1800" dirty="0"/>
              <a:t>)</a:t>
            </a:r>
            <a:r>
              <a:rPr lang="zh-CN" altLang="en-US" sz="1800" dirty="0"/>
              <a:t>可以解决数组的不便。而且更适用于执行前无法确定序列长度的情况。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ADD52D-2D66-B4A0-D375-DEB668C6CF23}"/>
              </a:ext>
            </a:extLst>
          </p:cNvPr>
          <p:cNvSpPr txBox="1"/>
          <p:nvPr/>
        </p:nvSpPr>
        <p:spPr>
          <a:xfrm>
            <a:off x="926595" y="4104075"/>
            <a:ext cx="297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所谓“抽象数据类型”不涉及数据对象的性质以及其“存放”方式，仅通过操作定义体现在“解题”时的应用意义。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2BA11A6-B70E-E9CF-5B93-E0F56CAE6ABB}"/>
              </a:ext>
            </a:extLst>
          </p:cNvPr>
          <p:cNvGrpSpPr/>
          <p:nvPr/>
        </p:nvGrpSpPr>
        <p:grpSpPr>
          <a:xfrm>
            <a:off x="4256965" y="3454485"/>
            <a:ext cx="4190566" cy="2539157"/>
            <a:chOff x="4256965" y="3454485"/>
            <a:chExt cx="4190566" cy="253915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975297E-0A0B-1100-AEEF-FA9B6653340D}"/>
                </a:ext>
              </a:extLst>
            </p:cNvPr>
            <p:cNvSpPr txBox="1"/>
            <p:nvPr/>
          </p:nvSpPr>
          <p:spPr>
            <a:xfrm>
              <a:off x="4256965" y="3454485"/>
              <a:ext cx="3806080" cy="2539157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 cons(obj 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newElement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oldList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Precondition: none</a:t>
              </a:r>
            </a:p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Postcondition: if x=con(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newElement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oldList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 then: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refer to a newly created list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nil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800100" lvl="1" indent="-342900">
                <a:buFont typeface="+mj-lt"/>
                <a:buAutoNum type="arabicPeriod"/>
              </a:pP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first(x)=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newElement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800100" lvl="1" indent="-342900">
                <a:buFont typeface="+mj-lt"/>
                <a:buAutoNum type="arabicPeriod"/>
              </a:pP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rest(x)=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oldList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>
                <a:spcBef>
                  <a:spcPts val="600"/>
                </a:spcBef>
              </a:pP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obj first(list 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aList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  <a:p>
              <a:pPr>
                <a:spcBef>
                  <a:spcPts val="0"/>
                </a:spcBef>
              </a:pP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Precondition: 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aListnil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>
                <a:spcBef>
                  <a:spcPts val="600"/>
                </a:spcBef>
              </a:pP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list rest(list 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aList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  <a:p>
              <a:pPr>
                <a:spcBef>
                  <a:spcPts val="0"/>
                </a:spcBef>
              </a:pP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Precondition: 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sListnil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>
                <a:spcBef>
                  <a:spcPts val="600"/>
                </a:spcBef>
              </a:pP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list nil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F79A817-3A07-2F2C-A219-BAA27375E0EA}"/>
                </a:ext>
              </a:extLst>
            </p:cNvPr>
            <p:cNvSpPr txBox="1"/>
            <p:nvPr/>
          </p:nvSpPr>
          <p:spPr>
            <a:xfrm>
              <a:off x="6377301" y="5337553"/>
              <a:ext cx="2070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08000"/>
                  </a:solidFill>
                  <a:latin typeface="+mn-lt"/>
                  <a:ea typeface="楷体" panose="02010609060101010101" pitchFamily="49" charset="-122"/>
                </a:rPr>
                <a:t>简化的</a:t>
              </a:r>
              <a:r>
                <a:rPr lang="en-US" altLang="zh-CN" sz="1200" dirty="0">
                  <a:solidFill>
                    <a:srgbClr val="008000"/>
                  </a:solidFill>
                  <a:latin typeface="+mn-lt"/>
                  <a:ea typeface="楷体" panose="02010609060101010101" pitchFamily="49" charset="-122"/>
                </a:rPr>
                <a:t>list</a:t>
              </a:r>
              <a:r>
                <a:rPr lang="zh-CN" altLang="en-US" sz="12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由</a:t>
              </a:r>
              <a:r>
                <a:rPr lang="en-US" altLang="zh-CN" sz="1200" dirty="0">
                  <a:solidFill>
                    <a:srgbClr val="008000"/>
                  </a:solidFill>
                  <a:latin typeface="+mn-lt"/>
                  <a:ea typeface="楷体" panose="02010609060101010101" pitchFamily="49" charset="-122"/>
                </a:rPr>
                <a:t>4</a:t>
              </a:r>
              <a:r>
                <a:rPr lang="zh-CN" altLang="en-US" sz="12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个操作定义：一个创建</a:t>
              </a:r>
              <a:r>
                <a:rPr lang="en-US" altLang="zh-CN" sz="12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12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插入</a:t>
              </a:r>
              <a:r>
                <a:rPr lang="en-US" altLang="zh-CN" sz="12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12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操作，两个“查询”操作，一个常量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CB6A9CD-CF86-A90B-11FE-FBC13A6C55C6}"/>
              </a:ext>
            </a:extLst>
          </p:cNvPr>
          <p:cNvSpPr txBox="1"/>
          <p:nvPr/>
        </p:nvSpPr>
        <p:spPr>
          <a:xfrm>
            <a:off x="4127051" y="6072498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+mj-ea"/>
                <a:ea typeface="+mj-ea"/>
              </a:rPr>
              <a:t>你能说说“概念意义”上插入，删除任一元素怎么“计算”吗？</a:t>
            </a:r>
          </a:p>
        </p:txBody>
      </p:sp>
    </p:spTree>
    <p:extLst>
      <p:ext uri="{BB962C8B-B14F-4D97-AF65-F5344CB8AC3E}">
        <p14:creationId xmlns:p14="http://schemas.microsoft.com/office/powerpoint/2010/main" val="182779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FE800B-8193-53AC-D5DC-ED6D29AE39CF}"/>
              </a:ext>
            </a:extLst>
          </p:cNvPr>
          <p:cNvSpPr/>
          <p:nvPr/>
        </p:nvSpPr>
        <p:spPr>
          <a:xfrm>
            <a:off x="1368989" y="2573905"/>
            <a:ext cx="640912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Part II</a:t>
            </a:r>
          </a:p>
          <a:p>
            <a:pPr algn="ctr">
              <a:spcBef>
                <a:spcPts val="1200"/>
              </a:spcBef>
              <a:defRPr/>
            </a:pPr>
            <a:r>
              <a:rPr lang="zh-CN" alt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抽象数据类型与问题求解</a:t>
            </a:r>
            <a:endParaRPr lang="en-US" altLang="zh-CN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70F946D-C428-6FE2-4F2C-FACDE46F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39825"/>
          </a:xfrm>
        </p:spPr>
        <p:txBody>
          <a:bodyPr/>
          <a:lstStyle/>
          <a:p>
            <a:pPr eaLnBrk="1" hangingPunct="1"/>
            <a:r>
              <a:rPr lang="zh-CN" altLang="en-US" dirty="0"/>
              <a:t>存取的“随意”和“受限”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3A050FB-88C4-6889-160A-982A93D1F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605" y="1544638"/>
            <a:ext cx="5805645" cy="1468438"/>
          </a:xfrm>
        </p:spPr>
        <p:txBody>
          <a:bodyPr/>
          <a:lstStyle/>
          <a:p>
            <a:pPr eaLnBrk="1" hangingPunct="1"/>
            <a:r>
              <a:rPr lang="zh-CN" altLang="en-US" sz="2400" dirty="0"/>
              <a:t>在图书馆的书架某一层取一本书</a:t>
            </a:r>
            <a:endParaRPr lang="en-US" altLang="zh-CN" sz="2400" dirty="0"/>
          </a:p>
          <a:p>
            <a:pPr eaLnBrk="1" hangingPunct="1"/>
            <a:r>
              <a:rPr lang="zh-CN" altLang="en-US" sz="2400" dirty="0"/>
              <a:t>在机场的饮水机旁取一个纸杯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DA7ED56-04C7-9890-E59C-2529E5907B71}"/>
              </a:ext>
            </a:extLst>
          </p:cNvPr>
          <p:cNvSpPr txBox="1"/>
          <p:nvPr/>
        </p:nvSpPr>
        <p:spPr>
          <a:xfrm>
            <a:off x="6057165" y="1943835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这两者有何不同？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C729C6-E4CF-70B6-F578-D53FF06CA065}"/>
              </a:ext>
            </a:extLst>
          </p:cNvPr>
          <p:cNvSpPr txBox="1"/>
          <p:nvPr/>
        </p:nvSpPr>
        <p:spPr>
          <a:xfrm>
            <a:off x="1106615" y="2564621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如果仅仅从“放置”的角度看，两者涉及的物体放置方式是一样的：“一个挨着一个的顺序结构”，不同的是对元素的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操作</a:t>
            </a:r>
            <a:r>
              <a:rPr lang="zh-CN" altLang="en-US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方式。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053CF5-222F-214F-A20A-5CC059802CDC}"/>
              </a:ext>
            </a:extLst>
          </p:cNvPr>
          <p:cNvSpPr txBox="1"/>
          <p:nvPr/>
        </p:nvSpPr>
        <p:spPr>
          <a:xfrm>
            <a:off x="1286635" y="3445075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即使一样的“受限”操作方式，也可以有不同的“限”法：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B0E1390-D375-5D46-32A8-310970C5597A}"/>
              </a:ext>
            </a:extLst>
          </p:cNvPr>
          <p:cNvGrpSpPr/>
          <p:nvPr/>
        </p:nvGrpSpPr>
        <p:grpSpPr>
          <a:xfrm>
            <a:off x="1106615" y="4033059"/>
            <a:ext cx="5297575" cy="1967303"/>
            <a:chOff x="1923212" y="4033059"/>
            <a:chExt cx="5297575" cy="196730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756AB31-B72D-932F-4F74-594376581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3212" y="4033059"/>
              <a:ext cx="5297575" cy="1967303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D77C3F7-84BE-32AB-2311-AFC04B78947B}"/>
                </a:ext>
              </a:extLst>
            </p:cNvPr>
            <p:cNvSpPr txBox="1"/>
            <p:nvPr/>
          </p:nvSpPr>
          <p:spPr>
            <a:xfrm>
              <a:off x="3626896" y="5692585"/>
              <a:ext cx="630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队列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0FE6448-D4CB-0724-B635-C790E314C7F3}"/>
                </a:ext>
              </a:extLst>
            </p:cNvPr>
            <p:cNvSpPr txBox="1"/>
            <p:nvPr/>
          </p:nvSpPr>
          <p:spPr>
            <a:xfrm>
              <a:off x="6417205" y="5692585"/>
              <a:ext cx="630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堆栈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1DE5481-06D6-8096-555D-EAF1E74C1529}"/>
              </a:ext>
            </a:extLst>
          </p:cNvPr>
          <p:cNvSpPr txBox="1"/>
          <p:nvPr/>
        </p:nvSpPr>
        <p:spPr>
          <a:xfrm>
            <a:off x="6597225" y="4233388"/>
            <a:ext cx="1755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不同的操作方式在解题中有明显的意义。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53E664F-4B06-665B-0459-6797017899A0}"/>
              </a:ext>
            </a:extLst>
          </p:cNvPr>
          <p:cNvSpPr txBox="1"/>
          <p:nvPr/>
        </p:nvSpPr>
        <p:spPr>
          <a:xfrm>
            <a:off x="6597224" y="5139190"/>
            <a:ext cx="1755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在下面的例子中你不必考虑这些结构如何实现，只是当作可直接用的对象（连同相关的操作）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118719F-8DF0-5F7A-0022-730016F7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82" y="504643"/>
            <a:ext cx="6185030" cy="904112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Cambria Math" panose="02040503050406030204" pitchFamily="18" charset="0"/>
              </a:rPr>
              <a:t>两个典型的例子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3FA9504-1A2A-3167-DA65-B250EAE44D92}"/>
              </a:ext>
            </a:extLst>
          </p:cNvPr>
          <p:cNvGrpSpPr/>
          <p:nvPr/>
        </p:nvGrpSpPr>
        <p:grpSpPr>
          <a:xfrm>
            <a:off x="845097" y="623279"/>
            <a:ext cx="7823160" cy="3248598"/>
            <a:chOff x="845097" y="623279"/>
            <a:chExt cx="7823160" cy="3248598"/>
          </a:xfrm>
        </p:grpSpPr>
        <p:pic>
          <p:nvPicPr>
            <p:cNvPr id="22531" name="Picture 2">
              <a:extLst>
                <a:ext uri="{FF2B5EF4-FFF2-40B4-BE49-F238E27FC236}">
                  <a16:creationId xmlns:a16="http://schemas.microsoft.com/office/drawing/2014/main" id="{78966EDC-CE08-EA43-0F6B-2912580D4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466" y="623279"/>
              <a:ext cx="1756083" cy="315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66DAA7-8DEE-A105-EB95-A7B20B8DC87E}"/>
                </a:ext>
              </a:extLst>
            </p:cNvPr>
            <p:cNvSpPr/>
            <p:nvPr/>
          </p:nvSpPr>
          <p:spPr>
            <a:xfrm>
              <a:off x="845097" y="2038235"/>
              <a:ext cx="5130800" cy="15542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rgbClr val="C00000"/>
                  </a:solidFill>
                  <a:latin typeface="+mj-ea"/>
                  <a:ea typeface="+mj-ea"/>
                </a:rPr>
                <a:t>问题</a:t>
              </a:r>
              <a:r>
                <a:rPr lang="en-US" altLang="zh-CN" dirty="0">
                  <a:solidFill>
                    <a:srgbClr val="C00000"/>
                  </a:solidFill>
                  <a:latin typeface="+mj-ea"/>
                  <a:ea typeface="+mj-ea"/>
                </a:rPr>
                <a:t>1</a:t>
              </a:r>
              <a:r>
                <a:rPr lang="zh-CN" altLang="en-US" dirty="0">
                  <a:solidFill>
                    <a:srgbClr val="C00000"/>
                  </a:solidFill>
                  <a:latin typeface="+mj-ea"/>
                  <a:ea typeface="+mj-ea"/>
                </a:rPr>
                <a:t>：判定输入字符串是否“回文”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j-ea"/>
                </a:rPr>
                <a:t>（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j-ea"/>
                </a:rPr>
                <a:t>palindrome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j-ea"/>
                </a:rPr>
                <a:t>）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j-ea"/>
              </a:endParaRPr>
            </a:p>
            <a:p>
              <a:pPr>
                <a:spcBef>
                  <a:spcPts val="600"/>
                </a:spcBef>
                <a:defRPr/>
              </a:pP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所谓“回文”即从头读到尾与从尾读到头完全一样。历史上（也可能是传说中）一个非常有名的回文是拿破仑说的一句话：</a:t>
              </a:r>
              <a:r>
                <a:rPr lang="zh-CN" altLang="en-US" dirty="0">
                  <a:solidFill>
                    <a:srgbClr val="C00000"/>
                  </a:solidFill>
                  <a:latin typeface="+mn-lt"/>
                  <a:ea typeface="宋体" charset="-122"/>
                </a:rPr>
                <a:t>“</a:t>
              </a:r>
              <a:r>
                <a:rPr lang="en-US" altLang="zh-CN" dirty="0">
                  <a:solidFill>
                    <a:srgbClr val="C00000"/>
                  </a:solidFill>
                  <a:latin typeface="+mn-lt"/>
                  <a:ea typeface="宋体" charset="-122"/>
                </a:rPr>
                <a:t>Able was I ere I saw Elba</a:t>
              </a:r>
              <a:r>
                <a:rPr lang="zh-CN" altLang="en-US" dirty="0">
                  <a:solidFill>
                    <a:srgbClr val="C00000"/>
                  </a:solidFill>
                  <a:latin typeface="+mn-lt"/>
                  <a:ea typeface="宋体" charset="-122"/>
                </a:rPr>
                <a:t>”</a:t>
              </a:r>
              <a:endParaRPr lang="zh-CN" altLang="en-US" dirty="0">
                <a:latin typeface="+mn-lt"/>
                <a:ea typeface="宋体" charset="-122"/>
              </a:endParaRPr>
            </a:p>
          </p:txBody>
        </p:sp>
        <p:grpSp>
          <p:nvGrpSpPr>
            <p:cNvPr id="22533" name="Group 5">
              <a:extLst>
                <a:ext uri="{FF2B5EF4-FFF2-40B4-BE49-F238E27FC236}">
                  <a16:creationId xmlns:a16="http://schemas.microsoft.com/office/drawing/2014/main" id="{E5C32832-BC4D-C5E5-C1C7-085B1B73CB56}"/>
                </a:ext>
              </a:extLst>
            </p:cNvPr>
            <p:cNvGrpSpPr>
              <a:grpSpLocks/>
            </p:cNvGrpSpPr>
            <p:nvPr/>
          </p:nvGrpSpPr>
          <p:grpSpPr bwMode="auto">
            <a:xfrm rot="2530147">
              <a:off x="6088756" y="3119515"/>
              <a:ext cx="2579501" cy="752362"/>
              <a:chOff x="1549304" y="4598962"/>
              <a:chExt cx="5152661" cy="1493246"/>
            </a:xfrm>
          </p:grpSpPr>
          <p:sp>
            <p:nvSpPr>
              <p:cNvPr id="4" name="Cloud Callout 3">
                <a:extLst>
                  <a:ext uri="{FF2B5EF4-FFF2-40B4-BE49-F238E27FC236}">
                    <a16:creationId xmlns:a16="http://schemas.microsoft.com/office/drawing/2014/main" id="{B78BD2C7-FC89-A50E-4FB4-F235EE36BDE9}"/>
                  </a:ext>
                </a:extLst>
              </p:cNvPr>
              <p:cNvSpPr/>
              <p:nvPr/>
            </p:nvSpPr>
            <p:spPr>
              <a:xfrm rot="10318211">
                <a:off x="1549304" y="4598962"/>
                <a:ext cx="5152661" cy="1493246"/>
              </a:xfrm>
              <a:prstGeom prst="cloudCallout">
                <a:avLst>
                  <a:gd name="adj1" fmla="val 35228"/>
                  <a:gd name="adj2" fmla="val 834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1EFF37-2F71-7FE6-53BE-1894B6F42C1A}"/>
                  </a:ext>
                </a:extLst>
              </p:cNvPr>
              <p:cNvSpPr/>
              <p:nvPr/>
            </p:nvSpPr>
            <p:spPr>
              <a:xfrm rot="20901947">
                <a:off x="1949019" y="5055397"/>
                <a:ext cx="4251075" cy="468312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altLang="zh-CN" sz="1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charset="0"/>
                    <a:ea typeface="宋体" charset="-122"/>
                  </a:rPr>
                  <a:t>Able was I ere I saw Elba</a:t>
                </a:r>
              </a:p>
            </p:txBody>
          </p:sp>
        </p:grp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A9712577-C729-DEF0-E066-804E1512F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46" y="4139300"/>
            <a:ext cx="3015969" cy="183073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A761A46-D397-192B-844D-0981F8398F07}"/>
              </a:ext>
            </a:extLst>
          </p:cNvPr>
          <p:cNvSpPr/>
          <p:nvPr/>
        </p:nvSpPr>
        <p:spPr>
          <a:xfrm>
            <a:off x="3697297" y="4064555"/>
            <a:ext cx="4805197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C00000"/>
                </a:solidFill>
                <a:latin typeface="+mj-ea"/>
                <a:ea typeface="+mj-ea"/>
              </a:rPr>
              <a:t>问题</a:t>
            </a:r>
            <a:r>
              <a:rPr lang="en-US" altLang="zh-CN" dirty="0">
                <a:solidFill>
                  <a:srgbClr val="C00000"/>
                </a:solidFill>
                <a:latin typeface="+mj-ea"/>
                <a:ea typeface="+mj-ea"/>
              </a:rPr>
              <a:t>2</a:t>
            </a:r>
            <a:r>
              <a:rPr lang="zh-CN" altLang="en-US" dirty="0">
                <a:solidFill>
                  <a:srgbClr val="C00000"/>
                </a:solidFill>
                <a:latin typeface="+mj-ea"/>
                <a:ea typeface="+mj-ea"/>
              </a:rPr>
              <a:t>：模拟一个排队的场景</a:t>
            </a:r>
            <a:endParaRPr lang="en-US" altLang="zh-CN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设想一个单服务柜台的运行状态，设定模拟总时间长度，随机生成“新顾客到达时间及其需要的服务处理时长”模拟可能的排队等待队列人数变化情况。假设服务能力与预期顾客需求量总量平衡。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提示：以第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个顾客到达时间为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，建立“时钟”，随机生成的参数（注意舍弃不合理的参数）决定后面入队列与出队列时刻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B6064A-D47E-C30E-1DAE-1CCC8C6467BB}"/>
              </a:ext>
            </a:extLst>
          </p:cNvPr>
          <p:cNvSpPr txBox="1"/>
          <p:nvPr/>
        </p:nvSpPr>
        <p:spPr>
          <a:xfrm>
            <a:off x="926594" y="1408755"/>
            <a:ext cx="5355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不需要编程，只需考虑合理利用数据结构的算法基本过程。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4244777-2864-08E5-D286-464A0BFD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50" y="503675"/>
            <a:ext cx="8229600" cy="1066800"/>
          </a:xfrm>
        </p:spPr>
        <p:txBody>
          <a:bodyPr/>
          <a:lstStyle/>
          <a:p>
            <a:pPr eaLnBrk="1" hangingPunct="1"/>
            <a:r>
              <a:rPr lang="zh-CN" altLang="en-US" dirty="0"/>
              <a:t>非线性结构 </a:t>
            </a:r>
            <a:r>
              <a:rPr lang="en-US" altLang="zh-CN" dirty="0"/>
              <a:t>–</a:t>
            </a:r>
            <a:r>
              <a:rPr lang="zh-CN" altLang="en-US" dirty="0"/>
              <a:t> “树”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5AC771B4-44A8-C3A3-76FB-8721D93A9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1859725"/>
            <a:ext cx="5580620" cy="313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F7D1734-9668-BB4E-A2BF-8BD1D907D10B}"/>
              </a:ext>
            </a:extLst>
          </p:cNvPr>
          <p:cNvSpPr txBox="1"/>
          <p:nvPr/>
        </p:nvSpPr>
        <p:spPr>
          <a:xfrm>
            <a:off x="1291262" y="5248769"/>
            <a:ext cx="656147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AE4845">
                          <a:shade val="50000"/>
                          <a:satMod val="190000"/>
                        </a:srgbClr>
                      </a:gs>
                      <a:gs pos="0">
                        <a:srgbClr val="AE4845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E4845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问题</a:t>
            </a:r>
            <a:r>
              <a:rPr lang="en-US" altLang="zh-CN" sz="2800" b="1" dirty="0">
                <a:ln w="31550" cmpd="sng">
                  <a:gradFill>
                    <a:gsLst>
                      <a:gs pos="70000">
                        <a:srgbClr val="AE4845">
                          <a:shade val="50000"/>
                          <a:satMod val="190000"/>
                        </a:srgbClr>
                      </a:gs>
                      <a:gs pos="0">
                        <a:srgbClr val="AE4845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E4845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AE4845">
                          <a:shade val="50000"/>
                          <a:satMod val="190000"/>
                        </a:srgbClr>
                      </a:gs>
                      <a:gs pos="0">
                        <a:srgbClr val="AE4845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E4845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：</a:t>
            </a:r>
            <a:endParaRPr kumimoji="0" lang="en-US" altLang="zh-CN" sz="28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AE4845">
                        <a:shade val="50000"/>
                        <a:satMod val="190000"/>
                      </a:srgbClr>
                    </a:gs>
                    <a:gs pos="0">
                      <a:srgbClr val="AE4845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AE4845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AE4845">
                          <a:shade val="50000"/>
                          <a:satMod val="190000"/>
                        </a:srgbClr>
                      </a:gs>
                      <a:gs pos="0">
                        <a:srgbClr val="AE4845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E4845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你能举出一些可抽象为树结构的日常关系吗？</a:t>
            </a:r>
            <a:endParaRPr kumimoji="0" lang="en-US" altLang="zh-CN" sz="2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AE4845">
                        <a:shade val="50000"/>
                        <a:satMod val="190000"/>
                      </a:srgbClr>
                    </a:gs>
                    <a:gs pos="0">
                      <a:srgbClr val="AE4845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AE4845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694EE0-65ED-F88D-68AA-1146FBB710DA}"/>
              </a:ext>
            </a:extLst>
          </p:cNvPr>
          <p:cNvSpPr/>
          <p:nvPr/>
        </p:nvSpPr>
        <p:spPr>
          <a:xfrm>
            <a:off x="6567448" y="2888940"/>
            <a:ext cx="164995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问题</a:t>
            </a:r>
            <a:r>
              <a:rPr lang="en-US" altLang="zh-CN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  <a:r>
              <a:rPr lang="zh-CN" alt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：</a:t>
            </a:r>
            <a:endParaRPr lang="en-US" altLang="zh-CN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zh-CN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这个结构与</a:t>
            </a:r>
            <a:r>
              <a:rPr lang="en-US" altLang="zh-CN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list</a:t>
            </a:r>
            <a:r>
              <a:rPr lang="zh-CN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有什么关系？</a:t>
            </a:r>
            <a:endParaRPr lang="zh-CN" altLang="en-U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C4BF671-6D58-1902-A760-214EA50DD409}"/>
              </a:ext>
            </a:extLst>
          </p:cNvPr>
          <p:cNvGrpSpPr/>
          <p:nvPr/>
        </p:nvGrpSpPr>
        <p:grpSpPr>
          <a:xfrm>
            <a:off x="5337085" y="1763815"/>
            <a:ext cx="2025225" cy="3234459"/>
            <a:chOff x="5337085" y="1763815"/>
            <a:chExt cx="2025225" cy="3234459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3623805B-5693-4134-8654-572C502179B1}"/>
                </a:ext>
              </a:extLst>
            </p:cNvPr>
            <p:cNvSpPr/>
            <p:nvPr/>
          </p:nvSpPr>
          <p:spPr>
            <a:xfrm>
              <a:off x="5337085" y="1859725"/>
              <a:ext cx="675075" cy="3138549"/>
            </a:xfrm>
            <a:prstGeom prst="roundRect">
              <a:avLst/>
            </a:prstGeom>
            <a:noFill/>
            <a:ln w="6350"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C6B344E-45E7-C10B-D98E-64EF71BA05BA}"/>
                </a:ext>
              </a:extLst>
            </p:cNvPr>
            <p:cNvSpPr txBox="1"/>
            <p:nvPr/>
          </p:nvSpPr>
          <p:spPr>
            <a:xfrm>
              <a:off x="6102170" y="1763815"/>
              <a:ext cx="1260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一个显著的特点是可分“层”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DABFA-9563-BFC0-97A9-742026C6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0" y="368660"/>
            <a:ext cx="8229600" cy="958968"/>
          </a:xfrm>
        </p:spPr>
        <p:txBody>
          <a:bodyPr/>
          <a:lstStyle/>
          <a:p>
            <a:r>
              <a:rPr lang="zh-CN" altLang="en-US" sz="3600" dirty="0"/>
              <a:t>树结构及其“遍历”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DE7F700-EA39-102B-7B52-1A6A0DA17BC9}"/>
              </a:ext>
            </a:extLst>
          </p:cNvPr>
          <p:cNvGrpSpPr/>
          <p:nvPr/>
        </p:nvGrpSpPr>
        <p:grpSpPr>
          <a:xfrm>
            <a:off x="656565" y="1383795"/>
            <a:ext cx="2910348" cy="2330963"/>
            <a:chOff x="656565" y="1383795"/>
            <a:chExt cx="2910348" cy="233096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FCC87D0-6923-6E96-19EA-584DF3E5F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565" y="1718810"/>
              <a:ext cx="2910348" cy="1995948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C93F655-2A60-B975-F9DC-570DFC26AF0C}"/>
                </a:ext>
              </a:extLst>
            </p:cNvPr>
            <p:cNvSpPr txBox="1"/>
            <p:nvPr/>
          </p:nvSpPr>
          <p:spPr>
            <a:xfrm>
              <a:off x="656565" y="1383795"/>
              <a:ext cx="2070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“非递归”视角：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38CD6F8B-32A6-A121-1736-E27EE41D2A77}"/>
              </a:ext>
            </a:extLst>
          </p:cNvPr>
          <p:cNvSpPr txBox="1"/>
          <p:nvPr/>
        </p:nvSpPr>
        <p:spPr>
          <a:xfrm>
            <a:off x="656565" y="3789040"/>
            <a:ext cx="3015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一个“结点”的集合 </a:t>
            </a: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{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,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,…,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K</a:t>
            </a: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}</a:t>
            </a:r>
          </a:p>
          <a:p>
            <a:r>
              <a:rPr lang="zh-CN" altLang="en-US" sz="1400" dirty="0">
                <a:latin typeface="+mn-lt"/>
                <a:ea typeface="楷体" panose="02010609060101010101" pitchFamily="49" charset="-122"/>
              </a:rPr>
              <a:t>一个“独特”的结点 </a:t>
            </a: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– </a:t>
            </a:r>
            <a:r>
              <a:rPr lang="zh-CN" altLang="en-US" sz="1400" dirty="0">
                <a:latin typeface="+mn-lt"/>
                <a:ea typeface="楷体" panose="02010609060101010101" pitchFamily="49" charset="-122"/>
              </a:rPr>
              <a:t>“根”：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A</a:t>
            </a:r>
            <a:endParaRPr lang="en-US" altLang="zh-CN" sz="1400" dirty="0">
              <a:latin typeface="+mn-lt"/>
              <a:ea typeface="楷体" panose="02010609060101010101" pitchFamily="49" charset="-122"/>
            </a:endParaRPr>
          </a:p>
          <a:p>
            <a:r>
              <a:rPr lang="zh-CN" altLang="en-US" sz="1400" dirty="0">
                <a:latin typeface="+mn-lt"/>
                <a:ea typeface="楷体" panose="02010609060101010101" pitchFamily="49" charset="-122"/>
              </a:rPr>
              <a:t>根只有“出边”，没有“入边”</a:t>
            </a:r>
            <a:endParaRPr lang="en-US" altLang="zh-CN" sz="1400" dirty="0">
              <a:latin typeface="+mn-lt"/>
              <a:ea typeface="楷体" panose="02010609060101010101" pitchFamily="49" charset="-122"/>
            </a:endParaRPr>
          </a:p>
          <a:p>
            <a:r>
              <a:rPr lang="zh-CN" altLang="en-US" sz="1400" dirty="0">
                <a:latin typeface="+mn-lt"/>
                <a:ea typeface="楷体" panose="02010609060101010101" pitchFamily="49" charset="-122"/>
              </a:rPr>
              <a:t>其它任何结点有恰好一个“入边”</a:t>
            </a:r>
            <a:endParaRPr lang="en-US" altLang="zh-CN" sz="1400" dirty="0">
              <a:latin typeface="+mn-lt"/>
              <a:ea typeface="楷体" panose="02010609060101010101" pitchFamily="49" charset="-122"/>
            </a:endParaRPr>
          </a:p>
          <a:p>
            <a:pPr lvl="1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lt"/>
                <a:ea typeface="楷体" panose="02010609060101010101" pitchFamily="49" charset="-122"/>
              </a:rPr>
              <a:t>这决定了从根到任意结点有“唯一的通路”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+mn-lt"/>
              <a:ea typeface="楷体" panose="02010609060101010101" pitchFamily="49" charset="-122"/>
            </a:endParaRPr>
          </a:p>
          <a:p>
            <a:endParaRPr lang="zh-CN" altLang="en-US" sz="1400" dirty="0">
              <a:latin typeface="+mn-lt"/>
              <a:ea typeface="楷体" panose="02010609060101010101" pitchFamily="49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AD6B616-37FC-B0D7-B6A5-C2366A4BBBF0}"/>
              </a:ext>
            </a:extLst>
          </p:cNvPr>
          <p:cNvGrpSpPr/>
          <p:nvPr/>
        </p:nvGrpSpPr>
        <p:grpSpPr>
          <a:xfrm>
            <a:off x="3668370" y="1427786"/>
            <a:ext cx="2378239" cy="1524271"/>
            <a:chOff x="3668370" y="1427786"/>
            <a:chExt cx="2378239" cy="152427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AE52FF1-EB01-AAA6-3145-44D511295328}"/>
                </a:ext>
              </a:extLst>
            </p:cNvPr>
            <p:cNvSpPr txBox="1"/>
            <p:nvPr/>
          </p:nvSpPr>
          <p:spPr>
            <a:xfrm>
              <a:off x="3668370" y="1427786"/>
              <a:ext cx="1510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“递归”视角：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70439AD-E71F-F87F-721E-E651A3B7B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6359" y="1777708"/>
              <a:ext cx="2250250" cy="1174349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0054FA5-584F-1FEB-E9D9-866B5897D455}"/>
              </a:ext>
            </a:extLst>
          </p:cNvPr>
          <p:cNvGrpSpPr/>
          <p:nvPr/>
        </p:nvGrpSpPr>
        <p:grpSpPr>
          <a:xfrm>
            <a:off x="718903" y="2294568"/>
            <a:ext cx="2644488" cy="1336875"/>
            <a:chOff x="757382" y="2272145"/>
            <a:chExt cx="2644488" cy="1336875"/>
          </a:xfrm>
        </p:grpSpPr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3EC9B6F7-44F2-3112-B6BD-E33723350C61}"/>
                </a:ext>
              </a:extLst>
            </p:cNvPr>
            <p:cNvSpPr/>
            <p:nvPr/>
          </p:nvSpPr>
          <p:spPr>
            <a:xfrm>
              <a:off x="757382" y="2272145"/>
              <a:ext cx="964556" cy="856762"/>
            </a:xfrm>
            <a:prstGeom prst="trapezoid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64A78A32-C638-776A-257A-1109DD97E534}"/>
                </a:ext>
              </a:extLst>
            </p:cNvPr>
            <p:cNvSpPr/>
            <p:nvPr/>
          </p:nvSpPr>
          <p:spPr>
            <a:xfrm>
              <a:off x="2006715" y="2272145"/>
              <a:ext cx="405045" cy="856762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C784D619-6A8B-0F4C-D67F-3DB939A3B486}"/>
                </a:ext>
              </a:extLst>
            </p:cNvPr>
            <p:cNvSpPr/>
            <p:nvPr/>
          </p:nvSpPr>
          <p:spPr>
            <a:xfrm>
              <a:off x="2501770" y="2272145"/>
              <a:ext cx="900100" cy="1336875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CCA47D3-75C7-D2CF-5337-8341DB7137A6}"/>
                </a:ext>
              </a:extLst>
            </p:cNvPr>
            <p:cNvSpPr/>
            <p:nvPr/>
          </p:nvSpPr>
          <p:spPr>
            <a:xfrm>
              <a:off x="1556665" y="2272145"/>
              <a:ext cx="348593" cy="338554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9E8B353-D4B7-3A59-507B-45EBEAB7B9AC}"/>
                </a:ext>
              </a:extLst>
            </p:cNvPr>
            <p:cNvSpPr txBox="1"/>
            <p:nvPr/>
          </p:nvSpPr>
          <p:spPr>
            <a:xfrm>
              <a:off x="1080655" y="2902349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>
                  <a:latin typeface="+mn-lt"/>
                </a:rPr>
                <a:t>T</a:t>
              </a:r>
              <a:r>
                <a:rPr lang="en-US" altLang="zh-CN" sz="1200" baseline="-25000" dirty="0">
                  <a:latin typeface="+mn-lt"/>
                </a:rPr>
                <a:t>1</a:t>
              </a:r>
              <a:endParaRPr lang="zh-CN" altLang="en-US" sz="1200" dirty="0">
                <a:latin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88A0290-4A53-CDED-E6A6-E67D56C9203A}"/>
                </a:ext>
              </a:extLst>
            </p:cNvPr>
            <p:cNvSpPr txBox="1"/>
            <p:nvPr/>
          </p:nvSpPr>
          <p:spPr>
            <a:xfrm>
              <a:off x="1630219" y="255598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>
                  <a:latin typeface="+mn-lt"/>
                </a:rPr>
                <a:t>T</a:t>
              </a:r>
              <a:r>
                <a:rPr lang="en-US" altLang="zh-CN" sz="1200" baseline="-25000" dirty="0">
                  <a:latin typeface="+mn-lt"/>
                </a:rPr>
                <a:t>2</a:t>
              </a:r>
              <a:endParaRPr lang="zh-CN" altLang="en-US" sz="1200" dirty="0">
                <a:latin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2EE9EBC-E64C-6BA9-EB63-5692B4909D8D}"/>
                </a:ext>
              </a:extLst>
            </p:cNvPr>
            <p:cNvSpPr txBox="1"/>
            <p:nvPr/>
          </p:nvSpPr>
          <p:spPr>
            <a:xfrm>
              <a:off x="1921164" y="296700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>
                  <a:latin typeface="+mn-lt"/>
                </a:rPr>
                <a:t>T</a:t>
              </a:r>
              <a:r>
                <a:rPr lang="en-US" altLang="zh-CN" sz="1200" baseline="-25000" dirty="0">
                  <a:latin typeface="+mn-lt"/>
                </a:rPr>
                <a:t>3</a:t>
              </a:r>
              <a:endParaRPr lang="zh-CN" altLang="en-US" sz="1200" dirty="0">
                <a:latin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2D5B6ED-B2D1-E586-532E-CDD349E0F173}"/>
                </a:ext>
              </a:extLst>
            </p:cNvPr>
            <p:cNvSpPr txBox="1"/>
            <p:nvPr/>
          </p:nvSpPr>
          <p:spPr>
            <a:xfrm>
              <a:off x="2535382" y="3331840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>
                  <a:latin typeface="+mn-lt"/>
                </a:rPr>
                <a:t>T</a:t>
              </a:r>
              <a:r>
                <a:rPr lang="en-US" altLang="zh-CN" sz="1200" baseline="-25000" dirty="0">
                  <a:latin typeface="+mn-lt"/>
                </a:rPr>
                <a:t>4</a:t>
              </a:r>
              <a:endParaRPr lang="zh-CN" altLang="en-US" sz="1200" dirty="0">
                <a:latin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6EB68DA8-1646-4AD5-8471-0F48FF323340}"/>
              </a:ext>
            </a:extLst>
          </p:cNvPr>
          <p:cNvSpPr txBox="1"/>
          <p:nvPr/>
        </p:nvSpPr>
        <p:spPr>
          <a:xfrm>
            <a:off x="3705512" y="3266426"/>
            <a:ext cx="2406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有一个唯一的“根”结点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假设根结点有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k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条出边，其另一端点为 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v</a:t>
            </a:r>
            <a:r>
              <a:rPr lang="en-US" altLang="zh-CN" sz="1400" baseline="-25000" dirty="0">
                <a:latin typeface="+mn-lt"/>
                <a:ea typeface="楷体" panose="02010609060101010101" pitchFamily="49" charset="-122"/>
              </a:rPr>
              <a:t>1</a:t>
            </a: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,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v</a:t>
            </a:r>
            <a:r>
              <a:rPr lang="en-US" altLang="zh-CN" sz="1400" baseline="-25000" dirty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1400" dirty="0">
                <a:latin typeface="+mn-lt"/>
                <a:ea typeface="楷体" panose="02010609060101010101" pitchFamily="49" charset="-122"/>
              </a:rPr>
              <a:t>,…</a:t>
            </a:r>
            <a:r>
              <a:rPr lang="en-US" altLang="zh-CN" sz="1400" i="1" dirty="0" err="1">
                <a:latin typeface="+mn-lt"/>
                <a:ea typeface="楷体" panose="02010609060101010101" pitchFamily="49" charset="-122"/>
              </a:rPr>
              <a:t>v</a:t>
            </a:r>
            <a:r>
              <a:rPr lang="en-US" altLang="zh-CN" sz="1400" baseline="-25000" dirty="0" err="1">
                <a:latin typeface="+mn-lt"/>
                <a:ea typeface="楷体" panose="02010609060101010101" pitchFamily="49" charset="-122"/>
              </a:rPr>
              <a:t>k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，它们分别是</a:t>
            </a:r>
            <a:r>
              <a:rPr lang="en-US" altLang="zh-CN" sz="1400" i="1" dirty="0">
                <a:latin typeface="+mn-lt"/>
                <a:ea typeface="楷体" panose="02010609060101010101" pitchFamily="49" charset="-122"/>
              </a:rPr>
              <a:t>k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个无结点相交的树的根，这些树称为“子树” 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23CEA37-199A-9C53-754C-A5ECCE0D35B3}"/>
              </a:ext>
            </a:extLst>
          </p:cNvPr>
          <p:cNvSpPr/>
          <p:nvPr/>
        </p:nvSpPr>
        <p:spPr>
          <a:xfrm>
            <a:off x="6437904" y="1489016"/>
            <a:ext cx="2143995" cy="30008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问题</a:t>
            </a:r>
            <a:r>
              <a:rPr lang="en-US" altLang="zh-CN" sz="2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9</a:t>
            </a:r>
          </a:p>
          <a:p>
            <a:pPr>
              <a:spcBef>
                <a:spcPts val="600"/>
              </a:spcBef>
            </a:pPr>
            <a:r>
              <a:rPr lang="zh-CN" altLang="en-US" sz="2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如果算法选择树结构，访问所有的结点 </a:t>
            </a:r>
            <a:r>
              <a:rPr lang="en-US" altLang="zh-CN" sz="2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(</a:t>
            </a:r>
            <a:r>
              <a:rPr lang="zh-CN" altLang="en-US" sz="2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遍历 </a:t>
            </a:r>
            <a:r>
              <a:rPr lang="en-US" altLang="zh-CN" sz="1400" cap="none" spc="0" dirty="0">
                <a:ln/>
                <a:solidFill>
                  <a:schemeClr val="bg1">
                    <a:lumMod val="65000"/>
                  </a:schemeClr>
                </a:solidFill>
                <a:latin typeface="+mn-lt"/>
              </a:rPr>
              <a:t>traversal </a:t>
            </a:r>
            <a:r>
              <a:rPr lang="en-US" altLang="zh-CN" sz="2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 </a:t>
            </a:r>
            <a:r>
              <a:rPr lang="zh-CN" altLang="en-US" sz="2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往往是必须的，两种不同的视角分别“提示”了什么样的方法？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2200D1B-4D93-82EC-FCCF-09E052E55C03}"/>
              </a:ext>
            </a:extLst>
          </p:cNvPr>
          <p:cNvSpPr/>
          <p:nvPr/>
        </p:nvSpPr>
        <p:spPr>
          <a:xfrm>
            <a:off x="968729" y="5089201"/>
            <a:ext cx="3889223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问题</a:t>
            </a:r>
            <a:r>
              <a:rPr lang="en-US" altLang="zh-CN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  <a:r>
              <a:rPr lang="zh-CN" altLang="en-US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：</a:t>
            </a:r>
            <a:endParaRPr lang="en-US" altLang="zh-CN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zh-CN" altLang="en-US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结点出边数不确定对树结构的实现带来什么</a:t>
            </a:r>
            <a:r>
              <a:rPr lang="zh-CN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不便？</a:t>
            </a:r>
            <a:endParaRPr lang="zh-CN" altLang="en-U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D40B29D-386B-F62D-7572-070E3415F38E}"/>
              </a:ext>
            </a:extLst>
          </p:cNvPr>
          <p:cNvGrpSpPr/>
          <p:nvPr/>
        </p:nvGrpSpPr>
        <p:grpSpPr>
          <a:xfrm>
            <a:off x="5170116" y="4754791"/>
            <a:ext cx="2950944" cy="1673844"/>
            <a:chOff x="5170116" y="4754791"/>
            <a:chExt cx="2950944" cy="1673844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C3083269-D00A-A548-7398-05291A89C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0116" y="5016401"/>
              <a:ext cx="2118352" cy="1412234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925DA2C-1FEE-A8FE-0F4C-64DF9145F569}"/>
                </a:ext>
              </a:extLst>
            </p:cNvPr>
            <p:cNvSpPr txBox="1"/>
            <p:nvPr/>
          </p:nvSpPr>
          <p:spPr>
            <a:xfrm>
              <a:off x="6455875" y="4754791"/>
              <a:ext cx="16651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将上面图中的树“重构”为二叉树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9D10068F-8E6B-61C7-4260-53E3280D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511300"/>
          </a:xfrm>
        </p:spPr>
        <p:txBody>
          <a:bodyPr/>
          <a:lstStyle/>
          <a:p>
            <a:pPr eaLnBrk="1" hangingPunct="1"/>
            <a:r>
              <a:rPr lang="zh-CN" altLang="en-US" dirty="0"/>
              <a:t>利用树排序：</a:t>
            </a:r>
            <a:br>
              <a:rPr lang="en-US" altLang="zh-CN" dirty="0"/>
            </a:br>
            <a:r>
              <a:rPr lang="zh-CN" altLang="en-US" dirty="0"/>
              <a:t>  </a:t>
            </a:r>
            <a:r>
              <a:rPr lang="zh-CN" altLang="en-US" sz="2400" dirty="0"/>
              <a:t>第</a:t>
            </a:r>
            <a:r>
              <a:rPr lang="en-US" altLang="zh-CN" sz="2400" dirty="0"/>
              <a:t>1</a:t>
            </a:r>
            <a:r>
              <a:rPr lang="zh-CN" altLang="en-US" sz="2400" dirty="0"/>
              <a:t>步：将数组表示为“二分搜索树”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0D46653D-8376-094E-D1E9-D729E8264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78" y="1921774"/>
            <a:ext cx="5173268" cy="33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0C0F39-A507-52FE-6400-4690AB5EB573}"/>
              </a:ext>
            </a:extLst>
          </p:cNvPr>
          <p:cNvSpPr/>
          <p:nvPr/>
        </p:nvSpPr>
        <p:spPr>
          <a:xfrm>
            <a:off x="971600" y="2618910"/>
            <a:ext cx="202522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  <a:ea typeface="宋体" charset="-122"/>
              </a:rPr>
              <a:t>11:</a:t>
            </a:r>
          </a:p>
          <a:p>
            <a:pPr>
              <a:spcBef>
                <a:spcPts val="1200"/>
              </a:spcBef>
              <a:defRPr/>
            </a:pPr>
            <a:r>
              <a:rPr lang="zh-CN" altLang="en-US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  <a:ea typeface="宋体" charset="-122"/>
              </a:rPr>
              <a:t>你能看出这个树是如何生成的吗</a:t>
            </a:r>
            <a:r>
              <a:rPr lang="en-US" altLang="zh-CN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  <a:ea typeface="宋体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F7F82BC-3FEB-C861-4E9E-1D479338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02" y="341086"/>
            <a:ext cx="7626855" cy="1296988"/>
          </a:xfrm>
        </p:spPr>
        <p:txBody>
          <a:bodyPr/>
          <a:lstStyle/>
          <a:p>
            <a:pPr eaLnBrk="1" hangingPunct="1"/>
            <a:r>
              <a:rPr lang="zh-CN" altLang="en-US" dirty="0"/>
              <a:t>利用树排序：</a:t>
            </a:r>
            <a:br>
              <a:rPr lang="en-US" altLang="zh-CN" dirty="0"/>
            </a:br>
            <a:r>
              <a:rPr lang="zh-CN" altLang="en-US" dirty="0"/>
              <a:t>  </a:t>
            </a:r>
            <a:r>
              <a:rPr lang="zh-CN" altLang="en-US" sz="2400" dirty="0"/>
              <a:t>第</a:t>
            </a:r>
            <a:r>
              <a:rPr lang="en-US" altLang="zh-CN" sz="2400" dirty="0"/>
              <a:t>2</a:t>
            </a:r>
            <a:r>
              <a:rPr lang="zh-CN" altLang="en-US" sz="2400" dirty="0"/>
              <a:t>步：以“深度优先”方式遍历树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10EA008F-41C9-C1CD-EE98-EFB8363D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6119813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TextBox 2">
            <a:extLst>
              <a:ext uri="{FF2B5EF4-FFF2-40B4-BE49-F238E27FC236}">
                <a16:creationId xmlns:a16="http://schemas.microsoft.com/office/drawing/2014/main" id="{944262FA-19C5-855B-6865-0A13BA6C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4" y="3933825"/>
            <a:ext cx="2043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008000"/>
                </a:solidFill>
                <a:latin typeface="+mn-lt"/>
              </a:rPr>
              <a:t>“ left-first traversal”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008000"/>
                </a:solidFill>
                <a:latin typeface="+mn-lt"/>
              </a:rPr>
              <a:t>“ second-visit output: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（这称为“中序”）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3" name="Picture 3">
            <a:extLst>
              <a:ext uri="{FF2B5EF4-FFF2-40B4-BE49-F238E27FC236}">
                <a16:creationId xmlns:a16="http://schemas.microsoft.com/office/drawing/2014/main" id="{4C3AA1BD-80AC-B0F0-AA56-10067B85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68863"/>
            <a:ext cx="554355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66B891-AFD7-F30D-2483-591A2A3D56AD}"/>
              </a:ext>
            </a:extLst>
          </p:cNvPr>
          <p:cNvSpPr/>
          <p:nvPr/>
        </p:nvSpPr>
        <p:spPr>
          <a:xfrm>
            <a:off x="6042969" y="1718810"/>
            <a:ext cx="2755769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12:</a:t>
            </a:r>
          </a:p>
          <a:p>
            <a:pPr>
              <a:spcBef>
                <a:spcPts val="1200"/>
              </a:spcBef>
              <a:defRPr/>
            </a:pPr>
            <a:r>
              <a:rPr lang="zh-CN" alt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为什么输出肯定是从小到大的</a:t>
            </a:r>
            <a:r>
              <a:rPr lang="en-US" altLang="zh-CN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407B4-F292-8C6B-91F1-335A1F13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树结构与算术表达式求值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13FFE-9BCA-4CE0-44CD-94DAABF0F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595" y="1416420"/>
            <a:ext cx="74164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算术表达式：</a:t>
            </a:r>
            <a:r>
              <a:rPr lang="en-US" altLang="zh-CN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(10 + (( 22 – 3 </a:t>
            </a:r>
            <a:r>
              <a:rPr lang="en-US" altLang="zh-CN" sz="1800" b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 4) / 2 – 2  2 )  (( 14 – 2) / (1 + 3 ) )</a:t>
            </a:r>
            <a:endParaRPr lang="zh-CN" altLang="en-US" sz="1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11AEDEB5-4519-C1F4-1777-C1AAA8FBE44F}"/>
              </a:ext>
            </a:extLst>
          </p:cNvPr>
          <p:cNvGrpSpPr/>
          <p:nvPr/>
        </p:nvGrpSpPr>
        <p:grpSpPr>
          <a:xfrm>
            <a:off x="613843" y="1857907"/>
            <a:ext cx="4858257" cy="2913038"/>
            <a:chOff x="1166455" y="2060052"/>
            <a:chExt cx="5044737" cy="3176291"/>
          </a:xfrm>
        </p:grpSpPr>
        <p:pic>
          <p:nvPicPr>
            <p:cNvPr id="141" name="图片 140">
              <a:extLst>
                <a:ext uri="{FF2B5EF4-FFF2-40B4-BE49-F238E27FC236}">
                  <a16:creationId xmlns:a16="http://schemas.microsoft.com/office/drawing/2014/main" id="{8601D1B8-C477-57A0-4D9D-96A3EDEB9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45" y="2060052"/>
              <a:ext cx="4834547" cy="3176291"/>
            </a:xfrm>
            <a:prstGeom prst="rect">
              <a:avLst/>
            </a:prstGeom>
          </p:spPr>
        </p:pic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364F13E5-4FF8-56B8-4F74-86CA5D4EE324}"/>
                </a:ext>
              </a:extLst>
            </p:cNvPr>
            <p:cNvSpPr txBox="1"/>
            <p:nvPr/>
          </p:nvSpPr>
          <p:spPr>
            <a:xfrm>
              <a:off x="1166455" y="2258870"/>
              <a:ext cx="166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对应的表达式树</a:t>
              </a:r>
            </a:p>
          </p:txBody>
        </p:sp>
      </p:grpSp>
      <p:sp>
        <p:nvSpPr>
          <p:cNvPr id="144" name="TextBox 2">
            <a:extLst>
              <a:ext uri="{FF2B5EF4-FFF2-40B4-BE49-F238E27FC236}">
                <a16:creationId xmlns:a16="http://schemas.microsoft.com/office/drawing/2014/main" id="{18F54A08-52F2-6253-4194-485B922EA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520" y="3272250"/>
            <a:ext cx="20256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08000"/>
                </a:solidFill>
                <a:latin typeface="+mn-lt"/>
              </a:rPr>
              <a:t>Left-first traversal;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08000"/>
                </a:solidFill>
                <a:latin typeface="+mn-lt"/>
              </a:rPr>
              <a:t>Third-visit output;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（这称为“后序”）</a:t>
            </a:r>
          </a:p>
        </p:txBody>
      </p:sp>
      <p:sp>
        <p:nvSpPr>
          <p:cNvPr id="145" name="TextBox 3">
            <a:extLst>
              <a:ext uri="{FF2B5EF4-FFF2-40B4-BE49-F238E27FC236}">
                <a16:creationId xmlns:a16="http://schemas.microsoft.com/office/drawing/2014/main" id="{A63FF787-745A-47FA-B5C9-A694ED15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098" y="4195131"/>
            <a:ext cx="45907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n-lt"/>
              </a:rPr>
              <a:t>10  22  3  4  </a:t>
            </a:r>
            <a:r>
              <a:rPr lang="en-US" altLang="zh-CN" sz="1600" dirty="0">
                <a:latin typeface="+mn-lt"/>
                <a:sym typeface="Symbol" panose="05050102010706020507" pitchFamily="18" charset="2"/>
              </a:rPr>
              <a:t>  -  2  2  2   -  /  +  14  2  -  1  3  +  /  </a:t>
            </a:r>
            <a:r>
              <a:rPr lang="en-US" altLang="zh-CN" sz="1600" dirty="0">
                <a:latin typeface="+mn-lt"/>
              </a:rPr>
              <a:t>  </a:t>
            </a:r>
            <a:endParaRPr lang="zh-CN" altLang="en-US" sz="1600" dirty="0">
              <a:latin typeface="+mn-lt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35A9B3CB-891B-C79F-1BC4-6DB1C014F328}"/>
              </a:ext>
            </a:extLst>
          </p:cNvPr>
          <p:cNvSpPr txBox="1"/>
          <p:nvPr/>
        </p:nvSpPr>
        <p:spPr>
          <a:xfrm>
            <a:off x="4208706" y="4573915"/>
            <a:ext cx="43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假如数字输出到一个堆栈中，每当遇到运算符则处理前面两个数，结果是怎样的？</a:t>
            </a: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EC0283EF-6FC4-92B0-D301-5CFE93834F61}"/>
              </a:ext>
            </a:extLst>
          </p:cNvPr>
          <p:cNvSpPr/>
          <p:nvPr/>
        </p:nvSpPr>
        <p:spPr>
          <a:xfrm>
            <a:off x="1735972" y="4956832"/>
            <a:ext cx="5498328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问题</a:t>
            </a:r>
            <a:r>
              <a:rPr lang="en-US" altLang="zh-CN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13</a:t>
            </a:r>
            <a:r>
              <a:rPr lang="zh-CN" alt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：</a:t>
            </a:r>
            <a:endParaRPr lang="en-US" altLang="zh-CN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zh-CN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为什么树结构能正确处理表达式计算？</a:t>
            </a:r>
            <a:endParaRPr lang="zh-CN" altLang="en-U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5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/>
      <p:bldP spid="146" grpId="0"/>
      <p:bldP spid="1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8D4236-DCA6-BE3A-68AE-4374B39AE1F8}"/>
              </a:ext>
            </a:extLst>
          </p:cNvPr>
          <p:cNvSpPr/>
          <p:nvPr/>
        </p:nvSpPr>
        <p:spPr>
          <a:xfrm>
            <a:off x="2044704" y="2528900"/>
            <a:ext cx="505459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Part I</a:t>
            </a:r>
          </a:p>
          <a:p>
            <a:pPr algn="ctr">
              <a:defRPr/>
            </a:pP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计算机中的数据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375E8FD-F9B6-D011-9A6F-5B6A6B48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课后作业</a:t>
            </a:r>
          </a:p>
        </p:txBody>
      </p:sp>
      <p:sp>
        <p:nvSpPr>
          <p:cNvPr id="33795" name="Content Placeholder 1">
            <a:extLst>
              <a:ext uri="{FF2B5EF4-FFF2-40B4-BE49-F238E27FC236}">
                <a16:creationId xmlns:a16="http://schemas.microsoft.com/office/drawing/2014/main" id="{255D1846-467F-3D6E-ACAE-8E493D0D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610" y="1561925"/>
            <a:ext cx="7020780" cy="1800200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pp.46-</a:t>
            </a:r>
          </a:p>
          <a:p>
            <a:pPr lvl="1" eaLnBrk="1" hangingPunct="1"/>
            <a:r>
              <a:rPr lang="en-US" altLang="zh-CN" sz="2400" dirty="0"/>
              <a:t>2.10 – 2.16</a:t>
            </a:r>
          </a:p>
          <a:p>
            <a:pPr eaLnBrk="1" hangingPunct="1"/>
            <a:r>
              <a:rPr lang="zh-CN" altLang="en-US" sz="2400" dirty="0"/>
              <a:t>编程解决课堂上提到的</a:t>
            </a:r>
            <a:r>
              <a:rPr lang="en-US" altLang="zh-CN" sz="2400" dirty="0" err="1"/>
              <a:t>Collatz</a:t>
            </a:r>
            <a:r>
              <a:rPr lang="zh-CN" altLang="en-US" sz="2400" dirty="0"/>
              <a:t>问题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D14B88AB-3DC0-0114-FFCE-21D4BBC7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计算机解题与“数据”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7DB7CE8-427E-0096-B6AB-45B1157E3734}"/>
              </a:ext>
            </a:extLst>
          </p:cNvPr>
          <p:cNvSpPr/>
          <p:nvPr/>
        </p:nvSpPr>
        <p:spPr>
          <a:xfrm>
            <a:off x="931819" y="1313765"/>
            <a:ext cx="774086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问题</a:t>
            </a:r>
            <a:r>
              <a:rPr lang="en-US" altLang="zh-CN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r>
              <a:rPr lang="zh-CN" alt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：</a:t>
            </a:r>
          </a:p>
          <a:p>
            <a:pPr>
              <a:spcBef>
                <a:spcPts val="1200"/>
              </a:spcBef>
            </a:pPr>
            <a:r>
              <a:rPr lang="zh-CN" altLang="en-US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从“数据”的角度看，通过算法希望计算机帮我们解的“题”与你们中学数学课上解的题有什么不同？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CEDBE05-0F8A-5A9E-5BBB-3AA57A259354}"/>
              </a:ext>
            </a:extLst>
          </p:cNvPr>
          <p:cNvSpPr txBox="1"/>
          <p:nvPr/>
        </p:nvSpPr>
        <p:spPr>
          <a:xfrm>
            <a:off x="1186567" y="2990709"/>
            <a:ext cx="6930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算法的输入是满足特定条件的对象的集合（“问题空间”），算法必须能保证对该集合中“任一对象”均能计算出正确的结果。程序是算法的“实现”，其“每一次”执行处理的是某个特定数据对象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问题实例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因此，中学数学课中的那些“题目”是我们这里讨论的算法问题的“实例”。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98C178-4992-E48C-854B-637D5466EA16}"/>
              </a:ext>
            </a:extLst>
          </p:cNvPr>
          <p:cNvSpPr txBox="1"/>
          <p:nvPr/>
        </p:nvSpPr>
        <p:spPr>
          <a:xfrm>
            <a:off x="1186566" y="4202208"/>
            <a:ext cx="6930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为什么讨论计算机问题求解必须讨论“数据”？</a:t>
            </a:r>
            <a:endParaRPr lang="en-US" altLang="zh-CN" sz="16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输入数据必须以某种形式“放入”计算机；</a:t>
            </a:r>
            <a:endParaRPr lang="en-US" altLang="zh-CN" sz="16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输出结果必须以某种形式的数据呈现给用户；</a:t>
            </a:r>
            <a:endParaRPr lang="en-US" altLang="zh-CN" sz="16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问题求解过程可以看作“数据转换”过程，这个过程如果有多个步骤组成，则每个步骤可能需要以中间形式暂时存放，供后面的步骤使用。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DC39BB-7C8F-0212-D3C5-0D7C43F0B993}"/>
              </a:ext>
            </a:extLst>
          </p:cNvPr>
          <p:cNvSpPr/>
          <p:nvPr/>
        </p:nvSpPr>
        <p:spPr>
          <a:xfrm>
            <a:off x="989717" y="1415509"/>
            <a:ext cx="3677821" cy="10464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2:</a:t>
            </a:r>
          </a:p>
          <a:p>
            <a:pPr>
              <a:spcBef>
                <a:spcPts val="1200"/>
              </a:spcBef>
              <a:defRPr/>
            </a:pPr>
            <a:r>
              <a:rPr lang="zh-CN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“变量”是不是“量”？</a:t>
            </a:r>
            <a:endParaRPr lang="en-US" altLang="zh-C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7127D-FB65-FCFA-693D-458B6CBE6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035" y="1738377"/>
            <a:ext cx="265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x </a:t>
            </a:r>
            <a:r>
              <a:rPr lang="en-US" altLang="zh-CN" sz="1800" b="1" dirty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altLang="zh-CN" sz="1800" b="1" i="1" dirty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CN" sz="1800" b="1" dirty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CN" altLang="en-US" sz="1800" b="1" dirty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1800" b="1" dirty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zh-CN" sz="1800" b="1" i="1" dirty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1800" b="1" dirty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zh-CN" altLang="en-US" sz="1800" b="1" dirty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该如何理解？</a:t>
            </a:r>
            <a:endParaRPr lang="zh-CN" altLang="en-US" sz="1800" b="1" i="1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D1128B9-E890-2AA3-DBA4-86F29797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最基本的数据形式：常量和变量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AEE860-B055-CFA6-BF0F-B086B94E72F8}"/>
              </a:ext>
            </a:extLst>
          </p:cNvPr>
          <p:cNvSpPr txBox="1"/>
          <p:nvPr/>
        </p:nvSpPr>
        <p:spPr>
          <a:xfrm>
            <a:off x="1230197" y="2736673"/>
            <a:ext cx="657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一个用字符串表示的变（常）量名有两个不同的含义，你能解释吗？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6E05AC6-7AAC-01D4-D8E9-49D1D9413404}"/>
              </a:ext>
            </a:extLst>
          </p:cNvPr>
          <p:cNvGrpSpPr/>
          <p:nvPr/>
        </p:nvGrpSpPr>
        <p:grpSpPr>
          <a:xfrm>
            <a:off x="1185192" y="3248980"/>
            <a:ext cx="6660740" cy="1354871"/>
            <a:chOff x="1288276" y="3408533"/>
            <a:chExt cx="6660740" cy="135487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0D725E5-83CC-B178-775C-A36D9717CF30}"/>
                </a:ext>
              </a:extLst>
            </p:cNvPr>
            <p:cNvSpPr txBox="1"/>
            <p:nvPr/>
          </p:nvSpPr>
          <p:spPr>
            <a:xfrm>
              <a:off x="1288276" y="3408533"/>
              <a:ext cx="6660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在“冒泡”排序算法中，核心操作是“交换序列中两个元素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不妨说是</a:t>
              </a:r>
              <a:r>
                <a:rPr lang="en-US" altLang="zh-CN" sz="1400" i="1" dirty="0" err="1">
                  <a:solidFill>
                    <a:schemeClr val="bg1">
                      <a:lumMod val="65000"/>
                    </a:schemeClr>
                  </a:solidFill>
                  <a:latin typeface="+mn-lt"/>
                  <a:ea typeface="楷体" panose="02010609060101010101" pitchFamily="49" charset="-122"/>
                </a:rPr>
                <a:t>x</a:t>
              </a:r>
              <a:r>
                <a:rPr lang="en-US" altLang="zh-CN" sz="1400" dirty="0" err="1">
                  <a:solidFill>
                    <a:schemeClr val="bg1">
                      <a:lumMod val="65000"/>
                    </a:schemeClr>
                  </a:solidFill>
                  <a:latin typeface="+mn-lt"/>
                  <a:ea typeface="楷体" panose="02010609060101010101" pitchFamily="49" charset="-122"/>
                </a:rPr>
                <a:t>,</a:t>
              </a:r>
              <a:r>
                <a:rPr lang="en-US" altLang="zh-CN" sz="1400" i="1" dirty="0" err="1">
                  <a:solidFill>
                    <a:schemeClr val="bg1">
                      <a:lumMod val="65000"/>
                    </a:schemeClr>
                  </a:solidFill>
                  <a:latin typeface="+mn-lt"/>
                  <a:ea typeface="楷体" panose="02010609060101010101" pitchFamily="49" charset="-122"/>
                </a:rPr>
                <a:t>y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16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，其实现过程可以表示如下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（注意：需要使用一个临时辅助变量</a:t>
              </a:r>
              <a:r>
                <a:rPr lang="en-US" altLang="zh-CN" sz="1400" i="1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楷体" panose="02010609060101010101" pitchFamily="49" charset="-122"/>
                </a:rPr>
                <a:t>z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zh-CN" altLang="en-US" sz="1600" dirty="0">
                  <a:solidFill>
                    <a:srgbClr val="008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19F2BE-3CAC-8118-9F2C-891920D4FCA6}"/>
                </a:ext>
              </a:extLst>
            </p:cNvPr>
            <p:cNvSpPr txBox="1"/>
            <p:nvPr/>
          </p:nvSpPr>
          <p:spPr>
            <a:xfrm>
              <a:off x="3041830" y="4024740"/>
              <a:ext cx="5850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 err="1">
                  <a:latin typeface="+mn-lt"/>
                  <a:ea typeface="楷体" panose="02010609060101010101" pitchFamily="49" charset="-122"/>
                </a:rPr>
                <a:t>z</a:t>
              </a:r>
              <a:r>
                <a:rPr lang="en-US" altLang="zh-CN" sz="1400" dirty="0" err="1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</a:t>
              </a:r>
              <a:r>
                <a:rPr lang="en-US" altLang="zh-CN" sz="1400" i="1" dirty="0" err="1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x</a:t>
              </a:r>
              <a:endParaRPr lang="en-US" altLang="zh-CN" sz="1400" i="1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endParaRPr>
            </a:p>
            <a:p>
              <a:r>
                <a:rPr lang="en-US" altLang="zh-CN" sz="1400" i="1" dirty="0" err="1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x</a:t>
              </a:r>
              <a:r>
                <a:rPr lang="en-US" altLang="zh-CN" sz="1400" dirty="0" err="1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</a:t>
              </a:r>
              <a:r>
                <a:rPr lang="en-US" altLang="zh-CN" sz="1400" i="1" dirty="0" err="1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y</a:t>
              </a:r>
              <a:endParaRPr lang="en-US" altLang="zh-CN" sz="1400" i="1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endParaRPr>
            </a:p>
            <a:p>
              <a:r>
                <a:rPr lang="en-US" altLang="zh-CN" sz="1400" i="1" dirty="0" err="1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y</a:t>
              </a:r>
              <a:r>
                <a:rPr lang="en-US" altLang="zh-CN" sz="1400" dirty="0" err="1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</a:t>
              </a:r>
              <a:r>
                <a:rPr lang="en-US" altLang="zh-CN" sz="1400" i="1" dirty="0" err="1">
                  <a:latin typeface="+mn-lt"/>
                  <a:ea typeface="楷体" panose="02010609060101010101" pitchFamily="49" charset="-122"/>
                  <a:sym typeface="Symbol" panose="05050102010706020507" pitchFamily="18" charset="2"/>
                </a:rPr>
                <a:t>z</a:t>
              </a:r>
              <a:endParaRPr lang="zh-CN" altLang="en-US" sz="1400" i="1" dirty="0">
                <a:latin typeface="+mn-lt"/>
                <a:ea typeface="楷体" panose="02010609060101010101" pitchFamily="49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CEDF124-8ACB-64B1-44C4-300DFF2ABB8B}"/>
                </a:ext>
              </a:extLst>
            </p:cNvPr>
            <p:cNvSpPr txBox="1"/>
            <p:nvPr/>
          </p:nvSpPr>
          <p:spPr>
            <a:xfrm>
              <a:off x="3761910" y="4197655"/>
              <a:ext cx="30153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你能清楚区分“地址”和“内容”，正确地解释这个过程吗？</a:t>
              </a: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1346BBB6-42C2-C485-A3C8-C3C449801A81}"/>
              </a:ext>
            </a:extLst>
          </p:cNvPr>
          <p:cNvSpPr/>
          <p:nvPr/>
        </p:nvSpPr>
        <p:spPr>
          <a:xfrm>
            <a:off x="1230197" y="4808198"/>
            <a:ext cx="4666662" cy="10464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问题</a:t>
            </a:r>
            <a:r>
              <a:rPr lang="en-US" altLang="zh-CN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zh-CN" alt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：</a:t>
            </a:r>
            <a:endParaRPr lang="en-US" altLang="zh-CN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zh-CN" altLang="en-US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为什么对变量要指定“类型”？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16F0AFA-86E9-CEA8-F8A3-9908D28A9D77}"/>
              </a:ext>
            </a:extLst>
          </p:cNvPr>
          <p:cNvSpPr txBox="1"/>
          <p:nvPr/>
        </p:nvSpPr>
        <p:spPr>
          <a:xfrm>
            <a:off x="5777650" y="5243377"/>
            <a:ext cx="205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能够执行什么样的“操作”</a:t>
            </a:r>
            <a:r>
              <a:rPr lang="en-US" altLang="zh-CN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运算</a:t>
            </a:r>
            <a:r>
              <a:rPr lang="en-US" altLang="zh-CN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2194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33DF1A8-C9B6-7FA0-0F3C-DFCB86FE0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变量名：本质与对命名的建议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A920-7045-1E91-EFEB-913A0642F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64" y="1628800"/>
            <a:ext cx="7830871" cy="4314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zh-CN" altLang="en-US" sz="2000" dirty="0"/>
              <a:t>变（常）量名是计算机存储区地址的“抽象”</a:t>
            </a:r>
            <a:endParaRPr lang="en-US" altLang="zh-CN" sz="2000" dirty="0"/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zh-CN" altLang="en-US" sz="1800" dirty="0"/>
              <a:t>编程时关注的“位置”与计算机内的物理地址无关</a:t>
            </a:r>
            <a:endParaRPr lang="en-US" altLang="zh-CN" sz="1800" dirty="0"/>
          </a:p>
          <a:p>
            <a:pPr eaLnBrk="1" hangingPunct="1">
              <a:spcBef>
                <a:spcPts val="600"/>
              </a:spcBef>
              <a:defRPr/>
            </a:pPr>
            <a:r>
              <a:rPr lang="zh-CN" altLang="en-US" sz="2000" dirty="0"/>
              <a:t>写程序时给变量命名最好遵循以下建议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（这不是指程序设计语言的语法，那是必须遵循的）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zh-CN" altLang="en-US" sz="1800" dirty="0"/>
              <a:t>名称应该能对数据的算法意义起到“提示”的作用，并尽量用一致的命名原则；</a:t>
            </a:r>
            <a:endParaRPr lang="en-US" altLang="zh-CN" sz="1800" dirty="0"/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zh-CN" altLang="en-US" sz="1800" dirty="0"/>
              <a:t>子程序中最好不要直接使用在其外部定义的变量名，对外部变量的作用通过“返回”语句实现；</a:t>
            </a:r>
            <a:endParaRPr lang="en-US" altLang="zh-CN" sz="1800" dirty="0"/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zh-CN" altLang="en-US" sz="1800" dirty="0"/>
              <a:t>不要用同样的名表示不同的变量（尽管只要遵循“作用域</a:t>
            </a:r>
            <a:r>
              <a:rPr lang="en-US" altLang="zh-CN" sz="1800" dirty="0"/>
              <a:t>”</a:t>
            </a:r>
            <a:r>
              <a:rPr lang="zh-CN" altLang="en-US" sz="1800" dirty="0"/>
              <a:t>的规定，这并不一定</a:t>
            </a:r>
            <a:r>
              <a:rPr lang="zh-CN" altLang="en-US" sz="1800"/>
              <a:t>错）</a:t>
            </a:r>
            <a:endParaRPr lang="en-US" altLang="zh-CN" sz="18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E9EB4B0-C2FF-BCC6-707D-8A0CBF71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dirty="0"/>
              <a:t>数据结构：“结构”究竟是什么？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7916C76-899D-B0D9-7EFB-16B77284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981" y="3113965"/>
            <a:ext cx="7560840" cy="1755195"/>
          </a:xfrm>
        </p:spPr>
        <p:txBody>
          <a:bodyPr/>
          <a:lstStyle/>
          <a:p>
            <a:pPr eaLnBrk="1" hangingPunct="1"/>
            <a:r>
              <a:rPr lang="zh-CN" altLang="en-US" sz="2000" dirty="0"/>
              <a:t>“全班同学排好队！”是什么意思？</a:t>
            </a:r>
            <a:endParaRPr lang="en-US" altLang="zh-CN" sz="2000" dirty="0"/>
          </a:p>
          <a:p>
            <a:pPr lvl="1" eaLnBrk="1" hangingPunct="1"/>
            <a:r>
              <a:rPr lang="zh-CN" altLang="en-US" sz="1800" dirty="0"/>
              <a:t>每人有了一个“位置”。</a:t>
            </a:r>
            <a:endParaRPr lang="en-US" altLang="zh-CN" sz="1800" dirty="0"/>
          </a:p>
          <a:p>
            <a:pPr lvl="1" eaLnBrk="1" hangingPunct="1"/>
            <a:r>
              <a:rPr lang="zh-CN" altLang="en-US" sz="1800" dirty="0"/>
              <a:t>其实这个“位置”是相对的。</a:t>
            </a:r>
            <a:endParaRPr lang="en-US" altLang="zh-CN" sz="1800" dirty="0"/>
          </a:p>
          <a:p>
            <a:pPr lvl="1" eaLnBrk="1" hangingPunct="1"/>
            <a:r>
              <a:rPr lang="zh-CN" altLang="en-US" sz="1800" dirty="0"/>
              <a:t>如果安排一种按照位置进行的“游戏”，“到了什么位置就知道该做什么”。</a:t>
            </a:r>
            <a:endParaRPr lang="en-US" altLang="zh-CN" sz="1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07AD5AB-A8A2-2C87-1176-A45E5F37CA20}"/>
              </a:ext>
            </a:extLst>
          </p:cNvPr>
          <p:cNvSpPr txBox="1"/>
          <p:nvPr/>
        </p:nvSpPr>
        <p:spPr>
          <a:xfrm>
            <a:off x="728178" y="1417638"/>
            <a:ext cx="7687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zh-CN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structures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 to tell the processor </a:t>
            </a:r>
            <a:r>
              <a:rPr lang="en-US" altLang="zh-CN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it should be going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operations upon them, organize the data items in ways that enable it to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whatever it should do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gets there.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674E0C4-F97D-4FB4-FD11-20B9A5FD3784}"/>
              </a:ext>
            </a:extLst>
          </p:cNvPr>
          <p:cNvSpPr txBox="1"/>
          <p:nvPr/>
        </p:nvSpPr>
        <p:spPr>
          <a:xfrm>
            <a:off x="5535501" y="293394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控制结构与数据结构是计算机算法的两个侧面，数据结构不仅仅是关乎数据“如何放”。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AB4E57-2EDA-ABB5-CCD4-676DA4AC53D6}"/>
              </a:ext>
            </a:extLst>
          </p:cNvPr>
          <p:cNvSpPr txBox="1"/>
          <p:nvPr/>
        </p:nvSpPr>
        <p:spPr>
          <a:xfrm>
            <a:off x="1421472" y="5052382"/>
            <a:ext cx="193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程序设计语言中的数组是什么？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6E96ED2-8ABB-47D3-BB0B-434616551813}"/>
              </a:ext>
            </a:extLst>
          </p:cNvPr>
          <p:cNvSpPr txBox="1"/>
          <p:nvPr/>
        </p:nvSpPr>
        <p:spPr>
          <a:xfrm>
            <a:off x="3358150" y="4830903"/>
            <a:ext cx="481553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抽象的逻辑结构：“顺序”结构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计算机中的“实现”：同类型数据的“序列”。程序设计语言为你提供了定义特定数组的“设施”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物理位置：你可以不用管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3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7E18930-6BA4-3AE1-6265-FC49F887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98" y="368300"/>
            <a:ext cx="7438143" cy="993775"/>
          </a:xfrm>
        </p:spPr>
        <p:txBody>
          <a:bodyPr/>
          <a:lstStyle/>
          <a:p>
            <a:pPr eaLnBrk="1" hangingPunct="1"/>
            <a:r>
              <a:rPr lang="zh-CN" altLang="en-US" dirty="0"/>
              <a:t>结构为解题服务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60D6C-DBA8-42F6-9C34-6046C2068B20}"/>
              </a:ext>
            </a:extLst>
          </p:cNvPr>
          <p:cNvSpPr txBox="1"/>
          <p:nvPr/>
        </p:nvSpPr>
        <p:spPr>
          <a:xfrm>
            <a:off x="597618" y="1392822"/>
            <a:ext cx="802837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 err="1">
                <a:latin typeface="+mn-lt"/>
                <a:ea typeface="楷体" panose="02010609060101010101" pitchFamily="49" charset="-122"/>
              </a:rPr>
              <a:t>Collatz</a:t>
            </a:r>
            <a:r>
              <a:rPr lang="en-US" altLang="zh-CN" dirty="0">
                <a:latin typeface="+mn-lt"/>
                <a:ea typeface="楷体" panose="02010609060101010101" pitchFamily="49" charset="-122"/>
              </a:rPr>
              <a:t>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猜想：任给一个正整数</a:t>
            </a:r>
            <a:r>
              <a:rPr lang="en-US" altLang="zh-CN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，如果</a:t>
            </a:r>
            <a:r>
              <a:rPr lang="en-US" altLang="zh-CN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为偶数，则令</a:t>
            </a:r>
            <a:r>
              <a:rPr lang="en-US" altLang="zh-CN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en-US" altLang="zh-CN" dirty="0">
                <a:latin typeface="+mn-lt"/>
                <a:ea typeface="楷体" panose="02010609060101010101" pitchFamily="49" charset="-122"/>
              </a:rPr>
              <a:t>=</a:t>
            </a:r>
            <a:r>
              <a:rPr lang="en-US" altLang="zh-CN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en-US" altLang="zh-CN" dirty="0">
                <a:latin typeface="+mn-lt"/>
                <a:ea typeface="楷体" panose="02010609060101010101" pitchFamily="49" charset="-122"/>
              </a:rPr>
              <a:t>/2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如果</a:t>
            </a:r>
            <a:r>
              <a:rPr lang="en-US" altLang="zh-CN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为奇数，则令</a:t>
            </a:r>
            <a:r>
              <a:rPr lang="en-US" altLang="zh-CN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en-US" altLang="zh-CN" dirty="0">
                <a:latin typeface="+mn-lt"/>
                <a:ea typeface="楷体" panose="02010609060101010101" pitchFamily="49" charset="-122"/>
              </a:rPr>
              <a:t>=3</a:t>
            </a:r>
            <a:r>
              <a:rPr lang="en-US" altLang="zh-CN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en-US" altLang="zh-CN" dirty="0">
                <a:latin typeface="+mn-lt"/>
                <a:ea typeface="楷体" panose="02010609060101010101" pitchFamily="49" charset="-122"/>
              </a:rPr>
              <a:t>+1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en-US" altLang="zh-CN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en-US" altLang="zh-CN" dirty="0">
                <a:latin typeface="+mn-lt"/>
                <a:ea typeface="楷体" panose="02010609060101010101" pitchFamily="49" charset="-122"/>
              </a:rPr>
              <a:t>=1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时终止。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猜想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：这个序列一定会终止，终止时生成的序列长度称为起始</a:t>
            </a:r>
            <a:r>
              <a:rPr lang="en-US" altLang="zh-CN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的“周期”。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一个例子：</a:t>
            </a:r>
            <a:r>
              <a:rPr lang="en-US" altLang="zh-CN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en-US" altLang="zh-CN" dirty="0">
                <a:latin typeface="+mn-lt"/>
                <a:ea typeface="楷体" panose="02010609060101010101" pitchFamily="49" charset="-122"/>
              </a:rPr>
              <a:t>=22:  ( 22, 11, 34, 17, 52, 26, 13, 40, 20, 10, 5, 16, 8, 4, 2, 1) </a:t>
            </a:r>
            <a:r>
              <a:rPr lang="zh-CN" altLang="en-US" dirty="0">
                <a:latin typeface="+mn-lt"/>
                <a:ea typeface="楷体" panose="02010609060101010101" pitchFamily="49" charset="-122"/>
              </a:rPr>
              <a:t>周期</a:t>
            </a:r>
            <a:r>
              <a:rPr lang="en-US" altLang="zh-CN" dirty="0">
                <a:latin typeface="+mn-lt"/>
                <a:ea typeface="楷体" panose="02010609060101010101" pitchFamily="49" charset="-122"/>
              </a:rPr>
              <a:t>=16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F71B05-F9C3-E378-4F6E-00ECFE481A49}"/>
              </a:ext>
            </a:extLst>
          </p:cNvPr>
          <p:cNvSpPr txBox="1"/>
          <p:nvPr/>
        </p:nvSpPr>
        <p:spPr>
          <a:xfrm>
            <a:off x="643774" y="2700842"/>
            <a:ext cx="7616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写一个程序，输入为两个正整数 </a:t>
            </a:r>
            <a:r>
              <a:rPr lang="en-US" altLang="zh-CN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i="1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i="1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输出为从</a:t>
            </a:r>
            <a:r>
              <a:rPr lang="en-US" altLang="zh-CN" i="1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j</a:t>
            </a:r>
            <a:r>
              <a:rPr lang="zh-CN" altLang="en-US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所以整数的最大</a:t>
            </a:r>
            <a:r>
              <a:rPr lang="en-US" altLang="zh-CN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Collatz</a:t>
            </a:r>
            <a:r>
              <a:rPr lang="en-US" altLang="zh-CN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序列周期值，并输出相应的序列。例如当输入为 </a:t>
            </a:r>
            <a:r>
              <a:rPr lang="en-US" altLang="zh-CN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(1,10)</a:t>
            </a:r>
            <a:r>
              <a:rPr lang="zh-CN" altLang="en-US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输出为</a:t>
            </a:r>
            <a:r>
              <a:rPr lang="en-US" altLang="zh-CN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，对应的序列是</a:t>
            </a:r>
            <a:r>
              <a:rPr lang="en-US" altLang="zh-CN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(9, 28, 14, 7, </a:t>
            </a:r>
            <a:r>
              <a:rPr lang="en-US" altLang="zh-CN" dirty="0">
                <a:solidFill>
                  <a:srgbClr val="C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22</a:t>
            </a:r>
            <a:r>
              <a:rPr lang="en-US" altLang="zh-CN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, …)</a:t>
            </a:r>
            <a:endParaRPr lang="zh-CN" altLang="en-US" dirty="0">
              <a:solidFill>
                <a:srgbClr val="008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05A94C-0EF5-D9DD-222D-4700496C0E66}"/>
              </a:ext>
            </a:extLst>
          </p:cNvPr>
          <p:cNvSpPr/>
          <p:nvPr/>
        </p:nvSpPr>
        <p:spPr>
          <a:xfrm>
            <a:off x="971600" y="4051816"/>
            <a:ext cx="2662702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问题</a:t>
            </a:r>
            <a:r>
              <a:rPr lang="en-US" altLang="zh-CN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：</a:t>
            </a:r>
            <a:endParaRPr lang="en-US" altLang="zh-CN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zh-CN" altLang="en-US" sz="2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你会如何考虑使用合适的数据结构？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3DCBF2C-5950-A762-F103-3B95D6DFD1D9}"/>
              </a:ext>
            </a:extLst>
          </p:cNvPr>
          <p:cNvSpPr/>
          <p:nvPr/>
        </p:nvSpPr>
        <p:spPr>
          <a:xfrm>
            <a:off x="3934163" y="4054226"/>
            <a:ext cx="4691832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问题</a:t>
            </a:r>
            <a:r>
              <a:rPr lang="en-US" altLang="zh-CN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  <a:r>
              <a:rPr lang="zh-CN" alt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：</a:t>
            </a:r>
            <a:endParaRPr lang="en-US" altLang="zh-CN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你会如何考虑使用合适的控制结构，那与数据结构是什么关系？</a:t>
            </a:r>
            <a:endParaRPr lang="zh-CN" altLang="en-U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1F869F7-035B-736B-DBDF-3ED455BE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1313765"/>
            <a:ext cx="6120680" cy="472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9B33203-1A27-7CD6-6599-5D4EF9A7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数据结构与控制结构的对应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DD6D87-6A92-9BBC-0269-6465AE88922B}"/>
              </a:ext>
            </a:extLst>
          </p:cNvPr>
          <p:cNvSpPr txBox="1"/>
          <p:nvPr/>
        </p:nvSpPr>
        <p:spPr>
          <a:xfrm>
            <a:off x="6642674" y="4779150"/>
            <a:ext cx="1735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n 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重循环则可对应于 </a:t>
            </a:r>
            <a:r>
              <a:rPr lang="en-US" altLang="zh-CN" sz="1600" i="1" dirty="0">
                <a:solidFill>
                  <a:srgbClr val="008000"/>
                </a:solidFill>
                <a:latin typeface="+mn-lt"/>
                <a:ea typeface="楷体" panose="02010609060101010101" pitchFamily="49" charset="-122"/>
              </a:rPr>
              <a:t>n </a:t>
            </a:r>
            <a:r>
              <a:rPr lang="zh-CN" altLang="en-US" sz="16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维数组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F8A9315-3310-3731-0744-3206F4A2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40" y="1508735"/>
            <a:ext cx="6955354" cy="286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EE21E0-BD93-F502-D4AF-0B0A18AABB94}"/>
              </a:ext>
            </a:extLst>
          </p:cNvPr>
          <p:cNvSpPr/>
          <p:nvPr/>
        </p:nvSpPr>
        <p:spPr>
          <a:xfrm>
            <a:off x="1369406" y="4464115"/>
            <a:ext cx="670106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6</a:t>
            </a:r>
            <a:r>
              <a:rPr lang="zh-CN" alt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宋体" charset="-122"/>
              </a:rPr>
              <a:t>你能解释一下上面两个图的含义吗？</a:t>
            </a:r>
            <a:endParaRPr lang="en-US" altLang="zh-C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74A7A5C-E3B7-0C4B-0D4D-8F1D7511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670"/>
            <a:ext cx="8229600" cy="958968"/>
          </a:xfrm>
        </p:spPr>
        <p:txBody>
          <a:bodyPr/>
          <a:lstStyle/>
          <a:p>
            <a:r>
              <a:rPr lang="zh-CN" altLang="en-US" dirty="0"/>
              <a:t>数组维数的相对性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CB7E4C3-0784-0F8B-CA5B-1739ACC36EBE}"/>
              </a:ext>
            </a:extLst>
          </p:cNvPr>
          <p:cNvSpPr txBox="1"/>
          <p:nvPr/>
        </p:nvSpPr>
        <p:spPr>
          <a:xfrm>
            <a:off x="4731635" y="5717109"/>
            <a:ext cx="2745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对程序设计的影响是什么？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eme2">
  <a:themeElements>
    <a:clrScheme name="海上日出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海上日出">
      <a:majorFont>
        <a:latin typeface="Impact"/>
        <a:ea typeface="微软雅黑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9900"/>
        </a:solidFill>
      </a:spPr>
      <a:bodyPr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海上日出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1251</TotalTime>
  <Pages>0</Pages>
  <Words>1894</Words>
  <Characters>0</Characters>
  <Application>Microsoft Office PowerPoint</Application>
  <DocSecurity>0</DocSecurity>
  <PresentationFormat>全屏显示(4:3)</PresentationFormat>
  <Lines>0</Lines>
  <Paragraphs>153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华文行楷</vt:lpstr>
      <vt:lpstr>楷体</vt:lpstr>
      <vt:lpstr>微软雅黑</vt:lpstr>
      <vt:lpstr>Arial</vt:lpstr>
      <vt:lpstr>Cambria Math</vt:lpstr>
      <vt:lpstr>Impact</vt:lpstr>
      <vt:lpstr>Times New Roman</vt:lpstr>
      <vt:lpstr>Wingdings</vt:lpstr>
      <vt:lpstr>Theme2</vt:lpstr>
      <vt:lpstr>计算机问题求解 – 论题1-5     -  数据与数据结构</vt:lpstr>
      <vt:lpstr>PowerPoint 演示文稿</vt:lpstr>
      <vt:lpstr>计算机解题与“数据”</vt:lpstr>
      <vt:lpstr>最基本的数据形式：常量和变量</vt:lpstr>
      <vt:lpstr>变量名：本质与对命名的建议</vt:lpstr>
      <vt:lpstr>数据结构：“结构”究竟是什么？</vt:lpstr>
      <vt:lpstr>结构为解题服务</vt:lpstr>
      <vt:lpstr>数据结构与控制结构的对应</vt:lpstr>
      <vt:lpstr>数组维数的相对性</vt:lpstr>
      <vt:lpstr>数组结构的优点和局限性</vt:lpstr>
      <vt:lpstr>顺序结构的“抽象”</vt:lpstr>
      <vt:lpstr>PowerPoint 演示文稿</vt:lpstr>
      <vt:lpstr>存取的“随意”和“受限”</vt:lpstr>
      <vt:lpstr>两个典型的例子</vt:lpstr>
      <vt:lpstr>非线性结构 – “树”</vt:lpstr>
      <vt:lpstr>树结构及其“遍历”</vt:lpstr>
      <vt:lpstr>利用树排序：   第1步：将数组表示为“二分搜索树”</vt:lpstr>
      <vt:lpstr>利用树排序：   第2步：以“深度优先”方式遍历树</vt:lpstr>
      <vt:lpstr>树结构与算术表达式求值</vt:lpstr>
      <vt:lpstr>课后作业</vt:lpstr>
    </vt:vector>
  </TitlesOfParts>
  <Company>Nanjing University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计算机问题求解     -  算法在计算机科学中的地位</dc:title>
  <dc:creator>Chen Daoxu</dc:creator>
  <cp:lastModifiedBy>Daoxu Daoxu</cp:lastModifiedBy>
  <cp:revision>80</cp:revision>
  <cp:lastPrinted>1601-01-01T00:00:00Z</cp:lastPrinted>
  <dcterms:created xsi:type="dcterms:W3CDTF">2010-10-07T02:50:25Z</dcterms:created>
  <dcterms:modified xsi:type="dcterms:W3CDTF">2022-10-13T13:27:28Z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3</vt:r8>
  </property>
  <property fmtid="{D5CDD505-2E9C-101B-9397-08002B2CF9AE}" pid="3" name="KSOProductBuildVer">
    <vt:lpwstr>2052-6.6.0.2461</vt:lpwstr>
  </property>
</Properties>
</file>