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312" r:id="rId5"/>
    <p:sldId id="315" r:id="rId6"/>
    <p:sldId id="316" r:id="rId7"/>
    <p:sldId id="317" r:id="rId8"/>
    <p:sldId id="318" r:id="rId9"/>
    <p:sldId id="319" r:id="rId10"/>
    <p:sldId id="261" r:id="rId11"/>
    <p:sldId id="257" r:id="rId12"/>
    <p:sldId id="258" r:id="rId13"/>
    <p:sldId id="275" r:id="rId14"/>
    <p:sldId id="262" r:id="rId15"/>
    <p:sldId id="276" r:id="rId16"/>
    <p:sldId id="277" r:id="rId17"/>
    <p:sldId id="305" r:id="rId18"/>
    <p:sldId id="306" r:id="rId19"/>
    <p:sldId id="308" r:id="rId20"/>
    <p:sldId id="307" r:id="rId21"/>
    <p:sldId id="309" r:id="rId22"/>
    <p:sldId id="310" r:id="rId23"/>
    <p:sldId id="272" r:id="rId24"/>
    <p:sldId id="273" r:id="rId25"/>
    <p:sldId id="283" r:id="rId26"/>
    <p:sldId id="288" r:id="rId27"/>
    <p:sldId id="287" r:id="rId28"/>
    <p:sldId id="321" r:id="rId29"/>
    <p:sldId id="266" r:id="rId30"/>
    <p:sldId id="267" r:id="rId31"/>
    <p:sldId id="291" r:id="rId32"/>
    <p:sldId id="279" r:id="rId33"/>
    <p:sldId id="280" r:id="rId34"/>
    <p:sldId id="292" r:id="rId35"/>
    <p:sldId id="293" r:id="rId36"/>
    <p:sldId id="294" r:id="rId37"/>
    <p:sldId id="295" r:id="rId38"/>
    <p:sldId id="296" r:id="rId39"/>
    <p:sldId id="297" r:id="rId40"/>
    <p:sldId id="299" r:id="rId41"/>
    <p:sldId id="300" r:id="rId42"/>
    <p:sldId id="301" r:id="rId43"/>
    <p:sldId id="302" r:id="rId44"/>
    <p:sldId id="303" r:id="rId45"/>
    <p:sldId id="304" r:id="rId46"/>
    <p:sldId id="311" r:id="rId47"/>
    <p:sldId id="323" r:id="rId48"/>
    <p:sldId id="320" r:id="rId49"/>
    <p:sldId id="322"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ky Johnson" initials="RJ" lastIdx="1" clrIdx="0">
    <p:extLst>
      <p:ext uri="{19B8F6BF-5375-455C-9EA6-DF929625EA0E}">
        <p15:presenceInfo xmlns:p15="http://schemas.microsoft.com/office/powerpoint/2012/main" userId="dc4a98d36c7e3c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66" d="100"/>
          <a:sy n="66" d="100"/>
        </p:scale>
        <p:origin x="1330" y="4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52C967-B7D6-4C08-9BE6-3DAE6C9879D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26679C-A25A-4981-957A-DAA4C3C8D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3E4DE52-3B75-40CA-B9A9-D71610CAB1E2}"/>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5" name="页脚占位符 4">
            <a:extLst>
              <a:ext uri="{FF2B5EF4-FFF2-40B4-BE49-F238E27FC236}">
                <a16:creationId xmlns:a16="http://schemas.microsoft.com/office/drawing/2014/main" id="{94BF5FFC-1E3A-44F6-9F67-BA11543D85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D07F7A-1861-4EC3-AE8D-AEAF6833346D}"/>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199669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A9F31A-2179-408C-A22C-24E6509432E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957EBC7-9084-4C0D-88E3-EEAD5267F91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F2A50F-F8AD-4ECE-9D89-064D45796A51}"/>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5" name="页脚占位符 4">
            <a:extLst>
              <a:ext uri="{FF2B5EF4-FFF2-40B4-BE49-F238E27FC236}">
                <a16:creationId xmlns:a16="http://schemas.microsoft.com/office/drawing/2014/main" id="{3590053A-B285-4619-9D9B-6679256DFEB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BF561E-F9FF-466E-A994-115221472549}"/>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329999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C14B1A1-91D5-475C-B3FB-0707F2F6093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4644B85-B397-4538-9533-8BBCE265E06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5BC35A-13C6-4607-B47D-7E1D0D3B0984}"/>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5" name="页脚占位符 4">
            <a:extLst>
              <a:ext uri="{FF2B5EF4-FFF2-40B4-BE49-F238E27FC236}">
                <a16:creationId xmlns:a16="http://schemas.microsoft.com/office/drawing/2014/main" id="{0B74A40B-CEBB-4B5D-8E82-B0E303567A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B8DCD8-FBCE-4221-8360-04950A410AD4}"/>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226296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EC262C-B885-42CA-9481-621D906F35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A9C66BB-986D-421E-9FFE-369891E5ED7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541D9E-EB74-4F03-B9E0-A31C75950D0D}"/>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5" name="页脚占位符 4">
            <a:extLst>
              <a:ext uri="{FF2B5EF4-FFF2-40B4-BE49-F238E27FC236}">
                <a16:creationId xmlns:a16="http://schemas.microsoft.com/office/drawing/2014/main" id="{F0256DBE-A2CA-4F58-A331-45ECFE1E30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6C72401-D9C7-437D-B6B1-CFE080A7FB53}"/>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41605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D248DA-C2D2-4B0F-B9F3-6A24130B123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9EACCB2-D2C2-453C-80FA-0BA85C7A1D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10B1FD-90B9-473E-84CB-79F85BBF07CF}"/>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5" name="页脚占位符 4">
            <a:extLst>
              <a:ext uri="{FF2B5EF4-FFF2-40B4-BE49-F238E27FC236}">
                <a16:creationId xmlns:a16="http://schemas.microsoft.com/office/drawing/2014/main" id="{048436AE-A194-4383-A0C6-D14DB01C1C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652524-0275-4D03-9AB2-6E702D87680D}"/>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194137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E4A302-F4C3-4ACB-AD0D-6EE43CEB3A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D1F89F9-0F99-453A-962C-0EBFF7F9D68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2CDDC47-F298-4D5F-9C79-C090397FFFD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6820BDE-2C5A-4840-860D-32A9790DAE94}"/>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6" name="页脚占位符 5">
            <a:extLst>
              <a:ext uri="{FF2B5EF4-FFF2-40B4-BE49-F238E27FC236}">
                <a16:creationId xmlns:a16="http://schemas.microsoft.com/office/drawing/2014/main" id="{51BB3A72-E046-439F-977F-1991E6CBB36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B65043-8DB9-4F52-9020-E6C4D3D93F47}"/>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393572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EC96C-31D9-4AD9-A60C-04A3C507990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3C547B-2626-4D87-BA61-D2CC2B46E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B7A75E0-0D62-46E4-9C50-D3DD8D85E05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C3D3FDF-C1DD-4202-AB7A-FEF5B5A78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5C989DC-1DA5-45D1-B6A4-3D2DC1087C5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21A8D08-DD70-4E3D-B9BF-3E849B0E8BA2}"/>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8" name="页脚占位符 7">
            <a:extLst>
              <a:ext uri="{FF2B5EF4-FFF2-40B4-BE49-F238E27FC236}">
                <a16:creationId xmlns:a16="http://schemas.microsoft.com/office/drawing/2014/main" id="{8E551EE2-719E-46A1-AB1E-00AFDC71D53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6DEFCE2-27D1-4E2A-ACF5-8D3E79502FED}"/>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121868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E60CFB-6AFF-4DFD-B208-FE34474419F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1F02043-CC29-4DA8-B1CD-109B823B21C5}"/>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4" name="页脚占位符 3">
            <a:extLst>
              <a:ext uri="{FF2B5EF4-FFF2-40B4-BE49-F238E27FC236}">
                <a16:creationId xmlns:a16="http://schemas.microsoft.com/office/drawing/2014/main" id="{748BA923-B26E-4EDD-8F39-899A8D1F323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16BB8D0-C5EB-419C-9BD9-5FB544C04250}"/>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172265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5E58D35-9A0D-4B4F-A03A-6D56794A3B05}"/>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3" name="页脚占位符 2">
            <a:extLst>
              <a:ext uri="{FF2B5EF4-FFF2-40B4-BE49-F238E27FC236}">
                <a16:creationId xmlns:a16="http://schemas.microsoft.com/office/drawing/2014/main" id="{C99B6FAA-3F1D-4804-9001-78CA507410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230EDA1-D0F3-4749-8DEC-C25128D282A7}"/>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52247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5A1009-1096-4DC6-ADBF-B72FC7DA529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999EEAF-A2C4-45E5-878E-02F1A01B8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2D69E46-BE64-479E-8318-84AFE7D5A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C5D5700-D437-4781-8F26-AE768F5301E2}"/>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6" name="页脚占位符 5">
            <a:extLst>
              <a:ext uri="{FF2B5EF4-FFF2-40B4-BE49-F238E27FC236}">
                <a16:creationId xmlns:a16="http://schemas.microsoft.com/office/drawing/2014/main" id="{10395D61-F086-4D2C-A499-4A630321DF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0758574-3206-49F0-A1A7-E7C8FFC0C403}"/>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377064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E8C5F8-D610-48D0-8619-61463B09F6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8825B4-4B19-4E67-8670-2F806C817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26FF181-2806-43E1-943D-9B001B59E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397CAF-C611-40A9-8235-D13436A4CF4A}"/>
              </a:ext>
            </a:extLst>
          </p:cNvPr>
          <p:cNvSpPr>
            <a:spLocks noGrp="1"/>
          </p:cNvSpPr>
          <p:nvPr>
            <p:ph type="dt" sz="half" idx="10"/>
          </p:nvPr>
        </p:nvSpPr>
        <p:spPr/>
        <p:txBody>
          <a:bodyPr/>
          <a:lstStyle/>
          <a:p>
            <a:fld id="{60F36385-7266-4768-9E7B-7A33AD11C4E7}" type="datetimeFigureOut">
              <a:rPr lang="zh-CN" altLang="en-US" smtClean="0"/>
              <a:t>2019/11/6</a:t>
            </a:fld>
            <a:endParaRPr lang="zh-CN" altLang="en-US"/>
          </a:p>
        </p:txBody>
      </p:sp>
      <p:sp>
        <p:nvSpPr>
          <p:cNvPr id="6" name="页脚占位符 5">
            <a:extLst>
              <a:ext uri="{FF2B5EF4-FFF2-40B4-BE49-F238E27FC236}">
                <a16:creationId xmlns:a16="http://schemas.microsoft.com/office/drawing/2014/main" id="{3422E645-5441-482E-9147-0E9EB9492F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98EE84F-A323-43A8-BAE0-365B16CA854F}"/>
              </a:ext>
            </a:extLst>
          </p:cNvPr>
          <p:cNvSpPr>
            <a:spLocks noGrp="1"/>
          </p:cNvSpPr>
          <p:nvPr>
            <p:ph type="sldNum" sz="quarter" idx="12"/>
          </p:nvPr>
        </p:nvSpPr>
        <p:spPr/>
        <p:txBody>
          <a:body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35600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BC13F0E-A82A-4D32-91BF-74241E69D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932288-3240-446F-B431-3E2DCE2D2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3492106-84D8-4FD7-8C52-8AD183864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36385-7266-4768-9E7B-7A33AD11C4E7}" type="datetimeFigureOut">
              <a:rPr lang="zh-CN" altLang="en-US" smtClean="0"/>
              <a:t>2019/11/6</a:t>
            </a:fld>
            <a:endParaRPr lang="zh-CN" altLang="en-US"/>
          </a:p>
        </p:txBody>
      </p:sp>
      <p:sp>
        <p:nvSpPr>
          <p:cNvPr id="5" name="页脚占位符 4">
            <a:extLst>
              <a:ext uri="{FF2B5EF4-FFF2-40B4-BE49-F238E27FC236}">
                <a16:creationId xmlns:a16="http://schemas.microsoft.com/office/drawing/2014/main" id="{50018959-8F60-4374-AF43-53A9659D6D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0335032-5C94-407C-9B54-FB80C70E3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D5BCC-0BC8-4642-BFD0-45CAE9C5A42A}" type="slidenum">
              <a:rPr lang="zh-CN" altLang="en-US" smtClean="0"/>
              <a:t>‹#›</a:t>
            </a:fld>
            <a:endParaRPr lang="zh-CN" altLang="en-US"/>
          </a:p>
        </p:txBody>
      </p:sp>
    </p:spTree>
    <p:extLst>
      <p:ext uri="{BB962C8B-B14F-4D97-AF65-F5344CB8AC3E}">
        <p14:creationId xmlns:p14="http://schemas.microsoft.com/office/powerpoint/2010/main" val="406447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3A6FA5-97A3-4E0D-80B1-7BAE4DB3CC93}"/>
              </a:ext>
            </a:extLst>
          </p:cNvPr>
          <p:cNvSpPr>
            <a:spLocks noGrp="1"/>
          </p:cNvSpPr>
          <p:nvPr>
            <p:ph type="ctrTitle"/>
          </p:nvPr>
        </p:nvSpPr>
        <p:spPr/>
        <p:txBody>
          <a:bodyPr/>
          <a:lstStyle/>
          <a:p>
            <a:r>
              <a:rPr lang="en-US" altLang="zh-CN" dirty="0"/>
              <a:t>Sequential Containers in C++ STL</a:t>
            </a:r>
            <a:endParaRPr lang="zh-CN" altLang="en-US" dirty="0"/>
          </a:p>
        </p:txBody>
      </p:sp>
      <p:sp>
        <p:nvSpPr>
          <p:cNvPr id="3" name="副标题 2">
            <a:extLst>
              <a:ext uri="{FF2B5EF4-FFF2-40B4-BE49-F238E27FC236}">
                <a16:creationId xmlns:a16="http://schemas.microsoft.com/office/drawing/2014/main" id="{FF4CDED8-1C19-4891-A866-421EEE7F032E}"/>
              </a:ext>
            </a:extLst>
          </p:cNvPr>
          <p:cNvSpPr>
            <a:spLocks noGrp="1"/>
          </p:cNvSpPr>
          <p:nvPr>
            <p:ph type="subTitle" idx="1"/>
          </p:nvPr>
        </p:nvSpPr>
        <p:spPr>
          <a:xfrm>
            <a:off x="1257671" y="5936866"/>
            <a:ext cx="9144000" cy="1655762"/>
          </a:xfrm>
        </p:spPr>
        <p:txBody>
          <a:bodyPr/>
          <a:lstStyle/>
          <a:p>
            <a:r>
              <a:rPr lang="zh-CN" altLang="en-US" dirty="0"/>
              <a:t>曹雨森</a:t>
            </a:r>
          </a:p>
        </p:txBody>
      </p:sp>
    </p:spTree>
    <p:extLst>
      <p:ext uri="{BB962C8B-B14F-4D97-AF65-F5344CB8AC3E}">
        <p14:creationId xmlns:p14="http://schemas.microsoft.com/office/powerpoint/2010/main" val="302657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4A78BD0-9A23-4E05-A2E2-5537B22F89CE}"/>
              </a:ext>
            </a:extLst>
          </p:cNvPr>
          <p:cNvSpPr>
            <a:spLocks noGrp="1"/>
          </p:cNvSpPr>
          <p:nvPr>
            <p:ph idx="1"/>
          </p:nvPr>
        </p:nvSpPr>
        <p:spPr>
          <a:xfrm>
            <a:off x="838200" y="839449"/>
            <a:ext cx="10515600" cy="5337514"/>
          </a:xfrm>
        </p:spPr>
        <p:txBody>
          <a:bodyPr>
            <a:normAutofit/>
          </a:bodyPr>
          <a:lstStyle/>
          <a:p>
            <a:pPr marL="0" indent="0" algn="ctr">
              <a:buNone/>
            </a:pPr>
            <a:endParaRPr lang="en-US" altLang="zh-CN" sz="9600" dirty="0"/>
          </a:p>
          <a:p>
            <a:pPr marL="0" indent="0" algn="ctr">
              <a:buNone/>
            </a:pPr>
            <a:r>
              <a:rPr lang="en-US" altLang="zh-CN" sz="9600" dirty="0"/>
              <a:t>vector</a:t>
            </a:r>
            <a:endParaRPr lang="zh-CN" altLang="en-US" sz="9600" dirty="0"/>
          </a:p>
        </p:txBody>
      </p:sp>
    </p:spTree>
    <p:extLst>
      <p:ext uri="{BB962C8B-B14F-4D97-AF65-F5344CB8AC3E}">
        <p14:creationId xmlns:p14="http://schemas.microsoft.com/office/powerpoint/2010/main" val="289133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25C1A8-B605-4E00-A83C-D48EA10965BF}"/>
              </a:ext>
            </a:extLst>
          </p:cNvPr>
          <p:cNvSpPr>
            <a:spLocks noGrp="1"/>
          </p:cNvSpPr>
          <p:nvPr>
            <p:ph type="title"/>
          </p:nvPr>
        </p:nvSpPr>
        <p:spPr/>
        <p:txBody>
          <a:bodyPr/>
          <a:lstStyle/>
          <a:p>
            <a:r>
              <a:rPr lang="en-US" altLang="zh-CN" dirty="0"/>
              <a:t>Vector</a:t>
            </a:r>
            <a:endParaRPr lang="zh-CN" altLang="en-US" dirty="0"/>
          </a:p>
        </p:txBody>
      </p:sp>
      <p:sp>
        <p:nvSpPr>
          <p:cNvPr id="3" name="内容占位符 2">
            <a:extLst>
              <a:ext uri="{FF2B5EF4-FFF2-40B4-BE49-F238E27FC236}">
                <a16:creationId xmlns:a16="http://schemas.microsoft.com/office/drawing/2014/main" id="{32753374-D99C-4559-988F-DD191901CF54}"/>
              </a:ext>
            </a:extLst>
          </p:cNvPr>
          <p:cNvSpPr>
            <a:spLocks noGrp="1"/>
          </p:cNvSpPr>
          <p:nvPr>
            <p:ph idx="1"/>
          </p:nvPr>
        </p:nvSpPr>
        <p:spPr/>
        <p:txBody>
          <a:bodyPr>
            <a:normAutofit fontScale="92500" lnSpcReduction="20000"/>
          </a:bodyPr>
          <a:lstStyle/>
          <a:p>
            <a:r>
              <a:rPr lang="zh-CN" altLang="en-US" dirty="0"/>
              <a:t>向量（</a:t>
            </a:r>
            <a:r>
              <a:rPr lang="en-US" altLang="zh-CN" dirty="0"/>
              <a:t>Vector</a:t>
            </a:r>
            <a:r>
              <a:rPr lang="zh-CN" altLang="en-US" dirty="0"/>
              <a:t>）是一个封装了动态大小数组的顺序容器（</a:t>
            </a:r>
            <a:r>
              <a:rPr lang="en-US" altLang="zh-CN" dirty="0"/>
              <a:t>Sequence </a:t>
            </a:r>
          </a:p>
          <a:p>
            <a:pPr marL="0" indent="0">
              <a:buNone/>
            </a:pPr>
            <a:r>
              <a:rPr lang="en-US" altLang="zh-CN" dirty="0"/>
              <a:t>  Container</a:t>
            </a:r>
            <a:r>
              <a:rPr lang="zh-CN" altLang="en-US" dirty="0"/>
              <a:t>）。跟任意其它类型容器一样，它能够存放各种类型的对象。</a:t>
            </a:r>
            <a:endParaRPr lang="en-US" altLang="zh-CN" dirty="0"/>
          </a:p>
          <a:p>
            <a:pPr marL="0" indent="0">
              <a:buNone/>
            </a:pPr>
            <a:r>
              <a:rPr lang="zh-CN" altLang="en-US" dirty="0"/>
              <a:t>  可以简单的认为，向量是一个能够存放任意类型的动态数组。</a:t>
            </a:r>
            <a:endParaRPr lang="en-US" altLang="zh-CN" dirty="0"/>
          </a:p>
          <a:p>
            <a:r>
              <a:rPr lang="en-US" altLang="zh-CN" dirty="0"/>
              <a:t>Vector</a:t>
            </a:r>
            <a:r>
              <a:rPr lang="zh-CN" altLang="en-US" dirty="0"/>
              <a:t>是一个模板而非类型，由</a:t>
            </a:r>
            <a:r>
              <a:rPr lang="en-US" altLang="zh-CN" dirty="0"/>
              <a:t>vector</a:t>
            </a:r>
            <a:r>
              <a:rPr lang="zh-CN" altLang="en-US" dirty="0"/>
              <a:t>生成的类型必须包含</a:t>
            </a:r>
            <a:r>
              <a:rPr lang="en-US" altLang="zh-CN" dirty="0"/>
              <a:t>vector</a:t>
            </a:r>
            <a:r>
              <a:rPr lang="zh-CN" altLang="en-US" dirty="0"/>
              <a:t>中元</a:t>
            </a:r>
            <a:endParaRPr lang="en-US" altLang="zh-CN" dirty="0"/>
          </a:p>
          <a:p>
            <a:pPr marL="0" indent="0">
              <a:buNone/>
            </a:pPr>
            <a:r>
              <a:rPr lang="zh-CN" altLang="en-US" dirty="0"/>
              <a:t>  素的类型，例如</a:t>
            </a:r>
            <a:r>
              <a:rPr lang="en-US" altLang="zh-CN" dirty="0"/>
              <a:t>vector&lt;char&gt;</a:t>
            </a:r>
            <a:r>
              <a:rPr lang="zh-CN" altLang="en-US" dirty="0"/>
              <a:t>，</a:t>
            </a:r>
            <a:r>
              <a:rPr lang="en-US" altLang="zh-CN" dirty="0"/>
              <a:t>vector&lt;int</a:t>
            </a:r>
            <a:r>
              <a:rPr lang="zh-CN" altLang="en-US" dirty="0"/>
              <a:t>*</a:t>
            </a:r>
            <a:r>
              <a:rPr lang="en-US" altLang="zh-CN" dirty="0"/>
              <a:t>&gt;</a:t>
            </a:r>
            <a:r>
              <a:rPr lang="zh-CN" altLang="en-US" dirty="0"/>
              <a:t>。</a:t>
            </a:r>
            <a:endParaRPr lang="en-US" altLang="zh-CN" dirty="0"/>
          </a:p>
          <a:p>
            <a:r>
              <a:rPr lang="en-US" altLang="zh-CN" dirty="0"/>
              <a:t>vector</a:t>
            </a:r>
            <a:r>
              <a:rPr lang="zh-CN" altLang="en-US" dirty="0"/>
              <a:t>能容纳绝大多数类型的对象作为其元素，包括</a:t>
            </a:r>
            <a:r>
              <a:rPr lang="en-US" altLang="zh-CN" dirty="0"/>
              <a:t>vector</a:t>
            </a:r>
            <a:r>
              <a:rPr lang="zh-CN" altLang="en-US" dirty="0"/>
              <a:t>本身</a:t>
            </a:r>
            <a:endParaRPr lang="en-US" altLang="zh-CN" dirty="0"/>
          </a:p>
          <a:p>
            <a:pPr marL="0" indent="0">
              <a:buNone/>
            </a:pPr>
            <a:r>
              <a:rPr lang="zh-CN" altLang="en-US" dirty="0"/>
              <a:t>  例如</a:t>
            </a:r>
            <a:r>
              <a:rPr lang="en-US" altLang="zh-CN" dirty="0"/>
              <a:t>vector&lt;vector&lt;int&gt; &gt;</a:t>
            </a:r>
          </a:p>
          <a:p>
            <a:pPr marL="0" indent="0">
              <a:buNone/>
            </a:pPr>
            <a:endParaRPr lang="en-US" altLang="zh-CN" dirty="0"/>
          </a:p>
          <a:p>
            <a:pPr marL="0" indent="0">
              <a:buNone/>
            </a:pPr>
            <a:r>
              <a:rPr lang="zh-CN" altLang="en-US" dirty="0"/>
              <a:t>使用</a:t>
            </a:r>
            <a:r>
              <a:rPr lang="en-US" altLang="zh-CN" dirty="0"/>
              <a:t>vector</a:t>
            </a:r>
            <a:r>
              <a:rPr lang="zh-CN" altLang="en-US" dirty="0"/>
              <a:t>容器之前必须加上</a:t>
            </a:r>
            <a:r>
              <a:rPr lang="en-US" altLang="zh-CN" dirty="0"/>
              <a:t>&lt;vector&gt;</a:t>
            </a:r>
            <a:r>
              <a:rPr lang="zh-CN" altLang="en-US" dirty="0"/>
              <a:t>头文件：</a:t>
            </a:r>
            <a:r>
              <a:rPr lang="en-US" altLang="zh-CN" dirty="0"/>
              <a:t>#include&lt;vector&gt;</a:t>
            </a:r>
          </a:p>
          <a:p>
            <a:pPr marL="0" indent="0">
              <a:buNone/>
            </a:pPr>
            <a:r>
              <a:rPr lang="en-US" altLang="zh-CN" dirty="0"/>
              <a:t>STL</a:t>
            </a:r>
            <a:r>
              <a:rPr lang="zh-CN" altLang="en-US" dirty="0"/>
              <a:t>的顺序容器使用前都应加上相应的头文件如</a:t>
            </a:r>
            <a:r>
              <a:rPr lang="en-US" altLang="zh-CN" dirty="0"/>
              <a:t>&lt;deque&gt;,&lt;list&gt;</a:t>
            </a:r>
          </a:p>
          <a:p>
            <a:pPr marL="0" indent="0">
              <a:buNone/>
            </a:pPr>
            <a:endParaRPr lang="en-US" altLang="zh-CN" dirty="0"/>
          </a:p>
          <a:p>
            <a:pPr marL="0" indent="0">
              <a:buNone/>
            </a:pPr>
            <a:endParaRPr lang="en-US" altLang="zh-CN" dirty="0"/>
          </a:p>
          <a:p>
            <a:pPr marL="0" indent="0">
              <a:buNone/>
            </a:pPr>
            <a:endParaRPr lang="zh-CN" altLang="en-US" dirty="0"/>
          </a:p>
        </p:txBody>
      </p:sp>
    </p:spTree>
    <p:extLst>
      <p:ext uri="{BB962C8B-B14F-4D97-AF65-F5344CB8AC3E}">
        <p14:creationId xmlns:p14="http://schemas.microsoft.com/office/powerpoint/2010/main" val="78386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96FB830-4927-4958-80CF-826DE6291121}"/>
              </a:ext>
            </a:extLst>
          </p:cNvPr>
          <p:cNvSpPr txBox="1">
            <a:spLocks/>
          </p:cNvSpPr>
          <p:nvPr/>
        </p:nvSpPr>
        <p:spPr>
          <a:xfrm>
            <a:off x="666779" y="5006883"/>
            <a:ext cx="10515600" cy="1460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dirty="0">
                <a:latin typeface="微软雅黑" panose="020B0503020204020204" pitchFamily="34" charset="-122"/>
                <a:ea typeface="微软雅黑" panose="020B0503020204020204" pitchFamily="34" charset="-122"/>
              </a:rPr>
              <a:t>一般情况下，只有当已知值数量较少，所有的初始值都一样，或者该</a:t>
            </a:r>
            <a:r>
              <a:rPr lang="en-US" altLang="zh-CN" sz="1800" dirty="0">
                <a:latin typeface="微软雅黑" panose="020B0503020204020204" pitchFamily="34" charset="-122"/>
                <a:ea typeface="微软雅黑" panose="020B0503020204020204" pitchFamily="34" charset="-122"/>
              </a:rPr>
              <a:t>vector</a:t>
            </a:r>
            <a:r>
              <a:rPr lang="zh-CN" altLang="en-US" sz="1800" dirty="0">
                <a:latin typeface="微软雅黑" panose="020B0503020204020204" pitchFamily="34" charset="-122"/>
                <a:ea typeface="微软雅黑" panose="020B0503020204020204" pitchFamily="34" charset="-122"/>
              </a:rPr>
              <a:t>的初始值是另一个</a:t>
            </a:r>
            <a:r>
              <a:rPr lang="en-US" altLang="zh-CN" sz="1800" dirty="0">
                <a:latin typeface="微软雅黑" panose="020B0503020204020204" pitchFamily="34" charset="-122"/>
                <a:ea typeface="微软雅黑" panose="020B0503020204020204" pitchFamily="34" charset="-122"/>
              </a:rPr>
              <a:t>vector</a:t>
            </a:r>
            <a:r>
              <a:rPr lang="zh-CN" altLang="en-US" sz="1800" dirty="0">
                <a:latin typeface="微软雅黑" panose="020B0503020204020204" pitchFamily="34" charset="-122"/>
                <a:ea typeface="微软雅黑" panose="020B0503020204020204" pitchFamily="34" charset="-122"/>
              </a:rPr>
              <a:t>的副本时，才适合用直接初始化</a:t>
            </a:r>
            <a:br>
              <a:rPr lang="en-US" altLang="zh-CN" sz="1800" dirty="0">
                <a:latin typeface="微软雅黑" panose="020B0503020204020204" pitchFamily="34" charset="-122"/>
                <a:ea typeface="微软雅黑" panose="020B0503020204020204" pitchFamily="34" charset="-122"/>
              </a:rPr>
            </a:br>
            <a:br>
              <a:rPr lang="en-US" altLang="zh-CN" sz="1800" dirty="0">
                <a:latin typeface="微软雅黑" panose="020B0503020204020204" pitchFamily="34" charset="-122"/>
                <a:ea typeface="微软雅黑" panose="020B0503020204020204" pitchFamily="34" charset="-122"/>
              </a:rPr>
            </a:br>
            <a:r>
              <a:rPr lang="zh-CN" altLang="en-US" sz="1800" dirty="0">
                <a:latin typeface="微软雅黑" panose="020B0503020204020204" pitchFamily="34" charset="-122"/>
                <a:ea typeface="微软雅黑" panose="020B0503020204020204" pitchFamily="34" charset="-122"/>
              </a:rPr>
              <a:t>因为在很多情况下，各个元素的值不同且元素量很大，或者说，我们也许并不知道实际所需的元素个数。</a:t>
            </a:r>
            <a:br>
              <a:rPr lang="en-US" altLang="zh-CN" sz="1800" dirty="0">
                <a:latin typeface="微软雅黑" panose="020B0503020204020204" pitchFamily="34" charset="-122"/>
                <a:ea typeface="微软雅黑" panose="020B0503020204020204" pitchFamily="34" charset="-122"/>
              </a:rPr>
            </a:br>
            <a:br>
              <a:rPr lang="en-US" altLang="zh-CN" sz="1800" dirty="0">
                <a:latin typeface="微软雅黑" panose="020B0503020204020204" pitchFamily="34" charset="-122"/>
                <a:ea typeface="微软雅黑" panose="020B0503020204020204" pitchFamily="34" charset="-122"/>
              </a:rPr>
            </a:br>
            <a:r>
              <a:rPr lang="zh-CN" altLang="en-US" sz="1800" dirty="0">
                <a:latin typeface="微软雅黑" panose="020B0503020204020204" pitchFamily="34" charset="-122"/>
                <a:ea typeface="微软雅黑" panose="020B0503020204020204" pitchFamily="34" charset="-122"/>
              </a:rPr>
              <a:t>因而我们在更多情况下会选择默认初始化。</a:t>
            </a:r>
          </a:p>
        </p:txBody>
      </p:sp>
      <p:sp>
        <p:nvSpPr>
          <p:cNvPr id="15" name="文本框 14">
            <a:extLst>
              <a:ext uri="{FF2B5EF4-FFF2-40B4-BE49-F238E27FC236}">
                <a16:creationId xmlns:a16="http://schemas.microsoft.com/office/drawing/2014/main" id="{67158E92-7475-4988-9527-A26595A638B0}"/>
              </a:ext>
            </a:extLst>
          </p:cNvPr>
          <p:cNvSpPr txBox="1"/>
          <p:nvPr/>
        </p:nvSpPr>
        <p:spPr>
          <a:xfrm>
            <a:off x="666779" y="4295043"/>
            <a:ext cx="4132789" cy="523220"/>
          </a:xfrm>
          <a:prstGeom prst="rect">
            <a:avLst/>
          </a:prstGeom>
          <a:noFill/>
        </p:spPr>
        <p:txBody>
          <a:bodyPr wrap="square" rtlCol="0">
            <a:spAutoFit/>
          </a:bodyPr>
          <a:lstStyle/>
          <a:p>
            <a:r>
              <a:rPr lang="en-US" altLang="zh-CN" sz="2800" dirty="0">
                <a:latin typeface="微软雅黑 Light" panose="020B0502040204020203" pitchFamily="34" charset="-122"/>
                <a:ea typeface="微软雅黑 Light" panose="020B0502040204020203" pitchFamily="34" charset="-122"/>
              </a:rPr>
              <a:t>vector</a:t>
            </a:r>
            <a:r>
              <a:rPr lang="zh-CN" altLang="en-US" sz="2800" dirty="0">
                <a:latin typeface="微软雅黑 Light" panose="020B0502040204020203" pitchFamily="34" charset="-122"/>
                <a:ea typeface="微软雅黑 Light" panose="020B0502040204020203" pitchFamily="34" charset="-122"/>
              </a:rPr>
              <a:t>可以默认初始化</a:t>
            </a:r>
            <a:endParaRPr lang="en-US" altLang="zh-CN" sz="2800" dirty="0">
              <a:latin typeface="微软雅黑 Light" panose="020B0502040204020203" pitchFamily="34" charset="-122"/>
              <a:ea typeface="微软雅黑 Light" panose="020B0502040204020203" pitchFamily="34" charset="-122"/>
            </a:endParaRPr>
          </a:p>
        </p:txBody>
      </p:sp>
      <p:sp>
        <p:nvSpPr>
          <p:cNvPr id="2" name="标题 1">
            <a:extLst>
              <a:ext uri="{FF2B5EF4-FFF2-40B4-BE49-F238E27FC236}">
                <a16:creationId xmlns:a16="http://schemas.microsoft.com/office/drawing/2014/main" id="{A836537A-1EFA-4E95-B262-18068207F6AB}"/>
              </a:ext>
            </a:extLst>
          </p:cNvPr>
          <p:cNvSpPr>
            <a:spLocks noGrp="1"/>
          </p:cNvSpPr>
          <p:nvPr>
            <p:ph type="title"/>
          </p:nvPr>
        </p:nvSpPr>
        <p:spPr>
          <a:xfrm>
            <a:off x="666779" y="365126"/>
            <a:ext cx="10687021" cy="1046580"/>
          </a:xfrm>
        </p:spPr>
        <p:txBody>
          <a:bodyPr>
            <a:normAutofit/>
          </a:bodyPr>
          <a:lstStyle/>
          <a:p>
            <a:r>
              <a:rPr lang="zh-CN" altLang="en-US" sz="3600" dirty="0"/>
              <a:t>定义和初始化</a:t>
            </a:r>
            <a:r>
              <a:rPr lang="en-US" altLang="zh-CN" sz="3600" dirty="0"/>
              <a:t>vector</a:t>
            </a:r>
            <a:r>
              <a:rPr lang="zh-CN" altLang="en-US" sz="3600" dirty="0"/>
              <a:t>对象</a:t>
            </a:r>
          </a:p>
        </p:txBody>
      </p:sp>
      <p:graphicFrame>
        <p:nvGraphicFramePr>
          <p:cNvPr id="12" name="表格 12">
            <a:extLst>
              <a:ext uri="{FF2B5EF4-FFF2-40B4-BE49-F238E27FC236}">
                <a16:creationId xmlns:a16="http://schemas.microsoft.com/office/drawing/2014/main" id="{8442B62D-5F56-449A-AE69-5DC5FD1D3AE1}"/>
              </a:ext>
            </a:extLst>
          </p:cNvPr>
          <p:cNvGraphicFramePr>
            <a:graphicFrameLocks noGrp="1"/>
          </p:cNvGraphicFramePr>
          <p:nvPr>
            <p:ph idx="1"/>
            <p:extLst>
              <p:ext uri="{D42A27DB-BD31-4B8C-83A1-F6EECF244321}">
                <p14:modId xmlns:p14="http://schemas.microsoft.com/office/powerpoint/2010/main" val="1255425494"/>
              </p:ext>
            </p:extLst>
          </p:nvPr>
        </p:nvGraphicFramePr>
        <p:xfrm>
          <a:off x="666780" y="1222347"/>
          <a:ext cx="10858442" cy="2702667"/>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3715691981"/>
                    </a:ext>
                  </a:extLst>
                </a:gridCol>
                <a:gridCol w="4460421">
                  <a:extLst>
                    <a:ext uri="{9D8B030D-6E8A-4147-A177-3AD203B41FA5}">
                      <a16:colId xmlns:a16="http://schemas.microsoft.com/office/drawing/2014/main" val="3864560794"/>
                    </a:ext>
                  </a:extLst>
                </a:gridCol>
                <a:gridCol w="6189741">
                  <a:extLst>
                    <a:ext uri="{9D8B030D-6E8A-4147-A177-3AD203B41FA5}">
                      <a16:colId xmlns:a16="http://schemas.microsoft.com/office/drawing/2014/main" val="3405412814"/>
                    </a:ext>
                  </a:extLst>
                </a:gridCol>
              </a:tblGrid>
              <a:tr h="328661">
                <a:tc>
                  <a:txBody>
                    <a:bodyPr/>
                    <a:lstStyle/>
                    <a:p>
                      <a:pPr algn="ctr"/>
                      <a:r>
                        <a:rPr lang="zh-CN" altLang="en-US" dirty="0"/>
                        <a:t>                                                           </a:t>
                      </a:r>
                    </a:p>
                  </a:txBody>
                  <a:tcPr/>
                </a:tc>
                <a:tc gridSpan="2">
                  <a:txBody>
                    <a:bodyPr/>
                    <a:lstStyle/>
                    <a:p>
                      <a:r>
                        <a:rPr lang="zh-CN" altLang="en-US" dirty="0"/>
                        <a:t>                                                           初始化</a:t>
                      </a:r>
                      <a:r>
                        <a:rPr lang="en-US" altLang="zh-CN" dirty="0"/>
                        <a:t>vector</a:t>
                      </a:r>
                      <a:r>
                        <a:rPr lang="zh-CN" altLang="en-US" dirty="0"/>
                        <a:t>对象的方法 </a:t>
                      </a:r>
                    </a:p>
                  </a:txBody>
                  <a:tcPr/>
                </a:tc>
                <a:tc hMerge="1">
                  <a:txBody>
                    <a:bodyPr/>
                    <a:lstStyle/>
                    <a:p>
                      <a:endParaRPr lang="zh-CN" altLang="en-US" dirty="0"/>
                    </a:p>
                  </a:txBody>
                  <a:tcPr/>
                </a:tc>
                <a:extLst>
                  <a:ext uri="{0D108BD9-81ED-4DB2-BD59-A6C34878D82A}">
                    <a16:rowId xmlns:a16="http://schemas.microsoft.com/office/drawing/2014/main" val="14711305"/>
                  </a:ext>
                </a:extLst>
              </a:tr>
              <a:tr h="420497">
                <a:tc gridSpan="2">
                  <a:txBody>
                    <a:bodyPr/>
                    <a:lstStyle/>
                    <a:p>
                      <a:r>
                        <a:rPr lang="en-US" altLang="zh-CN" dirty="0"/>
                        <a:t>vector&lt;T&gt; v1</a:t>
                      </a:r>
                      <a:endParaRPr lang="zh-CN" altLang="en-US" dirty="0"/>
                    </a:p>
                  </a:txBody>
                  <a:tcPr/>
                </a:tc>
                <a:tc hMerge="1">
                  <a:txBody>
                    <a:bodyPr/>
                    <a:lstStyle/>
                    <a:p>
                      <a:endParaRPr lang="zh-CN" altLang="en-US" dirty="0"/>
                    </a:p>
                  </a:txBody>
                  <a:tcPr/>
                </a:tc>
                <a:tc>
                  <a:txBody>
                    <a:bodyPr/>
                    <a:lstStyle/>
                    <a:p>
                      <a:r>
                        <a:rPr lang="en-US" altLang="zh-CN" dirty="0"/>
                        <a:t>v1</a:t>
                      </a:r>
                      <a:r>
                        <a:rPr lang="zh-CN" altLang="en-US" dirty="0"/>
                        <a:t>是一个空</a:t>
                      </a:r>
                      <a:r>
                        <a:rPr lang="en-US" altLang="zh-CN" dirty="0"/>
                        <a:t>vector</a:t>
                      </a:r>
                      <a:r>
                        <a:rPr lang="zh-CN" altLang="en-US" dirty="0"/>
                        <a:t>，它潜在的元素是</a:t>
                      </a:r>
                      <a:r>
                        <a:rPr lang="en-US" altLang="zh-CN" dirty="0"/>
                        <a:t>T</a:t>
                      </a:r>
                      <a:r>
                        <a:rPr lang="zh-CN" altLang="en-US" dirty="0"/>
                        <a:t>类型，执行默认初始化</a:t>
                      </a:r>
                    </a:p>
                  </a:txBody>
                  <a:tcPr/>
                </a:tc>
                <a:extLst>
                  <a:ext uri="{0D108BD9-81ED-4DB2-BD59-A6C34878D82A}">
                    <a16:rowId xmlns:a16="http://schemas.microsoft.com/office/drawing/2014/main" val="4265815153"/>
                  </a:ext>
                </a:extLst>
              </a:tr>
              <a:tr h="353046">
                <a:tc gridSpan="2">
                  <a:txBody>
                    <a:bodyPr/>
                    <a:lstStyle/>
                    <a:p>
                      <a:r>
                        <a:rPr lang="en-US" altLang="zh-CN" dirty="0"/>
                        <a:t>vector&lt;T&gt; v2(v1)</a:t>
                      </a:r>
                      <a:endParaRPr lang="zh-CN" altLang="en-US" dirty="0"/>
                    </a:p>
                  </a:txBody>
                  <a:tcPr/>
                </a:tc>
                <a:tc hMerge="1">
                  <a:txBody>
                    <a:bodyPr/>
                    <a:lstStyle/>
                    <a:p>
                      <a:endParaRPr lang="zh-CN" altLang="en-US" dirty="0"/>
                    </a:p>
                  </a:txBody>
                  <a:tcPr/>
                </a:tc>
                <a:tc>
                  <a:txBody>
                    <a:bodyPr/>
                    <a:lstStyle/>
                    <a:p>
                      <a:r>
                        <a:rPr lang="en-US" altLang="zh-CN" sz="1800" u="none" strike="noStrike" kern="1200" dirty="0">
                          <a:effectLst/>
                        </a:rPr>
                        <a:t>v2</a:t>
                      </a:r>
                      <a:r>
                        <a:rPr lang="zh-CN" altLang="en-US" sz="1800" u="none" strike="noStrike" kern="1200" dirty="0">
                          <a:effectLst/>
                        </a:rPr>
                        <a:t>中包含</a:t>
                      </a:r>
                      <a:r>
                        <a:rPr lang="en-US" altLang="zh-CN" sz="1800" u="none" strike="noStrike" kern="1200" dirty="0">
                          <a:effectLst/>
                        </a:rPr>
                        <a:t>v1</a:t>
                      </a:r>
                      <a:r>
                        <a:rPr lang="zh-CN" altLang="en-US" sz="1800" u="none" strike="noStrike" kern="1200" dirty="0">
                          <a:effectLst/>
                        </a:rPr>
                        <a:t>所有元素的副本</a:t>
                      </a:r>
                      <a:endParaRPr lang="zh-CN" altLang="en-US" dirty="0"/>
                    </a:p>
                  </a:txBody>
                  <a:tcPr/>
                </a:tc>
                <a:extLst>
                  <a:ext uri="{0D108BD9-81ED-4DB2-BD59-A6C34878D82A}">
                    <a16:rowId xmlns:a16="http://schemas.microsoft.com/office/drawing/2014/main" val="3300392950"/>
                  </a:ext>
                </a:extLst>
              </a:tr>
              <a:tr h="353046">
                <a:tc gridSpan="2">
                  <a:txBody>
                    <a:bodyPr/>
                    <a:lstStyle/>
                    <a:p>
                      <a:r>
                        <a:rPr lang="en-US" altLang="zh-CN" dirty="0"/>
                        <a:t>vector&lt;T&gt; v3(</a:t>
                      </a:r>
                      <a:r>
                        <a:rPr lang="en-US" altLang="zh-CN" dirty="0" err="1"/>
                        <a:t>n,val</a:t>
                      </a:r>
                      <a:r>
                        <a:rPr lang="en-US" altLang="zh-CN" dirty="0"/>
                        <a:t>)</a:t>
                      </a:r>
                      <a:endParaRPr lang="zh-CN" altLang="en-US" dirty="0"/>
                    </a:p>
                  </a:txBody>
                  <a:tcPr/>
                </a:tc>
                <a:tc hMerge="1">
                  <a:txBody>
                    <a:bodyPr/>
                    <a:lstStyle/>
                    <a:p>
                      <a:endParaRPr lang="zh-CN" altLang="en-US" dirty="0"/>
                    </a:p>
                  </a:txBody>
                  <a:tcPr/>
                </a:tc>
                <a:tc>
                  <a:txBody>
                    <a:bodyPr/>
                    <a:lstStyle/>
                    <a:p>
                      <a:r>
                        <a:rPr lang="en-US" altLang="zh-CN" dirty="0"/>
                        <a:t>v3</a:t>
                      </a:r>
                      <a:r>
                        <a:rPr lang="zh-CN" altLang="en-US" dirty="0"/>
                        <a:t>包含了</a:t>
                      </a:r>
                      <a:r>
                        <a:rPr lang="en-US" altLang="zh-CN" dirty="0"/>
                        <a:t>n</a:t>
                      </a:r>
                      <a:r>
                        <a:rPr lang="zh-CN" altLang="en-US" dirty="0"/>
                        <a:t>个重复的元素，每个元素的值都是</a:t>
                      </a:r>
                      <a:r>
                        <a:rPr lang="en-US" altLang="zh-CN" dirty="0" err="1"/>
                        <a:t>val</a:t>
                      </a:r>
                      <a:endParaRPr lang="zh-CN" altLang="en-US" dirty="0"/>
                    </a:p>
                  </a:txBody>
                  <a:tcPr/>
                </a:tc>
                <a:extLst>
                  <a:ext uri="{0D108BD9-81ED-4DB2-BD59-A6C34878D82A}">
                    <a16:rowId xmlns:a16="http://schemas.microsoft.com/office/drawing/2014/main" val="2974638888"/>
                  </a:ext>
                </a:extLst>
              </a:tr>
              <a:tr h="353046">
                <a:tc gridSpan="2">
                  <a:txBody>
                    <a:bodyPr/>
                    <a:lstStyle/>
                    <a:p>
                      <a:r>
                        <a:rPr lang="en-US" altLang="zh-CN" dirty="0"/>
                        <a:t>vector&lt;T&gt; v4(n)</a:t>
                      </a:r>
                      <a:endParaRPr lang="zh-CN" altLang="en-US" dirty="0"/>
                    </a:p>
                  </a:txBody>
                  <a:tcPr/>
                </a:tc>
                <a:tc hMerge="1">
                  <a:txBody>
                    <a:bodyPr/>
                    <a:lstStyle/>
                    <a:p>
                      <a:endParaRPr lang="zh-CN" altLang="en-US" dirty="0"/>
                    </a:p>
                  </a:txBody>
                  <a:tcPr/>
                </a:tc>
                <a:tc>
                  <a:txBody>
                    <a:bodyPr/>
                    <a:lstStyle/>
                    <a:p>
                      <a:r>
                        <a:rPr lang="en-US" altLang="zh-CN" sz="1800" u="none" strike="noStrike" kern="1200" dirty="0">
                          <a:effectLst/>
                        </a:rPr>
                        <a:t>v4</a:t>
                      </a:r>
                      <a:r>
                        <a:rPr lang="zh-CN" altLang="en-US" sz="1800" u="none" strike="noStrike" kern="1200" dirty="0">
                          <a:effectLst/>
                        </a:rPr>
                        <a:t>包含了</a:t>
                      </a:r>
                      <a:r>
                        <a:rPr lang="en-US" altLang="zh-CN" sz="1800" u="none" strike="noStrike" kern="1200" dirty="0">
                          <a:effectLst/>
                        </a:rPr>
                        <a:t>n</a:t>
                      </a:r>
                      <a:r>
                        <a:rPr lang="zh-CN" altLang="en-US" sz="1800" u="none" strike="noStrike" kern="1200" dirty="0">
                          <a:effectLst/>
                        </a:rPr>
                        <a:t>个重复地执行了值初始化的对象</a:t>
                      </a:r>
                      <a:endParaRPr lang="zh-CN" altLang="en-US" dirty="0"/>
                    </a:p>
                  </a:txBody>
                  <a:tcPr/>
                </a:tc>
                <a:extLst>
                  <a:ext uri="{0D108BD9-81ED-4DB2-BD59-A6C34878D82A}">
                    <a16:rowId xmlns:a16="http://schemas.microsoft.com/office/drawing/2014/main" val="542717498"/>
                  </a:ext>
                </a:extLst>
              </a:tr>
              <a:tr h="407911">
                <a:tc gridSpan="2">
                  <a:txBody>
                    <a:bodyPr/>
                    <a:lstStyle/>
                    <a:p>
                      <a:r>
                        <a:rPr lang="en-US" altLang="zh-CN" dirty="0"/>
                        <a:t>vector&lt;T&gt; v5{</a:t>
                      </a:r>
                      <a:r>
                        <a:rPr lang="en-US" altLang="zh-CN" dirty="0" err="1"/>
                        <a:t>a,b,c</a:t>
                      </a:r>
                      <a:r>
                        <a:rPr lang="en-US" altLang="zh-CN" dirty="0"/>
                        <a:t>...}</a:t>
                      </a:r>
                      <a:endParaRPr lang="zh-CN" altLang="en-US" dirty="0"/>
                    </a:p>
                  </a:txBody>
                  <a:tcPr/>
                </a:tc>
                <a:tc hMerge="1">
                  <a:txBody>
                    <a:bodyPr/>
                    <a:lstStyle/>
                    <a:p>
                      <a:endParaRPr lang="zh-CN" altLang="en-US" dirty="0"/>
                    </a:p>
                  </a:txBody>
                  <a:tcPr/>
                </a:tc>
                <a:tc>
                  <a:txBody>
                    <a:bodyPr/>
                    <a:lstStyle/>
                    <a:p>
                      <a:r>
                        <a:rPr lang="en-US" altLang="zh-CN" sz="1800" u="none" strike="noStrike" kern="1200" dirty="0">
                          <a:effectLst/>
                        </a:rPr>
                        <a:t>v4</a:t>
                      </a:r>
                      <a:r>
                        <a:rPr lang="zh-CN" altLang="en-US" sz="1800" u="none" strike="noStrike" kern="1200" dirty="0">
                          <a:effectLst/>
                        </a:rPr>
                        <a:t>包含了</a:t>
                      </a:r>
                      <a:r>
                        <a:rPr lang="en-US" altLang="zh-CN" sz="1800" u="none" strike="noStrike" kern="1200" dirty="0">
                          <a:effectLst/>
                        </a:rPr>
                        <a:t>n</a:t>
                      </a:r>
                      <a:r>
                        <a:rPr lang="zh-CN" altLang="en-US" sz="1800" u="none" strike="noStrike" kern="1200" dirty="0">
                          <a:effectLst/>
                        </a:rPr>
                        <a:t>个重复地执行了值初始化的对象</a:t>
                      </a:r>
                      <a:endParaRPr lang="zh-CN" altLang="en-US" dirty="0"/>
                    </a:p>
                  </a:txBody>
                  <a:tcPr/>
                </a:tc>
                <a:extLst>
                  <a:ext uri="{0D108BD9-81ED-4DB2-BD59-A6C34878D82A}">
                    <a16:rowId xmlns:a16="http://schemas.microsoft.com/office/drawing/2014/main" val="4270982463"/>
                  </a:ext>
                </a:extLst>
              </a:tr>
              <a:tr h="411219">
                <a:tc gridSpan="2">
                  <a:txBody>
                    <a:bodyPr/>
                    <a:lstStyle/>
                    <a:p>
                      <a:r>
                        <a:rPr lang="en-US" altLang="zh-CN" dirty="0"/>
                        <a:t>vector&lt;T&gt; v5={</a:t>
                      </a:r>
                      <a:r>
                        <a:rPr lang="en-US" altLang="zh-CN" dirty="0" err="1"/>
                        <a:t>a,b,c</a:t>
                      </a:r>
                      <a:r>
                        <a:rPr lang="en-US" altLang="zh-CN" dirty="0"/>
                        <a:t>...}</a:t>
                      </a:r>
                      <a:endParaRPr lang="zh-CN" altLang="en-US" dirty="0"/>
                    </a:p>
                  </a:txBody>
                  <a:tcPr/>
                </a:tc>
                <a:tc hMerge="1">
                  <a:txBody>
                    <a:bodyPr/>
                    <a:lstStyle/>
                    <a:p>
                      <a:endParaRPr lang="zh-CN" altLang="en-US" dirty="0"/>
                    </a:p>
                  </a:txBody>
                  <a:tcPr/>
                </a:tc>
                <a:tc>
                  <a:txBody>
                    <a:bodyPr/>
                    <a:lstStyle/>
                    <a:p>
                      <a:r>
                        <a:rPr lang="zh-CN" altLang="en-US" dirty="0"/>
                        <a:t>等价于</a:t>
                      </a:r>
                      <a:r>
                        <a:rPr lang="en-US" altLang="zh-CN" dirty="0"/>
                        <a:t>vector&lt;T&gt; v5{</a:t>
                      </a:r>
                      <a:r>
                        <a:rPr lang="en-US" altLang="zh-CN" dirty="0" err="1"/>
                        <a:t>a,b,c</a:t>
                      </a:r>
                      <a:r>
                        <a:rPr lang="en-US" altLang="zh-CN" dirty="0"/>
                        <a:t>...}</a:t>
                      </a:r>
                      <a:endParaRPr lang="zh-CN" altLang="en-US" dirty="0"/>
                    </a:p>
                  </a:txBody>
                  <a:tcPr/>
                </a:tc>
                <a:extLst>
                  <a:ext uri="{0D108BD9-81ED-4DB2-BD59-A6C34878D82A}">
                    <a16:rowId xmlns:a16="http://schemas.microsoft.com/office/drawing/2014/main" val="2184588950"/>
                  </a:ext>
                </a:extLst>
              </a:tr>
            </a:tbl>
          </a:graphicData>
        </a:graphic>
      </p:graphicFrame>
    </p:spTree>
    <p:extLst>
      <p:ext uri="{BB962C8B-B14F-4D97-AF65-F5344CB8AC3E}">
        <p14:creationId xmlns:p14="http://schemas.microsoft.com/office/powerpoint/2010/main" val="305890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CABC62-CE51-49D4-9E58-E4D9FED02E49}"/>
              </a:ext>
            </a:extLst>
          </p:cNvPr>
          <p:cNvSpPr>
            <a:spLocks noGrp="1"/>
          </p:cNvSpPr>
          <p:nvPr>
            <p:ph type="title"/>
          </p:nvPr>
        </p:nvSpPr>
        <p:spPr/>
        <p:txBody>
          <a:bodyPr>
            <a:normAutofit/>
          </a:bodyPr>
          <a:lstStyle/>
          <a:p>
            <a:r>
              <a:rPr lang="zh-CN" altLang="en-US" sz="3600" dirty="0"/>
              <a:t>增加函数</a:t>
            </a:r>
          </a:p>
        </p:txBody>
      </p:sp>
      <p:sp>
        <p:nvSpPr>
          <p:cNvPr id="3" name="内容占位符 2">
            <a:extLst>
              <a:ext uri="{FF2B5EF4-FFF2-40B4-BE49-F238E27FC236}">
                <a16:creationId xmlns:a16="http://schemas.microsoft.com/office/drawing/2014/main" id="{5B3AA3B0-B16A-49EB-AF3A-67A97CC312EA}"/>
              </a:ext>
            </a:extLst>
          </p:cNvPr>
          <p:cNvSpPr>
            <a:spLocks noGrp="1"/>
          </p:cNvSpPr>
          <p:nvPr>
            <p:ph idx="1"/>
          </p:nvPr>
        </p:nvSpPr>
        <p:spPr>
          <a:xfrm>
            <a:off x="838200" y="1830775"/>
            <a:ext cx="10515600" cy="2329124"/>
          </a:xfrm>
        </p:spPr>
        <p:txBody>
          <a:bodyPr>
            <a:normAutofit fontScale="85000" lnSpcReduction="20000"/>
          </a:bodyPr>
          <a:lstStyle/>
          <a:p>
            <a:r>
              <a:rPr lang="en-US" altLang="zh-CN" dirty="0"/>
              <a:t>void </a:t>
            </a:r>
            <a:r>
              <a:rPr lang="en-US" altLang="zh-CN" dirty="0" err="1"/>
              <a:t>push_back</a:t>
            </a:r>
            <a:r>
              <a:rPr lang="en-US" altLang="zh-CN" dirty="0"/>
              <a:t>(const T or x):</a:t>
            </a:r>
            <a:r>
              <a:rPr lang="zh-CN" altLang="en-US" dirty="0"/>
              <a:t>向量尾部增加一个元素</a:t>
            </a:r>
            <a:r>
              <a:rPr lang="en-US" altLang="zh-CN" dirty="0"/>
              <a:t>X</a:t>
            </a:r>
          </a:p>
          <a:p>
            <a:r>
              <a:rPr lang="en-US" altLang="zh-CN" dirty="0"/>
              <a:t>iterator insert(iterator </a:t>
            </a:r>
            <a:r>
              <a:rPr lang="en-US" altLang="zh-CN" dirty="0" err="1"/>
              <a:t>it,const</a:t>
            </a:r>
            <a:r>
              <a:rPr lang="en-US" altLang="zh-CN" dirty="0"/>
              <a:t> T or x):</a:t>
            </a:r>
            <a:r>
              <a:rPr lang="zh-CN" altLang="en-US" dirty="0"/>
              <a:t>向量中迭代器指向元素前增加一个元素</a:t>
            </a:r>
            <a:r>
              <a:rPr lang="en-US" altLang="zh-CN" dirty="0"/>
              <a:t>x	</a:t>
            </a:r>
          </a:p>
          <a:p>
            <a:r>
              <a:rPr lang="en-US" altLang="zh-CN" dirty="0"/>
              <a:t>iterator insert(iterator </a:t>
            </a:r>
            <a:r>
              <a:rPr lang="en-US" altLang="zh-CN" dirty="0" err="1"/>
              <a:t>it,int</a:t>
            </a:r>
            <a:r>
              <a:rPr lang="en-US" altLang="zh-CN" dirty="0"/>
              <a:t> </a:t>
            </a:r>
            <a:r>
              <a:rPr lang="en-US" altLang="zh-CN" dirty="0" err="1"/>
              <a:t>n,const</a:t>
            </a:r>
            <a:r>
              <a:rPr lang="en-US" altLang="zh-CN" dirty="0"/>
              <a:t> T or x):</a:t>
            </a:r>
            <a:r>
              <a:rPr lang="zh-CN" altLang="en-US" dirty="0"/>
              <a:t>向量中迭代器指向元素前增加</a:t>
            </a:r>
            <a:r>
              <a:rPr lang="en-US" altLang="zh-CN" dirty="0"/>
              <a:t>n</a:t>
            </a:r>
            <a:r>
              <a:rPr lang="zh-CN" altLang="en-US" dirty="0"/>
              <a:t>个相同的元素</a:t>
            </a:r>
            <a:r>
              <a:rPr lang="en-US" altLang="zh-CN" dirty="0"/>
              <a:t>x	</a:t>
            </a:r>
          </a:p>
          <a:p>
            <a:r>
              <a:rPr lang="en-US" altLang="zh-CN" dirty="0"/>
              <a:t>iterator insert(iterator </a:t>
            </a:r>
            <a:r>
              <a:rPr lang="en-US" altLang="zh-CN" dirty="0" err="1"/>
              <a:t>it,const_iterator</a:t>
            </a:r>
            <a:r>
              <a:rPr lang="en-US" altLang="zh-CN" dirty="0"/>
              <a:t> </a:t>
            </a:r>
            <a:r>
              <a:rPr lang="en-US" altLang="zh-CN" dirty="0" err="1"/>
              <a:t>first,const_iterator</a:t>
            </a:r>
            <a:r>
              <a:rPr lang="en-US" altLang="zh-CN" dirty="0"/>
              <a:t> last):</a:t>
            </a:r>
            <a:r>
              <a:rPr lang="zh-CN" altLang="en-US" dirty="0"/>
              <a:t>向量中迭代器指向元素前插入另一个相同类型向量的</a:t>
            </a:r>
            <a:r>
              <a:rPr lang="en-US" altLang="zh-CN" dirty="0"/>
              <a:t>[</a:t>
            </a:r>
            <a:r>
              <a:rPr lang="en-US" altLang="zh-CN" dirty="0" err="1"/>
              <a:t>first,last</a:t>
            </a:r>
            <a:r>
              <a:rPr lang="en-US" altLang="zh-CN" dirty="0"/>
              <a:t>)</a:t>
            </a:r>
            <a:r>
              <a:rPr lang="zh-CN" altLang="en-US" dirty="0"/>
              <a:t>间的数据</a:t>
            </a:r>
            <a:endParaRPr lang="en-US" altLang="zh-CN" dirty="0"/>
          </a:p>
          <a:p>
            <a:endParaRPr lang="en-US" altLang="zh-CN" dirty="0"/>
          </a:p>
          <a:p>
            <a:endParaRPr lang="en-US" altLang="zh-CN" dirty="0"/>
          </a:p>
        </p:txBody>
      </p:sp>
      <p:graphicFrame>
        <p:nvGraphicFramePr>
          <p:cNvPr id="4" name="表格 4">
            <a:extLst>
              <a:ext uri="{FF2B5EF4-FFF2-40B4-BE49-F238E27FC236}">
                <a16:creationId xmlns:a16="http://schemas.microsoft.com/office/drawing/2014/main" id="{7BFD2AB9-3505-4896-9580-5B764DB6EFD5}"/>
              </a:ext>
            </a:extLst>
          </p:cNvPr>
          <p:cNvGraphicFramePr>
            <a:graphicFrameLocks noGrp="1"/>
          </p:cNvGraphicFramePr>
          <p:nvPr>
            <p:extLst>
              <p:ext uri="{D42A27DB-BD31-4B8C-83A1-F6EECF244321}">
                <p14:modId xmlns:p14="http://schemas.microsoft.com/office/powerpoint/2010/main" val="3404898136"/>
              </p:ext>
            </p:extLst>
          </p:nvPr>
        </p:nvGraphicFramePr>
        <p:xfrm>
          <a:off x="838200" y="5018347"/>
          <a:ext cx="10515600" cy="1350116"/>
        </p:xfrm>
        <a:graphic>
          <a:graphicData uri="http://schemas.openxmlformats.org/drawingml/2006/table">
            <a:tbl>
              <a:tblPr firstRow="1" bandRow="1">
                <a:tableStyleId>{5940675A-B579-460E-94D1-54222C63F5DA}</a:tableStyleId>
              </a:tblPr>
              <a:tblGrid>
                <a:gridCol w="5195158">
                  <a:extLst>
                    <a:ext uri="{9D8B030D-6E8A-4147-A177-3AD203B41FA5}">
                      <a16:colId xmlns:a16="http://schemas.microsoft.com/office/drawing/2014/main" val="3918749391"/>
                    </a:ext>
                  </a:extLst>
                </a:gridCol>
                <a:gridCol w="5320442">
                  <a:extLst>
                    <a:ext uri="{9D8B030D-6E8A-4147-A177-3AD203B41FA5}">
                      <a16:colId xmlns:a16="http://schemas.microsoft.com/office/drawing/2014/main" val="1378352656"/>
                    </a:ext>
                  </a:extLst>
                </a:gridCol>
              </a:tblGrid>
              <a:tr h="353483">
                <a:tc>
                  <a:txBody>
                    <a:bodyPr/>
                    <a:lstStyle/>
                    <a:p>
                      <a:r>
                        <a:rPr lang="nn-NO" altLang="zh-CN" dirty="0"/>
                        <a:t>vec.insert(vec.end(), 10, "hello")</a:t>
                      </a:r>
                      <a:endParaRPr lang="zh-CN" altLang="en-US" dirty="0"/>
                    </a:p>
                  </a:txBody>
                  <a:tcPr/>
                </a:tc>
                <a:tc>
                  <a:txBody>
                    <a:bodyPr/>
                    <a:lstStyle/>
                    <a:p>
                      <a:r>
                        <a:rPr lang="zh-CN" altLang="en-US" dirty="0"/>
                        <a:t>在</a:t>
                      </a:r>
                      <a:r>
                        <a:rPr lang="en-US" altLang="zh-CN" dirty="0" err="1"/>
                        <a:t>vec</a:t>
                      </a:r>
                      <a:r>
                        <a:rPr lang="zh-CN" altLang="en-US" dirty="0"/>
                        <a:t>的末尾插入</a:t>
                      </a:r>
                      <a:r>
                        <a:rPr lang="en-US" altLang="zh-CN" dirty="0"/>
                        <a:t>10</a:t>
                      </a:r>
                      <a:r>
                        <a:rPr lang="zh-CN" altLang="en-US" dirty="0"/>
                        <a:t>个“</a:t>
                      </a:r>
                      <a:r>
                        <a:rPr lang="en-US" altLang="zh-CN" dirty="0"/>
                        <a:t>hello”</a:t>
                      </a:r>
                      <a:r>
                        <a:rPr lang="zh-CN" altLang="en-US" dirty="0"/>
                        <a:t>元素</a:t>
                      </a:r>
                    </a:p>
                  </a:txBody>
                  <a:tcPr/>
                </a:tc>
                <a:extLst>
                  <a:ext uri="{0D108BD9-81ED-4DB2-BD59-A6C34878D82A}">
                    <a16:rowId xmlns:a16="http://schemas.microsoft.com/office/drawing/2014/main" val="3598623710"/>
                  </a:ext>
                </a:extLst>
              </a:tr>
              <a:tr h="618596">
                <a:tc>
                  <a:txBody>
                    <a:bodyPr/>
                    <a:lstStyle/>
                    <a:p>
                      <a:r>
                        <a:rPr lang="en-US" altLang="zh-CN" dirty="0" err="1"/>
                        <a:t>vec.insert</a:t>
                      </a:r>
                      <a:r>
                        <a:rPr lang="en-US" altLang="zh-CN" dirty="0"/>
                        <a:t>(</a:t>
                      </a:r>
                      <a:r>
                        <a:rPr lang="en-US" altLang="zh-CN" dirty="0" err="1"/>
                        <a:t>vec.end</a:t>
                      </a:r>
                      <a:r>
                        <a:rPr lang="en-US" altLang="zh-CN" dirty="0"/>
                        <a:t>(), { "xx", "</a:t>
                      </a:r>
                      <a:r>
                        <a:rPr lang="en-US" altLang="zh-CN" dirty="0" err="1"/>
                        <a:t>yy</a:t>
                      </a:r>
                      <a:r>
                        <a:rPr lang="en-US" altLang="zh-CN" dirty="0"/>
                        <a:t>", "</a:t>
                      </a:r>
                      <a:r>
                        <a:rPr lang="en-US" altLang="zh-CN" dirty="0" err="1"/>
                        <a:t>zz</a:t>
                      </a:r>
                      <a:r>
                        <a:rPr lang="en-US" altLang="zh-CN" dirty="0"/>
                        <a:t>", "kk" })</a:t>
                      </a:r>
                      <a:endParaRPr lang="zh-CN" altLang="en-US" dirty="0"/>
                    </a:p>
                  </a:txBody>
                  <a:tcPr/>
                </a:tc>
                <a:tc>
                  <a:txBody>
                    <a:bodyPr/>
                    <a:lstStyle/>
                    <a:p>
                      <a:r>
                        <a:rPr lang="zh-CN" altLang="en-US" dirty="0"/>
                        <a:t>在</a:t>
                      </a:r>
                      <a:r>
                        <a:rPr lang="en-US" altLang="zh-CN" dirty="0" err="1"/>
                        <a:t>vec</a:t>
                      </a:r>
                      <a:r>
                        <a:rPr lang="zh-CN" altLang="en-US" dirty="0"/>
                        <a:t>后边插入四个</a:t>
                      </a:r>
                      <a:r>
                        <a:rPr lang="en-US" altLang="zh-CN" dirty="0"/>
                        <a:t>string</a:t>
                      </a:r>
                      <a:r>
                        <a:rPr lang="zh-CN" altLang="en-US" dirty="0"/>
                        <a:t>，分别为</a:t>
                      </a:r>
                      <a:r>
                        <a:rPr lang="en-US" altLang="zh-CN" dirty="0"/>
                        <a:t>"xx","</a:t>
                      </a:r>
                      <a:r>
                        <a:rPr lang="en-US" altLang="zh-CN" dirty="0" err="1"/>
                        <a:t>yy</a:t>
                      </a:r>
                      <a:r>
                        <a:rPr lang="en-US" altLang="zh-CN" dirty="0"/>
                        <a:t>","</a:t>
                      </a:r>
                      <a:r>
                        <a:rPr lang="en-US" altLang="zh-CN" dirty="0" err="1"/>
                        <a:t>zz</a:t>
                      </a:r>
                      <a:r>
                        <a:rPr lang="en-US" altLang="zh-CN" dirty="0"/>
                        <a:t>","kk"</a:t>
                      </a:r>
                      <a:endParaRPr lang="zh-CN" altLang="en-US" dirty="0"/>
                    </a:p>
                  </a:txBody>
                  <a:tcPr/>
                </a:tc>
                <a:extLst>
                  <a:ext uri="{0D108BD9-81ED-4DB2-BD59-A6C34878D82A}">
                    <a16:rowId xmlns:a16="http://schemas.microsoft.com/office/drawing/2014/main" val="2606403398"/>
                  </a:ext>
                </a:extLst>
              </a:tr>
              <a:tr h="353483">
                <a:tc>
                  <a:txBody>
                    <a:bodyPr/>
                    <a:lstStyle/>
                    <a:p>
                      <a:r>
                        <a:rPr lang="en-US" altLang="zh-CN" dirty="0" err="1"/>
                        <a:t>vec.insert</a:t>
                      </a:r>
                      <a:r>
                        <a:rPr lang="en-US" altLang="zh-CN" dirty="0"/>
                        <a:t>(it1,it2,it3)</a:t>
                      </a:r>
                      <a:endParaRPr lang="zh-CN" altLang="en-US" dirty="0"/>
                    </a:p>
                  </a:txBody>
                  <a:tcPr/>
                </a:tc>
                <a:tc>
                  <a:txBody>
                    <a:bodyPr/>
                    <a:lstStyle/>
                    <a:p>
                      <a:r>
                        <a:rPr lang="zh-CN" altLang="en-US" dirty="0"/>
                        <a:t>将</a:t>
                      </a:r>
                      <a:r>
                        <a:rPr lang="en-US" altLang="zh-CN" dirty="0"/>
                        <a:t>[it2,it3)</a:t>
                      </a:r>
                      <a:r>
                        <a:rPr lang="zh-CN" altLang="en-US" dirty="0"/>
                        <a:t>范围内的元素插入到</a:t>
                      </a:r>
                      <a:r>
                        <a:rPr lang="en-US" altLang="zh-CN" dirty="0"/>
                        <a:t>it1</a:t>
                      </a:r>
                      <a:r>
                        <a:rPr lang="zh-CN" altLang="en-US" dirty="0"/>
                        <a:t>之前</a:t>
                      </a:r>
                    </a:p>
                  </a:txBody>
                  <a:tcPr/>
                </a:tc>
                <a:extLst>
                  <a:ext uri="{0D108BD9-81ED-4DB2-BD59-A6C34878D82A}">
                    <a16:rowId xmlns:a16="http://schemas.microsoft.com/office/drawing/2014/main" val="342084582"/>
                  </a:ext>
                </a:extLst>
              </a:tr>
            </a:tbl>
          </a:graphicData>
        </a:graphic>
      </p:graphicFrame>
      <p:sp>
        <p:nvSpPr>
          <p:cNvPr id="9" name="文本框 8">
            <a:extLst>
              <a:ext uri="{FF2B5EF4-FFF2-40B4-BE49-F238E27FC236}">
                <a16:creationId xmlns:a16="http://schemas.microsoft.com/office/drawing/2014/main" id="{B120483B-65A6-4E87-AC4B-B57768D67D89}"/>
              </a:ext>
            </a:extLst>
          </p:cNvPr>
          <p:cNvSpPr txBox="1"/>
          <p:nvPr/>
        </p:nvSpPr>
        <p:spPr>
          <a:xfrm>
            <a:off x="838200" y="4316321"/>
            <a:ext cx="4080030" cy="461665"/>
          </a:xfrm>
          <a:prstGeom prst="rect">
            <a:avLst/>
          </a:prstGeom>
          <a:noFill/>
        </p:spPr>
        <p:txBody>
          <a:bodyPr wrap="square" rtlCol="0">
            <a:spAutoFit/>
          </a:bodyPr>
          <a:lstStyle/>
          <a:p>
            <a:r>
              <a:rPr lang="zh-CN" altLang="en-US" sz="2400" dirty="0"/>
              <a:t>举几个例子</a:t>
            </a:r>
          </a:p>
        </p:txBody>
      </p:sp>
    </p:spTree>
    <p:extLst>
      <p:ext uri="{BB962C8B-B14F-4D97-AF65-F5344CB8AC3E}">
        <p14:creationId xmlns:p14="http://schemas.microsoft.com/office/powerpoint/2010/main" val="417971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62187FD-542D-44CB-8752-8FCC4D7BC0B1}"/>
              </a:ext>
            </a:extLst>
          </p:cNvPr>
          <p:cNvSpPr>
            <a:spLocks noGrp="1"/>
          </p:cNvSpPr>
          <p:nvPr>
            <p:ph idx="1"/>
          </p:nvPr>
        </p:nvSpPr>
        <p:spPr>
          <a:xfrm>
            <a:off x="470517" y="568172"/>
            <a:ext cx="11115307" cy="3817397"/>
          </a:xfrm>
        </p:spPr>
        <p:txBody>
          <a:bodyPr>
            <a:normAutofit/>
          </a:bodyPr>
          <a:lstStyle/>
          <a:p>
            <a:pPr marL="0" indent="0">
              <a:buNone/>
            </a:pPr>
            <a:r>
              <a:rPr lang="zh-CN" altLang="en-US" sz="2400" dirty="0"/>
              <a:t>例：使用</a:t>
            </a:r>
            <a:r>
              <a:rPr lang="en-US" altLang="zh-CN" sz="2400" dirty="0"/>
              <a:t>push_back</a:t>
            </a:r>
            <a:r>
              <a:rPr lang="zh-CN" altLang="en-US" sz="2400" dirty="0"/>
              <a:t>函数向</a:t>
            </a:r>
            <a:r>
              <a:rPr lang="en-US" altLang="zh-CN" sz="2400" dirty="0"/>
              <a:t>vector</a:t>
            </a:r>
            <a:r>
              <a:rPr lang="zh-CN" altLang="en-US" sz="2400" dirty="0"/>
              <a:t>对象中添加元素</a:t>
            </a:r>
            <a:endParaRPr lang="en-US" altLang="zh-CN" sz="2400" dirty="0"/>
          </a:p>
          <a:p>
            <a:pPr marL="0" indent="0">
              <a:buNone/>
            </a:pPr>
            <a:r>
              <a:rPr lang="zh-CN" altLang="en-US" sz="2400" dirty="0"/>
              <a:t>我们可以利用</a:t>
            </a:r>
            <a:r>
              <a:rPr lang="en-US" altLang="zh-CN" sz="2400" dirty="0"/>
              <a:t>vector</a:t>
            </a:r>
            <a:r>
              <a:rPr lang="zh-CN" altLang="en-US" sz="2400" dirty="0"/>
              <a:t>的成员函数</a:t>
            </a:r>
            <a:r>
              <a:rPr lang="en-US" altLang="zh-CN" sz="2400" dirty="0"/>
              <a:t>push_back</a:t>
            </a:r>
            <a:r>
              <a:rPr lang="zh-CN" altLang="en-US" sz="2400" dirty="0"/>
              <a:t>向其中添加元素</a:t>
            </a:r>
            <a:endParaRPr lang="en-US" altLang="zh-CN" sz="2400" dirty="0"/>
          </a:p>
          <a:p>
            <a:pPr marL="0" indent="0">
              <a:buNone/>
            </a:pPr>
            <a:endParaRPr lang="en-US" altLang="zh-CN" sz="2000" dirty="0"/>
          </a:p>
          <a:p>
            <a:pPr marL="0" indent="0">
              <a:buNone/>
            </a:pPr>
            <a:r>
              <a:rPr lang="en-US" altLang="zh-CN" sz="2000" dirty="0"/>
              <a:t>                                                                              push_back</a:t>
            </a:r>
            <a:r>
              <a:rPr lang="zh-CN" altLang="en-US" sz="2000" dirty="0"/>
              <a:t>是将一个值当成</a:t>
            </a:r>
            <a:r>
              <a:rPr lang="en-US" altLang="zh-CN" sz="2000" dirty="0"/>
              <a:t>vector</a:t>
            </a:r>
            <a:r>
              <a:rPr lang="zh-CN" altLang="en-US" sz="2000" dirty="0"/>
              <a:t>的尾元素压               </a:t>
            </a:r>
            <a:r>
              <a:rPr lang="en-US" altLang="zh-CN" sz="2000" dirty="0"/>
              <a:t>                                                                           0                                                                            </a:t>
            </a:r>
            <a:r>
              <a:rPr lang="zh-CN" altLang="en-US" sz="2000" dirty="0"/>
              <a:t>到</a:t>
            </a:r>
            <a:r>
              <a:rPr lang="en-US" altLang="zh-CN" sz="2000" dirty="0"/>
              <a:t>vector</a:t>
            </a:r>
            <a:r>
              <a:rPr lang="zh-CN" altLang="en-US" sz="2000" dirty="0"/>
              <a:t>对象的尾端的 </a:t>
            </a: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p:txBody>
      </p:sp>
      <p:pic>
        <p:nvPicPr>
          <p:cNvPr id="4" name="图片 3">
            <a:extLst>
              <a:ext uri="{FF2B5EF4-FFF2-40B4-BE49-F238E27FC236}">
                <a16:creationId xmlns:a16="http://schemas.microsoft.com/office/drawing/2014/main" id="{AA076E6F-FCE8-470F-B892-A963D5C12E8E}"/>
              </a:ext>
            </a:extLst>
          </p:cNvPr>
          <p:cNvPicPr>
            <a:picLocks noChangeAspect="1"/>
          </p:cNvPicPr>
          <p:nvPr/>
        </p:nvPicPr>
        <p:blipFill>
          <a:blip r:embed="rId2"/>
          <a:stretch>
            <a:fillRect/>
          </a:stretch>
        </p:blipFill>
        <p:spPr>
          <a:xfrm>
            <a:off x="470517" y="1690463"/>
            <a:ext cx="5292636" cy="2464287"/>
          </a:xfrm>
          <a:prstGeom prst="rect">
            <a:avLst/>
          </a:prstGeom>
        </p:spPr>
      </p:pic>
      <p:sp>
        <p:nvSpPr>
          <p:cNvPr id="2" name="文本框 1">
            <a:extLst>
              <a:ext uri="{FF2B5EF4-FFF2-40B4-BE49-F238E27FC236}">
                <a16:creationId xmlns:a16="http://schemas.microsoft.com/office/drawing/2014/main" id="{97661079-3311-43D9-A64B-CB85DF18C83B}"/>
              </a:ext>
            </a:extLst>
          </p:cNvPr>
          <p:cNvSpPr txBox="1"/>
          <p:nvPr/>
        </p:nvSpPr>
        <p:spPr>
          <a:xfrm>
            <a:off x="470517" y="4696287"/>
            <a:ext cx="10670959" cy="1569660"/>
          </a:xfrm>
          <a:prstGeom prst="rect">
            <a:avLst/>
          </a:prstGeom>
          <a:noFill/>
        </p:spPr>
        <p:txBody>
          <a:bodyPr wrap="square" rtlCol="0">
            <a:spAutoFit/>
          </a:bodyPr>
          <a:lstStyle/>
          <a:p>
            <a:r>
              <a:rPr lang="zh-CN" altLang="en-US" sz="2400" dirty="0"/>
              <a:t>因为在一个</a:t>
            </a:r>
            <a:r>
              <a:rPr lang="en-US" altLang="zh-CN" sz="2400" dirty="0"/>
              <a:t>vector</a:t>
            </a:r>
            <a:r>
              <a:rPr lang="zh-CN" altLang="en-US" sz="2400" dirty="0"/>
              <a:t>的尾部之外的任何位置添加元素，都需要重新移动元素。向一个</a:t>
            </a:r>
            <a:r>
              <a:rPr lang="en-US" altLang="zh-CN" sz="2400" dirty="0"/>
              <a:t>vector</a:t>
            </a:r>
            <a:r>
              <a:rPr lang="zh-CN" altLang="en-US" sz="2400" dirty="0"/>
              <a:t>添加元素可能引起整个对象存储空间的重新分配。重新分配一个对象的存储空间需要分配新的内存，并将元素从旧的空间移到新的空间，使得效率变低。</a:t>
            </a:r>
          </a:p>
        </p:txBody>
      </p:sp>
    </p:spTree>
    <p:extLst>
      <p:ext uri="{BB962C8B-B14F-4D97-AF65-F5344CB8AC3E}">
        <p14:creationId xmlns:p14="http://schemas.microsoft.com/office/powerpoint/2010/main" val="6118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EE9057F4-9397-4BF8-A541-9C2DB8EBBE17}"/>
              </a:ext>
            </a:extLst>
          </p:cNvPr>
          <p:cNvPicPr>
            <a:picLocks noGrp="1" noChangeAspect="1"/>
          </p:cNvPicPr>
          <p:nvPr>
            <p:ph idx="1"/>
          </p:nvPr>
        </p:nvPicPr>
        <p:blipFill>
          <a:blip r:embed="rId2"/>
          <a:stretch>
            <a:fillRect/>
          </a:stretch>
        </p:blipFill>
        <p:spPr>
          <a:xfrm>
            <a:off x="419273" y="509915"/>
            <a:ext cx="7746507" cy="5016522"/>
          </a:xfrm>
          <a:prstGeom prst="rect">
            <a:avLst/>
          </a:prstGeom>
        </p:spPr>
      </p:pic>
      <p:sp>
        <p:nvSpPr>
          <p:cNvPr id="5" name="内容占位符 2">
            <a:extLst>
              <a:ext uri="{FF2B5EF4-FFF2-40B4-BE49-F238E27FC236}">
                <a16:creationId xmlns:a16="http://schemas.microsoft.com/office/drawing/2014/main" id="{92C7F3E8-B382-4A32-85EC-2B5CD3CA14EE}"/>
              </a:ext>
            </a:extLst>
          </p:cNvPr>
          <p:cNvSpPr txBox="1">
            <a:spLocks/>
          </p:cNvSpPr>
          <p:nvPr/>
        </p:nvSpPr>
        <p:spPr>
          <a:xfrm>
            <a:off x="284085" y="4057094"/>
            <a:ext cx="10855172" cy="2614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sz="2400" dirty="0"/>
              <a:t>Vector</a:t>
            </a:r>
            <a:r>
              <a:rPr lang="zh-CN" altLang="en-US" sz="2400" dirty="0"/>
              <a:t>需要能在运行时高效快速的添加元素。因此既然</a:t>
            </a:r>
            <a:r>
              <a:rPr lang="en-US" altLang="zh-CN" sz="2400" dirty="0"/>
              <a:t>vector</a:t>
            </a:r>
            <a:r>
              <a:rPr lang="zh-CN" altLang="en-US" sz="2400" dirty="0"/>
              <a:t>对象能够高效的增长，在定义</a:t>
            </a:r>
            <a:r>
              <a:rPr lang="en-US" altLang="zh-CN" sz="2400" dirty="0"/>
              <a:t>vector</a:t>
            </a:r>
            <a:r>
              <a:rPr lang="zh-CN" altLang="en-US" sz="2400" dirty="0"/>
              <a:t>对象时设定其大小也就没有什么必要了，事实上这样做可能使性能更差（当仅当所有元素的值都相等时例外）</a:t>
            </a:r>
          </a:p>
        </p:txBody>
      </p:sp>
    </p:spTree>
    <p:extLst>
      <p:ext uri="{BB962C8B-B14F-4D97-AF65-F5344CB8AC3E}">
        <p14:creationId xmlns:p14="http://schemas.microsoft.com/office/powerpoint/2010/main" val="291443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B1085FBE-F8E6-47A4-9FEA-95ECE7D56009}"/>
              </a:ext>
            </a:extLst>
          </p:cNvPr>
          <p:cNvPicPr>
            <a:picLocks noGrp="1" noChangeAspect="1"/>
          </p:cNvPicPr>
          <p:nvPr>
            <p:ph idx="1"/>
          </p:nvPr>
        </p:nvPicPr>
        <p:blipFill>
          <a:blip r:embed="rId2"/>
          <a:stretch>
            <a:fillRect/>
          </a:stretch>
        </p:blipFill>
        <p:spPr>
          <a:xfrm>
            <a:off x="545940" y="927209"/>
            <a:ext cx="11100120" cy="4523679"/>
          </a:xfrm>
          <a:prstGeom prst="rect">
            <a:avLst/>
          </a:prstGeom>
        </p:spPr>
      </p:pic>
    </p:spTree>
    <p:extLst>
      <p:ext uri="{BB962C8B-B14F-4D97-AF65-F5344CB8AC3E}">
        <p14:creationId xmlns:p14="http://schemas.microsoft.com/office/powerpoint/2010/main" val="252428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B1B4777-8EA3-4405-833E-F77521C2C9CA}"/>
              </a:ext>
            </a:extLst>
          </p:cNvPr>
          <p:cNvSpPr txBox="1"/>
          <p:nvPr/>
        </p:nvSpPr>
        <p:spPr>
          <a:xfrm>
            <a:off x="318655" y="1260764"/>
            <a:ext cx="10543310" cy="1815882"/>
          </a:xfrm>
          <a:prstGeom prst="rect">
            <a:avLst/>
          </a:prstGeom>
          <a:noFill/>
        </p:spPr>
        <p:txBody>
          <a:bodyPr wrap="square" rtlCol="0">
            <a:spAutoFit/>
          </a:bodyPr>
          <a:lstStyle/>
          <a:p>
            <a:pPr marL="457200" indent="-457200">
              <a:buFont typeface="Arial" panose="020B0604020202020204" pitchFamily="34" charset="0"/>
              <a:buChar char="•"/>
            </a:pPr>
            <a:r>
              <a:rPr lang="zh-CN" altLang="en-US" sz="2800" dirty="0"/>
              <a:t>我们已经知道可以使用下标运算符来访问</a:t>
            </a:r>
            <a:r>
              <a:rPr lang="en-US" altLang="zh-CN" sz="2800" dirty="0"/>
              <a:t>string</a:t>
            </a:r>
            <a:r>
              <a:rPr lang="zh-CN" altLang="en-US" sz="2800" dirty="0"/>
              <a:t>对象的字符或 </a:t>
            </a:r>
            <a:r>
              <a:rPr lang="en-US" altLang="zh-CN" sz="2800" dirty="0"/>
              <a:t>vector</a:t>
            </a:r>
            <a:r>
              <a:rPr lang="zh-CN" altLang="en-US" sz="2800" dirty="0"/>
              <a:t>对象的元素</a:t>
            </a:r>
            <a:r>
              <a:rPr lang="en-US" altLang="zh-CN" sz="2800" dirty="0"/>
              <a:t>,</a:t>
            </a:r>
            <a:r>
              <a:rPr lang="zh-CN" altLang="en-US" sz="2800" dirty="0"/>
              <a:t>还有另外一种更通用的机制也可以实现同样的目的</a:t>
            </a:r>
            <a:r>
              <a:rPr lang="en-US" altLang="zh-CN" sz="2800" dirty="0"/>
              <a:t>,</a:t>
            </a:r>
            <a:r>
              <a:rPr lang="zh-CN" altLang="en-US" sz="2800" dirty="0"/>
              <a:t>这就是迭代器</a:t>
            </a:r>
            <a:r>
              <a:rPr lang="en-US" altLang="zh-CN" sz="2800" dirty="0"/>
              <a:t>( Iterator)</a:t>
            </a:r>
            <a:r>
              <a:rPr lang="zh-CN" altLang="en-US" sz="2800" dirty="0"/>
              <a:t>。</a:t>
            </a:r>
            <a:endParaRPr lang="en-US" altLang="zh-CN" sz="2800" dirty="0"/>
          </a:p>
          <a:p>
            <a:endParaRPr lang="en-US" altLang="zh-CN" sz="2800" dirty="0"/>
          </a:p>
        </p:txBody>
      </p:sp>
      <p:sp>
        <p:nvSpPr>
          <p:cNvPr id="7" name="文本框 6">
            <a:extLst>
              <a:ext uri="{FF2B5EF4-FFF2-40B4-BE49-F238E27FC236}">
                <a16:creationId xmlns:a16="http://schemas.microsoft.com/office/drawing/2014/main" id="{923EB349-D817-477A-B8FC-4130DB7B4A4E}"/>
              </a:ext>
            </a:extLst>
          </p:cNvPr>
          <p:cNvSpPr txBox="1"/>
          <p:nvPr/>
        </p:nvSpPr>
        <p:spPr>
          <a:xfrm>
            <a:off x="637310" y="249383"/>
            <a:ext cx="4655127" cy="646331"/>
          </a:xfrm>
          <a:prstGeom prst="rect">
            <a:avLst/>
          </a:prstGeom>
          <a:noFill/>
        </p:spPr>
        <p:txBody>
          <a:bodyPr wrap="square" rtlCol="0">
            <a:spAutoFit/>
          </a:bodyPr>
          <a:lstStyle/>
          <a:p>
            <a:r>
              <a:rPr lang="zh-CN" altLang="en-US" sz="3600" dirty="0">
                <a:latin typeface="+mj-lt"/>
                <a:ea typeface="+mj-ea"/>
              </a:rPr>
              <a:t>迭代器</a:t>
            </a:r>
          </a:p>
        </p:txBody>
      </p:sp>
      <p:sp>
        <p:nvSpPr>
          <p:cNvPr id="8" name="文本框 7">
            <a:extLst>
              <a:ext uri="{FF2B5EF4-FFF2-40B4-BE49-F238E27FC236}">
                <a16:creationId xmlns:a16="http://schemas.microsoft.com/office/drawing/2014/main" id="{BE36314D-1741-46FD-BED7-96C52A4C7736}"/>
              </a:ext>
            </a:extLst>
          </p:cNvPr>
          <p:cNvSpPr txBox="1"/>
          <p:nvPr/>
        </p:nvSpPr>
        <p:spPr>
          <a:xfrm>
            <a:off x="318655" y="2647617"/>
            <a:ext cx="10543310" cy="3108543"/>
          </a:xfrm>
          <a:prstGeom prst="rect">
            <a:avLst/>
          </a:prstGeom>
          <a:noFill/>
        </p:spPr>
        <p:txBody>
          <a:bodyPr wrap="square" rtlCol="0">
            <a:spAutoFit/>
          </a:bodyPr>
          <a:lstStyle/>
          <a:p>
            <a:pPr marL="457200" indent="-457200">
              <a:buFont typeface="Arial" panose="020B0604020202020204" pitchFamily="34" charset="0"/>
              <a:buChar char="•"/>
            </a:pPr>
            <a:r>
              <a:rPr lang="zh-CN" altLang="en-US" sz="2800" dirty="0"/>
              <a:t>所有标准库容器都可以使用迭代器</a:t>
            </a:r>
            <a:r>
              <a:rPr lang="en-US" altLang="zh-CN" sz="2800" dirty="0"/>
              <a:t>,</a:t>
            </a:r>
            <a:r>
              <a:rPr lang="zh-CN" altLang="en-US" sz="2800" dirty="0"/>
              <a:t>但是其中只有少数几种，如</a:t>
            </a:r>
            <a:r>
              <a:rPr lang="en-US" altLang="zh-CN" sz="2800" dirty="0"/>
              <a:t>vector</a:t>
            </a:r>
            <a:r>
              <a:rPr lang="zh-CN" altLang="en-US" sz="2800" dirty="0"/>
              <a:t>，</a:t>
            </a:r>
            <a:r>
              <a:rPr lang="en-US" altLang="zh-CN" sz="2800" dirty="0"/>
              <a:t>string</a:t>
            </a:r>
            <a:r>
              <a:rPr lang="zh-CN" altLang="en-US" sz="2800" dirty="0"/>
              <a:t>才同时支持下标运算符。</a:t>
            </a:r>
            <a:endParaRPr lang="en-US" altLang="zh-CN" sz="2800" dirty="0"/>
          </a:p>
          <a:p>
            <a:pPr marL="457200" indent="-457200">
              <a:buFont typeface="Arial" panose="020B0604020202020204" pitchFamily="34" charset="0"/>
              <a:buChar char="•"/>
            </a:pPr>
            <a:r>
              <a:rPr lang="zh-CN" altLang="en-US" sz="2800" dirty="0"/>
              <a:t>就迭代器而言</a:t>
            </a:r>
            <a:r>
              <a:rPr lang="en-US" altLang="zh-CN" sz="2800" dirty="0"/>
              <a:t>,</a:t>
            </a:r>
            <a:r>
              <a:rPr lang="zh-CN" altLang="en-US" sz="2800" dirty="0"/>
              <a:t>其对象是容器中的元素或者 </a:t>
            </a:r>
            <a:r>
              <a:rPr lang="en-US" altLang="zh-CN" sz="2800" dirty="0"/>
              <a:t>string</a:t>
            </a:r>
            <a:r>
              <a:rPr lang="zh-CN" altLang="en-US" sz="2800" dirty="0"/>
              <a:t>对象中的字符。使用迭代器可以间接访问某个元素</a:t>
            </a:r>
            <a:r>
              <a:rPr lang="en-US" altLang="zh-CN" sz="2800" dirty="0"/>
              <a:t>,</a:t>
            </a:r>
            <a:r>
              <a:rPr lang="zh-CN" altLang="en-US" sz="2800" dirty="0"/>
              <a:t>迭代器也能从一个元素移动到另外一个元素。</a:t>
            </a:r>
            <a:endParaRPr lang="en-US" altLang="zh-CN" sz="2800" dirty="0"/>
          </a:p>
          <a:p>
            <a:pPr marL="457200" indent="-457200">
              <a:buFont typeface="Arial" panose="020B0604020202020204" pitchFamily="34" charset="0"/>
              <a:buChar char="•"/>
            </a:pPr>
            <a:r>
              <a:rPr lang="zh-CN" altLang="en-US" sz="2800" dirty="0"/>
              <a:t>迭代器有有效和无效之分</a:t>
            </a:r>
            <a:r>
              <a:rPr lang="en-US" altLang="zh-CN" sz="2800" dirty="0"/>
              <a:t>,</a:t>
            </a:r>
            <a:r>
              <a:rPr lang="zh-CN" altLang="en-US" sz="2800" dirty="0"/>
              <a:t>。有效的迭代器或者指向某个元素</a:t>
            </a:r>
            <a:r>
              <a:rPr lang="en-US" altLang="zh-CN" sz="2800" dirty="0"/>
              <a:t>,</a:t>
            </a:r>
            <a:r>
              <a:rPr lang="zh-CN" altLang="en-US" sz="2800" dirty="0"/>
              <a:t>或者指向容器中尾元素的下一位置</a:t>
            </a:r>
            <a:r>
              <a:rPr lang="en-US" altLang="zh-CN" sz="2800" dirty="0"/>
              <a:t>:</a:t>
            </a:r>
            <a:r>
              <a:rPr lang="zh-CN" altLang="en-US" sz="2800" dirty="0"/>
              <a:t>其他所有情况都属于无效</a:t>
            </a:r>
          </a:p>
        </p:txBody>
      </p:sp>
    </p:spTree>
    <p:extLst>
      <p:ext uri="{BB962C8B-B14F-4D97-AF65-F5344CB8AC3E}">
        <p14:creationId xmlns:p14="http://schemas.microsoft.com/office/powerpoint/2010/main" val="257906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192645-AD91-448B-9C8C-397BAD40EA65}"/>
              </a:ext>
            </a:extLst>
          </p:cNvPr>
          <p:cNvSpPr>
            <a:spLocks noGrp="1"/>
          </p:cNvSpPr>
          <p:nvPr>
            <p:ph type="title"/>
          </p:nvPr>
        </p:nvSpPr>
        <p:spPr/>
        <p:txBody>
          <a:bodyPr/>
          <a:lstStyle/>
          <a:p>
            <a:r>
              <a:rPr lang="zh-CN" altLang="en-US" dirty="0"/>
              <a:t>迭代器的使用</a:t>
            </a:r>
          </a:p>
        </p:txBody>
      </p:sp>
      <p:sp>
        <p:nvSpPr>
          <p:cNvPr id="3" name="内容占位符 2">
            <a:extLst>
              <a:ext uri="{FF2B5EF4-FFF2-40B4-BE49-F238E27FC236}">
                <a16:creationId xmlns:a16="http://schemas.microsoft.com/office/drawing/2014/main" id="{41F3D9EF-A95F-441D-A3E3-B921C8C88530}"/>
              </a:ext>
            </a:extLst>
          </p:cNvPr>
          <p:cNvSpPr>
            <a:spLocks noGrp="1"/>
          </p:cNvSpPr>
          <p:nvPr>
            <p:ph idx="1"/>
          </p:nvPr>
        </p:nvSpPr>
        <p:spPr>
          <a:xfrm>
            <a:off x="561109" y="1780743"/>
            <a:ext cx="10515600" cy="2702480"/>
          </a:xfrm>
        </p:spPr>
        <p:txBody>
          <a:bodyPr>
            <a:normAutofit fontScale="70000" lnSpcReduction="20000"/>
          </a:bodyPr>
          <a:lstStyle/>
          <a:p>
            <a:pPr marL="0" indent="0">
              <a:buNone/>
            </a:pPr>
            <a:r>
              <a:rPr lang="zh-CN" altLang="en-US" dirty="0"/>
              <a:t>迭代器的类型对应着返回迭代器的成员。这些类型都拥有名为</a:t>
            </a:r>
            <a:r>
              <a:rPr lang="en-US" altLang="zh-CN" dirty="0"/>
              <a:t>begin</a:t>
            </a:r>
            <a:r>
              <a:rPr lang="zh-CN" altLang="en-US" dirty="0"/>
              <a:t>和</a:t>
            </a:r>
            <a:r>
              <a:rPr lang="en-US" altLang="zh-CN" dirty="0"/>
              <a:t>end</a:t>
            </a:r>
            <a:r>
              <a:rPr lang="zh-CN" altLang="en-US" dirty="0"/>
              <a:t>的成员</a:t>
            </a:r>
            <a:r>
              <a:rPr lang="en-US" altLang="zh-CN" dirty="0"/>
              <a:t>, </a:t>
            </a:r>
            <a:r>
              <a:rPr lang="zh-CN" altLang="en-US" dirty="0"/>
              <a:t>其中</a:t>
            </a:r>
            <a:r>
              <a:rPr lang="en-US" altLang="zh-CN" dirty="0"/>
              <a:t>begin</a:t>
            </a:r>
          </a:p>
          <a:p>
            <a:pPr marL="0" indent="0">
              <a:buNone/>
            </a:pPr>
            <a:r>
              <a:rPr lang="zh-CN" altLang="en-US" dirty="0"/>
              <a:t>成员负责返回指向第一个元素</a:t>
            </a:r>
            <a:r>
              <a:rPr lang="en-US" altLang="zh-CN" dirty="0"/>
              <a:t>(</a:t>
            </a:r>
            <a:r>
              <a:rPr lang="zh-CN" altLang="en-US" dirty="0"/>
              <a:t>或第一个字符</a:t>
            </a:r>
            <a:r>
              <a:rPr lang="en-US" altLang="zh-CN" dirty="0"/>
              <a:t>)</a:t>
            </a:r>
            <a:r>
              <a:rPr lang="zh-CN" altLang="en-US" dirty="0"/>
              <a:t>的迭代器。如：</a:t>
            </a:r>
            <a:endParaRPr lang="en-US" altLang="zh-CN" dirty="0"/>
          </a:p>
          <a:p>
            <a:pPr marL="0" indent="0">
              <a:buNone/>
            </a:pPr>
            <a:endParaRPr lang="zh-CN" altLang="en-US" dirty="0"/>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//auto</a:t>
            </a:r>
            <a:r>
              <a:rPr lang="zh-CN" altLang="en-US" dirty="0">
                <a:latin typeface="Courier New" panose="02070309020205020404" pitchFamily="49" charset="0"/>
                <a:ea typeface="仿宋" panose="02010609060101010101" pitchFamily="49" charset="-122"/>
                <a:cs typeface="Courier New" panose="02070309020205020404" pitchFamily="49" charset="0"/>
              </a:rPr>
              <a:t>表示由编译器决定</a:t>
            </a:r>
            <a:r>
              <a:rPr lang="en-US" altLang="zh-CN" dirty="0">
                <a:latin typeface="Courier New" panose="02070309020205020404" pitchFamily="49" charset="0"/>
                <a:ea typeface="仿宋" panose="02010609060101010101" pitchFamily="49" charset="-122"/>
                <a:cs typeface="Courier New" panose="02070309020205020404" pitchFamily="49" charset="0"/>
              </a:rPr>
              <a:t>b</a:t>
            </a:r>
            <a:r>
              <a:rPr lang="zh-CN" altLang="en-US" dirty="0">
                <a:latin typeface="Courier New" panose="02070309020205020404" pitchFamily="49" charset="0"/>
                <a:ea typeface="仿宋" panose="02010609060101010101" pitchFamily="49" charset="-122"/>
                <a:cs typeface="Courier New" panose="02070309020205020404" pitchFamily="49" charset="0"/>
              </a:rPr>
              <a:t>和</a:t>
            </a:r>
            <a:r>
              <a:rPr lang="en-US" altLang="zh-CN" dirty="0">
                <a:latin typeface="Courier New" panose="02070309020205020404" pitchFamily="49" charset="0"/>
                <a:ea typeface="仿宋" panose="02010609060101010101" pitchFamily="49" charset="-122"/>
                <a:cs typeface="Courier New" panose="02070309020205020404" pitchFamily="49" charset="0"/>
              </a:rPr>
              <a:t>e</a:t>
            </a:r>
            <a:r>
              <a:rPr lang="zh-CN" altLang="en-US" dirty="0">
                <a:latin typeface="Courier New" panose="02070309020205020404" pitchFamily="49" charset="0"/>
                <a:ea typeface="仿宋" panose="02010609060101010101" pitchFamily="49" charset="-122"/>
                <a:cs typeface="Courier New" panose="02070309020205020404" pitchFamily="49" charset="0"/>
              </a:rPr>
              <a:t>的类型</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/b</a:t>
            </a:r>
            <a:r>
              <a:rPr lang="zh-CN" altLang="en-US" dirty="0">
                <a:latin typeface="Courier New" panose="02070309020205020404" pitchFamily="49" charset="0"/>
                <a:ea typeface="仿宋" panose="02010609060101010101" pitchFamily="49" charset="-122"/>
                <a:cs typeface="Courier New" panose="02070309020205020404" pitchFamily="49" charset="0"/>
              </a:rPr>
              <a:t>表示</a:t>
            </a:r>
            <a:r>
              <a:rPr lang="en-US" altLang="zh-CN" dirty="0">
                <a:latin typeface="Courier New" panose="02070309020205020404" pitchFamily="49" charset="0"/>
                <a:ea typeface="仿宋" panose="02010609060101010101" pitchFamily="49" charset="-122"/>
                <a:cs typeface="Courier New" panose="02070309020205020404" pitchFamily="49" charset="0"/>
              </a:rPr>
              <a:t>v</a:t>
            </a:r>
            <a:r>
              <a:rPr lang="zh-CN" altLang="en-US" dirty="0">
                <a:latin typeface="Courier New" panose="02070309020205020404" pitchFamily="49" charset="0"/>
                <a:ea typeface="仿宋" panose="02010609060101010101" pitchFamily="49" charset="-122"/>
                <a:cs typeface="Courier New" panose="02070309020205020404" pitchFamily="49" charset="0"/>
              </a:rPr>
              <a:t>的第一个元素</a:t>
            </a:r>
            <a:r>
              <a:rPr lang="en-US" altLang="zh-CN" dirty="0">
                <a:latin typeface="Courier New" panose="02070309020205020404" pitchFamily="49" charset="0"/>
                <a:ea typeface="仿宋" panose="02010609060101010101" pitchFamily="49" charset="-122"/>
                <a:cs typeface="Courier New" panose="02070309020205020404" pitchFamily="49" charset="0"/>
              </a:rPr>
              <a:t>,e</a:t>
            </a:r>
            <a:r>
              <a:rPr lang="zh-CN" altLang="en-US" dirty="0">
                <a:latin typeface="Courier New" panose="02070309020205020404" pitchFamily="49" charset="0"/>
                <a:ea typeface="仿宋" panose="02010609060101010101" pitchFamily="49" charset="-122"/>
                <a:cs typeface="Courier New" panose="02070309020205020404" pitchFamily="49" charset="0"/>
              </a:rPr>
              <a:t>表示</a:t>
            </a:r>
            <a:r>
              <a:rPr lang="en-US" altLang="zh-CN" dirty="0">
                <a:latin typeface="Courier New" panose="02070309020205020404" pitchFamily="49" charset="0"/>
                <a:ea typeface="仿宋" panose="02010609060101010101" pitchFamily="49" charset="-122"/>
                <a:cs typeface="Courier New" panose="02070309020205020404" pitchFamily="49" charset="0"/>
              </a:rPr>
              <a:t>v</a:t>
            </a:r>
            <a:r>
              <a:rPr lang="zh-CN" altLang="en-US" dirty="0">
                <a:latin typeface="Courier New" panose="02070309020205020404" pitchFamily="49" charset="0"/>
                <a:ea typeface="仿宋" panose="02010609060101010101" pitchFamily="49" charset="-122"/>
                <a:cs typeface="Courier New" panose="02070309020205020404" pitchFamily="49" charset="0"/>
              </a:rPr>
              <a:t>尾元素的下一位置</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auto b=</a:t>
            </a:r>
            <a:r>
              <a:rPr lang="en-US" altLang="zh-CN" dirty="0" err="1">
                <a:latin typeface="Courier New" panose="02070309020205020404" pitchFamily="49" charset="0"/>
                <a:ea typeface="仿宋" panose="02010609060101010101" pitchFamily="49" charset="-122"/>
                <a:cs typeface="Courier New" panose="02070309020205020404" pitchFamily="49" charset="0"/>
              </a:rPr>
              <a:t>v.begin</a:t>
            </a:r>
            <a:r>
              <a:rPr lang="en-US" altLang="zh-CN" dirty="0">
                <a:latin typeface="Courier New" panose="02070309020205020404" pitchFamily="49" charset="0"/>
                <a:ea typeface="仿宋" panose="02010609060101010101" pitchFamily="49" charset="-122"/>
                <a:cs typeface="Courier New" panose="02070309020205020404" pitchFamily="49" charset="0"/>
              </a:rPr>
              <a:t>(),e=</a:t>
            </a:r>
            <a:r>
              <a:rPr lang="en-US" altLang="zh-CN" dirty="0" err="1">
                <a:latin typeface="Courier New" panose="02070309020205020404" pitchFamily="49" charset="0"/>
                <a:ea typeface="仿宋" panose="02010609060101010101" pitchFamily="49" charset="-122"/>
                <a:cs typeface="Courier New" panose="02070309020205020404" pitchFamily="49" charset="0"/>
              </a:rPr>
              <a:t>v.end</a:t>
            </a:r>
            <a:r>
              <a:rPr lang="en-US" altLang="zh-CN" dirty="0">
                <a:latin typeface="Courier New" panose="02070309020205020404" pitchFamily="49" charset="0"/>
                <a:ea typeface="仿宋" panose="02010609060101010101" pitchFamily="49" charset="-122"/>
                <a:cs typeface="Courier New" panose="02070309020205020404" pitchFamily="49" charset="0"/>
              </a:rPr>
              <a:t>();  //b</a:t>
            </a:r>
            <a:r>
              <a:rPr lang="zh-CN" altLang="en-US" dirty="0">
                <a:latin typeface="Courier New" panose="02070309020205020404" pitchFamily="49" charset="0"/>
                <a:ea typeface="仿宋" panose="02010609060101010101" pitchFamily="49" charset="-122"/>
                <a:cs typeface="Courier New" panose="02070309020205020404" pitchFamily="49" charset="0"/>
              </a:rPr>
              <a:t>和</a:t>
            </a:r>
            <a:r>
              <a:rPr lang="en-US" altLang="zh-CN" dirty="0">
                <a:latin typeface="Courier New" panose="02070309020205020404" pitchFamily="49" charset="0"/>
                <a:ea typeface="仿宋" panose="02010609060101010101" pitchFamily="49" charset="-122"/>
                <a:cs typeface="Courier New" panose="02070309020205020404" pitchFamily="49" charset="0"/>
              </a:rPr>
              <a:t>e</a:t>
            </a:r>
            <a:r>
              <a:rPr lang="zh-CN" altLang="en-US" dirty="0">
                <a:latin typeface="Courier New" panose="02070309020205020404" pitchFamily="49" charset="0"/>
                <a:ea typeface="仿宋" panose="02010609060101010101" pitchFamily="49" charset="-122"/>
                <a:cs typeface="Courier New" panose="02070309020205020404" pitchFamily="49" charset="0"/>
              </a:rPr>
              <a:t>的类型相同</a:t>
            </a:r>
            <a:endParaRPr lang="en-US" altLang="zh-CN" dirty="0">
              <a:latin typeface="Courier New" panose="02070309020205020404" pitchFamily="49" charset="0"/>
              <a:ea typeface="仿宋" panose="02010609060101010101" pitchFamily="49" charset="-122"/>
              <a:cs typeface="Courier New" panose="02070309020205020404" pitchFamily="49" charset="0"/>
            </a:endParaRP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/b</a:t>
            </a:r>
            <a:r>
              <a:rPr lang="zh-CN" altLang="en-US" dirty="0">
                <a:latin typeface="Courier New" panose="02070309020205020404" pitchFamily="49" charset="0"/>
                <a:ea typeface="仿宋" panose="02010609060101010101" pitchFamily="49" charset="-122"/>
                <a:cs typeface="Courier New" panose="02070309020205020404" pitchFamily="49" charset="0"/>
              </a:rPr>
              <a:t>表示</a:t>
            </a:r>
            <a:r>
              <a:rPr lang="en-US" altLang="zh-CN" dirty="0">
                <a:latin typeface="Courier New" panose="02070309020205020404" pitchFamily="49" charset="0"/>
                <a:ea typeface="仿宋" panose="02010609060101010101" pitchFamily="49" charset="-122"/>
                <a:cs typeface="Courier New" panose="02070309020205020404" pitchFamily="49" charset="0"/>
              </a:rPr>
              <a:t>v</a:t>
            </a:r>
            <a:r>
              <a:rPr lang="zh-CN" altLang="en-US" dirty="0">
                <a:latin typeface="Courier New" panose="02070309020205020404" pitchFamily="49" charset="0"/>
                <a:ea typeface="仿宋" panose="02010609060101010101" pitchFamily="49" charset="-122"/>
                <a:cs typeface="Courier New" panose="02070309020205020404" pitchFamily="49" charset="0"/>
              </a:rPr>
              <a:t>的第一个元素</a:t>
            </a:r>
            <a:r>
              <a:rPr lang="en-US" altLang="zh-CN" dirty="0">
                <a:latin typeface="Courier New" panose="02070309020205020404" pitchFamily="49" charset="0"/>
                <a:ea typeface="仿宋" panose="02010609060101010101" pitchFamily="49" charset="-122"/>
                <a:cs typeface="Courier New" panose="02070309020205020404" pitchFamily="49" charset="0"/>
              </a:rPr>
              <a:t>,e</a:t>
            </a:r>
            <a:r>
              <a:rPr lang="zh-CN" altLang="en-US" dirty="0">
                <a:latin typeface="Courier New" panose="02070309020205020404" pitchFamily="49" charset="0"/>
                <a:ea typeface="仿宋" panose="02010609060101010101" pitchFamily="49" charset="-122"/>
                <a:cs typeface="Courier New" panose="02070309020205020404" pitchFamily="49" charset="0"/>
              </a:rPr>
              <a:t>表示</a:t>
            </a:r>
            <a:r>
              <a:rPr lang="en-US" altLang="zh-CN" dirty="0">
                <a:latin typeface="Courier New" panose="02070309020205020404" pitchFamily="49" charset="0"/>
                <a:ea typeface="仿宋" panose="02010609060101010101" pitchFamily="49" charset="-122"/>
                <a:cs typeface="Courier New" panose="02070309020205020404" pitchFamily="49" charset="0"/>
              </a:rPr>
              <a:t>v</a:t>
            </a:r>
            <a:r>
              <a:rPr lang="zh-CN" altLang="en-US" dirty="0">
                <a:latin typeface="Courier New" panose="02070309020205020404" pitchFamily="49" charset="0"/>
                <a:ea typeface="仿宋" panose="02010609060101010101" pitchFamily="49" charset="-122"/>
                <a:cs typeface="Courier New" panose="02070309020205020404" pitchFamily="49" charset="0"/>
              </a:rPr>
              <a:t>尾元素的下一位置</a:t>
            </a:r>
          </a:p>
          <a:p>
            <a:pPr marL="0" indent="0">
              <a:buNone/>
            </a:pPr>
            <a:endParaRPr lang="zh-CN" altLang="en-US" dirty="0"/>
          </a:p>
        </p:txBody>
      </p:sp>
      <p:sp>
        <p:nvSpPr>
          <p:cNvPr id="4" name="文本框 3">
            <a:extLst>
              <a:ext uri="{FF2B5EF4-FFF2-40B4-BE49-F238E27FC236}">
                <a16:creationId xmlns:a16="http://schemas.microsoft.com/office/drawing/2014/main" id="{B2EA3F0C-EE5B-4E30-A6AB-470BD2750DCD}"/>
              </a:ext>
            </a:extLst>
          </p:cNvPr>
          <p:cNvSpPr txBox="1"/>
          <p:nvPr/>
        </p:nvSpPr>
        <p:spPr>
          <a:xfrm>
            <a:off x="561110" y="4190260"/>
            <a:ext cx="10500468" cy="1938992"/>
          </a:xfrm>
          <a:prstGeom prst="rect">
            <a:avLst/>
          </a:prstGeom>
          <a:noFill/>
        </p:spPr>
        <p:txBody>
          <a:bodyPr wrap="square" rtlCol="0">
            <a:spAutoFit/>
          </a:bodyPr>
          <a:lstStyle/>
          <a:p>
            <a:r>
              <a:rPr lang="en-US" altLang="zh-CN" sz="2000" dirty="0"/>
              <a:t>end</a:t>
            </a:r>
            <a:r>
              <a:rPr lang="zh-CN" altLang="en-US" sz="2000" dirty="0"/>
              <a:t>成员则负责返回指向容器尾元素的下一位置的迭代器。也就是说</a:t>
            </a:r>
            <a:r>
              <a:rPr lang="en-US" altLang="zh-CN" sz="2000" dirty="0"/>
              <a:t>,</a:t>
            </a:r>
            <a:r>
              <a:rPr lang="zh-CN" altLang="en-US" sz="2000" dirty="0"/>
              <a:t>该迭代器指示的是容</a:t>
            </a:r>
          </a:p>
          <a:p>
            <a:r>
              <a:rPr lang="zh-CN" altLang="en-US" sz="2000" dirty="0"/>
              <a:t>器的一个本不存在的“尾后</a:t>
            </a:r>
            <a:r>
              <a:rPr lang="en-US" altLang="zh-CN" sz="2000" dirty="0"/>
              <a:t>( off the end)”</a:t>
            </a:r>
            <a:r>
              <a:rPr lang="zh-CN" altLang="en-US" sz="2000" dirty="0"/>
              <a:t>元素。这样的迭代器没什么实际含义</a:t>
            </a:r>
            <a:r>
              <a:rPr lang="en-US" altLang="zh-CN" sz="2000" dirty="0"/>
              <a:t>,</a:t>
            </a:r>
            <a:r>
              <a:rPr lang="zh-CN" altLang="en-US" sz="2000" dirty="0"/>
              <a:t>仅是个标记而己</a:t>
            </a:r>
            <a:r>
              <a:rPr lang="en-US" altLang="zh-CN" sz="2000" dirty="0"/>
              <a:t>,</a:t>
            </a:r>
          </a:p>
          <a:p>
            <a:r>
              <a:rPr lang="zh-CN" altLang="en-US" sz="2000" dirty="0"/>
              <a:t>表示我们已经处理完了容器中的所有元素。</a:t>
            </a:r>
            <a:endParaRPr lang="en-US" altLang="zh-CN" sz="2000" dirty="0"/>
          </a:p>
          <a:p>
            <a:endParaRPr lang="en-US" altLang="zh-CN" sz="2000" dirty="0"/>
          </a:p>
          <a:p>
            <a:r>
              <a:rPr lang="en-US" altLang="zh-CN" sz="2000" dirty="0"/>
              <a:t>end</a:t>
            </a:r>
            <a:r>
              <a:rPr lang="zh-CN" altLang="en-US" sz="2000" dirty="0"/>
              <a:t>成员返回的迭代器常被称作尾后迭代器</a:t>
            </a:r>
            <a:r>
              <a:rPr lang="en-US" altLang="zh-CN" sz="2000" dirty="0"/>
              <a:t>(of-the- end iterator)</a:t>
            </a:r>
            <a:r>
              <a:rPr lang="zh-CN" altLang="en-US" sz="2000" dirty="0"/>
              <a:t>或者简称为尾选代器</a:t>
            </a:r>
            <a:r>
              <a:rPr lang="en-US" altLang="zh-CN" sz="2000" dirty="0"/>
              <a:t>( end iterator)</a:t>
            </a:r>
            <a:r>
              <a:rPr lang="zh-CN" altLang="en-US" sz="2000" dirty="0"/>
              <a:t>。特殊情况下如果容器为空</a:t>
            </a:r>
            <a:r>
              <a:rPr lang="en-US" altLang="zh-CN" sz="2000" dirty="0"/>
              <a:t>,</a:t>
            </a:r>
            <a:r>
              <a:rPr lang="zh-CN" altLang="en-US" sz="2000" dirty="0"/>
              <a:t>则 </a:t>
            </a:r>
            <a:r>
              <a:rPr lang="en-US" altLang="zh-CN" sz="2000" dirty="0"/>
              <a:t>begin</a:t>
            </a:r>
            <a:r>
              <a:rPr lang="zh-CN" altLang="en-US" sz="2000" dirty="0"/>
              <a:t>和</a:t>
            </a:r>
            <a:r>
              <a:rPr lang="en-US" altLang="zh-CN" sz="2000" dirty="0"/>
              <a:t>end</a:t>
            </a:r>
            <a:r>
              <a:rPr lang="zh-CN" altLang="en-US" sz="2000" dirty="0"/>
              <a:t>返回的是同一个迭代器。</a:t>
            </a:r>
          </a:p>
        </p:txBody>
      </p:sp>
    </p:spTree>
    <p:extLst>
      <p:ext uri="{BB962C8B-B14F-4D97-AF65-F5344CB8AC3E}">
        <p14:creationId xmlns:p14="http://schemas.microsoft.com/office/powerpoint/2010/main" val="110799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5DDE51-06E9-447C-866C-ED3E1FB9A088}"/>
              </a:ext>
            </a:extLst>
          </p:cNvPr>
          <p:cNvSpPr>
            <a:spLocks noGrp="1"/>
          </p:cNvSpPr>
          <p:nvPr>
            <p:ph type="title"/>
          </p:nvPr>
        </p:nvSpPr>
        <p:spPr/>
        <p:txBody>
          <a:bodyPr/>
          <a:lstStyle/>
          <a:p>
            <a:r>
              <a:rPr lang="zh-CN" altLang="en-US" dirty="0"/>
              <a:t>迭代器类型</a:t>
            </a:r>
            <a:br>
              <a:rPr lang="zh-CN" altLang="en-US" dirty="0"/>
            </a:br>
            <a:endParaRPr lang="zh-CN" altLang="en-US" dirty="0"/>
          </a:p>
        </p:txBody>
      </p:sp>
      <p:sp>
        <p:nvSpPr>
          <p:cNvPr id="3" name="内容占位符 2">
            <a:extLst>
              <a:ext uri="{FF2B5EF4-FFF2-40B4-BE49-F238E27FC236}">
                <a16:creationId xmlns:a16="http://schemas.microsoft.com/office/drawing/2014/main" id="{88B61547-F1A9-4A98-B87B-D431D30F0DD7}"/>
              </a:ext>
            </a:extLst>
          </p:cNvPr>
          <p:cNvSpPr>
            <a:spLocks noGrp="1"/>
          </p:cNvSpPr>
          <p:nvPr>
            <p:ph idx="1"/>
          </p:nvPr>
        </p:nvSpPr>
        <p:spPr>
          <a:xfrm>
            <a:off x="595745" y="1690688"/>
            <a:ext cx="10758055" cy="4846927"/>
          </a:xfrm>
        </p:spPr>
        <p:txBody>
          <a:bodyPr>
            <a:normAutofit fontScale="77500" lnSpcReduction="20000"/>
          </a:bodyPr>
          <a:lstStyle/>
          <a:p>
            <a:pPr marL="0" indent="0">
              <a:buNone/>
            </a:pPr>
            <a:r>
              <a:rPr lang="zh-CN" altLang="en-US" dirty="0"/>
              <a:t>一般来说我们无须知道迭代器的精确类型。拥有迭代器的标准库类型使用</a:t>
            </a:r>
            <a:endParaRPr lang="en-US" altLang="zh-CN" dirty="0"/>
          </a:p>
          <a:p>
            <a:pPr marL="0" indent="0">
              <a:buNone/>
            </a:pPr>
            <a:r>
              <a:rPr lang="zh-CN" altLang="en-US" dirty="0"/>
              <a:t> </a:t>
            </a:r>
            <a:r>
              <a:rPr lang="en-US" altLang="zh-CN" dirty="0"/>
              <a:t>iterator</a:t>
            </a:r>
            <a:r>
              <a:rPr lang="zh-CN" altLang="en-US" dirty="0"/>
              <a:t>和 </a:t>
            </a:r>
            <a:r>
              <a:rPr lang="en-US" altLang="zh-CN" dirty="0" err="1"/>
              <a:t>const_iterator</a:t>
            </a:r>
            <a:r>
              <a:rPr lang="zh-CN" altLang="en-US" dirty="0"/>
              <a:t>来表示迭代器的类型</a:t>
            </a:r>
            <a:r>
              <a:rPr lang="en-US" altLang="zh-CN" dirty="0"/>
              <a:t>:</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vector&lt;int&gt;:: iterator it;  //it</a:t>
            </a:r>
            <a:r>
              <a:rPr lang="zh-CN" altLang="en-US" dirty="0">
                <a:latin typeface="Courier New" panose="02070309020205020404" pitchFamily="49" charset="0"/>
                <a:ea typeface="仿宋" panose="02010609060101010101" pitchFamily="49" charset="-122"/>
                <a:cs typeface="Courier New" panose="02070309020205020404" pitchFamily="49" charset="0"/>
              </a:rPr>
              <a:t>能读写</a:t>
            </a:r>
            <a:r>
              <a:rPr lang="en-US" altLang="zh-CN" dirty="0">
                <a:latin typeface="Courier New" panose="02070309020205020404" pitchFamily="49" charset="0"/>
                <a:ea typeface="仿宋" panose="02010609060101010101" pitchFamily="49" charset="-122"/>
                <a:cs typeface="Courier New" panose="02070309020205020404" pitchFamily="49" charset="0"/>
              </a:rPr>
              <a:t>vector&lt;int&gt;</a:t>
            </a:r>
            <a:r>
              <a:rPr lang="zh-CN" altLang="en-US" dirty="0">
                <a:latin typeface="Courier New" panose="02070309020205020404" pitchFamily="49" charset="0"/>
                <a:ea typeface="仿宋" panose="02010609060101010101" pitchFamily="49" charset="-122"/>
                <a:cs typeface="Courier New" panose="02070309020205020404" pitchFamily="49" charset="0"/>
              </a:rPr>
              <a:t>的元素</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string::iterator it2:       //it2</a:t>
            </a:r>
            <a:r>
              <a:rPr lang="zh-CN" altLang="en-US" dirty="0">
                <a:latin typeface="Courier New" panose="02070309020205020404" pitchFamily="49" charset="0"/>
                <a:ea typeface="仿宋" panose="02010609060101010101" pitchFamily="49" charset="-122"/>
                <a:cs typeface="Courier New" panose="02070309020205020404" pitchFamily="49" charset="0"/>
              </a:rPr>
              <a:t>能读写</a:t>
            </a:r>
            <a:r>
              <a:rPr lang="en-US" altLang="zh-CN" dirty="0">
                <a:latin typeface="Courier New" panose="02070309020205020404" pitchFamily="49" charset="0"/>
                <a:ea typeface="仿宋" panose="02010609060101010101" pitchFamily="49" charset="-122"/>
                <a:cs typeface="Courier New" panose="02070309020205020404" pitchFamily="49" charset="0"/>
              </a:rPr>
              <a:t>string</a:t>
            </a:r>
            <a:r>
              <a:rPr lang="zh-CN" altLang="en-US" dirty="0">
                <a:latin typeface="Courier New" panose="02070309020205020404" pitchFamily="49" charset="0"/>
                <a:ea typeface="仿宋" panose="02010609060101010101" pitchFamily="49" charset="-122"/>
                <a:cs typeface="Courier New" panose="02070309020205020404" pitchFamily="49" charset="0"/>
              </a:rPr>
              <a:t>对象中的字符</a:t>
            </a:r>
            <a:endParaRPr lang="en-US" altLang="zh-CN" dirty="0">
              <a:latin typeface="Courier New" panose="02070309020205020404" pitchFamily="49" charset="0"/>
              <a:ea typeface="仿宋" panose="02010609060101010101" pitchFamily="49" charset="-122"/>
              <a:cs typeface="Courier New" panose="02070309020205020404" pitchFamily="49" charset="0"/>
            </a:endParaRPr>
          </a:p>
          <a:p>
            <a:pPr marL="0" indent="0">
              <a:buNone/>
            </a:pPr>
            <a:endParaRPr lang="zh-CN" altLang="en-US" dirty="0">
              <a:latin typeface="Courier New" panose="02070309020205020404" pitchFamily="49" charset="0"/>
              <a:ea typeface="仿宋" panose="02010609060101010101" pitchFamily="49" charset="-122"/>
              <a:cs typeface="Courier New" panose="02070309020205020404" pitchFamily="49" charset="0"/>
            </a:endParaRP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vector&lt;int&gt;::</a:t>
            </a:r>
            <a:r>
              <a:rPr lang="en-US" altLang="zh-CN" dirty="0" err="1">
                <a:latin typeface="Courier New" panose="02070309020205020404" pitchFamily="49" charset="0"/>
                <a:ea typeface="仿宋" panose="02010609060101010101" pitchFamily="49" charset="-122"/>
                <a:cs typeface="Courier New" panose="02070309020205020404" pitchFamily="49" charset="0"/>
              </a:rPr>
              <a:t>const_iterator</a:t>
            </a:r>
            <a:r>
              <a:rPr lang="en-US" altLang="zh-CN" dirty="0">
                <a:latin typeface="Courier New" panose="02070309020205020404" pitchFamily="49" charset="0"/>
                <a:ea typeface="仿宋" panose="02010609060101010101" pitchFamily="49" charset="-122"/>
                <a:cs typeface="Courier New" panose="02070309020205020404" pitchFamily="49" charset="0"/>
              </a:rPr>
              <a:t> it3;//it3</a:t>
            </a:r>
            <a:r>
              <a:rPr lang="zh-CN" altLang="en-US" dirty="0">
                <a:latin typeface="Courier New" panose="02070309020205020404" pitchFamily="49" charset="0"/>
                <a:ea typeface="仿宋" panose="02010609060101010101" pitchFamily="49" charset="-122"/>
                <a:cs typeface="Courier New" panose="02070309020205020404" pitchFamily="49" charset="0"/>
              </a:rPr>
              <a:t>只能读元素</a:t>
            </a:r>
            <a:r>
              <a:rPr lang="en-US" altLang="zh-CN" dirty="0">
                <a:latin typeface="Courier New" panose="02070309020205020404" pitchFamily="49" charset="0"/>
                <a:ea typeface="仿宋" panose="02010609060101010101" pitchFamily="49" charset="-122"/>
                <a:cs typeface="Courier New" panose="02070309020205020404" pitchFamily="49" charset="0"/>
              </a:rPr>
              <a:t>,</a:t>
            </a:r>
            <a:r>
              <a:rPr lang="zh-CN" altLang="en-US" dirty="0">
                <a:latin typeface="Courier New" panose="02070309020205020404" pitchFamily="49" charset="0"/>
                <a:ea typeface="仿宋" panose="02010609060101010101" pitchFamily="49" charset="-122"/>
                <a:cs typeface="Courier New" panose="02070309020205020404" pitchFamily="49" charset="0"/>
              </a:rPr>
              <a:t>不能写元素</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string::</a:t>
            </a:r>
            <a:r>
              <a:rPr lang="en-US" altLang="zh-CN" dirty="0" err="1">
                <a:latin typeface="Courier New" panose="02070309020205020404" pitchFamily="49" charset="0"/>
                <a:ea typeface="仿宋" panose="02010609060101010101" pitchFamily="49" charset="-122"/>
                <a:cs typeface="Courier New" panose="02070309020205020404" pitchFamily="49" charset="0"/>
              </a:rPr>
              <a:t>const_iterator</a:t>
            </a:r>
            <a:r>
              <a:rPr lang="en-US" altLang="zh-CN" dirty="0">
                <a:latin typeface="Courier New" panose="02070309020205020404" pitchFamily="49" charset="0"/>
                <a:ea typeface="仿宋" panose="02010609060101010101" pitchFamily="49" charset="-122"/>
                <a:cs typeface="Courier New" panose="02070309020205020404" pitchFamily="49" charset="0"/>
              </a:rPr>
              <a:t> it4      //it4</a:t>
            </a:r>
            <a:r>
              <a:rPr lang="zh-CN" altLang="en-US" dirty="0">
                <a:latin typeface="Courier New" panose="02070309020205020404" pitchFamily="49" charset="0"/>
                <a:ea typeface="仿宋" panose="02010609060101010101" pitchFamily="49" charset="-122"/>
                <a:cs typeface="Courier New" panose="02070309020205020404" pitchFamily="49" charset="0"/>
              </a:rPr>
              <a:t>只能读字符</a:t>
            </a:r>
            <a:r>
              <a:rPr lang="en-US" altLang="zh-CN" dirty="0">
                <a:latin typeface="Courier New" panose="02070309020205020404" pitchFamily="49" charset="0"/>
                <a:ea typeface="仿宋" panose="02010609060101010101" pitchFamily="49" charset="-122"/>
                <a:cs typeface="Courier New" panose="02070309020205020404" pitchFamily="49" charset="0"/>
              </a:rPr>
              <a:t>,</a:t>
            </a:r>
            <a:r>
              <a:rPr lang="zh-CN" altLang="en-US" dirty="0">
                <a:latin typeface="Courier New" panose="02070309020205020404" pitchFamily="49" charset="0"/>
                <a:ea typeface="仿宋" panose="02010609060101010101" pitchFamily="49" charset="-122"/>
                <a:cs typeface="Courier New" panose="02070309020205020404" pitchFamily="49" charset="0"/>
              </a:rPr>
              <a:t>不能写字符</a:t>
            </a:r>
          </a:p>
          <a:p>
            <a:pPr marL="0" indent="0">
              <a:buNone/>
            </a:pPr>
            <a:r>
              <a:rPr lang="en-US" altLang="zh-CN" dirty="0"/>
              <a:t>const_ iterator</a:t>
            </a:r>
            <a:r>
              <a:rPr lang="zh-CN" altLang="en-US" dirty="0"/>
              <a:t>和常量指针差不多</a:t>
            </a:r>
            <a:r>
              <a:rPr lang="en-US" altLang="zh-CN" dirty="0"/>
              <a:t>,</a:t>
            </a:r>
            <a:r>
              <a:rPr lang="zh-CN" altLang="en-US" dirty="0"/>
              <a:t>能读取但不能修改它所指的元素值。相</a:t>
            </a:r>
            <a:endParaRPr lang="en-US" altLang="zh-CN" dirty="0"/>
          </a:p>
          <a:p>
            <a:pPr marL="0" indent="0">
              <a:buNone/>
            </a:pPr>
            <a:r>
              <a:rPr lang="zh-CN" altLang="en-US" dirty="0"/>
              <a:t>反</a:t>
            </a:r>
            <a:r>
              <a:rPr lang="en-US" altLang="zh-CN" dirty="0"/>
              <a:t>, iterator</a:t>
            </a:r>
            <a:r>
              <a:rPr lang="zh-CN" altLang="en-US" dirty="0"/>
              <a:t>的对象可读可写。</a:t>
            </a:r>
            <a:endParaRPr lang="en-US" altLang="zh-CN" dirty="0"/>
          </a:p>
          <a:p>
            <a:pPr marL="0" indent="0">
              <a:buNone/>
            </a:pPr>
            <a:r>
              <a:rPr lang="zh-CN" altLang="en-US" dirty="0"/>
              <a:t>如果 </a:t>
            </a:r>
            <a:r>
              <a:rPr lang="en-US" altLang="zh-CN" dirty="0"/>
              <a:t>vector</a:t>
            </a:r>
            <a:r>
              <a:rPr lang="zh-CN" altLang="en-US" dirty="0"/>
              <a:t>对象或 </a:t>
            </a:r>
            <a:r>
              <a:rPr lang="en-US" altLang="zh-CN" dirty="0"/>
              <a:t>string</a:t>
            </a:r>
            <a:r>
              <a:rPr lang="zh-CN" altLang="en-US" dirty="0"/>
              <a:t>对象是</a:t>
            </a:r>
          </a:p>
          <a:p>
            <a:pPr marL="0" indent="0">
              <a:buNone/>
            </a:pPr>
            <a:r>
              <a:rPr lang="zh-CN" altLang="en-US" dirty="0"/>
              <a:t>一个常量</a:t>
            </a:r>
            <a:r>
              <a:rPr lang="en-US" altLang="zh-CN" dirty="0"/>
              <a:t>,</a:t>
            </a:r>
            <a:r>
              <a:rPr lang="zh-CN" altLang="en-US" dirty="0"/>
              <a:t>只能使用 </a:t>
            </a:r>
            <a:r>
              <a:rPr lang="en-US" altLang="zh-CN" dirty="0"/>
              <a:t>const_ iterator:</a:t>
            </a:r>
            <a:r>
              <a:rPr lang="zh-CN" altLang="en-US" dirty="0"/>
              <a:t>如果 </a:t>
            </a:r>
            <a:r>
              <a:rPr lang="en-US" altLang="zh-CN" dirty="0"/>
              <a:t>vector</a:t>
            </a:r>
            <a:r>
              <a:rPr lang="zh-CN" altLang="en-US" dirty="0"/>
              <a:t>对象或 </a:t>
            </a:r>
            <a:r>
              <a:rPr lang="en-US" altLang="zh-CN" dirty="0"/>
              <a:t>string</a:t>
            </a:r>
            <a:r>
              <a:rPr lang="zh-CN" altLang="en-US" dirty="0"/>
              <a:t>对象不是常量</a:t>
            </a:r>
            <a:r>
              <a:rPr lang="en-US" altLang="zh-CN" dirty="0"/>
              <a:t>,</a:t>
            </a:r>
          </a:p>
          <a:p>
            <a:pPr marL="0" indent="0">
              <a:buNone/>
            </a:pPr>
            <a:r>
              <a:rPr lang="zh-CN" altLang="en-US" dirty="0"/>
              <a:t>那么既能使用 </a:t>
            </a:r>
            <a:r>
              <a:rPr lang="en-US" altLang="zh-CN" dirty="0"/>
              <a:t>iterator</a:t>
            </a:r>
            <a:r>
              <a:rPr lang="zh-CN" altLang="en-US" dirty="0"/>
              <a:t>也能使用 </a:t>
            </a:r>
            <a:r>
              <a:rPr lang="en-US" altLang="zh-CN" dirty="0"/>
              <a:t>const iterator</a:t>
            </a:r>
            <a:r>
              <a:rPr lang="zh-CN" altLang="en-US" dirty="0"/>
              <a:t>。</a:t>
            </a:r>
          </a:p>
          <a:p>
            <a:pPr marL="0" indent="0">
              <a:buNone/>
            </a:pPr>
            <a:r>
              <a:rPr lang="zh-CN" altLang="en-US" dirty="0"/>
              <a:t>而如果使用</a:t>
            </a:r>
            <a:r>
              <a:rPr lang="en-US" altLang="zh-CN" dirty="0" err="1"/>
              <a:t>cbegin</a:t>
            </a:r>
            <a:r>
              <a:rPr lang="zh-CN" altLang="en-US" dirty="0"/>
              <a:t>和</a:t>
            </a:r>
            <a:r>
              <a:rPr lang="en-US" altLang="zh-CN" dirty="0" err="1"/>
              <a:t>cend</a:t>
            </a:r>
            <a:r>
              <a:rPr lang="zh-CN" altLang="en-US" dirty="0"/>
              <a:t>函数，无论容器本身是否是常量，返回值都是</a:t>
            </a:r>
            <a:r>
              <a:rPr lang="en-US" altLang="zh-CN" dirty="0"/>
              <a:t>const_iterator</a:t>
            </a:r>
            <a:endParaRPr lang="zh-CN" altLang="en-US" dirty="0"/>
          </a:p>
        </p:txBody>
      </p:sp>
    </p:spTree>
    <p:extLst>
      <p:ext uri="{BB962C8B-B14F-4D97-AF65-F5344CB8AC3E}">
        <p14:creationId xmlns:p14="http://schemas.microsoft.com/office/powerpoint/2010/main" val="269730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E64EDA-B3B3-467B-B1CC-1204AC5366CE}"/>
              </a:ext>
            </a:extLst>
          </p:cNvPr>
          <p:cNvSpPr>
            <a:spLocks noGrp="1"/>
          </p:cNvSpPr>
          <p:nvPr>
            <p:ph type="title"/>
          </p:nvPr>
        </p:nvSpPr>
        <p:spPr/>
        <p:txBody>
          <a:bodyPr/>
          <a:lstStyle/>
          <a:p>
            <a:r>
              <a:rPr lang="en-US" altLang="zh-CN" dirty="0"/>
              <a:t>Definition of Sequential Containers </a:t>
            </a:r>
            <a:endParaRPr lang="zh-CN" altLang="en-US" dirty="0"/>
          </a:p>
        </p:txBody>
      </p:sp>
      <p:sp>
        <p:nvSpPr>
          <p:cNvPr id="3" name="内容占位符 2">
            <a:extLst>
              <a:ext uri="{FF2B5EF4-FFF2-40B4-BE49-F238E27FC236}">
                <a16:creationId xmlns:a16="http://schemas.microsoft.com/office/drawing/2014/main" id="{20057345-3DD5-48E5-867F-FB3ED63BF507}"/>
              </a:ext>
            </a:extLst>
          </p:cNvPr>
          <p:cNvSpPr>
            <a:spLocks noGrp="1"/>
          </p:cNvSpPr>
          <p:nvPr>
            <p:ph idx="1"/>
          </p:nvPr>
        </p:nvSpPr>
        <p:spPr/>
        <p:txBody>
          <a:bodyPr/>
          <a:lstStyle/>
          <a:p>
            <a:r>
              <a:rPr lang="en-US" altLang="zh-CN" dirty="0"/>
              <a:t>Sequence containers refer to a group of container class templates that implement storage of data elements. </a:t>
            </a:r>
          </a:p>
          <a:p>
            <a:r>
              <a:rPr lang="en-US" altLang="zh-CN" dirty="0"/>
              <a:t>Being templates, they can be used to store arbitrary elements, such as integers or custom classes. </a:t>
            </a:r>
          </a:p>
          <a:p>
            <a:r>
              <a:rPr lang="en-US" altLang="zh-CN" dirty="0"/>
              <a:t>All sequential containers is that the elements can be accessed sequentially. </a:t>
            </a:r>
          </a:p>
          <a:p>
            <a:r>
              <a:rPr lang="en-US" altLang="zh-CN" dirty="0"/>
              <a:t>Like all other standard library components, they reside in namespace std. </a:t>
            </a:r>
            <a:endParaRPr lang="zh-CN" altLang="en-US" dirty="0"/>
          </a:p>
        </p:txBody>
      </p:sp>
    </p:spTree>
    <p:extLst>
      <p:ext uri="{BB962C8B-B14F-4D97-AF65-F5344CB8AC3E}">
        <p14:creationId xmlns:p14="http://schemas.microsoft.com/office/powerpoint/2010/main" val="232674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DF7EEB-E26B-4D77-99CD-C11EE6E76615}"/>
              </a:ext>
            </a:extLst>
          </p:cNvPr>
          <p:cNvSpPr>
            <a:spLocks noGrp="1"/>
          </p:cNvSpPr>
          <p:nvPr>
            <p:ph type="title"/>
          </p:nvPr>
        </p:nvSpPr>
        <p:spPr/>
        <p:txBody>
          <a:bodyPr/>
          <a:lstStyle/>
          <a:p>
            <a:r>
              <a:rPr lang="zh-CN" altLang="en-US" dirty="0"/>
              <a:t>迭代器的运算符</a:t>
            </a:r>
          </a:p>
        </p:txBody>
      </p:sp>
      <p:pic>
        <p:nvPicPr>
          <p:cNvPr id="7" name="内容占位符 6">
            <a:extLst>
              <a:ext uri="{FF2B5EF4-FFF2-40B4-BE49-F238E27FC236}">
                <a16:creationId xmlns:a16="http://schemas.microsoft.com/office/drawing/2014/main" id="{AF089384-458F-4F6E-8579-4B7C17C0937E}"/>
              </a:ext>
            </a:extLst>
          </p:cNvPr>
          <p:cNvPicPr>
            <a:picLocks noGrp="1" noChangeAspect="1"/>
          </p:cNvPicPr>
          <p:nvPr>
            <p:ph idx="1"/>
          </p:nvPr>
        </p:nvPicPr>
        <p:blipFill>
          <a:blip r:embed="rId2"/>
          <a:stretch>
            <a:fillRect/>
          </a:stretch>
        </p:blipFill>
        <p:spPr>
          <a:xfrm>
            <a:off x="838200" y="2506235"/>
            <a:ext cx="10515600" cy="2186554"/>
          </a:xfrm>
          <a:prstGeom prst="rect">
            <a:avLst/>
          </a:prstGeom>
        </p:spPr>
      </p:pic>
      <p:sp>
        <p:nvSpPr>
          <p:cNvPr id="8" name="文本框 7">
            <a:extLst>
              <a:ext uri="{FF2B5EF4-FFF2-40B4-BE49-F238E27FC236}">
                <a16:creationId xmlns:a16="http://schemas.microsoft.com/office/drawing/2014/main" id="{3FB45F02-2D6C-4F5B-A9C4-AABABBCAB036}"/>
              </a:ext>
            </a:extLst>
          </p:cNvPr>
          <p:cNvSpPr txBox="1"/>
          <p:nvPr/>
        </p:nvSpPr>
        <p:spPr>
          <a:xfrm>
            <a:off x="720436" y="4890655"/>
            <a:ext cx="9725891" cy="1015663"/>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t>类似于指针，*符号通过解引用来获取迭代器所指位置的元素的值</a:t>
            </a:r>
            <a:endParaRPr lang="en-US" altLang="zh-CN" sz="2000" dirty="0"/>
          </a:p>
          <a:p>
            <a:pPr marL="342900" indent="-342900">
              <a:buFont typeface="Arial" panose="020B0604020202020204" pitchFamily="34" charset="0"/>
              <a:buChar char="•"/>
            </a:pPr>
            <a:r>
              <a:rPr lang="zh-CN" altLang="en-US" sz="2000" dirty="0"/>
              <a:t>使用递增运算符（</a:t>
            </a:r>
            <a:r>
              <a:rPr lang="en-US" altLang="zh-CN" sz="2000" dirty="0"/>
              <a:t>++</a:t>
            </a:r>
            <a:r>
              <a:rPr lang="zh-CN" altLang="en-US" sz="2000" dirty="0"/>
              <a:t>）可以将迭代器“向前移动一个位置”，指向下一个元素，而如果是反向迭代器，则是指向前一个元素</a:t>
            </a:r>
          </a:p>
        </p:txBody>
      </p:sp>
    </p:spTree>
    <p:extLst>
      <p:ext uri="{BB962C8B-B14F-4D97-AF65-F5344CB8AC3E}">
        <p14:creationId xmlns:p14="http://schemas.microsoft.com/office/powerpoint/2010/main" val="174165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13F2B-889D-4F05-A33C-48451CC21C10}"/>
              </a:ext>
            </a:extLst>
          </p:cNvPr>
          <p:cNvSpPr>
            <a:spLocks noGrp="1"/>
          </p:cNvSpPr>
          <p:nvPr>
            <p:ph type="title"/>
          </p:nvPr>
        </p:nvSpPr>
        <p:spPr>
          <a:xfrm>
            <a:off x="595745" y="484908"/>
            <a:ext cx="10758055" cy="706583"/>
          </a:xfrm>
        </p:spPr>
        <p:txBody>
          <a:bodyPr>
            <a:normAutofit fontScale="90000"/>
          </a:bodyPr>
          <a:lstStyle/>
          <a:p>
            <a:r>
              <a:rPr lang="zh-CN" altLang="en-US" dirty="0"/>
              <a:t>迭代器的运算</a:t>
            </a:r>
            <a:br>
              <a:rPr lang="en-US" altLang="zh-CN" dirty="0"/>
            </a:br>
            <a:endParaRPr lang="zh-CN" altLang="en-US" dirty="0"/>
          </a:p>
        </p:txBody>
      </p:sp>
      <p:pic>
        <p:nvPicPr>
          <p:cNvPr id="4" name="内容占位符 3">
            <a:extLst>
              <a:ext uri="{FF2B5EF4-FFF2-40B4-BE49-F238E27FC236}">
                <a16:creationId xmlns:a16="http://schemas.microsoft.com/office/drawing/2014/main" id="{8ACDF1F5-63DC-4A8B-83B9-99FDB0ABEEFC}"/>
              </a:ext>
            </a:extLst>
          </p:cNvPr>
          <p:cNvPicPr>
            <a:picLocks noGrp="1" noChangeAspect="1"/>
          </p:cNvPicPr>
          <p:nvPr>
            <p:ph idx="1"/>
          </p:nvPr>
        </p:nvPicPr>
        <p:blipFill>
          <a:blip r:embed="rId2"/>
          <a:stretch>
            <a:fillRect/>
          </a:stretch>
        </p:blipFill>
        <p:spPr>
          <a:xfrm>
            <a:off x="838200" y="1690688"/>
            <a:ext cx="8644100" cy="4351338"/>
          </a:xfrm>
          <a:prstGeom prst="rect">
            <a:avLst/>
          </a:prstGeom>
        </p:spPr>
      </p:pic>
      <p:sp>
        <p:nvSpPr>
          <p:cNvPr id="5" name="文本框 4">
            <a:extLst>
              <a:ext uri="{FF2B5EF4-FFF2-40B4-BE49-F238E27FC236}">
                <a16:creationId xmlns:a16="http://schemas.microsoft.com/office/drawing/2014/main" id="{F8BCF72E-261D-4D0F-82D0-483D8F6E9376}"/>
              </a:ext>
            </a:extLst>
          </p:cNvPr>
          <p:cNvSpPr txBox="1"/>
          <p:nvPr/>
        </p:nvSpPr>
        <p:spPr>
          <a:xfrm>
            <a:off x="595745" y="1260764"/>
            <a:ext cx="8520546" cy="400110"/>
          </a:xfrm>
          <a:prstGeom prst="rect">
            <a:avLst/>
          </a:prstGeom>
          <a:noFill/>
        </p:spPr>
        <p:txBody>
          <a:bodyPr wrap="square" rtlCol="0">
            <a:spAutoFit/>
          </a:bodyPr>
          <a:lstStyle/>
          <a:p>
            <a:r>
              <a:rPr lang="zh-CN" altLang="en-US" sz="2000" dirty="0"/>
              <a:t>下图为</a:t>
            </a:r>
            <a:r>
              <a:rPr lang="en-US" altLang="zh-CN" sz="2000" dirty="0"/>
              <a:t>vector</a:t>
            </a:r>
            <a:r>
              <a:rPr lang="zh-CN" altLang="en-US" sz="2000" dirty="0"/>
              <a:t>和</a:t>
            </a:r>
            <a:r>
              <a:rPr lang="en-US" altLang="zh-CN" sz="2000" dirty="0"/>
              <a:t>string</a:t>
            </a:r>
            <a:r>
              <a:rPr lang="zh-CN" altLang="en-US" sz="2000" dirty="0"/>
              <a:t>类型支持的运算</a:t>
            </a:r>
          </a:p>
        </p:txBody>
      </p:sp>
      <p:sp>
        <p:nvSpPr>
          <p:cNvPr id="6" name="文本框 5">
            <a:extLst>
              <a:ext uri="{FF2B5EF4-FFF2-40B4-BE49-F238E27FC236}">
                <a16:creationId xmlns:a16="http://schemas.microsoft.com/office/drawing/2014/main" id="{8F8F3325-FCA8-428A-8B07-F1D2F7713D8E}"/>
              </a:ext>
            </a:extLst>
          </p:cNvPr>
          <p:cNvSpPr txBox="1"/>
          <p:nvPr/>
        </p:nvSpPr>
        <p:spPr>
          <a:xfrm>
            <a:off x="387927" y="6102618"/>
            <a:ext cx="11526981" cy="400110"/>
          </a:xfrm>
          <a:prstGeom prst="rect">
            <a:avLst/>
          </a:prstGeom>
          <a:noFill/>
        </p:spPr>
        <p:txBody>
          <a:bodyPr wrap="square" rtlCol="0">
            <a:spAutoFit/>
          </a:bodyPr>
          <a:lstStyle/>
          <a:p>
            <a:r>
              <a:rPr lang="zh-CN" altLang="en-US" sz="2000" dirty="0"/>
              <a:t>所有的顺序容器都定义了递增，</a:t>
            </a:r>
            <a:r>
              <a:rPr lang="en-US" altLang="zh-CN" sz="2000" dirty="0"/>
              <a:t>==</a:t>
            </a:r>
            <a:r>
              <a:rPr lang="zh-CN" altLang="en-US" sz="2000" dirty="0"/>
              <a:t>和</a:t>
            </a:r>
            <a:r>
              <a:rPr lang="en-US" altLang="zh-CN" sz="2000" dirty="0"/>
              <a:t>!=</a:t>
            </a:r>
            <a:r>
              <a:rPr lang="zh-CN" altLang="en-US" sz="2000" dirty="0"/>
              <a:t>运算，但是</a:t>
            </a:r>
            <a:r>
              <a:rPr lang="en-US" altLang="zh-CN" sz="2000" dirty="0"/>
              <a:t>&gt;,&gt;=,&lt;,&lt;=</a:t>
            </a:r>
            <a:r>
              <a:rPr lang="zh-CN" altLang="en-US" sz="2000" dirty="0"/>
              <a:t>这些运算符在有的容器中</a:t>
            </a:r>
            <a:r>
              <a:rPr lang="zh-CN" altLang="en-US" sz="2000" b="1" dirty="0"/>
              <a:t>未被定义</a:t>
            </a:r>
          </a:p>
        </p:txBody>
      </p:sp>
    </p:spTree>
    <p:extLst>
      <p:ext uri="{BB962C8B-B14F-4D97-AF65-F5344CB8AC3E}">
        <p14:creationId xmlns:p14="http://schemas.microsoft.com/office/powerpoint/2010/main" val="1871088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E042E6-285C-44D5-93F0-CB13AF1B8630}"/>
              </a:ext>
            </a:extLst>
          </p:cNvPr>
          <p:cNvSpPr>
            <a:spLocks noGrp="1"/>
          </p:cNvSpPr>
          <p:nvPr>
            <p:ph type="title"/>
          </p:nvPr>
        </p:nvSpPr>
        <p:spPr/>
        <p:txBody>
          <a:bodyPr>
            <a:normAutofit/>
          </a:bodyPr>
          <a:lstStyle/>
          <a:p>
            <a:r>
              <a:rPr lang="zh-CN" altLang="en-US" sz="3600" dirty="0"/>
              <a:t>例：使用迭代器完成二分搜索</a:t>
            </a:r>
          </a:p>
        </p:txBody>
      </p:sp>
      <p:pic>
        <p:nvPicPr>
          <p:cNvPr id="4" name="内容占位符 3">
            <a:extLst>
              <a:ext uri="{FF2B5EF4-FFF2-40B4-BE49-F238E27FC236}">
                <a16:creationId xmlns:a16="http://schemas.microsoft.com/office/drawing/2014/main" id="{4514CABA-86E0-4B45-8A63-54B14397922C}"/>
              </a:ext>
            </a:extLst>
          </p:cNvPr>
          <p:cNvPicPr>
            <a:picLocks noGrp="1" noChangeAspect="1"/>
          </p:cNvPicPr>
          <p:nvPr>
            <p:ph idx="1"/>
          </p:nvPr>
        </p:nvPicPr>
        <p:blipFill>
          <a:blip r:embed="rId2"/>
          <a:stretch>
            <a:fillRect/>
          </a:stretch>
        </p:blipFill>
        <p:spPr>
          <a:xfrm>
            <a:off x="1235463" y="1825625"/>
            <a:ext cx="9721074" cy="4351338"/>
          </a:xfrm>
          <a:prstGeom prst="rect">
            <a:avLst/>
          </a:prstGeom>
        </p:spPr>
      </p:pic>
    </p:spTree>
    <p:extLst>
      <p:ext uri="{BB962C8B-B14F-4D97-AF65-F5344CB8AC3E}">
        <p14:creationId xmlns:p14="http://schemas.microsoft.com/office/powerpoint/2010/main" val="1102924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4A78BD0-9A23-4E05-A2E2-5537B22F89CE}"/>
              </a:ext>
            </a:extLst>
          </p:cNvPr>
          <p:cNvSpPr>
            <a:spLocks noGrp="1"/>
          </p:cNvSpPr>
          <p:nvPr>
            <p:ph idx="1"/>
          </p:nvPr>
        </p:nvSpPr>
        <p:spPr>
          <a:xfrm>
            <a:off x="838200" y="839449"/>
            <a:ext cx="10515600" cy="5337514"/>
          </a:xfrm>
        </p:spPr>
        <p:txBody>
          <a:bodyPr>
            <a:normAutofit/>
          </a:bodyPr>
          <a:lstStyle/>
          <a:p>
            <a:pPr marL="0" indent="0" algn="ctr">
              <a:buNone/>
            </a:pPr>
            <a:endParaRPr lang="en-US" altLang="zh-CN" sz="9600" dirty="0"/>
          </a:p>
          <a:p>
            <a:pPr marL="0" indent="0" algn="ctr">
              <a:buNone/>
            </a:pPr>
            <a:r>
              <a:rPr lang="en-US" altLang="zh-CN" sz="9600" dirty="0"/>
              <a:t>list</a:t>
            </a:r>
            <a:endParaRPr lang="zh-CN" altLang="en-US" sz="9600" dirty="0"/>
          </a:p>
        </p:txBody>
      </p:sp>
    </p:spTree>
    <p:extLst>
      <p:ext uri="{BB962C8B-B14F-4D97-AF65-F5344CB8AC3E}">
        <p14:creationId xmlns:p14="http://schemas.microsoft.com/office/powerpoint/2010/main" val="3066468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D42895-AA91-433D-B14F-E31154D310BC}"/>
              </a:ext>
            </a:extLst>
          </p:cNvPr>
          <p:cNvSpPr>
            <a:spLocks noGrp="1"/>
          </p:cNvSpPr>
          <p:nvPr>
            <p:ph type="title"/>
          </p:nvPr>
        </p:nvSpPr>
        <p:spPr/>
        <p:txBody>
          <a:bodyPr/>
          <a:lstStyle/>
          <a:p>
            <a:r>
              <a:rPr lang="en-US" altLang="zh-CN" dirty="0"/>
              <a:t>list</a:t>
            </a:r>
            <a:endParaRPr lang="zh-CN" altLang="en-US" dirty="0"/>
          </a:p>
        </p:txBody>
      </p:sp>
      <p:sp>
        <p:nvSpPr>
          <p:cNvPr id="3" name="内容占位符 2">
            <a:extLst>
              <a:ext uri="{FF2B5EF4-FFF2-40B4-BE49-F238E27FC236}">
                <a16:creationId xmlns:a16="http://schemas.microsoft.com/office/drawing/2014/main" id="{0906247E-90B1-43C3-BE25-F5EE3D451A8A}"/>
              </a:ext>
            </a:extLst>
          </p:cNvPr>
          <p:cNvSpPr>
            <a:spLocks noGrp="1"/>
          </p:cNvSpPr>
          <p:nvPr>
            <p:ph idx="1"/>
          </p:nvPr>
        </p:nvSpPr>
        <p:spPr/>
        <p:txBody>
          <a:bodyPr/>
          <a:lstStyle/>
          <a:p>
            <a:r>
              <a:rPr lang="en-US" altLang="zh-CN" dirty="0"/>
              <a:t>list</a:t>
            </a:r>
            <a:r>
              <a:rPr lang="zh-CN" altLang="en-US" dirty="0"/>
              <a:t>容器是一个双向链表</a:t>
            </a:r>
            <a:r>
              <a:rPr lang="en-US" altLang="zh-CN" dirty="0"/>
              <a:t>,</a:t>
            </a:r>
            <a:r>
              <a:rPr lang="zh-CN" altLang="en-US" dirty="0"/>
              <a:t>可以高效地进行插入删除元素</a:t>
            </a:r>
            <a:endParaRPr lang="en-US" altLang="zh-CN" dirty="0"/>
          </a:p>
          <a:p>
            <a:r>
              <a:rPr lang="zh-CN" altLang="en-US" dirty="0"/>
              <a:t>使用</a:t>
            </a:r>
            <a:r>
              <a:rPr lang="en-US" altLang="zh-CN" dirty="0"/>
              <a:t>list</a:t>
            </a:r>
            <a:r>
              <a:rPr lang="zh-CN" altLang="en-US" dirty="0"/>
              <a:t>容器之前必须加上</a:t>
            </a:r>
            <a:r>
              <a:rPr lang="en-US" altLang="zh-CN" dirty="0"/>
              <a:t>&lt;vector&gt;</a:t>
            </a:r>
            <a:r>
              <a:rPr lang="zh-CN" altLang="en-US" dirty="0"/>
              <a:t>头文件：</a:t>
            </a:r>
            <a:r>
              <a:rPr lang="en-US" altLang="zh-CN" dirty="0"/>
              <a:t>#include&lt;list&gt;</a:t>
            </a:r>
            <a:endParaRPr lang="zh-CN" altLang="en-US" dirty="0"/>
          </a:p>
        </p:txBody>
      </p:sp>
    </p:spTree>
    <p:extLst>
      <p:ext uri="{BB962C8B-B14F-4D97-AF65-F5344CB8AC3E}">
        <p14:creationId xmlns:p14="http://schemas.microsoft.com/office/powerpoint/2010/main" val="392703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BD8C6E-6E2E-44ED-AFD5-47DD72782EC2}"/>
              </a:ext>
            </a:extLst>
          </p:cNvPr>
          <p:cNvPicPr>
            <a:picLocks noChangeAspect="1"/>
          </p:cNvPicPr>
          <p:nvPr/>
        </p:nvPicPr>
        <p:blipFill>
          <a:blip r:embed="rId2"/>
          <a:stretch>
            <a:fillRect/>
          </a:stretch>
        </p:blipFill>
        <p:spPr>
          <a:xfrm>
            <a:off x="1516285" y="-1"/>
            <a:ext cx="7859209" cy="6855653"/>
          </a:xfrm>
          <a:prstGeom prst="rect">
            <a:avLst/>
          </a:prstGeom>
        </p:spPr>
      </p:pic>
    </p:spTree>
    <p:extLst>
      <p:ext uri="{BB962C8B-B14F-4D97-AF65-F5344CB8AC3E}">
        <p14:creationId xmlns:p14="http://schemas.microsoft.com/office/powerpoint/2010/main" val="6729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4A78BD0-9A23-4E05-A2E2-5537B22F89CE}"/>
              </a:ext>
            </a:extLst>
          </p:cNvPr>
          <p:cNvSpPr>
            <a:spLocks noGrp="1"/>
          </p:cNvSpPr>
          <p:nvPr>
            <p:ph idx="1"/>
          </p:nvPr>
        </p:nvSpPr>
        <p:spPr>
          <a:xfrm>
            <a:off x="838200" y="839449"/>
            <a:ext cx="10515600" cy="5337514"/>
          </a:xfrm>
        </p:spPr>
        <p:txBody>
          <a:bodyPr>
            <a:normAutofit/>
          </a:bodyPr>
          <a:lstStyle/>
          <a:p>
            <a:pPr marL="0" indent="0" algn="ctr">
              <a:buNone/>
            </a:pPr>
            <a:endParaRPr lang="en-US" altLang="zh-CN" sz="9600" dirty="0"/>
          </a:p>
          <a:p>
            <a:pPr marL="0" indent="0" algn="ctr">
              <a:buNone/>
            </a:pPr>
            <a:r>
              <a:rPr lang="en-US" altLang="zh-CN" sz="9600" dirty="0" err="1"/>
              <a:t>forward_list</a:t>
            </a:r>
            <a:endParaRPr lang="zh-CN" altLang="en-US" sz="9600" dirty="0"/>
          </a:p>
        </p:txBody>
      </p:sp>
    </p:spTree>
    <p:extLst>
      <p:ext uri="{BB962C8B-B14F-4D97-AF65-F5344CB8AC3E}">
        <p14:creationId xmlns:p14="http://schemas.microsoft.com/office/powerpoint/2010/main" val="517093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4CD16A7-127D-4F5C-8D8A-4A6BCCA7C7CD}"/>
              </a:ext>
            </a:extLst>
          </p:cNvPr>
          <p:cNvSpPr>
            <a:spLocks noGrp="1"/>
          </p:cNvSpPr>
          <p:nvPr>
            <p:ph idx="1"/>
          </p:nvPr>
        </p:nvSpPr>
        <p:spPr>
          <a:xfrm>
            <a:off x="527482" y="2429307"/>
            <a:ext cx="10515600" cy="3962615"/>
          </a:xfrm>
        </p:spPr>
        <p:txBody>
          <a:bodyPr>
            <a:normAutofit/>
          </a:bodyPr>
          <a:lstStyle/>
          <a:p>
            <a:r>
              <a:rPr lang="en-US" altLang="zh-CN" dirty="0" err="1"/>
              <a:t>forward_list</a:t>
            </a:r>
            <a:r>
              <a:rPr lang="en-US" altLang="zh-CN" dirty="0"/>
              <a:t> </a:t>
            </a:r>
            <a:r>
              <a:rPr lang="zh-CN" altLang="en-US" dirty="0"/>
              <a:t>容器以单链表的形式存储元素。</a:t>
            </a:r>
            <a:endParaRPr lang="en-US" altLang="zh-CN" dirty="0"/>
          </a:p>
          <a:p>
            <a:r>
              <a:rPr lang="en-US" altLang="zh-CN" dirty="0" err="1"/>
              <a:t>forward_list</a:t>
            </a:r>
            <a:r>
              <a:rPr lang="en-US" altLang="zh-CN" dirty="0"/>
              <a:t> </a:t>
            </a:r>
            <a:r>
              <a:rPr lang="zh-CN" altLang="en-US" dirty="0"/>
              <a:t>的模板定义在头文件 </a:t>
            </a:r>
            <a:r>
              <a:rPr lang="en-US" altLang="zh-CN" dirty="0" err="1"/>
              <a:t>forward_list</a:t>
            </a:r>
            <a:r>
              <a:rPr lang="en-US" altLang="zh-CN" dirty="0"/>
              <a:t> </a:t>
            </a:r>
            <a:r>
              <a:rPr lang="zh-CN" altLang="en-US" dirty="0"/>
              <a:t>中。</a:t>
            </a:r>
            <a:endParaRPr lang="en-US" altLang="zh-CN" dirty="0"/>
          </a:p>
          <a:p>
            <a:r>
              <a:rPr lang="en-US" altLang="zh-CN" dirty="0" err="1"/>
              <a:t>fdrward_list</a:t>
            </a:r>
            <a:r>
              <a:rPr lang="en-US" altLang="zh-CN" dirty="0"/>
              <a:t> </a:t>
            </a:r>
            <a:r>
              <a:rPr lang="zh-CN" altLang="en-US" dirty="0"/>
              <a:t>和 </a:t>
            </a:r>
            <a:r>
              <a:rPr lang="en-US" altLang="zh-CN" dirty="0"/>
              <a:t>list </a:t>
            </a:r>
            <a:r>
              <a:rPr lang="zh-CN" altLang="en-US" dirty="0"/>
              <a:t>最主要的区别是</a:t>
            </a:r>
            <a:r>
              <a:rPr lang="en-US" altLang="zh-CN" dirty="0"/>
              <a:t>:</a:t>
            </a:r>
            <a:r>
              <a:rPr lang="zh-CN" altLang="en-US" dirty="0"/>
              <a:t>它不能反向遍历元素；只能从头到尾遍历。</a:t>
            </a:r>
            <a:endParaRPr lang="en-US" altLang="zh-CN" dirty="0"/>
          </a:p>
          <a:p>
            <a:r>
              <a:rPr lang="en-US" altLang="zh-CN" dirty="0" err="1"/>
              <a:t>forward_list</a:t>
            </a:r>
            <a:r>
              <a:rPr lang="en-US" altLang="zh-CN" dirty="0"/>
              <a:t> </a:t>
            </a:r>
            <a:r>
              <a:rPr lang="zh-CN" altLang="en-US" dirty="0"/>
              <a:t>的操作比 </a:t>
            </a:r>
            <a:r>
              <a:rPr lang="en-US" altLang="zh-CN" dirty="0"/>
              <a:t>list </a:t>
            </a:r>
            <a:r>
              <a:rPr lang="zh-CN" altLang="en-US" dirty="0"/>
              <a:t>容器还要快，而且占用的内存更少</a:t>
            </a:r>
            <a:endParaRPr lang="en-US" altLang="zh-CN" dirty="0"/>
          </a:p>
          <a:p>
            <a:pPr marL="0" indent="0">
              <a:buNone/>
            </a:pPr>
            <a:r>
              <a:rPr lang="en-US" altLang="zh-CN" dirty="0"/>
              <a:t>   </a:t>
            </a:r>
          </a:p>
        </p:txBody>
      </p:sp>
      <p:sp>
        <p:nvSpPr>
          <p:cNvPr id="2" name="标题 1">
            <a:extLst>
              <a:ext uri="{FF2B5EF4-FFF2-40B4-BE49-F238E27FC236}">
                <a16:creationId xmlns:a16="http://schemas.microsoft.com/office/drawing/2014/main" id="{859549CC-86CF-4A83-A4B2-B48711E62F90}"/>
              </a:ext>
            </a:extLst>
          </p:cNvPr>
          <p:cNvSpPr>
            <a:spLocks noGrp="1"/>
          </p:cNvSpPr>
          <p:nvPr>
            <p:ph type="title"/>
          </p:nvPr>
        </p:nvSpPr>
        <p:spPr/>
        <p:txBody>
          <a:bodyPr/>
          <a:lstStyle/>
          <a:p>
            <a:r>
              <a:rPr lang="en-US" altLang="zh-CN" dirty="0" err="1"/>
              <a:t>forward_list</a:t>
            </a:r>
            <a:endParaRPr lang="zh-CN" altLang="en-US" dirty="0"/>
          </a:p>
        </p:txBody>
      </p:sp>
    </p:spTree>
    <p:extLst>
      <p:ext uri="{BB962C8B-B14F-4D97-AF65-F5344CB8AC3E}">
        <p14:creationId xmlns:p14="http://schemas.microsoft.com/office/powerpoint/2010/main" val="360294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431A8C7-1551-4B61-9D6E-75010E512448}"/>
              </a:ext>
            </a:extLst>
          </p:cNvPr>
          <p:cNvSpPr txBox="1"/>
          <p:nvPr/>
        </p:nvSpPr>
        <p:spPr>
          <a:xfrm>
            <a:off x="577049" y="1003178"/>
            <a:ext cx="10910656" cy="4401205"/>
          </a:xfrm>
          <a:prstGeom prst="rect">
            <a:avLst/>
          </a:prstGeom>
          <a:noFill/>
        </p:spPr>
        <p:txBody>
          <a:bodyPr wrap="square" rtlCol="0">
            <a:spAutoFit/>
          </a:bodyPr>
          <a:lstStyle/>
          <a:p>
            <a:r>
              <a:rPr lang="zh-CN" altLang="en-US" sz="2800" dirty="0"/>
              <a:t>同时，</a:t>
            </a:r>
            <a:r>
              <a:rPr lang="en-US" altLang="zh-CN" sz="2800" dirty="0" err="1"/>
              <a:t>forward_list</a:t>
            </a:r>
            <a:r>
              <a:rPr lang="zh-CN" altLang="en-US" sz="2800" dirty="0"/>
              <a:t>的单向链接性也意味着它会有一些其他的特性</a:t>
            </a:r>
            <a:r>
              <a:rPr lang="en-US" altLang="zh-CN" sz="2800" dirty="0"/>
              <a:t>:</a:t>
            </a:r>
          </a:p>
          <a:p>
            <a:endParaRPr lang="en-US" altLang="zh-CN" sz="2800" dirty="0"/>
          </a:p>
          <a:p>
            <a:pPr marL="457200" indent="-457200">
              <a:buFont typeface="Arial" panose="020B0604020202020204" pitchFamily="34" charset="0"/>
              <a:buChar char="•"/>
            </a:pPr>
            <a:r>
              <a:rPr lang="zh-CN" altLang="en-US" sz="2800" dirty="0"/>
              <a:t>无法使用反向迭代器。只能从它得到</a:t>
            </a:r>
            <a:r>
              <a:rPr lang="en-US" altLang="zh-CN" sz="2800" dirty="0"/>
              <a:t>const</a:t>
            </a:r>
            <a:r>
              <a:rPr lang="zh-CN" altLang="en-US" sz="2800" dirty="0"/>
              <a:t>或</a:t>
            </a:r>
            <a:r>
              <a:rPr lang="en-US" altLang="zh-CN" sz="2800" dirty="0"/>
              <a:t>non-const</a:t>
            </a:r>
            <a:r>
              <a:rPr lang="zh-CN" altLang="en-US" sz="2800" dirty="0"/>
              <a:t>前向迭</a:t>
            </a:r>
          </a:p>
          <a:p>
            <a:r>
              <a:rPr lang="zh-CN" altLang="en-US" sz="2800" dirty="0"/>
              <a:t>代器，这些迭代器都不能解引用，只能自增</a:t>
            </a:r>
            <a:r>
              <a:rPr lang="en-US" altLang="zh-CN" sz="2800" dirty="0"/>
              <a:t>;</a:t>
            </a:r>
          </a:p>
          <a:p>
            <a:endParaRPr lang="en-US" altLang="zh-CN" sz="2800" dirty="0"/>
          </a:p>
          <a:p>
            <a:pPr marL="457200" indent="-457200">
              <a:buFont typeface="Arial" panose="020B0604020202020204" pitchFamily="34" charset="0"/>
              <a:buChar char="•"/>
            </a:pPr>
            <a:r>
              <a:rPr lang="zh-CN" altLang="en-US" sz="2800" dirty="0"/>
              <a:t>没有可以返回最后一个元素引用的成员函数</a:t>
            </a:r>
            <a:r>
              <a:rPr lang="en-US" altLang="zh-CN" sz="2800" dirty="0"/>
              <a:t>back(); </a:t>
            </a:r>
            <a:r>
              <a:rPr lang="zh-CN" altLang="en-US" sz="2800" dirty="0"/>
              <a:t>只有成员函</a:t>
            </a:r>
          </a:p>
          <a:p>
            <a:r>
              <a:rPr lang="zh-CN" altLang="en-US" sz="2800" dirty="0"/>
              <a:t>数</a:t>
            </a:r>
            <a:r>
              <a:rPr lang="en-US" altLang="zh-CN" sz="2800" dirty="0"/>
              <a:t>front();</a:t>
            </a:r>
          </a:p>
          <a:p>
            <a:endParaRPr lang="en-US" altLang="zh-CN" sz="2800" dirty="0"/>
          </a:p>
          <a:p>
            <a:pPr marL="457200" indent="-457200">
              <a:buFont typeface="Arial" panose="020B0604020202020204" pitchFamily="34" charset="0"/>
              <a:buChar char="•"/>
            </a:pPr>
            <a:r>
              <a:rPr lang="zh-CN" altLang="en-US" sz="2800" dirty="0"/>
              <a:t>因为只能通过自增前面元素的迭代器来到达序列的终点，所以</a:t>
            </a:r>
          </a:p>
          <a:p>
            <a:r>
              <a:rPr lang="en-US" altLang="zh-CN" sz="2800" dirty="0"/>
              <a:t>push_ back(),</a:t>
            </a:r>
            <a:r>
              <a:rPr lang="zh-CN" altLang="en-US" sz="2800" dirty="0"/>
              <a:t> </a:t>
            </a:r>
            <a:r>
              <a:rPr lang="en-US" altLang="zh-CN" sz="2800" dirty="0"/>
              <a:t>pop_ back(),</a:t>
            </a:r>
            <a:r>
              <a:rPr lang="zh-CN" altLang="en-US" sz="2800" dirty="0"/>
              <a:t> </a:t>
            </a:r>
            <a:r>
              <a:rPr lang="en-US" altLang="zh-CN" sz="2800" dirty="0"/>
              <a:t>emplace_ back()</a:t>
            </a:r>
            <a:r>
              <a:rPr lang="zh-CN" altLang="en-US" sz="2800" dirty="0"/>
              <a:t>也无法使用。</a:t>
            </a:r>
          </a:p>
        </p:txBody>
      </p:sp>
    </p:spTree>
    <p:extLst>
      <p:ext uri="{BB962C8B-B14F-4D97-AF65-F5344CB8AC3E}">
        <p14:creationId xmlns:p14="http://schemas.microsoft.com/office/powerpoint/2010/main" val="2297244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4A78BD0-9A23-4E05-A2E2-5537B22F89CE}"/>
              </a:ext>
            </a:extLst>
          </p:cNvPr>
          <p:cNvSpPr>
            <a:spLocks noGrp="1"/>
          </p:cNvSpPr>
          <p:nvPr>
            <p:ph idx="1"/>
          </p:nvPr>
        </p:nvSpPr>
        <p:spPr>
          <a:xfrm>
            <a:off x="838200" y="839449"/>
            <a:ext cx="10515600" cy="5337514"/>
          </a:xfrm>
        </p:spPr>
        <p:txBody>
          <a:bodyPr>
            <a:normAutofit/>
          </a:bodyPr>
          <a:lstStyle/>
          <a:p>
            <a:pPr marL="0" indent="0" algn="ctr">
              <a:buNone/>
            </a:pPr>
            <a:endParaRPr lang="en-US" altLang="zh-CN" sz="9600" dirty="0"/>
          </a:p>
          <a:p>
            <a:pPr marL="0" indent="0" algn="ctr">
              <a:buNone/>
            </a:pPr>
            <a:r>
              <a:rPr lang="en-US" altLang="zh-CN" sz="9600" dirty="0"/>
              <a:t>deque</a:t>
            </a:r>
            <a:endParaRPr lang="zh-CN" altLang="en-US" sz="9600" dirty="0"/>
          </a:p>
        </p:txBody>
      </p:sp>
    </p:spTree>
    <p:extLst>
      <p:ext uri="{BB962C8B-B14F-4D97-AF65-F5344CB8AC3E}">
        <p14:creationId xmlns:p14="http://schemas.microsoft.com/office/powerpoint/2010/main" val="253089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3C26FF-82C7-4213-8061-3A63F59B7FFF}"/>
              </a:ext>
            </a:extLst>
          </p:cNvPr>
          <p:cNvSpPr>
            <a:spLocks noGrp="1"/>
          </p:cNvSpPr>
          <p:nvPr>
            <p:ph type="title"/>
          </p:nvPr>
        </p:nvSpPr>
        <p:spPr/>
        <p:txBody>
          <a:bodyPr/>
          <a:lstStyle/>
          <a:p>
            <a:r>
              <a:rPr lang="zh-CN" altLang="en-US" dirty="0"/>
              <a:t>顺序容器类型</a:t>
            </a:r>
          </a:p>
        </p:txBody>
      </p:sp>
      <p:graphicFrame>
        <p:nvGraphicFramePr>
          <p:cNvPr id="5" name="表格 5">
            <a:extLst>
              <a:ext uri="{FF2B5EF4-FFF2-40B4-BE49-F238E27FC236}">
                <a16:creationId xmlns:a16="http://schemas.microsoft.com/office/drawing/2014/main" id="{ABF90B21-468D-40EC-9551-12B68E62970B}"/>
              </a:ext>
            </a:extLst>
          </p:cNvPr>
          <p:cNvGraphicFramePr>
            <a:graphicFrameLocks noGrp="1"/>
          </p:cNvGraphicFramePr>
          <p:nvPr>
            <p:extLst>
              <p:ext uri="{D42A27DB-BD31-4B8C-83A1-F6EECF244321}">
                <p14:modId xmlns:p14="http://schemas.microsoft.com/office/powerpoint/2010/main" val="713449231"/>
              </p:ext>
            </p:extLst>
          </p:nvPr>
        </p:nvGraphicFramePr>
        <p:xfrm>
          <a:off x="629205" y="1700453"/>
          <a:ext cx="10933590" cy="4792422"/>
        </p:xfrm>
        <a:graphic>
          <a:graphicData uri="http://schemas.openxmlformats.org/drawingml/2006/table">
            <a:tbl>
              <a:tblPr firstRow="1" bandRow="1">
                <a:tableStyleId>{2D5ABB26-0587-4C30-8999-92F81FD0307C}</a:tableStyleId>
              </a:tblPr>
              <a:tblGrid>
                <a:gridCol w="5466795">
                  <a:extLst>
                    <a:ext uri="{9D8B030D-6E8A-4147-A177-3AD203B41FA5}">
                      <a16:colId xmlns:a16="http://schemas.microsoft.com/office/drawing/2014/main" val="1889750037"/>
                    </a:ext>
                  </a:extLst>
                </a:gridCol>
                <a:gridCol w="5466795">
                  <a:extLst>
                    <a:ext uri="{9D8B030D-6E8A-4147-A177-3AD203B41FA5}">
                      <a16:colId xmlns:a16="http://schemas.microsoft.com/office/drawing/2014/main" val="1016907590"/>
                    </a:ext>
                  </a:extLst>
                </a:gridCol>
              </a:tblGrid>
              <a:tr h="798737">
                <a:tc>
                  <a:txBody>
                    <a:bodyPr/>
                    <a:lstStyle/>
                    <a:p>
                      <a:r>
                        <a:rPr lang="en-US" altLang="zh-CN" dirty="0">
                          <a:latin typeface="Courier New" panose="02070309020205020404" pitchFamily="49" charset="0"/>
                          <a:cs typeface="Courier New" panose="02070309020205020404" pitchFamily="49" charset="0"/>
                        </a:rPr>
                        <a:t>vector</a:t>
                      </a:r>
                      <a:endParaRPr lang="zh-CN" altLang="en-US" dirty="0">
                        <a:latin typeface="Courier New" panose="02070309020205020404" pitchFamily="49" charset="0"/>
                        <a:cs typeface="Courier New" panose="02070309020205020404" pitchFamily="49" charset="0"/>
                      </a:endParaRPr>
                    </a:p>
                  </a:txBody>
                  <a:tcPr/>
                </a:tc>
                <a:tc>
                  <a:txBody>
                    <a:bodyPr/>
                    <a:lstStyle/>
                    <a:p>
                      <a:r>
                        <a:rPr lang="zh-CN" altLang="en-US" dirty="0">
                          <a:latin typeface="Courier New" panose="02070309020205020404" pitchFamily="49" charset="0"/>
                          <a:cs typeface="Courier New" panose="02070309020205020404" pitchFamily="49" charset="0"/>
                        </a:rPr>
                        <a:t>可变大小数组。支持快速随机访问。在尾部之外的位置插入或删除元素可能很慢</a:t>
                      </a:r>
                    </a:p>
                  </a:txBody>
                  <a:tcPr/>
                </a:tc>
                <a:extLst>
                  <a:ext uri="{0D108BD9-81ED-4DB2-BD59-A6C34878D82A}">
                    <a16:rowId xmlns:a16="http://schemas.microsoft.com/office/drawing/2014/main" val="4226528427"/>
                  </a:ext>
                </a:extLst>
              </a:tr>
              <a:tr h="798737">
                <a:tc>
                  <a:txBody>
                    <a:bodyPr/>
                    <a:lstStyle/>
                    <a:p>
                      <a:r>
                        <a:rPr lang="en-US" altLang="zh-CN" dirty="0">
                          <a:latin typeface="Courier New" panose="02070309020205020404" pitchFamily="49" charset="0"/>
                          <a:cs typeface="Courier New" panose="02070309020205020404" pitchFamily="49" charset="0"/>
                        </a:rPr>
                        <a:t>deque</a:t>
                      </a:r>
                      <a:endParaRPr lang="zh-CN" altLang="en-US" dirty="0">
                        <a:latin typeface="Courier New" panose="02070309020205020404" pitchFamily="49" charset="0"/>
                        <a:cs typeface="Courier New" panose="02070309020205020404" pitchFamily="49" charset="0"/>
                      </a:endParaRPr>
                    </a:p>
                  </a:txBody>
                  <a:tcPr/>
                </a:tc>
                <a:tc>
                  <a:txBody>
                    <a:bodyPr/>
                    <a:lstStyle/>
                    <a:p>
                      <a:r>
                        <a:rPr lang="zh-CN" altLang="en-US" dirty="0">
                          <a:latin typeface="Courier New" panose="02070309020205020404" pitchFamily="49" charset="0"/>
                          <a:cs typeface="Courier New" panose="02070309020205020404" pitchFamily="49" charset="0"/>
                        </a:rPr>
                        <a:t>双端队列。支持快速随机访问。在头尾位置插入</a:t>
                      </a:r>
                      <a:r>
                        <a:rPr lang="en-US" altLang="zh-CN" dirty="0">
                          <a:latin typeface="Courier New" panose="02070309020205020404" pitchFamily="49" charset="0"/>
                          <a:cs typeface="Courier New" panose="02070309020205020404" pitchFamily="49" charset="0"/>
                        </a:rPr>
                        <a:t>/</a:t>
                      </a:r>
                      <a:r>
                        <a:rPr lang="zh-CN" altLang="en-US" dirty="0">
                          <a:latin typeface="Courier New" panose="02070309020205020404" pitchFamily="49" charset="0"/>
                          <a:cs typeface="Courier New" panose="02070309020205020404" pitchFamily="49" charset="0"/>
                        </a:rPr>
                        <a:t>删除速度很快</a:t>
                      </a:r>
                    </a:p>
                  </a:txBody>
                  <a:tcPr/>
                </a:tc>
                <a:extLst>
                  <a:ext uri="{0D108BD9-81ED-4DB2-BD59-A6C34878D82A}">
                    <a16:rowId xmlns:a16="http://schemas.microsoft.com/office/drawing/2014/main" val="3292775344"/>
                  </a:ext>
                </a:extLst>
              </a:tr>
              <a:tr h="798737">
                <a:tc>
                  <a:txBody>
                    <a:bodyPr/>
                    <a:lstStyle/>
                    <a:p>
                      <a:r>
                        <a:rPr lang="en-US" altLang="zh-CN" dirty="0">
                          <a:latin typeface="Courier New" panose="02070309020205020404" pitchFamily="49" charset="0"/>
                          <a:cs typeface="Courier New" panose="02070309020205020404" pitchFamily="49" charset="0"/>
                        </a:rPr>
                        <a:t>list</a:t>
                      </a:r>
                      <a:endParaRPr lang="zh-CN" altLang="en-US" dirty="0">
                        <a:latin typeface="Courier New" panose="02070309020205020404" pitchFamily="49" charset="0"/>
                        <a:cs typeface="Courier New" panose="02070309020205020404" pitchFamily="49" charset="0"/>
                      </a:endParaRPr>
                    </a:p>
                  </a:txBody>
                  <a:tcPr/>
                </a:tc>
                <a:tc>
                  <a:txBody>
                    <a:bodyPr/>
                    <a:lstStyle/>
                    <a:p>
                      <a:r>
                        <a:rPr lang="zh-CN" altLang="en-US" dirty="0">
                          <a:latin typeface="Courier New" panose="02070309020205020404" pitchFamily="49" charset="0"/>
                          <a:cs typeface="Courier New" panose="02070309020205020404" pitchFamily="49" charset="0"/>
                        </a:rPr>
                        <a:t>双向链表。只支持双向顺序访问。在</a:t>
                      </a:r>
                      <a:r>
                        <a:rPr lang="en-US" altLang="zh-CN" dirty="0">
                          <a:latin typeface="Courier New" panose="02070309020205020404" pitchFamily="49" charset="0"/>
                          <a:cs typeface="Courier New" panose="02070309020205020404" pitchFamily="49" charset="0"/>
                        </a:rPr>
                        <a:t>list</a:t>
                      </a:r>
                      <a:r>
                        <a:rPr lang="zh-CN" altLang="en-US" dirty="0">
                          <a:latin typeface="Courier New" panose="02070309020205020404" pitchFamily="49" charset="0"/>
                          <a:cs typeface="Courier New" panose="02070309020205020404" pitchFamily="49" charset="0"/>
                        </a:rPr>
                        <a:t>中任何位置进行插入</a:t>
                      </a:r>
                      <a:r>
                        <a:rPr lang="en-US" altLang="zh-CN" dirty="0">
                          <a:latin typeface="Courier New" panose="02070309020205020404" pitchFamily="49" charset="0"/>
                          <a:cs typeface="Courier New" panose="02070309020205020404" pitchFamily="49" charset="0"/>
                        </a:rPr>
                        <a:t>/</a:t>
                      </a:r>
                      <a:r>
                        <a:rPr lang="zh-CN" altLang="en-US" dirty="0">
                          <a:latin typeface="Courier New" panose="02070309020205020404" pitchFamily="49" charset="0"/>
                          <a:cs typeface="Courier New" panose="02070309020205020404" pitchFamily="49" charset="0"/>
                        </a:rPr>
                        <a:t>删除操作速度都很快</a:t>
                      </a:r>
                    </a:p>
                  </a:txBody>
                  <a:tcPr/>
                </a:tc>
                <a:extLst>
                  <a:ext uri="{0D108BD9-81ED-4DB2-BD59-A6C34878D82A}">
                    <a16:rowId xmlns:a16="http://schemas.microsoft.com/office/drawing/2014/main" val="2217235979"/>
                  </a:ext>
                </a:extLst>
              </a:tr>
              <a:tr h="798737">
                <a:tc>
                  <a:txBody>
                    <a:bodyPr/>
                    <a:lstStyle/>
                    <a:p>
                      <a:r>
                        <a:rPr lang="en-US" altLang="zh-CN" dirty="0">
                          <a:latin typeface="Courier New" panose="02070309020205020404" pitchFamily="49" charset="0"/>
                          <a:cs typeface="Courier New" panose="02070309020205020404" pitchFamily="49" charset="0"/>
                        </a:rPr>
                        <a:t>forward list</a:t>
                      </a:r>
                      <a:endParaRPr lang="zh-CN" altLang="en-US" dirty="0">
                        <a:latin typeface="Courier New" panose="02070309020205020404" pitchFamily="49" charset="0"/>
                        <a:cs typeface="Courier New" panose="02070309020205020404" pitchFamily="49" charset="0"/>
                      </a:endParaRPr>
                    </a:p>
                  </a:txBody>
                  <a:tcPr/>
                </a:tc>
                <a:tc>
                  <a:txBody>
                    <a:bodyPr/>
                    <a:lstStyle/>
                    <a:p>
                      <a:r>
                        <a:rPr lang="zh-CN" altLang="en-US" dirty="0">
                          <a:latin typeface="Courier New" panose="02070309020205020404" pitchFamily="49" charset="0"/>
                          <a:cs typeface="Courier New" panose="02070309020205020404" pitchFamily="49" charset="0"/>
                        </a:rPr>
                        <a:t>单向链表。只支持单向顺序访问。在链表任何位置进行插入</a:t>
                      </a:r>
                      <a:r>
                        <a:rPr lang="en-US" altLang="zh-CN" dirty="0">
                          <a:latin typeface="Courier New" panose="02070309020205020404" pitchFamily="49" charset="0"/>
                          <a:cs typeface="Courier New" panose="02070309020205020404" pitchFamily="49" charset="0"/>
                        </a:rPr>
                        <a:t>/</a:t>
                      </a:r>
                      <a:r>
                        <a:rPr lang="zh-CN" altLang="en-US" dirty="0">
                          <a:latin typeface="Courier New" panose="02070309020205020404" pitchFamily="49" charset="0"/>
                          <a:cs typeface="Courier New" panose="02070309020205020404" pitchFamily="49" charset="0"/>
                        </a:rPr>
                        <a:t>删除操作速度都很快</a:t>
                      </a:r>
                    </a:p>
                  </a:txBody>
                  <a:tcPr/>
                </a:tc>
                <a:extLst>
                  <a:ext uri="{0D108BD9-81ED-4DB2-BD59-A6C34878D82A}">
                    <a16:rowId xmlns:a16="http://schemas.microsoft.com/office/drawing/2014/main" val="260714506"/>
                  </a:ext>
                </a:extLst>
              </a:tr>
              <a:tr h="798737">
                <a:tc>
                  <a:txBody>
                    <a:bodyPr/>
                    <a:lstStyle/>
                    <a:p>
                      <a:r>
                        <a:rPr lang="en-US" altLang="zh-CN" dirty="0">
                          <a:latin typeface="Courier New" panose="02070309020205020404" pitchFamily="49" charset="0"/>
                          <a:cs typeface="Courier New" panose="02070309020205020404" pitchFamily="49" charset="0"/>
                        </a:rPr>
                        <a:t>string </a:t>
                      </a:r>
                      <a:endParaRPr lang="zh-CN" altLang="en-US" dirty="0">
                        <a:latin typeface="Courier New" panose="02070309020205020404" pitchFamily="49" charset="0"/>
                        <a:cs typeface="Courier New" panose="02070309020205020404" pitchFamily="49" charset="0"/>
                      </a:endParaRPr>
                    </a:p>
                  </a:txBody>
                  <a:tcPr/>
                </a:tc>
                <a:tc>
                  <a:txBody>
                    <a:bodyPr/>
                    <a:lstStyle/>
                    <a:p>
                      <a:r>
                        <a:rPr lang="zh-CN" altLang="en-US" dirty="0">
                          <a:latin typeface="Courier New" panose="02070309020205020404" pitchFamily="49" charset="0"/>
                          <a:cs typeface="Courier New" panose="02070309020205020404" pitchFamily="49" charset="0"/>
                        </a:rPr>
                        <a:t>与</a:t>
                      </a:r>
                      <a:r>
                        <a:rPr lang="en-US" altLang="zh-CN" dirty="0">
                          <a:latin typeface="Courier New" panose="02070309020205020404" pitchFamily="49" charset="0"/>
                          <a:cs typeface="Courier New" panose="02070309020205020404" pitchFamily="49" charset="0"/>
                        </a:rPr>
                        <a:t>vector</a:t>
                      </a:r>
                      <a:r>
                        <a:rPr lang="zh-CN" altLang="en-US" dirty="0">
                          <a:latin typeface="Courier New" panose="02070309020205020404" pitchFamily="49" charset="0"/>
                          <a:cs typeface="Courier New" panose="02070309020205020404" pitchFamily="49" charset="0"/>
                        </a:rPr>
                        <a:t>相似的容器，但专门用于保存字符。随机访问快。在尾部插入</a:t>
                      </a:r>
                      <a:r>
                        <a:rPr lang="en-US" altLang="zh-CN" dirty="0">
                          <a:latin typeface="Courier New" panose="02070309020205020404" pitchFamily="49" charset="0"/>
                          <a:cs typeface="Courier New" panose="02070309020205020404" pitchFamily="49" charset="0"/>
                        </a:rPr>
                        <a:t>/</a:t>
                      </a:r>
                      <a:r>
                        <a:rPr lang="zh-CN" altLang="en-US" dirty="0">
                          <a:latin typeface="Courier New" panose="02070309020205020404" pitchFamily="49" charset="0"/>
                          <a:cs typeface="Courier New" panose="02070309020205020404" pitchFamily="49" charset="0"/>
                        </a:rPr>
                        <a:t>删除速度快</a:t>
                      </a:r>
                    </a:p>
                  </a:txBody>
                  <a:tcPr/>
                </a:tc>
                <a:extLst>
                  <a:ext uri="{0D108BD9-81ED-4DB2-BD59-A6C34878D82A}">
                    <a16:rowId xmlns:a16="http://schemas.microsoft.com/office/drawing/2014/main" val="160242922"/>
                  </a:ext>
                </a:extLst>
              </a:tr>
              <a:tr h="798737">
                <a:tc>
                  <a:txBody>
                    <a:bodyPr/>
                    <a:lstStyle/>
                    <a:p>
                      <a:r>
                        <a:rPr lang="en-US" altLang="zh-CN" dirty="0">
                          <a:latin typeface="Courier New" panose="02070309020205020404" pitchFamily="49" charset="0"/>
                          <a:cs typeface="Courier New" panose="02070309020205020404" pitchFamily="49" charset="0"/>
                        </a:rPr>
                        <a:t>array</a:t>
                      </a:r>
                      <a:endParaRPr lang="zh-CN" altLang="en-US" dirty="0">
                        <a:latin typeface="Courier New" panose="02070309020205020404" pitchFamily="49" charset="0"/>
                        <a:cs typeface="Courier New" panose="02070309020205020404" pitchFamily="49" charset="0"/>
                      </a:endParaRPr>
                    </a:p>
                  </a:txBody>
                  <a:tcPr/>
                </a:tc>
                <a:tc>
                  <a:txBody>
                    <a:bodyPr/>
                    <a:lstStyle/>
                    <a:p>
                      <a:r>
                        <a:rPr lang="zh-CN" altLang="en-US" dirty="0">
                          <a:latin typeface="Courier New" panose="02070309020205020404" pitchFamily="49" charset="0"/>
                          <a:cs typeface="Courier New" panose="02070309020205020404" pitchFamily="49" charset="0"/>
                        </a:rPr>
                        <a:t>固定大小数组。支持快速随机访问。不能添加或删除元素</a:t>
                      </a:r>
                    </a:p>
                  </a:txBody>
                  <a:tcPr/>
                </a:tc>
                <a:extLst>
                  <a:ext uri="{0D108BD9-81ED-4DB2-BD59-A6C34878D82A}">
                    <a16:rowId xmlns:a16="http://schemas.microsoft.com/office/drawing/2014/main" val="839284665"/>
                  </a:ext>
                </a:extLst>
              </a:tr>
            </a:tbl>
          </a:graphicData>
        </a:graphic>
      </p:graphicFrame>
    </p:spTree>
    <p:extLst>
      <p:ext uri="{BB962C8B-B14F-4D97-AF65-F5344CB8AC3E}">
        <p14:creationId xmlns:p14="http://schemas.microsoft.com/office/powerpoint/2010/main" val="60592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5171EE-699A-457C-94D7-138B0192FCA5}"/>
              </a:ext>
            </a:extLst>
          </p:cNvPr>
          <p:cNvSpPr>
            <a:spLocks noGrp="1"/>
          </p:cNvSpPr>
          <p:nvPr>
            <p:ph type="title"/>
          </p:nvPr>
        </p:nvSpPr>
        <p:spPr/>
        <p:txBody>
          <a:bodyPr/>
          <a:lstStyle/>
          <a:p>
            <a:r>
              <a:rPr lang="en-US" altLang="zh-CN" dirty="0"/>
              <a:t>deque</a:t>
            </a:r>
            <a:endParaRPr lang="zh-CN" altLang="en-US" dirty="0"/>
          </a:p>
        </p:txBody>
      </p:sp>
      <p:sp>
        <p:nvSpPr>
          <p:cNvPr id="3" name="内容占位符 2">
            <a:extLst>
              <a:ext uri="{FF2B5EF4-FFF2-40B4-BE49-F238E27FC236}">
                <a16:creationId xmlns:a16="http://schemas.microsoft.com/office/drawing/2014/main" id="{86580CC7-58C1-4DBE-BC81-CAF97D87BCE5}"/>
              </a:ext>
            </a:extLst>
          </p:cNvPr>
          <p:cNvSpPr>
            <a:spLocks noGrp="1"/>
          </p:cNvSpPr>
          <p:nvPr>
            <p:ph idx="1"/>
          </p:nvPr>
        </p:nvSpPr>
        <p:spPr>
          <a:xfrm>
            <a:off x="838200" y="1690688"/>
            <a:ext cx="10515600" cy="4932053"/>
          </a:xfrm>
        </p:spPr>
        <p:txBody>
          <a:bodyPr/>
          <a:lstStyle/>
          <a:p>
            <a:r>
              <a:rPr lang="en-US" altLang="zh-CN" dirty="0"/>
              <a:t>deque</a:t>
            </a:r>
            <a:r>
              <a:rPr lang="zh-CN" altLang="en-US" dirty="0"/>
              <a:t>容器为一个给定类型的元素进行线性处理，像</a:t>
            </a:r>
            <a:r>
              <a:rPr lang="en-US" altLang="zh-CN" dirty="0"/>
              <a:t>vector</a:t>
            </a:r>
            <a:r>
              <a:rPr lang="zh-CN" altLang="en-US" dirty="0"/>
              <a:t>一样，它能够快速地随机访问任一个元素，并且能够高效地插入和删除容器的尾部元素。但它又与</a:t>
            </a:r>
            <a:r>
              <a:rPr lang="en-US" altLang="zh-CN" dirty="0"/>
              <a:t>vector</a:t>
            </a:r>
            <a:r>
              <a:rPr lang="zh-CN" altLang="en-US" dirty="0"/>
              <a:t>不同，</a:t>
            </a:r>
            <a:r>
              <a:rPr lang="en-US" altLang="zh-CN" dirty="0"/>
              <a:t>deque</a:t>
            </a:r>
            <a:r>
              <a:rPr lang="zh-CN" altLang="en-US" dirty="0"/>
              <a:t>支持高效插入和删除容器的头部元素，因此也叫做双端队列。</a:t>
            </a:r>
            <a:endParaRPr lang="en-US" altLang="zh-CN" dirty="0"/>
          </a:p>
          <a:p>
            <a:endParaRPr lang="en-US" altLang="zh-CN" dirty="0"/>
          </a:p>
          <a:p>
            <a:pPr marL="0" indent="0">
              <a:buNone/>
            </a:pPr>
            <a:endParaRPr lang="en-US" altLang="zh-CN" dirty="0"/>
          </a:p>
          <a:p>
            <a:r>
              <a:rPr lang="zh-CN" altLang="en-US" dirty="0"/>
              <a:t>双端队列不论在尾部或头部插入元素，都十分迅速。而在中间插入元素则会比较费时，因为必须移动中间其他的元素。</a:t>
            </a:r>
          </a:p>
        </p:txBody>
      </p:sp>
    </p:spTree>
    <p:extLst>
      <p:ext uri="{BB962C8B-B14F-4D97-AF65-F5344CB8AC3E}">
        <p14:creationId xmlns:p14="http://schemas.microsoft.com/office/powerpoint/2010/main" val="386159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1FAC5AA8-BF35-4786-AE95-9D32A0D0AA54}"/>
              </a:ext>
            </a:extLst>
          </p:cNvPr>
          <p:cNvPicPr>
            <a:picLocks noGrp="1" noChangeAspect="1"/>
          </p:cNvPicPr>
          <p:nvPr>
            <p:ph idx="1"/>
          </p:nvPr>
        </p:nvPicPr>
        <p:blipFill>
          <a:blip r:embed="rId2"/>
          <a:stretch>
            <a:fillRect/>
          </a:stretch>
        </p:blipFill>
        <p:spPr>
          <a:xfrm>
            <a:off x="506028" y="906787"/>
            <a:ext cx="5779362" cy="5818048"/>
          </a:xfrm>
          <a:prstGeom prst="rect">
            <a:avLst/>
          </a:prstGeom>
        </p:spPr>
      </p:pic>
      <p:sp>
        <p:nvSpPr>
          <p:cNvPr id="5" name="文本框 4">
            <a:extLst>
              <a:ext uri="{FF2B5EF4-FFF2-40B4-BE49-F238E27FC236}">
                <a16:creationId xmlns:a16="http://schemas.microsoft.com/office/drawing/2014/main" id="{3831BBA1-C908-4C0D-A653-1BAC3EB9304A}"/>
              </a:ext>
            </a:extLst>
          </p:cNvPr>
          <p:cNvSpPr txBox="1"/>
          <p:nvPr/>
        </p:nvSpPr>
        <p:spPr>
          <a:xfrm>
            <a:off x="506028" y="257452"/>
            <a:ext cx="1977982" cy="584775"/>
          </a:xfrm>
          <a:prstGeom prst="rect">
            <a:avLst/>
          </a:prstGeom>
          <a:noFill/>
        </p:spPr>
        <p:txBody>
          <a:bodyPr wrap="square" rtlCol="0">
            <a:spAutoFit/>
          </a:bodyPr>
          <a:lstStyle/>
          <a:p>
            <a:r>
              <a:rPr lang="zh-CN" altLang="en-US" sz="3200" dirty="0"/>
              <a:t>举例</a:t>
            </a:r>
          </a:p>
        </p:txBody>
      </p:sp>
    </p:spTree>
    <p:extLst>
      <p:ext uri="{BB962C8B-B14F-4D97-AF65-F5344CB8AC3E}">
        <p14:creationId xmlns:p14="http://schemas.microsoft.com/office/powerpoint/2010/main" val="2205361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1EB16436-40F1-4141-8579-6AF17436EEE1}"/>
              </a:ext>
            </a:extLst>
          </p:cNvPr>
          <p:cNvPicPr>
            <a:picLocks noGrp="1" noChangeAspect="1"/>
          </p:cNvPicPr>
          <p:nvPr>
            <p:ph idx="1"/>
          </p:nvPr>
        </p:nvPicPr>
        <p:blipFill>
          <a:blip r:embed="rId2"/>
          <a:stretch>
            <a:fillRect/>
          </a:stretch>
        </p:blipFill>
        <p:spPr>
          <a:xfrm>
            <a:off x="750857" y="759051"/>
            <a:ext cx="9926894" cy="5720356"/>
          </a:xfrm>
          <a:prstGeom prst="rect">
            <a:avLst/>
          </a:prstGeom>
        </p:spPr>
      </p:pic>
    </p:spTree>
    <p:extLst>
      <p:ext uri="{BB962C8B-B14F-4D97-AF65-F5344CB8AC3E}">
        <p14:creationId xmlns:p14="http://schemas.microsoft.com/office/powerpoint/2010/main" val="1807279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0089AE-C96A-4711-A319-5A0DE617F6B3}"/>
              </a:ext>
            </a:extLst>
          </p:cNvPr>
          <p:cNvSpPr>
            <a:spLocks noGrp="1"/>
          </p:cNvSpPr>
          <p:nvPr>
            <p:ph type="title"/>
          </p:nvPr>
        </p:nvSpPr>
        <p:spPr/>
        <p:txBody>
          <a:bodyPr/>
          <a:lstStyle/>
          <a:p>
            <a:r>
              <a:rPr lang="en-US" altLang="zh-CN" dirty="0"/>
              <a:t>deque</a:t>
            </a:r>
            <a:r>
              <a:rPr lang="zh-CN" altLang="en-US" dirty="0"/>
              <a:t>的一些特点</a:t>
            </a:r>
          </a:p>
        </p:txBody>
      </p:sp>
      <p:sp>
        <p:nvSpPr>
          <p:cNvPr id="3" name="内容占位符 2">
            <a:extLst>
              <a:ext uri="{FF2B5EF4-FFF2-40B4-BE49-F238E27FC236}">
                <a16:creationId xmlns:a16="http://schemas.microsoft.com/office/drawing/2014/main" id="{A212ECB7-93AC-46E1-BF14-B3C40D33D09B}"/>
              </a:ext>
            </a:extLst>
          </p:cNvPr>
          <p:cNvSpPr>
            <a:spLocks noGrp="1"/>
          </p:cNvSpPr>
          <p:nvPr>
            <p:ph idx="1"/>
          </p:nvPr>
        </p:nvSpPr>
        <p:spPr/>
        <p:txBody>
          <a:bodyPr/>
          <a:lstStyle/>
          <a:p>
            <a:r>
              <a:rPr lang="zh-CN" altLang="en-US" dirty="0"/>
              <a:t>支持随机访问，即支持</a:t>
            </a:r>
            <a:r>
              <a:rPr lang="en-US" altLang="zh-CN" dirty="0"/>
              <a:t>[ ]</a:t>
            </a:r>
            <a:r>
              <a:rPr lang="zh-CN" altLang="en-US" dirty="0"/>
              <a:t>以及</a:t>
            </a:r>
            <a:r>
              <a:rPr lang="en-US" altLang="zh-CN" dirty="0"/>
              <a:t>at()</a:t>
            </a:r>
            <a:r>
              <a:rPr lang="zh-CN" altLang="en-US" dirty="0"/>
              <a:t>，但是性能没有</a:t>
            </a:r>
            <a:r>
              <a:rPr lang="en-US" altLang="zh-CN" dirty="0"/>
              <a:t>vector</a:t>
            </a:r>
            <a:r>
              <a:rPr lang="zh-CN" altLang="en-US" dirty="0"/>
              <a:t>好。</a:t>
            </a:r>
          </a:p>
          <a:p>
            <a:r>
              <a:rPr lang="zh-CN" altLang="en-US" dirty="0"/>
              <a:t>可以在内部进行插入和删除操作，但性能不及</a:t>
            </a:r>
            <a:r>
              <a:rPr lang="en-US" altLang="zh-CN" dirty="0"/>
              <a:t>list</a:t>
            </a:r>
            <a:r>
              <a:rPr lang="zh-CN" altLang="en-US" dirty="0"/>
              <a:t>。</a:t>
            </a:r>
          </a:p>
          <a:p>
            <a:r>
              <a:rPr lang="zh-CN" altLang="en-US" dirty="0"/>
              <a:t>在除了首尾两端的其他地方插入和删除元素，都将会导致指向</a:t>
            </a:r>
            <a:r>
              <a:rPr lang="en-US" altLang="zh-CN" dirty="0"/>
              <a:t>deque</a:t>
            </a:r>
            <a:r>
              <a:rPr lang="zh-CN" altLang="en-US" dirty="0"/>
              <a:t>元素的任何</a:t>
            </a:r>
            <a:r>
              <a:rPr lang="en-US" altLang="zh-CN" dirty="0"/>
              <a:t>pointers</a:t>
            </a:r>
            <a:r>
              <a:rPr lang="zh-CN" altLang="en-US" dirty="0"/>
              <a:t>、</a:t>
            </a:r>
            <a:r>
              <a:rPr lang="en-US" altLang="zh-CN" dirty="0"/>
              <a:t>references</a:t>
            </a:r>
            <a:r>
              <a:rPr lang="zh-CN" altLang="en-US" dirty="0"/>
              <a:t>、</a:t>
            </a:r>
            <a:r>
              <a:rPr lang="en-US" altLang="zh-CN" dirty="0"/>
              <a:t>iterators</a:t>
            </a:r>
            <a:r>
              <a:rPr lang="zh-CN" altLang="en-US" dirty="0"/>
              <a:t>失效。</a:t>
            </a:r>
          </a:p>
          <a:p>
            <a:r>
              <a:rPr lang="zh-CN" altLang="en-US" dirty="0"/>
              <a:t>不过，</a:t>
            </a:r>
            <a:r>
              <a:rPr lang="en-US" altLang="zh-CN" dirty="0"/>
              <a:t>deque</a:t>
            </a:r>
            <a:r>
              <a:rPr lang="zh-CN" altLang="en-US" dirty="0"/>
              <a:t>的内存重分配优于</a:t>
            </a:r>
            <a:r>
              <a:rPr lang="en-US" altLang="zh-CN" dirty="0"/>
              <a:t>vector</a:t>
            </a:r>
            <a:r>
              <a:rPr lang="zh-CN" altLang="en-US" dirty="0"/>
              <a:t>，因为其内部结构显示不需要复制所有元素。</a:t>
            </a:r>
            <a:endParaRPr lang="en-US" altLang="zh-CN" dirty="0"/>
          </a:p>
          <a:p>
            <a:r>
              <a:rPr lang="en-US" altLang="zh-CN" dirty="0"/>
              <a:t>deque</a:t>
            </a:r>
            <a:r>
              <a:rPr lang="zh-CN" altLang="en-US" dirty="0"/>
              <a:t>的迭代器并不是普通指针，它会在不同的区块间跳转，其复杂度远高于</a:t>
            </a:r>
            <a:r>
              <a:rPr lang="en-US" altLang="zh-CN" dirty="0"/>
              <a:t>vector</a:t>
            </a:r>
            <a:r>
              <a:rPr lang="zh-CN" altLang="en-US" dirty="0"/>
              <a:t>。因此，除非必要，我们应尽可能选择使用</a:t>
            </a:r>
            <a:r>
              <a:rPr lang="en-US" altLang="zh-CN" dirty="0"/>
              <a:t>vector</a:t>
            </a:r>
            <a:r>
              <a:rPr lang="zh-CN" altLang="en-US" dirty="0"/>
              <a:t>而非</a:t>
            </a:r>
            <a:r>
              <a:rPr lang="en-US" altLang="zh-CN" dirty="0"/>
              <a:t>deque</a:t>
            </a:r>
            <a:endParaRPr lang="zh-CN" altLang="en-US" dirty="0"/>
          </a:p>
          <a:p>
            <a:endParaRPr lang="zh-CN" altLang="en-US" dirty="0"/>
          </a:p>
        </p:txBody>
      </p:sp>
    </p:spTree>
    <p:extLst>
      <p:ext uri="{BB962C8B-B14F-4D97-AF65-F5344CB8AC3E}">
        <p14:creationId xmlns:p14="http://schemas.microsoft.com/office/powerpoint/2010/main" val="168424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4A78BD0-9A23-4E05-A2E2-5537B22F89CE}"/>
              </a:ext>
            </a:extLst>
          </p:cNvPr>
          <p:cNvSpPr>
            <a:spLocks noGrp="1"/>
          </p:cNvSpPr>
          <p:nvPr>
            <p:ph idx="1"/>
          </p:nvPr>
        </p:nvSpPr>
        <p:spPr>
          <a:xfrm>
            <a:off x="838200" y="839449"/>
            <a:ext cx="10515600" cy="5337514"/>
          </a:xfrm>
        </p:spPr>
        <p:txBody>
          <a:bodyPr>
            <a:normAutofit/>
          </a:bodyPr>
          <a:lstStyle/>
          <a:p>
            <a:pPr marL="0" indent="0" algn="ctr">
              <a:buNone/>
            </a:pPr>
            <a:endParaRPr lang="en-US" altLang="zh-CN" sz="9600" dirty="0"/>
          </a:p>
          <a:p>
            <a:pPr marL="0" indent="0" algn="ctr">
              <a:buNone/>
            </a:pPr>
            <a:r>
              <a:rPr lang="en-US" altLang="zh-CN" sz="9600" dirty="0"/>
              <a:t>string</a:t>
            </a:r>
            <a:endParaRPr lang="zh-CN" altLang="en-US" sz="9600" dirty="0"/>
          </a:p>
        </p:txBody>
      </p:sp>
    </p:spTree>
    <p:extLst>
      <p:ext uri="{BB962C8B-B14F-4D97-AF65-F5344CB8AC3E}">
        <p14:creationId xmlns:p14="http://schemas.microsoft.com/office/powerpoint/2010/main" val="536568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5B9E41-6D9B-40CB-929D-33F0CD172B07}"/>
              </a:ext>
            </a:extLst>
          </p:cNvPr>
          <p:cNvSpPr>
            <a:spLocks noGrp="1"/>
          </p:cNvSpPr>
          <p:nvPr>
            <p:ph type="title"/>
          </p:nvPr>
        </p:nvSpPr>
        <p:spPr/>
        <p:txBody>
          <a:bodyPr>
            <a:normAutofit/>
          </a:bodyPr>
          <a:lstStyle/>
          <a:p>
            <a:r>
              <a:rPr lang="zh-CN" altLang="en-US" sz="3600" dirty="0"/>
              <a:t>构造函数</a:t>
            </a:r>
          </a:p>
        </p:txBody>
      </p:sp>
      <p:graphicFrame>
        <p:nvGraphicFramePr>
          <p:cNvPr id="4" name="表格 4">
            <a:extLst>
              <a:ext uri="{FF2B5EF4-FFF2-40B4-BE49-F238E27FC236}">
                <a16:creationId xmlns:a16="http://schemas.microsoft.com/office/drawing/2014/main" id="{D14AE93F-FA86-4258-9878-2F49EB3253A7}"/>
              </a:ext>
            </a:extLst>
          </p:cNvPr>
          <p:cNvGraphicFramePr>
            <a:graphicFrameLocks noGrp="1"/>
          </p:cNvGraphicFramePr>
          <p:nvPr>
            <p:ph idx="1"/>
            <p:extLst>
              <p:ext uri="{D42A27DB-BD31-4B8C-83A1-F6EECF244321}">
                <p14:modId xmlns:p14="http://schemas.microsoft.com/office/powerpoint/2010/main" val="457161637"/>
              </p:ext>
            </p:extLst>
          </p:nvPr>
        </p:nvGraphicFramePr>
        <p:xfrm>
          <a:off x="838200" y="1825625"/>
          <a:ext cx="10515600" cy="17526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533450501"/>
                    </a:ext>
                  </a:extLst>
                </a:gridCol>
                <a:gridCol w="5257800">
                  <a:extLst>
                    <a:ext uri="{9D8B030D-6E8A-4147-A177-3AD203B41FA5}">
                      <a16:colId xmlns:a16="http://schemas.microsoft.com/office/drawing/2014/main" val="2485938548"/>
                    </a:ext>
                  </a:extLst>
                </a:gridCol>
              </a:tblGrid>
              <a:tr h="370840">
                <a:tc>
                  <a:txBody>
                    <a:bodyPr/>
                    <a:lstStyle/>
                    <a:p>
                      <a:r>
                        <a:rPr lang="en-US" altLang="zh-CN" dirty="0"/>
                        <a:t>string s1()</a:t>
                      </a:r>
                      <a:endParaRPr lang="zh-CN" altLang="en-US" dirty="0"/>
                    </a:p>
                  </a:txBody>
                  <a:tcPr/>
                </a:tc>
                <a:tc>
                  <a:txBody>
                    <a:bodyPr/>
                    <a:lstStyle/>
                    <a:p>
                      <a:r>
                        <a:rPr lang="en-US" altLang="zh-CN" dirty="0"/>
                        <a:t>s1 = “”</a:t>
                      </a:r>
                      <a:r>
                        <a:rPr lang="zh-CN" altLang="en-US" dirty="0"/>
                        <a:t>（空串）</a:t>
                      </a:r>
                    </a:p>
                  </a:txBody>
                  <a:tcPr/>
                </a:tc>
                <a:extLst>
                  <a:ext uri="{0D108BD9-81ED-4DB2-BD59-A6C34878D82A}">
                    <a16:rowId xmlns:a16="http://schemas.microsoft.com/office/drawing/2014/main" val="995205340"/>
                  </a:ext>
                </a:extLst>
              </a:tr>
              <a:tr h="370840">
                <a:tc>
                  <a:txBody>
                    <a:bodyPr/>
                    <a:lstStyle/>
                    <a:p>
                      <a:r>
                        <a:rPr lang="en-US" altLang="zh-CN" dirty="0"/>
                        <a:t>string s2("Hello")</a:t>
                      </a:r>
                      <a:endParaRPr lang="zh-CN" altLang="en-US" dirty="0"/>
                    </a:p>
                  </a:txBody>
                  <a:tcPr/>
                </a:tc>
                <a:tc>
                  <a:txBody>
                    <a:bodyPr/>
                    <a:lstStyle/>
                    <a:p>
                      <a:r>
                        <a:rPr lang="en-US" altLang="zh-CN" dirty="0"/>
                        <a:t>s2 = "Hello"</a:t>
                      </a:r>
                      <a:endParaRPr lang="zh-CN" altLang="en-US" dirty="0"/>
                    </a:p>
                  </a:txBody>
                  <a:tcPr/>
                </a:tc>
                <a:extLst>
                  <a:ext uri="{0D108BD9-81ED-4DB2-BD59-A6C34878D82A}">
                    <a16:rowId xmlns:a16="http://schemas.microsoft.com/office/drawing/2014/main" val="3484098389"/>
                  </a:ext>
                </a:extLst>
              </a:tr>
              <a:tr h="370840">
                <a:tc>
                  <a:txBody>
                    <a:bodyPr/>
                    <a:lstStyle/>
                    <a:p>
                      <a:r>
                        <a:rPr lang="en-US" altLang="zh-CN" dirty="0"/>
                        <a:t>string s3(4, 'K')</a:t>
                      </a:r>
                      <a:endParaRPr lang="zh-CN" altLang="en-US" dirty="0"/>
                    </a:p>
                  </a:txBody>
                  <a:tcPr/>
                </a:tc>
                <a:tc>
                  <a:txBody>
                    <a:bodyPr/>
                    <a:lstStyle/>
                    <a:p>
                      <a:r>
                        <a:rPr lang="en-US" altLang="zh-CN" dirty="0"/>
                        <a:t>s3 = "KKKK"</a:t>
                      </a:r>
                      <a:endParaRPr lang="zh-CN" altLang="en-US" dirty="0"/>
                    </a:p>
                  </a:txBody>
                  <a:tcPr/>
                </a:tc>
                <a:extLst>
                  <a:ext uri="{0D108BD9-81ED-4DB2-BD59-A6C34878D82A}">
                    <a16:rowId xmlns:a16="http://schemas.microsoft.com/office/drawing/2014/main" val="3752696033"/>
                  </a:ext>
                </a:extLst>
              </a:tr>
              <a:tr h="370840">
                <a:tc>
                  <a:txBody>
                    <a:bodyPr/>
                    <a:lstStyle/>
                    <a:p>
                      <a:r>
                        <a:rPr lang="en-US" altLang="zh-CN" dirty="0"/>
                        <a:t>string s4("12345", 1, 3)</a:t>
                      </a:r>
                      <a:endParaRPr lang="zh-CN" altLang="en-US" dirty="0"/>
                    </a:p>
                  </a:txBody>
                  <a:tcPr/>
                </a:tc>
                <a:tc>
                  <a:txBody>
                    <a:bodyPr/>
                    <a:lstStyle/>
                    <a:p>
                      <a:r>
                        <a:rPr lang="en-US" altLang="zh-CN" dirty="0"/>
                        <a:t>s4 = "234"</a:t>
                      </a:r>
                      <a:r>
                        <a:rPr lang="zh-CN" altLang="en-US" dirty="0"/>
                        <a:t>，即 </a:t>
                      </a:r>
                      <a:r>
                        <a:rPr lang="en-US" altLang="zh-CN" dirty="0"/>
                        <a:t>"12345" </a:t>
                      </a:r>
                      <a:r>
                        <a:rPr lang="zh-CN" altLang="en-US" dirty="0"/>
                        <a:t>的从下标 </a:t>
                      </a:r>
                      <a:r>
                        <a:rPr lang="en-US" altLang="zh-CN" dirty="0"/>
                        <a:t>1 </a:t>
                      </a:r>
                      <a:r>
                        <a:rPr lang="zh-CN" altLang="en-US" dirty="0"/>
                        <a:t>开始，长度为 </a:t>
                      </a:r>
                      <a:r>
                        <a:rPr lang="en-US" altLang="zh-CN" dirty="0"/>
                        <a:t>3 </a:t>
                      </a:r>
                      <a:r>
                        <a:rPr lang="zh-CN" altLang="en-US" dirty="0"/>
                        <a:t>的子串</a:t>
                      </a:r>
                    </a:p>
                  </a:txBody>
                  <a:tcPr/>
                </a:tc>
                <a:extLst>
                  <a:ext uri="{0D108BD9-81ED-4DB2-BD59-A6C34878D82A}">
                    <a16:rowId xmlns:a16="http://schemas.microsoft.com/office/drawing/2014/main" val="3656426075"/>
                  </a:ext>
                </a:extLst>
              </a:tr>
            </a:tbl>
          </a:graphicData>
        </a:graphic>
      </p:graphicFrame>
      <p:sp>
        <p:nvSpPr>
          <p:cNvPr id="7" name="文本框 6">
            <a:extLst>
              <a:ext uri="{FF2B5EF4-FFF2-40B4-BE49-F238E27FC236}">
                <a16:creationId xmlns:a16="http://schemas.microsoft.com/office/drawing/2014/main" id="{9D547C2B-1A30-4953-AE86-556AFDF3F614}"/>
              </a:ext>
            </a:extLst>
          </p:cNvPr>
          <p:cNvSpPr txBox="1"/>
          <p:nvPr/>
        </p:nvSpPr>
        <p:spPr>
          <a:xfrm>
            <a:off x="838200" y="4332303"/>
            <a:ext cx="9087035" cy="1754326"/>
          </a:xfrm>
          <a:prstGeom prst="rect">
            <a:avLst/>
          </a:prstGeom>
          <a:noFill/>
        </p:spPr>
        <p:txBody>
          <a:bodyPr wrap="square" rtlCol="0">
            <a:spAutoFit/>
          </a:bodyPr>
          <a:lstStyle/>
          <a:p>
            <a:r>
              <a:rPr lang="zh-CN" altLang="en-US" dirty="0"/>
              <a:t>但是因为</a:t>
            </a:r>
            <a:r>
              <a:rPr lang="en-US" altLang="zh-CN" dirty="0"/>
              <a:t>string </a:t>
            </a:r>
            <a:r>
              <a:rPr lang="zh-CN" altLang="en-US" dirty="0"/>
              <a:t>类没有接收一个整型参数或</a:t>
            </a:r>
            <a:r>
              <a:rPr lang="zh-CN" altLang="en-US" b="1" dirty="0">
                <a:effectLst>
                  <a:outerShdw blurRad="38100" dist="38100" dir="2700000" algn="tl">
                    <a:srgbClr val="000000">
                      <a:alpha val="43137"/>
                    </a:srgbClr>
                  </a:outerShdw>
                </a:effectLst>
              </a:rPr>
              <a:t>一个</a:t>
            </a:r>
            <a:r>
              <a:rPr lang="zh-CN" altLang="en-US" dirty="0"/>
              <a:t>字符型参数的构造函数，所以下面的两种写法是错误的</a:t>
            </a:r>
            <a:endParaRPr lang="en-US" altLang="zh-CN" dirty="0"/>
          </a:p>
          <a:p>
            <a:endParaRPr lang="en-US" altLang="zh-CN" dirty="0"/>
          </a:p>
          <a:p>
            <a:r>
              <a:rPr lang="en-US" altLang="zh-CN" dirty="0"/>
              <a:t>string s1('K’);</a:t>
            </a:r>
          </a:p>
          <a:p>
            <a:r>
              <a:rPr lang="en-US" altLang="zh-CN" dirty="0"/>
              <a:t>string s2(123);</a:t>
            </a:r>
          </a:p>
          <a:p>
            <a:endParaRPr lang="zh-CN" altLang="en-US" dirty="0"/>
          </a:p>
        </p:txBody>
      </p:sp>
    </p:spTree>
    <p:extLst>
      <p:ext uri="{BB962C8B-B14F-4D97-AF65-F5344CB8AC3E}">
        <p14:creationId xmlns:p14="http://schemas.microsoft.com/office/powerpoint/2010/main" val="20718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7886C0A-1B23-4416-9DD8-3466BF1C3054}"/>
              </a:ext>
            </a:extLst>
          </p:cNvPr>
          <p:cNvSpPr>
            <a:spLocks noGrp="1"/>
          </p:cNvSpPr>
          <p:nvPr>
            <p:ph idx="1"/>
          </p:nvPr>
        </p:nvSpPr>
        <p:spPr>
          <a:xfrm>
            <a:off x="408373" y="292963"/>
            <a:ext cx="10945427" cy="5884000"/>
          </a:xfrm>
        </p:spPr>
        <p:txBody>
          <a:bodyPr>
            <a:normAutofit lnSpcReduction="10000"/>
          </a:bodyPr>
          <a:lstStyle/>
          <a:p>
            <a:pPr marL="0" indent="0">
              <a:buNone/>
            </a:pPr>
            <a:r>
              <a:rPr lang="zh-CN" altLang="en-US" dirty="0"/>
              <a:t>对 </a:t>
            </a:r>
            <a:r>
              <a:rPr lang="en-US" altLang="zh-CN" dirty="0"/>
              <a:t>string </a:t>
            </a:r>
            <a:r>
              <a:rPr lang="zh-CN" altLang="en-US" dirty="0"/>
              <a:t>对象赋值</a:t>
            </a:r>
            <a:endParaRPr lang="en-US" altLang="zh-CN" dirty="0"/>
          </a:p>
          <a:p>
            <a:pPr marL="0" indent="0">
              <a:buNone/>
            </a:pPr>
            <a:r>
              <a:rPr lang="zh-CN" altLang="en-US" sz="2000" dirty="0"/>
              <a:t>可以用 </a:t>
            </a:r>
            <a:r>
              <a:rPr lang="en-US" altLang="zh-CN" sz="2000" dirty="0"/>
              <a:t>char* </a:t>
            </a:r>
            <a:r>
              <a:rPr lang="zh-CN" altLang="en-US" sz="2000" dirty="0"/>
              <a:t>类型的变量、常量，以及 </a:t>
            </a:r>
            <a:r>
              <a:rPr lang="en-US" altLang="zh-CN" sz="2000" dirty="0"/>
              <a:t>char </a:t>
            </a:r>
            <a:r>
              <a:rPr lang="zh-CN" altLang="en-US" sz="2000" dirty="0"/>
              <a:t>类型的变量、常量对 </a:t>
            </a:r>
            <a:r>
              <a:rPr lang="en-US" altLang="zh-CN" sz="2000" dirty="0"/>
              <a:t>string </a:t>
            </a:r>
            <a:r>
              <a:rPr lang="zh-CN" altLang="en-US" sz="2000" dirty="0"/>
              <a:t>对象进行赋值。例如</a:t>
            </a:r>
            <a:r>
              <a:rPr lang="zh-CN" altLang="en-US" dirty="0"/>
              <a:t>：</a:t>
            </a:r>
            <a:endParaRPr lang="en-US" altLang="zh-CN" dirty="0"/>
          </a:p>
          <a:p>
            <a:pPr marL="0" indent="0">
              <a:buNone/>
            </a:pPr>
            <a:endParaRPr lang="en-US" altLang="zh-CN" sz="2000" dirty="0">
              <a:latin typeface="FangSong" panose="02010609060101010101" pitchFamily="49" charset="-122"/>
              <a:ea typeface="FangSong" panose="02010609060101010101" pitchFamily="49" charset="-122"/>
            </a:endParaRPr>
          </a:p>
          <a:p>
            <a:pPr marL="0" indent="0">
              <a:buNone/>
            </a:pPr>
            <a:r>
              <a:rPr lang="en-US" altLang="zh-CN" sz="2000" dirty="0">
                <a:latin typeface="Courier New" panose="02070309020205020404" pitchFamily="49" charset="0"/>
                <a:ea typeface="FangSong" panose="02010609060101010101" pitchFamily="49" charset="-122"/>
                <a:cs typeface="Courier New" panose="02070309020205020404" pitchFamily="49" charset="0"/>
              </a:rPr>
              <a:t>string s1,s2;</a:t>
            </a:r>
          </a:p>
          <a:p>
            <a:pPr marL="0" indent="0">
              <a:buNone/>
            </a:pPr>
            <a:r>
              <a:rPr lang="en-US" altLang="zh-CN" sz="2000" dirty="0">
                <a:latin typeface="Courier New" panose="02070309020205020404" pitchFamily="49" charset="0"/>
                <a:ea typeface="FangSong" panose="02010609060101010101" pitchFamily="49" charset="-122"/>
                <a:cs typeface="Courier New" panose="02070309020205020404" pitchFamily="49" charset="0"/>
              </a:rPr>
              <a:t>s1 = "Hello";  // s1 = "Hello"</a:t>
            </a:r>
          </a:p>
          <a:p>
            <a:pPr marL="0" indent="0">
              <a:buNone/>
            </a:pPr>
            <a:r>
              <a:rPr lang="en-US" altLang="zh-CN" sz="2000" dirty="0">
                <a:latin typeface="Courier New" panose="02070309020205020404" pitchFamily="49" charset="0"/>
                <a:ea typeface="FangSong" panose="02010609060101010101" pitchFamily="49" charset="-122"/>
                <a:cs typeface="Courier New" panose="02070309020205020404" pitchFamily="49" charset="0"/>
              </a:rPr>
              <a:t>s2 = 'K’;  // s2 = "K”</a:t>
            </a:r>
          </a:p>
          <a:p>
            <a:pPr marL="0" indent="0">
              <a:buNone/>
            </a:pPr>
            <a:endParaRPr lang="en-US" altLang="zh-CN" sz="2000" dirty="0">
              <a:latin typeface="FangSong" panose="02010609060101010101" pitchFamily="49" charset="-122"/>
              <a:ea typeface="FangSong" panose="02010609060101010101" pitchFamily="49" charset="-122"/>
            </a:endParaRPr>
          </a:p>
          <a:p>
            <a:pPr marL="0" indent="0">
              <a:buNone/>
            </a:pPr>
            <a:r>
              <a:rPr lang="en-US" altLang="zh-CN" sz="2000" dirty="0">
                <a:latin typeface="+mn-ea"/>
              </a:rPr>
              <a:t>string </a:t>
            </a:r>
            <a:r>
              <a:rPr lang="zh-CN" altLang="en-US" sz="2000" dirty="0">
                <a:latin typeface="+mn-ea"/>
              </a:rPr>
              <a:t>类还有 </a:t>
            </a:r>
            <a:r>
              <a:rPr lang="en-US" altLang="zh-CN" sz="2000" dirty="0">
                <a:latin typeface="+mn-ea"/>
              </a:rPr>
              <a:t>assign </a:t>
            </a:r>
            <a:r>
              <a:rPr lang="zh-CN" altLang="en-US" sz="2000" dirty="0">
                <a:latin typeface="+mn-ea"/>
              </a:rPr>
              <a:t>成员函数，可以用来对 </a:t>
            </a:r>
            <a:r>
              <a:rPr lang="en-US" altLang="zh-CN" sz="2000" dirty="0">
                <a:latin typeface="+mn-ea"/>
              </a:rPr>
              <a:t>string </a:t>
            </a:r>
            <a:r>
              <a:rPr lang="zh-CN" altLang="en-US" sz="2000" dirty="0">
                <a:latin typeface="+mn-ea"/>
              </a:rPr>
              <a:t>对象赋值。</a:t>
            </a:r>
            <a:r>
              <a:rPr lang="en-US" altLang="zh-CN" sz="2000" dirty="0">
                <a:latin typeface="+mn-ea"/>
              </a:rPr>
              <a:t>assign </a:t>
            </a:r>
            <a:r>
              <a:rPr lang="zh-CN" altLang="en-US" sz="2000" dirty="0">
                <a:latin typeface="+mn-ea"/>
              </a:rPr>
              <a:t>成员函数返回对象自身的引用。例如：</a:t>
            </a:r>
            <a:endParaRPr lang="en-US" altLang="zh-CN" sz="2000" dirty="0">
              <a:latin typeface="+mn-ea"/>
            </a:endParaRPr>
          </a:p>
          <a:p>
            <a:pPr marL="0" indent="0">
              <a:buNone/>
            </a:pPr>
            <a:endParaRPr lang="en-US" altLang="zh-CN" sz="2000" dirty="0">
              <a:latin typeface="+mn-ea"/>
            </a:endParaRPr>
          </a:p>
          <a:p>
            <a:pPr marL="0" indent="0">
              <a:buNone/>
            </a:pPr>
            <a:r>
              <a:rPr lang="en-US" altLang="zh-CN" sz="2000" dirty="0">
                <a:latin typeface="Courier New" panose="02070309020205020404" pitchFamily="49" charset="0"/>
                <a:ea typeface="FangSong" panose="02010609060101010101" pitchFamily="49" charset="-122"/>
                <a:cs typeface="Courier New" panose="02070309020205020404" pitchFamily="49" charset="0"/>
              </a:rPr>
              <a:t>string s1("12345"), s2;</a:t>
            </a:r>
          </a:p>
          <a:p>
            <a:pPr marL="0" indent="0">
              <a:buNone/>
            </a:pPr>
            <a:r>
              <a:rPr lang="en-US" altLang="zh-CN" sz="2000" dirty="0">
                <a:latin typeface="Courier New" panose="02070309020205020404" pitchFamily="49" charset="0"/>
                <a:ea typeface="FangSong" panose="02010609060101010101" pitchFamily="49" charset="-122"/>
                <a:cs typeface="Courier New" panose="02070309020205020404" pitchFamily="49" charset="0"/>
              </a:rPr>
              <a:t>s3.assign(s1);  // s3 = s1</a:t>
            </a:r>
          </a:p>
          <a:p>
            <a:pPr marL="0" indent="0">
              <a:buNone/>
            </a:pPr>
            <a:r>
              <a:rPr lang="en-US" altLang="zh-CN" sz="2000" dirty="0">
                <a:latin typeface="Courier New" panose="02070309020205020404" pitchFamily="49" charset="0"/>
                <a:ea typeface="FangSong" panose="02010609060101010101" pitchFamily="49" charset="-122"/>
                <a:cs typeface="Courier New" panose="02070309020205020404" pitchFamily="49" charset="0"/>
              </a:rPr>
              <a:t>s2.assign(s1, 1, 2);  // s2 = "23"</a:t>
            </a:r>
            <a:r>
              <a:rPr lang="zh-CN" altLang="en-US" sz="2000" dirty="0">
                <a:latin typeface="Courier New" panose="02070309020205020404" pitchFamily="49" charset="0"/>
                <a:ea typeface="FangSong" panose="02010609060101010101" pitchFamily="49" charset="-122"/>
                <a:cs typeface="Courier New" panose="02070309020205020404" pitchFamily="49" charset="0"/>
              </a:rPr>
              <a:t>，即 </a:t>
            </a:r>
            <a:r>
              <a:rPr lang="en-US" altLang="zh-CN" sz="2000" dirty="0">
                <a:latin typeface="Courier New" panose="02070309020205020404" pitchFamily="49" charset="0"/>
                <a:ea typeface="FangSong" panose="02010609060101010101" pitchFamily="49" charset="-122"/>
                <a:cs typeface="Courier New" panose="02070309020205020404" pitchFamily="49" charset="0"/>
              </a:rPr>
              <a:t>s1 </a:t>
            </a:r>
            <a:r>
              <a:rPr lang="zh-CN" altLang="en-US" sz="2000" dirty="0">
                <a:latin typeface="Courier New" panose="02070309020205020404" pitchFamily="49" charset="0"/>
                <a:ea typeface="FangSong" panose="02010609060101010101" pitchFamily="49" charset="-122"/>
                <a:cs typeface="Courier New" panose="02070309020205020404" pitchFamily="49" charset="0"/>
              </a:rPr>
              <a:t>的子串</a:t>
            </a:r>
            <a:r>
              <a:rPr lang="en-US" altLang="zh-CN" sz="2000" dirty="0">
                <a:latin typeface="Courier New" panose="02070309020205020404" pitchFamily="49" charset="0"/>
                <a:ea typeface="FangSong" panose="02010609060101010101" pitchFamily="49" charset="-122"/>
                <a:cs typeface="Courier New" panose="02070309020205020404" pitchFamily="49" charset="0"/>
              </a:rPr>
              <a:t>(1, 2)</a:t>
            </a:r>
          </a:p>
          <a:p>
            <a:pPr marL="0" indent="0">
              <a:buNone/>
            </a:pPr>
            <a:r>
              <a:rPr lang="en-US" altLang="zh-CN" sz="2000" dirty="0">
                <a:latin typeface="Courier New" panose="02070309020205020404" pitchFamily="49" charset="0"/>
                <a:ea typeface="FangSong" panose="02010609060101010101" pitchFamily="49" charset="-122"/>
                <a:cs typeface="Courier New" panose="02070309020205020404" pitchFamily="49" charset="0"/>
              </a:rPr>
              <a:t>s2.assign(4, 'K');  // s2 = "KKKK"</a:t>
            </a:r>
          </a:p>
          <a:p>
            <a:pPr marL="0" indent="0">
              <a:buNone/>
            </a:pPr>
            <a:r>
              <a:rPr lang="en-US" altLang="zh-CN" sz="2000" dirty="0">
                <a:latin typeface="Courier New" panose="02070309020205020404" pitchFamily="49" charset="0"/>
                <a:ea typeface="FangSong" panose="02010609060101010101" pitchFamily="49" charset="-122"/>
                <a:cs typeface="Courier New" panose="02070309020205020404" pitchFamily="49" charset="0"/>
              </a:rPr>
              <a:t>s2.assign("</a:t>
            </a:r>
            <a:r>
              <a:rPr lang="en-US" altLang="zh-CN" sz="2000" dirty="0" err="1">
                <a:latin typeface="Courier New" panose="02070309020205020404" pitchFamily="49" charset="0"/>
                <a:ea typeface="FangSong" panose="02010609060101010101" pitchFamily="49" charset="-122"/>
                <a:cs typeface="Courier New" panose="02070309020205020404" pitchFamily="49" charset="0"/>
              </a:rPr>
              <a:t>abcde</a:t>
            </a:r>
            <a:r>
              <a:rPr lang="en-US" altLang="zh-CN" sz="2000" dirty="0">
                <a:latin typeface="Courier New" panose="02070309020205020404" pitchFamily="49" charset="0"/>
                <a:ea typeface="FangSong" panose="02010609060101010101" pitchFamily="49" charset="-122"/>
                <a:cs typeface="Courier New" panose="02070309020205020404" pitchFamily="49" charset="0"/>
              </a:rPr>
              <a:t>", 2, 3);  // s2 = "</a:t>
            </a:r>
            <a:r>
              <a:rPr lang="en-US" altLang="zh-CN" sz="2000" dirty="0" err="1">
                <a:latin typeface="Courier New" panose="02070309020205020404" pitchFamily="49" charset="0"/>
                <a:ea typeface="FangSong" panose="02010609060101010101" pitchFamily="49" charset="-122"/>
                <a:cs typeface="Courier New" panose="02070309020205020404" pitchFamily="49" charset="0"/>
              </a:rPr>
              <a:t>cde</a:t>
            </a:r>
            <a:r>
              <a:rPr lang="en-US" altLang="zh-CN" sz="2000" dirty="0">
                <a:latin typeface="Courier New" panose="02070309020205020404" pitchFamily="49" charset="0"/>
                <a:ea typeface="FangSong" panose="02010609060101010101" pitchFamily="49" charset="-122"/>
                <a:cs typeface="Courier New" panose="02070309020205020404" pitchFamily="49" charset="0"/>
              </a:rPr>
              <a:t>"</a:t>
            </a:r>
            <a:r>
              <a:rPr lang="zh-CN" altLang="en-US" sz="2000" dirty="0">
                <a:latin typeface="Courier New" panose="02070309020205020404" pitchFamily="49" charset="0"/>
                <a:ea typeface="FangSong" panose="02010609060101010101" pitchFamily="49" charset="-122"/>
                <a:cs typeface="Courier New" panose="02070309020205020404" pitchFamily="49" charset="0"/>
              </a:rPr>
              <a:t>，即 </a:t>
            </a:r>
            <a:r>
              <a:rPr lang="en-US" altLang="zh-CN" sz="2000" dirty="0">
                <a:latin typeface="Courier New" panose="02070309020205020404" pitchFamily="49" charset="0"/>
                <a:ea typeface="FangSong" panose="02010609060101010101" pitchFamily="49" charset="-122"/>
                <a:cs typeface="Courier New" panose="02070309020205020404" pitchFamily="49" charset="0"/>
              </a:rPr>
              <a:t>"</a:t>
            </a:r>
            <a:r>
              <a:rPr lang="en-US" altLang="zh-CN" sz="2000" dirty="0" err="1">
                <a:latin typeface="Courier New" panose="02070309020205020404" pitchFamily="49" charset="0"/>
                <a:ea typeface="FangSong" panose="02010609060101010101" pitchFamily="49" charset="-122"/>
                <a:cs typeface="Courier New" panose="02070309020205020404" pitchFamily="49" charset="0"/>
              </a:rPr>
              <a:t>abcde</a:t>
            </a:r>
            <a:r>
              <a:rPr lang="en-US" altLang="zh-CN" sz="2000" dirty="0">
                <a:latin typeface="Courier New" panose="02070309020205020404" pitchFamily="49" charset="0"/>
                <a:ea typeface="FangSong" panose="02010609060101010101" pitchFamily="49" charset="-122"/>
                <a:cs typeface="Courier New" panose="02070309020205020404" pitchFamily="49" charset="0"/>
              </a:rPr>
              <a:t>" </a:t>
            </a:r>
            <a:r>
              <a:rPr lang="zh-CN" altLang="en-US" sz="2000" dirty="0">
                <a:latin typeface="Courier New" panose="02070309020205020404" pitchFamily="49" charset="0"/>
                <a:ea typeface="FangSong" panose="02010609060101010101" pitchFamily="49" charset="-122"/>
                <a:cs typeface="Courier New" panose="02070309020205020404" pitchFamily="49" charset="0"/>
              </a:rPr>
              <a:t>的子串</a:t>
            </a:r>
            <a:r>
              <a:rPr lang="en-US" altLang="zh-CN" sz="2000" dirty="0">
                <a:latin typeface="Courier New" panose="02070309020205020404" pitchFamily="49" charset="0"/>
                <a:ea typeface="FangSong" panose="02010609060101010101" pitchFamily="49" charset="-122"/>
                <a:cs typeface="Courier New" panose="02070309020205020404" pitchFamily="49" charset="0"/>
              </a:rPr>
              <a:t>(2, 3)</a:t>
            </a:r>
            <a:endParaRPr lang="zh-CN" altLang="en-US" sz="2000" dirty="0">
              <a:latin typeface="Courier New" panose="02070309020205020404" pitchFamily="49" charset="0"/>
              <a:ea typeface="FangSong"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val="2008791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B2028A-96BB-4540-93D6-53E9C32C5354}"/>
              </a:ext>
            </a:extLst>
          </p:cNvPr>
          <p:cNvSpPr>
            <a:spLocks noGrp="1"/>
          </p:cNvSpPr>
          <p:nvPr>
            <p:ph type="title"/>
          </p:nvPr>
        </p:nvSpPr>
        <p:spPr>
          <a:xfrm>
            <a:off x="838200" y="365125"/>
            <a:ext cx="10515600" cy="1325563"/>
          </a:xfrm>
        </p:spPr>
        <p:txBody>
          <a:bodyPr>
            <a:normAutofit/>
          </a:bodyPr>
          <a:lstStyle/>
          <a:p>
            <a:r>
              <a:rPr lang="en-US" altLang="zh-CN" sz="3600" dirty="0"/>
              <a:t>string</a:t>
            </a:r>
            <a:r>
              <a:rPr lang="zh-CN" altLang="en-US" sz="3600" dirty="0"/>
              <a:t>对象中字符串的连接</a:t>
            </a:r>
          </a:p>
        </p:txBody>
      </p:sp>
      <p:sp>
        <p:nvSpPr>
          <p:cNvPr id="3" name="内容占位符 2">
            <a:extLst>
              <a:ext uri="{FF2B5EF4-FFF2-40B4-BE49-F238E27FC236}">
                <a16:creationId xmlns:a16="http://schemas.microsoft.com/office/drawing/2014/main" id="{100E745D-EC05-4AB9-A205-630239D7DCFA}"/>
              </a:ext>
            </a:extLst>
          </p:cNvPr>
          <p:cNvSpPr>
            <a:spLocks noGrp="1"/>
          </p:cNvSpPr>
          <p:nvPr>
            <p:ph idx="1"/>
          </p:nvPr>
        </p:nvSpPr>
        <p:spPr>
          <a:xfrm>
            <a:off x="736847" y="1597981"/>
            <a:ext cx="10616953" cy="4578982"/>
          </a:xfrm>
        </p:spPr>
        <p:txBody>
          <a:bodyPr>
            <a:normAutofit/>
          </a:bodyPr>
          <a:lstStyle/>
          <a:p>
            <a:r>
              <a:rPr lang="zh-CN" altLang="en-US" dirty="0"/>
              <a:t>除了可以使用</a:t>
            </a:r>
            <a:r>
              <a:rPr lang="en-US" altLang="zh-CN" dirty="0"/>
              <a:t>+</a:t>
            </a:r>
            <a:r>
              <a:rPr lang="zh-CN" altLang="en-US" dirty="0"/>
              <a:t>和</a:t>
            </a:r>
            <a:r>
              <a:rPr lang="en-US" altLang="zh-CN" dirty="0"/>
              <a:t>+=</a:t>
            </a:r>
            <a:r>
              <a:rPr lang="zh-CN" altLang="en-US" dirty="0"/>
              <a:t>运算符对 </a:t>
            </a:r>
            <a:r>
              <a:rPr lang="en-US" altLang="zh-CN" dirty="0"/>
              <a:t>string </a:t>
            </a:r>
            <a:r>
              <a:rPr lang="zh-CN" altLang="en-US" dirty="0"/>
              <a:t>对象执行字符串的连接操作外，</a:t>
            </a:r>
            <a:r>
              <a:rPr lang="en-US" altLang="zh-CN" dirty="0"/>
              <a:t>string </a:t>
            </a:r>
            <a:r>
              <a:rPr lang="zh-CN" altLang="en-US" dirty="0"/>
              <a:t>类还有 </a:t>
            </a:r>
            <a:r>
              <a:rPr lang="en-US" altLang="zh-CN" dirty="0"/>
              <a:t>append </a:t>
            </a:r>
            <a:r>
              <a:rPr lang="zh-CN" altLang="en-US" dirty="0"/>
              <a:t>成员函数，可以用来向字符串后面添加内容。</a:t>
            </a:r>
            <a:r>
              <a:rPr lang="en-US" altLang="zh-CN" dirty="0"/>
              <a:t>append </a:t>
            </a:r>
            <a:r>
              <a:rPr lang="zh-CN" altLang="en-US" dirty="0"/>
              <a:t>成员函数返回对象自身的引用。例如</a:t>
            </a:r>
            <a:r>
              <a:rPr lang="en-US" altLang="zh-CN" dirty="0"/>
              <a:t>:</a:t>
            </a:r>
          </a:p>
          <a:p>
            <a:pPr marL="0" indent="0">
              <a:buNone/>
            </a:pPr>
            <a:endParaRPr lang="en-US" altLang="zh-CN" dirty="0"/>
          </a:p>
          <a:p>
            <a:pPr marL="0" indent="0">
              <a:buNone/>
            </a:pPr>
            <a:r>
              <a:rPr lang="en-US" altLang="zh-CN" sz="2000" dirty="0">
                <a:latin typeface="Courier New" panose="02070309020205020404" pitchFamily="49" charset="0"/>
                <a:ea typeface="仿宋" panose="02010609060101010101" pitchFamily="49" charset="-122"/>
                <a:cs typeface="Courier New" panose="02070309020205020404" pitchFamily="49" charset="0"/>
              </a:rPr>
              <a:t>string s1("123"), s2("</a:t>
            </a:r>
            <a:r>
              <a:rPr lang="en-US" altLang="zh-CN" sz="2000" dirty="0" err="1">
                <a:latin typeface="Courier New" panose="02070309020205020404" pitchFamily="49" charset="0"/>
                <a:ea typeface="仿宋" panose="02010609060101010101" pitchFamily="49" charset="-122"/>
                <a:cs typeface="Courier New" panose="02070309020205020404" pitchFamily="49" charset="0"/>
              </a:rPr>
              <a:t>abc</a:t>
            </a:r>
            <a:r>
              <a:rPr lang="en-US" altLang="zh-CN" sz="2000" dirty="0">
                <a:latin typeface="Courier New" panose="02070309020205020404" pitchFamily="49" charset="0"/>
                <a:ea typeface="仿宋" panose="02010609060101010101" pitchFamily="49" charset="-122"/>
                <a:cs typeface="Courier New" panose="02070309020205020404" pitchFamily="49" charset="0"/>
              </a:rPr>
              <a:t>");</a:t>
            </a:r>
          </a:p>
          <a:p>
            <a:pPr marL="0" indent="0">
              <a:buNone/>
            </a:pPr>
            <a:r>
              <a:rPr lang="en-US" altLang="zh-CN" sz="2000" dirty="0">
                <a:latin typeface="Courier New" panose="02070309020205020404" pitchFamily="49" charset="0"/>
                <a:ea typeface="仿宋" panose="02010609060101010101" pitchFamily="49" charset="-122"/>
                <a:cs typeface="Courier New" panose="02070309020205020404" pitchFamily="49" charset="0"/>
              </a:rPr>
              <a:t>s1.append(s2);  // s1 = "123abc"</a:t>
            </a:r>
          </a:p>
          <a:p>
            <a:pPr marL="0" indent="0">
              <a:buNone/>
            </a:pPr>
            <a:r>
              <a:rPr lang="en-US" altLang="zh-CN" sz="2000" dirty="0">
                <a:latin typeface="Courier New" panose="02070309020205020404" pitchFamily="49" charset="0"/>
                <a:ea typeface="仿宋" panose="02010609060101010101" pitchFamily="49" charset="-122"/>
                <a:cs typeface="Courier New" panose="02070309020205020404" pitchFamily="49" charset="0"/>
              </a:rPr>
              <a:t>s1.append(s2, 1, 2);  // s1 = "123abcbc"</a:t>
            </a:r>
          </a:p>
          <a:p>
            <a:pPr marL="0" indent="0">
              <a:buNone/>
            </a:pPr>
            <a:r>
              <a:rPr lang="en-US" altLang="zh-CN" sz="2000" dirty="0">
                <a:latin typeface="Courier New" panose="02070309020205020404" pitchFamily="49" charset="0"/>
                <a:ea typeface="仿宋" panose="02010609060101010101" pitchFamily="49" charset="-122"/>
                <a:cs typeface="Courier New" panose="02070309020205020404" pitchFamily="49" charset="0"/>
              </a:rPr>
              <a:t>s1.append(3, 'K');  // s1 = "123abcbcKKK"</a:t>
            </a:r>
          </a:p>
          <a:p>
            <a:pPr marL="0" indent="0">
              <a:buNone/>
            </a:pPr>
            <a:r>
              <a:rPr lang="en-US" altLang="zh-CN" sz="2000" dirty="0">
                <a:latin typeface="Courier New" panose="02070309020205020404" pitchFamily="49" charset="0"/>
                <a:ea typeface="仿宋" panose="02010609060101010101" pitchFamily="49" charset="-122"/>
                <a:cs typeface="Courier New" panose="02070309020205020404" pitchFamily="49" charset="0"/>
              </a:rPr>
              <a:t>s1.append("ABCDE", 2, 3);  // s1 = "123abcbcKKKCDE"</a:t>
            </a:r>
            <a:r>
              <a:rPr lang="zh-CN" altLang="en-US" sz="2000" dirty="0">
                <a:latin typeface="Courier New" panose="02070309020205020404" pitchFamily="49" charset="0"/>
                <a:ea typeface="仿宋" panose="02010609060101010101" pitchFamily="49" charset="-122"/>
                <a:cs typeface="Courier New" panose="02070309020205020404" pitchFamily="49" charset="0"/>
              </a:rPr>
              <a:t>，添加 </a:t>
            </a:r>
            <a:r>
              <a:rPr lang="en-US" altLang="zh-CN" sz="2000" dirty="0">
                <a:latin typeface="Courier New" panose="02070309020205020404" pitchFamily="49" charset="0"/>
                <a:ea typeface="仿宋" panose="02010609060101010101" pitchFamily="49" charset="-122"/>
                <a:cs typeface="Courier New" panose="02070309020205020404" pitchFamily="49" charset="0"/>
              </a:rPr>
              <a:t>"ABCDE" </a:t>
            </a:r>
            <a:r>
              <a:rPr lang="zh-CN" altLang="en-US" sz="2000" dirty="0">
                <a:latin typeface="Courier New" panose="02070309020205020404" pitchFamily="49" charset="0"/>
                <a:ea typeface="仿宋" panose="02010609060101010101" pitchFamily="49" charset="-122"/>
                <a:cs typeface="Courier New" panose="02070309020205020404" pitchFamily="49" charset="0"/>
              </a:rPr>
              <a:t>的子串</a:t>
            </a:r>
            <a:r>
              <a:rPr lang="en-US" altLang="zh-CN" sz="2000" dirty="0">
                <a:latin typeface="Courier New" panose="02070309020205020404" pitchFamily="49" charset="0"/>
                <a:ea typeface="仿宋" panose="02010609060101010101" pitchFamily="49" charset="-122"/>
                <a:cs typeface="Courier New" panose="02070309020205020404" pitchFamily="49" charset="0"/>
              </a:rPr>
              <a:t>(2, 3)</a:t>
            </a:r>
            <a:endParaRPr lang="zh-CN" altLang="en-US" sz="2000" dirty="0">
              <a:latin typeface="Courier New" panose="02070309020205020404" pitchFamily="49" charset="0"/>
              <a:ea typeface="仿宋"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val="2818389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97411A-EB90-4F1E-97CA-3E2FAEBE04FC}"/>
              </a:ext>
            </a:extLst>
          </p:cNvPr>
          <p:cNvSpPr>
            <a:spLocks noGrp="1"/>
          </p:cNvSpPr>
          <p:nvPr>
            <p:ph type="title"/>
          </p:nvPr>
        </p:nvSpPr>
        <p:spPr/>
        <p:txBody>
          <a:bodyPr>
            <a:normAutofit/>
          </a:bodyPr>
          <a:lstStyle/>
          <a:p>
            <a:r>
              <a:rPr lang="en-US" altLang="zh-CN" sz="3600" dirty="0"/>
              <a:t>string</a:t>
            </a:r>
            <a:r>
              <a:rPr lang="zh-CN" altLang="en-US" sz="3600" dirty="0"/>
              <a:t>对象的比较</a:t>
            </a:r>
          </a:p>
        </p:txBody>
      </p:sp>
      <p:sp>
        <p:nvSpPr>
          <p:cNvPr id="3" name="内容占位符 2">
            <a:extLst>
              <a:ext uri="{FF2B5EF4-FFF2-40B4-BE49-F238E27FC236}">
                <a16:creationId xmlns:a16="http://schemas.microsoft.com/office/drawing/2014/main" id="{491459FC-72F1-49A6-A97D-5B6AEF96A3EE}"/>
              </a:ext>
            </a:extLst>
          </p:cNvPr>
          <p:cNvSpPr>
            <a:spLocks noGrp="1"/>
          </p:cNvSpPr>
          <p:nvPr>
            <p:ph idx="1"/>
          </p:nvPr>
        </p:nvSpPr>
        <p:spPr/>
        <p:txBody>
          <a:bodyPr>
            <a:normAutofit fontScale="70000" lnSpcReduction="20000"/>
          </a:bodyPr>
          <a:lstStyle/>
          <a:p>
            <a:pPr marL="0" indent="0">
              <a:buNone/>
            </a:pPr>
            <a:r>
              <a:rPr lang="zh-CN" altLang="en-US" dirty="0"/>
              <a:t>除了可以用 </a:t>
            </a:r>
            <a:r>
              <a:rPr lang="en-US" altLang="zh-CN" dirty="0"/>
              <a:t>&lt;</a:t>
            </a:r>
            <a:r>
              <a:rPr lang="zh-CN" altLang="en-US" dirty="0"/>
              <a:t>、</a:t>
            </a:r>
            <a:r>
              <a:rPr lang="en-US" altLang="zh-CN" dirty="0"/>
              <a:t>&lt;=</a:t>
            </a:r>
            <a:r>
              <a:rPr lang="zh-CN" altLang="en-US" dirty="0"/>
              <a:t>、</a:t>
            </a:r>
            <a:r>
              <a:rPr lang="en-US" altLang="zh-CN" dirty="0"/>
              <a:t>==</a:t>
            </a:r>
            <a:r>
              <a:rPr lang="zh-CN" altLang="en-US" dirty="0"/>
              <a:t>、</a:t>
            </a:r>
            <a:r>
              <a:rPr lang="en-US" altLang="zh-CN" dirty="0"/>
              <a:t>!=</a:t>
            </a:r>
            <a:r>
              <a:rPr lang="zh-CN" altLang="en-US" dirty="0"/>
              <a:t>、</a:t>
            </a:r>
            <a:r>
              <a:rPr lang="en-US" altLang="zh-CN" dirty="0"/>
              <a:t>&gt;=</a:t>
            </a:r>
            <a:r>
              <a:rPr lang="zh-CN" altLang="en-US" dirty="0"/>
              <a:t>、</a:t>
            </a:r>
            <a:r>
              <a:rPr lang="en-US" altLang="zh-CN" dirty="0"/>
              <a:t>&gt; </a:t>
            </a:r>
            <a:r>
              <a:rPr lang="zh-CN" altLang="en-US" dirty="0"/>
              <a:t>运算符比较 </a:t>
            </a:r>
            <a:r>
              <a:rPr lang="en-US" altLang="zh-CN" dirty="0"/>
              <a:t>string </a:t>
            </a:r>
            <a:r>
              <a:rPr lang="zh-CN" altLang="en-US" dirty="0"/>
              <a:t>对象外，</a:t>
            </a:r>
            <a:r>
              <a:rPr lang="en-US" altLang="zh-CN" dirty="0"/>
              <a:t>string </a:t>
            </a:r>
            <a:r>
              <a:rPr lang="zh-CN" altLang="en-US" dirty="0"/>
              <a:t>类还有 </a:t>
            </a:r>
            <a:r>
              <a:rPr lang="en-US" altLang="zh-CN" dirty="0"/>
              <a:t>compare </a:t>
            </a:r>
          </a:p>
          <a:p>
            <a:pPr marL="0" indent="0">
              <a:buNone/>
            </a:pPr>
            <a:r>
              <a:rPr lang="zh-CN" altLang="en-US" dirty="0"/>
              <a:t>成员函数，可用于比较字符串。</a:t>
            </a:r>
            <a:r>
              <a:rPr lang="en-US" altLang="zh-CN" dirty="0"/>
              <a:t>compare </a:t>
            </a:r>
            <a:r>
              <a:rPr lang="zh-CN" altLang="en-US" dirty="0"/>
              <a:t>成员函数有以下返回值： </a:t>
            </a:r>
          </a:p>
          <a:p>
            <a:pPr marL="0" indent="0">
              <a:buNone/>
            </a:pPr>
            <a:r>
              <a:rPr lang="zh-CN" altLang="en-US" dirty="0"/>
              <a:t>小于 </a:t>
            </a:r>
            <a:r>
              <a:rPr lang="en-US" altLang="zh-CN" dirty="0"/>
              <a:t>0 </a:t>
            </a:r>
            <a:r>
              <a:rPr lang="zh-CN" altLang="en-US" dirty="0"/>
              <a:t>表示当前的字符串小；</a:t>
            </a:r>
          </a:p>
          <a:p>
            <a:pPr marL="0" indent="0">
              <a:buNone/>
            </a:pPr>
            <a:r>
              <a:rPr lang="zh-CN" altLang="en-US" dirty="0"/>
              <a:t>等于 </a:t>
            </a:r>
            <a:r>
              <a:rPr lang="en-US" altLang="zh-CN" dirty="0"/>
              <a:t>0 </a:t>
            </a:r>
            <a:r>
              <a:rPr lang="zh-CN" altLang="en-US" dirty="0"/>
              <a:t>表示两个字符串相等；</a:t>
            </a:r>
          </a:p>
          <a:p>
            <a:pPr marL="0" indent="0">
              <a:buNone/>
            </a:pPr>
            <a:r>
              <a:rPr lang="zh-CN" altLang="en-US" dirty="0"/>
              <a:t>大于 </a:t>
            </a:r>
            <a:r>
              <a:rPr lang="en-US" altLang="zh-CN" dirty="0"/>
              <a:t>0 </a:t>
            </a:r>
            <a:r>
              <a:rPr lang="zh-CN" altLang="en-US" dirty="0"/>
              <a:t>表示另一个字符串小。</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string s1("hello"), s2("hello, world");</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int n = s1.compare(s2);</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n = s1.compare(1, 2, s2, 0, 3);  //</a:t>
            </a:r>
            <a:r>
              <a:rPr lang="zh-CN" altLang="en-US" dirty="0">
                <a:latin typeface="Courier New" panose="02070309020205020404" pitchFamily="49" charset="0"/>
                <a:ea typeface="仿宋" panose="02010609060101010101" pitchFamily="49" charset="-122"/>
                <a:cs typeface="Courier New" panose="02070309020205020404" pitchFamily="49" charset="0"/>
              </a:rPr>
              <a:t>比较</a:t>
            </a:r>
            <a:r>
              <a:rPr lang="en-US" altLang="zh-CN" dirty="0">
                <a:latin typeface="Courier New" panose="02070309020205020404" pitchFamily="49" charset="0"/>
                <a:ea typeface="仿宋" panose="02010609060101010101" pitchFamily="49" charset="-122"/>
                <a:cs typeface="Courier New" panose="02070309020205020404" pitchFamily="49" charset="0"/>
              </a:rPr>
              <a:t>s1</a:t>
            </a:r>
            <a:r>
              <a:rPr lang="zh-CN" altLang="en-US" dirty="0">
                <a:latin typeface="Courier New" panose="02070309020205020404" pitchFamily="49" charset="0"/>
                <a:ea typeface="仿宋" panose="02010609060101010101" pitchFamily="49" charset="-122"/>
                <a:cs typeface="Courier New" panose="02070309020205020404" pitchFamily="49" charset="0"/>
              </a:rPr>
              <a:t>的子串 </a:t>
            </a:r>
            <a:r>
              <a:rPr lang="en-US" altLang="zh-CN" dirty="0">
                <a:latin typeface="Courier New" panose="02070309020205020404" pitchFamily="49" charset="0"/>
                <a:ea typeface="仿宋" panose="02010609060101010101" pitchFamily="49" charset="-122"/>
                <a:cs typeface="Courier New" panose="02070309020205020404" pitchFamily="49" charset="0"/>
              </a:rPr>
              <a:t>(1,2) </a:t>
            </a:r>
            <a:r>
              <a:rPr lang="zh-CN" altLang="en-US" dirty="0">
                <a:latin typeface="Courier New" panose="02070309020205020404" pitchFamily="49" charset="0"/>
                <a:ea typeface="仿宋" panose="02010609060101010101" pitchFamily="49" charset="-122"/>
                <a:cs typeface="Courier New" panose="02070309020205020404" pitchFamily="49" charset="0"/>
              </a:rPr>
              <a:t>和</a:t>
            </a:r>
            <a:r>
              <a:rPr lang="en-US" altLang="zh-CN" dirty="0">
                <a:latin typeface="Courier New" panose="02070309020205020404" pitchFamily="49" charset="0"/>
                <a:ea typeface="仿宋" panose="02010609060101010101" pitchFamily="49" charset="-122"/>
                <a:cs typeface="Courier New" panose="02070309020205020404" pitchFamily="49" charset="0"/>
              </a:rPr>
              <a:t>s2</a:t>
            </a:r>
            <a:r>
              <a:rPr lang="zh-CN" altLang="en-US" dirty="0">
                <a:latin typeface="Courier New" panose="02070309020205020404" pitchFamily="49" charset="0"/>
                <a:ea typeface="仿宋" panose="02010609060101010101" pitchFamily="49" charset="-122"/>
                <a:cs typeface="Courier New" panose="02070309020205020404" pitchFamily="49" charset="0"/>
              </a:rPr>
              <a:t>的子串 </a:t>
            </a:r>
            <a:r>
              <a:rPr lang="en-US" altLang="zh-CN" dirty="0">
                <a:latin typeface="Courier New" panose="02070309020205020404" pitchFamily="49" charset="0"/>
                <a:ea typeface="仿宋" panose="02010609060101010101" pitchFamily="49" charset="-122"/>
                <a:cs typeface="Courier New" panose="02070309020205020404" pitchFamily="49" charset="0"/>
              </a:rPr>
              <a:t>(0,3)</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n = s1.compare(0, 2, s2);  // </a:t>
            </a:r>
            <a:r>
              <a:rPr lang="zh-CN" altLang="en-US" dirty="0">
                <a:latin typeface="Courier New" panose="02070309020205020404" pitchFamily="49" charset="0"/>
                <a:ea typeface="仿宋" panose="02010609060101010101" pitchFamily="49" charset="-122"/>
                <a:cs typeface="Courier New" panose="02070309020205020404" pitchFamily="49" charset="0"/>
              </a:rPr>
              <a:t>比较</a:t>
            </a:r>
            <a:r>
              <a:rPr lang="en-US" altLang="zh-CN" dirty="0">
                <a:latin typeface="Courier New" panose="02070309020205020404" pitchFamily="49" charset="0"/>
                <a:ea typeface="仿宋" panose="02010609060101010101" pitchFamily="49" charset="-122"/>
                <a:cs typeface="Courier New" panose="02070309020205020404" pitchFamily="49" charset="0"/>
              </a:rPr>
              <a:t>s1</a:t>
            </a:r>
            <a:r>
              <a:rPr lang="zh-CN" altLang="en-US" dirty="0">
                <a:latin typeface="Courier New" panose="02070309020205020404" pitchFamily="49" charset="0"/>
                <a:ea typeface="仿宋" panose="02010609060101010101" pitchFamily="49" charset="-122"/>
                <a:cs typeface="Courier New" panose="02070309020205020404" pitchFamily="49" charset="0"/>
              </a:rPr>
              <a:t>的子串 </a:t>
            </a:r>
            <a:r>
              <a:rPr lang="en-US" altLang="zh-CN" dirty="0">
                <a:latin typeface="Courier New" panose="02070309020205020404" pitchFamily="49" charset="0"/>
                <a:ea typeface="仿宋" panose="02010609060101010101" pitchFamily="49" charset="-122"/>
                <a:cs typeface="Courier New" panose="02070309020205020404" pitchFamily="49" charset="0"/>
              </a:rPr>
              <a:t>(0,2) </a:t>
            </a:r>
            <a:r>
              <a:rPr lang="zh-CN" altLang="en-US" dirty="0">
                <a:latin typeface="Courier New" panose="02070309020205020404" pitchFamily="49" charset="0"/>
                <a:ea typeface="仿宋" panose="02010609060101010101" pitchFamily="49" charset="-122"/>
                <a:cs typeface="Courier New" panose="02070309020205020404" pitchFamily="49" charset="0"/>
              </a:rPr>
              <a:t>和 </a:t>
            </a:r>
            <a:r>
              <a:rPr lang="en-US" altLang="zh-CN" dirty="0">
                <a:latin typeface="Courier New" panose="02070309020205020404" pitchFamily="49" charset="0"/>
                <a:ea typeface="仿宋" panose="02010609060101010101" pitchFamily="49" charset="-122"/>
                <a:cs typeface="Courier New" panose="02070309020205020404" pitchFamily="49" charset="0"/>
              </a:rPr>
              <a:t>s2</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n = s1.compare("Hello");</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n = s1.compare(1, 2, "Hello");  //</a:t>
            </a:r>
            <a:r>
              <a:rPr lang="zh-CN" altLang="en-US" dirty="0">
                <a:latin typeface="Courier New" panose="02070309020205020404" pitchFamily="49" charset="0"/>
                <a:ea typeface="仿宋" panose="02010609060101010101" pitchFamily="49" charset="-122"/>
                <a:cs typeface="Courier New" panose="02070309020205020404" pitchFamily="49" charset="0"/>
              </a:rPr>
              <a:t>比较 </a:t>
            </a:r>
            <a:r>
              <a:rPr lang="en-US" altLang="zh-CN" dirty="0">
                <a:latin typeface="Courier New" panose="02070309020205020404" pitchFamily="49" charset="0"/>
                <a:ea typeface="仿宋" panose="02010609060101010101" pitchFamily="49" charset="-122"/>
                <a:cs typeface="Courier New" panose="02070309020205020404" pitchFamily="49" charset="0"/>
              </a:rPr>
              <a:t>s1 </a:t>
            </a:r>
            <a:r>
              <a:rPr lang="zh-CN" altLang="en-US" dirty="0">
                <a:latin typeface="Courier New" panose="02070309020205020404" pitchFamily="49" charset="0"/>
                <a:ea typeface="仿宋" panose="02010609060101010101" pitchFamily="49" charset="-122"/>
                <a:cs typeface="Courier New" panose="02070309020205020404" pitchFamily="49" charset="0"/>
              </a:rPr>
              <a:t>的子串</a:t>
            </a:r>
            <a:r>
              <a:rPr lang="en-US" altLang="zh-CN" dirty="0">
                <a:latin typeface="Courier New" panose="02070309020205020404" pitchFamily="49" charset="0"/>
                <a:ea typeface="仿宋" panose="02010609060101010101" pitchFamily="49" charset="-122"/>
                <a:cs typeface="Courier New" panose="02070309020205020404" pitchFamily="49" charset="0"/>
              </a:rPr>
              <a:t>(1,2)</a:t>
            </a:r>
            <a:r>
              <a:rPr lang="zh-CN" altLang="en-US" dirty="0">
                <a:latin typeface="Courier New" panose="02070309020205020404" pitchFamily="49" charset="0"/>
                <a:ea typeface="仿宋" panose="02010609060101010101" pitchFamily="49" charset="-122"/>
                <a:cs typeface="Courier New" panose="02070309020205020404" pitchFamily="49" charset="0"/>
              </a:rPr>
              <a:t>和</a:t>
            </a:r>
            <a:r>
              <a:rPr lang="en-US" altLang="zh-CN" dirty="0">
                <a:latin typeface="Courier New" panose="02070309020205020404" pitchFamily="49" charset="0"/>
                <a:ea typeface="仿宋" panose="02010609060101010101" pitchFamily="49" charset="-122"/>
                <a:cs typeface="Courier New" panose="02070309020205020404" pitchFamily="49" charset="0"/>
              </a:rPr>
              <a:t>"Hello”</a:t>
            </a:r>
          </a:p>
          <a:p>
            <a:pPr marL="0" indent="0">
              <a:buNone/>
            </a:pPr>
            <a:r>
              <a:rPr lang="en-US" altLang="zh-CN" dirty="0">
                <a:latin typeface="Courier New" panose="02070309020205020404" pitchFamily="49" charset="0"/>
                <a:ea typeface="仿宋" panose="02010609060101010101" pitchFamily="49" charset="-122"/>
                <a:cs typeface="Courier New" panose="02070309020205020404" pitchFamily="49" charset="0"/>
              </a:rPr>
              <a:t>n = s1.compare(1, 2, "Hello", 1, 2);  //</a:t>
            </a:r>
            <a:r>
              <a:rPr lang="zh-CN" altLang="en-US" dirty="0">
                <a:latin typeface="Courier New" panose="02070309020205020404" pitchFamily="49" charset="0"/>
                <a:ea typeface="仿宋" panose="02010609060101010101" pitchFamily="49" charset="-122"/>
                <a:cs typeface="Courier New" panose="02070309020205020404" pitchFamily="49" charset="0"/>
              </a:rPr>
              <a:t>比较 </a:t>
            </a:r>
            <a:r>
              <a:rPr lang="en-US" altLang="zh-CN" dirty="0">
                <a:latin typeface="Courier New" panose="02070309020205020404" pitchFamily="49" charset="0"/>
                <a:ea typeface="仿宋" panose="02010609060101010101" pitchFamily="49" charset="-122"/>
                <a:cs typeface="Courier New" panose="02070309020205020404" pitchFamily="49" charset="0"/>
              </a:rPr>
              <a:t>s1 </a:t>
            </a:r>
            <a:r>
              <a:rPr lang="zh-CN" altLang="en-US" dirty="0">
                <a:latin typeface="Courier New" panose="02070309020205020404" pitchFamily="49" charset="0"/>
                <a:ea typeface="仿宋" panose="02010609060101010101" pitchFamily="49" charset="-122"/>
                <a:cs typeface="Courier New" panose="02070309020205020404" pitchFamily="49" charset="0"/>
              </a:rPr>
              <a:t>的子串</a:t>
            </a:r>
            <a:r>
              <a:rPr lang="en-US" altLang="zh-CN" dirty="0">
                <a:latin typeface="Courier New" panose="02070309020205020404" pitchFamily="49" charset="0"/>
                <a:ea typeface="仿宋" panose="02010609060101010101" pitchFamily="49" charset="-122"/>
                <a:cs typeface="Courier New" panose="02070309020205020404" pitchFamily="49" charset="0"/>
              </a:rPr>
              <a:t>(1,2)</a:t>
            </a:r>
            <a:r>
              <a:rPr lang="zh-CN" altLang="en-US" dirty="0">
                <a:latin typeface="Courier New" panose="02070309020205020404" pitchFamily="49" charset="0"/>
                <a:ea typeface="仿宋" panose="02010609060101010101" pitchFamily="49" charset="-122"/>
                <a:cs typeface="Courier New" panose="02070309020205020404" pitchFamily="49" charset="0"/>
              </a:rPr>
              <a:t>和 </a:t>
            </a:r>
            <a:r>
              <a:rPr lang="en-US" altLang="zh-CN" dirty="0">
                <a:latin typeface="Courier New" panose="02070309020205020404" pitchFamily="49" charset="0"/>
                <a:ea typeface="仿宋" panose="02010609060101010101" pitchFamily="49" charset="-122"/>
                <a:cs typeface="Courier New" panose="02070309020205020404" pitchFamily="49" charset="0"/>
              </a:rPr>
              <a:t>"Hello" </a:t>
            </a:r>
            <a:r>
              <a:rPr lang="zh-CN" altLang="en-US" dirty="0">
                <a:latin typeface="Courier New" panose="02070309020205020404" pitchFamily="49" charset="0"/>
                <a:ea typeface="仿宋" panose="02010609060101010101" pitchFamily="49" charset="-122"/>
                <a:cs typeface="Courier New" panose="02070309020205020404" pitchFamily="49" charset="0"/>
              </a:rPr>
              <a:t>的子串</a:t>
            </a:r>
            <a:r>
              <a:rPr lang="en-US" altLang="zh-CN" dirty="0">
                <a:latin typeface="Courier New" panose="02070309020205020404" pitchFamily="49" charset="0"/>
                <a:ea typeface="仿宋" panose="02010609060101010101" pitchFamily="49" charset="-122"/>
                <a:cs typeface="Courier New" panose="02070309020205020404" pitchFamily="49" charset="0"/>
              </a:rPr>
              <a:t>(1,2)</a:t>
            </a:r>
            <a:endParaRPr lang="zh-CN" altLang="en-US" dirty="0">
              <a:latin typeface="Courier New" panose="02070309020205020404" pitchFamily="49" charset="0"/>
              <a:ea typeface="仿宋"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val="1024191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91459FC-72F1-49A6-A97D-5B6AEF96A3EE}"/>
              </a:ext>
            </a:extLst>
          </p:cNvPr>
          <p:cNvSpPr>
            <a:spLocks noGrp="1"/>
          </p:cNvSpPr>
          <p:nvPr>
            <p:ph idx="1"/>
          </p:nvPr>
        </p:nvSpPr>
        <p:spPr>
          <a:xfrm>
            <a:off x="798990" y="1047565"/>
            <a:ext cx="10554810" cy="5129398"/>
          </a:xfrm>
        </p:spPr>
        <p:txBody>
          <a:bodyPr>
            <a:normAutofit fontScale="77500" lnSpcReduction="20000"/>
          </a:bodyPr>
          <a:lstStyle/>
          <a:p>
            <a:pPr marL="0" indent="0">
              <a:buNone/>
            </a:pPr>
            <a:r>
              <a:rPr lang="zh-CN" altLang="en-US" dirty="0"/>
              <a:t>除了可以用 </a:t>
            </a:r>
            <a:r>
              <a:rPr lang="en-US" altLang="zh-CN" dirty="0"/>
              <a:t>&lt;</a:t>
            </a:r>
            <a:r>
              <a:rPr lang="zh-CN" altLang="en-US" dirty="0"/>
              <a:t>、</a:t>
            </a:r>
            <a:r>
              <a:rPr lang="en-US" altLang="zh-CN" dirty="0"/>
              <a:t>&lt;=</a:t>
            </a:r>
            <a:r>
              <a:rPr lang="zh-CN" altLang="en-US" dirty="0"/>
              <a:t>、</a:t>
            </a:r>
            <a:r>
              <a:rPr lang="en-US" altLang="zh-CN" dirty="0"/>
              <a:t>==</a:t>
            </a:r>
            <a:r>
              <a:rPr lang="zh-CN" altLang="en-US" dirty="0"/>
              <a:t>、</a:t>
            </a:r>
            <a:r>
              <a:rPr lang="en-US" altLang="zh-CN" dirty="0"/>
              <a:t>!=</a:t>
            </a:r>
            <a:r>
              <a:rPr lang="zh-CN" altLang="en-US" dirty="0"/>
              <a:t>、</a:t>
            </a:r>
            <a:r>
              <a:rPr lang="en-US" altLang="zh-CN" dirty="0"/>
              <a:t>&gt;=</a:t>
            </a:r>
            <a:r>
              <a:rPr lang="zh-CN" altLang="en-US" dirty="0"/>
              <a:t>、</a:t>
            </a:r>
            <a:r>
              <a:rPr lang="en-US" altLang="zh-CN" dirty="0"/>
              <a:t>&gt; </a:t>
            </a:r>
            <a:r>
              <a:rPr lang="zh-CN" altLang="en-US" dirty="0"/>
              <a:t>运算符比较 </a:t>
            </a:r>
            <a:r>
              <a:rPr lang="en-US" altLang="zh-CN" dirty="0"/>
              <a:t>string </a:t>
            </a:r>
            <a:r>
              <a:rPr lang="zh-CN" altLang="en-US" dirty="0"/>
              <a:t>对象外，</a:t>
            </a:r>
            <a:r>
              <a:rPr lang="en-US" altLang="zh-CN" dirty="0"/>
              <a:t>string </a:t>
            </a:r>
            <a:r>
              <a:rPr lang="zh-CN" altLang="en-US" dirty="0"/>
              <a:t>类还有 </a:t>
            </a:r>
            <a:r>
              <a:rPr lang="en-US" altLang="zh-CN" dirty="0"/>
              <a:t>compare </a:t>
            </a:r>
          </a:p>
          <a:p>
            <a:pPr marL="0" indent="0">
              <a:buNone/>
            </a:pPr>
            <a:r>
              <a:rPr lang="zh-CN" altLang="en-US" dirty="0"/>
              <a:t>成员函数，可用于比较字符串。</a:t>
            </a:r>
            <a:r>
              <a:rPr lang="en-US" altLang="zh-CN" dirty="0"/>
              <a:t>compare </a:t>
            </a:r>
            <a:r>
              <a:rPr lang="zh-CN" altLang="en-US" dirty="0"/>
              <a:t>成员函数有以下返回值： </a:t>
            </a:r>
          </a:p>
          <a:p>
            <a:pPr marL="0" indent="0">
              <a:buNone/>
            </a:pPr>
            <a:r>
              <a:rPr lang="zh-CN" altLang="en-US" dirty="0"/>
              <a:t>小于 </a:t>
            </a:r>
            <a:r>
              <a:rPr lang="en-US" altLang="zh-CN" dirty="0"/>
              <a:t>0 </a:t>
            </a:r>
            <a:r>
              <a:rPr lang="zh-CN" altLang="en-US" dirty="0"/>
              <a:t>表示当前的字符串小；</a:t>
            </a:r>
          </a:p>
          <a:p>
            <a:pPr marL="0" indent="0">
              <a:buNone/>
            </a:pPr>
            <a:r>
              <a:rPr lang="zh-CN" altLang="en-US" dirty="0"/>
              <a:t>等于 </a:t>
            </a:r>
            <a:r>
              <a:rPr lang="en-US" altLang="zh-CN" dirty="0"/>
              <a:t>0 </a:t>
            </a:r>
            <a:r>
              <a:rPr lang="zh-CN" altLang="en-US" dirty="0"/>
              <a:t>表示两个字符串相等；</a:t>
            </a:r>
          </a:p>
          <a:p>
            <a:pPr marL="0" indent="0">
              <a:buNone/>
            </a:pPr>
            <a:r>
              <a:rPr lang="zh-CN" altLang="en-US" dirty="0"/>
              <a:t>大于 </a:t>
            </a:r>
            <a:r>
              <a:rPr lang="en-US" altLang="zh-CN" dirty="0"/>
              <a:t>0 </a:t>
            </a:r>
            <a:r>
              <a:rPr lang="zh-CN" altLang="en-US" dirty="0"/>
              <a:t>表示另一个字符串小。</a:t>
            </a:r>
          </a:p>
          <a:p>
            <a:pPr marL="0" indent="0">
              <a:buNone/>
            </a:pPr>
            <a:endParaRPr lang="en-US" altLang="zh-CN" sz="2600" dirty="0">
              <a:latin typeface="Courier New" panose="02070309020205020404" pitchFamily="49" charset="0"/>
              <a:ea typeface="仿宋" panose="02010609060101010101" pitchFamily="49" charset="-122"/>
              <a:cs typeface="Courier New" panose="02070309020205020404" pitchFamily="49" charset="0"/>
            </a:endParaRP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string s1("hello"), s2("hello, world");</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int n = s1.compare(s2);</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n = s1.compare(1, 2, s2, 0, 3);  //</a:t>
            </a:r>
            <a:r>
              <a:rPr lang="zh-CN" altLang="en-US" sz="2600" dirty="0">
                <a:latin typeface="Courier New" panose="02070309020205020404" pitchFamily="49" charset="0"/>
                <a:ea typeface="仿宋" panose="02010609060101010101" pitchFamily="49" charset="-122"/>
                <a:cs typeface="Courier New" panose="02070309020205020404" pitchFamily="49" charset="0"/>
              </a:rPr>
              <a:t>比较</a:t>
            </a:r>
            <a:r>
              <a:rPr lang="en-US" altLang="zh-CN" sz="2600" dirty="0">
                <a:latin typeface="Courier New" panose="02070309020205020404" pitchFamily="49" charset="0"/>
                <a:ea typeface="仿宋" panose="02010609060101010101" pitchFamily="49" charset="-122"/>
                <a:cs typeface="Courier New" panose="02070309020205020404" pitchFamily="49" charset="0"/>
              </a:rPr>
              <a:t>s1</a:t>
            </a:r>
            <a:r>
              <a:rPr lang="zh-CN" altLang="en-US" sz="2600" dirty="0">
                <a:latin typeface="Courier New" panose="02070309020205020404" pitchFamily="49" charset="0"/>
                <a:ea typeface="仿宋" panose="02010609060101010101" pitchFamily="49" charset="-122"/>
                <a:cs typeface="Courier New" panose="02070309020205020404" pitchFamily="49" charset="0"/>
              </a:rPr>
              <a:t>的子串 </a:t>
            </a:r>
            <a:r>
              <a:rPr lang="en-US" altLang="zh-CN" sz="2600" dirty="0">
                <a:latin typeface="Courier New" panose="02070309020205020404" pitchFamily="49" charset="0"/>
                <a:ea typeface="仿宋" panose="02010609060101010101" pitchFamily="49" charset="-122"/>
                <a:cs typeface="Courier New" panose="02070309020205020404" pitchFamily="49" charset="0"/>
              </a:rPr>
              <a:t>(1,2)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和</a:t>
            </a:r>
            <a:r>
              <a:rPr lang="en-US" altLang="zh-CN" sz="2600" dirty="0">
                <a:latin typeface="Courier New" panose="02070309020205020404" pitchFamily="49" charset="0"/>
                <a:ea typeface="仿宋" panose="02010609060101010101" pitchFamily="49" charset="-122"/>
                <a:cs typeface="Courier New" panose="02070309020205020404" pitchFamily="49" charset="0"/>
              </a:rPr>
              <a:t>s2</a:t>
            </a:r>
            <a:r>
              <a:rPr lang="zh-CN" altLang="en-US" sz="2600" dirty="0">
                <a:latin typeface="Courier New" panose="02070309020205020404" pitchFamily="49" charset="0"/>
                <a:ea typeface="仿宋" panose="02010609060101010101" pitchFamily="49" charset="-122"/>
                <a:cs typeface="Courier New" panose="02070309020205020404" pitchFamily="49" charset="0"/>
              </a:rPr>
              <a:t>的子串 </a:t>
            </a:r>
            <a:r>
              <a:rPr lang="en-US" altLang="zh-CN" sz="2600" dirty="0">
                <a:latin typeface="Courier New" panose="02070309020205020404" pitchFamily="49" charset="0"/>
                <a:ea typeface="仿宋" panose="02010609060101010101" pitchFamily="49" charset="-122"/>
                <a:cs typeface="Courier New" panose="02070309020205020404" pitchFamily="49" charset="0"/>
              </a:rPr>
              <a:t>(0,3)</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n = s1.compare(0, 2, s2);  // </a:t>
            </a:r>
            <a:r>
              <a:rPr lang="zh-CN" altLang="en-US" sz="2600" dirty="0">
                <a:latin typeface="Courier New" panose="02070309020205020404" pitchFamily="49" charset="0"/>
                <a:ea typeface="仿宋" panose="02010609060101010101" pitchFamily="49" charset="-122"/>
                <a:cs typeface="Courier New" panose="02070309020205020404" pitchFamily="49" charset="0"/>
              </a:rPr>
              <a:t>比较</a:t>
            </a:r>
            <a:r>
              <a:rPr lang="en-US" altLang="zh-CN" sz="2600" dirty="0">
                <a:latin typeface="Courier New" panose="02070309020205020404" pitchFamily="49" charset="0"/>
                <a:ea typeface="仿宋" panose="02010609060101010101" pitchFamily="49" charset="-122"/>
                <a:cs typeface="Courier New" panose="02070309020205020404" pitchFamily="49" charset="0"/>
              </a:rPr>
              <a:t>s1</a:t>
            </a:r>
            <a:r>
              <a:rPr lang="zh-CN" altLang="en-US" sz="2600" dirty="0">
                <a:latin typeface="Courier New" panose="02070309020205020404" pitchFamily="49" charset="0"/>
                <a:ea typeface="仿宋" panose="02010609060101010101" pitchFamily="49" charset="-122"/>
                <a:cs typeface="Courier New" panose="02070309020205020404" pitchFamily="49" charset="0"/>
              </a:rPr>
              <a:t>的子串 </a:t>
            </a:r>
            <a:r>
              <a:rPr lang="en-US" altLang="zh-CN" sz="2600" dirty="0">
                <a:latin typeface="Courier New" panose="02070309020205020404" pitchFamily="49" charset="0"/>
                <a:ea typeface="仿宋" panose="02010609060101010101" pitchFamily="49" charset="-122"/>
                <a:cs typeface="Courier New" panose="02070309020205020404" pitchFamily="49" charset="0"/>
              </a:rPr>
              <a:t>(0,2)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和 </a:t>
            </a:r>
            <a:r>
              <a:rPr lang="en-US" altLang="zh-CN" sz="2600" dirty="0">
                <a:latin typeface="Courier New" panose="02070309020205020404" pitchFamily="49" charset="0"/>
                <a:ea typeface="仿宋" panose="02010609060101010101" pitchFamily="49" charset="-122"/>
                <a:cs typeface="Courier New" panose="02070309020205020404" pitchFamily="49" charset="0"/>
              </a:rPr>
              <a:t>s2</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n = s1.compare("Hello");</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n = s1.compare(1, 2, "Hello");  //</a:t>
            </a:r>
            <a:r>
              <a:rPr lang="zh-CN" altLang="en-US" sz="2600" dirty="0">
                <a:latin typeface="Courier New" panose="02070309020205020404" pitchFamily="49" charset="0"/>
                <a:ea typeface="仿宋" panose="02010609060101010101" pitchFamily="49" charset="-122"/>
                <a:cs typeface="Courier New" panose="02070309020205020404" pitchFamily="49" charset="0"/>
              </a:rPr>
              <a:t>比较 </a:t>
            </a:r>
            <a:r>
              <a:rPr lang="en-US" altLang="zh-CN" sz="2600" dirty="0">
                <a:latin typeface="Courier New" panose="02070309020205020404" pitchFamily="49" charset="0"/>
                <a:ea typeface="仿宋" panose="02010609060101010101" pitchFamily="49" charset="-122"/>
                <a:cs typeface="Courier New" panose="02070309020205020404" pitchFamily="49" charset="0"/>
              </a:rPr>
              <a:t>s1 </a:t>
            </a:r>
            <a:r>
              <a:rPr lang="zh-CN" altLang="en-US" sz="2600" dirty="0">
                <a:latin typeface="Courier New" panose="02070309020205020404" pitchFamily="49" charset="0"/>
                <a:ea typeface="仿宋" panose="02010609060101010101" pitchFamily="49" charset="-122"/>
                <a:cs typeface="Courier New" panose="02070309020205020404" pitchFamily="49" charset="0"/>
              </a:rPr>
              <a:t>的子串</a:t>
            </a:r>
            <a:r>
              <a:rPr lang="en-US" altLang="zh-CN" sz="2600" dirty="0">
                <a:latin typeface="Courier New" panose="02070309020205020404" pitchFamily="49" charset="0"/>
                <a:ea typeface="仿宋" panose="02010609060101010101" pitchFamily="49" charset="-122"/>
                <a:cs typeface="Courier New" panose="02070309020205020404" pitchFamily="49" charset="0"/>
              </a:rPr>
              <a:t>(1,2)</a:t>
            </a:r>
            <a:r>
              <a:rPr lang="zh-CN" altLang="en-US" sz="2600" dirty="0">
                <a:latin typeface="Courier New" panose="02070309020205020404" pitchFamily="49" charset="0"/>
                <a:ea typeface="仿宋" panose="02010609060101010101" pitchFamily="49" charset="-122"/>
                <a:cs typeface="Courier New" panose="02070309020205020404" pitchFamily="49" charset="0"/>
              </a:rPr>
              <a:t>和</a:t>
            </a:r>
            <a:r>
              <a:rPr lang="en-US" altLang="zh-CN" sz="2600" dirty="0">
                <a:latin typeface="Courier New" panose="02070309020205020404" pitchFamily="49" charset="0"/>
                <a:ea typeface="仿宋" panose="02010609060101010101" pitchFamily="49" charset="-122"/>
                <a:cs typeface="Courier New" panose="02070309020205020404" pitchFamily="49" charset="0"/>
              </a:rPr>
              <a:t>"Hello”</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n = s1.compare(1, 2, "Hello", 1, 2);  //</a:t>
            </a:r>
            <a:r>
              <a:rPr lang="zh-CN" altLang="en-US" sz="2600" dirty="0">
                <a:latin typeface="Courier New" panose="02070309020205020404" pitchFamily="49" charset="0"/>
                <a:ea typeface="仿宋" panose="02010609060101010101" pitchFamily="49" charset="-122"/>
                <a:cs typeface="Courier New" panose="02070309020205020404" pitchFamily="49" charset="0"/>
              </a:rPr>
              <a:t>比较 </a:t>
            </a:r>
            <a:r>
              <a:rPr lang="en-US" altLang="zh-CN" sz="2600" dirty="0">
                <a:latin typeface="Courier New" panose="02070309020205020404" pitchFamily="49" charset="0"/>
                <a:ea typeface="仿宋" panose="02010609060101010101" pitchFamily="49" charset="-122"/>
                <a:cs typeface="Courier New" panose="02070309020205020404" pitchFamily="49" charset="0"/>
              </a:rPr>
              <a:t>s1 </a:t>
            </a:r>
            <a:r>
              <a:rPr lang="zh-CN" altLang="en-US" sz="2600" dirty="0">
                <a:latin typeface="Courier New" panose="02070309020205020404" pitchFamily="49" charset="0"/>
                <a:ea typeface="仿宋" panose="02010609060101010101" pitchFamily="49" charset="-122"/>
                <a:cs typeface="Courier New" panose="02070309020205020404" pitchFamily="49" charset="0"/>
              </a:rPr>
              <a:t>的子串</a:t>
            </a:r>
            <a:r>
              <a:rPr lang="en-US" altLang="zh-CN" sz="2600" dirty="0">
                <a:latin typeface="Courier New" panose="02070309020205020404" pitchFamily="49" charset="0"/>
                <a:ea typeface="仿宋" panose="02010609060101010101" pitchFamily="49" charset="-122"/>
                <a:cs typeface="Courier New" panose="02070309020205020404" pitchFamily="49" charset="0"/>
              </a:rPr>
              <a:t>(1,2)</a:t>
            </a:r>
            <a:r>
              <a:rPr lang="zh-CN" altLang="en-US" sz="2600" dirty="0">
                <a:latin typeface="Courier New" panose="02070309020205020404" pitchFamily="49" charset="0"/>
                <a:ea typeface="仿宋" panose="02010609060101010101" pitchFamily="49" charset="-122"/>
                <a:cs typeface="Courier New" panose="02070309020205020404" pitchFamily="49" charset="0"/>
              </a:rPr>
              <a:t>和 </a:t>
            </a:r>
            <a:r>
              <a:rPr lang="en-US" altLang="zh-CN" sz="2600" dirty="0">
                <a:latin typeface="Courier New" panose="02070309020205020404" pitchFamily="49" charset="0"/>
                <a:ea typeface="仿宋" panose="02010609060101010101" pitchFamily="49" charset="-122"/>
                <a:cs typeface="Courier New" panose="02070309020205020404" pitchFamily="49" charset="0"/>
              </a:rPr>
              <a:t>"Hello" </a:t>
            </a:r>
            <a:r>
              <a:rPr lang="zh-CN" altLang="en-US" sz="2600" dirty="0">
                <a:latin typeface="Courier New" panose="02070309020205020404" pitchFamily="49" charset="0"/>
                <a:ea typeface="仿宋" panose="02010609060101010101" pitchFamily="49" charset="-122"/>
                <a:cs typeface="Courier New" panose="02070309020205020404" pitchFamily="49" charset="0"/>
              </a:rPr>
              <a:t>的子串</a:t>
            </a:r>
            <a:r>
              <a:rPr lang="en-US" altLang="zh-CN" sz="2600" dirty="0">
                <a:latin typeface="Courier New" panose="02070309020205020404" pitchFamily="49" charset="0"/>
                <a:ea typeface="仿宋" panose="02010609060101010101" pitchFamily="49" charset="-122"/>
                <a:cs typeface="Courier New" panose="02070309020205020404" pitchFamily="49" charset="0"/>
              </a:rPr>
              <a:t>(1,2)</a:t>
            </a:r>
            <a:endParaRPr lang="zh-CN" altLang="en-US" sz="2600" dirty="0">
              <a:latin typeface="Courier New" panose="02070309020205020404" pitchFamily="49" charset="0"/>
              <a:ea typeface="仿宋"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val="371039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24E8C8-9234-4D7B-AE78-3CF3F365B849}"/>
              </a:ext>
            </a:extLst>
          </p:cNvPr>
          <p:cNvSpPr>
            <a:spLocks noGrp="1"/>
          </p:cNvSpPr>
          <p:nvPr>
            <p:ph type="title"/>
          </p:nvPr>
        </p:nvSpPr>
        <p:spPr>
          <a:xfrm>
            <a:off x="728028" y="-5913"/>
            <a:ext cx="10515600" cy="1325563"/>
          </a:xfrm>
        </p:spPr>
        <p:txBody>
          <a:bodyPr>
            <a:normAutofit/>
          </a:bodyPr>
          <a:lstStyle/>
          <a:p>
            <a:r>
              <a:rPr lang="zh-CN" altLang="en-US" sz="3600" dirty="0"/>
              <a:t>容器的定义和初始化</a:t>
            </a:r>
          </a:p>
        </p:txBody>
      </p:sp>
      <p:pic>
        <p:nvPicPr>
          <p:cNvPr id="8" name="图片 7">
            <a:extLst>
              <a:ext uri="{FF2B5EF4-FFF2-40B4-BE49-F238E27FC236}">
                <a16:creationId xmlns:a16="http://schemas.microsoft.com/office/drawing/2014/main" id="{2B9C771D-F030-44BF-B875-802234305E96}"/>
              </a:ext>
            </a:extLst>
          </p:cNvPr>
          <p:cNvPicPr>
            <a:picLocks noChangeAspect="1"/>
          </p:cNvPicPr>
          <p:nvPr/>
        </p:nvPicPr>
        <p:blipFill>
          <a:blip r:embed="rId2"/>
          <a:stretch>
            <a:fillRect/>
          </a:stretch>
        </p:blipFill>
        <p:spPr>
          <a:xfrm>
            <a:off x="6844347" y="792163"/>
            <a:ext cx="4619625" cy="1066800"/>
          </a:xfrm>
          <a:prstGeom prst="rect">
            <a:avLst/>
          </a:prstGeom>
        </p:spPr>
      </p:pic>
      <p:sp>
        <p:nvSpPr>
          <p:cNvPr id="12" name="矩形 11">
            <a:extLst>
              <a:ext uri="{FF2B5EF4-FFF2-40B4-BE49-F238E27FC236}">
                <a16:creationId xmlns:a16="http://schemas.microsoft.com/office/drawing/2014/main" id="{91946F9B-D876-4284-B81A-5B88929BE672}"/>
              </a:ext>
            </a:extLst>
          </p:cNvPr>
          <p:cNvSpPr/>
          <p:nvPr/>
        </p:nvSpPr>
        <p:spPr>
          <a:xfrm>
            <a:off x="728028" y="1005840"/>
            <a:ext cx="10515600" cy="646331"/>
          </a:xfrm>
          <a:prstGeom prst="rect">
            <a:avLst/>
          </a:prstGeom>
        </p:spPr>
        <p:txBody>
          <a:bodyPr wrap="square">
            <a:spAutoFit/>
          </a:bodyPr>
          <a:lstStyle/>
          <a:p>
            <a:r>
              <a:rPr lang="zh-CN" altLang="en-US" dirty="0"/>
              <a:t>每个容器类型都定义了一个默认构造函数。除 </a:t>
            </a:r>
            <a:r>
              <a:rPr lang="en-US" altLang="zh-CN" dirty="0"/>
              <a:t>array</a:t>
            </a:r>
            <a:r>
              <a:rPr lang="zh-CN" altLang="en-US" dirty="0"/>
              <a:t>之外，其他容器的默认构造函数都会创建一个指定类型的空容器，且都可以接受指定容器大小和元素初始值的参数</a:t>
            </a:r>
          </a:p>
        </p:txBody>
      </p:sp>
      <p:pic>
        <p:nvPicPr>
          <p:cNvPr id="13" name="图片 12">
            <a:extLst>
              <a:ext uri="{FF2B5EF4-FFF2-40B4-BE49-F238E27FC236}">
                <a16:creationId xmlns:a16="http://schemas.microsoft.com/office/drawing/2014/main" id="{304F555E-1324-4206-8AE4-77FAFB9B9B99}"/>
              </a:ext>
            </a:extLst>
          </p:cNvPr>
          <p:cNvPicPr>
            <a:picLocks noChangeAspect="1"/>
          </p:cNvPicPr>
          <p:nvPr/>
        </p:nvPicPr>
        <p:blipFill>
          <a:blip r:embed="rId3"/>
          <a:stretch>
            <a:fillRect/>
          </a:stretch>
        </p:blipFill>
        <p:spPr>
          <a:xfrm>
            <a:off x="8024494" y="3941571"/>
            <a:ext cx="1890079" cy="514350"/>
          </a:xfrm>
          <a:prstGeom prst="rect">
            <a:avLst/>
          </a:prstGeom>
        </p:spPr>
      </p:pic>
      <p:pic>
        <p:nvPicPr>
          <p:cNvPr id="14" name="图片 13">
            <a:extLst>
              <a:ext uri="{FF2B5EF4-FFF2-40B4-BE49-F238E27FC236}">
                <a16:creationId xmlns:a16="http://schemas.microsoft.com/office/drawing/2014/main" id="{E4DF3938-D7EF-45B7-A10C-926EC8EE8BCA}"/>
              </a:ext>
            </a:extLst>
          </p:cNvPr>
          <p:cNvPicPr>
            <a:picLocks noChangeAspect="1"/>
          </p:cNvPicPr>
          <p:nvPr/>
        </p:nvPicPr>
        <p:blipFill>
          <a:blip r:embed="rId3"/>
          <a:stretch>
            <a:fillRect/>
          </a:stretch>
        </p:blipFill>
        <p:spPr>
          <a:xfrm>
            <a:off x="3218815" y="4244466"/>
            <a:ext cx="1466850" cy="358014"/>
          </a:xfrm>
          <a:prstGeom prst="rect">
            <a:avLst/>
          </a:prstGeom>
        </p:spPr>
      </p:pic>
      <p:pic>
        <p:nvPicPr>
          <p:cNvPr id="15" name="图片 14">
            <a:extLst>
              <a:ext uri="{FF2B5EF4-FFF2-40B4-BE49-F238E27FC236}">
                <a16:creationId xmlns:a16="http://schemas.microsoft.com/office/drawing/2014/main" id="{950E4CD2-092D-4CFF-A17C-442A20B3C062}"/>
              </a:ext>
            </a:extLst>
          </p:cNvPr>
          <p:cNvPicPr>
            <a:picLocks noChangeAspect="1"/>
          </p:cNvPicPr>
          <p:nvPr/>
        </p:nvPicPr>
        <p:blipFill>
          <a:blip r:embed="rId3"/>
          <a:stretch>
            <a:fillRect/>
          </a:stretch>
        </p:blipFill>
        <p:spPr>
          <a:xfrm>
            <a:off x="3300094" y="6101080"/>
            <a:ext cx="5894705" cy="330200"/>
          </a:xfrm>
          <a:prstGeom prst="rect">
            <a:avLst/>
          </a:prstGeom>
        </p:spPr>
      </p:pic>
      <p:pic>
        <p:nvPicPr>
          <p:cNvPr id="16" name="图片 15">
            <a:extLst>
              <a:ext uri="{FF2B5EF4-FFF2-40B4-BE49-F238E27FC236}">
                <a16:creationId xmlns:a16="http://schemas.microsoft.com/office/drawing/2014/main" id="{D65246B6-0F88-4375-B92A-D7B75CE0ED11}"/>
              </a:ext>
            </a:extLst>
          </p:cNvPr>
          <p:cNvPicPr>
            <a:picLocks noChangeAspect="1"/>
          </p:cNvPicPr>
          <p:nvPr/>
        </p:nvPicPr>
        <p:blipFill>
          <a:blip r:embed="rId3"/>
          <a:stretch>
            <a:fillRect/>
          </a:stretch>
        </p:blipFill>
        <p:spPr>
          <a:xfrm>
            <a:off x="8420734" y="5697346"/>
            <a:ext cx="1466850" cy="514350"/>
          </a:xfrm>
          <a:prstGeom prst="rect">
            <a:avLst/>
          </a:prstGeom>
        </p:spPr>
      </p:pic>
      <p:graphicFrame>
        <p:nvGraphicFramePr>
          <p:cNvPr id="4" name="表格 4">
            <a:extLst>
              <a:ext uri="{FF2B5EF4-FFF2-40B4-BE49-F238E27FC236}">
                <a16:creationId xmlns:a16="http://schemas.microsoft.com/office/drawing/2014/main" id="{D5802C08-C5E7-469E-B217-07A44DF9CD14}"/>
              </a:ext>
            </a:extLst>
          </p:cNvPr>
          <p:cNvGraphicFramePr>
            <a:graphicFrameLocks noGrp="1"/>
          </p:cNvGraphicFramePr>
          <p:nvPr>
            <p:extLst>
              <p:ext uri="{D42A27DB-BD31-4B8C-83A1-F6EECF244321}">
                <p14:modId xmlns:p14="http://schemas.microsoft.com/office/powerpoint/2010/main" val="1898773681"/>
              </p:ext>
            </p:extLst>
          </p:nvPr>
        </p:nvGraphicFramePr>
        <p:xfrm>
          <a:off x="356586" y="1796237"/>
          <a:ext cx="11478828" cy="4896458"/>
        </p:xfrm>
        <a:graphic>
          <a:graphicData uri="http://schemas.openxmlformats.org/drawingml/2006/table">
            <a:tbl>
              <a:tblPr firstRow="1" bandRow="1">
                <a:tableStyleId>{2D5ABB26-0587-4C30-8999-92F81FD0307C}</a:tableStyleId>
              </a:tblPr>
              <a:tblGrid>
                <a:gridCol w="4278248">
                  <a:extLst>
                    <a:ext uri="{9D8B030D-6E8A-4147-A177-3AD203B41FA5}">
                      <a16:colId xmlns:a16="http://schemas.microsoft.com/office/drawing/2014/main" val="1674050451"/>
                    </a:ext>
                  </a:extLst>
                </a:gridCol>
                <a:gridCol w="7200580">
                  <a:extLst>
                    <a:ext uri="{9D8B030D-6E8A-4147-A177-3AD203B41FA5}">
                      <a16:colId xmlns:a16="http://schemas.microsoft.com/office/drawing/2014/main" val="1567191538"/>
                    </a:ext>
                  </a:extLst>
                </a:gridCol>
              </a:tblGrid>
              <a:tr h="500485">
                <a:tc>
                  <a:txBody>
                    <a:bodyPr/>
                    <a:lstStyle/>
                    <a:p>
                      <a:r>
                        <a:rPr lang="en-US" altLang="zh-CN" sz="1400" dirty="0">
                          <a:latin typeface="Courier New" panose="02070309020205020404" pitchFamily="49" charset="0"/>
                          <a:cs typeface="Courier New" panose="02070309020205020404" pitchFamily="49" charset="0"/>
                        </a:rPr>
                        <a:t>C </a:t>
                      </a:r>
                      <a:r>
                        <a:rPr lang="en-US" altLang="zh-CN" sz="1400" dirty="0" err="1">
                          <a:latin typeface="Courier New" panose="02070309020205020404" pitchFamily="49" charset="0"/>
                          <a:cs typeface="Courier New" panose="02070309020205020404" pitchFamily="49" charset="0"/>
                        </a:rPr>
                        <a:t>c</a:t>
                      </a:r>
                      <a:r>
                        <a:rPr lang="en-US" altLang="zh-CN" sz="1400" dirty="0">
                          <a:latin typeface="Courier New" panose="02070309020205020404" pitchFamily="49" charset="0"/>
                          <a:cs typeface="Courier New" panose="02070309020205020404" pitchFamily="49" charset="0"/>
                        </a:rPr>
                        <a:t>;</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默认构造函数。如果</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是一个</a:t>
                      </a:r>
                      <a:r>
                        <a:rPr lang="en-US" altLang="zh-CN" sz="1400" dirty="0">
                          <a:latin typeface="Courier New" panose="02070309020205020404" pitchFamily="49" charset="0"/>
                          <a:cs typeface="Courier New" panose="02070309020205020404" pitchFamily="49" charset="0"/>
                        </a:rPr>
                        <a:t>array,</a:t>
                      </a:r>
                      <a:r>
                        <a:rPr lang="zh-CN" altLang="en-US" sz="1400" dirty="0">
                          <a:latin typeface="Courier New" panose="02070309020205020404" pitchFamily="49" charset="0"/>
                          <a:cs typeface="Courier New" panose="02070309020205020404" pitchFamily="49" charset="0"/>
                        </a:rPr>
                        <a:t>则</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中元素按默认方式初始化</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否则</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为空</a:t>
                      </a:r>
                    </a:p>
                  </a:txBody>
                  <a:tcPr/>
                </a:tc>
                <a:extLst>
                  <a:ext uri="{0D108BD9-81ED-4DB2-BD59-A6C34878D82A}">
                    <a16:rowId xmlns:a16="http://schemas.microsoft.com/office/drawing/2014/main" val="1632383661"/>
                  </a:ext>
                </a:extLst>
              </a:tr>
              <a:tr h="725729">
                <a:tc>
                  <a:txBody>
                    <a:bodyPr/>
                    <a:lstStyle/>
                    <a:p>
                      <a:r>
                        <a:rPr lang="en-US" altLang="zh-CN" sz="1400" dirty="0">
                          <a:latin typeface="Courier New" panose="02070309020205020404" pitchFamily="49" charset="0"/>
                          <a:cs typeface="Courier New" panose="02070309020205020404" pitchFamily="49" charset="0"/>
                        </a:rPr>
                        <a:t>C c1 (c2)</a:t>
                      </a:r>
                    </a:p>
                    <a:p>
                      <a:r>
                        <a:rPr lang="en-US" altLang="zh-CN" sz="1400" dirty="0">
                          <a:latin typeface="Courier New" panose="02070309020205020404" pitchFamily="49" charset="0"/>
                          <a:cs typeface="Courier New" panose="02070309020205020404" pitchFamily="49" charset="0"/>
                        </a:rPr>
                        <a:t>C c1=c2</a:t>
                      </a:r>
                      <a:endParaRPr lang="zh-CN" altLang="en-US" sz="1400" dirty="0">
                        <a:latin typeface="Courier New" panose="02070309020205020404" pitchFamily="49" charset="0"/>
                        <a:cs typeface="Courier New" panose="02070309020205020404" pitchFamily="49" charset="0"/>
                      </a:endParaRPr>
                    </a:p>
                  </a:txBody>
                  <a:tcPr/>
                </a:tc>
                <a:tc>
                  <a:txBody>
                    <a:bodyPr/>
                    <a:lstStyle/>
                    <a:p>
                      <a:r>
                        <a:rPr lang="en-US" altLang="zh-CN" sz="1400" dirty="0">
                          <a:latin typeface="Courier New" panose="02070309020205020404" pitchFamily="49" charset="0"/>
                          <a:cs typeface="Courier New" panose="02070309020205020404" pitchFamily="49" charset="0"/>
                        </a:rPr>
                        <a:t>c1</a:t>
                      </a:r>
                      <a:r>
                        <a:rPr lang="zh-CN" altLang="en-US" sz="1400" dirty="0">
                          <a:latin typeface="Courier New" panose="02070309020205020404" pitchFamily="49" charset="0"/>
                          <a:cs typeface="Courier New" panose="02070309020205020404" pitchFamily="49" charset="0"/>
                        </a:rPr>
                        <a:t>初始化为</a:t>
                      </a:r>
                      <a:r>
                        <a:rPr lang="en-US" altLang="zh-CN" sz="1400" dirty="0">
                          <a:latin typeface="Courier New" panose="02070309020205020404" pitchFamily="49" charset="0"/>
                          <a:cs typeface="Courier New" panose="02070309020205020404" pitchFamily="49" charset="0"/>
                        </a:rPr>
                        <a:t>c2</a:t>
                      </a:r>
                      <a:r>
                        <a:rPr lang="zh-CN" altLang="en-US" sz="1400" dirty="0">
                          <a:latin typeface="Courier New" panose="02070309020205020404" pitchFamily="49" charset="0"/>
                          <a:cs typeface="Courier New" panose="02070309020205020404" pitchFamily="49" charset="0"/>
                        </a:rPr>
                        <a:t>的拷贝。</a:t>
                      </a:r>
                      <a:r>
                        <a:rPr lang="en-US" altLang="zh-CN" sz="1400" dirty="0">
                          <a:latin typeface="Courier New" panose="02070309020205020404" pitchFamily="49" charset="0"/>
                          <a:cs typeface="Courier New" panose="02070309020205020404" pitchFamily="49" charset="0"/>
                        </a:rPr>
                        <a:t>c1</a:t>
                      </a:r>
                      <a:r>
                        <a:rPr lang="zh-CN" altLang="en-US" sz="1400" dirty="0">
                          <a:latin typeface="Courier New" panose="02070309020205020404" pitchFamily="49" charset="0"/>
                          <a:cs typeface="Courier New" panose="02070309020205020404" pitchFamily="49" charset="0"/>
                        </a:rPr>
                        <a:t>和</a:t>
                      </a:r>
                      <a:r>
                        <a:rPr lang="en-US" altLang="zh-CN" sz="1400" dirty="0">
                          <a:latin typeface="Courier New" panose="02070309020205020404" pitchFamily="49" charset="0"/>
                          <a:cs typeface="Courier New" panose="02070309020205020404" pitchFamily="49" charset="0"/>
                        </a:rPr>
                        <a:t>c2</a:t>
                      </a:r>
                      <a:r>
                        <a:rPr lang="zh-CN" altLang="en-US" sz="1400" dirty="0">
                          <a:latin typeface="Courier New" panose="02070309020205020404" pitchFamily="49" charset="0"/>
                          <a:cs typeface="Courier New" panose="02070309020205020404" pitchFamily="49" charset="0"/>
                        </a:rPr>
                        <a:t>必须是相同类型</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即，它们必须是相同的容器类型，且保存的是相同的元素类型</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对于</a:t>
                      </a:r>
                      <a:r>
                        <a:rPr lang="en-US" altLang="zh-CN" sz="1400" dirty="0">
                          <a:latin typeface="Courier New" panose="02070309020205020404" pitchFamily="49" charset="0"/>
                          <a:cs typeface="Courier New" panose="02070309020205020404" pitchFamily="49" charset="0"/>
                        </a:rPr>
                        <a:t>array</a:t>
                      </a:r>
                      <a:r>
                        <a:rPr lang="zh-CN" altLang="en-US" sz="1400" dirty="0">
                          <a:latin typeface="Courier New" panose="02070309020205020404" pitchFamily="49" charset="0"/>
                          <a:cs typeface="Courier New" panose="02070309020205020404" pitchFamily="49" charset="0"/>
                        </a:rPr>
                        <a:t>类型，两者还必须具有相同大小</a:t>
                      </a:r>
                      <a:r>
                        <a:rPr lang="en-US" altLang="zh-CN" sz="1400" dirty="0">
                          <a:latin typeface="Courier New" panose="02070309020205020404" pitchFamily="49" charset="0"/>
                          <a:cs typeface="Courier New" panose="02070309020205020404" pitchFamily="49" charset="0"/>
                        </a:rPr>
                        <a:t>)</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427299088"/>
                  </a:ext>
                </a:extLst>
              </a:tr>
              <a:tr h="870736">
                <a:tc>
                  <a:txBody>
                    <a:bodyPr/>
                    <a:lstStyle/>
                    <a:p>
                      <a:r>
                        <a:rPr lang="en-US" altLang="zh-CN" sz="1400" dirty="0">
                          <a:latin typeface="Courier New" panose="02070309020205020404" pitchFamily="49" charset="0"/>
                          <a:cs typeface="Courier New" panose="02070309020205020404" pitchFamily="49" charset="0"/>
                        </a:rPr>
                        <a:t>C c{</a:t>
                      </a:r>
                      <a:r>
                        <a:rPr lang="en-US" altLang="zh-CN" sz="1400" dirty="0" err="1">
                          <a:latin typeface="Courier New" panose="02070309020205020404" pitchFamily="49" charset="0"/>
                          <a:cs typeface="Courier New" panose="02070309020205020404" pitchFamily="49" charset="0"/>
                        </a:rPr>
                        <a:t>a,b,c</a:t>
                      </a:r>
                      <a:r>
                        <a:rPr lang="en-US" altLang="zh-CN" sz="1400" dirty="0">
                          <a:latin typeface="Courier New" panose="02070309020205020404" pitchFamily="49" charset="0"/>
                          <a:cs typeface="Courier New" panose="02070309020205020404" pitchFamily="49" charset="0"/>
                        </a:rPr>
                        <a:t>...}</a:t>
                      </a:r>
                    </a:p>
                    <a:p>
                      <a:r>
                        <a:rPr lang="en-US" altLang="zh-CN" sz="1400" dirty="0">
                          <a:latin typeface="Courier New" panose="02070309020205020404" pitchFamily="49" charset="0"/>
                          <a:cs typeface="Courier New" panose="02070309020205020404" pitchFamily="49" charset="0"/>
                        </a:rPr>
                        <a:t>C c={</a:t>
                      </a:r>
                      <a:r>
                        <a:rPr lang="en-US" altLang="zh-CN" sz="1400" dirty="0" err="1">
                          <a:latin typeface="Courier New" panose="02070309020205020404" pitchFamily="49" charset="0"/>
                          <a:cs typeface="Courier New" panose="02070309020205020404" pitchFamily="49" charset="0"/>
                        </a:rPr>
                        <a:t>a,b,c</a:t>
                      </a:r>
                      <a:r>
                        <a:rPr lang="en-US" altLang="zh-CN" sz="1400" dirty="0">
                          <a:latin typeface="Courier New" panose="02070309020205020404" pitchFamily="49" charset="0"/>
                          <a:cs typeface="Courier New" panose="02070309020205020404" pitchFamily="49" charset="0"/>
                        </a:rPr>
                        <a:t>...}</a:t>
                      </a:r>
                      <a:endParaRPr lang="zh-CN" altLang="en-US" sz="1400" dirty="0">
                        <a:latin typeface="Courier New" panose="02070309020205020404" pitchFamily="49" charset="0"/>
                        <a:cs typeface="Courier New" panose="02070309020205020404" pitchFamily="49" charset="0"/>
                      </a:endParaRPr>
                    </a:p>
                  </a:txBody>
                  <a:tcPr/>
                </a:tc>
                <a:tc>
                  <a:txBody>
                    <a:bodyPr/>
                    <a:lstStyle/>
                    <a:p>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初始化为初始化列表中元素的拷贝。列表中元素的类型必须与</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的元素类型相容。对于</a:t>
                      </a:r>
                      <a:r>
                        <a:rPr lang="en-US" altLang="zh-CN" sz="1400" dirty="0">
                          <a:latin typeface="Courier New" panose="02070309020205020404" pitchFamily="49" charset="0"/>
                          <a:cs typeface="Courier New" panose="02070309020205020404" pitchFamily="49" charset="0"/>
                        </a:rPr>
                        <a:t>array</a:t>
                      </a:r>
                      <a:r>
                        <a:rPr lang="zh-CN" altLang="en-US" sz="1400" dirty="0">
                          <a:latin typeface="Courier New" panose="02070309020205020404" pitchFamily="49" charset="0"/>
                          <a:cs typeface="Courier New" panose="02070309020205020404" pitchFamily="49" charset="0"/>
                        </a:rPr>
                        <a:t>类型，列表中元素数目必须等于或小于</a:t>
                      </a:r>
                      <a:r>
                        <a:rPr lang="en-US" altLang="zh-CN" sz="1400" dirty="0">
                          <a:latin typeface="Courier New" panose="02070309020205020404" pitchFamily="49" charset="0"/>
                          <a:cs typeface="Courier New" panose="02070309020205020404" pitchFamily="49" charset="0"/>
                        </a:rPr>
                        <a:t>array</a:t>
                      </a:r>
                      <a:r>
                        <a:rPr lang="zh-CN" altLang="en-US" sz="1400" dirty="0">
                          <a:latin typeface="Courier New" panose="02070309020205020404" pitchFamily="49" charset="0"/>
                          <a:cs typeface="Courier New" panose="02070309020205020404" pitchFamily="49" charset="0"/>
                        </a:rPr>
                        <a:t>的大小，任何遗漏的元素都进行值初始化</a:t>
                      </a:r>
                      <a:endParaRPr lang="en-US" altLang="zh-CN" sz="1400" dirty="0">
                        <a:latin typeface="Courier New" panose="02070309020205020404" pitchFamily="49" charset="0"/>
                        <a:cs typeface="Courier New" panose="02070309020205020404" pitchFamily="49" charset="0"/>
                      </a:endParaRP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449185282"/>
                  </a:ext>
                </a:extLst>
              </a:tr>
              <a:tr h="706567">
                <a:tc>
                  <a:txBody>
                    <a:bodyPr/>
                    <a:lstStyle/>
                    <a:p>
                      <a:r>
                        <a:rPr lang="en-US" altLang="zh-CN" sz="1400" dirty="0">
                          <a:latin typeface="Courier New" panose="02070309020205020404" pitchFamily="49" charset="0"/>
                          <a:cs typeface="Courier New" panose="02070309020205020404" pitchFamily="49" charset="0"/>
                        </a:rPr>
                        <a:t>C c(</a:t>
                      </a:r>
                      <a:r>
                        <a:rPr lang="en-US" altLang="zh-CN" sz="1400" dirty="0" err="1">
                          <a:latin typeface="Courier New" panose="02070309020205020404" pitchFamily="49" charset="0"/>
                          <a:cs typeface="Courier New" panose="02070309020205020404" pitchFamily="49" charset="0"/>
                        </a:rPr>
                        <a:t>b,e</a:t>
                      </a:r>
                      <a:r>
                        <a:rPr lang="en-US" altLang="zh-CN" sz="1400" dirty="0">
                          <a:latin typeface="Courier New" panose="02070309020205020404" pitchFamily="49" charset="0"/>
                          <a:cs typeface="Courier New" panose="02070309020205020404" pitchFamily="49" charset="0"/>
                        </a:rPr>
                        <a:t>)</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初始化为迭代器</a:t>
                      </a:r>
                      <a:r>
                        <a:rPr lang="en-US" altLang="zh-CN" sz="1400" dirty="0">
                          <a:latin typeface="Courier New" panose="02070309020205020404" pitchFamily="49" charset="0"/>
                          <a:cs typeface="Courier New" panose="02070309020205020404" pitchFamily="49" charset="0"/>
                        </a:rPr>
                        <a:t>b</a:t>
                      </a:r>
                      <a:r>
                        <a:rPr lang="zh-CN" altLang="en-US" sz="1400" dirty="0">
                          <a:latin typeface="Courier New" panose="02070309020205020404" pitchFamily="49" charset="0"/>
                          <a:cs typeface="Courier New" panose="02070309020205020404" pitchFamily="49" charset="0"/>
                        </a:rPr>
                        <a:t>和</a:t>
                      </a:r>
                      <a:r>
                        <a:rPr lang="en-US" altLang="zh-CN" sz="1400" dirty="0">
                          <a:latin typeface="Courier New" panose="02070309020205020404" pitchFamily="49" charset="0"/>
                          <a:cs typeface="Courier New" panose="02070309020205020404" pitchFamily="49" charset="0"/>
                        </a:rPr>
                        <a:t>e</a:t>
                      </a:r>
                      <a:r>
                        <a:rPr lang="zh-CN" altLang="en-US" sz="1400" dirty="0">
                          <a:latin typeface="Courier New" panose="02070309020205020404" pitchFamily="49" charset="0"/>
                          <a:cs typeface="Courier New" panose="02070309020205020404" pitchFamily="49" charset="0"/>
                        </a:rPr>
                        <a:t>指定范围中的元素的拷贝。范围中元素的类型必须与</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的元素类型相容</a:t>
                      </a:r>
                      <a:r>
                        <a:rPr lang="en-US" altLang="zh-CN" sz="1400" dirty="0">
                          <a:latin typeface="Courier New" panose="02070309020205020404" pitchFamily="49" charset="0"/>
                          <a:cs typeface="Courier New" panose="02070309020205020404" pitchFamily="49" charset="0"/>
                        </a:rPr>
                        <a:t>(array </a:t>
                      </a:r>
                      <a:r>
                        <a:rPr lang="zh-CN" altLang="en-US" sz="1400" dirty="0">
                          <a:latin typeface="Courier New" panose="02070309020205020404" pitchFamily="49" charset="0"/>
                          <a:cs typeface="Courier New" panose="02070309020205020404" pitchFamily="49" charset="0"/>
                        </a:rPr>
                        <a:t>不适用</a:t>
                      </a:r>
                      <a:r>
                        <a:rPr lang="en-US" altLang="zh-CN" sz="1400" dirty="0">
                          <a:latin typeface="Courier New" panose="02070309020205020404" pitchFamily="49" charset="0"/>
                          <a:cs typeface="Courier New" panose="02070309020205020404" pitchFamily="49" charset="0"/>
                        </a:rPr>
                        <a:t>)</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828898908"/>
                  </a:ext>
                </a:extLst>
              </a:tr>
              <a:tr h="500485">
                <a:tc gridSpan="2">
                  <a:txBody>
                    <a:bodyPr/>
                    <a:lstStyle/>
                    <a:p>
                      <a:r>
                        <a:rPr lang="zh-CN" altLang="en-US" sz="1400" dirty="0">
                          <a:latin typeface="Courier New" panose="02070309020205020404" pitchFamily="49" charset="0"/>
                          <a:cs typeface="Courier New" panose="02070309020205020404" pitchFamily="49" charset="0"/>
                        </a:rPr>
                        <a:t>只有顺序容器</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不包括</a:t>
                      </a:r>
                      <a:r>
                        <a:rPr lang="en-US" altLang="zh-CN" sz="1400" dirty="0">
                          <a:latin typeface="Courier New" panose="02070309020205020404" pitchFamily="49" charset="0"/>
                          <a:cs typeface="Courier New" panose="02070309020205020404" pitchFamily="49" charset="0"/>
                        </a:rPr>
                        <a:t>array)</a:t>
                      </a:r>
                      <a:r>
                        <a:rPr lang="zh-CN" altLang="en-US" sz="1400" dirty="0">
                          <a:latin typeface="Courier New" panose="02070309020205020404" pitchFamily="49" charset="0"/>
                          <a:cs typeface="Courier New" panose="02070309020205020404" pitchFamily="49" charset="0"/>
                        </a:rPr>
                        <a:t>的构造函数才能接受大小参数</a:t>
                      </a:r>
                    </a:p>
                    <a:p>
                      <a:endParaRPr lang="zh-CN" altLang="en-US" sz="1400" dirty="0">
                        <a:latin typeface="Courier New" panose="02070309020205020404" pitchFamily="49" charset="0"/>
                        <a:cs typeface="Courier New" panose="02070309020205020404" pitchFamily="49" charset="0"/>
                      </a:endParaRPr>
                    </a:p>
                  </a:txBody>
                  <a:tcPr/>
                </a:tc>
                <a:tc hMerge="1">
                  <a:txBody>
                    <a:bodyPr/>
                    <a:lstStyle/>
                    <a:p>
                      <a:endParaRPr lang="zh-CN" altLang="en-US" dirty="0"/>
                    </a:p>
                  </a:txBody>
                  <a:tcPr/>
                </a:tc>
                <a:extLst>
                  <a:ext uri="{0D108BD9-81ED-4DB2-BD59-A6C34878D82A}">
                    <a16:rowId xmlns:a16="http://schemas.microsoft.com/office/drawing/2014/main" val="2816287771"/>
                  </a:ext>
                </a:extLst>
              </a:tr>
              <a:tr h="934058">
                <a:tc>
                  <a:txBody>
                    <a:bodyPr/>
                    <a:lstStyle/>
                    <a:p>
                      <a:r>
                        <a:rPr lang="en-US" altLang="zh-CN" sz="1400" dirty="0">
                          <a:latin typeface="Courier New" panose="02070309020205020404" pitchFamily="49" charset="0"/>
                          <a:cs typeface="Courier New" panose="02070309020205020404" pitchFamily="49" charset="0"/>
                        </a:rPr>
                        <a:t>C seq(n)</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en-US" altLang="zh-CN" sz="1400" dirty="0">
                          <a:latin typeface="Courier New" panose="02070309020205020404" pitchFamily="49" charset="0"/>
                          <a:cs typeface="Courier New" panose="02070309020205020404" pitchFamily="49" charset="0"/>
                        </a:rPr>
                        <a:t>seq</a:t>
                      </a:r>
                      <a:r>
                        <a:rPr lang="zh-CN" altLang="en-US" sz="1400" dirty="0">
                          <a:latin typeface="Courier New" panose="02070309020205020404" pitchFamily="49" charset="0"/>
                          <a:cs typeface="Courier New" panose="02070309020205020404" pitchFamily="49" charset="0"/>
                        </a:rPr>
                        <a:t>包含</a:t>
                      </a:r>
                      <a:r>
                        <a:rPr lang="en-US" altLang="zh-CN" sz="1400" dirty="0">
                          <a:latin typeface="Courier New" panose="02070309020205020404" pitchFamily="49" charset="0"/>
                          <a:cs typeface="Courier New" panose="02070309020205020404" pitchFamily="49" charset="0"/>
                        </a:rPr>
                        <a:t>n</a:t>
                      </a:r>
                      <a:r>
                        <a:rPr lang="zh-CN" altLang="en-US" sz="1400" dirty="0">
                          <a:latin typeface="Courier New" panose="02070309020205020404" pitchFamily="49" charset="0"/>
                          <a:cs typeface="Courier New" panose="02070309020205020404" pitchFamily="49" charset="0"/>
                        </a:rPr>
                        <a:t>个元素，这些元素进行了值初始化</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未给定初始值则根据变量或类对象的类型提供一个初始值，对于</a:t>
                      </a:r>
                      <a:r>
                        <a:rPr lang="en-US" altLang="zh-CN" sz="1400" dirty="0">
                          <a:latin typeface="Courier New" panose="02070309020205020404" pitchFamily="49" charset="0"/>
                          <a:cs typeface="Courier New" panose="02070309020205020404" pitchFamily="49" charset="0"/>
                        </a:rPr>
                        <a:t>int</a:t>
                      </a:r>
                      <a:r>
                        <a:rPr lang="zh-CN" altLang="en-US" sz="1400" dirty="0">
                          <a:latin typeface="Courier New" panose="02070309020205020404" pitchFamily="49" charset="0"/>
                          <a:cs typeface="Courier New" panose="02070309020205020404" pitchFamily="49" charset="0"/>
                        </a:rPr>
                        <a:t>类型其值初始化后的值为</a:t>
                      </a:r>
                      <a:r>
                        <a:rPr lang="en-US" altLang="zh-CN" sz="1400" dirty="0">
                          <a:latin typeface="Courier New" panose="02070309020205020404" pitchFamily="49" charset="0"/>
                          <a:cs typeface="Courier New" panose="02070309020205020404" pitchFamily="49" charset="0"/>
                        </a:rPr>
                        <a:t>0)(string</a:t>
                      </a:r>
                      <a:r>
                        <a:rPr lang="zh-CN" altLang="en-US" sz="1400" dirty="0">
                          <a:latin typeface="Courier New" panose="02070309020205020404" pitchFamily="49" charset="0"/>
                          <a:cs typeface="Courier New" panose="02070309020205020404" pitchFamily="49" charset="0"/>
                        </a:rPr>
                        <a:t>不适用</a:t>
                      </a:r>
                      <a:r>
                        <a:rPr lang="en-US" altLang="zh-CN" sz="1400" dirty="0">
                          <a:latin typeface="Courier New" panose="02070309020205020404" pitchFamily="49" charset="0"/>
                          <a:cs typeface="Courier New" panose="02070309020205020404" pitchFamily="49" charset="0"/>
                        </a:rPr>
                        <a:t>)</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705461787"/>
                  </a:ext>
                </a:extLst>
              </a:tr>
              <a:tr h="500485">
                <a:tc>
                  <a:txBody>
                    <a:bodyPr/>
                    <a:lstStyle/>
                    <a:p>
                      <a:r>
                        <a:rPr lang="en-US" altLang="zh-CN" sz="1400" dirty="0">
                          <a:latin typeface="Courier New" panose="02070309020205020404" pitchFamily="49" charset="0"/>
                          <a:cs typeface="Courier New" panose="02070309020205020404" pitchFamily="49" charset="0"/>
                        </a:rPr>
                        <a:t>C seq(n, t)</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en-US" altLang="zh-CN" sz="1400" dirty="0">
                          <a:latin typeface="Courier New" panose="02070309020205020404" pitchFamily="49" charset="0"/>
                          <a:cs typeface="Courier New" panose="02070309020205020404" pitchFamily="49" charset="0"/>
                        </a:rPr>
                        <a:t>seq</a:t>
                      </a:r>
                      <a:r>
                        <a:rPr lang="zh-CN" altLang="en-US" sz="1400" dirty="0">
                          <a:latin typeface="Courier New" panose="02070309020205020404" pitchFamily="49" charset="0"/>
                          <a:cs typeface="Courier New" panose="02070309020205020404" pitchFamily="49" charset="0"/>
                        </a:rPr>
                        <a:t>包含</a:t>
                      </a:r>
                      <a:r>
                        <a:rPr lang="en-US" altLang="zh-CN" sz="1400" dirty="0">
                          <a:latin typeface="Courier New" panose="02070309020205020404" pitchFamily="49" charset="0"/>
                          <a:cs typeface="Courier New" panose="02070309020205020404" pitchFamily="49" charset="0"/>
                        </a:rPr>
                        <a:t>n</a:t>
                      </a:r>
                      <a:r>
                        <a:rPr lang="zh-CN" altLang="en-US" sz="1400" dirty="0">
                          <a:latin typeface="Courier New" panose="02070309020205020404" pitchFamily="49" charset="0"/>
                          <a:cs typeface="Courier New" panose="02070309020205020404" pitchFamily="49" charset="0"/>
                        </a:rPr>
                        <a:t>个初始化为值</a:t>
                      </a:r>
                      <a:r>
                        <a:rPr lang="en-US" altLang="zh-CN" sz="1400" dirty="0">
                          <a:latin typeface="Courier New" panose="02070309020205020404" pitchFamily="49" charset="0"/>
                          <a:cs typeface="Courier New" panose="02070309020205020404" pitchFamily="49" charset="0"/>
                        </a:rPr>
                        <a:t>t</a:t>
                      </a:r>
                      <a:r>
                        <a:rPr lang="zh-CN" altLang="en-US" sz="1400" dirty="0">
                          <a:latin typeface="Courier New" panose="02070309020205020404" pitchFamily="49" charset="0"/>
                          <a:cs typeface="Courier New" panose="02070309020205020404" pitchFamily="49" charset="0"/>
                        </a:rPr>
                        <a:t>的元素</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429692031"/>
                  </a:ext>
                </a:extLst>
              </a:tr>
            </a:tbl>
          </a:graphicData>
        </a:graphic>
      </p:graphicFrame>
    </p:spTree>
    <p:extLst>
      <p:ext uri="{BB962C8B-B14F-4D97-AF65-F5344CB8AC3E}">
        <p14:creationId xmlns:p14="http://schemas.microsoft.com/office/powerpoint/2010/main" val="4809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FBE31-BEE9-4497-B377-FEB7A6A75E96}"/>
              </a:ext>
            </a:extLst>
          </p:cNvPr>
          <p:cNvSpPr>
            <a:spLocks noGrp="1"/>
          </p:cNvSpPr>
          <p:nvPr>
            <p:ph type="title"/>
          </p:nvPr>
        </p:nvSpPr>
        <p:spPr>
          <a:xfrm>
            <a:off x="483093" y="152061"/>
            <a:ext cx="10515600" cy="1325563"/>
          </a:xfrm>
        </p:spPr>
        <p:txBody>
          <a:bodyPr>
            <a:normAutofit/>
          </a:bodyPr>
          <a:lstStyle/>
          <a:p>
            <a:r>
              <a:rPr lang="en-US" altLang="zh-CN" sz="3600" dirty="0"/>
              <a:t>string </a:t>
            </a:r>
            <a:r>
              <a:rPr lang="zh-CN" altLang="en-US" sz="3600" dirty="0"/>
              <a:t>对象的子串的操作</a:t>
            </a:r>
          </a:p>
        </p:txBody>
      </p:sp>
      <p:sp>
        <p:nvSpPr>
          <p:cNvPr id="3" name="内容占位符 2">
            <a:extLst>
              <a:ext uri="{FF2B5EF4-FFF2-40B4-BE49-F238E27FC236}">
                <a16:creationId xmlns:a16="http://schemas.microsoft.com/office/drawing/2014/main" id="{FCF98E3B-51C5-4476-BF6C-8A3CBA93183C}"/>
              </a:ext>
            </a:extLst>
          </p:cNvPr>
          <p:cNvSpPr>
            <a:spLocks noGrp="1"/>
          </p:cNvSpPr>
          <p:nvPr>
            <p:ph idx="1"/>
          </p:nvPr>
        </p:nvSpPr>
        <p:spPr>
          <a:xfrm>
            <a:off x="683581" y="1411550"/>
            <a:ext cx="10884023" cy="5081325"/>
          </a:xfrm>
        </p:spPr>
        <p:txBody>
          <a:bodyPr>
            <a:normAutofit fontScale="85000" lnSpcReduction="20000"/>
          </a:bodyPr>
          <a:lstStyle/>
          <a:p>
            <a:r>
              <a:rPr lang="zh-CN" altLang="en-US" dirty="0"/>
              <a:t>求 </a:t>
            </a:r>
            <a:r>
              <a:rPr lang="en-US" altLang="zh-CN" dirty="0"/>
              <a:t>string </a:t>
            </a:r>
            <a:r>
              <a:rPr lang="zh-CN" altLang="en-US" dirty="0"/>
              <a:t>对象的子串</a:t>
            </a:r>
            <a:endParaRPr lang="en-US" altLang="zh-CN" dirty="0"/>
          </a:p>
          <a:p>
            <a:pPr marL="0" indent="0">
              <a:buNone/>
            </a:pPr>
            <a:r>
              <a:rPr lang="zh-CN" altLang="en-US" dirty="0"/>
              <a:t>我们将从字符串下标 </a:t>
            </a:r>
            <a:r>
              <a:rPr lang="en-US" altLang="zh-CN" dirty="0"/>
              <a:t>n </a:t>
            </a:r>
            <a:r>
              <a:rPr lang="zh-CN" altLang="en-US" dirty="0"/>
              <a:t>开始、长度为 </a:t>
            </a:r>
            <a:r>
              <a:rPr lang="en-US" altLang="zh-CN" dirty="0"/>
              <a:t>m </a:t>
            </a:r>
            <a:r>
              <a:rPr lang="zh-CN" altLang="en-US" dirty="0"/>
              <a:t>的字符串称为“子串</a:t>
            </a:r>
            <a:r>
              <a:rPr lang="en-US" altLang="zh-CN" dirty="0"/>
              <a:t>(n, m)”</a:t>
            </a:r>
          </a:p>
          <a:p>
            <a:pPr marL="0" indent="0">
              <a:buNone/>
            </a:pPr>
            <a:r>
              <a:rPr lang="en-US" altLang="zh-CN" dirty="0" err="1"/>
              <a:t>substr</a:t>
            </a:r>
            <a:r>
              <a:rPr lang="en-US" altLang="zh-CN" dirty="0"/>
              <a:t> </a:t>
            </a:r>
            <a:r>
              <a:rPr lang="zh-CN" altLang="en-US" dirty="0"/>
              <a:t>成员函数可以用于求子串 </a:t>
            </a:r>
            <a:r>
              <a:rPr lang="en-US" altLang="zh-CN" dirty="0"/>
              <a:t>(n, m)</a:t>
            </a:r>
            <a:r>
              <a:rPr lang="zh-CN" altLang="en-US" dirty="0"/>
              <a:t>，原型如下：</a:t>
            </a:r>
            <a:endParaRPr lang="en-US" altLang="zh-CN" dirty="0"/>
          </a:p>
          <a:p>
            <a:pPr marL="0" indent="0">
              <a:buNone/>
            </a:pPr>
            <a:r>
              <a:rPr lang="en-US" altLang="zh-CN" dirty="0"/>
              <a:t>string </a:t>
            </a:r>
            <a:r>
              <a:rPr lang="en-US" altLang="zh-CN" dirty="0" err="1"/>
              <a:t>substr</a:t>
            </a:r>
            <a:r>
              <a:rPr lang="en-US" altLang="zh-CN" dirty="0"/>
              <a:t>(int n = 0, int m = string::</a:t>
            </a:r>
            <a:r>
              <a:rPr lang="en-US" altLang="zh-CN" dirty="0" err="1"/>
              <a:t>npos</a:t>
            </a:r>
            <a:r>
              <a:rPr lang="en-US" altLang="zh-CN" dirty="0"/>
              <a:t>) const;</a:t>
            </a:r>
          </a:p>
          <a:p>
            <a:pPr marL="0" indent="0">
              <a:buNone/>
            </a:pPr>
            <a:r>
              <a:rPr lang="zh-CN" altLang="en-US" dirty="0"/>
              <a:t>调用时，如果省略 </a:t>
            </a:r>
            <a:r>
              <a:rPr lang="en-US" altLang="zh-CN" dirty="0"/>
              <a:t>m </a:t>
            </a:r>
            <a:r>
              <a:rPr lang="zh-CN" altLang="en-US" dirty="0"/>
              <a:t>或 </a:t>
            </a:r>
            <a:r>
              <a:rPr lang="en-US" altLang="zh-CN" dirty="0"/>
              <a:t>m </a:t>
            </a:r>
            <a:r>
              <a:rPr lang="zh-CN" altLang="en-US" dirty="0"/>
              <a:t>超过了字符串的长度，则求出来的子串就是从下标</a:t>
            </a:r>
            <a:endParaRPr lang="en-US" altLang="zh-CN" dirty="0"/>
          </a:p>
          <a:p>
            <a:pPr marL="0" indent="0">
              <a:buNone/>
            </a:pPr>
            <a:r>
              <a:rPr lang="en-US" altLang="zh-CN" dirty="0"/>
              <a:t>n </a:t>
            </a:r>
            <a:r>
              <a:rPr lang="zh-CN" altLang="en-US" dirty="0"/>
              <a:t>开始一直到字符串结束的部分。例如：</a:t>
            </a:r>
            <a:endParaRPr lang="en-US" altLang="zh-CN" dirty="0"/>
          </a:p>
          <a:p>
            <a:pPr marL="0" indent="0">
              <a:buNone/>
            </a:pPr>
            <a:r>
              <a:rPr lang="en-US" altLang="zh-CN" dirty="0">
                <a:latin typeface="仿宋" panose="02010609060101010101" pitchFamily="49" charset="-122"/>
                <a:ea typeface="仿宋" panose="02010609060101010101" pitchFamily="49" charset="-122"/>
              </a:rPr>
              <a:t>   string s1 = "this is ok";</a:t>
            </a:r>
          </a:p>
          <a:p>
            <a:pPr marL="0" indent="0">
              <a:buNone/>
            </a:pPr>
            <a:r>
              <a:rPr lang="en-US" altLang="zh-CN" dirty="0">
                <a:latin typeface="仿宋" panose="02010609060101010101" pitchFamily="49" charset="-122"/>
                <a:ea typeface="仿宋" panose="02010609060101010101" pitchFamily="49" charset="-122"/>
              </a:rPr>
              <a:t>   string s2 = s1.substr(2, 4);  // s2 = "is </a:t>
            </a:r>
            <a:r>
              <a:rPr lang="en-US" altLang="zh-CN" dirty="0" err="1">
                <a:latin typeface="仿宋" panose="02010609060101010101" pitchFamily="49" charset="-122"/>
                <a:ea typeface="仿宋" panose="02010609060101010101" pitchFamily="49" charset="-122"/>
              </a:rPr>
              <a:t>i</a:t>
            </a:r>
            <a:r>
              <a:rPr lang="en-US" altLang="zh-CN" dirty="0">
                <a:latin typeface="仿宋" panose="02010609060101010101" pitchFamily="49" charset="-122"/>
                <a:ea typeface="仿宋" panose="02010609060101010101" pitchFamily="49" charset="-122"/>
              </a:rPr>
              <a:t>"</a:t>
            </a:r>
          </a:p>
          <a:p>
            <a:pPr marL="0" indent="0">
              <a:buNone/>
            </a:pPr>
            <a:r>
              <a:rPr lang="en-US" altLang="zh-CN" dirty="0">
                <a:latin typeface="仿宋" panose="02010609060101010101" pitchFamily="49" charset="-122"/>
                <a:ea typeface="仿宋" panose="02010609060101010101" pitchFamily="49" charset="-122"/>
              </a:rPr>
              <a:t>   s2 = s1.substr(2);  // s2 = "is </a:t>
            </a:r>
            <a:r>
              <a:rPr lang="en-US" altLang="zh-CN" dirty="0" err="1">
                <a:latin typeface="仿宋" panose="02010609060101010101" pitchFamily="49" charset="-122"/>
                <a:ea typeface="仿宋" panose="02010609060101010101" pitchFamily="49" charset="-122"/>
              </a:rPr>
              <a:t>is</a:t>
            </a:r>
            <a:r>
              <a:rPr lang="en-US" altLang="zh-CN" dirty="0">
                <a:latin typeface="仿宋" panose="02010609060101010101" pitchFamily="49" charset="-122"/>
                <a:ea typeface="仿宋" panose="02010609060101010101" pitchFamily="49" charset="-122"/>
              </a:rPr>
              <a:t> ok“</a:t>
            </a:r>
          </a:p>
          <a:p>
            <a:r>
              <a:rPr lang="zh-CN" altLang="en-US" dirty="0"/>
              <a:t>交换两个</a:t>
            </a:r>
            <a:r>
              <a:rPr lang="en-US" altLang="zh-CN" dirty="0"/>
              <a:t>string</a:t>
            </a:r>
            <a:r>
              <a:rPr lang="zh-CN" altLang="en-US" dirty="0"/>
              <a:t>对象的内容</a:t>
            </a:r>
            <a:endParaRPr lang="en-US" altLang="zh-CN" dirty="0"/>
          </a:p>
          <a:p>
            <a:pPr marL="0" indent="0">
              <a:buNone/>
            </a:pPr>
            <a:r>
              <a:rPr lang="en-US" altLang="zh-CN" dirty="0"/>
              <a:t>swap </a:t>
            </a:r>
            <a:r>
              <a:rPr lang="zh-CN" altLang="en-US" dirty="0"/>
              <a:t>成员函数可以交换两个 </a:t>
            </a:r>
            <a:r>
              <a:rPr lang="en-US" altLang="zh-CN" dirty="0"/>
              <a:t>string </a:t>
            </a:r>
            <a:r>
              <a:rPr lang="zh-CN" altLang="en-US" dirty="0"/>
              <a:t>对象的内容。例如：</a:t>
            </a:r>
            <a:endParaRPr lang="en-US" altLang="zh-CN" dirty="0"/>
          </a:p>
          <a:p>
            <a:pPr marL="0" indent="0">
              <a:buNone/>
            </a:pPr>
            <a:r>
              <a:rPr lang="en-US" altLang="zh-CN" dirty="0">
                <a:latin typeface="仿宋" panose="02010609060101010101" pitchFamily="49" charset="-122"/>
                <a:ea typeface="仿宋" panose="02010609060101010101" pitchFamily="49" charset="-122"/>
              </a:rPr>
              <a:t>   string s1("West”), s2("East");</a:t>
            </a:r>
          </a:p>
          <a:p>
            <a:pPr marL="0" indent="0">
              <a:buNone/>
            </a:pPr>
            <a:r>
              <a:rPr lang="en-US" altLang="zh-CN" dirty="0">
                <a:latin typeface="仿宋" panose="02010609060101010101" pitchFamily="49" charset="-122"/>
                <a:ea typeface="仿宋" panose="02010609060101010101" pitchFamily="49" charset="-122"/>
              </a:rPr>
              <a:t>   s1.swap(s2);  // s1 = "East"</a:t>
            </a:r>
            <a:r>
              <a:rPr lang="zh-CN" altLang="en-US" dirty="0">
                <a:latin typeface="仿宋" panose="02010609060101010101" pitchFamily="49" charset="-122"/>
                <a:ea typeface="仿宋" panose="02010609060101010101" pitchFamily="49" charset="-122"/>
              </a:rPr>
              <a:t>，</a:t>
            </a:r>
            <a:r>
              <a:rPr lang="en-US" altLang="zh-CN" dirty="0">
                <a:latin typeface="仿宋" panose="02010609060101010101" pitchFamily="49" charset="-122"/>
                <a:ea typeface="仿宋" panose="02010609060101010101" pitchFamily="49" charset="-122"/>
              </a:rPr>
              <a:t>s2 = "West"</a:t>
            </a:r>
          </a:p>
          <a:p>
            <a:pPr marL="0" indent="0">
              <a:buNone/>
            </a:pPr>
            <a:endParaRPr lang="en-US" altLang="zh-CN" dirty="0"/>
          </a:p>
          <a:p>
            <a:endParaRPr lang="zh-CN" altLang="en-US" dirty="0"/>
          </a:p>
        </p:txBody>
      </p:sp>
    </p:spTree>
    <p:extLst>
      <p:ext uri="{BB962C8B-B14F-4D97-AF65-F5344CB8AC3E}">
        <p14:creationId xmlns:p14="http://schemas.microsoft.com/office/powerpoint/2010/main" val="3491919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F79EDB7-FD35-4C49-8BEE-CCAFA1E15656}"/>
              </a:ext>
            </a:extLst>
          </p:cNvPr>
          <p:cNvSpPr>
            <a:spLocks noGrp="1"/>
          </p:cNvSpPr>
          <p:nvPr>
            <p:ph idx="1"/>
          </p:nvPr>
        </p:nvSpPr>
        <p:spPr>
          <a:xfrm>
            <a:off x="639192" y="1012054"/>
            <a:ext cx="10714608" cy="5164909"/>
          </a:xfrm>
        </p:spPr>
        <p:txBody>
          <a:bodyPr>
            <a:normAutofit fontScale="92500" lnSpcReduction="10000"/>
          </a:bodyPr>
          <a:lstStyle/>
          <a:p>
            <a:r>
              <a:rPr lang="zh-CN" altLang="en-US" dirty="0"/>
              <a:t>查找子串和字符</a:t>
            </a:r>
            <a:endParaRPr lang="en-US" altLang="zh-CN" dirty="0"/>
          </a:p>
          <a:p>
            <a:pPr marL="0" indent="0">
              <a:buNone/>
            </a:pPr>
            <a:r>
              <a:rPr lang="en-US" altLang="zh-CN" dirty="0"/>
              <a:t>string </a:t>
            </a:r>
            <a:r>
              <a:rPr lang="zh-CN" altLang="en-US" dirty="0"/>
              <a:t>类有一些查找子串和字符的成员函数，它们的返回值都是子串或字符在 </a:t>
            </a:r>
            <a:r>
              <a:rPr lang="en-US" altLang="zh-CN" dirty="0"/>
              <a:t>string</a:t>
            </a:r>
          </a:p>
          <a:p>
            <a:pPr marL="0" indent="0">
              <a:buNone/>
            </a:pPr>
            <a:r>
              <a:rPr lang="zh-CN" altLang="en-US" dirty="0"/>
              <a:t>对象字符串中的位置（即下标）。如果查不到，则返回 </a:t>
            </a:r>
            <a:r>
              <a:rPr lang="en-US" altLang="zh-CN" dirty="0"/>
              <a:t>string::</a:t>
            </a:r>
            <a:r>
              <a:rPr lang="en-US" altLang="zh-CN" dirty="0" err="1"/>
              <a:t>npos</a:t>
            </a:r>
            <a:r>
              <a:rPr lang="zh-CN" altLang="en-US" dirty="0"/>
              <a:t>。</a:t>
            </a:r>
            <a:r>
              <a:rPr lang="en-US" altLang="zh-CN" dirty="0"/>
              <a:t>string: :</a:t>
            </a:r>
            <a:r>
              <a:rPr lang="en-US" altLang="zh-CN" dirty="0" err="1"/>
              <a:t>npos</a:t>
            </a:r>
            <a:r>
              <a:rPr lang="en-US" altLang="zh-CN" dirty="0"/>
              <a:t> </a:t>
            </a:r>
            <a:r>
              <a:rPr lang="zh-CN" altLang="en-US" dirty="0"/>
              <a:t>是在 </a:t>
            </a:r>
            <a:r>
              <a:rPr lang="en-US" altLang="zh-CN" dirty="0"/>
              <a:t>string </a:t>
            </a:r>
            <a:r>
              <a:rPr lang="zh-CN" altLang="en-US" dirty="0"/>
              <a:t>类中定义的一个静态常量。这些函数如下： </a:t>
            </a:r>
            <a:endParaRPr lang="en-US" altLang="zh-CN" dirty="0"/>
          </a:p>
          <a:p>
            <a:pPr marL="0" indent="0">
              <a:buNone/>
            </a:pPr>
            <a:endParaRPr lang="zh-CN" altLang="en-US" dirty="0"/>
          </a:p>
          <a:p>
            <a:pPr marL="0" indent="0">
              <a:buNone/>
            </a:pPr>
            <a:r>
              <a:rPr lang="en-US" altLang="zh-CN" sz="2400" dirty="0">
                <a:latin typeface="Courier New" panose="02070309020205020404" pitchFamily="49" charset="0"/>
                <a:ea typeface="仿宋" panose="02010609060101010101" pitchFamily="49" charset="-122"/>
                <a:cs typeface="Courier New" panose="02070309020205020404" pitchFamily="49" charset="0"/>
              </a:rPr>
              <a:t>find</a:t>
            </a:r>
            <a:r>
              <a:rPr lang="zh-CN" altLang="en-US" sz="2400" dirty="0">
                <a:latin typeface="Courier New" panose="02070309020205020404" pitchFamily="49" charset="0"/>
                <a:ea typeface="仿宋" panose="02010609060101010101" pitchFamily="49" charset="-122"/>
                <a:cs typeface="Courier New" panose="02070309020205020404" pitchFamily="49" charset="0"/>
              </a:rPr>
              <a:t>：从前往后查找子串或字符出现的位置。</a:t>
            </a:r>
          </a:p>
          <a:p>
            <a:pPr marL="0" indent="0">
              <a:buNone/>
            </a:pPr>
            <a:r>
              <a:rPr lang="en-US" altLang="zh-CN" sz="2400" dirty="0" err="1">
                <a:latin typeface="Courier New" panose="02070309020205020404" pitchFamily="49" charset="0"/>
                <a:ea typeface="仿宋" panose="02010609060101010101" pitchFamily="49" charset="-122"/>
                <a:cs typeface="Courier New" panose="02070309020205020404" pitchFamily="49" charset="0"/>
              </a:rPr>
              <a:t>rfind</a:t>
            </a:r>
            <a:r>
              <a:rPr lang="zh-CN" altLang="en-US" sz="2400" dirty="0">
                <a:latin typeface="Courier New" panose="02070309020205020404" pitchFamily="49" charset="0"/>
                <a:ea typeface="仿宋" panose="02010609060101010101" pitchFamily="49" charset="-122"/>
                <a:cs typeface="Courier New" panose="02070309020205020404" pitchFamily="49" charset="0"/>
              </a:rPr>
              <a:t>：从后往前查找子串或字符出现的位置。</a:t>
            </a:r>
          </a:p>
          <a:p>
            <a:pPr marL="0" indent="0">
              <a:buNone/>
            </a:pPr>
            <a:r>
              <a:rPr lang="en-US" altLang="zh-CN" sz="2400" dirty="0" err="1">
                <a:latin typeface="Courier New" panose="02070309020205020404" pitchFamily="49" charset="0"/>
                <a:ea typeface="仿宋" panose="02010609060101010101" pitchFamily="49" charset="-122"/>
                <a:cs typeface="Courier New" panose="02070309020205020404" pitchFamily="49" charset="0"/>
              </a:rPr>
              <a:t>find_first_of</a:t>
            </a:r>
            <a:r>
              <a:rPr lang="zh-CN" altLang="en-US" sz="2400" dirty="0">
                <a:latin typeface="Courier New" panose="02070309020205020404" pitchFamily="49" charset="0"/>
                <a:ea typeface="仿宋" panose="02010609060101010101" pitchFamily="49" charset="-122"/>
                <a:cs typeface="Courier New" panose="02070309020205020404" pitchFamily="49" charset="0"/>
              </a:rPr>
              <a:t>：从前往后查找何处出现另一个字符串中包含的字符。例如：</a:t>
            </a:r>
          </a:p>
          <a:p>
            <a:pPr marL="0" indent="0">
              <a:buNone/>
            </a:pPr>
            <a:r>
              <a:rPr lang="en-US" altLang="zh-CN" sz="2400" dirty="0">
                <a:latin typeface="Courier New" panose="02070309020205020404" pitchFamily="49" charset="0"/>
                <a:ea typeface="仿宋" panose="02010609060101010101" pitchFamily="49" charset="-122"/>
                <a:cs typeface="Courier New" panose="02070309020205020404" pitchFamily="49" charset="0"/>
              </a:rPr>
              <a:t>s1.find_first_of("</a:t>
            </a:r>
            <a:r>
              <a:rPr lang="en-US" altLang="zh-CN" sz="2400" dirty="0" err="1">
                <a:latin typeface="Courier New" panose="02070309020205020404" pitchFamily="49" charset="0"/>
                <a:ea typeface="仿宋" panose="02010609060101010101" pitchFamily="49" charset="-122"/>
                <a:cs typeface="Courier New" panose="02070309020205020404" pitchFamily="49" charset="0"/>
              </a:rPr>
              <a:t>abc</a:t>
            </a:r>
            <a:r>
              <a:rPr lang="en-US" altLang="zh-CN" sz="2400" dirty="0">
                <a:latin typeface="Courier New" panose="02070309020205020404" pitchFamily="49" charset="0"/>
                <a:ea typeface="仿宋" panose="02010609060101010101" pitchFamily="49" charset="-122"/>
                <a:cs typeface="Courier New" panose="02070309020205020404" pitchFamily="49" charset="0"/>
              </a:rPr>
              <a:t>");//</a:t>
            </a:r>
            <a:r>
              <a:rPr lang="zh-CN" altLang="en-US" sz="2400" dirty="0">
                <a:latin typeface="Courier New" panose="02070309020205020404" pitchFamily="49" charset="0"/>
                <a:ea typeface="仿宋" panose="02010609060101010101" pitchFamily="49" charset="-122"/>
                <a:cs typeface="Courier New" panose="02070309020205020404" pitchFamily="49" charset="0"/>
              </a:rPr>
              <a:t>查找</a:t>
            </a:r>
            <a:r>
              <a:rPr lang="en-US" altLang="zh-CN" sz="2400" dirty="0">
                <a:latin typeface="Courier New" panose="02070309020205020404" pitchFamily="49" charset="0"/>
                <a:ea typeface="仿宋" panose="02010609060101010101" pitchFamily="49" charset="-122"/>
                <a:cs typeface="Courier New" panose="02070309020205020404" pitchFamily="49" charset="0"/>
              </a:rPr>
              <a:t>s1</a:t>
            </a:r>
            <a:r>
              <a:rPr lang="zh-CN" altLang="en-US" sz="2400" dirty="0">
                <a:latin typeface="Courier New" panose="02070309020205020404" pitchFamily="49" charset="0"/>
                <a:ea typeface="仿宋" panose="02010609060101010101" pitchFamily="49" charset="-122"/>
                <a:cs typeface="Courier New" panose="02070309020205020404" pitchFamily="49" charset="0"/>
              </a:rPr>
              <a:t>中第一次出现</a:t>
            </a:r>
            <a:r>
              <a:rPr lang="en-US" altLang="zh-CN" sz="2400" dirty="0">
                <a:latin typeface="Courier New" panose="02070309020205020404" pitchFamily="49" charset="0"/>
                <a:ea typeface="仿宋" panose="02010609060101010101" pitchFamily="49" charset="-122"/>
                <a:cs typeface="Courier New" panose="02070309020205020404" pitchFamily="49" charset="0"/>
              </a:rPr>
              <a:t>"</a:t>
            </a:r>
            <a:r>
              <a:rPr lang="en-US" altLang="zh-CN" sz="2400" dirty="0" err="1">
                <a:latin typeface="Courier New" panose="02070309020205020404" pitchFamily="49" charset="0"/>
                <a:ea typeface="仿宋" panose="02010609060101010101" pitchFamily="49" charset="-122"/>
                <a:cs typeface="Courier New" panose="02070309020205020404" pitchFamily="49" charset="0"/>
              </a:rPr>
              <a:t>abc</a:t>
            </a:r>
            <a:r>
              <a:rPr lang="en-US" altLang="zh-CN" sz="2400" dirty="0">
                <a:latin typeface="Courier New" panose="02070309020205020404" pitchFamily="49" charset="0"/>
                <a:ea typeface="仿宋" panose="02010609060101010101" pitchFamily="49" charset="-122"/>
                <a:cs typeface="Courier New" panose="02070309020205020404" pitchFamily="49" charset="0"/>
              </a:rPr>
              <a:t>"</a:t>
            </a:r>
            <a:r>
              <a:rPr lang="zh-CN" altLang="en-US" sz="2400" dirty="0">
                <a:latin typeface="Courier New" panose="02070309020205020404" pitchFamily="49" charset="0"/>
                <a:ea typeface="仿宋" panose="02010609060101010101" pitchFamily="49" charset="-122"/>
                <a:cs typeface="Courier New" panose="02070309020205020404" pitchFamily="49" charset="0"/>
              </a:rPr>
              <a:t>中任一字符的位置</a:t>
            </a:r>
          </a:p>
          <a:p>
            <a:pPr marL="0" indent="0">
              <a:buNone/>
            </a:pPr>
            <a:r>
              <a:rPr lang="en-US" altLang="zh-CN" sz="2400" dirty="0" err="1">
                <a:latin typeface="Courier New" panose="02070309020205020404" pitchFamily="49" charset="0"/>
                <a:ea typeface="仿宋" panose="02010609060101010101" pitchFamily="49" charset="-122"/>
                <a:cs typeface="Courier New" panose="02070309020205020404" pitchFamily="49" charset="0"/>
              </a:rPr>
              <a:t>find_last_of</a:t>
            </a:r>
            <a:r>
              <a:rPr lang="zh-CN" altLang="en-US" sz="2400" dirty="0">
                <a:latin typeface="Courier New" panose="02070309020205020404" pitchFamily="49" charset="0"/>
                <a:ea typeface="仿宋" panose="02010609060101010101" pitchFamily="49" charset="-122"/>
                <a:cs typeface="Courier New" panose="02070309020205020404" pitchFamily="49" charset="0"/>
              </a:rPr>
              <a:t>：从后往前查找何处出现另一个字符串中包含的字符。</a:t>
            </a:r>
          </a:p>
          <a:p>
            <a:pPr marL="0" indent="0">
              <a:buNone/>
            </a:pPr>
            <a:r>
              <a:rPr lang="en-US" altLang="zh-CN" sz="2400" dirty="0" err="1">
                <a:latin typeface="Courier New" panose="02070309020205020404" pitchFamily="49" charset="0"/>
                <a:ea typeface="仿宋" panose="02010609060101010101" pitchFamily="49" charset="-122"/>
                <a:cs typeface="Courier New" panose="02070309020205020404" pitchFamily="49" charset="0"/>
              </a:rPr>
              <a:t>find_first_not_of</a:t>
            </a:r>
            <a:r>
              <a:rPr lang="zh-CN" altLang="en-US" sz="2400" dirty="0">
                <a:latin typeface="Courier New" panose="02070309020205020404" pitchFamily="49" charset="0"/>
                <a:ea typeface="仿宋" panose="02010609060101010101" pitchFamily="49" charset="-122"/>
                <a:cs typeface="Courier New" panose="02070309020205020404" pitchFamily="49" charset="0"/>
              </a:rPr>
              <a:t>：从前往后查找何处出现另一个字符串中没有包含的字符。</a:t>
            </a:r>
          </a:p>
          <a:p>
            <a:pPr marL="0" indent="0">
              <a:buNone/>
            </a:pPr>
            <a:r>
              <a:rPr lang="en-US" altLang="zh-CN" sz="2400" dirty="0" err="1">
                <a:latin typeface="Courier New" panose="02070309020205020404" pitchFamily="49" charset="0"/>
                <a:ea typeface="仿宋" panose="02010609060101010101" pitchFamily="49" charset="-122"/>
                <a:cs typeface="Courier New" panose="02070309020205020404" pitchFamily="49" charset="0"/>
              </a:rPr>
              <a:t>find_last_not_of</a:t>
            </a:r>
            <a:r>
              <a:rPr lang="zh-CN" altLang="en-US" sz="2400" dirty="0">
                <a:latin typeface="Courier New" panose="02070309020205020404" pitchFamily="49" charset="0"/>
                <a:ea typeface="仿宋" panose="02010609060101010101" pitchFamily="49" charset="-122"/>
                <a:cs typeface="Courier New" panose="02070309020205020404" pitchFamily="49" charset="0"/>
              </a:rPr>
              <a:t>：从后往前查找何处出现另一个字符串中没有包含的字符。</a:t>
            </a:r>
          </a:p>
        </p:txBody>
      </p:sp>
    </p:spTree>
    <p:extLst>
      <p:ext uri="{BB962C8B-B14F-4D97-AF65-F5344CB8AC3E}">
        <p14:creationId xmlns:p14="http://schemas.microsoft.com/office/powerpoint/2010/main" val="2081773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D9C8CFFB-813F-4EFC-8D48-3504096102BB}"/>
              </a:ext>
            </a:extLst>
          </p:cNvPr>
          <p:cNvPicPr>
            <a:picLocks noGrp="1" noChangeAspect="1"/>
          </p:cNvPicPr>
          <p:nvPr>
            <p:ph idx="1"/>
          </p:nvPr>
        </p:nvPicPr>
        <p:blipFill>
          <a:blip r:embed="rId2"/>
          <a:stretch>
            <a:fillRect/>
          </a:stretch>
        </p:blipFill>
        <p:spPr>
          <a:xfrm>
            <a:off x="665827" y="624358"/>
            <a:ext cx="7449656" cy="5609283"/>
          </a:xfrm>
          <a:prstGeom prst="rect">
            <a:avLst/>
          </a:prstGeom>
        </p:spPr>
      </p:pic>
    </p:spTree>
    <p:extLst>
      <p:ext uri="{BB962C8B-B14F-4D97-AF65-F5344CB8AC3E}">
        <p14:creationId xmlns:p14="http://schemas.microsoft.com/office/powerpoint/2010/main" val="4075939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1521B7C-5EB3-46A4-B998-B163BF14D832}"/>
              </a:ext>
            </a:extLst>
          </p:cNvPr>
          <p:cNvSpPr>
            <a:spLocks noGrp="1"/>
          </p:cNvSpPr>
          <p:nvPr>
            <p:ph idx="1"/>
          </p:nvPr>
        </p:nvSpPr>
        <p:spPr>
          <a:xfrm>
            <a:off x="701336" y="1047565"/>
            <a:ext cx="10652464" cy="5129398"/>
          </a:xfrm>
        </p:spPr>
        <p:txBody>
          <a:bodyPr>
            <a:normAutofit fontScale="85000" lnSpcReduction="20000"/>
          </a:bodyPr>
          <a:lstStyle/>
          <a:p>
            <a:r>
              <a:rPr lang="zh-CN" altLang="en-US" dirty="0"/>
              <a:t>替换子串</a:t>
            </a:r>
            <a:endParaRPr lang="en-US" altLang="zh-CN" dirty="0"/>
          </a:p>
          <a:p>
            <a:pPr marL="0" indent="0">
              <a:buNone/>
            </a:pPr>
            <a:r>
              <a:rPr lang="en-US" altLang="zh-CN" dirty="0"/>
              <a:t>replace </a:t>
            </a:r>
            <a:r>
              <a:rPr lang="zh-CN" altLang="en-US" dirty="0"/>
              <a:t>成员函数可以对 </a:t>
            </a:r>
            <a:r>
              <a:rPr lang="en-US" altLang="zh-CN" dirty="0"/>
              <a:t>string </a:t>
            </a:r>
            <a:r>
              <a:rPr lang="zh-CN" altLang="en-US" dirty="0"/>
              <a:t>对象中的子串进行替换，返回值为对象自身</a:t>
            </a:r>
            <a:endParaRPr lang="en-US" altLang="zh-CN" dirty="0"/>
          </a:p>
          <a:p>
            <a:pPr marL="0" indent="0">
              <a:buNone/>
            </a:pPr>
            <a:r>
              <a:rPr lang="zh-CN" altLang="en-US" dirty="0"/>
              <a:t>的引用。</a:t>
            </a:r>
            <a:endParaRPr lang="en-US" altLang="zh-CN" dirty="0"/>
          </a:p>
          <a:p>
            <a:pPr marL="0" indent="0">
              <a:buNone/>
            </a:pPr>
            <a:r>
              <a:rPr lang="zh-CN" altLang="en-US" dirty="0"/>
              <a:t>例如： </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string s1("Problem Solving");</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s1.replace(0, 7, "123456", 0, 3);  //</a:t>
            </a:r>
            <a:r>
              <a:rPr lang="zh-CN" altLang="en-US" sz="2600" dirty="0">
                <a:latin typeface="Courier New" panose="02070309020205020404" pitchFamily="49" charset="0"/>
                <a:ea typeface="仿宋" panose="02010609060101010101" pitchFamily="49" charset="-122"/>
                <a:cs typeface="Courier New" panose="02070309020205020404" pitchFamily="49" charset="0"/>
              </a:rPr>
              <a:t>用 </a:t>
            </a:r>
            <a:r>
              <a:rPr lang="en-US" altLang="zh-CN" sz="2600" dirty="0">
                <a:latin typeface="Courier New" panose="02070309020205020404" pitchFamily="49" charset="0"/>
                <a:ea typeface="仿宋" panose="02010609060101010101" pitchFamily="49" charset="-122"/>
                <a:cs typeface="Courier New" panose="02070309020205020404" pitchFamily="49" charset="0"/>
              </a:rPr>
              <a:t>"123456" </a:t>
            </a:r>
            <a:r>
              <a:rPr lang="zh-CN" altLang="en-US" sz="2600" dirty="0">
                <a:latin typeface="Courier New" panose="02070309020205020404" pitchFamily="49" charset="0"/>
                <a:ea typeface="仿宋" panose="02010609060101010101" pitchFamily="49" charset="-122"/>
                <a:cs typeface="Courier New" panose="02070309020205020404" pitchFamily="49" charset="0"/>
              </a:rPr>
              <a:t>的子串</a:t>
            </a:r>
            <a:r>
              <a:rPr lang="en-US" altLang="zh-CN" sz="2600" dirty="0">
                <a:latin typeface="Courier New" panose="02070309020205020404" pitchFamily="49" charset="0"/>
                <a:ea typeface="仿宋" panose="02010609060101010101" pitchFamily="49" charset="-122"/>
                <a:cs typeface="Courier New" panose="02070309020205020404" pitchFamily="49" charset="0"/>
              </a:rPr>
              <a:t>(0,3) </a:t>
            </a:r>
            <a:r>
              <a:rPr lang="zh-CN" altLang="en-US" sz="2600" dirty="0">
                <a:latin typeface="Courier New" panose="02070309020205020404" pitchFamily="49" charset="0"/>
                <a:ea typeface="仿宋" panose="02010609060101010101" pitchFamily="49" charset="-122"/>
                <a:cs typeface="Courier New" panose="02070309020205020404" pitchFamily="49" charset="0"/>
              </a:rPr>
              <a:t>替换 </a:t>
            </a:r>
            <a:r>
              <a:rPr lang="en-US" altLang="zh-CN" sz="2600" dirty="0">
                <a:latin typeface="Courier New" panose="02070309020205020404" pitchFamily="49" charset="0"/>
                <a:ea typeface="仿宋" panose="02010609060101010101" pitchFamily="49" charset="-122"/>
                <a:cs typeface="Courier New" panose="02070309020205020404" pitchFamily="49" charset="0"/>
              </a:rPr>
              <a:t>s1 </a:t>
            </a:r>
            <a:r>
              <a:rPr lang="zh-CN" altLang="en-US" sz="2600" dirty="0">
                <a:latin typeface="Courier New" panose="02070309020205020404" pitchFamily="49" charset="0"/>
                <a:ea typeface="仿宋" panose="02010609060101010101" pitchFamily="49" charset="-122"/>
                <a:cs typeface="Courier New" panose="02070309020205020404" pitchFamily="49" charset="0"/>
              </a:rPr>
              <a:t>的子串</a:t>
            </a:r>
            <a:r>
              <a:rPr lang="en-US" altLang="zh-CN" sz="2600" dirty="0">
                <a:latin typeface="Courier New" panose="02070309020205020404" pitchFamily="49" charset="0"/>
                <a:ea typeface="仿宋" panose="02010609060101010101" pitchFamily="49" charset="-122"/>
                <a:cs typeface="Courier New" panose="02070309020205020404" pitchFamily="49" charset="0"/>
              </a:rPr>
              <a:t>(0,7)</a:t>
            </a:r>
          </a:p>
          <a:p>
            <a:pPr marL="0" indent="0">
              <a:buNone/>
            </a:pPr>
            <a:r>
              <a:rPr lang="en-US" altLang="zh-CN" sz="2600" dirty="0" err="1">
                <a:latin typeface="Courier New" panose="02070309020205020404" pitchFamily="49" charset="0"/>
                <a:ea typeface="仿宋" panose="02010609060101010101" pitchFamily="49" charset="-122"/>
                <a:cs typeface="Courier New" panose="02070309020205020404" pitchFamily="49" charset="0"/>
              </a:rPr>
              <a:t>cout</a:t>
            </a:r>
            <a:r>
              <a:rPr lang="en-US" altLang="zh-CN" sz="2600" dirty="0">
                <a:latin typeface="Courier New" panose="02070309020205020404" pitchFamily="49" charset="0"/>
                <a:ea typeface="仿宋" panose="02010609060101010101" pitchFamily="49" charset="-122"/>
                <a:cs typeface="Courier New" panose="02070309020205020404" pitchFamily="49" charset="0"/>
              </a:rPr>
              <a:t> &lt;&lt; s1 &lt;&lt; </a:t>
            </a:r>
            <a:r>
              <a:rPr lang="en-US" altLang="zh-CN" sz="2600" dirty="0" err="1">
                <a:latin typeface="Courier New" panose="02070309020205020404" pitchFamily="49" charset="0"/>
                <a:ea typeface="仿宋" panose="02010609060101010101" pitchFamily="49" charset="-122"/>
                <a:cs typeface="Courier New" panose="02070309020205020404" pitchFamily="49" charset="0"/>
              </a:rPr>
              <a:t>endl</a:t>
            </a:r>
            <a:r>
              <a:rPr lang="en-US" altLang="zh-CN" sz="2600" dirty="0">
                <a:latin typeface="Courier New" panose="02070309020205020404" pitchFamily="49" charset="0"/>
                <a:ea typeface="仿宋" panose="02010609060101010101" pitchFamily="49" charset="-122"/>
                <a:cs typeface="Courier New" panose="02070309020205020404" pitchFamily="49" charset="0"/>
              </a:rPr>
              <a:t>;  //</a:t>
            </a:r>
            <a:r>
              <a:rPr lang="zh-CN" altLang="en-US" sz="2600" dirty="0">
                <a:latin typeface="Courier New" panose="02070309020205020404" pitchFamily="49" charset="0"/>
                <a:ea typeface="仿宋" panose="02010609060101010101" pitchFamily="49" charset="-122"/>
                <a:cs typeface="Courier New" panose="02070309020205020404" pitchFamily="49" charset="0"/>
              </a:rPr>
              <a:t>输出 </a:t>
            </a:r>
            <a:r>
              <a:rPr lang="en-US" altLang="zh-CN" sz="2600" dirty="0">
                <a:latin typeface="Courier New" panose="02070309020205020404" pitchFamily="49" charset="0"/>
                <a:ea typeface="仿宋" panose="02010609060101010101" pitchFamily="49" charset="-122"/>
                <a:cs typeface="Courier New" panose="02070309020205020404" pitchFamily="49" charset="0"/>
              </a:rPr>
              <a:t>123 Solving</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string s2("ant ant");</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s2.replace(0, 3, 5, 'a');  //</a:t>
            </a:r>
            <a:r>
              <a:rPr lang="zh-CN" altLang="en-US" sz="2600" dirty="0">
                <a:latin typeface="Courier New" panose="02070309020205020404" pitchFamily="49" charset="0"/>
                <a:ea typeface="仿宋" panose="02010609060101010101" pitchFamily="49" charset="-122"/>
                <a:cs typeface="Courier New" panose="02070309020205020404" pitchFamily="49" charset="0"/>
              </a:rPr>
              <a:t>用 </a:t>
            </a:r>
            <a:r>
              <a:rPr lang="en-US" altLang="zh-CN" sz="2600" dirty="0">
                <a:latin typeface="Courier New" panose="02070309020205020404" pitchFamily="49" charset="0"/>
                <a:ea typeface="仿宋" panose="02010609060101010101" pitchFamily="49" charset="-122"/>
                <a:cs typeface="Courier New" panose="02070309020205020404" pitchFamily="49" charset="0"/>
              </a:rPr>
              <a:t>5 </a:t>
            </a:r>
            <a:r>
              <a:rPr lang="zh-CN" altLang="en-US" sz="2600" dirty="0">
                <a:latin typeface="Courier New" panose="02070309020205020404" pitchFamily="49" charset="0"/>
                <a:ea typeface="仿宋" panose="02010609060101010101" pitchFamily="49" charset="-122"/>
                <a:cs typeface="Courier New" panose="02070309020205020404" pitchFamily="49" charset="0"/>
              </a:rPr>
              <a:t>个 </a:t>
            </a:r>
            <a:r>
              <a:rPr lang="en-US" altLang="zh-CN" sz="2600" dirty="0">
                <a:latin typeface="Courier New" panose="02070309020205020404" pitchFamily="49" charset="0"/>
                <a:ea typeface="仿宋" panose="02010609060101010101" pitchFamily="49" charset="-122"/>
                <a:cs typeface="Courier New" panose="02070309020205020404" pitchFamily="49" charset="0"/>
              </a:rPr>
              <a:t>'a' </a:t>
            </a:r>
            <a:r>
              <a:rPr lang="zh-CN" altLang="en-US" sz="2600" dirty="0">
                <a:latin typeface="Courier New" panose="02070309020205020404" pitchFamily="49" charset="0"/>
                <a:ea typeface="仿宋" panose="02010609060101010101" pitchFamily="49" charset="-122"/>
                <a:cs typeface="Courier New" panose="02070309020205020404" pitchFamily="49" charset="0"/>
              </a:rPr>
              <a:t>替换子串</a:t>
            </a:r>
            <a:r>
              <a:rPr lang="en-US" altLang="zh-CN" sz="2600" dirty="0">
                <a:latin typeface="Courier New" panose="02070309020205020404" pitchFamily="49" charset="0"/>
                <a:ea typeface="仿宋" panose="02010609060101010101" pitchFamily="49" charset="-122"/>
                <a:cs typeface="Courier New" panose="02070309020205020404" pitchFamily="49" charset="0"/>
              </a:rPr>
              <a:t>(0,3)</a:t>
            </a:r>
          </a:p>
          <a:p>
            <a:pPr marL="0" indent="0">
              <a:buNone/>
            </a:pPr>
            <a:r>
              <a:rPr lang="en-US" altLang="zh-CN" sz="2600" dirty="0" err="1">
                <a:latin typeface="Courier New" panose="02070309020205020404" pitchFamily="49" charset="0"/>
                <a:ea typeface="仿宋" panose="02010609060101010101" pitchFamily="49" charset="-122"/>
                <a:cs typeface="Courier New" panose="02070309020205020404" pitchFamily="49" charset="0"/>
              </a:rPr>
              <a:t>cout</a:t>
            </a:r>
            <a:r>
              <a:rPr lang="en-US" altLang="zh-CN" sz="2600" dirty="0">
                <a:latin typeface="Courier New" panose="02070309020205020404" pitchFamily="49" charset="0"/>
                <a:ea typeface="仿宋" panose="02010609060101010101" pitchFamily="49" charset="-122"/>
                <a:cs typeface="Courier New" panose="02070309020205020404" pitchFamily="49" charset="0"/>
              </a:rPr>
              <a:t> &lt;&lt; s2 &lt;&lt; </a:t>
            </a:r>
            <a:r>
              <a:rPr lang="en-US" altLang="zh-CN" sz="2600" dirty="0" err="1">
                <a:latin typeface="Courier New" panose="02070309020205020404" pitchFamily="49" charset="0"/>
                <a:ea typeface="仿宋" panose="02010609060101010101" pitchFamily="49" charset="-122"/>
                <a:cs typeface="Courier New" panose="02070309020205020404" pitchFamily="49" charset="0"/>
              </a:rPr>
              <a:t>endl</a:t>
            </a:r>
            <a:r>
              <a:rPr lang="en-US" altLang="zh-CN" sz="2600" dirty="0">
                <a:latin typeface="Courier New" panose="02070309020205020404" pitchFamily="49" charset="0"/>
                <a:ea typeface="仿宋" panose="02010609060101010101" pitchFamily="49" charset="-122"/>
                <a:cs typeface="Courier New" panose="02070309020205020404" pitchFamily="49" charset="0"/>
              </a:rPr>
              <a:t>;  //</a:t>
            </a:r>
            <a:r>
              <a:rPr lang="zh-CN" altLang="en-US" sz="2600" dirty="0">
                <a:latin typeface="Courier New" panose="02070309020205020404" pitchFamily="49" charset="0"/>
                <a:ea typeface="仿宋" panose="02010609060101010101" pitchFamily="49" charset="-122"/>
                <a:cs typeface="Courier New" panose="02070309020205020404" pitchFamily="49" charset="0"/>
              </a:rPr>
              <a:t>输出 </a:t>
            </a:r>
            <a:r>
              <a:rPr lang="en-US" altLang="zh-CN" sz="2600" dirty="0" err="1">
                <a:latin typeface="Courier New" panose="02070309020205020404" pitchFamily="49" charset="0"/>
                <a:ea typeface="仿宋" panose="02010609060101010101" pitchFamily="49" charset="-122"/>
                <a:cs typeface="Courier New" panose="02070309020205020404" pitchFamily="49" charset="0"/>
              </a:rPr>
              <a:t>aaaaa</a:t>
            </a:r>
            <a:r>
              <a:rPr lang="en-US" altLang="zh-CN" sz="2600" dirty="0">
                <a:latin typeface="Courier New" panose="02070309020205020404" pitchFamily="49" charset="0"/>
                <a:ea typeface="仿宋" panose="02010609060101010101" pitchFamily="49" charset="-122"/>
                <a:cs typeface="Courier New" panose="02070309020205020404" pitchFamily="49" charset="0"/>
              </a:rPr>
              <a:t> ant</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int n = s2.find("</a:t>
            </a:r>
            <a:r>
              <a:rPr lang="en-US" altLang="zh-CN" sz="2600" dirty="0" err="1">
                <a:latin typeface="Courier New" panose="02070309020205020404" pitchFamily="49" charset="0"/>
                <a:ea typeface="仿宋" panose="02010609060101010101" pitchFamily="49" charset="-122"/>
                <a:cs typeface="Courier New" panose="02070309020205020404" pitchFamily="49" charset="0"/>
              </a:rPr>
              <a:t>aaaaa</a:t>
            </a:r>
            <a:r>
              <a:rPr lang="en-US" altLang="zh-CN" sz="2600" dirty="0">
                <a:latin typeface="Courier New" panose="02070309020205020404" pitchFamily="49" charset="0"/>
                <a:ea typeface="仿宋" panose="02010609060101010101" pitchFamily="49" charset="-122"/>
                <a:cs typeface="Courier New" panose="02070309020205020404" pitchFamily="49" charset="0"/>
              </a:rPr>
              <a:t>");  //</a:t>
            </a:r>
            <a:r>
              <a:rPr lang="zh-CN" altLang="en-US" sz="2600" dirty="0">
                <a:latin typeface="Courier New" panose="02070309020205020404" pitchFamily="49" charset="0"/>
                <a:ea typeface="仿宋" panose="02010609060101010101" pitchFamily="49" charset="-122"/>
                <a:cs typeface="Courier New" panose="02070309020205020404" pitchFamily="49" charset="0"/>
              </a:rPr>
              <a:t>查找子串 </a:t>
            </a:r>
            <a:r>
              <a:rPr lang="en-US" altLang="zh-CN" sz="2600" dirty="0">
                <a:latin typeface="Courier New" panose="02070309020205020404" pitchFamily="49" charset="0"/>
                <a:ea typeface="仿宋" panose="02010609060101010101" pitchFamily="49" charset="-122"/>
                <a:cs typeface="Courier New" panose="02070309020205020404" pitchFamily="49" charset="0"/>
              </a:rPr>
              <a:t>"</a:t>
            </a:r>
            <a:r>
              <a:rPr lang="en-US" altLang="zh-CN" sz="2600" dirty="0" err="1">
                <a:latin typeface="Courier New" panose="02070309020205020404" pitchFamily="49" charset="0"/>
                <a:ea typeface="仿宋" panose="02010609060101010101" pitchFamily="49" charset="-122"/>
                <a:cs typeface="Courier New" panose="02070309020205020404" pitchFamily="49" charset="0"/>
              </a:rPr>
              <a:t>aaaaa</a:t>
            </a:r>
            <a:r>
              <a:rPr lang="en-US" altLang="zh-CN" sz="2600" dirty="0">
                <a:latin typeface="Courier New" panose="02070309020205020404" pitchFamily="49" charset="0"/>
                <a:ea typeface="仿宋" panose="02010609060101010101" pitchFamily="49" charset="-122"/>
                <a:cs typeface="Courier New" panose="02070309020205020404" pitchFamily="49" charset="0"/>
              </a:rPr>
              <a:t>" </a:t>
            </a:r>
            <a:r>
              <a:rPr lang="zh-CN" altLang="en-US" sz="2600" dirty="0">
                <a:latin typeface="Courier New" panose="02070309020205020404" pitchFamily="49" charset="0"/>
                <a:ea typeface="仿宋" panose="02010609060101010101" pitchFamily="49" charset="-122"/>
                <a:cs typeface="Courier New" panose="02070309020205020404" pitchFamily="49" charset="0"/>
              </a:rPr>
              <a:t>的位置，</a:t>
            </a:r>
            <a:r>
              <a:rPr lang="en-US" altLang="zh-CN" sz="2600" dirty="0">
                <a:latin typeface="Courier New" panose="02070309020205020404" pitchFamily="49" charset="0"/>
                <a:ea typeface="仿宋" panose="02010609060101010101" pitchFamily="49" charset="-122"/>
                <a:cs typeface="Courier New" panose="02070309020205020404" pitchFamily="49" charset="0"/>
              </a:rPr>
              <a:t>n=0</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s2.replace(n, 5, "horse");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将子串</a:t>
            </a:r>
            <a:r>
              <a:rPr lang="en-US" altLang="zh-CN" sz="2600" dirty="0">
                <a:latin typeface="Courier New" panose="02070309020205020404" pitchFamily="49" charset="0"/>
                <a:ea typeface="仿宋" panose="02010609060101010101" pitchFamily="49" charset="-122"/>
                <a:cs typeface="Courier New" panose="02070309020205020404" pitchFamily="49" charset="0"/>
              </a:rPr>
              <a:t>(n,5)</a:t>
            </a:r>
            <a:r>
              <a:rPr lang="zh-CN" altLang="en-US" sz="2600" dirty="0">
                <a:latin typeface="Courier New" panose="02070309020205020404" pitchFamily="49" charset="0"/>
                <a:ea typeface="仿宋" panose="02010609060101010101" pitchFamily="49" charset="-122"/>
                <a:cs typeface="Courier New" panose="02070309020205020404" pitchFamily="49" charset="0"/>
              </a:rPr>
              <a:t>替换为</a:t>
            </a:r>
            <a:r>
              <a:rPr lang="en-US" altLang="zh-CN" sz="2600" dirty="0">
                <a:latin typeface="Courier New" panose="02070309020205020404" pitchFamily="49" charset="0"/>
                <a:ea typeface="仿宋" panose="02010609060101010101" pitchFamily="49" charset="-122"/>
                <a:cs typeface="Courier New" panose="02070309020205020404" pitchFamily="49" charset="0"/>
              </a:rPr>
              <a:t>"horse"</a:t>
            </a:r>
          </a:p>
          <a:p>
            <a:pPr marL="0" indent="0">
              <a:buNone/>
            </a:pPr>
            <a:r>
              <a:rPr lang="en-US" altLang="zh-CN" sz="2600" dirty="0" err="1">
                <a:latin typeface="Courier New" panose="02070309020205020404" pitchFamily="49" charset="0"/>
                <a:ea typeface="仿宋" panose="02010609060101010101" pitchFamily="49" charset="-122"/>
                <a:cs typeface="Courier New" panose="02070309020205020404" pitchFamily="49" charset="0"/>
              </a:rPr>
              <a:t>cout</a:t>
            </a:r>
            <a:r>
              <a:rPr lang="en-US" altLang="zh-CN" sz="2600" dirty="0">
                <a:latin typeface="Courier New" panose="02070309020205020404" pitchFamily="49" charset="0"/>
                <a:ea typeface="仿宋" panose="02010609060101010101" pitchFamily="49" charset="-122"/>
                <a:cs typeface="Courier New" panose="02070309020205020404" pitchFamily="49" charset="0"/>
              </a:rPr>
              <a:t> &lt;&lt; s2 &lt;&lt; </a:t>
            </a:r>
            <a:r>
              <a:rPr lang="en-US" altLang="zh-CN" sz="2600" dirty="0" err="1">
                <a:latin typeface="Courier New" panose="02070309020205020404" pitchFamily="49" charset="0"/>
                <a:ea typeface="仿宋" panose="02010609060101010101" pitchFamily="49" charset="-122"/>
                <a:cs typeface="Courier New" panose="02070309020205020404" pitchFamily="49" charset="0"/>
              </a:rPr>
              <a:t>endl</a:t>
            </a:r>
            <a:r>
              <a:rPr lang="en-US" altLang="zh-CN" sz="2600" dirty="0">
                <a:latin typeface="Courier New" panose="02070309020205020404" pitchFamily="49" charset="0"/>
                <a:ea typeface="仿宋" panose="02010609060101010101" pitchFamily="49" charset="-122"/>
                <a:cs typeface="Courier New" panose="02070309020205020404" pitchFamily="49" charset="0"/>
              </a:rPr>
              <a:t>;  //</a:t>
            </a:r>
            <a:r>
              <a:rPr lang="zh-CN" altLang="en-US" sz="2600" dirty="0">
                <a:latin typeface="Courier New" panose="02070309020205020404" pitchFamily="49" charset="0"/>
                <a:ea typeface="仿宋" panose="02010609060101010101" pitchFamily="49" charset="-122"/>
                <a:cs typeface="Courier New" panose="02070309020205020404" pitchFamily="49" charset="0"/>
              </a:rPr>
              <a:t>输出 </a:t>
            </a:r>
            <a:r>
              <a:rPr lang="en-US" altLang="zh-CN" sz="2600" dirty="0">
                <a:latin typeface="Courier New" panose="02070309020205020404" pitchFamily="49" charset="0"/>
                <a:ea typeface="仿宋" panose="02010609060101010101" pitchFamily="49" charset="-122"/>
                <a:cs typeface="Courier New" panose="02070309020205020404" pitchFamily="49" charset="0"/>
              </a:rPr>
              <a:t>horse ant</a:t>
            </a:r>
            <a:endParaRPr lang="zh-CN" altLang="en-US" sz="2600" dirty="0">
              <a:latin typeface="Courier New" panose="02070309020205020404" pitchFamily="49" charset="0"/>
              <a:ea typeface="仿宋"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val="1102132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8EC2377-9A36-48CE-831B-6365CD1CEBD7}"/>
              </a:ext>
            </a:extLst>
          </p:cNvPr>
          <p:cNvSpPr>
            <a:spLocks noGrp="1"/>
          </p:cNvSpPr>
          <p:nvPr>
            <p:ph idx="1"/>
          </p:nvPr>
        </p:nvSpPr>
        <p:spPr>
          <a:xfrm>
            <a:off x="541538" y="722258"/>
            <a:ext cx="10830017" cy="5413483"/>
          </a:xfrm>
        </p:spPr>
        <p:txBody>
          <a:bodyPr>
            <a:normAutofit fontScale="77500" lnSpcReduction="20000"/>
          </a:bodyPr>
          <a:lstStyle/>
          <a:p>
            <a:r>
              <a:rPr lang="zh-CN" altLang="en-US" dirty="0"/>
              <a:t>删除子串</a:t>
            </a:r>
            <a:endParaRPr lang="en-US" altLang="zh-CN" dirty="0"/>
          </a:p>
          <a:p>
            <a:pPr marL="0" indent="0">
              <a:buNone/>
            </a:pPr>
            <a:r>
              <a:rPr lang="en-US" altLang="zh-CN" dirty="0"/>
              <a:t>erase </a:t>
            </a:r>
            <a:r>
              <a:rPr lang="zh-CN" altLang="en-US" dirty="0"/>
              <a:t>成员函数可以删除 </a:t>
            </a:r>
            <a:r>
              <a:rPr lang="en-US" altLang="zh-CN" dirty="0"/>
              <a:t>string </a:t>
            </a:r>
            <a:r>
              <a:rPr lang="zh-CN" altLang="en-US" dirty="0"/>
              <a:t>对象中的子串，返回值为对象自身的引用。例如： </a:t>
            </a:r>
            <a:endParaRPr lang="en-US" altLang="zh-CN" dirty="0"/>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string s1("Real Steel");</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s1.erase(1, 3);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删除子串</a:t>
            </a:r>
            <a:r>
              <a:rPr lang="en-US" altLang="zh-CN" sz="2600" dirty="0">
                <a:latin typeface="Courier New" panose="02070309020205020404" pitchFamily="49" charset="0"/>
                <a:ea typeface="仿宋" panose="02010609060101010101" pitchFamily="49" charset="-122"/>
                <a:cs typeface="Courier New" panose="02070309020205020404" pitchFamily="49" charset="0"/>
              </a:rPr>
              <a:t>(1, 3)</a:t>
            </a:r>
            <a:r>
              <a:rPr lang="zh-CN" altLang="en-US" sz="2600" dirty="0">
                <a:latin typeface="Courier New" panose="02070309020205020404" pitchFamily="49" charset="0"/>
                <a:ea typeface="仿宋" panose="02010609060101010101" pitchFamily="49" charset="-122"/>
                <a:cs typeface="Courier New" panose="02070309020205020404" pitchFamily="49" charset="0"/>
              </a:rPr>
              <a:t>，此后 </a:t>
            </a:r>
            <a:r>
              <a:rPr lang="en-US" altLang="zh-CN" sz="2600" dirty="0">
                <a:latin typeface="Courier New" panose="02070309020205020404" pitchFamily="49" charset="0"/>
                <a:ea typeface="仿宋" panose="02010609060101010101" pitchFamily="49" charset="-122"/>
                <a:cs typeface="Courier New" panose="02070309020205020404" pitchFamily="49" charset="0"/>
              </a:rPr>
              <a:t>s1 = "R Steel"</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s1.erase(5);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删除下标</a:t>
            </a:r>
            <a:r>
              <a:rPr lang="en-US" altLang="zh-CN" sz="2600" dirty="0">
                <a:latin typeface="Courier New" panose="02070309020205020404" pitchFamily="49" charset="0"/>
                <a:ea typeface="仿宋" panose="02010609060101010101" pitchFamily="49" charset="-122"/>
                <a:cs typeface="Courier New" panose="02070309020205020404" pitchFamily="49" charset="0"/>
              </a:rPr>
              <a:t>5</a:t>
            </a:r>
            <a:r>
              <a:rPr lang="zh-CN" altLang="en-US" sz="2600" dirty="0">
                <a:latin typeface="Courier New" panose="02070309020205020404" pitchFamily="49" charset="0"/>
                <a:ea typeface="仿宋" panose="02010609060101010101" pitchFamily="49" charset="-122"/>
                <a:cs typeface="Courier New" panose="02070309020205020404" pitchFamily="49" charset="0"/>
              </a:rPr>
              <a:t>及其后面的所有字符，此后 </a:t>
            </a:r>
            <a:r>
              <a:rPr lang="en-US" altLang="zh-CN" sz="2600" dirty="0">
                <a:latin typeface="Courier New" panose="02070309020205020404" pitchFamily="49" charset="0"/>
                <a:ea typeface="仿宋" panose="02010609060101010101" pitchFamily="49" charset="-122"/>
                <a:cs typeface="Courier New" panose="02070309020205020404" pitchFamily="49" charset="0"/>
              </a:rPr>
              <a:t>s1 = "R Ste"</a:t>
            </a:r>
          </a:p>
          <a:p>
            <a:pPr marL="0" indent="0">
              <a:buNone/>
            </a:pPr>
            <a:endParaRPr lang="en-US" altLang="zh-CN" dirty="0"/>
          </a:p>
          <a:p>
            <a:pPr marL="0" indent="0">
              <a:buNone/>
            </a:pPr>
            <a:endParaRPr lang="en-US" altLang="zh-CN" dirty="0"/>
          </a:p>
          <a:p>
            <a:r>
              <a:rPr lang="zh-CN" altLang="en-US" dirty="0"/>
              <a:t>插入字符串</a:t>
            </a:r>
            <a:endParaRPr lang="en-US" altLang="zh-CN" dirty="0"/>
          </a:p>
          <a:p>
            <a:pPr marL="0" indent="0">
              <a:buNone/>
            </a:pPr>
            <a:r>
              <a:rPr lang="en-US" altLang="zh-CN" dirty="0"/>
              <a:t>insert </a:t>
            </a:r>
            <a:r>
              <a:rPr lang="zh-CN" altLang="en-US" dirty="0"/>
              <a:t>成员函数可以在 </a:t>
            </a:r>
            <a:r>
              <a:rPr lang="en-US" altLang="zh-CN" dirty="0"/>
              <a:t>string </a:t>
            </a:r>
            <a:r>
              <a:rPr lang="zh-CN" altLang="en-US" dirty="0"/>
              <a:t>对象中插入另一个字符串，返回值为对象自身的引用。例如：</a:t>
            </a:r>
            <a:endParaRPr lang="en-US" altLang="zh-CN" dirty="0"/>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string s1("Limitless"), s2("00");</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s1.insert(2, "123");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在下标 </a:t>
            </a:r>
            <a:r>
              <a:rPr lang="en-US" altLang="zh-CN" sz="2600" dirty="0">
                <a:latin typeface="Courier New" panose="02070309020205020404" pitchFamily="49" charset="0"/>
                <a:ea typeface="仿宋" panose="02010609060101010101" pitchFamily="49" charset="-122"/>
                <a:cs typeface="Courier New" panose="02070309020205020404" pitchFamily="49" charset="0"/>
              </a:rPr>
              <a:t>2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处插入字符串</a:t>
            </a:r>
            <a:r>
              <a:rPr lang="en-US" altLang="zh-CN" sz="2600" dirty="0">
                <a:latin typeface="Courier New" panose="02070309020205020404" pitchFamily="49" charset="0"/>
                <a:ea typeface="仿宋" panose="02010609060101010101" pitchFamily="49" charset="-122"/>
                <a:cs typeface="Courier New" panose="02070309020205020404" pitchFamily="49" charset="0"/>
              </a:rPr>
              <a:t>"123"</a:t>
            </a:r>
            <a:r>
              <a:rPr lang="zh-CN" altLang="en-US" sz="2600" dirty="0">
                <a:latin typeface="Courier New" panose="02070309020205020404" pitchFamily="49" charset="0"/>
                <a:ea typeface="仿宋" panose="02010609060101010101" pitchFamily="49" charset="-122"/>
                <a:cs typeface="Courier New" panose="02070309020205020404" pitchFamily="49" charset="0"/>
              </a:rPr>
              <a:t>，</a:t>
            </a:r>
            <a:r>
              <a:rPr lang="en-US" altLang="zh-CN" sz="2600" dirty="0">
                <a:latin typeface="Courier New" panose="02070309020205020404" pitchFamily="49" charset="0"/>
                <a:ea typeface="仿宋" panose="02010609060101010101" pitchFamily="49" charset="-122"/>
                <a:cs typeface="Courier New" panose="02070309020205020404" pitchFamily="49" charset="0"/>
              </a:rPr>
              <a:t>s1 = "Li123mitless"</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s1.insert(3, s2);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在下标 </a:t>
            </a:r>
            <a:r>
              <a:rPr lang="en-US" altLang="zh-CN" sz="2600" dirty="0">
                <a:latin typeface="Courier New" panose="02070309020205020404" pitchFamily="49" charset="0"/>
                <a:ea typeface="仿宋" panose="02010609060101010101" pitchFamily="49" charset="-122"/>
                <a:cs typeface="Courier New" panose="02070309020205020404" pitchFamily="49" charset="0"/>
              </a:rPr>
              <a:t>2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处插入 </a:t>
            </a:r>
            <a:r>
              <a:rPr lang="en-US" altLang="zh-CN" sz="2600" dirty="0">
                <a:latin typeface="Courier New" panose="02070309020205020404" pitchFamily="49" charset="0"/>
                <a:ea typeface="仿宋" panose="02010609060101010101" pitchFamily="49" charset="-122"/>
                <a:cs typeface="Courier New" panose="02070309020205020404" pitchFamily="49" charset="0"/>
              </a:rPr>
              <a:t>s2 , s1 = "Li10023mitless"</a:t>
            </a:r>
          </a:p>
          <a:p>
            <a:pPr marL="0" indent="0">
              <a:buNone/>
            </a:pPr>
            <a:r>
              <a:rPr lang="en-US" altLang="zh-CN" sz="2600" dirty="0">
                <a:latin typeface="Courier New" panose="02070309020205020404" pitchFamily="49" charset="0"/>
                <a:ea typeface="仿宋" panose="02010609060101010101" pitchFamily="49" charset="-122"/>
                <a:cs typeface="Courier New" panose="02070309020205020404" pitchFamily="49" charset="0"/>
              </a:rPr>
              <a:t>s1.insert(3, 5, 'X');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在下标 </a:t>
            </a:r>
            <a:r>
              <a:rPr lang="en-US" altLang="zh-CN" sz="2600" dirty="0">
                <a:latin typeface="Courier New" panose="02070309020205020404" pitchFamily="49" charset="0"/>
                <a:ea typeface="仿宋" panose="02010609060101010101" pitchFamily="49" charset="-122"/>
                <a:cs typeface="Courier New" panose="02070309020205020404" pitchFamily="49" charset="0"/>
              </a:rPr>
              <a:t>3 </a:t>
            </a:r>
            <a:r>
              <a:rPr lang="zh-CN" altLang="en-US" sz="2600" dirty="0">
                <a:latin typeface="Courier New" panose="02070309020205020404" pitchFamily="49" charset="0"/>
                <a:ea typeface="仿宋" panose="02010609060101010101" pitchFamily="49" charset="-122"/>
                <a:cs typeface="Courier New" panose="02070309020205020404" pitchFamily="49" charset="0"/>
              </a:rPr>
              <a:t>处插入 </a:t>
            </a:r>
            <a:r>
              <a:rPr lang="en-US" altLang="zh-CN" sz="2600" dirty="0">
                <a:latin typeface="Courier New" panose="02070309020205020404" pitchFamily="49" charset="0"/>
                <a:ea typeface="仿宋" panose="02010609060101010101" pitchFamily="49" charset="-122"/>
                <a:cs typeface="Courier New" panose="02070309020205020404" pitchFamily="49" charset="0"/>
              </a:rPr>
              <a:t>5 </a:t>
            </a:r>
            <a:r>
              <a:rPr lang="zh-CN" altLang="en-US" sz="2600" dirty="0">
                <a:latin typeface="Courier New" panose="02070309020205020404" pitchFamily="49" charset="0"/>
                <a:ea typeface="仿宋" panose="02010609060101010101" pitchFamily="49" charset="-122"/>
                <a:cs typeface="Courier New" panose="02070309020205020404" pitchFamily="49" charset="0"/>
              </a:rPr>
              <a:t>个 </a:t>
            </a:r>
            <a:r>
              <a:rPr lang="en-US" altLang="zh-CN" sz="2600" dirty="0">
                <a:latin typeface="Courier New" panose="02070309020205020404" pitchFamily="49" charset="0"/>
                <a:ea typeface="仿宋" panose="02010609060101010101" pitchFamily="49" charset="-122"/>
                <a:cs typeface="Courier New" panose="02070309020205020404" pitchFamily="49" charset="0"/>
              </a:rPr>
              <a:t>'X'</a:t>
            </a:r>
            <a:r>
              <a:rPr lang="zh-CN" altLang="en-US" sz="2600" dirty="0">
                <a:latin typeface="Courier New" panose="02070309020205020404" pitchFamily="49" charset="0"/>
                <a:ea typeface="仿宋" panose="02010609060101010101" pitchFamily="49" charset="-122"/>
                <a:cs typeface="Courier New" panose="02070309020205020404" pitchFamily="49" charset="0"/>
              </a:rPr>
              <a:t>，</a:t>
            </a:r>
            <a:r>
              <a:rPr lang="en-US" altLang="zh-CN" sz="2600" dirty="0">
                <a:latin typeface="Courier New" panose="02070309020205020404" pitchFamily="49" charset="0"/>
                <a:ea typeface="仿宋" panose="02010609060101010101" pitchFamily="49" charset="-122"/>
                <a:cs typeface="Courier New" panose="02070309020205020404" pitchFamily="49" charset="0"/>
              </a:rPr>
              <a:t>s1 ="Li1XXXXX0023mitless"</a:t>
            </a:r>
          </a:p>
          <a:p>
            <a:pPr marL="0" indent="0">
              <a:buNone/>
            </a:pPr>
            <a:endParaRPr lang="zh-CN" altLang="en-US" dirty="0"/>
          </a:p>
        </p:txBody>
      </p:sp>
    </p:spTree>
    <p:extLst>
      <p:ext uri="{BB962C8B-B14F-4D97-AF65-F5344CB8AC3E}">
        <p14:creationId xmlns:p14="http://schemas.microsoft.com/office/powerpoint/2010/main" val="4250200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BD21CB-446C-4DE3-BC2B-BD73674DCB4D}"/>
              </a:ext>
            </a:extLst>
          </p:cNvPr>
          <p:cNvSpPr>
            <a:spLocks noGrp="1"/>
          </p:cNvSpPr>
          <p:nvPr>
            <p:ph type="title"/>
          </p:nvPr>
        </p:nvSpPr>
        <p:spPr/>
        <p:txBody>
          <a:bodyPr/>
          <a:lstStyle/>
          <a:p>
            <a:r>
              <a:rPr lang="en-US" altLang="zh-CN" dirty="0"/>
              <a:t>STL string</a:t>
            </a:r>
            <a:endParaRPr lang="zh-CN" altLang="en-US" dirty="0"/>
          </a:p>
        </p:txBody>
      </p:sp>
      <p:sp>
        <p:nvSpPr>
          <p:cNvPr id="3" name="内容占位符 2">
            <a:extLst>
              <a:ext uri="{FF2B5EF4-FFF2-40B4-BE49-F238E27FC236}">
                <a16:creationId xmlns:a16="http://schemas.microsoft.com/office/drawing/2014/main" id="{A1920A65-FC49-40F8-832A-508440A434B7}"/>
              </a:ext>
            </a:extLst>
          </p:cNvPr>
          <p:cNvSpPr>
            <a:spLocks noGrp="1"/>
          </p:cNvSpPr>
          <p:nvPr>
            <p:ph idx="1"/>
          </p:nvPr>
        </p:nvSpPr>
        <p:spPr/>
        <p:txBody>
          <a:bodyPr/>
          <a:lstStyle/>
          <a:p>
            <a:r>
              <a:rPr lang="en-US" altLang="zh-CN" dirty="0"/>
              <a:t>string </a:t>
            </a:r>
            <a:r>
              <a:rPr lang="zh-CN" altLang="en-US" dirty="0"/>
              <a:t>对象也可以看作一个顺序容器，和</a:t>
            </a:r>
            <a:r>
              <a:rPr lang="en-US" altLang="zh-CN" dirty="0"/>
              <a:t>vector</a:t>
            </a:r>
            <a:r>
              <a:rPr lang="zh-CN" altLang="en-US" dirty="0"/>
              <a:t>，</a:t>
            </a:r>
            <a:r>
              <a:rPr lang="en-US" altLang="zh-CN" dirty="0"/>
              <a:t>list</a:t>
            </a:r>
            <a:r>
              <a:rPr lang="zh-CN" altLang="en-US" dirty="0"/>
              <a:t>等一样，它支持随机访问迭代器，也有 </a:t>
            </a:r>
            <a:r>
              <a:rPr lang="en-US" altLang="zh-CN" dirty="0"/>
              <a:t>begin </a:t>
            </a:r>
            <a:r>
              <a:rPr lang="zh-CN" altLang="en-US" dirty="0"/>
              <a:t>和 </a:t>
            </a:r>
            <a:r>
              <a:rPr lang="en-US" altLang="zh-CN" dirty="0"/>
              <a:t>end </a:t>
            </a:r>
            <a:r>
              <a:rPr lang="zh-CN" altLang="en-US" dirty="0"/>
              <a:t>等成员函数。</a:t>
            </a:r>
            <a:r>
              <a:rPr lang="en-US" altLang="zh-CN" dirty="0"/>
              <a:t>STL </a:t>
            </a:r>
            <a:r>
              <a:rPr lang="zh-CN" altLang="en-US" dirty="0"/>
              <a:t>中的许多算法也适用于 </a:t>
            </a:r>
            <a:r>
              <a:rPr lang="en-US" altLang="zh-CN" dirty="0"/>
              <a:t>string </a:t>
            </a:r>
            <a:r>
              <a:rPr lang="zh-CN" altLang="en-US" dirty="0"/>
              <a:t>对象。</a:t>
            </a:r>
          </a:p>
        </p:txBody>
      </p:sp>
    </p:spTree>
    <p:extLst>
      <p:ext uri="{BB962C8B-B14F-4D97-AF65-F5344CB8AC3E}">
        <p14:creationId xmlns:p14="http://schemas.microsoft.com/office/powerpoint/2010/main" val="1639222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5F5E89-50E6-448F-BA9E-8029762D1699}"/>
              </a:ext>
            </a:extLst>
          </p:cNvPr>
          <p:cNvSpPr>
            <a:spLocks noGrp="1"/>
          </p:cNvSpPr>
          <p:nvPr>
            <p:ph type="title"/>
          </p:nvPr>
        </p:nvSpPr>
        <p:spPr>
          <a:xfrm>
            <a:off x="756920" y="456565"/>
            <a:ext cx="10515600" cy="661035"/>
          </a:xfrm>
        </p:spPr>
        <p:txBody>
          <a:bodyPr>
            <a:normAutofit/>
          </a:bodyPr>
          <a:lstStyle/>
          <a:p>
            <a:r>
              <a:rPr lang="zh-CN" altLang="en-US" sz="3600" dirty="0"/>
              <a:t>选择顺序容器的原则</a:t>
            </a:r>
          </a:p>
        </p:txBody>
      </p:sp>
      <p:sp>
        <p:nvSpPr>
          <p:cNvPr id="3" name="内容占位符 2">
            <a:extLst>
              <a:ext uri="{FF2B5EF4-FFF2-40B4-BE49-F238E27FC236}">
                <a16:creationId xmlns:a16="http://schemas.microsoft.com/office/drawing/2014/main" id="{0D06E1A1-85B8-4318-BB30-26CCF7FD90E1}"/>
              </a:ext>
            </a:extLst>
          </p:cNvPr>
          <p:cNvSpPr>
            <a:spLocks noGrp="1"/>
          </p:cNvSpPr>
          <p:nvPr>
            <p:ph idx="1"/>
          </p:nvPr>
        </p:nvSpPr>
        <p:spPr>
          <a:xfrm>
            <a:off x="589280" y="1239519"/>
            <a:ext cx="10932160" cy="5381200"/>
          </a:xfrm>
        </p:spPr>
        <p:txBody>
          <a:bodyPr>
            <a:normAutofit fontScale="32500" lnSpcReduction="20000"/>
          </a:bodyPr>
          <a:lstStyle/>
          <a:p>
            <a:pPr marL="0" indent="0">
              <a:buNone/>
            </a:pPr>
            <a:r>
              <a:rPr lang="zh-CN" altLang="en-US" sz="8000" dirty="0"/>
              <a:t>* </a:t>
            </a:r>
            <a:r>
              <a:rPr lang="en-US" altLang="zh-CN" sz="8000" dirty="0"/>
              <a:t>Vector</a:t>
            </a:r>
            <a:r>
              <a:rPr lang="zh-CN" altLang="en-US" sz="8000" dirty="0"/>
              <a:t>一般情况下是最佳的选择</a:t>
            </a:r>
            <a:endParaRPr lang="en-US" altLang="zh-CN" sz="8000" dirty="0"/>
          </a:p>
          <a:p>
            <a:pPr marL="0" indent="0">
              <a:buNone/>
            </a:pPr>
            <a:endParaRPr lang="en-US" altLang="zh-CN" sz="8000" dirty="0"/>
          </a:p>
          <a:p>
            <a:pPr marL="0" indent="0">
              <a:buNone/>
            </a:pPr>
            <a:endParaRPr lang="en-US" altLang="zh-CN" sz="7400" dirty="0"/>
          </a:p>
          <a:p>
            <a:r>
              <a:rPr lang="zh-CN" altLang="en-US" sz="7400" dirty="0"/>
              <a:t>如果程序要求随机访问元素，应使用</a:t>
            </a:r>
            <a:r>
              <a:rPr lang="en-US" altLang="zh-CN" sz="7400" dirty="0"/>
              <a:t>vector</a:t>
            </a:r>
            <a:r>
              <a:rPr lang="zh-CN" altLang="en-US" sz="7400" dirty="0"/>
              <a:t>或</a:t>
            </a:r>
            <a:r>
              <a:rPr lang="en-US" altLang="zh-CN" sz="7400" dirty="0"/>
              <a:t>deque</a:t>
            </a:r>
            <a:r>
              <a:rPr lang="zh-CN" altLang="en-US" sz="7400" dirty="0"/>
              <a:t>。</a:t>
            </a:r>
            <a:endParaRPr lang="en-US" altLang="zh-CN" sz="7400" dirty="0"/>
          </a:p>
          <a:p>
            <a:endParaRPr lang="zh-CN" altLang="en-US" sz="7400" dirty="0"/>
          </a:p>
          <a:p>
            <a:r>
              <a:rPr lang="zh-CN" altLang="en-US" sz="7400" dirty="0"/>
              <a:t>若程序中有很多小的元素，且空间的额外开销很重要，避免使用</a:t>
            </a:r>
            <a:r>
              <a:rPr lang="en-US" altLang="zh-CN" sz="7400" dirty="0"/>
              <a:t>list</a:t>
            </a:r>
            <a:r>
              <a:rPr lang="zh-CN" altLang="en-US" sz="7400" dirty="0"/>
              <a:t>或</a:t>
            </a:r>
            <a:r>
              <a:rPr lang="en-US" altLang="zh-CN" sz="7400" dirty="0" err="1"/>
              <a:t>forward_list</a:t>
            </a:r>
            <a:r>
              <a:rPr lang="en-US" altLang="zh-CN" sz="7400" dirty="0"/>
              <a:t>.</a:t>
            </a:r>
          </a:p>
          <a:p>
            <a:endParaRPr lang="en-US" altLang="zh-CN" sz="7400" dirty="0"/>
          </a:p>
          <a:p>
            <a:r>
              <a:rPr lang="zh-CN" altLang="en-US" sz="7400" dirty="0"/>
              <a:t>若程序要求在容器的中间插入或删除元素，应使用</a:t>
            </a:r>
            <a:r>
              <a:rPr lang="en-US" altLang="zh-CN" sz="7400" dirty="0"/>
              <a:t>list</a:t>
            </a:r>
            <a:r>
              <a:rPr lang="zh-CN" altLang="en-US" sz="7400" dirty="0"/>
              <a:t>或</a:t>
            </a:r>
            <a:r>
              <a:rPr lang="en-US" altLang="zh-CN" sz="7400" dirty="0"/>
              <a:t>forward list</a:t>
            </a:r>
            <a:r>
              <a:rPr lang="zh-CN" altLang="en-US" sz="7400" dirty="0"/>
              <a:t>。</a:t>
            </a:r>
            <a:endParaRPr lang="en-US" altLang="zh-CN" sz="7400" dirty="0"/>
          </a:p>
          <a:p>
            <a:endParaRPr lang="en-US" altLang="zh-CN" sz="7400" dirty="0"/>
          </a:p>
          <a:p>
            <a:r>
              <a:rPr lang="zh-CN" altLang="en-US" sz="7400" dirty="0"/>
              <a:t>若程序需要在头尾位置插入或删除元素，但不会在中间位置进行插入或删除操作，应选择</a:t>
            </a:r>
            <a:r>
              <a:rPr lang="en-US" altLang="zh-CN" sz="7400" dirty="0"/>
              <a:t>deque</a:t>
            </a:r>
            <a:endParaRPr lang="zh-CN" altLang="en-US" sz="7400" dirty="0"/>
          </a:p>
          <a:p>
            <a:pPr marL="0" indent="0">
              <a:buNone/>
            </a:pPr>
            <a:endParaRPr lang="en-US" altLang="zh-CN" sz="5000" dirty="0"/>
          </a:p>
          <a:p>
            <a:pPr marL="0" indent="0">
              <a:buNone/>
            </a:pPr>
            <a:r>
              <a:rPr lang="en-US" altLang="zh-CN" sz="5000" dirty="0"/>
              <a:t>.</a:t>
            </a:r>
          </a:p>
          <a:p>
            <a:endParaRPr lang="zh-CN" altLang="en-US" dirty="0"/>
          </a:p>
        </p:txBody>
      </p:sp>
    </p:spTree>
    <p:extLst>
      <p:ext uri="{BB962C8B-B14F-4D97-AF65-F5344CB8AC3E}">
        <p14:creationId xmlns:p14="http://schemas.microsoft.com/office/powerpoint/2010/main" val="37394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441025DA-6456-44B5-96FF-62180423C47B}"/>
              </a:ext>
            </a:extLst>
          </p:cNvPr>
          <p:cNvSpPr txBox="1"/>
          <p:nvPr/>
        </p:nvSpPr>
        <p:spPr>
          <a:xfrm>
            <a:off x="517929" y="751344"/>
            <a:ext cx="11425290" cy="2677656"/>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t>如果程序只有在读取输入时才需要在容器中间位置插入元素，随后需要随机访问元素，则</a:t>
            </a:r>
            <a:endParaRPr lang="en-US" altLang="zh-CN" sz="2400" dirty="0"/>
          </a:p>
          <a:p>
            <a:r>
              <a:rPr lang="en-US" altLang="zh-CN" sz="2400" dirty="0"/>
              <a:t>    </a:t>
            </a:r>
            <a:r>
              <a:rPr lang="zh-CN" altLang="en-US" sz="2400" dirty="0"/>
              <a:t>首先，确定是否真的需要在容器中问位置添加元素。当处理输入数据时，通常可以很容易地向</a:t>
            </a:r>
            <a:r>
              <a:rPr lang="en-US" altLang="zh-CN" sz="2400" dirty="0"/>
              <a:t>vector</a:t>
            </a:r>
            <a:r>
              <a:rPr lang="zh-CN" altLang="en-US" sz="2400" dirty="0"/>
              <a:t>追加数据，然后再调用标准库的</a:t>
            </a:r>
            <a:r>
              <a:rPr lang="en-US" altLang="zh-CN" sz="2400" dirty="0"/>
              <a:t>sort</a:t>
            </a:r>
            <a:r>
              <a:rPr lang="zh-CN" altLang="en-US" sz="2400" dirty="0"/>
              <a:t>函数来重排容器中的元素，从而避免在中间位置添加元素。</a:t>
            </a:r>
            <a:endParaRPr lang="en-US" altLang="zh-CN" sz="2400" dirty="0"/>
          </a:p>
          <a:p>
            <a:r>
              <a:rPr lang="en-US" altLang="zh-CN" sz="2400" dirty="0"/>
              <a:t>    </a:t>
            </a:r>
            <a:r>
              <a:rPr lang="zh-CN" altLang="en-US" sz="2400" dirty="0"/>
              <a:t>如果必须在中间位置插入元素，考虑在输入阶段使用</a:t>
            </a:r>
            <a:r>
              <a:rPr lang="en-US" altLang="zh-CN" sz="2400" dirty="0"/>
              <a:t>list, </a:t>
            </a:r>
            <a:r>
              <a:rPr lang="zh-CN" altLang="en-US" sz="2400" dirty="0"/>
              <a:t>一旦输入完成，将</a:t>
            </a:r>
            <a:r>
              <a:rPr lang="en-US" altLang="zh-CN" sz="2400" dirty="0"/>
              <a:t>list</a:t>
            </a:r>
            <a:r>
              <a:rPr lang="zh-CN" altLang="en-US" sz="2400" dirty="0"/>
              <a:t>中的内容拷贝到一个</a:t>
            </a:r>
            <a:r>
              <a:rPr lang="en-US" altLang="zh-CN" sz="2400" dirty="0"/>
              <a:t>vector</a:t>
            </a:r>
            <a:r>
              <a:rPr lang="zh-CN" altLang="en-US" sz="2400" dirty="0"/>
              <a:t>中。</a:t>
            </a:r>
          </a:p>
        </p:txBody>
      </p:sp>
      <p:sp>
        <p:nvSpPr>
          <p:cNvPr id="10" name="文本框 9">
            <a:extLst>
              <a:ext uri="{FF2B5EF4-FFF2-40B4-BE49-F238E27FC236}">
                <a16:creationId xmlns:a16="http://schemas.microsoft.com/office/drawing/2014/main" id="{B273F7AB-7FD6-4216-8578-8DEE869D03F9}"/>
              </a:ext>
            </a:extLst>
          </p:cNvPr>
          <p:cNvSpPr txBox="1"/>
          <p:nvPr/>
        </p:nvSpPr>
        <p:spPr>
          <a:xfrm>
            <a:off x="517929" y="4155312"/>
            <a:ext cx="11156141" cy="1569660"/>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t>如果程序既需要随机访问元素</a:t>
            </a:r>
            <a:r>
              <a:rPr lang="en-US" altLang="zh-CN" sz="2400" dirty="0"/>
              <a:t>,</a:t>
            </a:r>
            <a:r>
              <a:rPr lang="zh-CN" altLang="en-US" sz="2400" dirty="0"/>
              <a:t>又需要在容器中间位置插入元素</a:t>
            </a:r>
            <a:r>
              <a:rPr lang="en-US" altLang="zh-CN" sz="2400" dirty="0"/>
              <a:t>,</a:t>
            </a:r>
            <a:r>
              <a:rPr lang="zh-CN" altLang="en-US" sz="2400" dirty="0"/>
              <a:t>则要考虑在</a:t>
            </a:r>
            <a:r>
              <a:rPr lang="en-US" altLang="zh-CN" sz="2400" dirty="0"/>
              <a:t>list</a:t>
            </a:r>
            <a:r>
              <a:rPr lang="zh-CN" altLang="en-US" sz="2400" dirty="0"/>
              <a:t>或</a:t>
            </a:r>
            <a:r>
              <a:rPr lang="en-US" altLang="zh-CN" sz="2400" dirty="0"/>
              <a:t>forward_ lit</a:t>
            </a:r>
            <a:r>
              <a:rPr lang="zh-CN" altLang="en-US" sz="2400" dirty="0"/>
              <a:t>中访问元素</a:t>
            </a:r>
            <a:r>
              <a:rPr lang="en-US" altLang="zh-CN" sz="2400" dirty="0"/>
              <a:t>vector</a:t>
            </a:r>
            <a:r>
              <a:rPr lang="zh-CN" altLang="en-US" sz="2400" dirty="0"/>
              <a:t>或</a:t>
            </a:r>
            <a:r>
              <a:rPr lang="en-US" altLang="zh-CN" sz="2400" dirty="0"/>
              <a:t>deque</a:t>
            </a:r>
            <a:r>
              <a:rPr lang="zh-CN" altLang="en-US" sz="2400" dirty="0"/>
              <a:t>中插入删除元素的相对性能。一般来说，应用中占主导地位的操作</a:t>
            </a:r>
            <a:r>
              <a:rPr lang="en-US" altLang="zh-CN" sz="2400" dirty="0"/>
              <a:t>(</a:t>
            </a:r>
            <a:r>
              <a:rPr lang="zh-CN" altLang="en-US" sz="2400" dirty="0"/>
              <a:t>执行的访问操作更多还是插入删除更多</a:t>
            </a:r>
            <a:r>
              <a:rPr lang="en-US" altLang="zh-CN" sz="2400" dirty="0"/>
              <a:t>)</a:t>
            </a:r>
            <a:r>
              <a:rPr lang="zh-CN" altLang="en-US" sz="2400" dirty="0"/>
              <a:t>决定了容器类型的选择。</a:t>
            </a:r>
          </a:p>
        </p:txBody>
      </p:sp>
    </p:spTree>
    <p:extLst>
      <p:ext uri="{BB962C8B-B14F-4D97-AF65-F5344CB8AC3E}">
        <p14:creationId xmlns:p14="http://schemas.microsoft.com/office/powerpoint/2010/main" val="39260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0FDF93-8D3E-4E13-B6C2-0260A4BB3BC8}"/>
              </a:ext>
            </a:extLst>
          </p:cNvPr>
          <p:cNvSpPr>
            <a:spLocks noGrp="1"/>
          </p:cNvSpPr>
          <p:nvPr>
            <p:ph type="title"/>
          </p:nvPr>
        </p:nvSpPr>
        <p:spPr/>
        <p:txBody>
          <a:bodyPr>
            <a:normAutofit/>
          </a:bodyPr>
          <a:lstStyle/>
          <a:p>
            <a:r>
              <a:rPr lang="zh-CN" altLang="en-US" sz="3600" dirty="0"/>
              <a:t>参考资料</a:t>
            </a:r>
          </a:p>
        </p:txBody>
      </p:sp>
      <p:sp>
        <p:nvSpPr>
          <p:cNvPr id="3" name="内容占位符 2">
            <a:extLst>
              <a:ext uri="{FF2B5EF4-FFF2-40B4-BE49-F238E27FC236}">
                <a16:creationId xmlns:a16="http://schemas.microsoft.com/office/drawing/2014/main" id="{4CAA788F-6D8A-46F4-ABA8-73A7A1A009C0}"/>
              </a:ext>
            </a:extLst>
          </p:cNvPr>
          <p:cNvSpPr>
            <a:spLocks noGrp="1"/>
          </p:cNvSpPr>
          <p:nvPr>
            <p:ph idx="1"/>
          </p:nvPr>
        </p:nvSpPr>
        <p:spPr/>
        <p:txBody>
          <a:bodyPr/>
          <a:lstStyle/>
          <a:p>
            <a:r>
              <a:rPr lang="en-US" altLang="zh-CN" dirty="0"/>
              <a:t> Chapters 3 and 9 of C++ Primer (5th Edition)</a:t>
            </a:r>
          </a:p>
          <a:p>
            <a:r>
              <a:rPr lang="en-US" altLang="zh-CN" dirty="0"/>
              <a:t> Sequence container (C++) @ wiki </a:t>
            </a:r>
          </a:p>
          <a:p>
            <a:pPr marL="0" indent="0">
              <a:buNone/>
            </a:pPr>
            <a:r>
              <a:rPr lang="en-US" altLang="zh-CN"/>
              <a:t>   https://en.wikipedia.org/wiki/Sequence\_container\_(C\%2B\%2B)</a:t>
            </a:r>
            <a:endParaRPr lang="zh-CN" altLang="en-US" dirty="0"/>
          </a:p>
        </p:txBody>
      </p:sp>
    </p:spTree>
    <p:extLst>
      <p:ext uri="{BB962C8B-B14F-4D97-AF65-F5344CB8AC3E}">
        <p14:creationId xmlns:p14="http://schemas.microsoft.com/office/powerpoint/2010/main" val="3680187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0AA206B-F2F0-4F45-B6A4-16531488F799}"/>
              </a:ext>
            </a:extLst>
          </p:cNvPr>
          <p:cNvSpPr txBox="1"/>
          <p:nvPr/>
        </p:nvSpPr>
        <p:spPr>
          <a:xfrm>
            <a:off x="0" y="1539433"/>
            <a:ext cx="12192000" cy="4062651"/>
          </a:xfrm>
          <a:prstGeom prst="rect">
            <a:avLst/>
          </a:prstGeom>
          <a:noFill/>
        </p:spPr>
        <p:txBody>
          <a:bodyPr wrap="square" rtlCol="0">
            <a:spAutoFit/>
          </a:bodyPr>
          <a:lstStyle/>
          <a:p>
            <a:pPr algn="ctr"/>
            <a:r>
              <a:rPr lang="en-US" altLang="zh-CN" sz="4800" dirty="0"/>
              <a:t>Thanks for</a:t>
            </a:r>
          </a:p>
          <a:p>
            <a:pPr algn="ctr"/>
            <a:endParaRPr lang="en-US" altLang="zh-CN" sz="4800" dirty="0"/>
          </a:p>
          <a:p>
            <a:pPr algn="ctr"/>
            <a:r>
              <a:rPr lang="en-US" altLang="zh-CN" sz="4800" dirty="0"/>
              <a:t>Your </a:t>
            </a:r>
          </a:p>
          <a:p>
            <a:pPr algn="ctr"/>
            <a:endParaRPr lang="en-US" altLang="zh-CN" sz="4800" dirty="0"/>
          </a:p>
          <a:p>
            <a:pPr algn="ctr"/>
            <a:r>
              <a:rPr lang="en-US" altLang="zh-CN" sz="4800" dirty="0"/>
              <a:t>Listening</a:t>
            </a:r>
          </a:p>
          <a:p>
            <a:endParaRPr lang="zh-CN" altLang="en-US" dirty="0"/>
          </a:p>
        </p:txBody>
      </p:sp>
    </p:spTree>
    <p:extLst>
      <p:ext uri="{BB962C8B-B14F-4D97-AF65-F5344CB8AC3E}">
        <p14:creationId xmlns:p14="http://schemas.microsoft.com/office/powerpoint/2010/main" val="9706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F5A79B-2CD0-432D-AAF3-BA5C1C1E38DE}"/>
              </a:ext>
            </a:extLst>
          </p:cNvPr>
          <p:cNvSpPr>
            <a:spLocks noGrp="1"/>
          </p:cNvSpPr>
          <p:nvPr>
            <p:ph type="title"/>
          </p:nvPr>
        </p:nvSpPr>
        <p:spPr/>
        <p:txBody>
          <a:bodyPr>
            <a:normAutofit/>
          </a:bodyPr>
          <a:lstStyle/>
          <a:p>
            <a:r>
              <a:rPr lang="zh-CN" altLang="en-US" sz="3600" dirty="0"/>
              <a:t>赋值与</a:t>
            </a:r>
            <a:r>
              <a:rPr lang="en-US" altLang="zh-CN" sz="3600" dirty="0"/>
              <a:t>swap</a:t>
            </a:r>
            <a:endParaRPr lang="zh-CN" altLang="en-US" sz="3600" dirty="0"/>
          </a:p>
        </p:txBody>
      </p:sp>
      <p:graphicFrame>
        <p:nvGraphicFramePr>
          <p:cNvPr id="3" name="表格 4">
            <a:extLst>
              <a:ext uri="{FF2B5EF4-FFF2-40B4-BE49-F238E27FC236}">
                <a16:creationId xmlns:a16="http://schemas.microsoft.com/office/drawing/2014/main" id="{D921DD75-44BB-493D-BC95-446891DE5D39}"/>
              </a:ext>
            </a:extLst>
          </p:cNvPr>
          <p:cNvGraphicFramePr>
            <a:graphicFrameLocks noGrp="1"/>
          </p:cNvGraphicFramePr>
          <p:nvPr>
            <p:extLst>
              <p:ext uri="{D42A27DB-BD31-4B8C-83A1-F6EECF244321}">
                <p14:modId xmlns:p14="http://schemas.microsoft.com/office/powerpoint/2010/main" val="142272789"/>
              </p:ext>
            </p:extLst>
          </p:nvPr>
        </p:nvGraphicFramePr>
        <p:xfrm>
          <a:off x="838200" y="1446835"/>
          <a:ext cx="10944828" cy="5046042"/>
        </p:xfrm>
        <a:graphic>
          <a:graphicData uri="http://schemas.openxmlformats.org/drawingml/2006/table">
            <a:tbl>
              <a:tblPr firstRow="1" bandRow="1">
                <a:tableStyleId>{2D5ABB26-0587-4C30-8999-92F81FD0307C}</a:tableStyleId>
              </a:tblPr>
              <a:tblGrid>
                <a:gridCol w="2986098">
                  <a:extLst>
                    <a:ext uri="{9D8B030D-6E8A-4147-A177-3AD203B41FA5}">
                      <a16:colId xmlns:a16="http://schemas.microsoft.com/office/drawing/2014/main" val="1296880194"/>
                    </a:ext>
                  </a:extLst>
                </a:gridCol>
                <a:gridCol w="7958730">
                  <a:extLst>
                    <a:ext uri="{9D8B030D-6E8A-4147-A177-3AD203B41FA5}">
                      <a16:colId xmlns:a16="http://schemas.microsoft.com/office/drawing/2014/main" val="41532092"/>
                    </a:ext>
                  </a:extLst>
                </a:gridCol>
              </a:tblGrid>
              <a:tr h="807394">
                <a:tc>
                  <a:txBody>
                    <a:bodyPr/>
                    <a:lstStyle/>
                    <a:p>
                      <a:r>
                        <a:rPr lang="en-US" altLang="zh-CN" sz="1600" dirty="0">
                          <a:latin typeface="Courier New" panose="02070309020205020404" pitchFamily="49" charset="0"/>
                          <a:cs typeface="Courier New" panose="02070309020205020404" pitchFamily="49" charset="0"/>
                        </a:rPr>
                        <a:t>c1=c2</a:t>
                      </a:r>
                    </a:p>
                    <a:p>
                      <a:endParaRPr lang="zh-CN" altLang="en-US" sz="1600" dirty="0">
                        <a:latin typeface="Courier New" panose="02070309020205020404" pitchFamily="49" charset="0"/>
                        <a:cs typeface="Courier New" panose="02070309020205020404" pitchFamily="49" charset="0"/>
                      </a:endParaRPr>
                    </a:p>
                  </a:txBody>
                  <a:tcPr/>
                </a:tc>
                <a:tc>
                  <a:txBody>
                    <a:bodyPr/>
                    <a:lstStyle/>
                    <a:p>
                      <a:r>
                        <a:rPr lang="zh-CN" altLang="en-US" sz="1600">
                          <a:latin typeface="Courier New" panose="02070309020205020404" pitchFamily="49" charset="0"/>
                          <a:cs typeface="Courier New" panose="02070309020205020404" pitchFamily="49" charset="0"/>
                        </a:rPr>
                        <a:t>将</a:t>
                      </a:r>
                      <a:r>
                        <a:rPr lang="en-US" altLang="zh-CN" sz="1600">
                          <a:latin typeface="Courier New" panose="02070309020205020404" pitchFamily="49" charset="0"/>
                          <a:cs typeface="Courier New" panose="02070309020205020404" pitchFamily="49" charset="0"/>
                        </a:rPr>
                        <a:t>c1</a:t>
                      </a:r>
                      <a:r>
                        <a:rPr lang="zh-CN" altLang="en-US" sz="1600">
                          <a:latin typeface="Courier New" panose="02070309020205020404" pitchFamily="49" charset="0"/>
                          <a:cs typeface="Courier New" panose="02070309020205020404" pitchFamily="49" charset="0"/>
                        </a:rPr>
                        <a:t>中的元素替换为</a:t>
                      </a:r>
                      <a:r>
                        <a:rPr lang="en-US" altLang="zh-CN" sz="1600">
                          <a:latin typeface="Courier New" panose="02070309020205020404" pitchFamily="49" charset="0"/>
                          <a:cs typeface="Courier New" panose="02070309020205020404" pitchFamily="49" charset="0"/>
                        </a:rPr>
                        <a:t>c2</a:t>
                      </a:r>
                      <a:r>
                        <a:rPr lang="zh-CN" altLang="en-US" sz="1600">
                          <a:latin typeface="Courier New" panose="02070309020205020404" pitchFamily="49" charset="0"/>
                          <a:cs typeface="Courier New" panose="02070309020205020404" pitchFamily="49" charset="0"/>
                        </a:rPr>
                        <a:t>中元素的拷贝。</a:t>
                      </a:r>
                      <a:r>
                        <a:rPr lang="en-US" altLang="zh-CN" sz="1600">
                          <a:latin typeface="Courier New" panose="02070309020205020404" pitchFamily="49" charset="0"/>
                          <a:cs typeface="Courier New" panose="02070309020205020404" pitchFamily="49" charset="0"/>
                        </a:rPr>
                        <a:t>c1</a:t>
                      </a:r>
                      <a:r>
                        <a:rPr lang="zh-CN" altLang="en-US" sz="1600">
                          <a:latin typeface="Courier New" panose="02070309020205020404" pitchFamily="49" charset="0"/>
                          <a:cs typeface="Courier New" panose="02070309020205020404" pitchFamily="49" charset="0"/>
                        </a:rPr>
                        <a:t>和</a:t>
                      </a:r>
                      <a:r>
                        <a:rPr lang="en-US" altLang="zh-CN" sz="1600">
                          <a:latin typeface="Courier New" panose="02070309020205020404" pitchFamily="49" charset="0"/>
                          <a:cs typeface="Courier New" panose="02070309020205020404" pitchFamily="49" charset="0"/>
                        </a:rPr>
                        <a:t>c2</a:t>
                      </a:r>
                      <a:r>
                        <a:rPr lang="zh-CN" altLang="en-US" sz="1600">
                          <a:latin typeface="Courier New" panose="02070309020205020404" pitchFamily="49" charset="0"/>
                          <a:cs typeface="Courier New" panose="02070309020205020404" pitchFamily="49" charset="0"/>
                        </a:rPr>
                        <a:t>必须具有相同的类型</a:t>
                      </a:r>
                      <a:endParaRPr lang="zh-CN" altLang="en-US" sz="16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725611068"/>
                  </a:ext>
                </a:extLst>
              </a:tr>
              <a:tr h="678196">
                <a:tc>
                  <a:txBody>
                    <a:bodyPr/>
                    <a:lstStyle/>
                    <a:p>
                      <a:r>
                        <a:rPr lang="en-US" altLang="zh-CN" sz="1600" dirty="0">
                          <a:latin typeface="Courier New" panose="02070309020205020404" pitchFamily="49" charset="0"/>
                          <a:cs typeface="Courier New" panose="02070309020205020404" pitchFamily="49" charset="0"/>
                        </a:rPr>
                        <a:t>c={</a:t>
                      </a:r>
                      <a:r>
                        <a:rPr lang="en-US" altLang="zh-CN" sz="1600" dirty="0" err="1">
                          <a:latin typeface="Courier New" panose="02070309020205020404" pitchFamily="49" charset="0"/>
                          <a:cs typeface="Courier New" panose="02070309020205020404" pitchFamily="49" charset="0"/>
                        </a:rPr>
                        <a:t>a,b,c</a:t>
                      </a:r>
                      <a:r>
                        <a:rPr lang="en-US" altLang="zh-CN" sz="1600" dirty="0">
                          <a:latin typeface="Courier New" panose="02070309020205020404" pitchFamily="49" charset="0"/>
                          <a:cs typeface="Courier New" panose="02070309020205020404" pitchFamily="49" charset="0"/>
                        </a:rPr>
                        <a:t>. ..}</a:t>
                      </a:r>
                    </a:p>
                    <a:p>
                      <a:endParaRPr lang="zh-CN" altLang="en-US" sz="1600" dirty="0">
                        <a:latin typeface="Courier New" panose="02070309020205020404" pitchFamily="49" charset="0"/>
                        <a:cs typeface="Courier New" panose="02070309020205020404" pitchFamily="49" charset="0"/>
                      </a:endParaRPr>
                    </a:p>
                  </a:txBody>
                  <a:tcPr/>
                </a:tc>
                <a:tc>
                  <a:txBody>
                    <a:bodyPr/>
                    <a:lstStyle/>
                    <a:p>
                      <a:r>
                        <a:rPr lang="zh-CN" altLang="en-US" sz="1600">
                          <a:latin typeface="Courier New" panose="02070309020205020404" pitchFamily="49" charset="0"/>
                          <a:cs typeface="Courier New" panose="02070309020205020404" pitchFamily="49" charset="0"/>
                        </a:rPr>
                        <a:t>将</a:t>
                      </a:r>
                      <a:r>
                        <a:rPr lang="en-US" altLang="zh-CN" sz="1600">
                          <a:latin typeface="Courier New" panose="02070309020205020404" pitchFamily="49" charset="0"/>
                          <a:cs typeface="Courier New" panose="02070309020205020404" pitchFamily="49" charset="0"/>
                        </a:rPr>
                        <a:t>c1</a:t>
                      </a:r>
                      <a:r>
                        <a:rPr lang="zh-CN" altLang="en-US" sz="1600">
                          <a:latin typeface="Courier New" panose="02070309020205020404" pitchFamily="49" charset="0"/>
                          <a:cs typeface="Courier New" panose="02070309020205020404" pitchFamily="49" charset="0"/>
                        </a:rPr>
                        <a:t>中元素替换为初始化列表中元素的拷贝</a:t>
                      </a:r>
                      <a:r>
                        <a:rPr lang="en-US" altLang="zh-CN" sz="1600">
                          <a:latin typeface="Courier New" panose="02070309020205020404" pitchFamily="49" charset="0"/>
                          <a:cs typeface="Courier New" panose="02070309020205020404" pitchFamily="49" charset="0"/>
                        </a:rPr>
                        <a:t>(array</a:t>
                      </a:r>
                      <a:r>
                        <a:rPr lang="zh-CN" altLang="en-US" sz="1600">
                          <a:latin typeface="Courier New" panose="02070309020205020404" pitchFamily="49" charset="0"/>
                          <a:cs typeface="Courier New" panose="02070309020205020404" pitchFamily="49" charset="0"/>
                        </a:rPr>
                        <a:t>不适用</a:t>
                      </a:r>
                      <a:r>
                        <a:rPr lang="en-US" altLang="zh-CN" sz="1600">
                          <a:latin typeface="Courier New" panose="02070309020205020404" pitchFamily="49" charset="0"/>
                          <a:cs typeface="Courier New" panose="02070309020205020404" pitchFamily="49" charset="0"/>
                        </a:rPr>
                        <a:t>)</a:t>
                      </a:r>
                      <a:endParaRPr lang="en-US" altLang="zh-CN" sz="16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893270834"/>
                  </a:ext>
                </a:extLst>
              </a:tr>
              <a:tr h="961915">
                <a:tc>
                  <a:txBody>
                    <a:bodyPr/>
                    <a:lstStyle/>
                    <a:p>
                      <a:r>
                        <a:rPr lang="en-US" altLang="zh-CN" sz="1600" dirty="0">
                          <a:latin typeface="Courier New" panose="02070309020205020404" pitchFamily="49" charset="0"/>
                          <a:cs typeface="Courier New" panose="02070309020205020404" pitchFamily="49" charset="0"/>
                        </a:rPr>
                        <a:t>swap(c1,c2)</a:t>
                      </a:r>
                    </a:p>
                    <a:p>
                      <a:r>
                        <a:rPr lang="en-US" altLang="zh-CN" sz="1600" dirty="0">
                          <a:latin typeface="Courier New" panose="02070309020205020404" pitchFamily="49" charset="0"/>
                          <a:cs typeface="Courier New" panose="02070309020205020404" pitchFamily="49" charset="0"/>
                        </a:rPr>
                        <a:t>c1.swap(c2)</a:t>
                      </a:r>
                    </a:p>
                    <a:p>
                      <a:endParaRPr lang="zh-CN" altLang="en-US" sz="1600" dirty="0">
                        <a:latin typeface="Courier New" panose="02070309020205020404" pitchFamily="49" charset="0"/>
                        <a:cs typeface="Courier New" panose="02070309020205020404" pitchFamily="49" charset="0"/>
                      </a:endParaRPr>
                    </a:p>
                  </a:txBody>
                  <a:tcPr/>
                </a:tc>
                <a:tc>
                  <a:txBody>
                    <a:bodyPr/>
                    <a:lstStyle/>
                    <a:p>
                      <a:r>
                        <a:rPr lang="zh-CN" altLang="en-US" sz="1600" dirty="0">
                          <a:latin typeface="Courier New" panose="02070309020205020404" pitchFamily="49" charset="0"/>
                          <a:cs typeface="Courier New" panose="02070309020205020404" pitchFamily="49" charset="0"/>
                        </a:rPr>
                        <a:t>交换</a:t>
                      </a:r>
                      <a:r>
                        <a:rPr lang="en-US" altLang="zh-CN" sz="1600" dirty="0">
                          <a:latin typeface="Courier New" panose="02070309020205020404" pitchFamily="49" charset="0"/>
                          <a:cs typeface="Courier New" panose="02070309020205020404" pitchFamily="49" charset="0"/>
                        </a:rPr>
                        <a:t>c1</a:t>
                      </a:r>
                      <a:r>
                        <a:rPr lang="zh-CN" altLang="en-US" sz="1600" dirty="0">
                          <a:latin typeface="Courier New" panose="02070309020205020404" pitchFamily="49" charset="0"/>
                          <a:cs typeface="Courier New" panose="02070309020205020404" pitchFamily="49" charset="0"/>
                        </a:rPr>
                        <a:t>和</a:t>
                      </a:r>
                      <a:r>
                        <a:rPr lang="en-US" altLang="zh-CN" sz="1600" dirty="0">
                          <a:latin typeface="Courier New" panose="02070309020205020404" pitchFamily="49" charset="0"/>
                          <a:cs typeface="Courier New" panose="02070309020205020404" pitchFamily="49" charset="0"/>
                        </a:rPr>
                        <a:t>c2</a:t>
                      </a:r>
                      <a:r>
                        <a:rPr lang="zh-CN" altLang="en-US" sz="1600" dirty="0">
                          <a:latin typeface="Courier New" panose="02070309020205020404" pitchFamily="49" charset="0"/>
                          <a:cs typeface="Courier New" panose="02070309020205020404" pitchFamily="49" charset="0"/>
                        </a:rPr>
                        <a:t>中的元素。</a:t>
                      </a:r>
                      <a:r>
                        <a:rPr lang="en-US" altLang="zh-CN" sz="1600" dirty="0">
                          <a:latin typeface="Courier New" panose="02070309020205020404" pitchFamily="49" charset="0"/>
                          <a:cs typeface="Courier New" panose="02070309020205020404" pitchFamily="49" charset="0"/>
                        </a:rPr>
                        <a:t>c1</a:t>
                      </a:r>
                      <a:r>
                        <a:rPr lang="zh-CN" altLang="en-US" sz="1600" dirty="0">
                          <a:latin typeface="Courier New" panose="02070309020205020404" pitchFamily="49" charset="0"/>
                          <a:cs typeface="Courier New" panose="02070309020205020404" pitchFamily="49" charset="0"/>
                        </a:rPr>
                        <a:t>和</a:t>
                      </a:r>
                      <a:r>
                        <a:rPr lang="en-US" altLang="zh-CN" sz="1600" dirty="0">
                          <a:latin typeface="Courier New" panose="02070309020205020404" pitchFamily="49" charset="0"/>
                          <a:cs typeface="Courier New" panose="02070309020205020404" pitchFamily="49" charset="0"/>
                        </a:rPr>
                        <a:t>c2</a:t>
                      </a:r>
                      <a:r>
                        <a:rPr lang="zh-CN" altLang="en-US" sz="1600" dirty="0">
                          <a:latin typeface="Courier New" panose="02070309020205020404" pitchFamily="49" charset="0"/>
                          <a:cs typeface="Courier New" panose="02070309020205020404" pitchFamily="49" charset="0"/>
                        </a:rPr>
                        <a:t>必须具有相同的类型。</a:t>
                      </a:r>
                      <a:r>
                        <a:rPr lang="en-US" altLang="zh-CN" sz="1600" dirty="0">
                          <a:latin typeface="Courier New" panose="02070309020205020404" pitchFamily="49" charset="0"/>
                          <a:cs typeface="Courier New" panose="02070309020205020404" pitchFamily="49" charset="0"/>
                        </a:rPr>
                        <a:t>swap</a:t>
                      </a:r>
                      <a:r>
                        <a:rPr lang="zh-CN" altLang="en-US" sz="1600" dirty="0">
                          <a:latin typeface="Courier New" panose="02070309020205020404" pitchFamily="49" charset="0"/>
                          <a:cs typeface="Courier New" panose="02070309020205020404" pitchFamily="49" charset="0"/>
                        </a:rPr>
                        <a:t>通常比从</a:t>
                      </a:r>
                      <a:r>
                        <a:rPr lang="en-US" altLang="zh-CN" sz="1600" dirty="0">
                          <a:latin typeface="Courier New" panose="02070309020205020404" pitchFamily="49" charset="0"/>
                          <a:cs typeface="Courier New" panose="02070309020205020404" pitchFamily="49" charset="0"/>
                        </a:rPr>
                        <a:t>c2</a:t>
                      </a:r>
                      <a:r>
                        <a:rPr lang="zh-CN" altLang="en-US" sz="1600" dirty="0">
                          <a:latin typeface="Courier New" panose="02070309020205020404" pitchFamily="49" charset="0"/>
                          <a:cs typeface="Courier New" panose="02070309020205020404" pitchFamily="49" charset="0"/>
                        </a:rPr>
                        <a:t>向</a:t>
                      </a:r>
                      <a:r>
                        <a:rPr lang="en-US" altLang="zh-CN" sz="1600" dirty="0">
                          <a:latin typeface="Courier New" panose="02070309020205020404" pitchFamily="49" charset="0"/>
                          <a:cs typeface="Courier New" panose="02070309020205020404" pitchFamily="49" charset="0"/>
                        </a:rPr>
                        <a:t>c1</a:t>
                      </a:r>
                      <a:r>
                        <a:rPr lang="zh-CN" altLang="en-US" sz="1600" dirty="0">
                          <a:latin typeface="Courier New" panose="02070309020205020404" pitchFamily="49" charset="0"/>
                          <a:cs typeface="Courier New" panose="02070309020205020404" pitchFamily="49" charset="0"/>
                        </a:rPr>
                        <a:t>拷贝元素快得多</a:t>
                      </a:r>
                    </a:p>
                    <a:p>
                      <a:endParaRPr lang="zh-CN" altLang="en-US" sz="16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892999898"/>
                  </a:ext>
                </a:extLst>
              </a:tr>
              <a:tr h="434751">
                <a:tc gridSpan="2">
                  <a:txBody>
                    <a:bodyPr/>
                    <a:lstStyle/>
                    <a:p>
                      <a:r>
                        <a:rPr lang="en-US" altLang="zh-CN" sz="1600" dirty="0">
                          <a:latin typeface="Courier New" panose="02070309020205020404" pitchFamily="49" charset="0"/>
                          <a:cs typeface="Courier New" panose="02070309020205020404" pitchFamily="49" charset="0"/>
                        </a:rPr>
                        <a:t>assign</a:t>
                      </a:r>
                      <a:r>
                        <a:rPr lang="zh-CN" altLang="en-US" sz="1600" dirty="0">
                          <a:latin typeface="Courier New" panose="02070309020205020404" pitchFamily="49" charset="0"/>
                          <a:cs typeface="Courier New" panose="02070309020205020404" pitchFamily="49" charset="0"/>
                        </a:rPr>
                        <a:t>操作不适用于关联容器和</a:t>
                      </a:r>
                      <a:r>
                        <a:rPr lang="en-US" altLang="zh-CN" sz="1600" dirty="0">
                          <a:latin typeface="Courier New" panose="02070309020205020404" pitchFamily="49" charset="0"/>
                          <a:cs typeface="Courier New" panose="02070309020205020404" pitchFamily="49" charset="0"/>
                        </a:rPr>
                        <a:t>array</a:t>
                      </a:r>
                    </a:p>
                  </a:txBody>
                  <a:tcPr/>
                </a:tc>
                <a:tc hMerge="1">
                  <a:txBody>
                    <a:bodyPr/>
                    <a:lstStyle/>
                    <a:p>
                      <a:endParaRPr lang="zh-CN" altLang="en-US"/>
                    </a:p>
                  </a:txBody>
                  <a:tcPr/>
                </a:tc>
                <a:extLst>
                  <a:ext uri="{0D108BD9-81ED-4DB2-BD59-A6C34878D82A}">
                    <a16:rowId xmlns:a16="http://schemas.microsoft.com/office/drawing/2014/main" val="3734482283"/>
                  </a:ext>
                </a:extLst>
              </a:tr>
              <a:tr h="807394">
                <a:tc>
                  <a:txBody>
                    <a:bodyPr/>
                    <a:lstStyle/>
                    <a:p>
                      <a:r>
                        <a:rPr lang="en-US" altLang="zh-CN" sz="1600" dirty="0">
                          <a:latin typeface="Courier New" panose="02070309020205020404" pitchFamily="49" charset="0"/>
                          <a:cs typeface="Courier New" panose="02070309020205020404" pitchFamily="49" charset="0"/>
                        </a:rPr>
                        <a:t>seq.assign(</a:t>
                      </a:r>
                      <a:r>
                        <a:rPr lang="en-US" altLang="zh-CN" sz="1600" dirty="0" err="1">
                          <a:latin typeface="Courier New" panose="02070309020205020404" pitchFamily="49" charset="0"/>
                          <a:cs typeface="Courier New" panose="02070309020205020404" pitchFamily="49" charset="0"/>
                        </a:rPr>
                        <a:t>b,e</a:t>
                      </a:r>
                      <a:r>
                        <a:rPr lang="en-US" altLang="zh-CN" sz="1600" dirty="0">
                          <a:latin typeface="Courier New" panose="02070309020205020404" pitchFamily="49" charset="0"/>
                          <a:cs typeface="Courier New" panose="02070309020205020404" pitchFamily="49" charset="0"/>
                        </a:rPr>
                        <a:t>)</a:t>
                      </a:r>
                    </a:p>
                  </a:txBody>
                  <a:tcPr/>
                </a:tc>
                <a:tc>
                  <a:txBody>
                    <a:bodyPr/>
                    <a:lstStyle/>
                    <a:p>
                      <a:r>
                        <a:rPr lang="zh-CN" altLang="en-US" sz="1600" dirty="0">
                          <a:latin typeface="Courier New" panose="02070309020205020404" pitchFamily="49" charset="0"/>
                          <a:cs typeface="Courier New" panose="02070309020205020404" pitchFamily="49" charset="0"/>
                        </a:rPr>
                        <a:t>将</a:t>
                      </a:r>
                      <a:r>
                        <a:rPr lang="en-US" altLang="zh-CN" sz="1600" dirty="0">
                          <a:latin typeface="Courier New" panose="02070309020205020404" pitchFamily="49" charset="0"/>
                          <a:cs typeface="Courier New" panose="02070309020205020404" pitchFamily="49" charset="0"/>
                        </a:rPr>
                        <a:t>seq</a:t>
                      </a:r>
                      <a:r>
                        <a:rPr lang="zh-CN" altLang="en-US" sz="1600" dirty="0">
                          <a:latin typeface="Courier New" panose="02070309020205020404" pitchFamily="49" charset="0"/>
                          <a:cs typeface="Courier New" panose="02070309020205020404" pitchFamily="49" charset="0"/>
                        </a:rPr>
                        <a:t>中的元素替换为迭代器</a:t>
                      </a:r>
                      <a:r>
                        <a:rPr lang="en-US" altLang="zh-CN" sz="1600" dirty="0">
                          <a:latin typeface="Courier New" panose="02070309020205020404" pitchFamily="49" charset="0"/>
                          <a:cs typeface="Courier New" panose="02070309020205020404" pitchFamily="49" charset="0"/>
                        </a:rPr>
                        <a:t>b</a:t>
                      </a:r>
                      <a:r>
                        <a:rPr lang="zh-CN" altLang="en-US" sz="1600" dirty="0">
                          <a:latin typeface="Courier New" panose="02070309020205020404" pitchFamily="49" charset="0"/>
                          <a:cs typeface="Courier New" panose="02070309020205020404" pitchFamily="49" charset="0"/>
                        </a:rPr>
                        <a:t>和</a:t>
                      </a:r>
                      <a:r>
                        <a:rPr lang="en-US" altLang="zh-CN" sz="1600" dirty="0">
                          <a:latin typeface="Courier New" panose="02070309020205020404" pitchFamily="49" charset="0"/>
                          <a:cs typeface="Courier New" panose="02070309020205020404" pitchFamily="49" charset="0"/>
                        </a:rPr>
                        <a:t>e</a:t>
                      </a:r>
                      <a:r>
                        <a:rPr lang="zh-CN" altLang="en-US" sz="1600" dirty="0">
                          <a:latin typeface="Courier New" panose="02070309020205020404" pitchFamily="49" charset="0"/>
                          <a:cs typeface="Courier New" panose="02070309020205020404" pitchFamily="49" charset="0"/>
                        </a:rPr>
                        <a:t>所表示的范围中的元素。迭代器</a:t>
                      </a:r>
                      <a:r>
                        <a:rPr lang="en-US" altLang="zh-CN" sz="1600" dirty="0">
                          <a:latin typeface="Courier New" panose="02070309020205020404" pitchFamily="49" charset="0"/>
                          <a:cs typeface="Courier New" panose="02070309020205020404" pitchFamily="49" charset="0"/>
                        </a:rPr>
                        <a:t>b</a:t>
                      </a:r>
                      <a:r>
                        <a:rPr lang="zh-CN" altLang="en-US" sz="1600" dirty="0">
                          <a:latin typeface="Courier New" panose="02070309020205020404" pitchFamily="49" charset="0"/>
                          <a:cs typeface="Courier New" panose="02070309020205020404" pitchFamily="49" charset="0"/>
                        </a:rPr>
                        <a:t>和</a:t>
                      </a:r>
                      <a:r>
                        <a:rPr lang="en-US" altLang="zh-CN" sz="1600" dirty="0">
                          <a:latin typeface="Courier New" panose="02070309020205020404" pitchFamily="49" charset="0"/>
                          <a:cs typeface="Courier New" panose="02070309020205020404" pitchFamily="49" charset="0"/>
                        </a:rPr>
                        <a:t>e</a:t>
                      </a:r>
                      <a:r>
                        <a:rPr lang="zh-CN" altLang="en-US" sz="1600" dirty="0">
                          <a:latin typeface="Courier New" panose="02070309020205020404" pitchFamily="49" charset="0"/>
                          <a:cs typeface="Courier New" panose="02070309020205020404" pitchFamily="49" charset="0"/>
                        </a:rPr>
                        <a:t>不能指向</a:t>
                      </a:r>
                      <a:r>
                        <a:rPr lang="en-US" altLang="zh-CN" sz="1600" dirty="0">
                          <a:latin typeface="Courier New" panose="02070309020205020404" pitchFamily="49" charset="0"/>
                          <a:cs typeface="Courier New" panose="02070309020205020404" pitchFamily="49" charset="0"/>
                        </a:rPr>
                        <a:t>seq</a:t>
                      </a:r>
                      <a:r>
                        <a:rPr lang="zh-CN" altLang="en-US" sz="1600" dirty="0">
                          <a:latin typeface="Courier New" panose="02070309020205020404" pitchFamily="49" charset="0"/>
                          <a:cs typeface="Courier New" panose="02070309020205020404" pitchFamily="49" charset="0"/>
                        </a:rPr>
                        <a:t>中的元素</a:t>
                      </a:r>
                      <a:endParaRPr lang="en-US" altLang="zh-CN" sz="16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122352769"/>
                  </a:ext>
                </a:extLst>
              </a:tr>
              <a:tr h="678196">
                <a:tc>
                  <a:txBody>
                    <a:bodyPr/>
                    <a:lstStyle/>
                    <a:p>
                      <a:r>
                        <a:rPr lang="en-US" altLang="zh-CN" sz="1600" dirty="0">
                          <a:latin typeface="Courier New" panose="02070309020205020404" pitchFamily="49" charset="0"/>
                          <a:cs typeface="Courier New" panose="02070309020205020404" pitchFamily="49" charset="0"/>
                        </a:rPr>
                        <a:t>seq.assign(il)</a:t>
                      </a:r>
                    </a:p>
                    <a:p>
                      <a:endParaRPr lang="zh-CN" altLang="en-US" sz="1600" dirty="0">
                        <a:latin typeface="Courier New" panose="02070309020205020404" pitchFamily="49" charset="0"/>
                        <a:cs typeface="Courier New" panose="02070309020205020404" pitchFamily="49" charset="0"/>
                      </a:endParaRPr>
                    </a:p>
                  </a:txBody>
                  <a:tcPr/>
                </a:tc>
                <a:tc>
                  <a:txBody>
                    <a:bodyPr/>
                    <a:lstStyle/>
                    <a:p>
                      <a:r>
                        <a:rPr lang="zh-CN" altLang="en-US" sz="1600">
                          <a:latin typeface="Courier New" panose="02070309020205020404" pitchFamily="49" charset="0"/>
                          <a:cs typeface="Courier New" panose="02070309020205020404" pitchFamily="49" charset="0"/>
                        </a:rPr>
                        <a:t>将</a:t>
                      </a:r>
                      <a:r>
                        <a:rPr lang="en-US" altLang="zh-CN" sz="1600">
                          <a:latin typeface="Courier New" panose="02070309020205020404" pitchFamily="49" charset="0"/>
                          <a:cs typeface="Courier New" panose="02070309020205020404" pitchFamily="49" charset="0"/>
                        </a:rPr>
                        <a:t>seq</a:t>
                      </a:r>
                      <a:r>
                        <a:rPr lang="zh-CN" altLang="en-US" sz="1600">
                          <a:latin typeface="Courier New" panose="02070309020205020404" pitchFamily="49" charset="0"/>
                          <a:cs typeface="Courier New" panose="02070309020205020404" pitchFamily="49" charset="0"/>
                        </a:rPr>
                        <a:t>中的元素替换为初始化列表</a:t>
                      </a:r>
                      <a:r>
                        <a:rPr lang="en-US" altLang="zh-CN" sz="1600">
                          <a:latin typeface="Courier New" panose="02070309020205020404" pitchFamily="49" charset="0"/>
                          <a:cs typeface="Courier New" panose="02070309020205020404" pitchFamily="49" charset="0"/>
                        </a:rPr>
                        <a:t>il</a:t>
                      </a:r>
                      <a:r>
                        <a:rPr lang="zh-CN" altLang="en-US" sz="1600">
                          <a:latin typeface="Courier New" panose="02070309020205020404" pitchFamily="49" charset="0"/>
                          <a:cs typeface="Courier New" panose="02070309020205020404" pitchFamily="49" charset="0"/>
                        </a:rPr>
                        <a:t>中的元素</a:t>
                      </a:r>
                      <a:endParaRPr lang="zh-CN" altLang="en-US" sz="16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954878097"/>
                  </a:ext>
                </a:extLst>
              </a:tr>
              <a:tr h="678196">
                <a:tc>
                  <a:txBody>
                    <a:bodyPr/>
                    <a:lstStyle/>
                    <a:p>
                      <a:r>
                        <a:rPr lang="en-US" altLang="zh-CN" sz="1600" dirty="0">
                          <a:latin typeface="Courier New" panose="02070309020205020404" pitchFamily="49" charset="0"/>
                          <a:cs typeface="Courier New" panose="02070309020205020404" pitchFamily="49" charset="0"/>
                        </a:rPr>
                        <a:t>seq.assign(n, t)</a:t>
                      </a:r>
                    </a:p>
                    <a:p>
                      <a:endParaRPr lang="zh-CN" altLang="en-US" sz="1600" dirty="0">
                        <a:latin typeface="Courier New" panose="02070309020205020404" pitchFamily="49" charset="0"/>
                        <a:cs typeface="Courier New" panose="02070309020205020404" pitchFamily="49" charset="0"/>
                      </a:endParaRPr>
                    </a:p>
                  </a:txBody>
                  <a:tcPr/>
                </a:tc>
                <a:tc>
                  <a:txBody>
                    <a:bodyPr/>
                    <a:lstStyle/>
                    <a:p>
                      <a:r>
                        <a:rPr lang="zh-CN" altLang="en-US" sz="1600" dirty="0">
                          <a:latin typeface="Courier New" panose="02070309020205020404" pitchFamily="49" charset="0"/>
                          <a:cs typeface="Courier New" panose="02070309020205020404" pitchFamily="49" charset="0"/>
                        </a:rPr>
                        <a:t>将</a:t>
                      </a:r>
                      <a:r>
                        <a:rPr lang="en-US" altLang="zh-CN" sz="1600" dirty="0">
                          <a:latin typeface="Courier New" panose="02070309020205020404" pitchFamily="49" charset="0"/>
                          <a:cs typeface="Courier New" panose="02070309020205020404" pitchFamily="49" charset="0"/>
                        </a:rPr>
                        <a:t>seq</a:t>
                      </a:r>
                      <a:r>
                        <a:rPr lang="zh-CN" altLang="en-US" sz="1600" dirty="0">
                          <a:latin typeface="Courier New" panose="02070309020205020404" pitchFamily="49" charset="0"/>
                          <a:cs typeface="Courier New" panose="02070309020205020404" pitchFamily="49" charset="0"/>
                        </a:rPr>
                        <a:t>中的元素替换为</a:t>
                      </a:r>
                      <a:r>
                        <a:rPr lang="en-US" altLang="zh-CN" sz="1600" dirty="0">
                          <a:latin typeface="Courier New" panose="02070309020205020404" pitchFamily="49" charset="0"/>
                          <a:cs typeface="Courier New" panose="02070309020205020404" pitchFamily="49" charset="0"/>
                        </a:rPr>
                        <a:t>n</a:t>
                      </a:r>
                      <a:r>
                        <a:rPr lang="zh-CN" altLang="en-US" sz="1600" dirty="0">
                          <a:latin typeface="Courier New" panose="02070309020205020404" pitchFamily="49" charset="0"/>
                          <a:cs typeface="Courier New" panose="02070309020205020404" pitchFamily="49" charset="0"/>
                        </a:rPr>
                        <a:t>个值为</a:t>
                      </a:r>
                      <a:r>
                        <a:rPr lang="en-US" altLang="zh-CN" sz="1600" dirty="0">
                          <a:latin typeface="Courier New" panose="02070309020205020404" pitchFamily="49" charset="0"/>
                          <a:cs typeface="Courier New" panose="02070309020205020404" pitchFamily="49" charset="0"/>
                        </a:rPr>
                        <a:t>t</a:t>
                      </a:r>
                      <a:r>
                        <a:rPr lang="zh-CN" altLang="en-US" sz="1600" dirty="0">
                          <a:latin typeface="Courier New" panose="02070309020205020404" pitchFamily="49" charset="0"/>
                          <a:cs typeface="Courier New" panose="02070309020205020404" pitchFamily="49" charset="0"/>
                        </a:rPr>
                        <a:t>的元素</a:t>
                      </a:r>
                    </a:p>
                  </a:txBody>
                  <a:tcPr/>
                </a:tc>
                <a:extLst>
                  <a:ext uri="{0D108BD9-81ED-4DB2-BD59-A6C34878D82A}">
                    <a16:rowId xmlns:a16="http://schemas.microsoft.com/office/drawing/2014/main" val="3747369414"/>
                  </a:ext>
                </a:extLst>
              </a:tr>
            </a:tbl>
          </a:graphicData>
        </a:graphic>
      </p:graphicFrame>
    </p:spTree>
    <p:extLst>
      <p:ext uri="{BB962C8B-B14F-4D97-AF65-F5344CB8AC3E}">
        <p14:creationId xmlns:p14="http://schemas.microsoft.com/office/powerpoint/2010/main" val="133253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BA0D5C74-128C-4CB7-9D30-6EA73AAB2CD3}"/>
              </a:ext>
            </a:extLst>
          </p:cNvPr>
          <p:cNvSpPr>
            <a:spLocks noGrp="1"/>
          </p:cNvSpPr>
          <p:nvPr>
            <p:ph idx="1"/>
          </p:nvPr>
        </p:nvSpPr>
        <p:spPr>
          <a:xfrm>
            <a:off x="406400" y="152401"/>
            <a:ext cx="10947400" cy="3151450"/>
          </a:xfrm>
        </p:spPr>
        <p:txBody>
          <a:bodyPr>
            <a:normAutofit/>
          </a:bodyPr>
          <a:lstStyle/>
          <a:p>
            <a:r>
              <a:rPr lang="zh-CN" altLang="en-US" dirty="0"/>
              <a:t>也可以使用</a:t>
            </a:r>
            <a:r>
              <a:rPr lang="en-US" altLang="zh-CN" dirty="0"/>
              <a:t>assign</a:t>
            </a:r>
            <a:r>
              <a:rPr lang="zh-CN" altLang="en-US" dirty="0"/>
              <a:t>函数</a:t>
            </a:r>
            <a:endParaRPr lang="en-US" altLang="zh-CN" dirty="0"/>
          </a:p>
          <a:p>
            <a:pPr marL="0" indent="0">
              <a:buNone/>
            </a:pPr>
            <a:endParaRPr lang="en-US" altLang="zh-CN" sz="2000" dirty="0"/>
          </a:p>
          <a:p>
            <a:pPr marL="0" indent="0">
              <a:buNone/>
            </a:pPr>
            <a:r>
              <a:rPr lang="zh-CN" altLang="en-US" sz="2000" dirty="0"/>
              <a:t>赋值运算符要求左边和右边的运算对象具有相同的类型。它将右边运算对象中所有元素拷贝到左</a:t>
            </a:r>
            <a:endParaRPr lang="en-US" altLang="zh-CN" sz="2000" dirty="0"/>
          </a:p>
          <a:p>
            <a:pPr marL="0" indent="0">
              <a:buNone/>
            </a:pPr>
            <a:r>
              <a:rPr lang="zh-CN" altLang="en-US" sz="2000" dirty="0"/>
              <a:t>边运算对象中。顺序容器（ </a:t>
            </a:r>
            <a:r>
              <a:rPr lang="en-US" altLang="zh-CN" sz="2000" dirty="0"/>
              <a:t>array</a:t>
            </a:r>
            <a:r>
              <a:rPr lang="zh-CN" altLang="en-US" sz="2000" dirty="0"/>
              <a:t>除外）还定义了一个名为 </a:t>
            </a:r>
            <a:r>
              <a:rPr lang="en-US" altLang="zh-CN" sz="2000" dirty="0"/>
              <a:t>assign</a:t>
            </a:r>
            <a:r>
              <a:rPr lang="zh-CN" altLang="en-US" sz="2000" dirty="0"/>
              <a:t>的成员，允许我们从一个不同</a:t>
            </a:r>
            <a:r>
              <a:rPr lang="zh-CN" altLang="en-US" sz="2000" b="1" dirty="0"/>
              <a:t>但</a:t>
            </a:r>
            <a:endParaRPr lang="en-US" altLang="zh-CN" sz="2000" b="1" dirty="0"/>
          </a:p>
          <a:p>
            <a:pPr marL="0" indent="0">
              <a:buNone/>
            </a:pPr>
            <a:r>
              <a:rPr lang="zh-CN" altLang="en-US" sz="2000" b="1" dirty="0"/>
              <a:t>相容</a:t>
            </a:r>
            <a:r>
              <a:rPr lang="zh-CN" altLang="en-US" sz="2000" dirty="0"/>
              <a:t>的类型赋值，或者从容器的一个子序列赋值。</a:t>
            </a:r>
            <a:r>
              <a:rPr lang="en-US" altLang="zh-CN" sz="2000" dirty="0"/>
              <a:t>assign</a:t>
            </a:r>
            <a:r>
              <a:rPr lang="zh-CN" altLang="en-US" sz="2000" dirty="0"/>
              <a:t>操作用参数所指定的元素（的拷贝）替</a:t>
            </a:r>
            <a:endParaRPr lang="en-US" altLang="zh-CN" sz="2000" dirty="0"/>
          </a:p>
          <a:p>
            <a:pPr marL="0" indent="0">
              <a:buNone/>
            </a:pPr>
            <a:r>
              <a:rPr lang="zh-CN" altLang="en-US" sz="2000" dirty="0"/>
              <a:t>换左边容器中的所有元素。</a:t>
            </a:r>
            <a:endParaRPr lang="en-US" altLang="zh-CN" sz="2000" dirty="0"/>
          </a:p>
          <a:p>
            <a:pPr marL="0" indent="0">
              <a:buNone/>
            </a:pPr>
            <a:r>
              <a:rPr lang="zh-CN" altLang="en-US" sz="2000" dirty="0"/>
              <a:t>例如，我们可以用 </a:t>
            </a:r>
            <a:r>
              <a:rPr lang="en-US" altLang="zh-CN" sz="2000" dirty="0" err="1"/>
              <a:t>assgin</a:t>
            </a:r>
            <a:r>
              <a:rPr lang="zh-CN" altLang="en-US" sz="2000" dirty="0"/>
              <a:t>实现将一个 </a:t>
            </a:r>
            <a:r>
              <a:rPr lang="en-US" altLang="zh-CN" sz="2000" dirty="0"/>
              <a:t>vector</a:t>
            </a:r>
            <a:r>
              <a:rPr lang="zh-CN" altLang="en-US" sz="2000" dirty="0"/>
              <a:t>中的一段</a:t>
            </a:r>
            <a:r>
              <a:rPr lang="en-US" altLang="zh-CN" sz="2000" dirty="0"/>
              <a:t>char*</a:t>
            </a:r>
            <a:r>
              <a:rPr lang="zh-CN" altLang="en-US" sz="2000" dirty="0"/>
              <a:t>值赋予一个</a:t>
            </a:r>
            <a:r>
              <a:rPr lang="en-US" altLang="zh-CN" sz="2000" dirty="0"/>
              <a:t>list</a:t>
            </a:r>
            <a:r>
              <a:rPr lang="zh-CN" altLang="en-US" sz="2000" dirty="0"/>
              <a:t>中的 </a:t>
            </a:r>
            <a:r>
              <a:rPr lang="en-US" altLang="zh-CN" sz="2000" dirty="0"/>
              <a:t>string:</a:t>
            </a:r>
          </a:p>
          <a:p>
            <a:pPr marL="0" indent="0">
              <a:buNone/>
            </a:pPr>
            <a:endParaRPr lang="en-US" altLang="zh-CN" sz="2000" dirty="0"/>
          </a:p>
          <a:p>
            <a:pPr marL="0" indent="0">
              <a:buNone/>
            </a:pPr>
            <a:endParaRPr lang="en-US" altLang="zh-CN" sz="2000" dirty="0"/>
          </a:p>
          <a:p>
            <a:pPr marL="0" indent="0">
              <a:buNone/>
            </a:pPr>
            <a:endParaRPr lang="zh-CN" altLang="en-US" dirty="0"/>
          </a:p>
        </p:txBody>
      </p:sp>
      <p:sp>
        <p:nvSpPr>
          <p:cNvPr id="2" name="文本框 1">
            <a:extLst>
              <a:ext uri="{FF2B5EF4-FFF2-40B4-BE49-F238E27FC236}">
                <a16:creationId xmlns:a16="http://schemas.microsoft.com/office/drawing/2014/main" id="{9FEF428B-7D3E-432E-B06A-EFC6F0450F29}"/>
              </a:ext>
            </a:extLst>
          </p:cNvPr>
          <p:cNvSpPr txBox="1"/>
          <p:nvPr/>
        </p:nvSpPr>
        <p:spPr>
          <a:xfrm>
            <a:off x="406400" y="3023896"/>
            <a:ext cx="10947400" cy="3477875"/>
          </a:xfrm>
          <a:prstGeom prst="rect">
            <a:avLst/>
          </a:prstGeom>
          <a:noFill/>
        </p:spPr>
        <p:txBody>
          <a:bodyPr wrap="square" rtlCol="0">
            <a:spAutoFit/>
          </a:bodyPr>
          <a:lstStyle/>
          <a:p>
            <a:endParaRPr lang="en-US" altLang="zh-CN" sz="2000" dirty="0"/>
          </a:p>
          <a:p>
            <a:r>
              <a:rPr lang="en-US" altLang="zh-CN" sz="2000" dirty="0">
                <a:latin typeface="Courier New" panose="02070309020205020404" pitchFamily="49" charset="0"/>
                <a:cs typeface="Courier New" panose="02070309020205020404" pitchFamily="49" charset="0"/>
              </a:rPr>
              <a:t>list&lt;string&gt; names;</a:t>
            </a:r>
          </a:p>
          <a:p>
            <a:endParaRPr lang="en-US" altLang="zh-CN" sz="2000" dirty="0">
              <a:latin typeface="Courier New" panose="02070309020205020404" pitchFamily="49" charset="0"/>
              <a:cs typeface="Courier New" panose="02070309020205020404" pitchFamily="49" charset="0"/>
            </a:endParaRPr>
          </a:p>
          <a:p>
            <a:r>
              <a:rPr lang="en-US" altLang="zh-CN" sz="2000" dirty="0">
                <a:latin typeface="Courier New" panose="02070309020205020404" pitchFamily="49" charset="0"/>
                <a:cs typeface="Courier New" panose="02070309020205020404" pitchFamily="49" charset="0"/>
              </a:rPr>
              <a:t>vector&lt;const char*&gt; </a:t>
            </a:r>
            <a:r>
              <a:rPr lang="en-US" altLang="zh-CN" sz="2000" dirty="0" err="1">
                <a:latin typeface="Courier New" panose="02070309020205020404" pitchFamily="49" charset="0"/>
                <a:cs typeface="Courier New" panose="02070309020205020404" pitchFamily="49" charset="0"/>
              </a:rPr>
              <a:t>oldstyle</a:t>
            </a:r>
            <a:r>
              <a:rPr lang="en-US" altLang="zh-CN" sz="2000" dirty="0">
                <a:latin typeface="Courier New" panose="02070309020205020404" pitchFamily="49" charset="0"/>
                <a:cs typeface="Courier New" panose="02070309020205020404" pitchFamily="49" charset="0"/>
              </a:rPr>
              <a:t>;</a:t>
            </a:r>
          </a:p>
          <a:p>
            <a:endParaRPr lang="en-US" altLang="zh-CN" sz="2000" dirty="0">
              <a:latin typeface="Courier New" panose="02070309020205020404" pitchFamily="49" charset="0"/>
              <a:cs typeface="Courier New" panose="02070309020205020404" pitchFamily="49" charset="0"/>
            </a:endParaRPr>
          </a:p>
          <a:p>
            <a:r>
              <a:rPr lang="en-US" altLang="zh-CN" sz="2000" dirty="0">
                <a:latin typeface="Courier New" panose="02070309020205020404" pitchFamily="49" charset="0"/>
                <a:cs typeface="Courier New" panose="02070309020205020404" pitchFamily="49" charset="0"/>
              </a:rPr>
              <a:t>names = </a:t>
            </a:r>
            <a:r>
              <a:rPr lang="en-US" altLang="zh-CN" sz="2000" dirty="0" err="1">
                <a:latin typeface="Courier New" panose="02070309020205020404" pitchFamily="49" charset="0"/>
                <a:cs typeface="Courier New" panose="02070309020205020404" pitchFamily="49" charset="0"/>
              </a:rPr>
              <a:t>oldstyle</a:t>
            </a:r>
            <a:r>
              <a:rPr lang="en-US" altLang="zh-CN" sz="2000" dirty="0">
                <a:latin typeface="Courier New" panose="02070309020205020404" pitchFamily="49" charset="0"/>
                <a:cs typeface="Courier New" panose="02070309020205020404" pitchFamily="49" charset="0"/>
              </a:rPr>
              <a:t>; //</a:t>
            </a:r>
            <a:r>
              <a:rPr lang="zh-CN" altLang="en-US" sz="2000" dirty="0">
                <a:latin typeface="Courier New" panose="02070309020205020404" pitchFamily="49" charset="0"/>
                <a:cs typeface="Courier New" panose="02070309020205020404" pitchFamily="49" charset="0"/>
              </a:rPr>
              <a:t>错误</a:t>
            </a:r>
            <a:r>
              <a:rPr lang="en-US" altLang="zh-CN" sz="2000" dirty="0">
                <a:latin typeface="Courier New" panose="02070309020205020404" pitchFamily="49" charset="0"/>
                <a:cs typeface="Courier New" panose="02070309020205020404" pitchFamily="49" charset="0"/>
              </a:rPr>
              <a:t>:</a:t>
            </a:r>
            <a:r>
              <a:rPr lang="zh-CN" altLang="en-US" sz="2000" dirty="0">
                <a:latin typeface="Courier New" panose="02070309020205020404" pitchFamily="49" charset="0"/>
                <a:cs typeface="Courier New" panose="02070309020205020404" pitchFamily="49" charset="0"/>
              </a:rPr>
              <a:t>容器类型不匹配</a:t>
            </a:r>
            <a:r>
              <a:rPr lang="en-US" altLang="zh-CN" sz="2000" dirty="0">
                <a:latin typeface="Courier New" panose="02070309020205020404" pitchFamily="49" charset="0"/>
                <a:cs typeface="Courier New" panose="02070309020205020404" pitchFamily="49" charset="0"/>
              </a:rPr>
              <a:t>.</a:t>
            </a:r>
          </a:p>
          <a:p>
            <a:r>
              <a:rPr lang="en-US" altLang="zh-CN" sz="2000" dirty="0">
                <a:latin typeface="Courier New" panose="02070309020205020404" pitchFamily="49" charset="0"/>
                <a:cs typeface="Courier New" panose="02070309020205020404" pitchFamily="49" charset="0"/>
              </a:rPr>
              <a:t>names. assign (</a:t>
            </a:r>
            <a:r>
              <a:rPr lang="en-US" altLang="zh-CN" sz="2000" dirty="0" err="1">
                <a:latin typeface="Courier New" panose="02070309020205020404" pitchFamily="49" charset="0"/>
                <a:cs typeface="Courier New" panose="02070309020205020404" pitchFamily="49" charset="0"/>
              </a:rPr>
              <a:t>oldstyle.cbegin</a:t>
            </a:r>
            <a:r>
              <a:rPr lang="en-US" altLang="zh-CN" sz="2000" dirty="0">
                <a:latin typeface="Courier New" panose="02070309020205020404" pitchFamily="49" charset="0"/>
                <a:cs typeface="Courier New" panose="02070309020205020404" pitchFamily="49" charset="0"/>
              </a:rPr>
              <a:t>()</a:t>
            </a:r>
            <a:r>
              <a:rPr lang="zh-CN" altLang="en-US" sz="2000" dirty="0">
                <a:latin typeface="Courier New" panose="02070309020205020404" pitchFamily="49" charset="0"/>
                <a:cs typeface="Courier New" panose="02070309020205020404" pitchFamily="49" charset="0"/>
              </a:rPr>
              <a:t>，</a:t>
            </a:r>
            <a:r>
              <a:rPr lang="en-US" altLang="zh-CN" sz="2000" dirty="0" err="1">
                <a:latin typeface="Courier New" panose="02070309020205020404" pitchFamily="49" charset="0"/>
                <a:cs typeface="Courier New" panose="02070309020205020404" pitchFamily="49" charset="0"/>
              </a:rPr>
              <a:t>oldstyle.cend</a:t>
            </a:r>
            <a:r>
              <a:rPr lang="en-US" altLang="zh-CN" sz="2000" dirty="0">
                <a:latin typeface="Courier New" panose="02070309020205020404" pitchFamily="49" charset="0"/>
                <a:cs typeface="Courier New" panose="02070309020205020404" pitchFamily="49" charset="0"/>
              </a:rPr>
              <a:t>()) ;</a:t>
            </a:r>
            <a:r>
              <a:rPr lang="zh-CN" altLang="en-US" sz="2000" dirty="0">
                <a:latin typeface="Courier New" panose="02070309020205020404" pitchFamily="49" charset="0"/>
                <a:cs typeface="Courier New" panose="02070309020205020404" pitchFamily="49" charset="0"/>
              </a:rPr>
              <a:t> </a:t>
            </a:r>
            <a:r>
              <a:rPr lang="en-US" altLang="zh-CN" sz="2000" dirty="0">
                <a:latin typeface="Courier New" panose="02070309020205020404" pitchFamily="49" charset="0"/>
                <a:cs typeface="Courier New" panose="02070309020205020404" pitchFamily="49" charset="0"/>
              </a:rPr>
              <a:t>//</a:t>
            </a:r>
            <a:r>
              <a:rPr lang="zh-CN" altLang="en-US" sz="2000" dirty="0">
                <a:latin typeface="Courier New" panose="02070309020205020404" pitchFamily="49" charset="0"/>
                <a:cs typeface="Courier New" panose="02070309020205020404" pitchFamily="49" charset="0"/>
              </a:rPr>
              <a:t>正确</a:t>
            </a:r>
            <a:r>
              <a:rPr lang="en-US" altLang="zh-CN" sz="2000" dirty="0">
                <a:latin typeface="Courier New" panose="02070309020205020404" pitchFamily="49" charset="0"/>
                <a:cs typeface="Courier New" panose="02070309020205020404" pitchFamily="49" charset="0"/>
              </a:rPr>
              <a:t>:</a:t>
            </a:r>
            <a:r>
              <a:rPr lang="zh-CN" altLang="en-US" sz="2000" dirty="0">
                <a:latin typeface="Courier New" panose="02070309020205020404" pitchFamily="49" charset="0"/>
                <a:cs typeface="Courier New" panose="02070309020205020404" pitchFamily="49" charset="0"/>
              </a:rPr>
              <a:t>可以将</a:t>
            </a:r>
            <a:r>
              <a:rPr lang="en-US" altLang="zh-CN" sz="2000" dirty="0">
                <a:latin typeface="Courier New" panose="02070309020205020404" pitchFamily="49" charset="0"/>
                <a:cs typeface="Courier New" panose="02070309020205020404" pitchFamily="49" charset="0"/>
              </a:rPr>
              <a:t>const char*</a:t>
            </a:r>
            <a:r>
              <a:rPr lang="zh-CN" altLang="en-US" sz="2000" dirty="0">
                <a:latin typeface="Courier New" panose="02070309020205020404" pitchFamily="49" charset="0"/>
                <a:cs typeface="Courier New" panose="02070309020205020404" pitchFamily="49" charset="0"/>
              </a:rPr>
              <a:t>转换为</a:t>
            </a:r>
            <a:r>
              <a:rPr lang="en-US" altLang="zh-CN" sz="2000" dirty="0">
                <a:latin typeface="Courier New" panose="02070309020205020404" pitchFamily="49" charset="0"/>
                <a:cs typeface="Courier New" panose="02070309020205020404" pitchFamily="49" charset="0"/>
              </a:rPr>
              <a:t>string</a:t>
            </a:r>
          </a:p>
          <a:p>
            <a:endParaRPr lang="en-US" altLang="zh-CN" sz="2000" dirty="0"/>
          </a:p>
          <a:p>
            <a:r>
              <a:rPr lang="zh-CN" altLang="en-US" sz="2000" dirty="0"/>
              <a:t>这段代码中对</a:t>
            </a:r>
            <a:r>
              <a:rPr lang="en-US" altLang="zh-CN" sz="2000" dirty="0"/>
              <a:t>assign</a:t>
            </a:r>
            <a:r>
              <a:rPr lang="zh-CN" altLang="en-US" sz="2000" dirty="0"/>
              <a:t>的调用将</a:t>
            </a:r>
            <a:r>
              <a:rPr lang="en-US" altLang="zh-CN" sz="2000" dirty="0"/>
              <a:t>names</a:t>
            </a:r>
            <a:r>
              <a:rPr lang="zh-CN" altLang="en-US" sz="2000" dirty="0"/>
              <a:t>中的元素替换为迭代器指定范围中的元素的拷贝。</a:t>
            </a:r>
            <a:r>
              <a:rPr lang="en-US" altLang="zh-CN" sz="2000" dirty="0"/>
              <a:t>assign</a:t>
            </a:r>
            <a:r>
              <a:rPr lang="zh-CN" altLang="en-US" sz="2000" dirty="0"/>
              <a:t>的参数决定了容器中的元素个数以及它们的值。</a:t>
            </a:r>
          </a:p>
        </p:txBody>
      </p:sp>
    </p:spTree>
    <p:extLst>
      <p:ext uri="{BB962C8B-B14F-4D97-AF65-F5344CB8AC3E}">
        <p14:creationId xmlns:p14="http://schemas.microsoft.com/office/powerpoint/2010/main" val="288992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F1D2AC-1326-41CA-918B-933FB5972DA6}"/>
              </a:ext>
            </a:extLst>
          </p:cNvPr>
          <p:cNvSpPr>
            <a:spLocks noGrp="1"/>
          </p:cNvSpPr>
          <p:nvPr>
            <p:ph type="title"/>
          </p:nvPr>
        </p:nvSpPr>
        <p:spPr>
          <a:xfrm>
            <a:off x="553720" y="-153035"/>
            <a:ext cx="10515600" cy="1325563"/>
          </a:xfrm>
        </p:spPr>
        <p:txBody>
          <a:bodyPr>
            <a:normAutofit/>
          </a:bodyPr>
          <a:lstStyle/>
          <a:p>
            <a:r>
              <a:rPr lang="zh-CN" altLang="en-US" sz="3600" dirty="0"/>
              <a:t>顺序容器的操作</a:t>
            </a:r>
          </a:p>
        </p:txBody>
      </p:sp>
      <p:pic>
        <p:nvPicPr>
          <p:cNvPr id="5" name="图片 4">
            <a:extLst>
              <a:ext uri="{FF2B5EF4-FFF2-40B4-BE49-F238E27FC236}">
                <a16:creationId xmlns:a16="http://schemas.microsoft.com/office/drawing/2014/main" id="{6918D168-C89C-42F0-AE32-1A426B316E5C}"/>
              </a:ext>
            </a:extLst>
          </p:cNvPr>
          <p:cNvPicPr>
            <a:picLocks noChangeAspect="1"/>
          </p:cNvPicPr>
          <p:nvPr/>
        </p:nvPicPr>
        <p:blipFill>
          <a:blip r:embed="rId2"/>
          <a:stretch>
            <a:fillRect/>
          </a:stretch>
        </p:blipFill>
        <p:spPr>
          <a:xfrm>
            <a:off x="6231890" y="391478"/>
            <a:ext cx="3044190" cy="781050"/>
          </a:xfrm>
          <a:prstGeom prst="rect">
            <a:avLst/>
          </a:prstGeom>
        </p:spPr>
      </p:pic>
      <p:sp>
        <p:nvSpPr>
          <p:cNvPr id="3" name="文本框 2">
            <a:extLst>
              <a:ext uri="{FF2B5EF4-FFF2-40B4-BE49-F238E27FC236}">
                <a16:creationId xmlns:a16="http://schemas.microsoft.com/office/drawing/2014/main" id="{57E08F27-6426-4E80-8AE5-A7933AB1F7F8}"/>
              </a:ext>
            </a:extLst>
          </p:cNvPr>
          <p:cNvSpPr txBox="1"/>
          <p:nvPr/>
        </p:nvSpPr>
        <p:spPr>
          <a:xfrm>
            <a:off x="712754" y="1044302"/>
            <a:ext cx="11632028" cy="738664"/>
          </a:xfrm>
          <a:prstGeom prst="rect">
            <a:avLst/>
          </a:prstGeom>
          <a:noFill/>
        </p:spPr>
        <p:txBody>
          <a:bodyPr wrap="square" rtlCol="0">
            <a:spAutoFit/>
          </a:bodyPr>
          <a:lstStyle/>
          <a:p>
            <a:r>
              <a:rPr lang="en-US" altLang="zh-CN" sz="1400" dirty="0">
                <a:latin typeface="Courier New" panose="02070309020205020404" pitchFamily="49" charset="0"/>
                <a:cs typeface="Courier New" panose="02070309020205020404" pitchFamily="49" charset="0"/>
              </a:rPr>
              <a:t>forward_ list </a:t>
            </a:r>
            <a:r>
              <a:rPr lang="zh-CN" altLang="en-US" sz="1400" dirty="0">
                <a:latin typeface="Courier New" panose="02070309020205020404" pitchFamily="49" charset="0"/>
                <a:cs typeface="Courier New" panose="02070309020205020404" pitchFamily="49" charset="0"/>
              </a:rPr>
              <a:t>有自己专有版本的</a:t>
            </a:r>
            <a:r>
              <a:rPr lang="en-US" altLang="zh-CN" sz="1400" dirty="0">
                <a:latin typeface="Courier New" panose="02070309020205020404" pitchFamily="49" charset="0"/>
                <a:cs typeface="Courier New" panose="02070309020205020404" pitchFamily="49" charset="0"/>
              </a:rPr>
              <a:t>insert</a:t>
            </a:r>
            <a:r>
              <a:rPr lang="zh-CN" altLang="en-US" sz="1400" dirty="0">
                <a:latin typeface="Courier New" panose="02070309020205020404" pitchFamily="49" charset="0"/>
                <a:cs typeface="Courier New" panose="02070309020205020404" pitchFamily="49" charset="0"/>
              </a:rPr>
              <a:t>和</a:t>
            </a:r>
            <a:r>
              <a:rPr lang="en-US" altLang="zh-CN" sz="1400" dirty="0">
                <a:latin typeface="Courier New" panose="02070309020205020404" pitchFamily="49" charset="0"/>
                <a:cs typeface="Courier New" panose="02070309020205020404" pitchFamily="49" charset="0"/>
              </a:rPr>
              <a:t>emplace</a:t>
            </a:r>
            <a:r>
              <a:rPr lang="zh-CN" altLang="en-US" sz="1400" dirty="0">
                <a:latin typeface="Courier New" panose="02070309020205020404" pitchFamily="49" charset="0"/>
                <a:cs typeface="Courier New" panose="02070309020205020404" pitchFamily="49" charset="0"/>
              </a:rPr>
              <a:t>。</a:t>
            </a:r>
            <a:endParaRPr lang="en-US" altLang="zh-CN" sz="1400" dirty="0">
              <a:latin typeface="Courier New" panose="02070309020205020404" pitchFamily="49" charset="0"/>
              <a:cs typeface="Courier New" panose="02070309020205020404" pitchFamily="49" charset="0"/>
            </a:endParaRPr>
          </a:p>
          <a:p>
            <a:r>
              <a:rPr lang="en-US" altLang="zh-CN" sz="1400" dirty="0">
                <a:latin typeface="Courier New" panose="02070309020205020404" pitchFamily="49" charset="0"/>
                <a:cs typeface="Courier New" panose="02070309020205020404" pitchFamily="49" charset="0"/>
              </a:rPr>
              <a:t>forward_ list </a:t>
            </a:r>
            <a:r>
              <a:rPr lang="zh-CN" altLang="en-US" sz="1400" dirty="0">
                <a:latin typeface="Courier New" panose="02070309020205020404" pitchFamily="49" charset="0"/>
                <a:cs typeface="Courier New" panose="02070309020205020404" pitchFamily="49" charset="0"/>
              </a:rPr>
              <a:t>不支持</a:t>
            </a:r>
            <a:r>
              <a:rPr lang="en-US" altLang="zh-CN" sz="1400" dirty="0">
                <a:latin typeface="Courier New" panose="02070309020205020404" pitchFamily="49" charset="0"/>
                <a:cs typeface="Courier New" panose="02070309020205020404" pitchFamily="49" charset="0"/>
              </a:rPr>
              <a:t>push_ back </a:t>
            </a:r>
            <a:r>
              <a:rPr lang="zh-CN" altLang="en-US" sz="1400" dirty="0">
                <a:latin typeface="Courier New" panose="02070309020205020404" pitchFamily="49" charset="0"/>
                <a:cs typeface="Courier New" panose="02070309020205020404" pitchFamily="49" charset="0"/>
              </a:rPr>
              <a:t>和</a:t>
            </a:r>
            <a:r>
              <a:rPr lang="en-US" altLang="zh-CN" sz="1400" dirty="0">
                <a:latin typeface="Courier New" panose="02070309020205020404" pitchFamily="49" charset="0"/>
                <a:cs typeface="Courier New" panose="02070309020205020404" pitchFamily="49" charset="0"/>
              </a:rPr>
              <a:t>emplace_ back</a:t>
            </a:r>
            <a:r>
              <a:rPr lang="zh-CN" altLang="en-US" sz="1400" dirty="0">
                <a:latin typeface="Courier New" panose="02070309020205020404" pitchFamily="49" charset="0"/>
                <a:cs typeface="Courier New" panose="02070309020205020404" pitchFamily="49" charset="0"/>
              </a:rPr>
              <a:t>。</a:t>
            </a:r>
          </a:p>
          <a:p>
            <a:r>
              <a:rPr lang="en-US" altLang="zh-CN" sz="1400" dirty="0">
                <a:latin typeface="Courier New" panose="02070309020205020404" pitchFamily="49" charset="0"/>
                <a:cs typeface="Courier New" panose="02070309020205020404" pitchFamily="49" charset="0"/>
              </a:rPr>
              <a:t>vector</a:t>
            </a:r>
            <a:r>
              <a:rPr lang="zh-CN" altLang="en-US" sz="1400" dirty="0">
                <a:latin typeface="Courier New" panose="02070309020205020404" pitchFamily="49" charset="0"/>
                <a:cs typeface="Courier New" panose="02070309020205020404" pitchFamily="49" charset="0"/>
              </a:rPr>
              <a:t>和</a:t>
            </a:r>
            <a:r>
              <a:rPr lang="en-US" altLang="zh-CN" sz="1400" dirty="0">
                <a:latin typeface="Courier New" panose="02070309020205020404" pitchFamily="49" charset="0"/>
                <a:cs typeface="Courier New" panose="02070309020205020404" pitchFamily="49" charset="0"/>
              </a:rPr>
              <a:t>string</a:t>
            </a:r>
            <a:r>
              <a:rPr lang="zh-CN" altLang="en-US" sz="1400" dirty="0">
                <a:latin typeface="Courier New" panose="02070309020205020404" pitchFamily="49" charset="0"/>
                <a:cs typeface="Courier New" panose="02070309020205020404" pitchFamily="49" charset="0"/>
              </a:rPr>
              <a:t>不支持</a:t>
            </a:r>
            <a:r>
              <a:rPr lang="en-US" altLang="zh-CN" sz="1400" dirty="0">
                <a:latin typeface="Courier New" panose="02070309020205020404" pitchFamily="49" charset="0"/>
                <a:cs typeface="Courier New" panose="02070309020205020404" pitchFamily="49" charset="0"/>
              </a:rPr>
              <a:t>push_ front</a:t>
            </a:r>
            <a:r>
              <a:rPr lang="zh-CN" altLang="en-US" sz="1400" dirty="0">
                <a:latin typeface="Courier New" panose="02070309020205020404" pitchFamily="49" charset="0"/>
                <a:cs typeface="Courier New" panose="02070309020205020404" pitchFamily="49" charset="0"/>
              </a:rPr>
              <a:t>和</a:t>
            </a:r>
            <a:r>
              <a:rPr lang="en-US" altLang="zh-CN" sz="1400" dirty="0">
                <a:latin typeface="Courier New" panose="02070309020205020404" pitchFamily="49" charset="0"/>
                <a:cs typeface="Courier New" panose="02070309020205020404" pitchFamily="49" charset="0"/>
              </a:rPr>
              <a:t>emplace_ front</a:t>
            </a:r>
            <a:r>
              <a:rPr lang="zh-CN" altLang="en-US" sz="1400" dirty="0">
                <a:latin typeface="Courier New" panose="02070309020205020404" pitchFamily="49" charset="0"/>
                <a:cs typeface="Courier New" panose="02070309020205020404" pitchFamily="49" charset="0"/>
              </a:rPr>
              <a:t>。</a:t>
            </a:r>
          </a:p>
        </p:txBody>
      </p:sp>
      <p:graphicFrame>
        <p:nvGraphicFramePr>
          <p:cNvPr id="6" name="表格 6">
            <a:extLst>
              <a:ext uri="{FF2B5EF4-FFF2-40B4-BE49-F238E27FC236}">
                <a16:creationId xmlns:a16="http://schemas.microsoft.com/office/drawing/2014/main" id="{B614E3A3-B67B-4568-AF24-AC6235BD9B97}"/>
              </a:ext>
            </a:extLst>
          </p:cNvPr>
          <p:cNvGraphicFramePr>
            <a:graphicFrameLocks noGrp="1"/>
          </p:cNvGraphicFramePr>
          <p:nvPr>
            <p:extLst>
              <p:ext uri="{D42A27DB-BD31-4B8C-83A1-F6EECF244321}">
                <p14:modId xmlns:p14="http://schemas.microsoft.com/office/powerpoint/2010/main" val="3897865143"/>
              </p:ext>
            </p:extLst>
          </p:nvPr>
        </p:nvGraphicFramePr>
        <p:xfrm>
          <a:off x="712754" y="1782966"/>
          <a:ext cx="8857966" cy="5029200"/>
        </p:xfrm>
        <a:graphic>
          <a:graphicData uri="http://schemas.openxmlformats.org/drawingml/2006/table">
            <a:tbl>
              <a:tblPr firstRow="1" bandRow="1">
                <a:tableStyleId>{2D5ABB26-0587-4C30-8999-92F81FD0307C}</a:tableStyleId>
              </a:tblPr>
              <a:tblGrid>
                <a:gridCol w="3292630">
                  <a:extLst>
                    <a:ext uri="{9D8B030D-6E8A-4147-A177-3AD203B41FA5}">
                      <a16:colId xmlns:a16="http://schemas.microsoft.com/office/drawing/2014/main" val="3945648059"/>
                    </a:ext>
                  </a:extLst>
                </a:gridCol>
                <a:gridCol w="5565336">
                  <a:extLst>
                    <a:ext uri="{9D8B030D-6E8A-4147-A177-3AD203B41FA5}">
                      <a16:colId xmlns:a16="http://schemas.microsoft.com/office/drawing/2014/main" val="194829644"/>
                    </a:ext>
                  </a:extLst>
                </a:gridCol>
              </a:tblGrid>
              <a:tr h="686458">
                <a:tc>
                  <a:txBody>
                    <a:bodyPr/>
                    <a:lstStyle/>
                    <a:p>
                      <a:r>
                        <a:rPr lang="en-US" altLang="zh-CN" sz="1400" dirty="0">
                          <a:latin typeface="Courier New" panose="02070309020205020404" pitchFamily="49" charset="0"/>
                          <a:cs typeface="Courier New" panose="02070309020205020404" pitchFamily="49" charset="0"/>
                        </a:rPr>
                        <a:t>c.push_ back(t)</a:t>
                      </a:r>
                    </a:p>
                    <a:p>
                      <a:r>
                        <a:rPr lang="en-US" altLang="zh-CN" sz="1400" dirty="0">
                          <a:latin typeface="Courier New" panose="02070309020205020404" pitchFamily="49" charset="0"/>
                          <a:cs typeface="Courier New" panose="02070309020205020404" pitchFamily="49" charset="0"/>
                        </a:rPr>
                        <a:t>c.emplace_ back (</a:t>
                      </a:r>
                      <a:r>
                        <a:rPr lang="en-US" altLang="zh-CN" sz="1400" dirty="0" err="1">
                          <a:latin typeface="Courier New" panose="02070309020205020404" pitchFamily="49" charset="0"/>
                          <a:cs typeface="Courier New" panose="02070309020205020404" pitchFamily="49" charset="0"/>
                        </a:rPr>
                        <a:t>args</a:t>
                      </a:r>
                      <a:r>
                        <a:rPr lang="en-US" altLang="zh-CN" sz="1400" dirty="0">
                          <a:latin typeface="Courier New" panose="02070309020205020404" pitchFamily="49" charset="0"/>
                          <a:cs typeface="Courier New" panose="02070309020205020404" pitchFamily="49" charset="0"/>
                        </a:rPr>
                        <a:t>)</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在</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的尾部创建</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一个值为</a:t>
                      </a:r>
                      <a:r>
                        <a:rPr lang="en-US" altLang="zh-CN" sz="1400" dirty="0">
                          <a:latin typeface="Courier New" panose="02070309020205020404" pitchFamily="49" charset="0"/>
                          <a:cs typeface="Courier New" panose="02070309020205020404" pitchFamily="49" charset="0"/>
                        </a:rPr>
                        <a:t>t</a:t>
                      </a:r>
                      <a:r>
                        <a:rPr lang="zh-CN" altLang="en-US" sz="1400" dirty="0">
                          <a:latin typeface="Courier New" panose="02070309020205020404" pitchFamily="49" charset="0"/>
                          <a:cs typeface="Courier New" panose="02070309020205020404" pitchFamily="49" charset="0"/>
                        </a:rPr>
                        <a:t>或由</a:t>
                      </a:r>
                      <a:r>
                        <a:rPr lang="en-US" altLang="zh-CN" sz="1400" dirty="0" err="1">
                          <a:latin typeface="Courier New" panose="02070309020205020404" pitchFamily="49" charset="0"/>
                          <a:cs typeface="Courier New" panose="02070309020205020404" pitchFamily="49" charset="0"/>
                        </a:rPr>
                        <a:t>args</a:t>
                      </a:r>
                      <a:r>
                        <a:rPr lang="zh-CN" altLang="en-US" sz="1400" dirty="0">
                          <a:latin typeface="Courier New" panose="02070309020205020404" pitchFamily="49" charset="0"/>
                          <a:cs typeface="Courier New" panose="02070309020205020404" pitchFamily="49" charset="0"/>
                        </a:rPr>
                        <a:t>创建的元素。返回</a:t>
                      </a:r>
                      <a:r>
                        <a:rPr lang="en-US" altLang="zh-CN" sz="1400" dirty="0">
                          <a:latin typeface="Courier New" panose="02070309020205020404" pitchFamily="49" charset="0"/>
                          <a:cs typeface="Courier New" panose="02070309020205020404" pitchFamily="49" charset="0"/>
                        </a:rPr>
                        <a:t>void</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726048921"/>
                  </a:ext>
                </a:extLst>
              </a:tr>
              <a:tr h="686458">
                <a:tc>
                  <a:txBody>
                    <a:bodyPr/>
                    <a:lstStyle/>
                    <a:p>
                      <a:r>
                        <a:rPr lang="fr-FR" altLang="zh-CN" sz="1400" dirty="0">
                          <a:latin typeface="Courier New" panose="02070309020205020404" pitchFamily="49" charset="0"/>
                          <a:cs typeface="Courier New" panose="02070309020205020404" pitchFamily="49" charset="0"/>
                        </a:rPr>
                        <a:t>c.push_ front (t)</a:t>
                      </a:r>
                    </a:p>
                    <a:p>
                      <a:r>
                        <a:rPr lang="fr-FR" altLang="zh-CN" sz="1400" dirty="0">
                          <a:latin typeface="Courier New" panose="02070309020205020404" pitchFamily="49" charset="0"/>
                          <a:cs typeface="Courier New" panose="02070309020205020404" pitchFamily="49" charset="0"/>
                        </a:rPr>
                        <a:t>c.emplace_ front (args)</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在</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的头部创建</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一个值为</a:t>
                      </a:r>
                      <a:r>
                        <a:rPr lang="en-US" altLang="zh-CN" sz="1400" dirty="0">
                          <a:latin typeface="Courier New" panose="02070309020205020404" pitchFamily="49" charset="0"/>
                          <a:cs typeface="Courier New" panose="02070309020205020404" pitchFamily="49" charset="0"/>
                        </a:rPr>
                        <a:t>t</a:t>
                      </a:r>
                      <a:r>
                        <a:rPr lang="zh-CN" altLang="en-US" sz="1400" dirty="0">
                          <a:latin typeface="Courier New" panose="02070309020205020404" pitchFamily="49" charset="0"/>
                          <a:cs typeface="Courier New" panose="02070309020205020404" pitchFamily="49" charset="0"/>
                        </a:rPr>
                        <a:t>或由</a:t>
                      </a:r>
                      <a:r>
                        <a:rPr lang="en-US" altLang="zh-CN" sz="1400" dirty="0" err="1">
                          <a:latin typeface="Courier New" panose="02070309020205020404" pitchFamily="49" charset="0"/>
                          <a:cs typeface="Courier New" panose="02070309020205020404" pitchFamily="49" charset="0"/>
                        </a:rPr>
                        <a:t>args</a:t>
                      </a:r>
                      <a:r>
                        <a:rPr lang="zh-CN" altLang="en-US" sz="1400" dirty="0">
                          <a:latin typeface="Courier New" panose="02070309020205020404" pitchFamily="49" charset="0"/>
                          <a:cs typeface="Courier New" panose="02070309020205020404" pitchFamily="49" charset="0"/>
                        </a:rPr>
                        <a:t>创建的元素。返回</a:t>
                      </a:r>
                      <a:r>
                        <a:rPr lang="en-US" altLang="zh-CN" sz="1400" dirty="0">
                          <a:latin typeface="Courier New" panose="02070309020205020404" pitchFamily="49" charset="0"/>
                          <a:cs typeface="Courier New" panose="02070309020205020404" pitchFamily="49" charset="0"/>
                        </a:rPr>
                        <a:t>void</a:t>
                      </a:r>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2350779"/>
                  </a:ext>
                </a:extLst>
              </a:tr>
              <a:tr h="889854">
                <a:tc>
                  <a:txBody>
                    <a:bodyPr/>
                    <a:lstStyle/>
                    <a:p>
                      <a:r>
                        <a:rPr lang="en-US" altLang="zh-CN" sz="1400" dirty="0">
                          <a:latin typeface="Courier New" panose="02070309020205020404" pitchFamily="49" charset="0"/>
                          <a:cs typeface="Courier New" panose="02070309020205020404" pitchFamily="49" charset="0"/>
                        </a:rPr>
                        <a:t>c.insert(p, t)</a:t>
                      </a:r>
                    </a:p>
                    <a:p>
                      <a:r>
                        <a:rPr lang="en-US" altLang="zh-CN" sz="1400" dirty="0">
                          <a:latin typeface="Courier New" panose="02070309020205020404" pitchFamily="49" charset="0"/>
                          <a:cs typeface="Courier New" panose="02070309020205020404" pitchFamily="49" charset="0"/>
                        </a:rPr>
                        <a:t>c.emplace (P, </a:t>
                      </a:r>
                      <a:r>
                        <a:rPr lang="en-US" altLang="zh-CN" sz="1400" dirty="0" err="1">
                          <a:latin typeface="Courier New" panose="02070309020205020404" pitchFamily="49" charset="0"/>
                          <a:cs typeface="Courier New" panose="02070309020205020404" pitchFamily="49" charset="0"/>
                        </a:rPr>
                        <a:t>args</a:t>
                      </a:r>
                      <a:r>
                        <a:rPr lang="en-US" altLang="zh-CN" sz="1400" dirty="0">
                          <a:latin typeface="Courier New" panose="02070309020205020404" pitchFamily="49" charset="0"/>
                          <a:cs typeface="Courier New" panose="02070309020205020404" pitchFamily="49" charset="0"/>
                        </a:rPr>
                        <a:t>) </a:t>
                      </a:r>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在迭代器</a:t>
                      </a:r>
                      <a:r>
                        <a:rPr lang="en-US" altLang="zh-CN" sz="1400" dirty="0">
                          <a:latin typeface="Courier New" panose="02070309020205020404" pitchFamily="49" charset="0"/>
                          <a:cs typeface="Courier New" panose="02070309020205020404" pitchFamily="49" charset="0"/>
                        </a:rPr>
                        <a:t>p</a:t>
                      </a:r>
                      <a:r>
                        <a:rPr lang="zh-CN" altLang="en-US" sz="1400" dirty="0">
                          <a:latin typeface="Courier New" panose="02070309020205020404" pitchFamily="49" charset="0"/>
                          <a:cs typeface="Courier New" panose="02070309020205020404" pitchFamily="49" charset="0"/>
                        </a:rPr>
                        <a:t>指向的元素之前创建</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一个值为</a:t>
                      </a:r>
                      <a:r>
                        <a:rPr lang="en-US" altLang="zh-CN" sz="1400" dirty="0">
                          <a:latin typeface="Courier New" panose="02070309020205020404" pitchFamily="49" charset="0"/>
                          <a:cs typeface="Courier New" panose="02070309020205020404" pitchFamily="49" charset="0"/>
                        </a:rPr>
                        <a:t>t</a:t>
                      </a:r>
                      <a:r>
                        <a:rPr lang="zh-CN" altLang="en-US" sz="1400" dirty="0">
                          <a:latin typeface="Courier New" panose="02070309020205020404" pitchFamily="49" charset="0"/>
                          <a:cs typeface="Courier New" panose="02070309020205020404" pitchFamily="49" charset="0"/>
                        </a:rPr>
                        <a:t>或由</a:t>
                      </a:r>
                      <a:r>
                        <a:rPr lang="en-US" altLang="zh-CN" sz="1400" dirty="0" err="1">
                          <a:latin typeface="Courier New" panose="02070309020205020404" pitchFamily="49" charset="0"/>
                          <a:cs typeface="Courier New" panose="02070309020205020404" pitchFamily="49" charset="0"/>
                        </a:rPr>
                        <a:t>args</a:t>
                      </a:r>
                      <a:r>
                        <a:rPr lang="zh-CN" altLang="en-US" sz="1400" dirty="0">
                          <a:latin typeface="Courier New" panose="02070309020205020404" pitchFamily="49" charset="0"/>
                          <a:cs typeface="Courier New" panose="02070309020205020404" pitchFamily="49" charset="0"/>
                        </a:rPr>
                        <a:t>创建的元素。返回指向新添加的元素的迭代器</a:t>
                      </a:r>
                    </a:p>
                    <a:p>
                      <a:endParaRPr lang="en-US" altLang="zh-CN" sz="1400" dirty="0">
                        <a:latin typeface="Courier New" panose="02070309020205020404" pitchFamily="49" charset="0"/>
                        <a:cs typeface="Courier New" panose="02070309020205020404" pitchFamily="49" charset="0"/>
                      </a:endParaRP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931823565"/>
                  </a:ext>
                </a:extLst>
              </a:tr>
              <a:tr h="686458">
                <a:tc>
                  <a:txBody>
                    <a:bodyPr/>
                    <a:lstStyle/>
                    <a:p>
                      <a:r>
                        <a:rPr lang="en-US" altLang="zh-CN" sz="1400" dirty="0">
                          <a:latin typeface="Courier New" panose="02070309020205020404" pitchFamily="49" charset="0"/>
                          <a:cs typeface="Courier New" panose="02070309020205020404" pitchFamily="49" charset="0"/>
                        </a:rPr>
                        <a:t>c.insert(</a:t>
                      </a:r>
                      <a:r>
                        <a:rPr lang="en-US" altLang="zh-CN" sz="1400" dirty="0" err="1">
                          <a:latin typeface="Courier New" panose="02070309020205020404" pitchFamily="49" charset="0"/>
                          <a:cs typeface="Courier New" panose="02070309020205020404" pitchFamily="49" charset="0"/>
                        </a:rPr>
                        <a:t>p,n,t</a:t>
                      </a:r>
                      <a:r>
                        <a:rPr lang="en-US" altLang="zh-CN" sz="1400" dirty="0">
                          <a:latin typeface="Courier New" panose="02070309020205020404" pitchFamily="49" charset="0"/>
                          <a:cs typeface="Courier New" panose="02070309020205020404" pitchFamily="49" charset="0"/>
                        </a:rPr>
                        <a:t>)</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在迭代器</a:t>
                      </a:r>
                      <a:r>
                        <a:rPr lang="en-US" altLang="zh-CN" sz="1400" dirty="0">
                          <a:latin typeface="Courier New" panose="02070309020205020404" pitchFamily="49" charset="0"/>
                          <a:cs typeface="Courier New" panose="02070309020205020404" pitchFamily="49" charset="0"/>
                        </a:rPr>
                        <a:t>p</a:t>
                      </a:r>
                      <a:r>
                        <a:rPr lang="zh-CN" altLang="en-US" sz="1400" dirty="0">
                          <a:latin typeface="Courier New" panose="02070309020205020404" pitchFamily="49" charset="0"/>
                          <a:cs typeface="Courier New" panose="02070309020205020404" pitchFamily="49" charset="0"/>
                        </a:rPr>
                        <a:t>指向的元素之前插入</a:t>
                      </a:r>
                      <a:r>
                        <a:rPr lang="en-US" altLang="zh-CN" sz="1400" dirty="0">
                          <a:latin typeface="Courier New" panose="02070309020205020404" pitchFamily="49" charset="0"/>
                          <a:cs typeface="Courier New" panose="02070309020205020404" pitchFamily="49" charset="0"/>
                        </a:rPr>
                        <a:t>n</a:t>
                      </a:r>
                      <a:r>
                        <a:rPr lang="zh-CN" altLang="en-US" sz="1400" dirty="0">
                          <a:latin typeface="Courier New" panose="02070309020205020404" pitchFamily="49" charset="0"/>
                          <a:cs typeface="Courier New" panose="02070309020205020404" pitchFamily="49" charset="0"/>
                        </a:rPr>
                        <a:t>个值为</a:t>
                      </a:r>
                      <a:r>
                        <a:rPr lang="en-US" altLang="zh-CN" sz="1400" dirty="0">
                          <a:latin typeface="Courier New" panose="02070309020205020404" pitchFamily="49" charset="0"/>
                          <a:cs typeface="Courier New" panose="02070309020205020404" pitchFamily="49" charset="0"/>
                        </a:rPr>
                        <a:t>t</a:t>
                      </a:r>
                      <a:r>
                        <a:rPr lang="zh-CN" altLang="en-US" sz="1400" dirty="0">
                          <a:latin typeface="Courier New" panose="02070309020205020404" pitchFamily="49" charset="0"/>
                          <a:cs typeface="Courier New" panose="02070309020205020404" pitchFamily="49" charset="0"/>
                        </a:rPr>
                        <a:t>的元素。返回指向新添加的第</a:t>
                      </a:r>
                      <a:r>
                        <a:rPr lang="en-US" altLang="zh-CN" sz="1400" dirty="0">
                          <a:latin typeface="Courier New" panose="02070309020205020404" pitchFamily="49" charset="0"/>
                          <a:cs typeface="Courier New" panose="02070309020205020404" pitchFamily="49" charset="0"/>
                        </a:rPr>
                        <a:t>- -</a:t>
                      </a:r>
                      <a:r>
                        <a:rPr lang="zh-CN" altLang="en-US" sz="1400" dirty="0">
                          <a:latin typeface="Courier New" panose="02070309020205020404" pitchFamily="49" charset="0"/>
                          <a:cs typeface="Courier New" panose="02070309020205020404" pitchFamily="49" charset="0"/>
                        </a:rPr>
                        <a:t>个元素的迭代器</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若</a:t>
                      </a:r>
                      <a:r>
                        <a:rPr lang="en-US" altLang="zh-CN" sz="1400" dirty="0">
                          <a:latin typeface="Courier New" panose="02070309020205020404" pitchFamily="49" charset="0"/>
                          <a:cs typeface="Courier New" panose="02070309020205020404" pitchFamily="49" charset="0"/>
                        </a:rPr>
                        <a:t>n</a:t>
                      </a:r>
                      <a:r>
                        <a:rPr lang="zh-CN" altLang="en-US" sz="1400" dirty="0">
                          <a:latin typeface="Courier New" panose="02070309020205020404" pitchFamily="49" charset="0"/>
                          <a:cs typeface="Courier New" panose="02070309020205020404" pitchFamily="49" charset="0"/>
                        </a:rPr>
                        <a:t>为</a:t>
                      </a:r>
                      <a:r>
                        <a:rPr lang="en-US" altLang="zh-CN" sz="1400" dirty="0">
                          <a:latin typeface="Courier New" panose="02070309020205020404" pitchFamily="49" charset="0"/>
                          <a:cs typeface="Courier New" panose="02070309020205020404" pitchFamily="49" charset="0"/>
                        </a:rPr>
                        <a:t>0</a:t>
                      </a:r>
                      <a:r>
                        <a:rPr lang="zh-CN" altLang="en-US" sz="1400" dirty="0">
                          <a:latin typeface="Courier New" panose="02070309020205020404" pitchFamily="49" charset="0"/>
                          <a:cs typeface="Courier New" panose="02070309020205020404" pitchFamily="49" charset="0"/>
                        </a:rPr>
                        <a:t>，则返回</a:t>
                      </a:r>
                      <a:r>
                        <a:rPr lang="en-US" altLang="zh-CN" sz="1400" dirty="0">
                          <a:latin typeface="Courier New" panose="02070309020205020404" pitchFamily="49" charset="0"/>
                          <a:cs typeface="Courier New" panose="02070309020205020404" pitchFamily="49" charset="0"/>
                        </a:rPr>
                        <a:t>p</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897304678"/>
                  </a:ext>
                </a:extLst>
              </a:tr>
              <a:tr h="889854">
                <a:tc>
                  <a:txBody>
                    <a:bodyPr/>
                    <a:lstStyle/>
                    <a:p>
                      <a:r>
                        <a:rPr lang="it-IT" altLang="zh-CN" sz="1400" dirty="0">
                          <a:latin typeface="Courier New" panose="02070309020205020404" pitchFamily="49" charset="0"/>
                          <a:cs typeface="Courier New" panose="02070309020205020404" pitchFamily="49" charset="0"/>
                        </a:rPr>
                        <a:t>c.insert(p,b,e)</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将迭代器</a:t>
                      </a:r>
                      <a:r>
                        <a:rPr lang="en-US" altLang="zh-CN" sz="1400" dirty="0">
                          <a:latin typeface="Courier New" panose="02070309020205020404" pitchFamily="49" charset="0"/>
                          <a:cs typeface="Courier New" panose="02070309020205020404" pitchFamily="49" charset="0"/>
                        </a:rPr>
                        <a:t>b</a:t>
                      </a:r>
                      <a:r>
                        <a:rPr lang="zh-CN" altLang="en-US" sz="1400" dirty="0">
                          <a:latin typeface="Courier New" panose="02070309020205020404" pitchFamily="49" charset="0"/>
                          <a:cs typeface="Courier New" panose="02070309020205020404" pitchFamily="49" charset="0"/>
                        </a:rPr>
                        <a:t>和</a:t>
                      </a:r>
                      <a:r>
                        <a:rPr lang="en-US" altLang="zh-CN" sz="1400" dirty="0">
                          <a:latin typeface="Courier New" panose="02070309020205020404" pitchFamily="49" charset="0"/>
                          <a:cs typeface="Courier New" panose="02070309020205020404" pitchFamily="49" charset="0"/>
                        </a:rPr>
                        <a:t>e</a:t>
                      </a:r>
                      <a:r>
                        <a:rPr lang="zh-CN" altLang="en-US" sz="1400" dirty="0">
                          <a:latin typeface="Courier New" panose="02070309020205020404" pitchFamily="49" charset="0"/>
                          <a:cs typeface="Courier New" panose="02070309020205020404" pitchFamily="49" charset="0"/>
                        </a:rPr>
                        <a:t>指定的范围内的元素插入到迭代器</a:t>
                      </a:r>
                      <a:r>
                        <a:rPr lang="en-US" altLang="zh-CN" sz="1400" dirty="0">
                          <a:latin typeface="Courier New" panose="02070309020205020404" pitchFamily="49" charset="0"/>
                          <a:cs typeface="Courier New" panose="02070309020205020404" pitchFamily="49" charset="0"/>
                        </a:rPr>
                        <a:t>p</a:t>
                      </a:r>
                      <a:r>
                        <a:rPr lang="zh-CN" altLang="en-US" sz="1400" dirty="0">
                          <a:latin typeface="Courier New" panose="02070309020205020404" pitchFamily="49" charset="0"/>
                          <a:cs typeface="Courier New" panose="02070309020205020404" pitchFamily="49" charset="0"/>
                        </a:rPr>
                        <a:t>指向的元素之前。</a:t>
                      </a:r>
                      <a:r>
                        <a:rPr lang="en-US" altLang="zh-CN" sz="1400" dirty="0">
                          <a:latin typeface="Courier New" panose="02070309020205020404" pitchFamily="49" charset="0"/>
                          <a:cs typeface="Courier New" panose="02070309020205020404" pitchFamily="49" charset="0"/>
                        </a:rPr>
                        <a:t>b</a:t>
                      </a:r>
                      <a:r>
                        <a:rPr lang="zh-CN" altLang="en-US" sz="1400" dirty="0">
                          <a:latin typeface="Courier New" panose="02070309020205020404" pitchFamily="49" charset="0"/>
                          <a:cs typeface="Courier New" panose="02070309020205020404" pitchFamily="49" charset="0"/>
                        </a:rPr>
                        <a:t>和</a:t>
                      </a:r>
                      <a:r>
                        <a:rPr lang="en-US" altLang="zh-CN" sz="1400" dirty="0">
                          <a:latin typeface="Courier New" panose="02070309020205020404" pitchFamily="49" charset="0"/>
                          <a:cs typeface="Courier New" panose="02070309020205020404" pitchFamily="49" charset="0"/>
                        </a:rPr>
                        <a:t>e</a:t>
                      </a:r>
                      <a:r>
                        <a:rPr lang="zh-CN" altLang="en-US" sz="1400" dirty="0">
                          <a:latin typeface="Courier New" panose="02070309020205020404" pitchFamily="49" charset="0"/>
                          <a:cs typeface="Courier New" panose="02070309020205020404" pitchFamily="49" charset="0"/>
                        </a:rPr>
                        <a:t>不能指向</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中的元素。返回指向新添加的第一个元素的迭代器</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若范围为空，则返回</a:t>
                      </a:r>
                      <a:r>
                        <a:rPr lang="en-US" altLang="zh-CN" sz="1400" dirty="0">
                          <a:latin typeface="Courier New" panose="02070309020205020404" pitchFamily="49" charset="0"/>
                          <a:cs typeface="Courier New" panose="02070309020205020404" pitchFamily="49" charset="0"/>
                        </a:rPr>
                        <a:t>p</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86185018"/>
                  </a:ext>
                </a:extLst>
              </a:tr>
              <a:tr h="686458">
                <a:tc>
                  <a:txBody>
                    <a:bodyPr/>
                    <a:lstStyle/>
                    <a:p>
                      <a:r>
                        <a:rPr lang="en-US" altLang="zh-CN" sz="1400" dirty="0">
                          <a:latin typeface="Courier New" panose="02070309020205020404" pitchFamily="49" charset="0"/>
                          <a:cs typeface="Courier New" panose="02070309020205020404" pitchFamily="49" charset="0"/>
                        </a:rPr>
                        <a:t>c.insert(p, il)</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en-US" altLang="zh-CN" sz="1400" dirty="0">
                          <a:latin typeface="Courier New" panose="02070309020205020404" pitchFamily="49" charset="0"/>
                          <a:cs typeface="Courier New" panose="02070309020205020404" pitchFamily="49" charset="0"/>
                        </a:rPr>
                        <a:t>il</a:t>
                      </a:r>
                      <a:r>
                        <a:rPr lang="zh-CN" altLang="en-US" sz="1400" dirty="0">
                          <a:latin typeface="Courier New" panose="02070309020205020404" pitchFamily="49" charset="0"/>
                          <a:cs typeface="Courier New" panose="02070309020205020404" pitchFamily="49" charset="0"/>
                        </a:rPr>
                        <a:t>是一个花括号包围的元素值列表。将这些给定值插入到迭代器</a:t>
                      </a:r>
                      <a:r>
                        <a:rPr lang="en-US" altLang="zh-CN" sz="1400" dirty="0">
                          <a:latin typeface="Courier New" panose="02070309020205020404" pitchFamily="49" charset="0"/>
                          <a:cs typeface="Courier New" panose="02070309020205020404" pitchFamily="49" charset="0"/>
                        </a:rPr>
                        <a:t>p</a:t>
                      </a:r>
                      <a:r>
                        <a:rPr lang="zh-CN" altLang="en-US" sz="1400" dirty="0">
                          <a:latin typeface="Courier New" panose="02070309020205020404" pitchFamily="49" charset="0"/>
                          <a:cs typeface="Courier New" panose="02070309020205020404" pitchFamily="49" charset="0"/>
                        </a:rPr>
                        <a:t>指向的元素之前。返回指向新添加的第一个元素的迭代器</a:t>
                      </a:r>
                      <a:r>
                        <a:rPr lang="en-US" altLang="zh-CN" sz="1400" dirty="0">
                          <a:latin typeface="Courier New" panose="02070309020205020404" pitchFamily="49" charset="0"/>
                          <a:cs typeface="Courier New" panose="02070309020205020404" pitchFamily="49" charset="0"/>
                        </a:rPr>
                        <a:t>;</a:t>
                      </a:r>
                      <a:r>
                        <a:rPr lang="zh-CN" altLang="en-US" sz="1400" dirty="0">
                          <a:latin typeface="Courier New" panose="02070309020205020404" pitchFamily="49" charset="0"/>
                          <a:cs typeface="Courier New" panose="02070309020205020404" pitchFamily="49" charset="0"/>
                        </a:rPr>
                        <a:t>若列表为空，则返回</a:t>
                      </a:r>
                      <a:r>
                        <a:rPr lang="en-US" altLang="zh-CN" sz="1400" dirty="0">
                          <a:latin typeface="Courier New" panose="02070309020205020404" pitchFamily="49" charset="0"/>
                          <a:cs typeface="Courier New" panose="02070309020205020404" pitchFamily="49" charset="0"/>
                        </a:rPr>
                        <a:t>p</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617838149"/>
                  </a:ext>
                </a:extLst>
              </a:tr>
            </a:tbl>
          </a:graphicData>
        </a:graphic>
      </p:graphicFrame>
    </p:spTree>
    <p:extLst>
      <p:ext uri="{BB962C8B-B14F-4D97-AF65-F5344CB8AC3E}">
        <p14:creationId xmlns:p14="http://schemas.microsoft.com/office/powerpoint/2010/main" val="343876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CBF0936-1262-4345-8644-9DE2B0994E22}"/>
              </a:ext>
            </a:extLst>
          </p:cNvPr>
          <p:cNvSpPr txBox="1"/>
          <p:nvPr/>
        </p:nvSpPr>
        <p:spPr>
          <a:xfrm>
            <a:off x="741680" y="708305"/>
            <a:ext cx="9161780" cy="1323439"/>
          </a:xfrm>
          <a:prstGeom prst="rect">
            <a:avLst/>
          </a:prstGeom>
          <a:noFill/>
        </p:spPr>
        <p:txBody>
          <a:bodyPr wrap="square" rtlCol="0">
            <a:spAutoFit/>
          </a:bodyPr>
          <a:lstStyle/>
          <a:p>
            <a:r>
              <a:rPr lang="zh-CN" altLang="en-US" sz="2000" dirty="0"/>
              <a:t>注意：</a:t>
            </a:r>
            <a:endParaRPr lang="en-US" altLang="zh-CN" sz="2000" dirty="0"/>
          </a:p>
          <a:p>
            <a:endParaRPr lang="en-US" altLang="zh-CN" sz="2000" dirty="0"/>
          </a:p>
          <a:p>
            <a:r>
              <a:rPr lang="zh-CN" altLang="en-US" sz="2000" dirty="0"/>
              <a:t>向一个</a:t>
            </a:r>
            <a:r>
              <a:rPr lang="en-US" altLang="zh-CN" sz="2000" dirty="0"/>
              <a:t>vector</a:t>
            </a:r>
            <a:r>
              <a:rPr lang="zh-CN" altLang="en-US" sz="2000" dirty="0"/>
              <a:t>，</a:t>
            </a:r>
            <a:r>
              <a:rPr lang="en-US" altLang="zh-CN" sz="2000" dirty="0"/>
              <a:t>string</a:t>
            </a:r>
            <a:r>
              <a:rPr lang="zh-CN" altLang="en-US" sz="2000" dirty="0"/>
              <a:t>或</a:t>
            </a:r>
            <a:r>
              <a:rPr lang="en-US" altLang="zh-CN" sz="2000" dirty="0"/>
              <a:t>deque</a:t>
            </a:r>
            <a:r>
              <a:rPr lang="zh-CN" altLang="en-US" sz="2000" dirty="0"/>
              <a:t>中插入元素会使所有指向容器的迭代器，引用和指针失效。</a:t>
            </a:r>
            <a:endParaRPr lang="en-US" altLang="zh-CN" sz="2000" dirty="0"/>
          </a:p>
        </p:txBody>
      </p:sp>
      <p:sp>
        <p:nvSpPr>
          <p:cNvPr id="5" name="文本框 4">
            <a:extLst>
              <a:ext uri="{FF2B5EF4-FFF2-40B4-BE49-F238E27FC236}">
                <a16:creationId xmlns:a16="http://schemas.microsoft.com/office/drawing/2014/main" id="{D07A1400-9B1F-4361-B53A-76D8216406E0}"/>
              </a:ext>
            </a:extLst>
          </p:cNvPr>
          <p:cNvSpPr txBox="1"/>
          <p:nvPr/>
        </p:nvSpPr>
        <p:spPr>
          <a:xfrm>
            <a:off x="741680" y="2089834"/>
            <a:ext cx="9378864" cy="400110"/>
          </a:xfrm>
          <a:prstGeom prst="rect">
            <a:avLst/>
          </a:prstGeom>
          <a:noFill/>
        </p:spPr>
        <p:txBody>
          <a:bodyPr wrap="square" rtlCol="0">
            <a:spAutoFit/>
          </a:bodyPr>
          <a:lstStyle/>
          <a:p>
            <a:r>
              <a:rPr lang="zh-CN" altLang="en-US" sz="2000" dirty="0"/>
              <a:t>同理，由于旧元素被替换，因此传递给</a:t>
            </a:r>
            <a:r>
              <a:rPr lang="en-US" altLang="zh-CN" sz="2000" dirty="0"/>
              <a:t>assign</a:t>
            </a:r>
            <a:r>
              <a:rPr lang="zh-CN" altLang="en-US" sz="2000" dirty="0"/>
              <a:t>的迭代器不能指向调用</a:t>
            </a:r>
            <a:r>
              <a:rPr lang="en-US" altLang="zh-CN" sz="2000" dirty="0"/>
              <a:t>assign</a:t>
            </a:r>
            <a:r>
              <a:rPr lang="zh-CN" altLang="en-US" sz="2000" dirty="0"/>
              <a:t>的容器。</a:t>
            </a:r>
          </a:p>
        </p:txBody>
      </p:sp>
      <p:sp>
        <p:nvSpPr>
          <p:cNvPr id="7" name="文本框 6">
            <a:extLst>
              <a:ext uri="{FF2B5EF4-FFF2-40B4-BE49-F238E27FC236}">
                <a16:creationId xmlns:a16="http://schemas.microsoft.com/office/drawing/2014/main" id="{B2119887-DD9E-4E7F-8B4D-FEFB9D567B4C}"/>
              </a:ext>
            </a:extLst>
          </p:cNvPr>
          <p:cNvSpPr txBox="1"/>
          <p:nvPr/>
        </p:nvSpPr>
        <p:spPr>
          <a:xfrm>
            <a:off x="741680" y="2548034"/>
            <a:ext cx="10708640" cy="400110"/>
          </a:xfrm>
          <a:prstGeom prst="rect">
            <a:avLst/>
          </a:prstGeom>
          <a:noFill/>
        </p:spPr>
        <p:txBody>
          <a:bodyPr wrap="square" rtlCol="0">
            <a:spAutoFit/>
          </a:bodyPr>
          <a:lstStyle/>
          <a:p>
            <a:r>
              <a:rPr lang="zh-CN" altLang="en-US" sz="2000" dirty="0"/>
              <a:t>因而对容器元素的删除操作也会使所有指向容器的迭代器，引用和指针失效。</a:t>
            </a:r>
          </a:p>
        </p:txBody>
      </p:sp>
      <p:sp>
        <p:nvSpPr>
          <p:cNvPr id="8" name="文本框 7">
            <a:extLst>
              <a:ext uri="{FF2B5EF4-FFF2-40B4-BE49-F238E27FC236}">
                <a16:creationId xmlns:a16="http://schemas.microsoft.com/office/drawing/2014/main" id="{7BDFB1DE-FFD9-44AC-9E15-EFFC18BEC230}"/>
              </a:ext>
            </a:extLst>
          </p:cNvPr>
          <p:cNvSpPr txBox="1"/>
          <p:nvPr/>
        </p:nvSpPr>
        <p:spPr>
          <a:xfrm>
            <a:off x="741680" y="2917367"/>
            <a:ext cx="10925724" cy="707886"/>
          </a:xfrm>
          <a:prstGeom prst="rect">
            <a:avLst/>
          </a:prstGeom>
          <a:noFill/>
        </p:spPr>
        <p:txBody>
          <a:bodyPr wrap="square" rtlCol="0">
            <a:spAutoFit/>
          </a:bodyPr>
          <a:lstStyle/>
          <a:p>
            <a:r>
              <a:rPr lang="zh-CN" altLang="en-US" sz="2000" dirty="0"/>
              <a:t>而</a:t>
            </a:r>
            <a:r>
              <a:rPr lang="en-US" altLang="zh-CN" sz="2000" dirty="0"/>
              <a:t>swap</a:t>
            </a:r>
            <a:r>
              <a:rPr lang="zh-CN" altLang="en-US" sz="2000" dirty="0"/>
              <a:t>函数不会使它们失效，因为</a:t>
            </a:r>
            <a:r>
              <a:rPr lang="en-US" altLang="zh-CN" sz="2000" dirty="0"/>
              <a:t>swap</a:t>
            </a:r>
            <a:r>
              <a:rPr lang="zh-CN" altLang="en-US" sz="2000" dirty="0"/>
              <a:t>函数只是交换了两个容器的内部数据结构，其元素不会被移动。</a:t>
            </a:r>
          </a:p>
        </p:txBody>
      </p:sp>
      <p:sp>
        <p:nvSpPr>
          <p:cNvPr id="9" name="文本框 8">
            <a:extLst>
              <a:ext uri="{FF2B5EF4-FFF2-40B4-BE49-F238E27FC236}">
                <a16:creationId xmlns:a16="http://schemas.microsoft.com/office/drawing/2014/main" id="{940C86DC-D7D6-441C-9246-B851B52E76AB}"/>
              </a:ext>
            </a:extLst>
          </p:cNvPr>
          <p:cNvSpPr txBox="1"/>
          <p:nvPr/>
        </p:nvSpPr>
        <p:spPr>
          <a:xfrm>
            <a:off x="741680" y="3932666"/>
            <a:ext cx="10049522" cy="646331"/>
          </a:xfrm>
          <a:prstGeom prst="rect">
            <a:avLst/>
          </a:prstGeom>
          <a:noFill/>
        </p:spPr>
        <p:txBody>
          <a:bodyPr wrap="square" rtlCol="0">
            <a:spAutoFit/>
          </a:bodyPr>
          <a:lstStyle/>
          <a:p>
            <a:r>
              <a:rPr lang="zh-CN" altLang="en-US" dirty="0"/>
              <a:t>所以我们需要管理迭代器，由于向迭代器添加元素和从迭代器删除元素的代码可能会使迭代器失效，因此必须保证每次改变容器的操作之后都正确的重新定位迭代器。</a:t>
            </a:r>
          </a:p>
        </p:txBody>
      </p:sp>
    </p:spTree>
    <p:extLst>
      <p:ext uri="{BB962C8B-B14F-4D97-AF65-F5344CB8AC3E}">
        <p14:creationId xmlns:p14="http://schemas.microsoft.com/office/powerpoint/2010/main" val="317169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0B1021-31A3-4BD3-9C28-20E3586FB6AE}"/>
              </a:ext>
            </a:extLst>
          </p:cNvPr>
          <p:cNvSpPr>
            <a:spLocks noGrp="1"/>
          </p:cNvSpPr>
          <p:nvPr>
            <p:ph type="title"/>
          </p:nvPr>
        </p:nvSpPr>
        <p:spPr/>
        <p:txBody>
          <a:bodyPr>
            <a:normAutofit/>
          </a:bodyPr>
          <a:lstStyle/>
          <a:p>
            <a:r>
              <a:rPr lang="zh-CN" altLang="en-US" sz="3600" dirty="0"/>
              <a:t>删除元素</a:t>
            </a:r>
          </a:p>
        </p:txBody>
      </p:sp>
      <p:sp>
        <p:nvSpPr>
          <p:cNvPr id="11" name="文本框 10">
            <a:extLst>
              <a:ext uri="{FF2B5EF4-FFF2-40B4-BE49-F238E27FC236}">
                <a16:creationId xmlns:a16="http://schemas.microsoft.com/office/drawing/2014/main" id="{1D54D75E-EF99-49E4-9276-B20E3807B3D7}"/>
              </a:ext>
            </a:extLst>
          </p:cNvPr>
          <p:cNvSpPr txBox="1"/>
          <p:nvPr/>
        </p:nvSpPr>
        <p:spPr>
          <a:xfrm>
            <a:off x="838200" y="5609898"/>
            <a:ext cx="9311640" cy="646331"/>
          </a:xfrm>
          <a:prstGeom prst="rect">
            <a:avLst/>
          </a:prstGeom>
          <a:noFill/>
        </p:spPr>
        <p:txBody>
          <a:bodyPr wrap="square" rtlCol="0">
            <a:spAutoFit/>
          </a:bodyPr>
          <a:lstStyle/>
          <a:p>
            <a:r>
              <a:rPr lang="zh-CN" altLang="en-US" dirty="0"/>
              <a:t>删除元素的成员函数并不检查其参数。在删除元素之前，我们必须确保它（们）是存在的，否则可能会发生错误。</a:t>
            </a:r>
          </a:p>
        </p:txBody>
      </p:sp>
      <p:graphicFrame>
        <p:nvGraphicFramePr>
          <p:cNvPr id="4" name="表格 4">
            <a:extLst>
              <a:ext uri="{FF2B5EF4-FFF2-40B4-BE49-F238E27FC236}">
                <a16:creationId xmlns:a16="http://schemas.microsoft.com/office/drawing/2014/main" id="{F3220D83-E8CC-45BF-9CAA-F96BB70D2303}"/>
              </a:ext>
            </a:extLst>
          </p:cNvPr>
          <p:cNvGraphicFramePr>
            <a:graphicFrameLocks noGrp="1"/>
          </p:cNvGraphicFramePr>
          <p:nvPr>
            <p:extLst>
              <p:ext uri="{D42A27DB-BD31-4B8C-83A1-F6EECF244321}">
                <p14:modId xmlns:p14="http://schemas.microsoft.com/office/powerpoint/2010/main" val="1799513378"/>
              </p:ext>
            </p:extLst>
          </p:nvPr>
        </p:nvGraphicFramePr>
        <p:xfrm>
          <a:off x="838200" y="1952298"/>
          <a:ext cx="10119360" cy="3460086"/>
        </p:xfrm>
        <a:graphic>
          <a:graphicData uri="http://schemas.openxmlformats.org/drawingml/2006/table">
            <a:tbl>
              <a:tblPr firstRow="1" bandRow="1">
                <a:tableStyleId>{2D5ABB26-0587-4C30-8999-92F81FD0307C}</a:tableStyleId>
              </a:tblPr>
              <a:tblGrid>
                <a:gridCol w="2219458">
                  <a:extLst>
                    <a:ext uri="{9D8B030D-6E8A-4147-A177-3AD203B41FA5}">
                      <a16:colId xmlns:a16="http://schemas.microsoft.com/office/drawing/2014/main" val="3210124142"/>
                    </a:ext>
                  </a:extLst>
                </a:gridCol>
                <a:gridCol w="7899902">
                  <a:extLst>
                    <a:ext uri="{9D8B030D-6E8A-4147-A177-3AD203B41FA5}">
                      <a16:colId xmlns:a16="http://schemas.microsoft.com/office/drawing/2014/main" val="3368109077"/>
                    </a:ext>
                  </a:extLst>
                </a:gridCol>
              </a:tblGrid>
              <a:tr h="429799">
                <a:tc>
                  <a:txBody>
                    <a:bodyPr/>
                    <a:lstStyle/>
                    <a:p>
                      <a:r>
                        <a:rPr lang="en-US" altLang="zh-CN" sz="1400" dirty="0">
                          <a:latin typeface="Courier New" panose="02070309020205020404" pitchFamily="49" charset="0"/>
                          <a:cs typeface="Courier New" panose="02070309020205020404" pitchFamily="49" charset="0"/>
                        </a:rPr>
                        <a:t>c.pop_ back ()</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删除</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中尾元素。若</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为空，则函数行为未定义。函数返回</a:t>
                      </a:r>
                      <a:r>
                        <a:rPr lang="en-US" altLang="zh-CN" sz="1400" dirty="0">
                          <a:latin typeface="Courier New" panose="02070309020205020404" pitchFamily="49" charset="0"/>
                          <a:cs typeface="Courier New" panose="02070309020205020404" pitchFamily="49" charset="0"/>
                        </a:rPr>
                        <a:t>void </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67602336"/>
                  </a:ext>
                </a:extLst>
              </a:tr>
              <a:tr h="429799">
                <a:tc>
                  <a:txBody>
                    <a:bodyPr/>
                    <a:lstStyle/>
                    <a:p>
                      <a:r>
                        <a:rPr lang="en-US" altLang="zh-CN" sz="1400" dirty="0">
                          <a:latin typeface="Courier New" panose="02070309020205020404" pitchFamily="49" charset="0"/>
                          <a:cs typeface="Courier New" panose="02070309020205020404" pitchFamily="49" charset="0"/>
                        </a:rPr>
                        <a:t>C.pop_ front ()</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删除</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中首元素。若</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为空，则函数行为未定义。函数返回</a:t>
                      </a:r>
                      <a:r>
                        <a:rPr lang="en-US" altLang="zh-CN" sz="1400" dirty="0">
                          <a:latin typeface="Courier New" panose="02070309020205020404" pitchFamily="49" charset="0"/>
                          <a:cs typeface="Courier New" panose="02070309020205020404" pitchFamily="49" charset="0"/>
                        </a:rPr>
                        <a:t>void</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279365370"/>
                  </a:ext>
                </a:extLst>
              </a:tr>
              <a:tr h="960726">
                <a:tc>
                  <a:txBody>
                    <a:bodyPr/>
                    <a:lstStyle/>
                    <a:p>
                      <a:r>
                        <a:rPr lang="en-US" altLang="zh-CN" sz="1400" dirty="0">
                          <a:latin typeface="Courier New" panose="02070309020205020404" pitchFamily="49" charset="0"/>
                          <a:cs typeface="Courier New" panose="02070309020205020404" pitchFamily="49" charset="0"/>
                        </a:rPr>
                        <a:t>c.erase (p)</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删除迭代器</a:t>
                      </a:r>
                      <a:r>
                        <a:rPr lang="en-US" altLang="zh-CN" sz="1400" dirty="0">
                          <a:latin typeface="Courier New" panose="02070309020205020404" pitchFamily="49" charset="0"/>
                          <a:cs typeface="Courier New" panose="02070309020205020404" pitchFamily="49" charset="0"/>
                        </a:rPr>
                        <a:t>p</a:t>
                      </a:r>
                      <a:r>
                        <a:rPr lang="zh-CN" altLang="en-US" sz="1400" dirty="0">
                          <a:latin typeface="Courier New" panose="02070309020205020404" pitchFamily="49" charset="0"/>
                          <a:cs typeface="Courier New" panose="02070309020205020404" pitchFamily="49" charset="0"/>
                        </a:rPr>
                        <a:t>所指定的元素，返回一个指向被删元素之后元素的迭代器，若</a:t>
                      </a:r>
                      <a:r>
                        <a:rPr lang="en-US" altLang="zh-CN" sz="1400" dirty="0">
                          <a:latin typeface="Courier New" panose="02070309020205020404" pitchFamily="49" charset="0"/>
                          <a:cs typeface="Courier New" panose="02070309020205020404" pitchFamily="49" charset="0"/>
                        </a:rPr>
                        <a:t>p</a:t>
                      </a:r>
                      <a:r>
                        <a:rPr lang="zh-CN" altLang="en-US" sz="1400" dirty="0">
                          <a:latin typeface="Courier New" panose="02070309020205020404" pitchFamily="49" charset="0"/>
                          <a:cs typeface="Courier New" panose="02070309020205020404" pitchFamily="49" charset="0"/>
                        </a:rPr>
                        <a:t>指向尾元素，则返回尾后</a:t>
                      </a:r>
                      <a:r>
                        <a:rPr lang="en-US" altLang="zh-CN" sz="1400" dirty="0">
                          <a:latin typeface="Courier New" panose="02070309020205020404" pitchFamily="49" charset="0"/>
                          <a:cs typeface="Courier New" panose="02070309020205020404" pitchFamily="49" charset="0"/>
                        </a:rPr>
                        <a:t>(of-the-end) </a:t>
                      </a:r>
                      <a:r>
                        <a:rPr lang="zh-CN" altLang="en-US" sz="1400" dirty="0">
                          <a:latin typeface="Courier New" panose="02070309020205020404" pitchFamily="49" charset="0"/>
                          <a:cs typeface="Courier New" panose="02070309020205020404" pitchFamily="49" charset="0"/>
                        </a:rPr>
                        <a:t>迭代器。若</a:t>
                      </a:r>
                      <a:r>
                        <a:rPr lang="en-US" altLang="zh-CN" sz="1400" dirty="0">
                          <a:latin typeface="Courier New" panose="02070309020205020404" pitchFamily="49" charset="0"/>
                          <a:cs typeface="Courier New" panose="02070309020205020404" pitchFamily="49" charset="0"/>
                        </a:rPr>
                        <a:t>p</a:t>
                      </a:r>
                      <a:r>
                        <a:rPr lang="zh-CN" altLang="en-US" sz="1400" dirty="0">
                          <a:latin typeface="Courier New" panose="02070309020205020404" pitchFamily="49" charset="0"/>
                          <a:cs typeface="Courier New" panose="02070309020205020404" pitchFamily="49" charset="0"/>
                        </a:rPr>
                        <a:t>是尾后迭代器，则函数行为未定义</a:t>
                      </a:r>
                    </a:p>
                    <a:p>
                      <a:endParaRPr lang="zh-CN" altLang="en-US" sz="1400" dirty="0">
                        <a:latin typeface="Courier New" panose="02070309020205020404" pitchFamily="49" charset="0"/>
                        <a:cs typeface="Courier New" panose="02070309020205020404" pitchFamily="49" charset="0"/>
                      </a:endParaRP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127015143"/>
                  </a:ext>
                </a:extLst>
              </a:tr>
              <a:tr h="783750">
                <a:tc>
                  <a:txBody>
                    <a:bodyPr/>
                    <a:lstStyle/>
                    <a:p>
                      <a:r>
                        <a:rPr lang="en-US" altLang="zh-CN" sz="1400" dirty="0">
                          <a:latin typeface="Courier New" panose="02070309020205020404" pitchFamily="49" charset="0"/>
                          <a:cs typeface="Courier New" panose="02070309020205020404" pitchFamily="49" charset="0"/>
                        </a:rPr>
                        <a:t>c.erase (</a:t>
                      </a:r>
                      <a:r>
                        <a:rPr lang="en-US" altLang="zh-CN" sz="1400" dirty="0" err="1">
                          <a:latin typeface="Courier New" panose="02070309020205020404" pitchFamily="49" charset="0"/>
                          <a:cs typeface="Courier New" panose="02070309020205020404" pitchFamily="49" charset="0"/>
                        </a:rPr>
                        <a:t>b,e</a:t>
                      </a:r>
                      <a:r>
                        <a:rPr lang="en-US" altLang="zh-CN" sz="1400" dirty="0">
                          <a:latin typeface="Courier New" panose="02070309020205020404" pitchFamily="49" charset="0"/>
                          <a:cs typeface="Courier New" panose="02070309020205020404" pitchFamily="49" charset="0"/>
                        </a:rPr>
                        <a:t>)</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删除迭代器</a:t>
                      </a:r>
                      <a:r>
                        <a:rPr lang="en-US" altLang="zh-CN" sz="1400" dirty="0">
                          <a:latin typeface="Courier New" panose="02070309020205020404" pitchFamily="49" charset="0"/>
                          <a:cs typeface="Courier New" panose="02070309020205020404" pitchFamily="49" charset="0"/>
                        </a:rPr>
                        <a:t>b</a:t>
                      </a:r>
                      <a:r>
                        <a:rPr lang="zh-CN" altLang="en-US" sz="1400" dirty="0">
                          <a:latin typeface="Courier New" panose="02070309020205020404" pitchFamily="49" charset="0"/>
                          <a:cs typeface="Courier New" panose="02070309020205020404" pitchFamily="49" charset="0"/>
                        </a:rPr>
                        <a:t>和</a:t>
                      </a:r>
                      <a:r>
                        <a:rPr lang="en-US" altLang="zh-CN" sz="1400" dirty="0">
                          <a:latin typeface="Courier New" panose="02070309020205020404" pitchFamily="49" charset="0"/>
                          <a:cs typeface="Courier New" panose="02070309020205020404" pitchFamily="49" charset="0"/>
                        </a:rPr>
                        <a:t>e</a:t>
                      </a:r>
                      <a:r>
                        <a:rPr lang="zh-CN" altLang="en-US" sz="1400" dirty="0">
                          <a:latin typeface="Courier New" panose="02070309020205020404" pitchFamily="49" charset="0"/>
                          <a:cs typeface="Courier New" panose="02070309020205020404" pitchFamily="49" charset="0"/>
                        </a:rPr>
                        <a:t>所指定范围内的元素。返回一个指向最后一个被删</a:t>
                      </a:r>
                    </a:p>
                    <a:p>
                      <a:r>
                        <a:rPr lang="zh-CN" altLang="en-US" sz="1400" dirty="0">
                          <a:latin typeface="Courier New" panose="02070309020205020404" pitchFamily="49" charset="0"/>
                          <a:cs typeface="Courier New" panose="02070309020205020404" pitchFamily="49" charset="0"/>
                        </a:rPr>
                        <a:t>元素之后元素的迭代器，若</a:t>
                      </a:r>
                      <a:r>
                        <a:rPr lang="en-US" altLang="zh-CN" sz="1400" dirty="0">
                          <a:latin typeface="Courier New" panose="02070309020205020404" pitchFamily="49" charset="0"/>
                          <a:cs typeface="Courier New" panose="02070309020205020404" pitchFamily="49" charset="0"/>
                        </a:rPr>
                        <a:t>e</a:t>
                      </a:r>
                      <a:r>
                        <a:rPr lang="zh-CN" altLang="en-US" sz="1400" dirty="0">
                          <a:latin typeface="Courier New" panose="02070309020205020404" pitchFamily="49" charset="0"/>
                          <a:cs typeface="Courier New" panose="02070309020205020404" pitchFamily="49" charset="0"/>
                        </a:rPr>
                        <a:t>本身就是尾后迭代器，则函数也返回尾</a:t>
                      </a:r>
                    </a:p>
                    <a:p>
                      <a:r>
                        <a:rPr lang="zh-CN" altLang="en-US" sz="1400" dirty="0">
                          <a:latin typeface="Courier New" panose="02070309020205020404" pitchFamily="49" charset="0"/>
                          <a:cs typeface="Courier New" panose="02070309020205020404" pitchFamily="49" charset="0"/>
                        </a:rPr>
                        <a:t>后迭代器</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89465251"/>
                  </a:ext>
                </a:extLst>
              </a:tr>
              <a:tr h="429799">
                <a:tc>
                  <a:txBody>
                    <a:bodyPr/>
                    <a:lstStyle/>
                    <a:p>
                      <a:r>
                        <a:rPr lang="en-US" altLang="zh-CN" sz="1400" dirty="0">
                          <a:latin typeface="Courier New" panose="02070309020205020404" pitchFamily="49" charset="0"/>
                          <a:cs typeface="Courier New" panose="02070309020205020404" pitchFamily="49" charset="0"/>
                        </a:rPr>
                        <a:t>c.clear ()</a:t>
                      </a:r>
                    </a:p>
                    <a:p>
                      <a:endParaRPr lang="zh-CN" altLang="en-US" sz="1400" dirty="0">
                        <a:latin typeface="Courier New" panose="02070309020205020404" pitchFamily="49" charset="0"/>
                        <a:cs typeface="Courier New" panose="02070309020205020404" pitchFamily="49" charset="0"/>
                      </a:endParaRPr>
                    </a:p>
                  </a:txBody>
                  <a:tcPr/>
                </a:tc>
                <a:tc>
                  <a:txBody>
                    <a:bodyPr/>
                    <a:lstStyle/>
                    <a:p>
                      <a:r>
                        <a:rPr lang="zh-CN" altLang="en-US" sz="1400" dirty="0">
                          <a:latin typeface="Courier New" panose="02070309020205020404" pitchFamily="49" charset="0"/>
                          <a:cs typeface="Courier New" panose="02070309020205020404" pitchFamily="49" charset="0"/>
                        </a:rPr>
                        <a:t>删除</a:t>
                      </a:r>
                      <a:r>
                        <a:rPr lang="en-US" altLang="zh-CN" sz="1400" dirty="0">
                          <a:latin typeface="Courier New" panose="02070309020205020404" pitchFamily="49" charset="0"/>
                          <a:cs typeface="Courier New" panose="02070309020205020404" pitchFamily="49" charset="0"/>
                        </a:rPr>
                        <a:t>c</a:t>
                      </a:r>
                      <a:r>
                        <a:rPr lang="zh-CN" altLang="en-US" sz="1400" dirty="0">
                          <a:latin typeface="Courier New" panose="02070309020205020404" pitchFamily="49" charset="0"/>
                          <a:cs typeface="Courier New" panose="02070309020205020404" pitchFamily="49" charset="0"/>
                        </a:rPr>
                        <a:t>中的所有元素。返回</a:t>
                      </a:r>
                      <a:r>
                        <a:rPr lang="en-US" altLang="zh-CN" sz="1400" dirty="0">
                          <a:latin typeface="Courier New" panose="02070309020205020404" pitchFamily="49" charset="0"/>
                          <a:cs typeface="Courier New" panose="02070309020205020404" pitchFamily="49" charset="0"/>
                        </a:rPr>
                        <a:t>void</a:t>
                      </a:r>
                    </a:p>
                    <a:p>
                      <a:endParaRPr lang="zh-CN" alt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706076895"/>
                  </a:ext>
                </a:extLst>
              </a:tr>
            </a:tbl>
          </a:graphicData>
        </a:graphic>
      </p:graphicFrame>
      <p:sp>
        <p:nvSpPr>
          <p:cNvPr id="6" name="矩形 5">
            <a:extLst>
              <a:ext uri="{FF2B5EF4-FFF2-40B4-BE49-F238E27FC236}">
                <a16:creationId xmlns:a16="http://schemas.microsoft.com/office/drawing/2014/main" id="{280379E5-E397-407B-AFD7-C3123C5986AA}"/>
              </a:ext>
            </a:extLst>
          </p:cNvPr>
          <p:cNvSpPr/>
          <p:nvPr/>
        </p:nvSpPr>
        <p:spPr>
          <a:xfrm>
            <a:off x="838200" y="1429078"/>
            <a:ext cx="7117080" cy="523220"/>
          </a:xfrm>
          <a:prstGeom prst="rect">
            <a:avLst/>
          </a:prstGeom>
        </p:spPr>
        <p:txBody>
          <a:bodyPr wrap="square">
            <a:spAutoFit/>
          </a:bodyPr>
          <a:lstStyle/>
          <a:p>
            <a:r>
              <a:rPr lang="en-US" altLang="zh-CN" sz="1400" dirty="0">
                <a:latin typeface="Courier New" panose="02070309020205020404" pitchFamily="49" charset="0"/>
                <a:cs typeface="Courier New" panose="02070309020205020404" pitchFamily="49" charset="0"/>
              </a:rPr>
              <a:t>forward_ list </a:t>
            </a:r>
            <a:r>
              <a:rPr lang="zh-CN" altLang="en-US" sz="1400" dirty="0">
                <a:latin typeface="Courier New" panose="02070309020205020404" pitchFamily="49" charset="0"/>
                <a:cs typeface="Courier New" panose="02070309020205020404" pitchFamily="49" charset="0"/>
              </a:rPr>
              <a:t>有特殊版本的</a:t>
            </a:r>
            <a:r>
              <a:rPr lang="en-US" altLang="zh-CN" sz="1400" dirty="0">
                <a:latin typeface="Courier New" panose="02070309020205020404" pitchFamily="49" charset="0"/>
                <a:cs typeface="Courier New" panose="02070309020205020404" pitchFamily="49" charset="0"/>
              </a:rPr>
              <a:t>erase </a:t>
            </a:r>
          </a:p>
          <a:p>
            <a:r>
              <a:rPr lang="en-US" altLang="zh-CN" sz="1400" dirty="0">
                <a:latin typeface="Courier New" panose="02070309020205020404" pitchFamily="49" charset="0"/>
                <a:cs typeface="Courier New" panose="02070309020205020404" pitchFamily="49" charset="0"/>
              </a:rPr>
              <a:t>forward_ list </a:t>
            </a:r>
            <a:r>
              <a:rPr lang="zh-CN" altLang="en-US" sz="1400" dirty="0">
                <a:latin typeface="Courier New" panose="02070309020205020404" pitchFamily="49" charset="0"/>
                <a:cs typeface="Courier New" panose="02070309020205020404" pitchFamily="49" charset="0"/>
              </a:rPr>
              <a:t>不支持</a:t>
            </a:r>
            <a:r>
              <a:rPr lang="en-US" altLang="zh-CN" sz="1400" dirty="0">
                <a:latin typeface="Courier New" panose="02070309020205020404" pitchFamily="49" charset="0"/>
                <a:cs typeface="Courier New" panose="02070309020205020404" pitchFamily="49" charset="0"/>
              </a:rPr>
              <a:t>pop_ back; vector</a:t>
            </a:r>
            <a:r>
              <a:rPr lang="zh-CN" altLang="en-US" sz="1400" dirty="0">
                <a:latin typeface="Courier New" panose="02070309020205020404" pitchFamily="49" charset="0"/>
                <a:cs typeface="Courier New" panose="02070309020205020404" pitchFamily="49" charset="0"/>
              </a:rPr>
              <a:t>和</a:t>
            </a:r>
            <a:r>
              <a:rPr lang="en-US" altLang="zh-CN" sz="1400" dirty="0">
                <a:latin typeface="Courier New" panose="02070309020205020404" pitchFamily="49" charset="0"/>
                <a:cs typeface="Courier New" panose="02070309020205020404" pitchFamily="49" charset="0"/>
              </a:rPr>
              <a:t>string</a:t>
            </a:r>
            <a:r>
              <a:rPr lang="zh-CN" altLang="en-US" sz="1400" dirty="0">
                <a:latin typeface="Courier New" panose="02070309020205020404" pitchFamily="49" charset="0"/>
                <a:cs typeface="Courier New" panose="02070309020205020404" pitchFamily="49" charset="0"/>
              </a:rPr>
              <a:t>不支持</a:t>
            </a:r>
            <a:r>
              <a:rPr lang="en-US" altLang="zh-CN" sz="1400" dirty="0">
                <a:latin typeface="Courier New" panose="02070309020205020404" pitchFamily="49" charset="0"/>
                <a:cs typeface="Courier New" panose="02070309020205020404" pitchFamily="49" charset="0"/>
              </a:rPr>
              <a:t>pop_ front</a:t>
            </a:r>
            <a:r>
              <a:rPr lang="zh-CN" alt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43517341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5407</Words>
  <Application>Microsoft Office PowerPoint</Application>
  <PresentationFormat>宽屏</PresentationFormat>
  <Paragraphs>384</Paragraphs>
  <Slides>49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49</vt:i4>
      </vt:variant>
    </vt:vector>
  </HeadingPairs>
  <TitlesOfParts>
    <vt:vector size="58" baseType="lpstr">
      <vt:lpstr>FangSong</vt:lpstr>
      <vt:lpstr>等线</vt:lpstr>
      <vt:lpstr>等线 Light</vt:lpstr>
      <vt:lpstr>仿宋</vt:lpstr>
      <vt:lpstr>微软雅黑</vt:lpstr>
      <vt:lpstr>微软雅黑 Light</vt:lpstr>
      <vt:lpstr>Arial</vt:lpstr>
      <vt:lpstr>Courier New</vt:lpstr>
      <vt:lpstr>Office 主题​​</vt:lpstr>
      <vt:lpstr>Sequential Containers in C++ STL</vt:lpstr>
      <vt:lpstr>Definition of Sequential Containers </vt:lpstr>
      <vt:lpstr>顺序容器类型</vt:lpstr>
      <vt:lpstr>容器的定义和初始化</vt:lpstr>
      <vt:lpstr>赋值与swap</vt:lpstr>
      <vt:lpstr>PowerPoint 演示文稿</vt:lpstr>
      <vt:lpstr>顺序容器的操作</vt:lpstr>
      <vt:lpstr>PowerPoint 演示文稿</vt:lpstr>
      <vt:lpstr>删除元素</vt:lpstr>
      <vt:lpstr>PowerPoint 演示文稿</vt:lpstr>
      <vt:lpstr>Vector</vt:lpstr>
      <vt:lpstr>定义和初始化vector对象</vt:lpstr>
      <vt:lpstr>增加函数</vt:lpstr>
      <vt:lpstr>PowerPoint 演示文稿</vt:lpstr>
      <vt:lpstr>PowerPoint 演示文稿</vt:lpstr>
      <vt:lpstr>PowerPoint 演示文稿</vt:lpstr>
      <vt:lpstr>PowerPoint 演示文稿</vt:lpstr>
      <vt:lpstr>迭代器的使用</vt:lpstr>
      <vt:lpstr>迭代器类型 </vt:lpstr>
      <vt:lpstr>迭代器的运算符</vt:lpstr>
      <vt:lpstr>迭代器的运算 </vt:lpstr>
      <vt:lpstr>例：使用迭代器完成二分搜索</vt:lpstr>
      <vt:lpstr>PowerPoint 演示文稿</vt:lpstr>
      <vt:lpstr>list</vt:lpstr>
      <vt:lpstr>PowerPoint 演示文稿</vt:lpstr>
      <vt:lpstr>PowerPoint 演示文稿</vt:lpstr>
      <vt:lpstr>forward_list</vt:lpstr>
      <vt:lpstr>PowerPoint 演示文稿</vt:lpstr>
      <vt:lpstr>PowerPoint 演示文稿</vt:lpstr>
      <vt:lpstr>deque</vt:lpstr>
      <vt:lpstr>PowerPoint 演示文稿</vt:lpstr>
      <vt:lpstr>PowerPoint 演示文稿</vt:lpstr>
      <vt:lpstr>deque的一些特点</vt:lpstr>
      <vt:lpstr>PowerPoint 演示文稿</vt:lpstr>
      <vt:lpstr>构造函数</vt:lpstr>
      <vt:lpstr>PowerPoint 演示文稿</vt:lpstr>
      <vt:lpstr>string对象中字符串的连接</vt:lpstr>
      <vt:lpstr>string对象的比较</vt:lpstr>
      <vt:lpstr>PowerPoint 演示文稿</vt:lpstr>
      <vt:lpstr>string 对象的子串的操作</vt:lpstr>
      <vt:lpstr>PowerPoint 演示文稿</vt:lpstr>
      <vt:lpstr>PowerPoint 演示文稿</vt:lpstr>
      <vt:lpstr>PowerPoint 演示文稿</vt:lpstr>
      <vt:lpstr>PowerPoint 演示文稿</vt:lpstr>
      <vt:lpstr>STL string</vt:lpstr>
      <vt:lpstr>选择顺序容器的原则</vt:lpstr>
      <vt:lpstr>PowerPoint 演示文稿</vt:lpstr>
      <vt:lpstr>参考资料</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Sequential Containers in C++ STL</dc:title>
  <dc:creator>Rocky Johnson</dc:creator>
  <cp:lastModifiedBy>Rocky Johnson</cp:lastModifiedBy>
  <cp:revision>123</cp:revision>
  <dcterms:created xsi:type="dcterms:W3CDTF">2019-11-03T08:19:55Z</dcterms:created>
  <dcterms:modified xsi:type="dcterms:W3CDTF">2019-11-06T15:00:11Z</dcterms:modified>
</cp:coreProperties>
</file>