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8" r:id="rId3"/>
    <p:sldId id="289" r:id="rId4"/>
    <p:sldId id="264" r:id="rId5"/>
    <p:sldId id="266" r:id="rId6"/>
    <p:sldId id="261" r:id="rId7"/>
    <p:sldId id="257" r:id="rId8"/>
    <p:sldId id="258" r:id="rId9"/>
    <p:sldId id="259" r:id="rId10"/>
    <p:sldId id="262" r:id="rId11"/>
    <p:sldId id="260" r:id="rId12"/>
    <p:sldId id="299" r:id="rId13"/>
    <p:sldId id="268" r:id="rId14"/>
    <p:sldId id="269" r:id="rId15"/>
    <p:sldId id="270" r:id="rId16"/>
    <p:sldId id="267" r:id="rId17"/>
    <p:sldId id="291" r:id="rId18"/>
    <p:sldId id="293" r:id="rId19"/>
    <p:sldId id="292" r:id="rId20"/>
    <p:sldId id="294" r:id="rId21"/>
    <p:sldId id="295" r:id="rId22"/>
    <p:sldId id="300" r:id="rId23"/>
    <p:sldId id="303" r:id="rId24"/>
    <p:sldId id="304" r:id="rId25"/>
    <p:sldId id="298" r:id="rId26"/>
    <p:sldId id="290" r:id="rId27"/>
    <p:sldId id="263" r:id="rId28"/>
    <p:sldId id="301" r:id="rId29"/>
    <p:sldId id="30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58A8FBB-A50E-4875-A3AB-8BA9359F0B80}">
          <p14:sldIdLst>
            <p14:sldId id="256"/>
            <p14:sldId id="288"/>
            <p14:sldId id="289"/>
            <p14:sldId id="264"/>
            <p14:sldId id="266"/>
            <p14:sldId id="261"/>
            <p14:sldId id="257"/>
            <p14:sldId id="258"/>
            <p14:sldId id="259"/>
            <p14:sldId id="262"/>
            <p14:sldId id="260"/>
            <p14:sldId id="299"/>
            <p14:sldId id="268"/>
            <p14:sldId id="269"/>
            <p14:sldId id="270"/>
            <p14:sldId id="267"/>
            <p14:sldId id="291"/>
            <p14:sldId id="293"/>
            <p14:sldId id="292"/>
            <p14:sldId id="294"/>
            <p14:sldId id="295"/>
            <p14:sldId id="300"/>
            <p14:sldId id="303"/>
            <p14:sldId id="304"/>
            <p14:sldId id="298"/>
            <p14:sldId id="290"/>
            <p14:sldId id="263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贾 林杰" initials="贾" lastIdx="1" clrIdx="0">
    <p:extLst>
      <p:ext uri="{19B8F6BF-5375-455C-9EA6-DF929625EA0E}">
        <p15:presenceInfo xmlns:p15="http://schemas.microsoft.com/office/powerpoint/2012/main" userId="04911744874858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93FC36D-2247-4DE4-A051-758EC06599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E125E4-9039-4DD0-ACFE-B9A9EF5D31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B3237-846B-46C9-A023-5A804AD682D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4B18BE6-23CB-4144-8EE5-B2C4EDF0E9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前束范式 </a:t>
            </a:r>
            <a:r>
              <a:rPr lang="en-US" altLang="zh-CN"/>
              <a:t>——</a:t>
            </a:r>
            <a:r>
              <a:rPr lang="zh-CN" altLang="en-US"/>
              <a:t>维基百科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AEC1BA-BFA7-49B6-B648-D8F271F4A1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DF2DC-7A47-4A56-BB06-D0772F0DE7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43364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14:55:1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3601,'10'1'1368,"-14"-16"-912,8-3-416,9 1-40,2 5 0,-4-5 0,6 17-640,-8-2 480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23:39:2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6817,'-61'30'2449,"17"-8"-2145,29-7-120,11 1-96,8-6-88,3 4-8,3-1-8,10 10 224,-1-7-160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5T23:39:2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4361,'7'57'2104,"1"-3"-687,3 4-313,-7-36-360,-1 0-248,1-33-344,4-17-248,4-16-608,0-27-1232,-7-31 1247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9F47D-6242-43C4-B6DD-8019E7F71A5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前束范式 </a:t>
            </a:r>
            <a:r>
              <a:rPr lang="en-US" altLang="zh-CN"/>
              <a:t>——</a:t>
            </a:r>
            <a:r>
              <a:rPr lang="zh-CN" altLang="en-US"/>
              <a:t>维基百科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2E714-FE0E-4E98-A1BA-36A3EA2C6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0924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B50EE-17E2-4DE9-BB54-3A4490B3DE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前束范式 </a:t>
            </a:r>
            <a:r>
              <a:rPr lang="en-US" altLang="zh-CN"/>
              <a:t>——</a:t>
            </a:r>
            <a:r>
              <a:rPr lang="zh-CN" altLang="en-US"/>
              <a:t>维基百科</a:t>
            </a:r>
          </a:p>
        </p:txBody>
      </p:sp>
    </p:spTree>
    <p:extLst>
      <p:ext uri="{BB962C8B-B14F-4D97-AF65-F5344CB8AC3E}">
        <p14:creationId xmlns:p14="http://schemas.microsoft.com/office/powerpoint/2010/main" val="40576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AC24E5-C768-49D2-8F06-AF986F519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92ACE6-404F-416D-8030-2012C6908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DB6852-FEAA-4EC8-B330-F4D1D570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08F8-9762-4984-A3D8-964FD2AD4BA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63FC4F-D8B9-44C8-B906-2A7B5D6F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2ADCEC-973C-4F0A-800C-F9E88F21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011-6696-42F2-8627-516B8CBA1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27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82FEA-DC22-404E-BEFA-6D54D907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8A1B16-D2DB-436F-AE56-5BADDD007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F34E80-F9A6-4F99-8260-0D750E69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08F8-9762-4984-A3D8-964FD2AD4BA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FBA0DC-B7B6-49D6-9BE0-DB5E3C0C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93911B-4480-464E-BBEC-1E0BC0F4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011-6696-42F2-8627-516B8CBA1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89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38C83BF-A482-431A-8D30-28FA82C2C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857A08-A862-477F-A906-DEA61F760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98D95E-96DD-4686-8175-8747224A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08F8-9762-4984-A3D8-964FD2AD4BA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48404D-E744-4793-B45C-DE3F14CB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4F096C-C8D5-495B-B8F8-340062B0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011-6696-42F2-8627-516B8CBA1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16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88900"/>
            <a:ext cx="5842000" cy="6946900"/>
          </a:xfrm>
          <a:prstGeom prst="rect">
            <a:avLst/>
          </a:prstGeom>
          <a:blipFill dpi="0" rotWithShape="1">
            <a:blip r:embed="rId2"/>
            <a:srcRect/>
            <a:stretch>
              <a:fillRect l="-53543" r="-535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2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2876719"/>
            <a:ext cx="6108700" cy="10114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97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CONTENT</a:t>
            </a:r>
          </a:p>
        </p:txBody>
      </p:sp>
      <p:cxnSp>
        <p:nvCxnSpPr>
          <p:cNvPr id="10" name="直接连接符 9"/>
          <p:cNvCxnSpPr/>
          <p:nvPr userDrawn="1"/>
        </p:nvCxnSpPr>
        <p:spPr>
          <a:xfrm flipH="1">
            <a:off x="1124494" y="1169603"/>
            <a:ext cx="223914" cy="4378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413370" y="1065363"/>
            <a:ext cx="656657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1472649" y="1065363"/>
            <a:ext cx="4245108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Your Title Here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1124494" y="2473469"/>
            <a:ext cx="223914" cy="4378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13370" y="2369230"/>
            <a:ext cx="656657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2649" y="2369230"/>
            <a:ext cx="4245108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Your Title Here</a:t>
            </a:r>
          </a:p>
        </p:txBody>
      </p:sp>
      <p:cxnSp>
        <p:nvCxnSpPr>
          <p:cNvPr id="29" name="直接连接符 28"/>
          <p:cNvCxnSpPr/>
          <p:nvPr userDrawn="1"/>
        </p:nvCxnSpPr>
        <p:spPr>
          <a:xfrm flipH="1">
            <a:off x="1124494" y="3881575"/>
            <a:ext cx="223914" cy="4378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413370" y="3777335"/>
            <a:ext cx="656657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</a:p>
        </p:txBody>
      </p:sp>
      <p:sp>
        <p:nvSpPr>
          <p:cNvPr id="31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1472649" y="3777335"/>
            <a:ext cx="4245108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Your Title Here</a:t>
            </a:r>
          </a:p>
        </p:txBody>
      </p:sp>
      <p:cxnSp>
        <p:nvCxnSpPr>
          <p:cNvPr id="32" name="直接连接符 31"/>
          <p:cNvCxnSpPr/>
          <p:nvPr userDrawn="1"/>
        </p:nvCxnSpPr>
        <p:spPr>
          <a:xfrm flipH="1">
            <a:off x="1124494" y="5292312"/>
            <a:ext cx="223914" cy="4378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413370" y="5188072"/>
            <a:ext cx="656657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</a:p>
        </p:txBody>
      </p:sp>
      <p:sp>
        <p:nvSpPr>
          <p:cNvPr id="34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1472649" y="5188072"/>
            <a:ext cx="4245108" cy="643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91027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C46FA4-8AA1-42E9-978B-D90A1851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47C1D-FCD6-42AE-A148-DD45100A4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329A3-1072-4BB0-900B-127300E6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08F8-9762-4984-A3D8-964FD2AD4BA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5B8221-E594-49F8-BB15-621BB8FB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2DC68C-8E00-4F11-929F-C151B262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011-6696-42F2-8627-516B8CBA1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BE14C7-4CDC-48C6-9F5A-93E28A7A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BD59EF-074B-4E12-80E6-0B6CC1540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1951C2-233C-4982-B163-F5075BDF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08F8-9762-4984-A3D8-964FD2AD4BA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1176A6-F2A7-4D7A-9C9A-976E2DEA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1552A5-4F15-4646-85BB-54FE0A22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011-6696-42F2-8627-516B8CBA1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16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1F446E-0355-483A-8BEE-FC246B28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B394E0-ADBE-4126-BEEC-75708385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E87CAB-AAE7-406D-B092-EA5D3F458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B0EC8C-BC06-4565-90E8-F1099568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08F8-9762-4984-A3D8-964FD2AD4BA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13E273-C78D-4195-B768-FEB879F6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D90759-6A9F-41F5-A53B-23F3259E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011-6696-42F2-8627-516B8CBA1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40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66FAF3-D829-4189-BC57-A3E065EC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B9319A-C6C6-4571-9AF7-55C51738D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5FB75E-B842-4677-9056-AB469F920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AF2FB46-D1B2-4701-9F95-0DB3A9233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B13789-84B5-48EE-929D-F065B9EC1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F0A3FE-DE99-44F2-9932-9E1A2427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08F8-9762-4984-A3D8-964FD2AD4BA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DBF328-4DA1-4D73-BE25-984A7F98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FA4661-903D-42EA-B1EF-ED4D64B4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011-6696-42F2-8627-516B8CBA1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14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6CC13-1060-4ED9-AF0F-0E72558B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D3AA7F-DA1D-4D54-9388-9053D840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08F8-9762-4984-A3D8-964FD2AD4BA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79E24C-7655-4891-8CDD-C06F6835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96E6EF-EC2A-41F6-A110-D0259E75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011-6696-42F2-8627-516B8CBA1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52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69A40F-124C-402F-A41B-DA7BD28C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08F8-9762-4984-A3D8-964FD2AD4BA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2BCF3F-A04F-4EA7-8D19-E5093896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780DB3-A082-4164-A326-94FA41B6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011-6696-42F2-8627-516B8CBA1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79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6F2CC-9633-4B9C-9D9E-BE67CBBE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A7DAFD-8021-4D6A-A3CA-8D1C47BF8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9F181B-0092-46F8-8A2B-8FA89E93B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ACDBB0-F75F-43B6-940B-221542C7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08F8-9762-4984-A3D8-964FD2AD4BA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9D46E9-BBE5-4EA0-A090-A2BA1E72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60ECCB-78C5-4BDD-A294-74DEC6B2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011-6696-42F2-8627-516B8CBA1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36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143E85-5F2F-47A2-97A0-FBD45BAA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0E5D61-1DBB-40A5-ABD0-1073E5625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0C3FEB-0D48-4A86-BB78-C2585E3AD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0D486B-F055-425A-AEA9-783DA997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08F8-9762-4984-A3D8-964FD2AD4BA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3A4532-9DB1-49CA-B0BB-0D34788B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36A1A3-BE57-4079-A04A-DEC87C48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011-6696-42F2-8627-516B8CBA1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50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161802-54F5-4644-B845-CADBD801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BE5528-5AAF-479F-904F-C7A0ADFF2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CE3B5D-A1C7-4D0B-AA11-6B53A9A8B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708F8-9762-4984-A3D8-964FD2AD4BA8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83FD26-BF05-4EEB-A3DF-E7D339CF3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F45B4-9042-4261-B351-383B29D91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D011-6696-42F2-8627-516B8CBA1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90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24.png"/><Relationship Id="rId7" Type="http://schemas.openxmlformats.org/officeDocument/2006/relationships/customXml" Target="../ink/ink3.xml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customXml" Target="../ink/ink2.xml"/><Relationship Id="rId10" Type="http://schemas.openxmlformats.org/officeDocument/2006/relationships/image" Target="../media/image150.png"/><Relationship Id="rId4" Type="http://schemas.openxmlformats.org/officeDocument/2006/relationships/image" Target="../media/image130.png"/><Relationship Id="rId9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texas.edu/~schrum2/cs301k/lec/topic04-predicateLogic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rski%27s_axioms" TargetMode="External"/><Relationship Id="rId2" Type="http://schemas.openxmlformats.org/officeDocument/2006/relationships/hyperlink" Target="https://en.wikipedia.org/wiki/G%C3%B6del%27s_completeness_theore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enex_normal_for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enex_normal_for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58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0D6FD-AE93-4C72-898E-AB18469BA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9180" y="1849010"/>
            <a:ext cx="4893639" cy="1115346"/>
          </a:xfrm>
        </p:spPr>
        <p:txBody>
          <a:bodyPr/>
          <a:lstStyle/>
          <a:p>
            <a:r>
              <a:rPr lang="zh-CN" altLang="en-US" dirty="0"/>
              <a:t>前束范式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A168B6-C7BF-4F6C-9D91-99CB0E9A4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33247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Prenex normal form</a:t>
            </a:r>
            <a:endParaRPr lang="zh-CN" altLang="en-US" sz="6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A392826-9130-46E8-99EA-6CA642794A25}"/>
              </a:ext>
            </a:extLst>
          </p:cNvPr>
          <p:cNvSpPr txBox="1"/>
          <p:nvPr/>
        </p:nvSpPr>
        <p:spPr>
          <a:xfrm>
            <a:off x="8461989" y="4889009"/>
            <a:ext cx="184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——</a:t>
            </a:r>
            <a:r>
              <a:rPr lang="zh-CN" altLang="en-US" sz="2400" dirty="0"/>
              <a:t>贾林杰</a:t>
            </a:r>
          </a:p>
        </p:txBody>
      </p:sp>
    </p:spTree>
    <p:extLst>
      <p:ext uri="{BB962C8B-B14F-4D97-AF65-F5344CB8AC3E}">
        <p14:creationId xmlns:p14="http://schemas.microsoft.com/office/powerpoint/2010/main" val="368202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F44828C-C0CA-42DA-BEB5-6C5EECA8B148}"/>
              </a:ext>
            </a:extLst>
          </p:cNvPr>
          <p:cNvSpPr txBox="1"/>
          <p:nvPr/>
        </p:nvSpPr>
        <p:spPr>
          <a:xfrm>
            <a:off x="1755438" y="1776260"/>
            <a:ext cx="8681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</a:rPr>
              <a:t>蕴含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(Implication):</a:t>
            </a:r>
          </a:p>
          <a:p>
            <a:endParaRPr lang="en-US" altLang="zh-CN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FEA0AD7-9926-40EB-A304-49667B1BF85A}"/>
              </a:ext>
            </a:extLst>
          </p:cNvPr>
          <p:cNvSpPr txBox="1"/>
          <p:nvPr/>
        </p:nvSpPr>
        <p:spPr>
          <a:xfrm>
            <a:off x="1321295" y="5449026"/>
            <a:ext cx="9549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同样地，需要满足</a:t>
            </a:r>
            <a:r>
              <a:rPr lang="en-US" altLang="zh-CN" sz="2800" dirty="0">
                <a:solidFill>
                  <a:srgbClr val="FF0000"/>
                </a:solidFill>
              </a:rPr>
              <a:t>x</a:t>
            </a:r>
            <a:r>
              <a:rPr lang="zh-CN" altLang="en-US" sz="2800" dirty="0">
                <a:solidFill>
                  <a:srgbClr val="FF0000"/>
                </a:solidFill>
              </a:rPr>
              <a:t>仅在</a:t>
            </a:r>
            <a:r>
              <a:rPr lang="en-US" altLang="zh-CN" sz="2800" dirty="0">
                <a:solidFill>
                  <a:srgbClr val="FF0000"/>
                </a:solidFill>
              </a:rPr>
              <a:t>P</a:t>
            </a:r>
            <a:r>
              <a:rPr lang="zh-CN" altLang="en-US" sz="2800" dirty="0">
                <a:solidFill>
                  <a:srgbClr val="FF0000"/>
                </a:solidFill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</a:rPr>
              <a:t>Q</a:t>
            </a:r>
            <a:r>
              <a:rPr lang="zh-CN" altLang="en-US" sz="2800" dirty="0">
                <a:solidFill>
                  <a:srgbClr val="FF0000"/>
                </a:solidFill>
              </a:rPr>
              <a:t>）中出现，</a:t>
            </a:r>
            <a:r>
              <a:rPr lang="en-US" altLang="zh-CN" sz="2800" dirty="0">
                <a:solidFill>
                  <a:srgbClr val="FF0000"/>
                </a:solidFill>
              </a:rPr>
              <a:t>Q</a:t>
            </a:r>
            <a:r>
              <a:rPr lang="zh-CN" altLang="en-US" sz="2800" dirty="0">
                <a:solidFill>
                  <a:srgbClr val="FF0000"/>
                </a:solidFill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</a:rPr>
              <a:t>P</a:t>
            </a:r>
            <a:r>
              <a:rPr lang="zh-CN" altLang="en-US" sz="2800" dirty="0">
                <a:solidFill>
                  <a:srgbClr val="FF0000"/>
                </a:solidFill>
              </a:rPr>
              <a:t>）中不含有</a:t>
            </a:r>
            <a:r>
              <a:rPr lang="en-US" altLang="zh-CN" sz="2800" dirty="0">
                <a:solidFill>
                  <a:srgbClr val="FF0000"/>
                </a:solidFill>
              </a:rPr>
              <a:t>x!!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9D6C67B-4532-4D23-A0FD-58C81AB1B5A3}"/>
              </a:ext>
            </a:extLst>
          </p:cNvPr>
          <p:cNvSpPr txBox="1"/>
          <p:nvPr/>
        </p:nvSpPr>
        <p:spPr>
          <a:xfrm>
            <a:off x="1755436" y="140897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运用同样的方法我们可以得到：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5A9707C-ADAF-4C01-8720-0D8F26AB525B}"/>
              </a:ext>
            </a:extLst>
          </p:cNvPr>
          <p:cNvGrpSpPr/>
          <p:nvPr/>
        </p:nvGrpSpPr>
        <p:grpSpPr>
          <a:xfrm>
            <a:off x="0" y="0"/>
            <a:ext cx="4268884" cy="2122415"/>
            <a:chOff x="0" y="0"/>
            <a:chExt cx="4415804" cy="2122415"/>
          </a:xfrm>
        </p:grpSpPr>
        <p:sp>
          <p:nvSpPr>
            <p:cNvPr id="8" name="直角三角形 7">
              <a:extLst>
                <a:ext uri="{FF2B5EF4-FFF2-40B4-BE49-F238E27FC236}">
                  <a16:creationId xmlns:a16="http://schemas.microsoft.com/office/drawing/2014/main" id="{1B7060A4-1772-4708-B61A-3571DA9F4B6E}"/>
                </a:ext>
              </a:extLst>
            </p:cNvPr>
            <p:cNvSpPr/>
            <p:nvPr/>
          </p:nvSpPr>
          <p:spPr>
            <a:xfrm rot="5400000">
              <a:off x="267451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047A9DB-D415-431E-971D-624E99C64348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的转换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4793683-E1A2-4099-BB6F-354B47197199}"/>
                  </a:ext>
                </a:extLst>
              </p:cNvPr>
              <p:cNvSpPr txBox="1"/>
              <p:nvPr/>
            </p:nvSpPr>
            <p:spPr>
              <a:xfrm>
                <a:off x="535686" y="2392748"/>
                <a:ext cx="10696261" cy="363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ar-AE" sz="40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ar-AE" sz="400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ar-AE" altLang="zh-C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altLang="zh-CN" sz="40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zh-CN" altLang="ar-AE" sz="4000" i="1">
                              <a:latin typeface="Cambria Math" panose="02040503050406030204" pitchFamily="18" charset="0"/>
                            </a:rPr>
                            <m:t>𝑥𝑄</m:t>
                          </m:r>
                        </m:e>
                      </m:d>
                      <m:r>
                        <a:rPr lang="ar-AE" altLang="zh-CN" sz="4000" i="1">
                          <a:latin typeface="Cambria Math" panose="02040503050406030204" pitchFamily="18" charset="0"/>
                        </a:rPr>
                        <m:t>⇔ ∃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ar-AE" altLang="zh-C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ar-AE" sz="40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ar-AE" sz="4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ar-AE" altLang="zh-CN" sz="4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ar-AE" altLang="zh-C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altLang="zh-CN" sz="4000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zh-CN" altLang="ar-AE" sz="4000" i="1">
                              <a:latin typeface="Cambria Math" panose="02040503050406030204" pitchFamily="18" charset="0"/>
                            </a:rPr>
                            <m:t>𝑥𝑄</m:t>
                          </m:r>
                        </m:e>
                      </m:d>
                      <m:r>
                        <a:rPr lang="ar-AE" altLang="zh-CN" sz="4000" i="1">
                          <a:latin typeface="Cambria Math" panose="02040503050406030204" pitchFamily="18" charset="0"/>
                        </a:rPr>
                        <m:t>⇔ ∀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ar-AE" altLang="zh-C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ar-AE" sz="40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ar-AE" sz="4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altLang="zh-CN" sz="4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AE" altLang="zh-C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altLang="zh-CN" sz="40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zh-CN" altLang="ar-AE" sz="4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ar-AE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ar-AE" altLang="zh-CN" sz="4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 ⇔ ∀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ar-AE" altLang="zh-C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ar-AE" sz="40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ar-AE" sz="4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altLang="zh-CN" sz="4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altLang="zh-CN" sz="4000" i="1">
                          <a:latin typeface="Cambria Math" panose="02040503050406030204" pitchFamily="18" charset="0"/>
                        </a:rPr>
                        <m:t>(∀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𝑥𝑃</m:t>
                      </m:r>
                      <m:r>
                        <a:rPr lang="ar-AE" altLang="zh-CN" sz="4000" i="1"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 ⇔ ∀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altLang="zh-CN" sz="4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ar-AE" sz="4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ar-AE" altLang="zh-CN" sz="4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dirty="0"/>
              </a:p>
              <a:p>
                <a:endParaRPr lang="ar-AE" dirty="0"/>
              </a:p>
              <a:p>
                <a:endParaRPr lang="ar-AE" dirty="0"/>
              </a:p>
              <a:p>
                <a:endParaRPr lang="zh-CN" altLang="en-US" sz="4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4793683-E1A2-4099-BB6F-354B47197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86" y="2392748"/>
                <a:ext cx="10696261" cy="3631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2A1AF-389C-4939-BAAA-8A1C64FD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0910" y="340991"/>
            <a:ext cx="2568906" cy="13255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</a:rPr>
              <a:t>简单的练习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45C7AD-784E-4697-8108-2071FDB75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67543" y="2655512"/>
                <a:ext cx="6549986" cy="6722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(1)(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∨∃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𝑥𝑄</m:t>
                      </m:r>
                      <m:d>
                        <m:dPr>
                          <m:ctrlPr>
                            <a:rPr lang="en-US" altLang="zh-CN" sz="4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4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4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→ ∀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4000" i="1" dirty="0"/>
              </a:p>
              <a:p>
                <a:pPr marL="0" indent="0" algn="just">
                  <a:buNone/>
                </a:pPr>
                <a:endParaRPr lang="zh-CN" altLang="en-US" sz="4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45C7AD-784E-4697-8108-2071FDB75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7543" y="2655512"/>
                <a:ext cx="6549986" cy="6722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9675A8C6-B392-4A4C-8B18-B13ADB118833}"/>
              </a:ext>
            </a:extLst>
          </p:cNvPr>
          <p:cNvGrpSpPr/>
          <p:nvPr/>
        </p:nvGrpSpPr>
        <p:grpSpPr>
          <a:xfrm>
            <a:off x="0" y="0"/>
            <a:ext cx="4268884" cy="2122415"/>
            <a:chOff x="0" y="0"/>
            <a:chExt cx="4415804" cy="2122415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A2E543D2-22F7-4ADB-A51C-AE9526F874A7}"/>
                </a:ext>
              </a:extLst>
            </p:cNvPr>
            <p:cNvSpPr/>
            <p:nvPr/>
          </p:nvSpPr>
          <p:spPr>
            <a:xfrm rot="5400000">
              <a:off x="267451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2D0EA3B-F1A0-4BD2-89A5-BB940C4DF10F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的转换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6A52AE32-42FA-4B2E-90F2-091876D95A43}"/>
                  </a:ext>
                </a:extLst>
              </p14:cNvPr>
              <p14:cNvContentPartPr/>
              <p14:nvPr/>
            </p14:nvContentPartPr>
            <p14:xfrm>
              <a:off x="10516413" y="2320345"/>
              <a:ext cx="27360" cy="29880"/>
            </p14:xfrm>
          </p:contentPart>
        </mc:Choice>
        <mc:Fallback xmlns=""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6A52AE32-42FA-4B2E-90F2-091876D95A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7413" y="2311705"/>
                <a:ext cx="45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1D6C070-0FEC-4CDB-8A62-AB3D7EF1176F}"/>
                  </a:ext>
                </a:extLst>
              </p:cNvPr>
              <p:cNvSpPr txBox="1"/>
              <p:nvPr/>
            </p:nvSpPr>
            <p:spPr>
              <a:xfrm>
                <a:off x="3283675" y="3327783"/>
                <a:ext cx="4870116" cy="892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(2)∀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𝑥𝑃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)→∃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𝑥𝑄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4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1D6C070-0FEC-4CDB-8A62-AB3D7EF11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675" y="3327783"/>
                <a:ext cx="4870116" cy="892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26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3272969-3E31-4EBC-847D-694F8A6D3651}"/>
              </a:ext>
            </a:extLst>
          </p:cNvPr>
          <p:cNvSpPr txBox="1"/>
          <p:nvPr/>
        </p:nvSpPr>
        <p:spPr>
          <a:xfrm>
            <a:off x="561430" y="578901"/>
            <a:ext cx="10280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Answer</a:t>
            </a:r>
            <a:r>
              <a:rPr lang="zh-CN" altLang="en-US" sz="3200" dirty="0"/>
              <a:t>：</a:t>
            </a:r>
            <a:r>
              <a:rPr lang="en-US" altLang="zh-CN" sz="32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5C498B7-F86C-429C-B1BC-86C13A14B5D9}"/>
                  </a:ext>
                </a:extLst>
              </p:cNvPr>
              <p:cNvSpPr txBox="1"/>
              <p:nvPr/>
            </p:nvSpPr>
            <p:spPr>
              <a:xfrm>
                <a:off x="313817" y="1274564"/>
                <a:ext cx="6275800" cy="2491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</a:rPr>
                        <m:t>(1)(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</a:rPr>
                        <m:t>∨∃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</a:rPr>
                        <m:t>𝑥𝑄</m:t>
                      </m:r>
                      <m:d>
                        <m:d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→∀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⇔ ∀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⇔ ∀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∨∃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𝑥𝑄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⇔ ∀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5C498B7-F86C-429C-B1BC-86C13A14B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17" y="1274564"/>
                <a:ext cx="6275800" cy="24913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703198F-E621-4419-9788-B8A7AE70E55E}"/>
                  </a:ext>
                </a:extLst>
              </p:cNvPr>
              <p:cNvSpPr txBox="1"/>
              <p:nvPr/>
            </p:nvSpPr>
            <p:spPr>
              <a:xfrm>
                <a:off x="450219" y="3572605"/>
                <a:ext cx="5700791" cy="31976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sz="32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</a:rPr>
                        <m:t>𝑥𝑃</m:t>
                      </m:r>
                      <m:d>
                        <m:d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3200" i="1" smtClean="0"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⇔ ¬∀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𝑥𝑃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)∨∃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𝑥𝑄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)⇔ ∃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∨∃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𝑥𝑄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⇔∃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))⇔ ∃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(¬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)∨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)) </m:t>
                      </m:r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703198F-E621-4419-9788-B8A7AE70E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9" y="3572605"/>
                <a:ext cx="5700791" cy="3197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D7056AC-D3E1-476C-B91E-D0AD861919AC}"/>
              </a:ext>
            </a:extLst>
          </p:cNvPr>
          <p:cNvCxnSpPr>
            <a:cxnSpLocks/>
          </p:cNvCxnSpPr>
          <p:nvPr/>
        </p:nvCxnSpPr>
        <p:spPr>
          <a:xfrm>
            <a:off x="6411621" y="1401359"/>
            <a:ext cx="0" cy="44367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39B72F1-6277-447E-BDE1-3CEE2983A6AA}"/>
                  </a:ext>
                </a:extLst>
              </p:cNvPr>
              <p:cNvSpPr txBox="1"/>
              <p:nvPr/>
            </p:nvSpPr>
            <p:spPr>
              <a:xfrm>
                <a:off x="6449496" y="1992467"/>
                <a:ext cx="5909503" cy="4126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3200" i="1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zh-CN" altLang="en-US" sz="3200" i="1" dirty="0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zh-CN" altLang="en-US" sz="3200" i="1" dirty="0">
                              <a:latin typeface="Cambria Math" panose="02040503050406030204" pitchFamily="18" charset="0"/>
                            </a:rPr>
                            <m:t>𝑥𝑄</m:t>
                          </m:r>
                        </m:e>
                      </m:d>
                      <m:r>
                        <a:rPr lang="en-US" altLang="zh-CN" sz="3200" i="1" dirty="0" smtClean="0">
                          <a:latin typeface="Cambria Math" panose="02040503050406030204" pitchFamily="18" charset="0"/>
                        </a:rPr>
                        <m:t>⇔ ∀</m:t>
                      </m:r>
                      <m:r>
                        <a:rPr lang="zh-CN" altLang="en-US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32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en-US" sz="32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 (1)</m:t>
                      </m:r>
                    </m:oMath>
                  </m:oMathPara>
                </a14:m>
                <a:endParaRPr lang="en-US" altLang="zh-CN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3200" i="1" dirty="0">
                          <a:latin typeface="Cambria Math" panose="02040503050406030204" pitchFamily="18" charset="0"/>
                        </a:rPr>
                        <m:t>∨∃</m:t>
                      </m:r>
                      <m:r>
                        <a:rPr lang="zh-CN" altLang="en-US" sz="3200" i="1" dirty="0">
                          <a:latin typeface="Cambria Math" panose="02040503050406030204" pitchFamily="18" charset="0"/>
                        </a:rPr>
                        <m:t>𝑥𝑄</m:t>
                      </m:r>
                      <m:d>
                        <m:dPr>
                          <m:ctrlP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(2) </m:t>
                      </m:r>
                    </m:oMath>
                  </m:oMathPara>
                </a14:m>
                <a:endParaRPr lang="en-US" altLang="zh-CN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zh-CN" altLang="en-US" sz="3200" i="1">
                              <a:latin typeface="Cambria Math" panose="02040503050406030204" pitchFamily="18" charset="0"/>
                            </a:rPr>
                            <m:t>𝑥𝑃</m:t>
                          </m:r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 ⇔ ∀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32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en-US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altLang="zh-CN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 ⇔ ¬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0" i="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3200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¬∃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𝑥𝑃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⇔∀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 (5)</m:t>
                      </m:r>
                    </m:oMath>
                  </m:oMathPara>
                </a14:m>
                <a:endParaRPr lang="zh-CN" altLang="en-US" sz="3200" dirty="0"/>
              </a:p>
              <a:p>
                <a:endParaRPr lang="en-US" altLang="zh-CN" sz="3200" dirty="0"/>
              </a:p>
              <a:p>
                <a:endParaRPr lang="en-US" altLang="zh-CN" b="0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39B72F1-6277-447E-BDE1-3CEE2983A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496" y="1992467"/>
                <a:ext cx="5909503" cy="4126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2BFA0B47-3AD8-4EDD-9046-127D897466FC}"/>
              </a:ext>
            </a:extLst>
          </p:cNvPr>
          <p:cNvSpPr txBox="1"/>
          <p:nvPr/>
        </p:nvSpPr>
        <p:spPr>
          <a:xfrm>
            <a:off x="6589618" y="1401359"/>
            <a:ext cx="182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用到的公式：</a:t>
            </a:r>
          </a:p>
        </p:txBody>
      </p:sp>
    </p:spTree>
    <p:extLst>
      <p:ext uri="{BB962C8B-B14F-4D97-AF65-F5344CB8AC3E}">
        <p14:creationId xmlns:p14="http://schemas.microsoft.com/office/powerpoint/2010/main" val="93841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F33BC3-64D0-415C-89C4-79919C530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63" y="3119180"/>
            <a:ext cx="10876207" cy="96934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7A01EF7-336B-4DB2-87A3-809A0EC9378B}"/>
              </a:ext>
            </a:extLst>
          </p:cNvPr>
          <p:cNvSpPr txBox="1"/>
          <p:nvPr/>
        </p:nvSpPr>
        <p:spPr>
          <a:xfrm>
            <a:off x="849761" y="4171979"/>
            <a:ext cx="663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Q:</a:t>
            </a:r>
            <a:r>
              <a:rPr lang="zh-CN" altLang="en-US" sz="2800" dirty="0"/>
              <a:t>那么怎么将其转换为前束范式呢？？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C9146E4-59E8-46A2-B8CE-608240CBBCF4}"/>
              </a:ext>
            </a:extLst>
          </p:cNvPr>
          <p:cNvGrpSpPr/>
          <p:nvPr/>
        </p:nvGrpSpPr>
        <p:grpSpPr>
          <a:xfrm>
            <a:off x="0" y="0"/>
            <a:ext cx="4268884" cy="2122415"/>
            <a:chOff x="0" y="0"/>
            <a:chExt cx="4415804" cy="2122415"/>
          </a:xfrm>
        </p:grpSpPr>
        <p:sp>
          <p:nvSpPr>
            <p:cNvPr id="6" name="直角三角形 5">
              <a:extLst>
                <a:ext uri="{FF2B5EF4-FFF2-40B4-BE49-F238E27FC236}">
                  <a16:creationId xmlns:a16="http://schemas.microsoft.com/office/drawing/2014/main" id="{BE301073-A007-490E-A662-D8C036C5E3A9}"/>
                </a:ext>
              </a:extLst>
            </p:cNvPr>
            <p:cNvSpPr/>
            <p:nvPr/>
          </p:nvSpPr>
          <p:spPr>
            <a:xfrm rot="5400000">
              <a:off x="267451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87AAFF2-A898-4705-821E-B36600756C8A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的转换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A02EDE4-C336-46A7-90A2-CEBBD9B9A911}"/>
              </a:ext>
            </a:extLst>
          </p:cNvPr>
          <p:cNvSpPr txBox="1"/>
          <p:nvPr/>
        </p:nvSpPr>
        <p:spPr>
          <a:xfrm>
            <a:off x="1586307" y="2200292"/>
            <a:ext cx="752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回顾对“和”与“或”转化时讨论的一个例子：</a:t>
            </a:r>
          </a:p>
        </p:txBody>
      </p:sp>
    </p:spTree>
    <p:extLst>
      <p:ext uri="{BB962C8B-B14F-4D97-AF65-F5344CB8AC3E}">
        <p14:creationId xmlns:p14="http://schemas.microsoft.com/office/powerpoint/2010/main" val="17843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AC018B5-37E6-4AB1-A25A-BF7CF8661EDF}"/>
              </a:ext>
            </a:extLst>
          </p:cNvPr>
          <p:cNvSpPr txBox="1"/>
          <p:nvPr/>
        </p:nvSpPr>
        <p:spPr>
          <a:xfrm>
            <a:off x="915724" y="1792393"/>
            <a:ext cx="10360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给定一个谓词公式如</a:t>
            </a:r>
            <a:r>
              <a:rPr lang="en-US" altLang="zh-CN" sz="3200" dirty="0"/>
              <a:t>∀x P(x) ∨ Q(y),  </a:t>
            </a:r>
            <a:r>
              <a:rPr lang="zh-CN" altLang="en-US" sz="3200" dirty="0"/>
              <a:t>把量词后边所跟的</a:t>
            </a:r>
            <a:r>
              <a:rPr lang="en-US" altLang="zh-CN" sz="3200" dirty="0"/>
              <a:t>x</a:t>
            </a:r>
            <a:r>
              <a:rPr lang="zh-CN" altLang="en-US" sz="3200" dirty="0"/>
              <a:t>叫做量词的指导变元。在量词的作用域</a:t>
            </a:r>
            <a:r>
              <a:rPr lang="en-US" altLang="zh-CN" sz="3200" dirty="0"/>
              <a:t>P(x)</a:t>
            </a:r>
            <a:r>
              <a:rPr lang="zh-CN" altLang="en-US" sz="3200" dirty="0"/>
              <a:t>中，</a:t>
            </a:r>
            <a:r>
              <a:rPr lang="en-US" altLang="zh-CN" sz="3200" dirty="0"/>
              <a:t>x</a:t>
            </a:r>
            <a:r>
              <a:rPr lang="zh-CN" altLang="en-US" sz="3200" dirty="0"/>
              <a:t>都被量词的指导变元所约束，称为约束变元。（简单理解就是量词后边的那个在量词所作用的范围中都叫约束变元）。那么不受约束的</a:t>
            </a:r>
            <a:r>
              <a:rPr lang="en-US" altLang="zh-CN" sz="3200" dirty="0"/>
              <a:t>y</a:t>
            </a:r>
            <a:r>
              <a:rPr lang="zh-CN" altLang="en-US" sz="3200" dirty="0"/>
              <a:t>就叫做自由变元</a:t>
            </a:r>
            <a:endParaRPr lang="en-US" altLang="zh-CN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2887303-1BD3-4751-95AE-3A789C2448D3}"/>
              </a:ext>
            </a:extLst>
          </p:cNvPr>
          <p:cNvSpPr txBox="1"/>
          <p:nvPr/>
        </p:nvSpPr>
        <p:spPr>
          <a:xfrm>
            <a:off x="3926174" y="863453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/>
              <a:t>自由变元和约束变元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623266-CBC9-4E7D-9B8D-AF150DE4BCC6}"/>
              </a:ext>
            </a:extLst>
          </p:cNvPr>
          <p:cNvGrpSpPr/>
          <p:nvPr/>
        </p:nvGrpSpPr>
        <p:grpSpPr>
          <a:xfrm>
            <a:off x="937689" y="4529833"/>
            <a:ext cx="6338817" cy="1206686"/>
            <a:chOff x="937689" y="4529833"/>
            <a:chExt cx="6338817" cy="120668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DA2BA93-5F97-4018-A212-868F1DA78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3111" y="4760665"/>
              <a:ext cx="3403395" cy="97585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C4DA0DF-221C-451A-A1B5-28EB8B25E468}"/>
                </a:ext>
              </a:extLst>
            </p:cNvPr>
            <p:cNvSpPr txBox="1"/>
            <p:nvPr/>
          </p:nvSpPr>
          <p:spPr>
            <a:xfrm>
              <a:off x="937689" y="4529833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拿我们的问题来举例：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8C5CB99-779B-4C66-87E6-D33924A73A25}"/>
              </a:ext>
            </a:extLst>
          </p:cNvPr>
          <p:cNvGrpSpPr/>
          <p:nvPr/>
        </p:nvGrpSpPr>
        <p:grpSpPr>
          <a:xfrm>
            <a:off x="915724" y="5490297"/>
            <a:ext cx="9159156" cy="954107"/>
            <a:chOff x="1165318" y="5517493"/>
            <a:chExt cx="9159156" cy="95410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17B8B52-44EE-4171-A74E-1F3707A2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801" t="25956" r="49294" b="33334"/>
            <a:stretch/>
          </p:blipFill>
          <p:spPr>
            <a:xfrm>
              <a:off x="4069973" y="5526405"/>
              <a:ext cx="1350137" cy="504494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5905C57-417C-437D-A606-04FCCCCE3A9B}"/>
                </a:ext>
              </a:extLst>
            </p:cNvPr>
            <p:cNvSpPr txBox="1"/>
            <p:nvPr/>
          </p:nvSpPr>
          <p:spPr>
            <a:xfrm>
              <a:off x="1165318" y="5526405"/>
              <a:ext cx="2707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/>
                <a:t>∃x</a:t>
              </a:r>
              <a:r>
                <a:rPr lang="zh-CN" altLang="en-US" sz="2800" dirty="0"/>
                <a:t>的作用范围是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670C05F-D7E2-4BAC-89A0-113F5CB8BC60}"/>
                </a:ext>
              </a:extLst>
            </p:cNvPr>
            <p:cNvSpPr txBox="1"/>
            <p:nvPr/>
          </p:nvSpPr>
          <p:spPr>
            <a:xfrm>
              <a:off x="1165318" y="5517493"/>
              <a:ext cx="9159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		</a:t>
              </a:r>
              <a:r>
                <a:rPr lang="en-US" altLang="zh-CN" sz="2000" dirty="0"/>
                <a:t>	          	             </a:t>
              </a:r>
              <a:r>
                <a:rPr lang="zh-CN" altLang="en-US" sz="2800" dirty="0"/>
                <a:t>所以这里的</a:t>
              </a:r>
              <a:r>
                <a:rPr lang="en-US" altLang="zh-CN" sz="2800" dirty="0"/>
                <a:t>x</a:t>
              </a:r>
              <a:r>
                <a:rPr lang="zh-CN" altLang="en-US" sz="2800" dirty="0"/>
                <a:t>是约束变元，</a:t>
              </a:r>
              <a:endParaRPr lang="en-US" altLang="zh-CN" sz="2800" dirty="0"/>
            </a:p>
            <a:p>
              <a:r>
                <a:rPr lang="zh-CN" altLang="en-US" sz="2800" dirty="0"/>
                <a:t>而</a:t>
              </a:r>
              <a:r>
                <a:rPr lang="en-US" altLang="zh-CN" sz="2800" dirty="0"/>
                <a:t>x=0</a:t>
              </a:r>
              <a:r>
                <a:rPr lang="zh-CN" altLang="en-US" sz="2800" dirty="0"/>
                <a:t>中的</a:t>
              </a:r>
              <a:r>
                <a:rPr lang="en-US" altLang="zh-CN" sz="2800" dirty="0"/>
                <a:t>x</a:t>
              </a:r>
              <a:r>
                <a:rPr lang="zh-CN" altLang="en-US" sz="2800" dirty="0"/>
                <a:t>不受约束，所以这个</a:t>
              </a:r>
              <a:r>
                <a:rPr lang="en-US" altLang="zh-CN" sz="2800" dirty="0"/>
                <a:t>x</a:t>
              </a:r>
              <a:r>
                <a:rPr lang="zh-CN" altLang="en-US" sz="2800" dirty="0"/>
                <a:t>是自由变元。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FA6D6DE-D1FD-40B1-8B81-7E823818563C}"/>
              </a:ext>
            </a:extLst>
          </p:cNvPr>
          <p:cNvGrpSpPr/>
          <p:nvPr/>
        </p:nvGrpSpPr>
        <p:grpSpPr>
          <a:xfrm>
            <a:off x="0" y="0"/>
            <a:ext cx="4268884" cy="2122415"/>
            <a:chOff x="0" y="0"/>
            <a:chExt cx="4415804" cy="2122415"/>
          </a:xfrm>
        </p:grpSpPr>
        <p:sp>
          <p:nvSpPr>
            <p:cNvPr id="12" name="直角三角形 11">
              <a:extLst>
                <a:ext uri="{FF2B5EF4-FFF2-40B4-BE49-F238E27FC236}">
                  <a16:creationId xmlns:a16="http://schemas.microsoft.com/office/drawing/2014/main" id="{0ECC070E-EE93-4C8C-A33D-0FB0FF691683}"/>
                </a:ext>
              </a:extLst>
            </p:cNvPr>
            <p:cNvSpPr/>
            <p:nvPr/>
          </p:nvSpPr>
          <p:spPr>
            <a:xfrm rot="5400000">
              <a:off x="267451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F498C53-1DB8-45D4-ADB9-F2B30880ACF9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的转换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0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BF06E-8F78-48EF-953D-607F9197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03348"/>
            <a:ext cx="5257800" cy="1325563"/>
          </a:xfrm>
        </p:spPr>
        <p:txBody>
          <a:bodyPr/>
          <a:lstStyle/>
          <a:p>
            <a:r>
              <a:rPr lang="zh-CN" altLang="en-US" b="1" dirty="0"/>
              <a:t>换名规则与代入规则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3BDD19-5F6F-426E-B611-83405484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8077"/>
            <a:ext cx="10515600" cy="2476031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约束变元的换名规则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：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arenBoth"/>
            </a:pPr>
            <a:r>
              <a:rPr lang="zh-CN" altLang="en-US" dirty="0"/>
              <a:t>对于约束变元可以换名，其更改的变元名称范围是量词中的指导变元，以及该量词作用域中所出现的该变元，在公式的其余部分不变。</a:t>
            </a:r>
            <a:endParaRPr lang="en-US" altLang="zh-CN" dirty="0"/>
          </a:p>
          <a:p>
            <a:pPr marL="514350" indent="-514350">
              <a:buAutoNum type="arabicParenBoth"/>
            </a:pPr>
            <a:r>
              <a:rPr lang="zh-CN" altLang="en-US" dirty="0"/>
              <a:t>换名时一定要更改为作用域中没有出现的变元名称。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25FB75-C0BC-4F84-A02A-75C7EEE0AC84}"/>
              </a:ext>
            </a:extLst>
          </p:cNvPr>
          <p:cNvSpPr txBox="1"/>
          <p:nvPr/>
        </p:nvSpPr>
        <p:spPr>
          <a:xfrm>
            <a:off x="838200" y="4214108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自由变元的代入规则：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arenBoth"/>
            </a:pPr>
            <a:r>
              <a:rPr lang="zh-CN" altLang="en-US" sz="2800" dirty="0"/>
              <a:t> 对于谓词公式的自由变元，可以代入，代入时需对公式中出现 该自由变元的每一处进行。</a:t>
            </a:r>
            <a:endParaRPr lang="en-US" altLang="zh-CN" sz="2800" dirty="0"/>
          </a:p>
          <a:p>
            <a:pPr marL="342900" indent="-342900">
              <a:buAutoNum type="arabicParenBoth"/>
            </a:pPr>
            <a:r>
              <a:rPr lang="zh-CN" altLang="en-US" sz="2800" dirty="0"/>
              <a:t> 用以代入的变元与原公式中所有变元的名称不能相同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CB7E519-0FF5-47F8-820E-76B69E2E57D2}"/>
              </a:ext>
            </a:extLst>
          </p:cNvPr>
          <p:cNvGrpSpPr/>
          <p:nvPr/>
        </p:nvGrpSpPr>
        <p:grpSpPr>
          <a:xfrm>
            <a:off x="0" y="0"/>
            <a:ext cx="4268884" cy="2122415"/>
            <a:chOff x="0" y="0"/>
            <a:chExt cx="4415804" cy="2122415"/>
          </a:xfrm>
        </p:grpSpPr>
        <p:sp>
          <p:nvSpPr>
            <p:cNvPr id="6" name="直角三角形 5">
              <a:extLst>
                <a:ext uri="{FF2B5EF4-FFF2-40B4-BE49-F238E27FC236}">
                  <a16:creationId xmlns:a16="http://schemas.microsoft.com/office/drawing/2014/main" id="{FEE8B6C9-AAD1-4882-8A9D-C30BF4149B33}"/>
                </a:ext>
              </a:extLst>
            </p:cNvPr>
            <p:cNvSpPr/>
            <p:nvPr/>
          </p:nvSpPr>
          <p:spPr>
            <a:xfrm rot="5400000">
              <a:off x="267451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B29B61A-EFF5-4D47-9E71-8A634E9B9352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的转换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51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07E5C38-4A02-448B-BC0A-E15B58B98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4" t="46131" r="24486" b="41195"/>
          <a:stretch/>
        </p:blipFill>
        <p:spPr>
          <a:xfrm>
            <a:off x="1570769" y="2580341"/>
            <a:ext cx="9050461" cy="9224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CC9996F-0418-4570-8E96-81C4A6F13506}"/>
              </a:ext>
            </a:extLst>
          </p:cNvPr>
          <p:cNvSpPr txBox="1"/>
          <p:nvPr/>
        </p:nvSpPr>
        <p:spPr>
          <a:xfrm flipH="1">
            <a:off x="1524000" y="147587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因此对于被约束的变量</a:t>
            </a:r>
            <a:r>
              <a:rPr lang="en-US" altLang="zh-CN" sz="3200" dirty="0"/>
              <a:t>x</a:t>
            </a:r>
            <a:r>
              <a:rPr lang="zh-CN" altLang="en-US" sz="3200" dirty="0"/>
              <a:t>，我们可以利用换名规则将其更名为</a:t>
            </a:r>
            <a:r>
              <a:rPr lang="en-US" altLang="zh-CN" sz="3200" dirty="0"/>
              <a:t>y</a:t>
            </a:r>
            <a:r>
              <a:rPr lang="zh-CN" altLang="en-US" sz="3200" dirty="0"/>
              <a:t>，于是我们就得到了：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A3BD7B6-537D-4A99-B1E1-EF2C13108C0B}"/>
                  </a:ext>
                </a:extLst>
              </p:cNvPr>
              <p:cNvSpPr txBox="1"/>
              <p:nvPr/>
            </p:nvSpPr>
            <p:spPr>
              <a:xfrm>
                <a:off x="1524000" y="3888582"/>
                <a:ext cx="80312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同理对于前边的练习题：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) → ∃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/>
              </a:p>
              <a:p>
                <a:r>
                  <a:rPr lang="zh-CN" altLang="en-US" sz="2800" dirty="0"/>
                  <a:t>我们也可以有换名后得到：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) → 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A3BD7B6-537D-4A99-B1E1-EF2C13108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888582"/>
                <a:ext cx="8031209" cy="954107"/>
              </a:xfrm>
              <a:prstGeom prst="rect">
                <a:avLst/>
              </a:prstGeom>
              <a:blipFill>
                <a:blip r:embed="rId3"/>
                <a:stretch>
                  <a:fillRect l="-1519" t="-7051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0CD1BC4-8795-4C62-808A-96106A98C585}"/>
              </a:ext>
            </a:extLst>
          </p:cNvPr>
          <p:cNvSpPr txBox="1"/>
          <p:nvPr/>
        </p:nvSpPr>
        <p:spPr>
          <a:xfrm>
            <a:off x="3131086" y="522851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一个公式的前束范式不是唯一的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BBD0FFD-804D-42C4-9C9B-8254CB1BC41F}"/>
              </a:ext>
            </a:extLst>
          </p:cNvPr>
          <p:cNvGrpSpPr/>
          <p:nvPr/>
        </p:nvGrpSpPr>
        <p:grpSpPr>
          <a:xfrm>
            <a:off x="1" y="-10104"/>
            <a:ext cx="4268883" cy="2122415"/>
            <a:chOff x="1" y="0"/>
            <a:chExt cx="4415803" cy="2122415"/>
          </a:xfrm>
        </p:grpSpPr>
        <p:sp>
          <p:nvSpPr>
            <p:cNvPr id="9" name="直角三角形 8">
              <a:extLst>
                <a:ext uri="{FF2B5EF4-FFF2-40B4-BE49-F238E27FC236}">
                  <a16:creationId xmlns:a16="http://schemas.microsoft.com/office/drawing/2014/main" id="{32187E56-79CC-42ED-B1B3-D6E354808FC3}"/>
                </a:ext>
              </a:extLst>
            </p:cNvPr>
            <p:cNvSpPr/>
            <p:nvPr/>
          </p:nvSpPr>
          <p:spPr>
            <a:xfrm rot="5400000">
              <a:off x="267452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B28C75A-72CC-489B-B7DD-57634C61A303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的转换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09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F133A80-86E0-45B1-9ACB-67DCAB40E9F5}"/>
              </a:ext>
            </a:extLst>
          </p:cNvPr>
          <p:cNvSpPr txBox="1"/>
          <p:nvPr/>
        </p:nvSpPr>
        <p:spPr>
          <a:xfrm>
            <a:off x="230629" y="602899"/>
            <a:ext cx="403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前束范式</a:t>
            </a:r>
            <a:r>
              <a:rPr lang="zh-CN" altLang="en-US" sz="2400" dirty="0"/>
              <a:t>的转换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0DCE48C-B3D9-4875-8466-4ACA7A3A1C22}"/>
              </a:ext>
            </a:extLst>
          </p:cNvPr>
          <p:cNvGrpSpPr/>
          <p:nvPr/>
        </p:nvGrpSpPr>
        <p:grpSpPr>
          <a:xfrm>
            <a:off x="1" y="-10104"/>
            <a:ext cx="4268883" cy="2122415"/>
            <a:chOff x="1" y="0"/>
            <a:chExt cx="4415803" cy="2122415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E8DD5328-1E42-41D0-A92C-E7F7CD0C8A75}"/>
                </a:ext>
              </a:extLst>
            </p:cNvPr>
            <p:cNvSpPr/>
            <p:nvPr/>
          </p:nvSpPr>
          <p:spPr>
            <a:xfrm rot="5400000">
              <a:off x="267452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CDBF3D3-7011-4136-97A1-5B2DE4BBA0C0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的转换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182F1EF-B7EC-4EF7-8AA0-B53E93E17B69}"/>
              </a:ext>
            </a:extLst>
          </p:cNvPr>
          <p:cNvSpPr txBox="1"/>
          <p:nvPr/>
        </p:nvSpPr>
        <p:spPr>
          <a:xfrm>
            <a:off x="8846415" y="597847"/>
            <a:ext cx="2713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换名公式练习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7740BFC-9B7C-463E-BADF-F26E9CDBC70F}"/>
                  </a:ext>
                </a:extLst>
              </p:cNvPr>
              <p:cNvSpPr txBox="1"/>
              <p:nvPr/>
            </p:nvSpPr>
            <p:spPr>
              <a:xfrm>
                <a:off x="-156007" y="3604355"/>
                <a:ext cx="125040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6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((∃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𝑦𝑅</m:t>
                      </m:r>
                      <m:d>
                        <m:dPr>
                          <m:ctrlPr>
                            <a:rPr lang="es-ES" altLang="zh-CN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altLang="zh-CN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altLang="zh-CN" sz="36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altLang="zh-CN" sz="36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∧∀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s-ES" altLang="zh-CN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altLang="zh-CN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altLang="zh-CN" sz="36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altLang="zh-CN" sz="36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→¬(∃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𝑦𝑄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)∧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7740BFC-9B7C-463E-BADF-F26E9CDBC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007" y="3604355"/>
                <a:ext cx="1250401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116100B-2D21-4DDE-807F-AD26A608FF8A}"/>
                  </a:ext>
                </a:extLst>
              </p:cNvPr>
              <p:cNvSpPr txBox="1"/>
              <p:nvPr/>
            </p:nvSpPr>
            <p:spPr>
              <a:xfrm flipH="1">
                <a:off x="642226" y="2129352"/>
                <a:ext cx="109075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6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¬[∀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𝑦𝐹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)→∃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(¬∀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𝑦𝐺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))]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116100B-2D21-4DDE-807F-AD26A608F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2226" y="2129352"/>
                <a:ext cx="1090754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30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F133A80-86E0-45B1-9ACB-67DCAB40E9F5}"/>
              </a:ext>
            </a:extLst>
          </p:cNvPr>
          <p:cNvSpPr txBox="1"/>
          <p:nvPr/>
        </p:nvSpPr>
        <p:spPr>
          <a:xfrm>
            <a:off x="230629" y="602899"/>
            <a:ext cx="403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前束范式</a:t>
            </a:r>
            <a:r>
              <a:rPr lang="zh-CN" altLang="en-US" sz="2400" dirty="0"/>
              <a:t>的转换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0DCE48C-B3D9-4875-8466-4ACA7A3A1C22}"/>
              </a:ext>
            </a:extLst>
          </p:cNvPr>
          <p:cNvGrpSpPr/>
          <p:nvPr/>
        </p:nvGrpSpPr>
        <p:grpSpPr>
          <a:xfrm>
            <a:off x="1" y="-10104"/>
            <a:ext cx="4268883" cy="2122415"/>
            <a:chOff x="1" y="0"/>
            <a:chExt cx="4415803" cy="2122415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E8DD5328-1E42-41D0-A92C-E7F7CD0C8A75}"/>
                </a:ext>
              </a:extLst>
            </p:cNvPr>
            <p:cNvSpPr/>
            <p:nvPr/>
          </p:nvSpPr>
          <p:spPr>
            <a:xfrm rot="5400000">
              <a:off x="267452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CDBF3D3-7011-4136-97A1-5B2DE4BBA0C0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的转换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E702B4F-8BB3-480B-ACCC-6A7448B48854}"/>
                  </a:ext>
                </a:extLst>
              </p:cNvPr>
              <p:cNvSpPr txBox="1"/>
              <p:nvPr/>
            </p:nvSpPr>
            <p:spPr>
              <a:xfrm flipH="1">
                <a:off x="1716457" y="1229442"/>
                <a:ext cx="101761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¬[∀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𝑦𝐹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)→∃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(¬∀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𝑦𝐺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))]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E702B4F-8BB3-480B-ACCC-6A7448B48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16457" y="1229442"/>
                <a:ext cx="1017615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箭头: 下 1">
            <a:extLst>
              <a:ext uri="{FF2B5EF4-FFF2-40B4-BE49-F238E27FC236}">
                <a16:creationId xmlns:a16="http://schemas.microsoft.com/office/drawing/2014/main" id="{723A3710-189B-40EA-B7B0-9648EE143701}"/>
              </a:ext>
            </a:extLst>
          </p:cNvPr>
          <p:cNvSpPr/>
          <p:nvPr/>
        </p:nvSpPr>
        <p:spPr>
          <a:xfrm>
            <a:off x="5679215" y="1937328"/>
            <a:ext cx="833569" cy="525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D314356-2431-4C8F-97AA-E37F5906741A}"/>
              </a:ext>
            </a:extLst>
          </p:cNvPr>
          <p:cNvSpPr txBox="1"/>
          <p:nvPr/>
        </p:nvSpPr>
        <p:spPr>
          <a:xfrm>
            <a:off x="7001980" y="2187487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000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8F7E2BD-1B94-41DC-A3AF-8399A57E195A}"/>
              </a:ext>
            </a:extLst>
          </p:cNvPr>
          <p:cNvGrpSpPr/>
          <p:nvPr/>
        </p:nvGrpSpPr>
        <p:grpSpPr>
          <a:xfrm>
            <a:off x="1213009" y="2382598"/>
            <a:ext cx="9765975" cy="1168934"/>
            <a:chOff x="1213010" y="2478961"/>
            <a:chExt cx="9765975" cy="1168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B23139D0-E1C9-4ABA-A010-2B4DAB42EAF4}"/>
                    </a:ext>
                  </a:extLst>
                </p:cNvPr>
                <p:cNvSpPr txBox="1"/>
                <p:nvPr/>
              </p:nvSpPr>
              <p:spPr>
                <a:xfrm flipH="1">
                  <a:off x="1213010" y="2478961"/>
                  <a:ext cx="9765975" cy="707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¬∃</m:t>
                        </m:r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[∀</m:t>
                        </m:r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altLang="zh-CN" sz="4000" i="1" dirty="0" smtClean="0">
                            <a:latin typeface="Cambria Math" panose="02040503050406030204" pitchFamily="18" charset="0"/>
                          </a:rPr>
                          <m:t>)∨(∀</m:t>
                        </m:r>
                        <m:r>
                          <a:rPr lang="es-ES" altLang="zh-CN" sz="4000" i="1" u="sng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altLang="zh-CN" sz="4000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s-ES" altLang="zh-CN" sz="4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altLang="zh-CN" sz="40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altLang="zh-CN" sz="4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altLang="zh-CN" sz="40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s-ES" altLang="zh-CN" sz="4000" i="1" dirty="0">
                            <a:latin typeface="Cambria Math" panose="02040503050406030204" pitchFamily="18" charset="0"/>
                          </a:rPr>
                          <m:t>)∨</m:t>
                        </m:r>
                        <m:r>
                          <a:rPr lang="es-ES" altLang="zh-CN" sz="40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altLang="zh-CN" sz="4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altLang="zh-CN" sz="4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altLang="zh-CN" sz="4000" i="1" dirty="0">
                            <a:latin typeface="Cambria Math" panose="02040503050406030204" pitchFamily="18" charset="0"/>
                          </a:rPr>
                          <m:t>))]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B23139D0-E1C9-4ABA-A010-2B4DAB42EA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213010" y="2478961"/>
                  <a:ext cx="9765975" cy="7078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EFF455A1-1B12-44D3-A599-9EC21C9E6482}"/>
                    </a:ext>
                  </a:extLst>
                </p:cNvPr>
                <p:cNvSpPr txBox="1"/>
                <p:nvPr/>
              </p:nvSpPr>
              <p:spPr>
                <a:xfrm>
                  <a:off x="6644477" y="2940010"/>
                  <a:ext cx="582980" cy="707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0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EFF455A1-1B12-44D3-A599-9EC21C9E6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477" y="2940010"/>
                  <a:ext cx="582980" cy="7078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箭头: 下 11">
            <a:extLst>
              <a:ext uri="{FF2B5EF4-FFF2-40B4-BE49-F238E27FC236}">
                <a16:creationId xmlns:a16="http://schemas.microsoft.com/office/drawing/2014/main" id="{62F0A32C-91E1-4652-925A-9B0B39122C0D}"/>
              </a:ext>
            </a:extLst>
          </p:cNvPr>
          <p:cNvSpPr/>
          <p:nvPr/>
        </p:nvSpPr>
        <p:spPr>
          <a:xfrm>
            <a:off x="5607883" y="3170615"/>
            <a:ext cx="833569" cy="525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21D391F-F411-4F0A-929B-ABCCB02A4AF7}"/>
                  </a:ext>
                </a:extLst>
              </p:cNvPr>
              <p:cNvSpPr txBox="1"/>
              <p:nvPr/>
            </p:nvSpPr>
            <p:spPr>
              <a:xfrm flipH="1">
                <a:off x="1265898" y="3631664"/>
                <a:ext cx="96601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¬∃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[∀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)∧(∀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𝑧𝐺</m:t>
                      </m:r>
                      <m:d>
                        <m:dPr>
                          <m:ctrlPr>
                            <a:rPr lang="es-ES" altLang="zh-CN" sz="4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altLang="zh-CN" sz="40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s-ES" altLang="zh-CN" sz="40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altLang="zh-CN" sz="40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s-ES" altLang="zh-CN" sz="4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altLang="zh-CN" sz="4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4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21D391F-F411-4F0A-929B-ABCCB02A4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898" y="3631664"/>
                <a:ext cx="966019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6FC3D1B-B335-4E9A-B1B4-EC7A15880633}"/>
                  </a:ext>
                </a:extLst>
              </p:cNvPr>
              <p:cNvSpPr txBox="1"/>
              <p:nvPr/>
            </p:nvSpPr>
            <p:spPr>
              <a:xfrm flipH="1">
                <a:off x="1120062" y="4320604"/>
                <a:ext cx="969807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[∃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𝑦𝐹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)∧∃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)∧¬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s-ES" altLang="zh-CN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)∧¬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)∧¬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3600" dirty="0"/>
              </a:p>
              <a:p>
                <a:endParaRPr lang="zh-CN" altLang="en-US" sz="3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6FC3D1B-B335-4E9A-B1B4-EC7A15880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0062" y="4320604"/>
                <a:ext cx="9698071" cy="1754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5CCCA54-80E1-4223-ACAF-787F5397ED74}"/>
              </a:ext>
            </a:extLst>
          </p:cNvPr>
          <p:cNvCxnSpPr/>
          <p:nvPr/>
        </p:nvCxnSpPr>
        <p:spPr>
          <a:xfrm>
            <a:off x="786417" y="5491452"/>
            <a:ext cx="106191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355D131-52BD-48EA-B779-93B379FBC3F7}"/>
                  </a:ext>
                </a:extLst>
              </p:cNvPr>
              <p:cNvSpPr txBox="1"/>
              <p:nvPr/>
            </p:nvSpPr>
            <p:spPr>
              <a:xfrm flipH="1">
                <a:off x="230629" y="5490191"/>
                <a:ext cx="11247288" cy="218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3200" i="1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zh-CN" altLang="en-US" sz="3200" i="1" dirty="0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zh-CN" altLang="en-US" sz="3200" i="1" dirty="0">
                              <a:latin typeface="Cambria Math" panose="02040503050406030204" pitchFamily="18" charset="0"/>
                            </a:rPr>
                            <m:t>𝑥𝑄</m:t>
                          </m:r>
                        </m:e>
                      </m:d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⇔ ∀</m:t>
                      </m:r>
                      <m:r>
                        <a:rPr lang="zh-CN" altLang="en-US" sz="32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320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en-US" sz="32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zh-CN" altLang="en-US" sz="3200" i="1" dirty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zh-CN" altLang="en-US" sz="3200" i="1" dirty="0">
                          <a:latin typeface="Cambria Math" panose="02040503050406030204" pitchFamily="18" charset="0"/>
                        </a:rPr>
                        <m:t>𝑥𝑄</m:t>
                      </m:r>
                      <m:d>
                        <m:dPr>
                          <m:ctrlP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(∃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)∧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 ⇔ 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3200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355D131-52BD-48EA-B779-93B379FBC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0629" y="5490191"/>
                <a:ext cx="11247288" cy="21870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BD514DBB-3628-43A6-9460-857A532AAE5A}"/>
              </a:ext>
            </a:extLst>
          </p:cNvPr>
          <p:cNvSpPr txBox="1"/>
          <p:nvPr/>
        </p:nvSpPr>
        <p:spPr>
          <a:xfrm>
            <a:off x="714082" y="5458618"/>
            <a:ext cx="229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用到的公式：</a:t>
            </a:r>
          </a:p>
        </p:txBody>
      </p:sp>
    </p:spTree>
    <p:extLst>
      <p:ext uri="{BB962C8B-B14F-4D97-AF65-F5344CB8AC3E}">
        <p14:creationId xmlns:p14="http://schemas.microsoft.com/office/powerpoint/2010/main" val="1060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F133A80-86E0-45B1-9ACB-67DCAB40E9F5}"/>
              </a:ext>
            </a:extLst>
          </p:cNvPr>
          <p:cNvSpPr txBox="1"/>
          <p:nvPr/>
        </p:nvSpPr>
        <p:spPr>
          <a:xfrm>
            <a:off x="230629" y="602899"/>
            <a:ext cx="403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前束范式</a:t>
            </a:r>
            <a:r>
              <a:rPr lang="zh-CN" altLang="en-US" sz="2400" dirty="0"/>
              <a:t>的转换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0DCE48C-B3D9-4875-8466-4ACA7A3A1C22}"/>
              </a:ext>
            </a:extLst>
          </p:cNvPr>
          <p:cNvGrpSpPr/>
          <p:nvPr/>
        </p:nvGrpSpPr>
        <p:grpSpPr>
          <a:xfrm>
            <a:off x="1" y="-10104"/>
            <a:ext cx="4268883" cy="2122415"/>
            <a:chOff x="1" y="0"/>
            <a:chExt cx="4415803" cy="2122415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E8DD5328-1E42-41D0-A92C-E7F7CD0C8A75}"/>
                </a:ext>
              </a:extLst>
            </p:cNvPr>
            <p:cNvSpPr/>
            <p:nvPr/>
          </p:nvSpPr>
          <p:spPr>
            <a:xfrm rot="5400000">
              <a:off x="267452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CDBF3D3-7011-4136-97A1-5B2DE4BBA0C0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的转换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457CCDA-D15D-403C-B6BF-ECB0C5D52E09}"/>
                  </a:ext>
                </a:extLst>
              </p:cNvPr>
              <p:cNvSpPr txBox="1"/>
              <p:nvPr/>
            </p:nvSpPr>
            <p:spPr>
              <a:xfrm>
                <a:off x="452717" y="1289422"/>
                <a:ext cx="112996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((∃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𝑦𝑅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)∧∀</m:t>
                      </m:r>
                      <m:r>
                        <a:rPr lang="es-ES" altLang="zh-CN" sz="3600" i="1" u="sng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))→¬(∃</m:t>
                      </m:r>
                      <m:r>
                        <a:rPr lang="es-ES" altLang="zh-CN" sz="3600" i="1" u="sng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)∧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457CCDA-D15D-403C-B6BF-ECB0C5D52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17" y="1289422"/>
                <a:ext cx="1129962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562D459-071A-4526-B184-37D780ADD40D}"/>
              </a:ext>
            </a:extLst>
          </p:cNvPr>
          <p:cNvSpPr txBox="1"/>
          <p:nvPr/>
        </p:nvSpPr>
        <p:spPr>
          <a:xfrm>
            <a:off x="4607702" y="1662571"/>
            <a:ext cx="47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w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EC9978-CADF-4CA9-9B86-6F3148991491}"/>
                  </a:ext>
                </a:extLst>
              </p:cNvPr>
              <p:cNvSpPr txBox="1"/>
              <p:nvPr/>
            </p:nvSpPr>
            <p:spPr>
              <a:xfrm>
                <a:off x="121454" y="2650703"/>
                <a:ext cx="11418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 smtClean="0">
                          <a:latin typeface="Cambria Math" panose="02040503050406030204" pitchFamily="18" charset="0"/>
                        </a:rPr>
                        <m:t>((∃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𝑦𝑅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)∧∀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))→¬(∃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𝑣𝑄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)∧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EC9978-CADF-4CA9-9B86-6F314899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4" y="2650703"/>
                <a:ext cx="1141852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1FB8461-F26A-46FF-99BE-521C6D6D4893}"/>
              </a:ext>
            </a:extLst>
          </p:cNvPr>
          <p:cNvSpPr txBox="1"/>
          <p:nvPr/>
        </p:nvSpPr>
        <p:spPr>
          <a:xfrm>
            <a:off x="8240165" y="1696835"/>
            <a:ext cx="5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v</a:t>
            </a:r>
            <a:endParaRPr lang="zh-CN" altLang="en-US" sz="3200" dirty="0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C4D9640D-8462-44DF-9635-60C045EFF62C}"/>
              </a:ext>
            </a:extLst>
          </p:cNvPr>
          <p:cNvSpPr/>
          <p:nvPr/>
        </p:nvSpPr>
        <p:spPr>
          <a:xfrm>
            <a:off x="5341490" y="2110771"/>
            <a:ext cx="614652" cy="448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BC74B55-8F04-47EB-93FE-99A4B7CF9F4B}"/>
                  </a:ext>
                </a:extLst>
              </p:cNvPr>
              <p:cNvSpPr txBox="1"/>
              <p:nvPr/>
            </p:nvSpPr>
            <p:spPr>
              <a:xfrm flipH="1">
                <a:off x="423948" y="3350504"/>
                <a:ext cx="103189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⇔ 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(∃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)∧¬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))→∀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(¬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)∨¬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s-E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)∧¬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))→(¬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)∨¬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altLang="zh-CN" sz="2800" i="1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BC74B55-8F04-47EB-93FE-99A4B7CF9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3948" y="3350504"/>
                <a:ext cx="10318901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B83C068A-E14D-43EC-955A-7F24EA20BC58}"/>
              </a:ext>
            </a:extLst>
          </p:cNvPr>
          <p:cNvCxnSpPr>
            <a:cxnSpLocks/>
          </p:cNvCxnSpPr>
          <p:nvPr/>
        </p:nvCxnSpPr>
        <p:spPr>
          <a:xfrm>
            <a:off x="1000283" y="4491169"/>
            <a:ext cx="96694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760760B8-951B-4529-A06C-DFFF5A6BAF62}"/>
                  </a:ext>
                </a:extLst>
              </p:cNvPr>
              <p:cNvSpPr txBox="1"/>
              <p:nvPr/>
            </p:nvSpPr>
            <p:spPr>
              <a:xfrm>
                <a:off x="851044" y="4491169"/>
                <a:ext cx="10502972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3200" i="1" dirty="0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zh-CN" sz="32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i="1" dirty="0" smtClean="0">
                          <a:latin typeface="Cambria Math" panose="02040503050406030204" pitchFamily="18" charset="0"/>
                        </a:rPr>
                        <m:t> ⇔ ∀</m:t>
                      </m:r>
                      <m:r>
                        <a:rPr lang="en-US" altLang="zh-CN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zh-CN" sz="32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 ⇔ 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 ⇔ 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altLang="zh-CN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 ⇔ ∃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d>
                        <m:dPr>
                          <m:ctrlP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zh-CN" altLang="ar-AE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ar-AE" sz="32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ar-AE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altLang="zh-CN" sz="3200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zh-CN" altLang="ar-AE" sz="3200" i="1">
                              <a:latin typeface="Cambria Math" panose="02040503050406030204" pitchFamily="18" charset="0"/>
                            </a:rPr>
                            <m:t>𝑥𝑄</m:t>
                          </m:r>
                        </m:e>
                      </m:d>
                      <m:r>
                        <a:rPr lang="ar-AE" altLang="zh-CN" sz="3200" i="1">
                          <a:latin typeface="Cambria Math" panose="02040503050406030204" pitchFamily="18" charset="0"/>
                        </a:rPr>
                        <m:t>⇔ ∀</m:t>
                      </m:r>
                      <m:r>
                        <a:rPr lang="zh-CN" altLang="ar-AE" sz="32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ar-AE" altLang="zh-C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ar-AE" sz="32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ar-AE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dirty="0"/>
              </a:p>
              <a:p>
                <a:endParaRPr lang="en-US" altLang="zh-CN" sz="3200" b="0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760760B8-951B-4529-A06C-DFFF5A6BA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44" y="4491169"/>
                <a:ext cx="10502972" cy="26161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>
            <a:extLst>
              <a:ext uri="{FF2B5EF4-FFF2-40B4-BE49-F238E27FC236}">
                <a16:creationId xmlns:a16="http://schemas.microsoft.com/office/drawing/2014/main" id="{4F5142D4-F2A8-4237-9047-408DE8E38C6D}"/>
              </a:ext>
            </a:extLst>
          </p:cNvPr>
          <p:cNvSpPr txBox="1"/>
          <p:nvPr/>
        </p:nvSpPr>
        <p:spPr>
          <a:xfrm>
            <a:off x="921771" y="4493062"/>
            <a:ext cx="180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用到的公式：</a:t>
            </a:r>
          </a:p>
        </p:txBody>
      </p:sp>
    </p:spTree>
    <p:extLst>
      <p:ext uri="{BB962C8B-B14F-4D97-AF65-F5344CB8AC3E}">
        <p14:creationId xmlns:p14="http://schemas.microsoft.com/office/powerpoint/2010/main" val="26776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矩形 15">
            <a:extLst>
              <a:ext uri="{FF2B5EF4-FFF2-40B4-BE49-F238E27FC236}">
                <a16:creationId xmlns:a16="http://schemas.microsoft.com/office/drawing/2014/main" id="{0FC615A7-93BB-42AE-B1D4-ADC99F7984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60" y="4856464"/>
            <a:ext cx="5989639" cy="7257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33" dirty="0"/>
              <a:t> </a:t>
            </a:r>
            <a:endParaRPr lang="zh-CN" altLang="en-US" sz="2133" dirty="0"/>
          </a:p>
        </p:txBody>
      </p:sp>
      <p:sp>
        <p:nvSpPr>
          <p:cNvPr id="15" name="PA_矩形 14">
            <a:extLst>
              <a:ext uri="{FF2B5EF4-FFF2-40B4-BE49-F238E27FC236}">
                <a16:creationId xmlns:a16="http://schemas.microsoft.com/office/drawing/2014/main" id="{4A55FA52-B8D7-4FBA-BE3D-922277B894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622" y="2879174"/>
            <a:ext cx="5989639" cy="7257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33" dirty="0"/>
              <a:t> </a:t>
            </a:r>
            <a:endParaRPr lang="zh-CN" altLang="en-US" sz="2133" dirty="0"/>
          </a:p>
        </p:txBody>
      </p:sp>
      <p:sp>
        <p:nvSpPr>
          <p:cNvPr id="14" name="PA_矩形 13">
            <a:extLst>
              <a:ext uri="{FF2B5EF4-FFF2-40B4-BE49-F238E27FC236}">
                <a16:creationId xmlns:a16="http://schemas.microsoft.com/office/drawing/2014/main" id="{E8FF3F78-0643-44B7-BC5A-5BB3F97408F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035378"/>
            <a:ext cx="5994399" cy="7257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33" dirty="0"/>
              <a:t> </a:t>
            </a:r>
            <a:endParaRPr lang="zh-CN" altLang="en-US" sz="2133" dirty="0"/>
          </a:p>
        </p:txBody>
      </p:sp>
      <p:sp>
        <p:nvSpPr>
          <p:cNvPr id="13" name="PA_矩形 12">
            <a:extLst>
              <a:ext uri="{FF2B5EF4-FFF2-40B4-BE49-F238E27FC236}">
                <a16:creationId xmlns:a16="http://schemas.microsoft.com/office/drawing/2014/main" id="{3A6ED167-DB27-4DE8-AD6A-4CB7A48581A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299722">
            <a:off x="10706066" y="2096713"/>
            <a:ext cx="2076248" cy="20762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2" name="PA_TextPlaceholder 1"/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>
          <a:xfrm>
            <a:off x="5994400" y="2879174"/>
            <a:ext cx="6108700" cy="1011495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CONTENT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PA_TextPlaceholder 2"/>
          <p:cNvSpPr>
            <a:spLocks noGrp="1"/>
          </p:cNvSpPr>
          <p:nvPr>
            <p:ph type="body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PA_TextPlaceholder 3"/>
          <p:cNvSpPr>
            <a:spLocks noGrp="1"/>
          </p:cNvSpPr>
          <p:nvPr>
            <p:ph type="body" sz="quarter" idx="12"/>
            <p:custDataLst>
              <p:tags r:id="rId7"/>
            </p:custDataLst>
          </p:nvPr>
        </p:nvSpPr>
        <p:spPr>
          <a:xfrm>
            <a:off x="988194" y="1127413"/>
            <a:ext cx="4524225" cy="584775"/>
          </a:xfrm>
        </p:spPr>
        <p:txBody>
          <a:bodyPr/>
          <a:lstStyle/>
          <a:p>
            <a:r>
              <a:rPr lang="zh-CN" altLang="en-US" sz="3200" dirty="0"/>
              <a:t>定义</a:t>
            </a:r>
            <a:r>
              <a:rPr lang="en-US" altLang="zh-CN" sz="3200" dirty="0"/>
              <a:t>——DEFINITION</a:t>
            </a:r>
            <a:endParaRPr lang="zh-CN" altLang="en-US" sz="3200" dirty="0"/>
          </a:p>
        </p:txBody>
      </p:sp>
      <p:sp>
        <p:nvSpPr>
          <p:cNvPr id="5" name="PA_TextPlaceholder 4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13370" y="2920104"/>
            <a:ext cx="656657" cy="643894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PA_TextPlaceholder 5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1102016" y="2949664"/>
            <a:ext cx="4410403" cy="584775"/>
          </a:xfrm>
        </p:spPr>
        <p:txBody>
          <a:bodyPr/>
          <a:lstStyle/>
          <a:p>
            <a:r>
              <a:rPr lang="zh-CN" altLang="en-US" sz="3200" dirty="0"/>
              <a:t>转化</a:t>
            </a:r>
            <a:r>
              <a:rPr lang="en-US" altLang="zh-CN" sz="3200" dirty="0"/>
              <a:t>——CONVERSION</a:t>
            </a:r>
            <a:endParaRPr lang="zh-CN" altLang="en-US" sz="3200" dirty="0"/>
          </a:p>
        </p:txBody>
      </p:sp>
      <p:sp>
        <p:nvSpPr>
          <p:cNvPr id="7" name="PA_TextPlaceholder 6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382872" y="4926954"/>
            <a:ext cx="656657" cy="643894"/>
          </a:xfrm>
        </p:spPr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" name="PA_TextPlaceholder 7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1070027" y="4926954"/>
            <a:ext cx="5826493" cy="584775"/>
          </a:xfrm>
        </p:spPr>
        <p:txBody>
          <a:bodyPr/>
          <a:lstStyle/>
          <a:p>
            <a:r>
              <a:rPr lang="zh-CN" altLang="en-US" sz="3200" dirty="0"/>
              <a:t>应用</a:t>
            </a:r>
            <a:r>
              <a:rPr lang="en-US" altLang="zh-CN" sz="3200" dirty="0"/>
              <a:t>——USE</a:t>
            </a:r>
            <a:endParaRPr lang="zh-CN" altLang="en-US" sz="3200" dirty="0"/>
          </a:p>
        </p:txBody>
      </p:sp>
      <p:sp>
        <p:nvSpPr>
          <p:cNvPr id="12" name="PA_矩形 11">
            <a:extLst>
              <a:ext uri="{FF2B5EF4-FFF2-40B4-BE49-F238E27FC236}">
                <a16:creationId xmlns:a16="http://schemas.microsoft.com/office/drawing/2014/main" id="{5AB53487-4979-4C1B-A5EF-33BBC000967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2299722">
            <a:off x="7023484" y="1338143"/>
            <a:ext cx="4050532" cy="40505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11" name="TextBox 10"/>
          <p:cNvSpPr txBox="1"/>
          <p:nvPr/>
        </p:nvSpPr>
        <p:spPr>
          <a:xfrm>
            <a:off x="6821571" y="893789"/>
            <a:ext cx="405271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80" dirty="0">
                <a:latin typeface="+mj-lt"/>
                <a:ea typeface="华文彩云" panose="02010800040101010101" pitchFamily="2" charset="-122"/>
              </a:rPr>
              <a:t>PRENEX NORMAL FORM</a:t>
            </a:r>
          </a:p>
          <a:p>
            <a:pPr algn="ctr"/>
            <a:r>
              <a:rPr lang="zh-CN" altLang="en-US" sz="2880" dirty="0">
                <a:latin typeface="等线 Light" panose="02010600030101010101" pitchFamily="2" charset="-122"/>
                <a:ea typeface="等线 Light" panose="02010600030101010101" pitchFamily="2" charset="-122"/>
              </a:rPr>
              <a:t>前束范式</a:t>
            </a:r>
            <a:endParaRPr lang="en-US" altLang="zh-CN" sz="288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7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3" grpId="0" animBg="1"/>
      <p:bldP spid="2" grpId="0" build="p"/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12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FC650C6-89A5-4289-8E1B-4EEBBDCF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7570" cy="2127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1312E2B-9C60-49FA-8471-7214A6D33ED6}"/>
                  </a:ext>
                </a:extLst>
              </p:cNvPr>
              <p:cNvSpPr txBox="1"/>
              <p:nvPr/>
            </p:nvSpPr>
            <p:spPr>
              <a:xfrm>
                <a:off x="2464554" y="1591048"/>
                <a:ext cx="8055741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(1)∃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𝑦𝐴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) ⇔ ∃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𝑥𝐴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altLang="zh-CN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(2)∀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𝑦𝐴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) ⇔ ∀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𝑥𝐴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altLang="zh-CN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(3)∃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𝑦𝐴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) ⇔ ∀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𝑥𝐴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altLang="zh-CN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(4)∀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𝑦𝐴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 smtClean="0">
                          <a:latin typeface="Cambria Math" panose="02040503050406030204" pitchFamily="18" charset="0"/>
                        </a:rPr>
                        <m:t>) ⇔ ∃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𝑥𝐴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4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4000" dirty="0"/>
              </a:p>
              <a:p>
                <a:endParaRPr lang="zh-CN" altLang="en-US" sz="4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1312E2B-9C60-49FA-8471-7214A6D33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554" y="1591048"/>
                <a:ext cx="8055741" cy="3170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8349619-E643-480A-80EF-05D27471FAD5}"/>
              </a:ext>
            </a:extLst>
          </p:cNvPr>
          <p:cNvSpPr txBox="1"/>
          <p:nvPr/>
        </p:nvSpPr>
        <p:spPr>
          <a:xfrm>
            <a:off x="7052684" y="191974"/>
            <a:ext cx="5587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/>
              <a:t>关于量词的次序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C601AF-C441-4711-B1A5-4B987AD415BB}"/>
              </a:ext>
            </a:extLst>
          </p:cNvPr>
          <p:cNvSpPr txBox="1"/>
          <p:nvPr/>
        </p:nvSpPr>
        <p:spPr>
          <a:xfrm>
            <a:off x="4719348" y="4297209"/>
            <a:ext cx="3374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(1)(2)</a:t>
            </a:r>
            <a:r>
              <a:rPr lang="zh-CN" altLang="en-US" sz="4000" dirty="0"/>
              <a:t>是正确的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E6C3B0-1942-4278-875B-D997184C9747}"/>
              </a:ext>
            </a:extLst>
          </p:cNvPr>
          <p:cNvSpPr txBox="1"/>
          <p:nvPr/>
        </p:nvSpPr>
        <p:spPr>
          <a:xfrm>
            <a:off x="4636387" y="5175223"/>
            <a:ext cx="3540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那么</a:t>
            </a:r>
            <a:r>
              <a:rPr lang="en-US" altLang="zh-CN" sz="4400" dirty="0"/>
              <a:t>(3)(4)</a:t>
            </a:r>
            <a:r>
              <a:rPr lang="zh-CN" altLang="en-US" sz="4400" dirty="0"/>
              <a:t>呢？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5D61D91-973A-47ED-BD41-B98D91260057}"/>
              </a:ext>
            </a:extLst>
          </p:cNvPr>
          <p:cNvSpPr txBox="1"/>
          <p:nvPr/>
        </p:nvSpPr>
        <p:spPr>
          <a:xfrm>
            <a:off x="5863233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540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8C21E9-A802-474F-968A-765D88FA8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7570" cy="21276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63AF1A-2B11-4D4A-A864-63D418CEAA74}"/>
              </a:ext>
            </a:extLst>
          </p:cNvPr>
          <p:cNvSpPr txBox="1"/>
          <p:nvPr/>
        </p:nvSpPr>
        <p:spPr>
          <a:xfrm>
            <a:off x="2557210" y="1156642"/>
            <a:ext cx="82346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假设</a:t>
            </a:r>
            <a:r>
              <a:rPr lang="en-US" altLang="zh-CN" sz="4400" dirty="0"/>
              <a:t>A(</a:t>
            </a:r>
            <a:r>
              <a:rPr lang="en-US" altLang="zh-CN" sz="4400" dirty="0" err="1"/>
              <a:t>x,y</a:t>
            </a:r>
            <a:r>
              <a:rPr lang="en-US" altLang="zh-CN" sz="4400" dirty="0"/>
              <a:t>)</a:t>
            </a:r>
            <a:r>
              <a:rPr lang="zh-CN" altLang="en-US" sz="4400" dirty="0"/>
              <a:t>表示</a:t>
            </a:r>
            <a:r>
              <a:rPr lang="en-US" altLang="zh-CN" sz="4400" dirty="0"/>
              <a:t>x</a:t>
            </a:r>
            <a:r>
              <a:rPr lang="zh-CN" altLang="en-US" sz="4400" dirty="0"/>
              <a:t>和</a:t>
            </a:r>
            <a:r>
              <a:rPr lang="en-US" altLang="zh-CN" sz="4400" dirty="0"/>
              <a:t>y</a:t>
            </a:r>
            <a:r>
              <a:rPr lang="zh-CN" altLang="en-US" sz="4400" dirty="0"/>
              <a:t>同姓，论域</a:t>
            </a:r>
            <a:r>
              <a:rPr lang="en-US" altLang="zh-CN" sz="4400" dirty="0"/>
              <a:t>x</a:t>
            </a:r>
            <a:r>
              <a:rPr lang="zh-CN" altLang="en-US" sz="4400" dirty="0"/>
              <a:t>为甲村的人，论域</a:t>
            </a:r>
            <a:r>
              <a:rPr lang="en-US" altLang="zh-CN" sz="4400" dirty="0"/>
              <a:t>y</a:t>
            </a:r>
            <a:r>
              <a:rPr lang="zh-CN" altLang="en-US" sz="4400" dirty="0"/>
              <a:t>为乙村的人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06A01BC-1315-4968-99A5-99770769C2A7}"/>
                  </a:ext>
                </a:extLst>
              </p:cNvPr>
              <p:cNvSpPr txBox="1"/>
              <p:nvPr/>
            </p:nvSpPr>
            <p:spPr>
              <a:xfrm>
                <a:off x="853225" y="2726032"/>
                <a:ext cx="10944599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𝑦𝐴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zh-CN" altLang="en-US" sz="3600" dirty="0"/>
                  <a:t>：甲村所有人，乙村都有人和他同姓</a:t>
                </a:r>
                <a:endParaRPr lang="en-US" altLang="zh-CN" sz="3600" dirty="0"/>
              </a:p>
              <a:p>
                <a14:m>
                  <m:oMath xmlns:m="http://schemas.openxmlformats.org/officeDocument/2006/math"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altLang="zh-CN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600" dirty="0"/>
                  <a:t>：乙村有一个人，甲村所有人都和他同姓</a:t>
                </a:r>
                <a:endParaRPr lang="es-ES" altLang="zh-CN" sz="3600" dirty="0"/>
              </a:p>
              <a:p>
                <a:endParaRPr lang="zh-CN" altLang="en-US" sz="3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06A01BC-1315-4968-99A5-99770769C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25" y="2726032"/>
                <a:ext cx="10944599" cy="1754326"/>
              </a:xfrm>
              <a:prstGeom prst="rect">
                <a:avLst/>
              </a:prstGeom>
              <a:blipFill>
                <a:blip r:embed="rId3"/>
                <a:stretch>
                  <a:fillRect t="-5208" r="-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CB20E4D-6A0E-434A-B9F5-86D7B511E91A}"/>
              </a:ext>
            </a:extLst>
          </p:cNvPr>
          <p:cNvSpPr txBox="1"/>
          <p:nvPr/>
        </p:nvSpPr>
        <p:spPr>
          <a:xfrm>
            <a:off x="2557210" y="4603199"/>
            <a:ext cx="7077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显然</a:t>
            </a:r>
            <a:r>
              <a:rPr lang="en-US" altLang="zh-CN" sz="4000" dirty="0"/>
              <a:t>(3)</a:t>
            </a:r>
            <a:r>
              <a:rPr lang="zh-CN" altLang="en-US" sz="4000" dirty="0"/>
              <a:t>是不成立的</a:t>
            </a:r>
            <a:r>
              <a:rPr lang="en-US" altLang="zh-CN" sz="4000" dirty="0"/>
              <a:t>,</a:t>
            </a:r>
            <a:r>
              <a:rPr lang="zh-CN" altLang="en-US" sz="4000" dirty="0"/>
              <a:t>而</a:t>
            </a:r>
            <a:r>
              <a:rPr lang="en-US" altLang="zh-CN" sz="4000" dirty="0"/>
              <a:t>(4)</a:t>
            </a:r>
            <a:r>
              <a:rPr lang="zh-CN" altLang="en-US" sz="4000" dirty="0"/>
              <a:t>也同理</a:t>
            </a:r>
          </a:p>
        </p:txBody>
      </p:sp>
    </p:spTree>
    <p:extLst>
      <p:ext uri="{BB962C8B-B14F-4D97-AF65-F5344CB8AC3E}">
        <p14:creationId xmlns:p14="http://schemas.microsoft.com/office/powerpoint/2010/main" val="34817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AB39F70-7542-46E5-9C1B-33EBFA5960CD}"/>
                  </a:ext>
                </a:extLst>
              </p:cNvPr>
              <p:cNvSpPr txBox="1"/>
              <p:nvPr/>
            </p:nvSpPr>
            <p:spPr>
              <a:xfrm>
                <a:off x="1798487" y="1505476"/>
                <a:ext cx="5627855" cy="4374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</a:rPr>
                      <m:t>多个</m:t>
                    </m:r>
                  </m:oMath>
                </a14:m>
                <a:r>
                  <a:rPr lang="zh-CN" altLang="en-US" sz="2800" dirty="0"/>
                  <a:t>量词存在时一些永真的蕴含式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AB39F70-7542-46E5-9C1B-33EBFA596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87" y="1505476"/>
                <a:ext cx="5627855" cy="437412"/>
              </a:xfrm>
              <a:prstGeom prst="rect">
                <a:avLst/>
              </a:prstGeom>
              <a:blipFill>
                <a:blip r:embed="rId2"/>
                <a:stretch>
                  <a:fillRect t="-25000" b="-45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D0031F8-3015-4292-8905-B53BBA0B4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7570" cy="2127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38979FC-E21C-4B62-BB67-5A44BD0BB7A5}"/>
                  </a:ext>
                </a:extLst>
              </p:cNvPr>
              <p:cNvSpPr txBox="1"/>
              <p:nvPr/>
            </p:nvSpPr>
            <p:spPr>
              <a:xfrm>
                <a:off x="2966914" y="2293993"/>
                <a:ext cx="56916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3600" i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𝑦𝐴</m:t>
                      </m:r>
                      <m:d>
                        <m:dPr>
                          <m:ctrlPr>
                            <a:rPr lang="zh-CN" alt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3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 sz="3600" i="0"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sz="3600" i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𝑥𝐴</m:t>
                      </m:r>
                      <m:d>
                        <m:dPr>
                          <m:ctrlPr>
                            <a:rPr lang="zh-CN" alt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3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38979FC-E21C-4B62-BB67-5A44BD0BB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914" y="2293993"/>
                <a:ext cx="569162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2DC7452D-2FF5-4766-BB69-AB134C2129B9}"/>
                  </a:ext>
                </a:extLst>
              </p14:cNvPr>
              <p14:cNvContentPartPr/>
              <p14:nvPr/>
            </p14:nvContentPartPr>
            <p14:xfrm>
              <a:off x="5252197" y="4228813"/>
              <a:ext cx="45000" cy="5760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2DC7452D-2FF5-4766-BB69-AB134C2129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3197" y="4219813"/>
                <a:ext cx="626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0C1BEC60-67A5-4436-AB18-366258CBBF5C}"/>
                  </a:ext>
                </a:extLst>
              </p14:cNvPr>
              <p14:cNvContentPartPr/>
              <p14:nvPr/>
            </p14:nvContentPartPr>
            <p14:xfrm>
              <a:off x="13142677" y="2846413"/>
              <a:ext cx="27000" cy="9252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0C1BEC60-67A5-4436-AB18-366258CBBF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33677" y="2837413"/>
                <a:ext cx="446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5C3F871-4B7E-433D-9906-621D49E5B3ED}"/>
                  </a:ext>
                </a:extLst>
              </p:cNvPr>
              <p:cNvSpPr txBox="1"/>
              <p:nvPr/>
            </p:nvSpPr>
            <p:spPr>
              <a:xfrm>
                <a:off x="2713878" y="3120817"/>
                <a:ext cx="616595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3600" i="0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</a:rPr>
                        <m:t>𝑦𝐴</m:t>
                      </m:r>
                      <m:d>
                        <m:dPr>
                          <m:ctrlP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36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 sz="3600" i="0" dirty="0"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sz="3600" i="0" dirty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</a:rPr>
                        <m:t>𝑥𝐴</m:t>
                      </m:r>
                      <m:d>
                        <m:dPr>
                          <m:ctrlP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36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en-US" sz="3600" dirty="0"/>
              </a:p>
              <a:p>
                <a:endParaRPr lang="zh-CN" altLang="en-US" sz="36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5C3F871-4B7E-433D-9906-621D49E5B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878" y="3120817"/>
                <a:ext cx="6165953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B87D885-8061-41AB-8E5D-BA070045453C}"/>
                  </a:ext>
                </a:extLst>
              </p:cNvPr>
              <p:cNvSpPr txBox="1"/>
              <p:nvPr/>
            </p:nvSpPr>
            <p:spPr>
              <a:xfrm>
                <a:off x="2966914" y="3951814"/>
                <a:ext cx="56598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sz="3600" i="0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</a:rPr>
                        <m:t>𝑥𝐴</m:t>
                      </m:r>
                      <m:d>
                        <m:dPr>
                          <m:ctrlP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36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 sz="3600" i="0" dirty="0">
                          <a:latin typeface="Cambria Math" panose="02040503050406030204" pitchFamily="18" charset="0"/>
                        </a:rPr>
                        <m:t>→∀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3600" i="0" dirty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</a:rPr>
                        <m:t>𝑦𝐴</m:t>
                      </m:r>
                      <m:d>
                        <m:dPr>
                          <m:ctrlP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zh-CN" altLang="en-US" sz="36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B87D885-8061-41AB-8E5D-BA0700454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914" y="3951814"/>
                <a:ext cx="5659883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046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A4610B-9B19-479D-A3D1-F4F6F775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52"/>
            <a:ext cx="4267570" cy="2127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183AFA5-57F3-4AA7-83AC-3C612674B407}"/>
                  </a:ext>
                </a:extLst>
              </p:cNvPr>
              <p:cNvSpPr txBox="1"/>
              <p:nvPr/>
            </p:nvSpPr>
            <p:spPr>
              <a:xfrm>
                <a:off x="3250188" y="1384645"/>
                <a:ext cx="56916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3600" i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𝑦𝐴</m:t>
                      </m:r>
                      <m:d>
                        <m:dPr>
                          <m:ctrlPr>
                            <a:rPr lang="zh-CN" alt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3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 sz="3600" i="0"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sz="3600" i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𝑥𝐴</m:t>
                      </m:r>
                      <m:d>
                        <m:dPr>
                          <m:ctrlPr>
                            <a:rPr lang="zh-CN" alt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3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183AFA5-57F3-4AA7-83AC-3C612674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88" y="1384645"/>
                <a:ext cx="569162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7DD6958-3CF2-49F8-9CCA-FB7B63D53BA9}"/>
                  </a:ext>
                </a:extLst>
              </p:cNvPr>
              <p:cNvSpPr/>
              <p:nvPr/>
            </p:nvSpPr>
            <p:spPr>
              <a:xfrm>
                <a:off x="1310678" y="2203467"/>
                <a:ext cx="9570644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 dirty="0">
                    <a:latin typeface="Cambria Math" panose="02040503050406030204" pitchFamily="18" charset="0"/>
                  </a:rPr>
                  <a:t>proof</a:t>
                </a:r>
                <a:endParaRPr lang="es-ES" altLang="zh-CN" sz="32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𝑦𝐴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 ⇔ ∀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𝑥𝐴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altLang="zh-CN" sz="36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altLang="zh-CN" sz="3600" dirty="0"/>
              </a:p>
              <a:p>
                <a:r>
                  <a:rPr lang="en-US" altLang="zh-CN" sz="3600" dirty="0"/>
                  <a:t>	       </a:t>
                </a:r>
                <a:r>
                  <a:rPr lang="zh-CN" altLang="en-US" sz="3600" dirty="0"/>
                  <a:t>将</a:t>
                </a:r>
                <a14:m>
                  <m:oMath xmlns:m="http://schemas.openxmlformats.org/officeDocument/2006/math">
                    <m:r>
                      <a:rPr lang="es-ES" altLang="zh-CN" sz="36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altLang="zh-CN" sz="3600" i="1" dirty="0"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s-ES" altLang="zh-CN" sz="3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altLang="zh-CN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altLang="zh-CN" sz="36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altLang="zh-CN" sz="36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altLang="zh-CN" sz="3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600" dirty="0"/>
                  <a:t>看作关于</a:t>
                </a:r>
                <a14:m>
                  <m:oMath xmlns:m="http://schemas.openxmlformats.org/officeDocument/2006/math">
                    <m:r>
                      <a:rPr lang="es-ES" altLang="zh-CN" sz="36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3600" dirty="0"/>
                  <a:t>的谓词</a:t>
                </a:r>
                <a14:m>
                  <m:oMath xmlns:m="http://schemas.openxmlformats.org/officeDocument/2006/math"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sz="3600" dirty="0"/>
              </a:p>
              <a:p>
                <a:r>
                  <a:rPr lang="en-US" altLang="zh-CN" sz="3600" dirty="0"/>
                  <a:t>	       </a:t>
                </a:r>
                <a:r>
                  <a:rPr lang="zh-CN" altLang="en-US" sz="3600" dirty="0"/>
                  <a:t>即表示为</a:t>
                </a:r>
                <a14:m>
                  <m:oMath xmlns:m="http://schemas.openxmlformats.org/officeDocument/2006/math">
                    <m:r>
                      <a:rPr lang="es-ES" altLang="zh-CN" sz="36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altLang="zh-CN" sz="3600" i="1" dirty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zh-CN" altLang="en-US" sz="3600" i="1" dirty="0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3600" dirty="0"/>
                  <a:t>若成立</a:t>
                </a:r>
                <a:endParaRPr lang="en-US" altLang="zh-CN" sz="3600" dirty="0"/>
              </a:p>
              <a:p>
                <a:r>
                  <a:rPr lang="en-US" altLang="zh-CN" sz="3600" dirty="0"/>
                  <a:t>	       </a:t>
                </a:r>
                <a:r>
                  <a:rPr lang="zh-CN" altLang="en-US" sz="3600" dirty="0"/>
                  <a:t>则</a:t>
                </a:r>
                <a14:m>
                  <m:oMath xmlns:m="http://schemas.openxmlformats.org/officeDocument/2006/math">
                    <m:r>
                      <a:rPr lang="zh-CN" altLang="en-US" sz="36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3600" dirty="0"/>
                  <a:t>肯定也成立</a:t>
                </a:r>
                <a:endParaRPr lang="en-US" altLang="zh-CN" sz="3600" dirty="0"/>
              </a:p>
              <a:p>
                <a:r>
                  <a:rPr lang="en-US" altLang="zh-CN" sz="3600" dirty="0"/>
                  <a:t>	       </a:t>
                </a:r>
                <a:r>
                  <a:rPr lang="zh-CN" altLang="en-US" sz="3600" dirty="0"/>
                  <a:t>即该蕴含式永真</a:t>
                </a:r>
                <a:endParaRPr lang="es-ES" altLang="zh-CN" sz="36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7DD6958-3CF2-49F8-9CCA-FB7B63D53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78" y="2203467"/>
                <a:ext cx="9570644" cy="3354765"/>
              </a:xfrm>
              <a:prstGeom prst="rect">
                <a:avLst/>
              </a:prstGeom>
              <a:blipFill>
                <a:blip r:embed="rId4"/>
                <a:stretch>
                  <a:fillRect l="-1592" t="-2359" b="-58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8EB5A54-CAA7-47A6-9C5E-B7885345BFFB}"/>
                  </a:ext>
                </a:extLst>
              </p:cNvPr>
              <p:cNvSpPr txBox="1"/>
              <p:nvPr/>
            </p:nvSpPr>
            <p:spPr>
              <a:xfrm flipH="1">
                <a:off x="2942704" y="5558232"/>
                <a:ext cx="70197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3200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sz="3200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𝑦𝐴</m:t>
                    </m:r>
                    <m:d>
                      <m:dPr>
                        <m:ctrlPr>
                          <a:rPr lang="zh-CN" alt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32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zh-CN" altLang="en-US" sz="3200" dirty="0">
                        <a:latin typeface="Cambria Math" panose="02040503050406030204" pitchFamily="18" charset="0"/>
                      </a:rPr>
                      <m:t>→∃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sz="3200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𝑥𝐴</m:t>
                    </m:r>
                    <m:d>
                      <m:dPr>
                        <m:ctrlPr>
                          <a:rPr lang="zh-CN" alt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32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3200" dirty="0"/>
                  <a:t>同理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8EB5A54-CAA7-47A6-9C5E-B7885345B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42704" y="5558232"/>
                <a:ext cx="7019709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3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405AB2B-E4E6-41CE-96E1-F1AB593E13FB}"/>
                  </a:ext>
                </a:extLst>
              </p:cNvPr>
              <p:cNvSpPr txBox="1"/>
              <p:nvPr/>
            </p:nvSpPr>
            <p:spPr>
              <a:xfrm>
                <a:off x="3112688" y="956823"/>
                <a:ext cx="56598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sz="3600" i="0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</a:rPr>
                        <m:t>𝑥𝐴</m:t>
                      </m:r>
                      <m:d>
                        <m:dPr>
                          <m:ctrlP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36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 sz="3600" i="0" dirty="0">
                          <a:latin typeface="Cambria Math" panose="02040503050406030204" pitchFamily="18" charset="0"/>
                        </a:rPr>
                        <m:t>→∀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3600" i="0" dirty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zh-CN" altLang="en-US" sz="3600" i="1" dirty="0">
                          <a:latin typeface="Cambria Math" panose="02040503050406030204" pitchFamily="18" charset="0"/>
                        </a:rPr>
                        <m:t>𝑦𝐴</m:t>
                      </m:r>
                      <m:d>
                        <m:dPr>
                          <m:ctrlP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zh-CN" altLang="en-US" sz="36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36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405AB2B-E4E6-41CE-96E1-F1AB593E1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688" y="956823"/>
                <a:ext cx="565988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B2D9DD5-454F-4531-B110-FD7DC457EC89}"/>
                  </a:ext>
                </a:extLst>
              </p:cNvPr>
              <p:cNvSpPr txBox="1"/>
              <p:nvPr/>
            </p:nvSpPr>
            <p:spPr>
              <a:xfrm flipH="1">
                <a:off x="1258929" y="1713948"/>
                <a:ext cx="1946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dirty="0" smtClean="0">
                          <a:latin typeface="Cambria Math" panose="02040503050406030204" pitchFamily="18" charset="0"/>
                        </a:rPr>
                        <m:t>𝒑𝒓𝒐𝒐𝒇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B2D9DD5-454F-4531-B110-FD7DC457E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58929" y="1713948"/>
                <a:ext cx="194652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D4654C9-534B-4C06-995B-F398C55C27DC}"/>
                  </a:ext>
                </a:extLst>
              </p:cNvPr>
              <p:cNvSpPr txBox="1"/>
              <p:nvPr/>
            </p:nvSpPr>
            <p:spPr>
              <a:xfrm>
                <a:off x="3112688" y="2214793"/>
                <a:ext cx="677627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3600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sz="3600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𝑥𝐴</m:t>
                    </m:r>
                    <m:d>
                      <m:dPr>
                        <m:ctrlPr>
                          <a:rPr lang="zh-CN" alt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36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成立</m:t>
                    </m:r>
                  </m:oMath>
                </a14:m>
                <a:r>
                  <a:rPr lang="zh-CN" altLang="en-US" sz="3600" dirty="0"/>
                  <a:t>，</a:t>
                </a:r>
                <a:endParaRPr lang="en-US" altLang="zh-CN" sz="3600" dirty="0"/>
              </a:p>
              <a:p>
                <a:r>
                  <a:rPr lang="zh-CN" altLang="en-US" sz="3600" dirty="0"/>
                  <a:t>那么假设这个</a:t>
                </a:r>
                <a14:m>
                  <m:oMath xmlns:m="http://schemas.openxmlformats.org/officeDocument/2006/math"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sz="3600" i="1" dirty="0" smtClean="0">
                        <a:latin typeface="Cambria Math" panose="02040503050406030204" pitchFamily="18" charset="0"/>
                      </a:rPr>
                      <m:t>为</m:t>
                    </m:r>
                    <m:sSub>
                      <m:sSubPr>
                        <m:ctrlPr>
                          <a:rPr lang="zh-CN" alt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sz="3600" i="0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6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3600" dirty="0"/>
                  <a:t> </a:t>
                </a:r>
                <a14:m>
                  <m:oMath xmlns:m="http://schemas.openxmlformats.org/officeDocument/2006/math">
                    <m:r>
                      <a:rPr lang="zh-CN" altLang="en-US" sz="3600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𝑥𝐴</m:t>
                    </m:r>
                    <m:d>
                      <m:dPr>
                        <m:ctrlPr>
                          <a:rPr lang="zh-CN" alt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36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3600" dirty="0"/>
                  <a:t>。则</a:t>
                </a:r>
                <a14:m>
                  <m:oMath xmlns:m="http://schemas.openxmlformats.org/officeDocument/2006/math">
                    <m:r>
                      <a:rPr lang="zh-CN" altLang="en-US" sz="3600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sz="3600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𝑦𝐴</m:t>
                    </m:r>
                    <m:d>
                      <m:dPr>
                        <m:ctrlPr>
                          <a:rPr lang="zh-CN" alt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zh-CN" altLang="en-US" sz="36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式子</m:t>
                    </m:r>
                  </m:oMath>
                </a14:m>
                <a:r>
                  <a:rPr lang="zh-CN" altLang="en-US" sz="3600" dirty="0"/>
                  <a:t>中</a:t>
                </a:r>
                <a:endParaRPr lang="en-US" altLang="zh-CN" sz="3600" dirty="0"/>
              </a:p>
              <a:p>
                <a:r>
                  <a:rPr lang="zh-CN" altLang="en-US" sz="3600" dirty="0"/>
                  <a:t>对于</a:t>
                </a:r>
                <a14:m>
                  <m:oMath xmlns:m="http://schemas.openxmlformats.org/officeDocument/2006/math">
                    <m:r>
                      <a:rPr lang="zh-CN" altLang="en-US" sz="3600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6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肯定</m:t>
                    </m:r>
                    <m:r>
                      <a:rPr lang="zh-CN" altLang="en-US" sz="3600" i="1" dirty="0" smtClean="0">
                        <a:latin typeface="Cambria Math" panose="02040503050406030204" pitchFamily="18" charset="0"/>
                      </a:rPr>
                      <m:t>存在</m:t>
                    </m:r>
                  </m:oMath>
                </a14:m>
                <a:r>
                  <a:rPr lang="zh-CN" altLang="en-US" sz="3600" dirty="0"/>
                  <a:t>这个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sz="3600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600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36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36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使得</m:t>
                    </m:r>
                    <m:r>
                      <a:rPr lang="zh-CN" altLang="en-US" sz="3600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𝑥𝐴</m:t>
                    </m:r>
                    <m:d>
                      <m:dPr>
                        <m:ctrlPr>
                          <a:rPr lang="zh-CN" alt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36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3600" dirty="0"/>
                  <a:t>成立。</a:t>
                </a:r>
                <a:endParaRPr lang="en-US" altLang="zh-CN" sz="3600" dirty="0"/>
              </a:p>
              <a:p>
                <a:r>
                  <a:rPr lang="zh-CN" altLang="en-US" sz="3600" dirty="0"/>
                  <a:t>则蕴含式正确。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D4654C9-534B-4C06-995B-F398C55C2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688" y="2214793"/>
                <a:ext cx="6776279" cy="3416320"/>
              </a:xfrm>
              <a:prstGeom prst="rect">
                <a:avLst/>
              </a:prstGeom>
              <a:blipFill>
                <a:blip r:embed="rId4"/>
                <a:stretch>
                  <a:fillRect l="-2790" t="-2674" r="-2250" b="-5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69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39097A9-93D4-42EF-B012-842D9FE1A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7570" cy="212768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116F635-E5A4-41E1-8498-1DDE79B66A47}"/>
              </a:ext>
            </a:extLst>
          </p:cNvPr>
          <p:cNvSpPr txBox="1"/>
          <p:nvPr/>
        </p:nvSpPr>
        <p:spPr>
          <a:xfrm flipH="1">
            <a:off x="7012084" y="540558"/>
            <a:ext cx="460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简单的了解一些其他的式子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A05EC77-B4C6-4F8B-95ED-B0858D76B2FB}"/>
              </a:ext>
            </a:extLst>
          </p:cNvPr>
          <p:cNvSpPr txBox="1"/>
          <p:nvPr/>
        </p:nvSpPr>
        <p:spPr>
          <a:xfrm flipH="1">
            <a:off x="1384480" y="1434750"/>
            <a:ext cx="701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Distributing the Existential Quantifier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（量词的分配）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EDEB6CB-15C0-4096-B443-13E9FFC56913}"/>
                  </a:ext>
                </a:extLst>
              </p:cNvPr>
              <p:cNvSpPr txBox="1"/>
              <p:nvPr/>
            </p:nvSpPr>
            <p:spPr>
              <a:xfrm>
                <a:off x="1926910" y="1993476"/>
                <a:ext cx="7886390" cy="3815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∀</m:t>
                      </m:r>
                      <m:r>
                        <a:rPr lang="en-US" altLang="zh-CN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</m:ctrlPr>
                        </m:dPr>
                        <m:e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</m:ctrlPr>
                            </m:dPr>
                            <m:e>
                              <m:r>
                                <a:rPr lang="en-US" altLang="zh-C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∧</m:t>
                          </m:r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C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</m:ctrlPr>
                            </m:dPr>
                            <m:e>
                              <m:r>
                                <a:rPr lang="en-US" altLang="zh-C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≡∀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𝑥𝑃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</m:ctrlPr>
                        </m:dPr>
                        <m:e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𝑥</m:t>
                          </m:r>
                        </m:e>
                      </m:d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∧∀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𝑥𝑄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</m:ctrlPr>
                        </m:dPr>
                        <m:e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sz="3600" i="1" dirty="0">
                  <a:solidFill>
                    <a:schemeClr val="tx1"/>
                  </a:solidFill>
                  <a:latin typeface="Cambria Math" panose="020405030504060302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∃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</m:ctrlPr>
                        </m:dPr>
                        <m:e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C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</m:ctrlPr>
                            </m:dPr>
                            <m:e>
                              <m:r>
                                <a:rPr lang="en-US" altLang="zh-C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∨</m:t>
                          </m:r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</m:ctrlPr>
                            </m:dPr>
                            <m:e>
                              <m:r>
                                <a:rPr lang="en-US" altLang="zh-C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≡∃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𝑥𝑆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</m:ctrlPr>
                        </m:dPr>
                        <m:e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𝑥</m:t>
                          </m:r>
                        </m:e>
                      </m:d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∨∃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𝑥𝑅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</m:ctrlPr>
                        </m:dPr>
                        <m:e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sz="3600" i="1" dirty="0">
                  <a:solidFill>
                    <a:schemeClr val="tx1"/>
                  </a:solidFill>
                  <a:latin typeface="Cambria Math" panose="020405030504060302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∃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𝑃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)∧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𝑄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))≢∃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𝑥𝑃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)∧∃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𝑥𝑄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)</m:t>
                      </m:r>
                    </m:oMath>
                  </m:oMathPara>
                </a14:m>
                <a:endParaRPr lang="en-US" altLang="zh-CN" sz="3600" dirty="0">
                  <a:solidFill>
                    <a:schemeClr val="tx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∀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</m:ctrlPr>
                        </m:dPr>
                        <m:e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</m:ctrlPr>
                            </m:dPr>
                            <m:e>
                              <m:r>
                                <a:rPr lang="en-US" altLang="zh-C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∨</m:t>
                          </m:r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C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</m:ctrlPr>
                            </m:dPr>
                            <m:e>
                              <m:r>
                                <a:rPr lang="en-US" altLang="zh-C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≢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∀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𝑥𝑃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</m:ctrlPr>
                        </m:dPr>
                        <m:e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𝑥</m:t>
                          </m:r>
                        </m:e>
                      </m:d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∨∀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𝑥𝑄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</m:ctrlPr>
                        </m:dPr>
                        <m:e>
                          <m:r>
                            <a:rPr lang="en-US" altLang="zh-CN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sz="3600" i="1" dirty="0">
                  <a:solidFill>
                    <a:schemeClr val="tx1"/>
                  </a:solidFill>
                  <a:latin typeface="Cambria Math" panose="020405030504060302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∃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𝑃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)→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𝑄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))≢∃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𝑥𝑃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)→∃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𝑥𝑄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)</m:t>
                      </m:r>
                    </m:oMath>
                  </m:oMathPara>
                </a14:m>
                <a:endParaRPr lang="en-US" altLang="zh-CN" sz="3600" i="1" dirty="0">
                  <a:solidFill>
                    <a:schemeClr val="tx1"/>
                  </a:solidFill>
                  <a:latin typeface="Cambria Math" panose="020405030504060302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∀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𝑃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)→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𝑄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))≢∀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𝑥𝑃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)→∃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𝑥𝑄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(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𝑥</m:t>
                      </m:r>
                      <m:r>
                        <a:rPr lang="en-US" altLang="zh-C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)</m:t>
                      </m:r>
                    </m:oMath>
                  </m:oMathPara>
                </a14:m>
                <a:endParaRPr lang="en-US" altLang="zh-CN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EDEB6CB-15C0-4096-B443-13E9FFC56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10" y="1993476"/>
                <a:ext cx="7886390" cy="3815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290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BB44F-C2DB-454E-9B4C-F1103E9C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407" y="2766218"/>
            <a:ext cx="4123186" cy="1325563"/>
          </a:xfrm>
        </p:spPr>
        <p:txBody>
          <a:bodyPr/>
          <a:lstStyle/>
          <a:p>
            <a:r>
              <a:rPr lang="zh-CN" altLang="en-US" dirty="0"/>
              <a:t>前束范式的应用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1CA84F-B6E7-478C-B008-810D94860CD8}"/>
              </a:ext>
            </a:extLst>
          </p:cNvPr>
          <p:cNvSpPr txBox="1"/>
          <p:nvPr/>
        </p:nvSpPr>
        <p:spPr>
          <a:xfrm>
            <a:off x="4846341" y="1842888"/>
            <a:ext cx="2499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PART</a:t>
            </a:r>
            <a:r>
              <a:rPr lang="zh-CN" altLang="en-US" sz="5400" dirty="0"/>
              <a:t> </a:t>
            </a:r>
            <a:r>
              <a:rPr lang="en-US" altLang="zh-CN" sz="5400" dirty="0"/>
              <a:t>III</a:t>
            </a:r>
            <a:endParaRPr lang="zh-CN" altLang="en-US" sz="5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526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6CA1C0B-4C23-4F9A-8F7C-70405B957656}"/>
              </a:ext>
            </a:extLst>
          </p:cNvPr>
          <p:cNvSpPr txBox="1"/>
          <p:nvPr/>
        </p:nvSpPr>
        <p:spPr>
          <a:xfrm flipH="1">
            <a:off x="1122353" y="1434689"/>
            <a:ext cx="94968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       </a:t>
            </a:r>
            <a:r>
              <a:rPr lang="zh-CN" altLang="en-US" sz="2800" dirty="0"/>
              <a:t>一些证明系统只能处理用前束范式写成的原理。这种概念对于发展算术阶层和分析阶层非常重要。</a:t>
            </a:r>
            <a:endParaRPr lang="en-US" altLang="zh-CN" sz="2800" dirty="0"/>
          </a:p>
          <a:p>
            <a:r>
              <a:rPr lang="zh-CN" altLang="en-US" sz="2800" dirty="0"/>
              <a:t>        哥德尔</a:t>
            </a:r>
            <a:r>
              <a:rPr lang="en-US" altLang="zh-CN" sz="1600" dirty="0"/>
              <a:t>(1)</a:t>
            </a:r>
            <a:r>
              <a:rPr lang="zh-CN" altLang="en-US" sz="2800" dirty="0"/>
              <a:t>证明他的一阶逻辑完备性的前提是，所有的公式都已经被改写为前束范式。</a:t>
            </a:r>
            <a:endParaRPr lang="en-US" altLang="zh-CN" sz="2800" dirty="0"/>
          </a:p>
          <a:p>
            <a:r>
              <a:rPr lang="zh-CN" altLang="en-US" sz="2800" dirty="0"/>
              <a:t>塔斯基定理。</a:t>
            </a:r>
            <a:endParaRPr lang="en-US" altLang="zh-CN" sz="2800" dirty="0"/>
          </a:p>
          <a:p>
            <a:r>
              <a:rPr lang="zh-CN" altLang="en-US" sz="2800" dirty="0"/>
              <a:t>        与几何有关的塔斯基公理</a:t>
            </a:r>
            <a:r>
              <a:rPr lang="en-US" altLang="zh-CN" sz="1600" dirty="0"/>
              <a:t>(2)</a:t>
            </a:r>
            <a:r>
              <a:rPr lang="en-US" altLang="zh-CN" sz="2800" dirty="0"/>
              <a:t>(Tarski’s axioms)</a:t>
            </a:r>
            <a:r>
              <a:rPr lang="zh-CN" altLang="en-US" sz="2800" dirty="0"/>
              <a:t>是一个逻辑系统。该逻辑系统中所有的语言都可以写为全称量词在前，存在量词在后的前束范式。这一事实帮助塔斯基证明了欧几里得几何是可判定的。</a:t>
            </a:r>
            <a:endParaRPr lang="zh-CN" altLang="zh-CN" sz="2800" dirty="0"/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A05B6D-47D3-4DDE-96F7-8F8F192C6EE5}"/>
              </a:ext>
            </a:extLst>
          </p:cNvPr>
          <p:cNvSpPr txBox="1"/>
          <p:nvPr/>
        </p:nvSpPr>
        <p:spPr>
          <a:xfrm>
            <a:off x="1086649" y="3429000"/>
            <a:ext cx="967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3F99B76-43C3-4EF6-9D93-E6E7A25A271E}"/>
              </a:ext>
            </a:extLst>
          </p:cNvPr>
          <p:cNvGrpSpPr/>
          <p:nvPr/>
        </p:nvGrpSpPr>
        <p:grpSpPr>
          <a:xfrm>
            <a:off x="0" y="0"/>
            <a:ext cx="4268884" cy="2122415"/>
            <a:chOff x="0" y="0"/>
            <a:chExt cx="4415804" cy="2122415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1DE1476A-4E17-4D22-A96C-452EEB0F4BE9}"/>
                </a:ext>
              </a:extLst>
            </p:cNvPr>
            <p:cNvSpPr/>
            <p:nvPr/>
          </p:nvSpPr>
          <p:spPr>
            <a:xfrm rot="5400000">
              <a:off x="267451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D1CBCF4-1AB5-4BFD-8E86-051885913A36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的应用</a:t>
              </a:r>
            </a:p>
          </p:txBody>
        </p:sp>
      </p:grp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2C4C079-63D9-4BE2-995C-70C2876A17B4}"/>
              </a:ext>
            </a:extLst>
          </p:cNvPr>
          <p:cNvCxnSpPr/>
          <p:nvPr/>
        </p:nvCxnSpPr>
        <p:spPr>
          <a:xfrm>
            <a:off x="5824880" y="6092632"/>
            <a:ext cx="6367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204EED60-78D1-46DF-9A03-EA9354C593B9}"/>
              </a:ext>
            </a:extLst>
          </p:cNvPr>
          <p:cNvSpPr txBox="1"/>
          <p:nvPr/>
        </p:nvSpPr>
        <p:spPr>
          <a:xfrm>
            <a:off x="6304813" y="6092633"/>
            <a:ext cx="600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2"/>
              </a:rPr>
              <a:t>(1)</a:t>
            </a:r>
            <a:r>
              <a:rPr lang="zh-CN" altLang="en-US" dirty="0">
                <a:hlinkClick r:id="rId2"/>
              </a:rPr>
              <a:t>哥德尔完备性定理</a:t>
            </a:r>
            <a:r>
              <a:rPr lang="en-US" altLang="zh-CN" dirty="0">
                <a:hlinkClick r:id="rId2"/>
              </a:rPr>
              <a:t>——Gödel's completeness theorem</a:t>
            </a:r>
            <a:endParaRPr lang="en-US" altLang="zh-CN" b="1" dirty="0"/>
          </a:p>
          <a:p>
            <a:r>
              <a:rPr lang="en-US" altLang="zh-CN" dirty="0">
                <a:hlinkClick r:id="rId3"/>
              </a:rPr>
              <a:t>(2)</a:t>
            </a:r>
            <a:r>
              <a:rPr lang="zh-CN" altLang="en-US" dirty="0">
                <a:hlinkClick r:id="rId3"/>
              </a:rPr>
              <a:t>塔斯</a:t>
            </a:r>
            <a:r>
              <a:rPr lang="zh-CN" altLang="en-US">
                <a:hlinkClick r:id="rId3"/>
              </a:rPr>
              <a:t>基公理</a:t>
            </a:r>
            <a:r>
              <a:rPr lang="en-US" altLang="zh-CN">
                <a:hlinkClick r:id="rId3"/>
              </a:rPr>
              <a:t>——</a:t>
            </a:r>
            <a:r>
              <a:rPr lang="en-US" altLang="zh-CN" b="1" dirty="0">
                <a:hlinkClick r:id="rId3"/>
              </a:rPr>
              <a:t>Tarski's axioms</a:t>
            </a:r>
            <a:endParaRPr lang="en-US" altLang="zh-CN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0528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8EF3700-2728-4A53-BB24-069918B6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69" y="924504"/>
            <a:ext cx="11028061" cy="4387226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7995158-AEB7-4378-A798-5234FAE1C816}"/>
              </a:ext>
            </a:extLst>
          </p:cNvPr>
          <p:cNvCxnSpPr>
            <a:cxnSpLocks/>
          </p:cNvCxnSpPr>
          <p:nvPr/>
        </p:nvCxnSpPr>
        <p:spPr>
          <a:xfrm>
            <a:off x="7360667" y="6481631"/>
            <a:ext cx="48313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CC67AEE-C378-4917-AD84-E7942B9CE4A9}"/>
              </a:ext>
            </a:extLst>
          </p:cNvPr>
          <p:cNvSpPr txBox="1"/>
          <p:nvPr/>
        </p:nvSpPr>
        <p:spPr>
          <a:xfrm>
            <a:off x="7881016" y="6481631"/>
            <a:ext cx="440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3"/>
              </a:rPr>
              <a:t>Come from Wikipedia </a:t>
            </a:r>
            <a:r>
              <a:rPr lang="en-US" altLang="zh-CN" dirty="0" err="1">
                <a:hlinkClick r:id="rId3"/>
              </a:rPr>
              <a:t>prenex</a:t>
            </a:r>
            <a:r>
              <a:rPr lang="en-US" altLang="zh-CN" dirty="0">
                <a:hlinkClick r:id="rId3"/>
              </a:rPr>
              <a:t> normal form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8863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6913AA6-648E-47F1-9C3E-6707AE38595D}"/>
              </a:ext>
            </a:extLst>
          </p:cNvPr>
          <p:cNvSpPr txBox="1"/>
          <p:nvPr/>
        </p:nvSpPr>
        <p:spPr>
          <a:xfrm>
            <a:off x="3947670" y="2921168"/>
            <a:ext cx="4296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/>
              <a:t>THANK YOU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1146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BB44F-C2DB-454E-9B4C-F1103E9C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404" y="2766218"/>
            <a:ext cx="4123186" cy="1325563"/>
          </a:xfrm>
        </p:spPr>
        <p:txBody>
          <a:bodyPr/>
          <a:lstStyle/>
          <a:p>
            <a:r>
              <a:rPr lang="zh-CN" altLang="en-US" dirty="0"/>
              <a:t>前束范式的定义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1CA84F-B6E7-478C-B008-810D94860CD8}"/>
              </a:ext>
            </a:extLst>
          </p:cNvPr>
          <p:cNvSpPr txBox="1"/>
          <p:nvPr/>
        </p:nvSpPr>
        <p:spPr>
          <a:xfrm>
            <a:off x="4943472" y="1547201"/>
            <a:ext cx="2305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PART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lang="en-US" altLang="zh-CN" sz="5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I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20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09CDADE-D728-40E1-99C4-A4C727CE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1723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7FC4443-102B-47BE-8D12-71FF2CB1F9CD}"/>
              </a:ext>
            </a:extLst>
          </p:cNvPr>
          <p:cNvSpPr txBox="1"/>
          <p:nvPr/>
        </p:nvSpPr>
        <p:spPr>
          <a:xfrm>
            <a:off x="1282832" y="3429000"/>
            <a:ext cx="100028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对于一个谓词逻辑公式，如果被写做量词和约束变量在前，无量词的部分在后的话，那么这个式子就被叫做前束范式</a:t>
            </a:r>
            <a:r>
              <a:rPr lang="zh-CN" altLang="en-US" dirty="0"/>
              <a:t>。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F9C4198-F1E0-4A01-A9AC-78310C41241B}"/>
              </a:ext>
            </a:extLst>
          </p:cNvPr>
          <p:cNvCxnSpPr>
            <a:cxnSpLocks/>
          </p:cNvCxnSpPr>
          <p:nvPr/>
        </p:nvCxnSpPr>
        <p:spPr>
          <a:xfrm>
            <a:off x="7921193" y="6444083"/>
            <a:ext cx="42708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841FBFBE-B65C-4DAE-9B6E-E63262421B09}"/>
              </a:ext>
            </a:extLst>
          </p:cNvPr>
          <p:cNvSpPr txBox="1"/>
          <p:nvPr/>
        </p:nvSpPr>
        <p:spPr>
          <a:xfrm>
            <a:off x="8013174" y="6444083"/>
            <a:ext cx="423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hlinkClick r:id="rId3"/>
              </a:rPr>
              <a:t>(1)</a:t>
            </a:r>
            <a:r>
              <a:rPr lang="en-US" altLang="zh-CN" dirty="0" err="1">
                <a:hlinkClick r:id="rId3"/>
              </a:rPr>
              <a:t>Prenex</a:t>
            </a:r>
            <a:r>
              <a:rPr lang="en-US" altLang="zh-CN" dirty="0">
                <a:hlinkClick r:id="rId3"/>
              </a:rPr>
              <a:t> normal form ——</a:t>
            </a:r>
            <a:r>
              <a:rPr lang="zh-CN" altLang="en-US" dirty="0">
                <a:hlinkClick r:id="rId3"/>
              </a:rPr>
              <a:t>维基百科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A2991C-99BA-4199-A201-8EDC36958330}"/>
              </a:ext>
            </a:extLst>
          </p:cNvPr>
          <p:cNvSpPr txBox="1"/>
          <p:nvPr/>
        </p:nvSpPr>
        <p:spPr>
          <a:xfrm flipH="1">
            <a:off x="5126319" y="263714"/>
            <a:ext cx="64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352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B7EEB4F-B5EB-4DE4-BD3A-28B3C0B9B8C9}"/>
              </a:ext>
            </a:extLst>
          </p:cNvPr>
          <p:cNvSpPr txBox="1"/>
          <p:nvPr/>
        </p:nvSpPr>
        <p:spPr>
          <a:xfrm>
            <a:off x="1535788" y="162650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一个简单的例子：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B13925-B809-4989-90E3-F2343379A39A}"/>
              </a:ext>
            </a:extLst>
          </p:cNvPr>
          <p:cNvSpPr txBox="1"/>
          <p:nvPr/>
        </p:nvSpPr>
        <p:spPr>
          <a:xfrm>
            <a:off x="1535788" y="1939943"/>
            <a:ext cx="6249242" cy="275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631785D-E314-4F84-A7FE-3E1EE8D1F1FC}"/>
              </a:ext>
            </a:extLst>
          </p:cNvPr>
          <p:cNvSpPr txBox="1"/>
          <p:nvPr/>
        </p:nvSpPr>
        <p:spPr>
          <a:xfrm>
            <a:off x="7316722" y="270425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不是前束范式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C6D9435-3043-4FEA-AEC5-EA11768E2119}"/>
              </a:ext>
            </a:extLst>
          </p:cNvPr>
          <p:cNvSpPr txBox="1"/>
          <p:nvPr/>
        </p:nvSpPr>
        <p:spPr>
          <a:xfrm>
            <a:off x="7242495" y="393037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是前束范式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DEACBA4-8CE2-42A3-8746-229BD006BD03}"/>
              </a:ext>
            </a:extLst>
          </p:cNvPr>
          <p:cNvGrpSpPr/>
          <p:nvPr/>
        </p:nvGrpSpPr>
        <p:grpSpPr>
          <a:xfrm>
            <a:off x="0" y="0"/>
            <a:ext cx="4268884" cy="2122415"/>
            <a:chOff x="0" y="0"/>
            <a:chExt cx="4415804" cy="2122415"/>
          </a:xfrm>
        </p:grpSpPr>
        <p:sp>
          <p:nvSpPr>
            <p:cNvPr id="10" name="直角三角形 9">
              <a:extLst>
                <a:ext uri="{FF2B5EF4-FFF2-40B4-BE49-F238E27FC236}">
                  <a16:creationId xmlns:a16="http://schemas.microsoft.com/office/drawing/2014/main" id="{93C1AFFB-5D38-4DE4-B5AC-825676F7041D}"/>
                </a:ext>
              </a:extLst>
            </p:cNvPr>
            <p:cNvSpPr/>
            <p:nvPr/>
          </p:nvSpPr>
          <p:spPr>
            <a:xfrm rot="5400000">
              <a:off x="267451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CC25BA8-B5CA-4FFE-87C4-D9A521DFC153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的定义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CB66C6E2-A83A-4A71-8A4E-6D5B2A9D0B86}"/>
                  </a:ext>
                </a:extLst>
              </p:cNvPr>
              <p:cNvSpPr txBox="1"/>
              <p:nvPr/>
            </p:nvSpPr>
            <p:spPr>
              <a:xfrm>
                <a:off x="1807158" y="2710307"/>
                <a:ext cx="5235151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zh-CN" alt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3600" i="0">
                              <a:latin typeface="Cambria Math" panose="02040503050406030204" pitchFamily="18" charset="0"/>
                            </a:rPr>
                            <m:t>≥0</m:t>
                          </m:r>
                        </m:e>
                      </m:d>
                      <m:r>
                        <a:rPr lang="zh-CN" altLang="en-US" sz="3600" i="0">
                          <a:latin typeface="Cambria Math" panose="02040503050406030204" pitchFamily="18" charset="0"/>
                        </a:rPr>
                        <m:t>∧∀</m:t>
                      </m:r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zh-CN" alt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3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3600" i="0">
                              <a:latin typeface="Cambria Math" panose="02040503050406030204" pitchFamily="18" charset="0"/>
                            </a:rPr>
                            <m:t>≥0</m:t>
                          </m:r>
                        </m:e>
                      </m:d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CB66C6E2-A83A-4A71-8A4E-6D5B2A9D0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158" y="2710307"/>
                <a:ext cx="5235151" cy="6253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5F2D91F-4C16-4963-85D5-3582CA027F16}"/>
                  </a:ext>
                </a:extLst>
              </p:cNvPr>
              <p:cNvSpPr txBox="1"/>
              <p:nvPr/>
            </p:nvSpPr>
            <p:spPr>
              <a:xfrm>
                <a:off x="1807158" y="3853395"/>
                <a:ext cx="5355825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0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4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40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zh-CN" alt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4000" i="1">
                              <a:latin typeface="Cambria Math" panose="02040503050406030204" pitchFamily="18" charset="0"/>
                            </a:rPr>
                            <m:t>≥0∧</m:t>
                          </m:r>
                          <m:sSup>
                            <m:sSupPr>
                              <m:ctrlPr>
                                <a:rPr lang="zh-CN" alt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4000" i="1">
                              <a:latin typeface="Cambria Math" panose="02040503050406030204" pitchFamily="18" charset="0"/>
                            </a:rPr>
                            <m:t>≥0</m:t>
                          </m:r>
                        </m:e>
                      </m:d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5F2D91F-4C16-4963-85D5-3582CA027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158" y="3853395"/>
                <a:ext cx="5355825" cy="694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37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BB44F-C2DB-454E-9B4C-F1103E9C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404" y="2751172"/>
            <a:ext cx="4123186" cy="1325563"/>
          </a:xfrm>
        </p:spPr>
        <p:txBody>
          <a:bodyPr/>
          <a:lstStyle/>
          <a:p>
            <a:r>
              <a:rPr lang="zh-CN" altLang="en-US" dirty="0"/>
              <a:t>前束范式的转化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E8E221-CE8B-4EED-9379-29812F12A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145" y="4076735"/>
            <a:ext cx="9581708" cy="171072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每个一阶逻辑算式都可以被转化为一个与之等价的前束范式。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Every first-order formula is logically equivalent (in classical logic) to some formula in prenex normal form.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1CA84F-B6E7-478C-B008-810D94860CD8}"/>
              </a:ext>
            </a:extLst>
          </p:cNvPr>
          <p:cNvSpPr txBox="1"/>
          <p:nvPr/>
        </p:nvSpPr>
        <p:spPr>
          <a:xfrm>
            <a:off x="4943472" y="1600363"/>
            <a:ext cx="2305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PART</a:t>
            </a:r>
            <a:r>
              <a:rPr lang="zh-CN" altLang="en-US" sz="5400" dirty="0"/>
              <a:t> </a:t>
            </a:r>
            <a:r>
              <a:rPr lang="en-US" altLang="zh-CN" sz="5400" dirty="0"/>
              <a:t>II</a:t>
            </a:r>
            <a:endParaRPr lang="zh-CN" altLang="en-US" sz="5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C1B8237-C839-47C8-8A9C-3AC8F63A0FD7}"/>
              </a:ext>
            </a:extLst>
          </p:cNvPr>
          <p:cNvSpPr txBox="1"/>
          <p:nvPr/>
        </p:nvSpPr>
        <p:spPr>
          <a:xfrm flipH="1">
            <a:off x="2568905" y="4757162"/>
            <a:ext cx="724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Q</a:t>
            </a:r>
            <a:r>
              <a:rPr lang="zh-CN" altLang="en-US" sz="3600" dirty="0"/>
              <a:t>：这些公式的运用是否有要求呢？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E31F6E5-0DBB-4982-B37E-0F27E3F82FFC}"/>
              </a:ext>
            </a:extLst>
          </p:cNvPr>
          <p:cNvGrpSpPr/>
          <p:nvPr/>
        </p:nvGrpSpPr>
        <p:grpSpPr>
          <a:xfrm>
            <a:off x="0" y="0"/>
            <a:ext cx="4268884" cy="2122415"/>
            <a:chOff x="0" y="0"/>
            <a:chExt cx="4415804" cy="2122415"/>
          </a:xfrm>
        </p:grpSpPr>
        <p:sp>
          <p:nvSpPr>
            <p:cNvPr id="2" name="直角三角形 1">
              <a:extLst>
                <a:ext uri="{FF2B5EF4-FFF2-40B4-BE49-F238E27FC236}">
                  <a16:creationId xmlns:a16="http://schemas.microsoft.com/office/drawing/2014/main" id="{D75113DB-210B-4442-B423-C069FDD4866A}"/>
                </a:ext>
              </a:extLst>
            </p:cNvPr>
            <p:cNvSpPr/>
            <p:nvPr/>
          </p:nvSpPr>
          <p:spPr>
            <a:xfrm rot="5400000">
              <a:off x="267451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4C7687A-5F3E-421C-A0BB-9CCA6F18B50E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的转换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932560A2-C9D1-4DDD-84A7-967CB87424E9}"/>
              </a:ext>
            </a:extLst>
          </p:cNvPr>
          <p:cNvSpPr txBox="1"/>
          <p:nvPr/>
        </p:nvSpPr>
        <p:spPr>
          <a:xfrm flipH="1">
            <a:off x="2249756" y="1191146"/>
            <a:ext cx="9885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“和”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</a:rPr>
              <a:t>(conjunction)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与“或”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</a:rPr>
              <a:t>(disjunction)</a:t>
            </a:r>
          </a:p>
          <a:p>
            <a:r>
              <a:rPr lang="en-US" altLang="zh-CN" sz="4000" dirty="0"/>
              <a:t>	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218446BD-A04E-4391-89AC-C4A4ED976A9A}"/>
                  </a:ext>
                </a:extLst>
              </p:cNvPr>
              <p:cNvSpPr txBox="1"/>
              <p:nvPr/>
            </p:nvSpPr>
            <p:spPr>
              <a:xfrm>
                <a:off x="3203599" y="2059333"/>
                <a:ext cx="5810758" cy="246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(∀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)∧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 ⇔ ∀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(∀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)∨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⇔ ∀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(∃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)∧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 ⇔ 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(∃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)∨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 ⇔ 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218446BD-A04E-4391-89AC-C4A4ED976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599" y="2059333"/>
                <a:ext cx="5810758" cy="2462213"/>
              </a:xfrm>
              <a:prstGeom prst="rect">
                <a:avLst/>
              </a:prstGeom>
              <a:blipFill>
                <a:blip r:embed="rId1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4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A7546-CA13-4992-9EC1-42A53113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6758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一个例子：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364A9D0-A569-4742-96A3-794FC4840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892" y="3429000"/>
            <a:ext cx="10149422" cy="7665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433DCE-BFAA-47B1-AF13-1B1399064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35" y="4488334"/>
            <a:ext cx="10876129" cy="96676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B9B2A3E-24F2-4CFF-ACE6-55F7F4CEDEB6}"/>
              </a:ext>
            </a:extLst>
          </p:cNvPr>
          <p:cNvGrpSpPr/>
          <p:nvPr/>
        </p:nvGrpSpPr>
        <p:grpSpPr>
          <a:xfrm>
            <a:off x="0" y="0"/>
            <a:ext cx="4268884" cy="2122415"/>
            <a:chOff x="0" y="0"/>
            <a:chExt cx="4415804" cy="2122415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16BD71B7-A7FF-420E-9EE4-30BA52831497}"/>
                </a:ext>
              </a:extLst>
            </p:cNvPr>
            <p:cNvSpPr/>
            <p:nvPr/>
          </p:nvSpPr>
          <p:spPr>
            <a:xfrm rot="5400000">
              <a:off x="267451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5A40625-1B0F-4065-A394-42C115D31274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的转换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6B6B2D7-EE6C-4E65-9393-3B44DC7025B6}"/>
              </a:ext>
            </a:extLst>
          </p:cNvPr>
          <p:cNvSpPr txBox="1"/>
          <p:nvPr/>
        </p:nvSpPr>
        <p:spPr>
          <a:xfrm>
            <a:off x="2005618" y="1123281"/>
            <a:ext cx="9154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前提：对于已经在</a:t>
            </a:r>
            <a:r>
              <a:rPr lang="en-US" altLang="zh-CN" sz="3200" dirty="0">
                <a:solidFill>
                  <a:srgbClr val="FF0000"/>
                </a:solidFill>
              </a:rPr>
              <a:t>P</a:t>
            </a:r>
            <a:r>
              <a:rPr lang="zh-CN" altLang="en-US" sz="3200" dirty="0">
                <a:solidFill>
                  <a:srgbClr val="FF0000"/>
                </a:solidFill>
              </a:rPr>
              <a:t>出现的变量</a:t>
            </a:r>
            <a:r>
              <a:rPr lang="en-US" altLang="zh-CN" sz="3200" dirty="0">
                <a:solidFill>
                  <a:srgbClr val="FF0000"/>
                </a:solidFill>
              </a:rPr>
              <a:t>x</a:t>
            </a:r>
            <a:r>
              <a:rPr lang="zh-CN" altLang="en-US" sz="3200" dirty="0">
                <a:solidFill>
                  <a:srgbClr val="FF0000"/>
                </a:solidFill>
              </a:rPr>
              <a:t>不能出现在</a:t>
            </a:r>
            <a:r>
              <a:rPr lang="en-US" altLang="zh-CN" sz="3200" dirty="0">
                <a:solidFill>
                  <a:srgbClr val="FF0000"/>
                </a:solidFill>
              </a:rPr>
              <a:t>Q</a:t>
            </a:r>
            <a:r>
              <a:rPr lang="zh-CN" altLang="en-US" sz="3200" dirty="0">
                <a:solidFill>
                  <a:srgbClr val="FF0000"/>
                </a:solidFill>
              </a:rPr>
              <a:t>中，</a:t>
            </a:r>
            <a:r>
              <a:rPr lang="en-US" altLang="zh-CN" sz="3200" dirty="0">
                <a:solidFill>
                  <a:srgbClr val="FF0000"/>
                </a:solidFill>
              </a:rPr>
              <a:t>	   </a:t>
            </a:r>
            <a:r>
              <a:rPr lang="zh-CN" altLang="en-US" sz="3200" dirty="0">
                <a:solidFill>
                  <a:srgbClr val="FF0000"/>
                </a:solidFill>
              </a:rPr>
              <a:t>其他的未被约束的自由变元则不做要求。</a:t>
            </a:r>
          </a:p>
        </p:txBody>
      </p:sp>
    </p:spTree>
    <p:extLst>
      <p:ext uri="{BB962C8B-B14F-4D97-AF65-F5344CB8AC3E}">
        <p14:creationId xmlns:p14="http://schemas.microsoft.com/office/powerpoint/2010/main" val="306764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38B116-BB96-4C72-B648-83B31D3FE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510" y="1336692"/>
            <a:ext cx="6961987" cy="535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非（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</a:rPr>
              <a:t>negation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）：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45F6C3-4B38-4166-9BB8-A5EAF58C3AE7}"/>
              </a:ext>
            </a:extLst>
          </p:cNvPr>
          <p:cNvSpPr txBox="1"/>
          <p:nvPr/>
        </p:nvSpPr>
        <p:spPr>
          <a:xfrm>
            <a:off x="1705214" y="3244334"/>
            <a:ext cx="8776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思考在已知关于“和”</a:t>
            </a:r>
            <a:r>
              <a:rPr lang="en-US" altLang="zh-CN" dirty="0"/>
              <a:t>,</a:t>
            </a:r>
            <a:r>
              <a:rPr lang="zh-CN" altLang="en-US" dirty="0"/>
              <a:t>“或” </a:t>
            </a:r>
            <a:r>
              <a:rPr lang="en-US" altLang="zh-CN" dirty="0"/>
              <a:t>,</a:t>
            </a:r>
            <a:r>
              <a:rPr lang="zh-CN" altLang="en-US" dirty="0"/>
              <a:t>“非”的转换方式的情况下怎么推导关于蕴含的转换方式：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举例：将</a:t>
            </a:r>
            <a:r>
              <a:rPr lang="en-US" altLang="zh-CN" dirty="0"/>
              <a:t>  </a:t>
            </a:r>
            <a:r>
              <a:rPr lang="zh-CN" altLang="en-US" dirty="0"/>
              <a:t>（</a:t>
            </a:r>
            <a:r>
              <a:rPr lang="en-US" altLang="zh-CN" dirty="0"/>
              <a:t>∀x P)</a:t>
            </a:r>
            <a:r>
              <a:rPr lang="zh-CN" altLang="en-US" dirty="0"/>
              <a:t> → </a:t>
            </a:r>
            <a:r>
              <a:rPr lang="en-US" altLang="zh-CN" dirty="0"/>
              <a:t>Q  </a:t>
            </a:r>
            <a:r>
              <a:rPr lang="zh-CN" altLang="en-US" dirty="0"/>
              <a:t>转换为它的前束范式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6CCA99E-ACCF-46BA-BBAD-1ADDC8021387}"/>
              </a:ext>
            </a:extLst>
          </p:cNvPr>
          <p:cNvSpPr txBox="1"/>
          <p:nvPr/>
        </p:nvSpPr>
        <p:spPr>
          <a:xfrm>
            <a:off x="927838" y="4375345"/>
            <a:ext cx="79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Answer: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04E4C28-A615-44FA-9ABB-B08C912BCAE2}"/>
              </a:ext>
            </a:extLst>
          </p:cNvPr>
          <p:cNvGrpSpPr/>
          <p:nvPr/>
        </p:nvGrpSpPr>
        <p:grpSpPr>
          <a:xfrm>
            <a:off x="0" y="0"/>
            <a:ext cx="4268884" cy="2122415"/>
            <a:chOff x="0" y="0"/>
            <a:chExt cx="4415804" cy="2122415"/>
          </a:xfrm>
        </p:grpSpPr>
        <p:sp>
          <p:nvSpPr>
            <p:cNvPr id="6" name="直角三角形 5">
              <a:extLst>
                <a:ext uri="{FF2B5EF4-FFF2-40B4-BE49-F238E27FC236}">
                  <a16:creationId xmlns:a16="http://schemas.microsoft.com/office/drawing/2014/main" id="{57DE3BFB-7F98-403A-A159-A58C634F4438}"/>
                </a:ext>
              </a:extLst>
            </p:cNvPr>
            <p:cNvSpPr/>
            <p:nvPr/>
          </p:nvSpPr>
          <p:spPr>
            <a:xfrm rot="5400000">
              <a:off x="267451" y="-267451"/>
              <a:ext cx="2122415" cy="2657317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FE21E23-1B77-4CA0-B033-C3D1F51CB531}"/>
                </a:ext>
              </a:extLst>
            </p:cNvPr>
            <p:cNvSpPr txBox="1"/>
            <p:nvPr/>
          </p:nvSpPr>
          <p:spPr>
            <a:xfrm>
              <a:off x="238566" y="607951"/>
              <a:ext cx="4177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前束范式</a:t>
              </a:r>
              <a:r>
                <a:rPr lang="zh-CN" altLang="en-US" sz="2400" dirty="0"/>
                <a:t>的转换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CBB623C-E19F-4EE1-B8B1-AFA7945394E1}"/>
                  </a:ext>
                </a:extLst>
              </p:cNvPr>
              <p:cNvSpPr txBox="1"/>
              <p:nvPr/>
            </p:nvSpPr>
            <p:spPr>
              <a:xfrm>
                <a:off x="2080381" y="1894709"/>
                <a:ext cx="5637825" cy="1508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¬∀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𝑥𝑃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⇔∃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4000" dirty="0"/>
              </a:p>
              <a:p>
                <a:pPr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¬∃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𝑥𝑃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⇔∀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4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CBB623C-E19F-4EE1-B8B1-AFA794539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81" y="1894709"/>
                <a:ext cx="5637825" cy="1508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3C34BD3F-4C42-4585-B3D1-55D4CA58B968}"/>
              </a:ext>
            </a:extLst>
          </p:cNvPr>
          <p:cNvSpPr/>
          <p:nvPr/>
        </p:nvSpPr>
        <p:spPr>
          <a:xfrm>
            <a:off x="8056619" y="952655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利用 </a:t>
            </a:r>
            <a:r>
              <a:rPr lang="en-US" altLang="zh-CN" dirty="0"/>
              <a:t>P </a:t>
            </a:r>
            <a:r>
              <a:rPr lang="zh-CN" altLang="en-US" dirty="0"/>
              <a:t>→ </a:t>
            </a:r>
            <a:r>
              <a:rPr lang="en-US" altLang="zh-CN" dirty="0"/>
              <a:t>Q ⇔ ¬P ∨ Q;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4D8973-19B1-4E7E-A7B5-7D0CCF4BAB15}"/>
              </a:ext>
            </a:extLst>
          </p:cNvPr>
          <p:cNvGrpSpPr/>
          <p:nvPr/>
        </p:nvGrpSpPr>
        <p:grpSpPr>
          <a:xfrm>
            <a:off x="927838" y="4662835"/>
            <a:ext cx="10921487" cy="1870072"/>
            <a:chOff x="927838" y="4662835"/>
            <a:chExt cx="10921487" cy="1870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B1411696-C294-4DE8-B018-F89517BF909B}"/>
                    </a:ext>
                  </a:extLst>
                </p:cNvPr>
                <p:cNvSpPr txBox="1"/>
                <p:nvPr/>
              </p:nvSpPr>
              <p:spPr>
                <a:xfrm>
                  <a:off x="927838" y="4778581"/>
                  <a:ext cx="5765809" cy="17543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3200" i="1" dirty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𝑥𝑃</m:t>
                        </m:r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 ⇔ ¬(∀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𝑥𝑃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)∨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altLang="zh-CN" sz="3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 ⇔ </m:t>
                        </m:r>
                        <m:d>
                          <m:dPr>
                            <m:ctrlP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⇔ ∃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altLang="zh-CN" sz="3200" i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 ⇔ ∃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3200" i="1" dirty="0">
                            <a:latin typeface="Cambria Math" panose="02040503050406030204" pitchFamily="18" charset="0"/>
                          </a:rPr>
                          <m:t>→ 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zh-CN" altLang="en-US" sz="3200" dirty="0"/>
                </a:p>
                <a:p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B1411696-C294-4DE8-B018-F89517BF9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838" y="4778581"/>
                  <a:ext cx="5765809" cy="175432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CA99768-88AE-46F8-A475-6C9AE31B33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1866" y="4778581"/>
              <a:ext cx="1" cy="15420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50AA72C-D572-4FD6-9B34-86BAEC76FD7C}"/>
                    </a:ext>
                  </a:extLst>
                </p:cNvPr>
                <p:cNvSpPr txBox="1"/>
                <p:nvPr/>
              </p:nvSpPr>
              <p:spPr>
                <a:xfrm>
                  <a:off x="7150087" y="4950324"/>
                  <a:ext cx="4699238" cy="15696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 ⇔ ¬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sz="2800" b="0" i="0" dirty="0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en-US" altLang="zh-CN" sz="28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28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¬∃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𝑥𝑃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⇔∀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8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 ⇔ ∃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800" dirty="0"/>
                </a:p>
                <a:p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50AA72C-D572-4FD6-9B34-86BAEC76FD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0087" y="4950324"/>
                  <a:ext cx="4699238" cy="15696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DFF69D6-5CE0-43A1-A58E-5794733BF103}"/>
                </a:ext>
              </a:extLst>
            </p:cNvPr>
            <p:cNvSpPr txBox="1"/>
            <p:nvPr/>
          </p:nvSpPr>
          <p:spPr>
            <a:xfrm>
              <a:off x="6861803" y="4662835"/>
              <a:ext cx="1904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用到的公式：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2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1164</TotalTime>
  <Words>2030</Words>
  <Application>Microsoft Office PowerPoint</Application>
  <PresentationFormat>宽屏</PresentationFormat>
  <Paragraphs>189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等线</vt:lpstr>
      <vt:lpstr>等线 Light</vt:lpstr>
      <vt:lpstr>Arial</vt:lpstr>
      <vt:lpstr>Cambria Math</vt:lpstr>
      <vt:lpstr>Office 主题​​</vt:lpstr>
      <vt:lpstr>前束范式</vt:lpstr>
      <vt:lpstr>PowerPoint 演示文稿</vt:lpstr>
      <vt:lpstr>前束范式的定义</vt:lpstr>
      <vt:lpstr>PowerPoint 演示文稿</vt:lpstr>
      <vt:lpstr>PowerPoint 演示文稿</vt:lpstr>
      <vt:lpstr>前束范式的转化</vt:lpstr>
      <vt:lpstr>PowerPoint 演示文稿</vt:lpstr>
      <vt:lpstr>一个例子：</vt:lpstr>
      <vt:lpstr>PowerPoint 演示文稿</vt:lpstr>
      <vt:lpstr>PowerPoint 演示文稿</vt:lpstr>
      <vt:lpstr>简单的练习</vt:lpstr>
      <vt:lpstr>PowerPoint 演示文稿</vt:lpstr>
      <vt:lpstr>PowerPoint 演示文稿</vt:lpstr>
      <vt:lpstr>PowerPoint 演示文稿</vt:lpstr>
      <vt:lpstr>换名规则与代入规则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前束范式的应用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贾 林杰</dc:creator>
  <cp:lastModifiedBy>贾 林杰</cp:lastModifiedBy>
  <cp:revision>95</cp:revision>
  <dcterms:created xsi:type="dcterms:W3CDTF">2019-10-13T08:05:15Z</dcterms:created>
  <dcterms:modified xsi:type="dcterms:W3CDTF">2019-10-16T23:56:49Z</dcterms:modified>
</cp:coreProperties>
</file>