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701CE-9BFF-441C-9737-FBCC4126DF1F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7EAE5-551A-47A4-A8F6-445B4B711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19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不能满足条件，</a:t>
            </a:r>
            <a:r>
              <a:rPr lang="en-US" altLang="zh-CN" dirty="0" err="1"/>
              <a:t>x,y,z</a:t>
            </a:r>
            <a:r>
              <a:rPr lang="en-US" altLang="zh-CN" dirty="0"/>
              <a:t>  x&gt;z&gt;y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7EAE5-551A-47A4-A8F6-445B4B7119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9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8664" y="1816268"/>
            <a:ext cx="4254675" cy="68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algn="ctr">
              <a:defRPr sz="405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B0E32-679E-42D2-A9AE-57E24393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B6345-E073-49C4-B6D4-95F8444A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40670-C74D-48F0-979E-FD7B9993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175685-2180-4EC2-80CE-F5B720B6B0D5}"/>
              </a:ext>
            </a:extLst>
          </p:cNvPr>
          <p:cNvSpPr/>
          <p:nvPr/>
        </p:nvSpPr>
        <p:spPr>
          <a:xfrm>
            <a:off x="2855640" y="2707095"/>
            <a:ext cx="6480720" cy="52889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 dirty="0"/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A7BD68E4-2E2B-4470-B00F-1FD78EA54C43}"/>
              </a:ext>
            </a:extLst>
          </p:cNvPr>
          <p:cNvCxnSpPr>
            <a:cxnSpLocks/>
            <a:stCxn id="2" idx="1"/>
            <a:endCxn id="8" idx="1"/>
          </p:cNvCxnSpPr>
          <p:nvPr/>
        </p:nvCxnSpPr>
        <p:spPr>
          <a:xfrm rot="10800000" flipV="1">
            <a:off x="2855643" y="2157820"/>
            <a:ext cx="1113023" cy="813724"/>
          </a:xfrm>
          <a:prstGeom prst="bentConnector3">
            <a:avLst>
              <a:gd name="adj1" fmla="val 22024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4F24F22C-39D3-4927-988C-5FA6DE25E295}"/>
              </a:ext>
            </a:extLst>
          </p:cNvPr>
          <p:cNvCxnSpPr>
            <a:cxnSpLocks/>
            <a:stCxn id="2" idx="3"/>
            <a:endCxn id="8" idx="3"/>
          </p:cNvCxnSpPr>
          <p:nvPr/>
        </p:nvCxnSpPr>
        <p:spPr>
          <a:xfrm>
            <a:off x="8223339" y="2157820"/>
            <a:ext cx="1113023" cy="813724"/>
          </a:xfrm>
          <a:prstGeom prst="bentConnector3">
            <a:avLst>
              <a:gd name="adj1" fmla="val 22103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6999" y="2707095"/>
            <a:ext cx="5858007" cy="472172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3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41607-BC45-40E1-A51F-7A90EB94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D40E-DC1E-40E6-BE15-88CB72A7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2939D-56B3-4992-A0BF-8A41070E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72E52E12-E56F-43BF-9839-F5462325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13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7179-18A9-41DE-967E-AFD11779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D1EB6-8FBE-4C22-8DEA-00FBE9B2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35B9C-32DC-4907-90AB-435ACA76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03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A5A3D-2BC8-41FA-94A6-9346221F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74DB46-F580-417D-99A8-9C750CBB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2D926F-4E8E-4046-9043-8BF43C90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2986BE-33F3-4EC9-BD2D-86979750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31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818"/>
            <a:ext cx="10515600" cy="49431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5BFA8-D059-4941-B07C-337A5BF8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48964-ECCC-4046-991E-010EBF30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55464-0FE3-4252-81CE-2339AD7F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8C1B97C6-2F0A-4F43-9C69-44596A89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58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8A16C-FB1E-4149-84A0-8674E4DB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0B51-7E6F-4D86-8B2E-261CF3B9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306B-D164-48C9-837D-8D64AC7C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65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51AE07-53D0-4950-8104-71F62743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F68EEA-8359-4382-BE3E-72698BCB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02E5AF-9518-44E9-B222-06C7D5A2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6">
            <a:extLst>
              <a:ext uri="{FF2B5EF4-FFF2-40B4-BE49-F238E27FC236}">
                <a16:creationId xmlns:a16="http://schemas.microsoft.com/office/drawing/2014/main" id="{D42DFEE3-B06F-4B2C-AB5D-B52B4017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23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988705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1812617"/>
            <a:ext cx="5157787" cy="42508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4" y="988705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4" y="1812617"/>
            <a:ext cx="5183188" cy="42508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433215-B176-43FF-A9AB-0FB06757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F71E93-2779-4275-B19B-C5CCC387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449BDC-DB13-4DFF-9542-0E6EDB47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标题 6">
            <a:extLst>
              <a:ext uri="{FF2B5EF4-FFF2-40B4-BE49-F238E27FC236}">
                <a16:creationId xmlns:a16="http://schemas.microsoft.com/office/drawing/2014/main" id="{7E940155-928E-4306-9E20-B7990603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18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71BF74-D92B-454E-863A-05687592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DF70A-8941-4EEE-BEB6-DC5011A9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A85B9C-64E0-4B80-BD4A-09BFDA70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DB47FE68-6835-44CC-AC54-980B3899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38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5EE9AC-7665-43FF-8A22-88DC152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20E86C-5B3B-4701-9509-DDC6B71A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6BE106-2C16-4DE1-BB2A-EAB855A5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30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CA9FAE-4691-4897-903A-9C9E68D5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74FC84-8CCF-4178-BA79-107648A6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43021-30E3-4966-BA4E-DC6865E9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71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8159A4-46C3-4477-A47A-1C4D519C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202C78-2902-4794-9311-992A9417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959BE0-061E-40B2-BD32-12EDCF6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48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503D8B-8F71-4875-B8D2-346DE2E85F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3"/>
            <a:ext cx="12192000" cy="87217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975725-0985-464F-95CE-A12960F88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2796" y="1051564"/>
            <a:ext cx="11106411" cy="51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E3AB-B9E4-427D-A4A0-EE005B4B8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1519-0546-410F-9A24-B8DD5E06C4D8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68096-4AB7-46CD-BAE1-A2842DDC3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67B74-37B5-4B79-B4AB-4F75B927C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65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atalan_numbe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  <a:r>
              <a:rPr lang="en-US" altLang="zh-CN" dirty="0"/>
              <a:t>1-5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6A28F298-81DD-4AE9-BC91-FA766594E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332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(c) How many permutations of 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baseline="-25000" dirty="0">
                <a:solidFill>
                  <a:srgbClr val="FF0000"/>
                </a:solidFill>
              </a:rPr>
              <a:t>N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can </a:t>
            </a:r>
            <a:r>
              <a:rPr lang="en-US" altLang="zh-CN" dirty="0">
                <a:solidFill>
                  <a:srgbClr val="FF0000"/>
                </a:solidFill>
              </a:rPr>
              <a:t>be obtained by a stack?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739F4D6-B9C2-480C-A71F-23A91680B55B}"/>
              </a:ext>
            </a:extLst>
          </p:cNvPr>
          <p:cNvSpPr txBox="1"/>
          <p:nvPr/>
        </p:nvSpPr>
        <p:spPr>
          <a:xfrm>
            <a:off x="1089764" y="1236456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push</a:t>
            </a:r>
            <a:r>
              <a:rPr lang="zh-CN" altLang="en-US" dirty="0"/>
              <a:t>：视为向右移动一个单位</a:t>
            </a:r>
            <a:endParaRPr lang="en-US" altLang="zh-CN" dirty="0"/>
          </a:p>
          <a:p>
            <a:r>
              <a:rPr lang="en-US" altLang="zh-CN" dirty="0"/>
              <a:t>pop</a:t>
            </a:r>
            <a:r>
              <a:rPr lang="zh-CN" altLang="en-US" dirty="0"/>
              <a:t>：视为向上移动一个单位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EDEE43A-F169-4E12-BA66-0F653D9781D1}"/>
              </a:ext>
            </a:extLst>
          </p:cNvPr>
          <p:cNvSpPr txBox="1"/>
          <p:nvPr/>
        </p:nvSpPr>
        <p:spPr>
          <a:xfrm>
            <a:off x="1089764" y="2256517"/>
            <a:ext cx="585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则任意一个长度为</a:t>
            </a:r>
            <a:r>
              <a:rPr lang="en-US" altLang="zh-CN" dirty="0"/>
              <a:t>2n</a:t>
            </a:r>
            <a:r>
              <a:rPr lang="zh-CN" altLang="en-US" dirty="0"/>
              <a:t>，包含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push</a:t>
            </a:r>
            <a:r>
              <a:rPr lang="zh-CN" altLang="en-US" dirty="0"/>
              <a:t>和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pop</a:t>
            </a:r>
            <a:r>
              <a:rPr lang="zh-CN" altLang="en-US" dirty="0"/>
              <a:t>的序列，可以唯一的确定一条从（</a:t>
            </a:r>
            <a:r>
              <a:rPr lang="en-US" altLang="zh-CN" dirty="0"/>
              <a:t>0,0</a:t>
            </a:r>
            <a:r>
              <a:rPr lang="zh-CN" altLang="en-US" dirty="0"/>
              <a:t>）到（</a:t>
            </a:r>
            <a:r>
              <a:rPr lang="en-US" altLang="zh-CN" dirty="0" err="1"/>
              <a:t>n,n</a:t>
            </a:r>
            <a:r>
              <a:rPr lang="zh-CN" altLang="en-US" dirty="0"/>
              <a:t>）的路径（</a:t>
            </a:r>
            <a:r>
              <a:rPr lang="en-US" altLang="zh-CN" dirty="0"/>
              <a:t>path</a:t>
            </a:r>
            <a:r>
              <a:rPr lang="zh-CN" altLang="en-US" dirty="0"/>
              <a:t>）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D5CB614-F7A7-4CBB-B72F-F07C522B31D5}"/>
              </a:ext>
            </a:extLst>
          </p:cNvPr>
          <p:cNvGrpSpPr/>
          <p:nvPr/>
        </p:nvGrpSpPr>
        <p:grpSpPr>
          <a:xfrm>
            <a:off x="1089763" y="3298499"/>
            <a:ext cx="5855918" cy="2057645"/>
            <a:chOff x="1089763" y="3298499"/>
            <a:chExt cx="5855918" cy="2057645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0F38674-423C-46AC-9247-AD5DA0454A5E}"/>
                </a:ext>
              </a:extLst>
            </p:cNvPr>
            <p:cNvSpPr txBox="1"/>
            <p:nvPr/>
          </p:nvSpPr>
          <p:spPr>
            <a:xfrm>
              <a:off x="1089763" y="3298499"/>
              <a:ext cx="5799549" cy="120032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C00000"/>
                  </a:solidFill>
                </a:rPr>
                <a:t>合法</a:t>
              </a:r>
              <a:r>
                <a:rPr lang="en-US" altLang="zh-CN" sz="2400" b="1" dirty="0">
                  <a:solidFill>
                    <a:srgbClr val="C00000"/>
                  </a:solidFill>
                </a:rPr>
                <a:t>pop/push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序列：</a:t>
              </a:r>
              <a:endParaRPr lang="en-US" altLang="zh-CN" sz="2400" b="1" dirty="0">
                <a:solidFill>
                  <a:srgbClr val="C00000"/>
                </a:solidFill>
              </a:endParaRPr>
            </a:p>
            <a:p>
              <a:r>
                <a:rPr lang="en-US" altLang="zh-CN" sz="2400" b="1" dirty="0">
                  <a:solidFill>
                    <a:srgbClr val="C00000"/>
                  </a:solidFill>
                </a:rPr>
                <a:t>pop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总数</a:t>
              </a:r>
              <a:r>
                <a:rPr lang="en-US" altLang="zh-CN" sz="2400" b="1" dirty="0">
                  <a:solidFill>
                    <a:srgbClr val="C00000"/>
                  </a:solidFill>
                </a:rPr>
                <a:t>=push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总数</a:t>
              </a:r>
              <a:endParaRPr lang="en-US" altLang="zh-CN" sz="2400" b="1" dirty="0">
                <a:solidFill>
                  <a:srgbClr val="C00000"/>
                </a:solidFill>
              </a:endParaRPr>
            </a:p>
            <a:p>
              <a:r>
                <a:rPr lang="zh-CN" altLang="en-US" sz="2400" b="1" dirty="0">
                  <a:solidFill>
                    <a:srgbClr val="C00000"/>
                  </a:solidFill>
                </a:rPr>
                <a:t>任意前缀中的</a:t>
              </a:r>
              <a:r>
                <a:rPr lang="en-US" altLang="zh-CN" sz="2400" b="1" dirty="0">
                  <a:solidFill>
                    <a:srgbClr val="C00000"/>
                  </a:solidFill>
                </a:rPr>
                <a:t>pop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数量</a:t>
              </a:r>
              <a:r>
                <a:rPr lang="en-US" altLang="zh-CN" sz="2400" b="1" dirty="0">
                  <a:solidFill>
                    <a:srgbClr val="C00000"/>
                  </a:solidFill>
                </a:rPr>
                <a:t>&lt;=push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数量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82D3B66-1C4C-41DB-A489-49D296A3BE95}"/>
                </a:ext>
              </a:extLst>
            </p:cNvPr>
            <p:cNvSpPr txBox="1"/>
            <p:nvPr/>
          </p:nvSpPr>
          <p:spPr>
            <a:xfrm>
              <a:off x="3388297" y="4894479"/>
              <a:ext cx="3557384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不</a:t>
              </a:r>
              <a:r>
                <a:rPr lang="zh-CN" altLang="en-US" sz="2400" b="1" dirty="0"/>
                <a:t>向上</a:t>
              </a:r>
              <a:r>
                <a:rPr lang="zh-CN" altLang="en-US" sz="2400" dirty="0"/>
                <a:t>跨越对角线的</a:t>
              </a:r>
              <a:r>
                <a:rPr lang="en-US" altLang="zh-CN" sz="2400" dirty="0"/>
                <a:t>path</a:t>
              </a:r>
              <a:endParaRPr lang="zh-CN" altLang="en-US" sz="2400" dirty="0"/>
            </a:p>
          </p:txBody>
        </p:sp>
        <p:sp>
          <p:nvSpPr>
            <p:cNvPr id="9" name="箭头: 直角双向 8">
              <a:extLst>
                <a:ext uri="{FF2B5EF4-FFF2-40B4-BE49-F238E27FC236}">
                  <a16:creationId xmlns:a16="http://schemas.microsoft.com/office/drawing/2014/main" id="{0B9593A5-4028-4DEA-A43C-078085DA3F40}"/>
                </a:ext>
              </a:extLst>
            </p:cNvPr>
            <p:cNvSpPr/>
            <p:nvPr/>
          </p:nvSpPr>
          <p:spPr>
            <a:xfrm rot="5400000">
              <a:off x="2207656" y="4235997"/>
              <a:ext cx="727750" cy="1389393"/>
            </a:xfrm>
            <a:prstGeom prst="left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D9DAF04-CD33-4F07-A194-A3D49DECE52A}"/>
                  </a:ext>
                </a:extLst>
              </p:cNvPr>
              <p:cNvSpPr txBox="1"/>
              <p:nvPr/>
            </p:nvSpPr>
            <p:spPr>
              <a:xfrm>
                <a:off x="1022607" y="5421489"/>
                <a:ext cx="37560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假设这样的路径共有</a:t>
                </a:r>
                <a:r>
                  <a:rPr lang="en-US" altLang="zh-CN" sz="2000" dirty="0"/>
                  <a:t>B</a:t>
                </a:r>
                <a:r>
                  <a:rPr lang="zh-CN" altLang="en-US" sz="2000" dirty="0"/>
                  <a:t>条，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altLang="zh-CN" sz="2000" dirty="0"/>
                  <a:t>=</a:t>
                </a:r>
                <a:r>
                  <a:rPr lang="zh-CN" altLang="en-US" sz="2000" dirty="0"/>
                  <a:t>？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D9DAF04-CD33-4F07-A194-A3D49DECE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07" y="5421489"/>
                <a:ext cx="3756069" cy="400110"/>
              </a:xfrm>
              <a:prstGeom prst="rect">
                <a:avLst/>
              </a:prstGeom>
              <a:blipFill>
                <a:blip r:embed="rId2"/>
                <a:stretch>
                  <a:fillRect l="-1786" t="-10606" r="-812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E47913BE-2C42-42A9-9551-8785F1440E46}"/>
              </a:ext>
            </a:extLst>
          </p:cNvPr>
          <p:cNvSpPr txBox="1"/>
          <p:nvPr/>
        </p:nvSpPr>
        <p:spPr>
          <a:xfrm>
            <a:off x="1022605" y="5914540"/>
            <a:ext cx="874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令从（</a:t>
            </a:r>
            <a:r>
              <a:rPr lang="en-US" altLang="zh-CN" sz="2000" dirty="0"/>
              <a:t>0,0</a:t>
            </a:r>
            <a:r>
              <a:rPr lang="zh-CN" altLang="en-US" sz="2000" dirty="0"/>
              <a:t>）到达（</a:t>
            </a:r>
            <a:r>
              <a:rPr lang="en-US" altLang="zh-CN" sz="2000" dirty="0" err="1"/>
              <a:t>n,n</a:t>
            </a:r>
            <a:r>
              <a:rPr lang="zh-CN" altLang="en-US" sz="2000" dirty="0"/>
              <a:t>）的跨越了对角线的路径共有</a:t>
            </a:r>
            <a:r>
              <a:rPr lang="en-US" altLang="zh-CN" sz="2000" dirty="0"/>
              <a:t>C</a:t>
            </a:r>
            <a:r>
              <a:rPr lang="zh-CN" altLang="en-US" sz="2000" dirty="0"/>
              <a:t>条，则</a:t>
            </a:r>
            <a:r>
              <a:rPr lang="en-US" altLang="zh-CN" sz="2000" dirty="0"/>
              <a:t>B=A-C</a:t>
            </a:r>
            <a:endParaRPr lang="zh-CN" altLang="en-US" sz="2000" dirty="0"/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284AB997-5E60-41FF-869E-139553128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401463"/>
              </p:ext>
            </p:extLst>
          </p:nvPr>
        </p:nvGraphicFramePr>
        <p:xfrm>
          <a:off x="8852422" y="1859532"/>
          <a:ext cx="2658996" cy="27437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64749">
                  <a:extLst>
                    <a:ext uri="{9D8B030D-6E8A-4147-A177-3AD203B41FA5}">
                      <a16:colId xmlns:a16="http://schemas.microsoft.com/office/drawing/2014/main" val="3792728202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3408966646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2015191265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1880044384"/>
                    </a:ext>
                  </a:extLst>
                </a:gridCol>
              </a:tblGrid>
              <a:tr h="68594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12006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3387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124896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79645"/>
                  </a:ext>
                </a:extLst>
              </a:tr>
            </a:tbl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93798124-CA55-4689-A308-913EED31437F}"/>
              </a:ext>
            </a:extLst>
          </p:cNvPr>
          <p:cNvSpPr txBox="1"/>
          <p:nvPr/>
        </p:nvSpPr>
        <p:spPr>
          <a:xfrm>
            <a:off x="8522844" y="469099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(0,0)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F5FBA32-2D4D-440C-A460-122D72612451}"/>
              </a:ext>
            </a:extLst>
          </p:cNvPr>
          <p:cNvSpPr txBox="1"/>
          <p:nvPr/>
        </p:nvSpPr>
        <p:spPr>
          <a:xfrm>
            <a:off x="11181840" y="1490200"/>
            <a:ext cx="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n,n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54A1FE8E-8CE3-4586-AE83-24FF473361C9}"/>
              </a:ext>
            </a:extLst>
          </p:cNvPr>
          <p:cNvCxnSpPr>
            <a:cxnSpLocks/>
          </p:cNvCxnSpPr>
          <p:nvPr/>
        </p:nvCxnSpPr>
        <p:spPr>
          <a:xfrm flipV="1">
            <a:off x="8852422" y="4597051"/>
            <a:ext cx="2658997" cy="626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55D9048B-3F32-48BE-A628-B690C2B2A792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11511418" y="1859532"/>
            <a:ext cx="0" cy="27437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3BDFF5B-72C6-41A4-90BE-81CCEB73C524}"/>
              </a:ext>
            </a:extLst>
          </p:cNvPr>
          <p:cNvCxnSpPr/>
          <p:nvPr/>
        </p:nvCxnSpPr>
        <p:spPr>
          <a:xfrm flipV="1">
            <a:off x="8852421" y="1878321"/>
            <a:ext cx="2658996" cy="273751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(c) How many permutations of 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baseline="-25000" dirty="0">
                <a:solidFill>
                  <a:srgbClr val="FF0000"/>
                </a:solidFill>
              </a:rPr>
              <a:t>N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can </a:t>
            </a:r>
            <a:r>
              <a:rPr lang="en-US" altLang="zh-CN" dirty="0">
                <a:solidFill>
                  <a:srgbClr val="FF0000"/>
                </a:solidFill>
              </a:rPr>
              <a:t>be obtained by a stack?</a:t>
            </a:r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24D7FBF-4FCC-46DB-A331-FEFE24C27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56974"/>
              </p:ext>
            </p:extLst>
          </p:nvPr>
        </p:nvGraphicFramePr>
        <p:xfrm>
          <a:off x="8852422" y="1953477"/>
          <a:ext cx="2658996" cy="27437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64749">
                  <a:extLst>
                    <a:ext uri="{9D8B030D-6E8A-4147-A177-3AD203B41FA5}">
                      <a16:colId xmlns:a16="http://schemas.microsoft.com/office/drawing/2014/main" val="3792728202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3408966646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2015191265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1880044384"/>
                    </a:ext>
                  </a:extLst>
                </a:gridCol>
              </a:tblGrid>
              <a:tr h="68594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12006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3387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124896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7964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F10A888-0AAE-462D-90FF-20582B19D691}"/>
              </a:ext>
            </a:extLst>
          </p:cNvPr>
          <p:cNvSpPr txBox="1"/>
          <p:nvPr/>
        </p:nvSpPr>
        <p:spPr>
          <a:xfrm>
            <a:off x="8522844" y="478494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(0,0)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22130F4-1B8D-41EF-9F15-A26874D838F0}"/>
              </a:ext>
            </a:extLst>
          </p:cNvPr>
          <p:cNvSpPr txBox="1"/>
          <p:nvPr/>
        </p:nvSpPr>
        <p:spPr>
          <a:xfrm>
            <a:off x="11181840" y="1584145"/>
            <a:ext cx="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n,n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6B0DCEE-8AF8-4FAB-BCEA-A0F9CC369048}"/>
              </a:ext>
            </a:extLst>
          </p:cNvPr>
          <p:cNvCxnSpPr>
            <a:cxnSpLocks/>
          </p:cNvCxnSpPr>
          <p:nvPr/>
        </p:nvCxnSpPr>
        <p:spPr>
          <a:xfrm flipV="1">
            <a:off x="8852422" y="4690996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833AA24-6F4B-464F-9390-6EAAE5B5C1A5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11511417" y="1953477"/>
            <a:ext cx="1" cy="6674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C739F4D6-B9C2-480C-A71F-23A91680B55B}"/>
              </a:ext>
            </a:extLst>
          </p:cNvPr>
          <p:cNvSpPr txBox="1"/>
          <p:nvPr/>
        </p:nvSpPr>
        <p:spPr>
          <a:xfrm>
            <a:off x="1089764" y="1236456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push</a:t>
            </a:r>
            <a:r>
              <a:rPr lang="zh-CN" altLang="en-US" dirty="0"/>
              <a:t>：视为向右移动一个单位</a:t>
            </a:r>
            <a:endParaRPr lang="en-US" altLang="zh-CN" dirty="0"/>
          </a:p>
          <a:p>
            <a:r>
              <a:rPr lang="en-US" altLang="zh-CN" dirty="0"/>
              <a:t>pop</a:t>
            </a:r>
            <a:r>
              <a:rPr lang="zh-CN" altLang="en-US" dirty="0"/>
              <a:t>：视为向上移动一个单位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3BDFF5B-72C6-41A4-90BE-81CCEB73C524}"/>
              </a:ext>
            </a:extLst>
          </p:cNvPr>
          <p:cNvCxnSpPr/>
          <p:nvPr/>
        </p:nvCxnSpPr>
        <p:spPr>
          <a:xfrm flipV="1">
            <a:off x="8852421" y="1953477"/>
            <a:ext cx="2658996" cy="273751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3CC0982-9066-4F21-933D-DC2739FAEF55}"/>
              </a:ext>
            </a:extLst>
          </p:cNvPr>
          <p:cNvSpPr txBox="1"/>
          <p:nvPr/>
        </p:nvSpPr>
        <p:spPr>
          <a:xfrm>
            <a:off x="893525" y="1979517"/>
            <a:ext cx="704797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/>
              <a:t>令从（</a:t>
            </a:r>
            <a:r>
              <a:rPr lang="en-US" altLang="zh-CN" sz="2000" dirty="0"/>
              <a:t>0,0</a:t>
            </a:r>
            <a:r>
              <a:rPr lang="zh-CN" altLang="en-US" sz="2000" dirty="0"/>
              <a:t>）到达（</a:t>
            </a:r>
            <a:r>
              <a:rPr lang="en-US" altLang="zh-CN" sz="2000" dirty="0" err="1"/>
              <a:t>n,n</a:t>
            </a:r>
            <a:r>
              <a:rPr lang="zh-CN" altLang="en-US" sz="2000" dirty="0"/>
              <a:t>）的</a:t>
            </a:r>
            <a:r>
              <a:rPr lang="zh-CN" altLang="en-US" sz="2000" b="1" dirty="0">
                <a:solidFill>
                  <a:srgbClr val="C00000"/>
                </a:solidFill>
              </a:rPr>
              <a:t>跨越了对角线的路径</a:t>
            </a:r>
            <a:r>
              <a:rPr lang="zh-CN" altLang="en-US" sz="2000" dirty="0"/>
              <a:t>共有</a:t>
            </a:r>
            <a:r>
              <a:rPr lang="en-US" altLang="zh-CN" sz="2000" dirty="0"/>
              <a:t>C</a:t>
            </a:r>
            <a:r>
              <a:rPr lang="zh-CN" altLang="en-US" sz="2000" dirty="0"/>
              <a:t>条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1AC949F-B976-484C-9472-F23483A76868}"/>
              </a:ext>
            </a:extLst>
          </p:cNvPr>
          <p:cNvCxnSpPr>
            <a:cxnSpLocks/>
          </p:cNvCxnSpPr>
          <p:nvPr/>
        </p:nvCxnSpPr>
        <p:spPr>
          <a:xfrm flipV="1">
            <a:off x="9533699" y="2624016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9718969-8549-4179-8C2F-F0EED6883916}"/>
              </a:ext>
            </a:extLst>
          </p:cNvPr>
          <p:cNvCxnSpPr>
            <a:cxnSpLocks/>
          </p:cNvCxnSpPr>
          <p:nvPr/>
        </p:nvCxnSpPr>
        <p:spPr>
          <a:xfrm flipV="1">
            <a:off x="10166958" y="2624016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A263FB6D-B0CD-40BE-9F9A-8002621846DB}"/>
              </a:ext>
            </a:extLst>
          </p:cNvPr>
          <p:cNvCxnSpPr>
            <a:cxnSpLocks/>
          </p:cNvCxnSpPr>
          <p:nvPr/>
        </p:nvCxnSpPr>
        <p:spPr>
          <a:xfrm flipV="1">
            <a:off x="10839188" y="2624016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C0CC1CEF-32A7-48FB-AB4E-6170EAED979E}"/>
              </a:ext>
            </a:extLst>
          </p:cNvPr>
          <p:cNvCxnSpPr>
            <a:cxnSpLocks/>
          </p:cNvCxnSpPr>
          <p:nvPr/>
        </p:nvCxnSpPr>
        <p:spPr>
          <a:xfrm rot="16200000" flipV="1">
            <a:off x="9174968" y="4341657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C4D8AE6-7E63-40D9-99A5-E833970AEADD}"/>
              </a:ext>
            </a:extLst>
          </p:cNvPr>
          <p:cNvCxnSpPr>
            <a:cxnSpLocks/>
          </p:cNvCxnSpPr>
          <p:nvPr/>
        </p:nvCxnSpPr>
        <p:spPr>
          <a:xfrm rot="16200000" flipV="1">
            <a:off x="9174968" y="3657506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1F9C4B5E-9D0D-42A4-858C-5B328CB0C91D}"/>
              </a:ext>
            </a:extLst>
          </p:cNvPr>
          <p:cNvCxnSpPr>
            <a:cxnSpLocks/>
          </p:cNvCxnSpPr>
          <p:nvPr/>
        </p:nvCxnSpPr>
        <p:spPr>
          <a:xfrm rot="16200000" flipV="1">
            <a:off x="9174968" y="2973355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(c) How many permutations of 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baseline="-25000" dirty="0">
                <a:solidFill>
                  <a:srgbClr val="FF0000"/>
                </a:solidFill>
              </a:rPr>
              <a:t>N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can </a:t>
            </a:r>
            <a:r>
              <a:rPr lang="en-US" altLang="zh-CN" dirty="0">
                <a:solidFill>
                  <a:srgbClr val="FF0000"/>
                </a:solidFill>
              </a:rPr>
              <a:t>be obtained by a stack?</a:t>
            </a:r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24D7FBF-4FCC-46DB-A331-FEFE24C27BCD}"/>
              </a:ext>
            </a:extLst>
          </p:cNvPr>
          <p:cNvGraphicFramePr>
            <a:graphicFrameLocks noGrp="1"/>
          </p:cNvGraphicFramePr>
          <p:nvPr/>
        </p:nvGraphicFramePr>
        <p:xfrm>
          <a:off x="8852422" y="1953477"/>
          <a:ext cx="2658996" cy="27437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64749">
                  <a:extLst>
                    <a:ext uri="{9D8B030D-6E8A-4147-A177-3AD203B41FA5}">
                      <a16:colId xmlns:a16="http://schemas.microsoft.com/office/drawing/2014/main" val="3792728202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3408966646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2015191265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1880044384"/>
                    </a:ext>
                  </a:extLst>
                </a:gridCol>
              </a:tblGrid>
              <a:tr h="68594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12006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3387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124896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7964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F10A888-0AAE-462D-90FF-20582B19D691}"/>
              </a:ext>
            </a:extLst>
          </p:cNvPr>
          <p:cNvSpPr txBox="1"/>
          <p:nvPr/>
        </p:nvSpPr>
        <p:spPr>
          <a:xfrm>
            <a:off x="8522844" y="478494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(0,0)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22130F4-1B8D-41EF-9F15-A26874D838F0}"/>
              </a:ext>
            </a:extLst>
          </p:cNvPr>
          <p:cNvSpPr txBox="1"/>
          <p:nvPr/>
        </p:nvSpPr>
        <p:spPr>
          <a:xfrm>
            <a:off x="11181840" y="1584145"/>
            <a:ext cx="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n,n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6B0DCEE-8AF8-4FAB-BCEA-A0F9CC369048}"/>
              </a:ext>
            </a:extLst>
          </p:cNvPr>
          <p:cNvCxnSpPr>
            <a:cxnSpLocks/>
          </p:cNvCxnSpPr>
          <p:nvPr/>
        </p:nvCxnSpPr>
        <p:spPr>
          <a:xfrm flipV="1">
            <a:off x="8852422" y="4690996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C739F4D6-B9C2-480C-A71F-23A91680B55B}"/>
              </a:ext>
            </a:extLst>
          </p:cNvPr>
          <p:cNvSpPr txBox="1"/>
          <p:nvPr/>
        </p:nvSpPr>
        <p:spPr>
          <a:xfrm>
            <a:off x="1089764" y="1236456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push</a:t>
            </a:r>
            <a:r>
              <a:rPr lang="zh-CN" altLang="en-US" dirty="0"/>
              <a:t>：视为向右移动一个单位</a:t>
            </a:r>
            <a:endParaRPr lang="en-US" altLang="zh-CN" dirty="0"/>
          </a:p>
          <a:p>
            <a:r>
              <a:rPr lang="en-US" altLang="zh-CN" dirty="0"/>
              <a:t>pop</a:t>
            </a:r>
            <a:r>
              <a:rPr lang="zh-CN" altLang="en-US" dirty="0"/>
              <a:t>：视为向上移动一个单位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3BDFF5B-72C6-41A4-90BE-81CCEB73C524}"/>
              </a:ext>
            </a:extLst>
          </p:cNvPr>
          <p:cNvCxnSpPr/>
          <p:nvPr/>
        </p:nvCxnSpPr>
        <p:spPr>
          <a:xfrm flipV="1">
            <a:off x="8852421" y="1953477"/>
            <a:ext cx="2658996" cy="273751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3CC0982-9066-4F21-933D-DC2739FAEF55}"/>
              </a:ext>
            </a:extLst>
          </p:cNvPr>
          <p:cNvSpPr txBox="1"/>
          <p:nvPr/>
        </p:nvSpPr>
        <p:spPr>
          <a:xfrm>
            <a:off x="893525" y="1979517"/>
            <a:ext cx="704797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/>
              <a:t>令从（</a:t>
            </a:r>
            <a:r>
              <a:rPr lang="en-US" altLang="zh-CN" sz="2000" dirty="0"/>
              <a:t>0,0</a:t>
            </a:r>
            <a:r>
              <a:rPr lang="zh-CN" altLang="en-US" sz="2000" dirty="0"/>
              <a:t>）到达（</a:t>
            </a:r>
            <a:r>
              <a:rPr lang="en-US" altLang="zh-CN" sz="2000" dirty="0" err="1"/>
              <a:t>n,n</a:t>
            </a:r>
            <a:r>
              <a:rPr lang="zh-CN" altLang="en-US" sz="2000" dirty="0"/>
              <a:t>）的</a:t>
            </a:r>
            <a:r>
              <a:rPr lang="zh-CN" altLang="en-US" sz="2000" b="1" dirty="0">
                <a:solidFill>
                  <a:srgbClr val="C00000"/>
                </a:solidFill>
              </a:rPr>
              <a:t>跨越了对角线的路径</a:t>
            </a:r>
            <a:r>
              <a:rPr lang="zh-CN" altLang="en-US" sz="2000" dirty="0"/>
              <a:t>共有</a:t>
            </a:r>
            <a:r>
              <a:rPr lang="en-US" altLang="zh-CN" sz="2000" dirty="0"/>
              <a:t>C</a:t>
            </a:r>
            <a:r>
              <a:rPr lang="zh-CN" altLang="en-US" sz="2000" dirty="0"/>
              <a:t>条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C0CC1CEF-32A7-48FB-AB4E-6170EAED979E}"/>
              </a:ext>
            </a:extLst>
          </p:cNvPr>
          <p:cNvCxnSpPr>
            <a:cxnSpLocks/>
          </p:cNvCxnSpPr>
          <p:nvPr/>
        </p:nvCxnSpPr>
        <p:spPr>
          <a:xfrm rot="16200000" flipV="1">
            <a:off x="9174968" y="4341657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C4D8AE6-7E63-40D9-99A5-E833970AEADD}"/>
              </a:ext>
            </a:extLst>
          </p:cNvPr>
          <p:cNvCxnSpPr>
            <a:cxnSpLocks/>
          </p:cNvCxnSpPr>
          <p:nvPr/>
        </p:nvCxnSpPr>
        <p:spPr>
          <a:xfrm rot="16200000" flipV="1">
            <a:off x="9174968" y="3657506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EB2D046-A7CC-4605-B558-A1621AEFB89E}"/>
              </a:ext>
            </a:extLst>
          </p:cNvPr>
          <p:cNvGrpSpPr/>
          <p:nvPr/>
        </p:nvGrpSpPr>
        <p:grpSpPr>
          <a:xfrm>
            <a:off x="9527437" y="1953477"/>
            <a:ext cx="2022951" cy="1378609"/>
            <a:chOff x="9527437" y="1953477"/>
            <a:chExt cx="2022951" cy="1378609"/>
          </a:xfrm>
        </p:grpSpPr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7833AA24-6F4B-464F-9390-6EAAE5B5C1A5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11511417" y="1953477"/>
              <a:ext cx="1" cy="6674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A1AC949F-B976-484C-9472-F23483A768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3699" y="2624016"/>
              <a:ext cx="711200" cy="6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19718969-8549-4179-8C2F-F0EED6883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6958" y="2624016"/>
              <a:ext cx="711200" cy="6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A263FB6D-B0CD-40BE-9F9A-8002621846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39188" y="2624016"/>
              <a:ext cx="711200" cy="6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1F9C4B5E-9D0D-42A4-858C-5B328CB0C91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174968" y="2973355"/>
              <a:ext cx="711200" cy="6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D63B29F-F136-45B5-A47A-CCDD2384E98F}"/>
              </a:ext>
            </a:extLst>
          </p:cNvPr>
          <p:cNvCxnSpPr/>
          <p:nvPr/>
        </p:nvCxnSpPr>
        <p:spPr>
          <a:xfrm flipV="1">
            <a:off x="8852420" y="1261518"/>
            <a:ext cx="2658996" cy="27375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023A212-7214-4EB2-987F-2C4C54881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42548"/>
              </p:ext>
            </p:extLst>
          </p:nvPr>
        </p:nvGraphicFramePr>
        <p:xfrm>
          <a:off x="8852420" y="1302707"/>
          <a:ext cx="2658996" cy="6434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64749">
                  <a:extLst>
                    <a:ext uri="{9D8B030D-6E8A-4147-A177-3AD203B41FA5}">
                      <a16:colId xmlns:a16="http://schemas.microsoft.com/office/drawing/2014/main" val="4004917570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104639349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1326286604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3946712584"/>
                    </a:ext>
                  </a:extLst>
                </a:gridCol>
              </a:tblGrid>
              <a:tr h="6434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410055"/>
                  </a:ext>
                </a:extLst>
              </a:tr>
            </a:tbl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749891AB-F011-4FC3-8BCB-7CD8F2BCE694}"/>
              </a:ext>
            </a:extLst>
          </p:cNvPr>
          <p:cNvGrpSpPr/>
          <p:nvPr/>
        </p:nvGrpSpPr>
        <p:grpSpPr>
          <a:xfrm rot="16200000" flipV="1">
            <a:off x="9170442" y="1616665"/>
            <a:ext cx="2022951" cy="1378609"/>
            <a:chOff x="9679837" y="2105877"/>
            <a:chExt cx="2022951" cy="1378609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6A95B803-ACBF-403A-A1BB-C4A7BB201D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3817" y="2105877"/>
              <a:ext cx="1" cy="667409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0F24D502-D619-4228-A186-1325482FC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86099" y="2776416"/>
              <a:ext cx="711200" cy="6262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1F18F697-0E5B-4839-86D2-24DCAF24D6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9358" y="2776416"/>
              <a:ext cx="711200" cy="6262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CFFEFF1A-5D26-42E2-A988-B2C01AAD1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1588" y="2776416"/>
              <a:ext cx="711200" cy="6262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726ED2EB-CB9F-4A94-A816-F5ED6EA6239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327368" y="3125755"/>
              <a:ext cx="711200" cy="6262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75A3F2D9-0F6C-41D3-BA14-41029D811B1A}"/>
              </a:ext>
            </a:extLst>
          </p:cNvPr>
          <p:cNvSpPr txBox="1"/>
          <p:nvPr/>
        </p:nvSpPr>
        <p:spPr>
          <a:xfrm>
            <a:off x="10310955" y="911964"/>
            <a:ext cx="123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(n-1,n+1)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2C74B6-A93C-4B38-8DCD-ABB7E057D974}"/>
              </a:ext>
            </a:extLst>
          </p:cNvPr>
          <p:cNvSpPr txBox="1"/>
          <p:nvPr/>
        </p:nvSpPr>
        <p:spPr>
          <a:xfrm>
            <a:off x="893524" y="2850415"/>
            <a:ext cx="7224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从（</a:t>
            </a:r>
            <a:r>
              <a:rPr lang="en-US" altLang="zh-CN" sz="2000" dirty="0"/>
              <a:t>0,1</a:t>
            </a:r>
            <a:r>
              <a:rPr lang="zh-CN" altLang="en-US" sz="2000" dirty="0"/>
              <a:t>）向（</a:t>
            </a:r>
            <a:r>
              <a:rPr lang="en-US" altLang="zh-CN" sz="2000" dirty="0"/>
              <a:t>n,n+1</a:t>
            </a:r>
            <a:r>
              <a:rPr lang="zh-CN" altLang="en-US" sz="2000" dirty="0"/>
              <a:t>）坐一个</a:t>
            </a:r>
            <a:r>
              <a:rPr lang="zh-CN" altLang="en-US" sz="2800" b="1" dirty="0">
                <a:solidFill>
                  <a:srgbClr val="00B050"/>
                </a:solidFill>
              </a:rPr>
              <a:t>对角线</a:t>
            </a:r>
            <a:r>
              <a:rPr lang="zh-CN" altLang="en-US" sz="2000" dirty="0"/>
              <a:t>，将原先路径中第一次接触该对角线的部分以该对角线为轴，做个</a:t>
            </a:r>
            <a:r>
              <a:rPr lang="zh-CN" altLang="en-US" sz="2800" b="1" dirty="0">
                <a:solidFill>
                  <a:srgbClr val="7030A0"/>
                </a:solidFill>
              </a:rPr>
              <a:t>对称</a:t>
            </a:r>
            <a:r>
              <a:rPr lang="zh-CN" altLang="en-US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743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(c) How many permutations of 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baseline="-25000" dirty="0">
                <a:solidFill>
                  <a:srgbClr val="FF0000"/>
                </a:solidFill>
              </a:rPr>
              <a:t>N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can </a:t>
            </a:r>
            <a:r>
              <a:rPr lang="en-US" altLang="zh-CN" dirty="0">
                <a:solidFill>
                  <a:srgbClr val="FF0000"/>
                </a:solidFill>
              </a:rPr>
              <a:t>be obtained by a stack?</a:t>
            </a:r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24D7FBF-4FCC-46DB-A331-FEFE24C27BCD}"/>
              </a:ext>
            </a:extLst>
          </p:cNvPr>
          <p:cNvGraphicFramePr>
            <a:graphicFrameLocks noGrp="1"/>
          </p:cNvGraphicFramePr>
          <p:nvPr/>
        </p:nvGraphicFramePr>
        <p:xfrm>
          <a:off x="8852422" y="1953477"/>
          <a:ext cx="2658996" cy="27437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64749">
                  <a:extLst>
                    <a:ext uri="{9D8B030D-6E8A-4147-A177-3AD203B41FA5}">
                      <a16:colId xmlns:a16="http://schemas.microsoft.com/office/drawing/2014/main" val="3792728202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3408966646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2015191265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1880044384"/>
                    </a:ext>
                  </a:extLst>
                </a:gridCol>
              </a:tblGrid>
              <a:tr h="68594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12006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3387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124896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7964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F10A888-0AAE-462D-90FF-20582B19D691}"/>
              </a:ext>
            </a:extLst>
          </p:cNvPr>
          <p:cNvSpPr txBox="1"/>
          <p:nvPr/>
        </p:nvSpPr>
        <p:spPr>
          <a:xfrm>
            <a:off x="8522844" y="478494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(0,0)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22130F4-1B8D-41EF-9F15-A26874D838F0}"/>
              </a:ext>
            </a:extLst>
          </p:cNvPr>
          <p:cNvSpPr txBox="1"/>
          <p:nvPr/>
        </p:nvSpPr>
        <p:spPr>
          <a:xfrm>
            <a:off x="11181840" y="1584145"/>
            <a:ext cx="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n,n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6B0DCEE-8AF8-4FAB-BCEA-A0F9CC369048}"/>
              </a:ext>
            </a:extLst>
          </p:cNvPr>
          <p:cNvCxnSpPr>
            <a:cxnSpLocks/>
          </p:cNvCxnSpPr>
          <p:nvPr/>
        </p:nvCxnSpPr>
        <p:spPr>
          <a:xfrm flipV="1">
            <a:off x="8852422" y="4690996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C739F4D6-B9C2-480C-A71F-23A91680B55B}"/>
              </a:ext>
            </a:extLst>
          </p:cNvPr>
          <p:cNvSpPr txBox="1"/>
          <p:nvPr/>
        </p:nvSpPr>
        <p:spPr>
          <a:xfrm>
            <a:off x="1089764" y="1236456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push</a:t>
            </a:r>
            <a:r>
              <a:rPr lang="zh-CN" altLang="en-US" dirty="0"/>
              <a:t>：视为向右移动一个单位</a:t>
            </a:r>
            <a:endParaRPr lang="en-US" altLang="zh-CN" dirty="0"/>
          </a:p>
          <a:p>
            <a:r>
              <a:rPr lang="en-US" altLang="zh-CN" dirty="0"/>
              <a:t>pop</a:t>
            </a:r>
            <a:r>
              <a:rPr lang="zh-CN" altLang="en-US" dirty="0"/>
              <a:t>：视为向上移动一个单位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3BDFF5B-72C6-41A4-90BE-81CCEB73C524}"/>
              </a:ext>
            </a:extLst>
          </p:cNvPr>
          <p:cNvCxnSpPr/>
          <p:nvPr/>
        </p:nvCxnSpPr>
        <p:spPr>
          <a:xfrm flipV="1">
            <a:off x="8852421" y="1953477"/>
            <a:ext cx="2658996" cy="273751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3CC0982-9066-4F21-933D-DC2739FAEF55}"/>
              </a:ext>
            </a:extLst>
          </p:cNvPr>
          <p:cNvSpPr txBox="1"/>
          <p:nvPr/>
        </p:nvSpPr>
        <p:spPr>
          <a:xfrm>
            <a:off x="893525" y="1979517"/>
            <a:ext cx="704797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/>
              <a:t>令从（</a:t>
            </a:r>
            <a:r>
              <a:rPr lang="en-US" altLang="zh-CN" sz="2000" dirty="0"/>
              <a:t>0,0</a:t>
            </a:r>
            <a:r>
              <a:rPr lang="zh-CN" altLang="en-US" sz="2000" dirty="0"/>
              <a:t>）到达（</a:t>
            </a:r>
            <a:r>
              <a:rPr lang="en-US" altLang="zh-CN" sz="2000" dirty="0" err="1"/>
              <a:t>n,n</a:t>
            </a:r>
            <a:r>
              <a:rPr lang="zh-CN" altLang="en-US" sz="2000" dirty="0"/>
              <a:t>）的</a:t>
            </a:r>
            <a:r>
              <a:rPr lang="zh-CN" altLang="en-US" sz="2000" b="1" dirty="0">
                <a:solidFill>
                  <a:srgbClr val="C00000"/>
                </a:solidFill>
              </a:rPr>
              <a:t>跨越了对角线的路径</a:t>
            </a:r>
            <a:r>
              <a:rPr lang="zh-CN" altLang="en-US" sz="2000" dirty="0"/>
              <a:t>共有</a:t>
            </a:r>
            <a:r>
              <a:rPr lang="en-US" altLang="zh-CN" sz="2000" dirty="0"/>
              <a:t>C</a:t>
            </a:r>
            <a:r>
              <a:rPr lang="zh-CN" altLang="en-US" sz="2000" dirty="0"/>
              <a:t>条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C0CC1CEF-32A7-48FB-AB4E-6170EAED979E}"/>
              </a:ext>
            </a:extLst>
          </p:cNvPr>
          <p:cNvCxnSpPr>
            <a:cxnSpLocks/>
          </p:cNvCxnSpPr>
          <p:nvPr/>
        </p:nvCxnSpPr>
        <p:spPr>
          <a:xfrm rot="16200000" flipV="1">
            <a:off x="9174968" y="4341657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C4D8AE6-7E63-40D9-99A5-E833970AEADD}"/>
              </a:ext>
            </a:extLst>
          </p:cNvPr>
          <p:cNvCxnSpPr>
            <a:cxnSpLocks/>
          </p:cNvCxnSpPr>
          <p:nvPr/>
        </p:nvCxnSpPr>
        <p:spPr>
          <a:xfrm rot="16200000" flipV="1">
            <a:off x="9174968" y="3657506"/>
            <a:ext cx="711200" cy="6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D63B29F-F136-45B5-A47A-CCDD2384E98F}"/>
              </a:ext>
            </a:extLst>
          </p:cNvPr>
          <p:cNvCxnSpPr/>
          <p:nvPr/>
        </p:nvCxnSpPr>
        <p:spPr>
          <a:xfrm flipV="1">
            <a:off x="8852420" y="1261518"/>
            <a:ext cx="2658996" cy="27375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023A212-7214-4EB2-987F-2C4C54881B66}"/>
              </a:ext>
            </a:extLst>
          </p:cNvPr>
          <p:cNvGraphicFramePr>
            <a:graphicFrameLocks noGrp="1"/>
          </p:cNvGraphicFramePr>
          <p:nvPr/>
        </p:nvGraphicFramePr>
        <p:xfrm>
          <a:off x="8852420" y="1302707"/>
          <a:ext cx="2658996" cy="6434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64749">
                  <a:extLst>
                    <a:ext uri="{9D8B030D-6E8A-4147-A177-3AD203B41FA5}">
                      <a16:colId xmlns:a16="http://schemas.microsoft.com/office/drawing/2014/main" val="4004917570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104639349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1326286604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3946712584"/>
                    </a:ext>
                  </a:extLst>
                </a:gridCol>
              </a:tblGrid>
              <a:tr h="6434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410055"/>
                  </a:ext>
                </a:extLst>
              </a:tr>
            </a:tbl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749891AB-F011-4FC3-8BCB-7CD8F2BCE694}"/>
              </a:ext>
            </a:extLst>
          </p:cNvPr>
          <p:cNvGrpSpPr/>
          <p:nvPr/>
        </p:nvGrpSpPr>
        <p:grpSpPr>
          <a:xfrm rot="16200000" flipV="1">
            <a:off x="9170442" y="1616665"/>
            <a:ext cx="2022951" cy="1378609"/>
            <a:chOff x="9679837" y="2105877"/>
            <a:chExt cx="2022951" cy="1378609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6A95B803-ACBF-403A-A1BB-C4A7BB201D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3817" y="2105877"/>
              <a:ext cx="1" cy="667409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0F24D502-D619-4228-A186-1325482FC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86099" y="2776416"/>
              <a:ext cx="711200" cy="6262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1F18F697-0E5B-4839-86D2-24DCAF24D6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9358" y="2776416"/>
              <a:ext cx="711200" cy="6262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CFFEFF1A-5D26-42E2-A988-B2C01AAD1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1588" y="2776416"/>
              <a:ext cx="711200" cy="6262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726ED2EB-CB9F-4A94-A816-F5ED6EA6239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327368" y="3125755"/>
              <a:ext cx="711200" cy="6262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75A3F2D9-0F6C-41D3-BA14-41029D811B1A}"/>
              </a:ext>
            </a:extLst>
          </p:cNvPr>
          <p:cNvSpPr txBox="1"/>
          <p:nvPr/>
        </p:nvSpPr>
        <p:spPr>
          <a:xfrm>
            <a:off x="10310955" y="911964"/>
            <a:ext cx="123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(n-1,n+1)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2C74B6-A93C-4B38-8DCD-ABB7E057D974}"/>
              </a:ext>
            </a:extLst>
          </p:cNvPr>
          <p:cNvSpPr txBox="1"/>
          <p:nvPr/>
        </p:nvSpPr>
        <p:spPr>
          <a:xfrm>
            <a:off x="893524" y="2850415"/>
            <a:ext cx="7224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从（</a:t>
            </a:r>
            <a:r>
              <a:rPr lang="en-US" altLang="zh-CN" sz="2000" dirty="0"/>
              <a:t>0,1</a:t>
            </a:r>
            <a:r>
              <a:rPr lang="zh-CN" altLang="en-US" sz="2000" dirty="0"/>
              <a:t>）向（</a:t>
            </a:r>
            <a:r>
              <a:rPr lang="en-US" altLang="zh-CN" sz="2000" dirty="0"/>
              <a:t>n,n+1</a:t>
            </a:r>
            <a:r>
              <a:rPr lang="zh-CN" altLang="en-US" sz="2000" dirty="0"/>
              <a:t>）坐一个</a:t>
            </a:r>
            <a:r>
              <a:rPr lang="zh-CN" altLang="en-US" sz="2800" b="1" dirty="0">
                <a:solidFill>
                  <a:srgbClr val="00B050"/>
                </a:solidFill>
              </a:rPr>
              <a:t>对角线</a:t>
            </a:r>
            <a:r>
              <a:rPr lang="zh-CN" altLang="en-US" sz="2000" dirty="0"/>
              <a:t>，将原先路径中第一次接触该对角线的部分以该对角线为轴，做个</a:t>
            </a:r>
            <a:r>
              <a:rPr lang="zh-CN" altLang="en-US" sz="2800" b="1" dirty="0">
                <a:solidFill>
                  <a:srgbClr val="7030A0"/>
                </a:solidFill>
              </a:rPr>
              <a:t>对称</a:t>
            </a:r>
            <a:r>
              <a:rPr lang="zh-CN" altLang="en-US" sz="2000" dirty="0"/>
              <a:t>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752BAD2-376F-43FB-B9A4-8BAD1F3C7BCB}"/>
              </a:ext>
            </a:extLst>
          </p:cNvPr>
          <p:cNvSpPr txBox="1"/>
          <p:nvPr/>
        </p:nvSpPr>
        <p:spPr>
          <a:xfrm>
            <a:off x="893524" y="4200165"/>
            <a:ext cx="704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用对称部分替换原先部分，得到一个新的路径，该路径必然以（</a:t>
            </a:r>
            <a:r>
              <a:rPr lang="en-US" altLang="zh-CN" sz="2000" dirty="0"/>
              <a:t>n-1, n+1</a:t>
            </a:r>
            <a:r>
              <a:rPr lang="zh-CN" altLang="en-US" sz="2000" dirty="0"/>
              <a:t>）为终点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8ACF898-17C4-4DFB-BA4A-82D93C056B5D}"/>
              </a:ext>
            </a:extLst>
          </p:cNvPr>
          <p:cNvSpPr txBox="1"/>
          <p:nvPr/>
        </p:nvSpPr>
        <p:spPr>
          <a:xfrm>
            <a:off x="893523" y="5040272"/>
            <a:ext cx="7047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这样的路径必然包含</a:t>
            </a:r>
            <a:r>
              <a:rPr lang="en-US" altLang="zh-CN" sz="2000" dirty="0"/>
              <a:t>n-1</a:t>
            </a:r>
            <a:r>
              <a:rPr lang="zh-CN" altLang="en-US" sz="2000" dirty="0"/>
              <a:t>次向右移动，</a:t>
            </a:r>
            <a:r>
              <a:rPr lang="en-US" altLang="zh-CN" sz="2000" dirty="0"/>
              <a:t>n+1</a:t>
            </a:r>
            <a:r>
              <a:rPr lang="zh-CN" altLang="en-US" sz="2000" dirty="0"/>
              <a:t>次向上移动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7D775ED-9516-4DC0-860A-8FA0332C0789}"/>
                  </a:ext>
                </a:extLst>
              </p:cNvPr>
              <p:cNvSpPr txBox="1"/>
              <p:nvPr/>
            </p:nvSpPr>
            <p:spPr>
              <a:xfrm>
                <a:off x="764449" y="5621544"/>
                <a:ext cx="2980616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7D775ED-9516-4DC0-860A-8FA0332C0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49" y="5621544"/>
                <a:ext cx="2980616" cy="6365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EF8AA70-5451-4B1B-BC11-6FA2940AE822}"/>
                  </a:ext>
                </a:extLst>
              </p:cNvPr>
              <p:cNvSpPr txBox="1"/>
              <p:nvPr/>
            </p:nvSpPr>
            <p:spPr>
              <a:xfrm>
                <a:off x="4876599" y="5621544"/>
                <a:ext cx="4442330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EF8AA70-5451-4B1B-BC11-6FA2940AE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599" y="5621544"/>
                <a:ext cx="4442330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504336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1074" y="1587210"/>
            <a:ext cx="2502369" cy="5107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/>
              <a:t>Algorithm </a:t>
            </a:r>
            <a:r>
              <a:rPr lang="en-US" altLang="zh-CN" sz="1800" dirty="0" err="1"/>
              <a:t>genOperations</a:t>
            </a:r>
            <a:r>
              <a:rPr lang="en-US" altLang="zh-CN" sz="1800" dirty="0"/>
              <a:t>(P)</a:t>
            </a:r>
          </a:p>
          <a:p>
            <a:r>
              <a:rPr lang="en-US" altLang="zh-CN" sz="1800" dirty="0"/>
              <a:t>Input</a:t>
            </a:r>
          </a:p>
          <a:p>
            <a:pPr lvl="1"/>
            <a:r>
              <a:rPr lang="en-US" altLang="zh-CN" sz="1600" dirty="0"/>
              <a:t>P: a permutation of A</a:t>
            </a:r>
            <a:r>
              <a:rPr lang="en-US" altLang="zh-CN" sz="1600" baseline="-25000" dirty="0"/>
              <a:t>N</a:t>
            </a:r>
          </a:p>
          <a:p>
            <a:r>
              <a:rPr lang="en-US" altLang="zh-CN" sz="1800" dirty="0"/>
              <a:t>Output</a:t>
            </a:r>
          </a:p>
          <a:p>
            <a:pPr lvl="1"/>
            <a:r>
              <a:rPr lang="en-US" altLang="zh-CN" sz="1600" dirty="0"/>
              <a:t>“NO”, if P can not be obtained by a stack</a:t>
            </a:r>
          </a:p>
          <a:p>
            <a:pPr lvl="1"/>
            <a:r>
              <a:rPr lang="en-US" altLang="zh-CN" sz="1600" dirty="0"/>
              <a:t>“YES”  and S</a:t>
            </a:r>
            <a:r>
              <a:rPr lang="en-US" altLang="zh-CN" sz="1600" baseline="-25000" dirty="0"/>
              <a:t>O</a:t>
            </a:r>
            <a:r>
              <a:rPr lang="en-US" altLang="zh-CN" sz="1600" dirty="0"/>
              <a:t> : a sequence of operations generate P, if P can be obtained by a stack</a:t>
            </a:r>
          </a:p>
          <a:p>
            <a:pPr lvl="1"/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703443" y="1587210"/>
                <a:ext cx="4516341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sz="1400" b="1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zh-CN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zh-CN" sz="1400" b="1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1;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ops</a:t>
                </a:r>
                <a:r>
                  <a:rPr lang="en-US" altLang="zh-CN" sz="1400" b="1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EmptyList;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 input is not empty and E=true do the following: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read(Y);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while Y&gt;I do the following: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push(I,S);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altLang="zh-CN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ops.add</a:t>
                </a: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(1);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I</a:t>
                </a:r>
                <a:r>
                  <a:rPr lang="en-US" altLang="zh-CN" sz="1400" b="1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I+1;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 Y=I then do the following: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altLang="zh-CN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ops.add</a:t>
                </a: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(2); I</a:t>
                </a:r>
                <a:r>
                  <a:rPr lang="en-US" altLang="zh-CN" sz="1400" b="1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I+1;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 do the following: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pop(Z,S);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altLang="zh-CN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ops.add</a:t>
                </a: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(3);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if(Z!=Y) do the following: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E</a:t>
                </a:r>
                <a:r>
                  <a:rPr lang="en-US" altLang="zh-CN" sz="1400" b="1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break;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sz="1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43" y="1587210"/>
                <a:ext cx="4516341" cy="4185761"/>
              </a:xfrm>
              <a:prstGeom prst="rect">
                <a:avLst/>
              </a:prstGeom>
              <a:blipFill>
                <a:blip r:embed="rId3"/>
                <a:stretch>
                  <a:fillRect l="-270" t="-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917635" y="1587210"/>
            <a:ext cx="52743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8"/>
            </a:pP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E=true do the following: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print(“YES”);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each integer o in ops do: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if o=1 do: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print(“read(X); push(X,S);”);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else if o=2 do</a:t>
            </a:r>
            <a:r>
              <a:rPr lang="zh-CN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：</a:t>
            </a:r>
            <a:endParaRPr lang="en-US" altLang="zh-CN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print(“read(X); print(X);”);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else if o=3 do: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print(“pop(X,S);”);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do: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 (“NO”);</a:t>
            </a:r>
          </a:p>
        </p:txBody>
      </p:sp>
    </p:spTree>
    <p:extLst>
      <p:ext uri="{BB962C8B-B14F-4D97-AF65-F5344CB8AC3E}">
        <p14:creationId xmlns:p14="http://schemas.microsoft.com/office/powerpoint/2010/main" val="11280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3"/>
            <a:ext cx="12192000" cy="150676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751" y="1709530"/>
            <a:ext cx="11566498" cy="4467437"/>
          </a:xfrm>
        </p:spPr>
        <p:txBody>
          <a:bodyPr/>
          <a:lstStyle/>
          <a:p>
            <a:r>
              <a:rPr lang="en-US" altLang="zh-CN" sz="2800" dirty="0"/>
              <a:t>(a)(3,1,2)</a:t>
            </a:r>
          </a:p>
          <a:p>
            <a:pPr lvl="1"/>
            <a:r>
              <a:rPr lang="en-US" altLang="zh-CN" sz="2400" dirty="0"/>
              <a:t>read(x); push(</a:t>
            </a:r>
            <a:r>
              <a:rPr lang="en-US" altLang="zh-CN" sz="2400" dirty="0" err="1"/>
              <a:t>x,s</a:t>
            </a:r>
            <a:r>
              <a:rPr lang="en-US" altLang="zh-CN" sz="2400" dirty="0"/>
              <a:t>); read(x); push(</a:t>
            </a:r>
            <a:r>
              <a:rPr lang="en-US" altLang="zh-CN" sz="2400" dirty="0" err="1"/>
              <a:t>x,s</a:t>
            </a:r>
            <a:r>
              <a:rPr lang="en-US" altLang="zh-CN" sz="2400" dirty="0"/>
              <a:t>); read(x); print(x); pop(</a:t>
            </a:r>
            <a:r>
              <a:rPr lang="en-US" altLang="zh-CN" sz="2400" dirty="0" err="1"/>
              <a:t>x,s</a:t>
            </a:r>
            <a:r>
              <a:rPr lang="en-US" altLang="zh-CN" sz="2400" dirty="0"/>
              <a:t>); push(</a:t>
            </a:r>
            <a:r>
              <a:rPr lang="en-US" altLang="zh-CN" sz="2400" dirty="0" err="1"/>
              <a:t>x,s</a:t>
            </a:r>
            <a:r>
              <a:rPr lang="en-US" altLang="zh-CN" sz="2400" dirty="0"/>
              <a:t>’); pop(</a:t>
            </a:r>
            <a:r>
              <a:rPr lang="en-US" altLang="zh-CN" sz="2400" dirty="0" err="1"/>
              <a:t>x,s</a:t>
            </a:r>
            <a:r>
              <a:rPr lang="en-US" altLang="zh-CN" sz="2400" dirty="0"/>
              <a:t>); print(x); pop(</a:t>
            </a:r>
            <a:r>
              <a:rPr lang="en-US" altLang="zh-CN" sz="2400" dirty="0" err="1"/>
              <a:t>x,s</a:t>
            </a:r>
            <a:r>
              <a:rPr lang="en-US" altLang="zh-CN" sz="2400" dirty="0"/>
              <a:t>’); print(x);</a:t>
            </a:r>
          </a:p>
          <a:p>
            <a:r>
              <a:rPr lang="en-US" altLang="zh-CN" sz="2800" dirty="0"/>
              <a:t>(b)</a:t>
            </a:r>
            <a:endParaRPr lang="zh-CN" altLang="zh-CN" sz="2800" dirty="0"/>
          </a:p>
          <a:p>
            <a:endParaRPr lang="zh-CN" altLang="en-US" sz="28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457450" y="3612725"/>
            <a:ext cx="2609850" cy="466725"/>
            <a:chOff x="2400300" y="3629025"/>
            <a:chExt cx="3810000" cy="466725"/>
          </a:xfrm>
        </p:grpSpPr>
        <p:grpSp>
          <p:nvGrpSpPr>
            <p:cNvPr id="9" name="组合 8"/>
            <p:cNvGrpSpPr/>
            <p:nvPr/>
          </p:nvGrpSpPr>
          <p:grpSpPr>
            <a:xfrm>
              <a:off x="2400300" y="3629025"/>
              <a:ext cx="3810000" cy="466725"/>
              <a:chOff x="2400300" y="3629025"/>
              <a:chExt cx="3810000" cy="46672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400300" y="3629025"/>
                <a:ext cx="38100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267075" y="3629025"/>
                <a:ext cx="438150" cy="46672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3</a:t>
                </a:r>
                <a:endParaRPr lang="zh-CN" altLang="en-US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400300" y="3629025"/>
                <a:ext cx="438150" cy="46672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1</a:t>
                </a:r>
                <a:endParaRPr lang="zh-CN" altLang="en-US" dirty="0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828925" y="3629025"/>
                <a:ext cx="438150" cy="46672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3705225" y="3629025"/>
              <a:ext cx="438150" cy="46672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133850" y="3629025"/>
              <a:ext cx="438150" cy="46672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5</a:t>
              </a:r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457450" y="4550572"/>
            <a:ext cx="2609850" cy="466725"/>
            <a:chOff x="2400300" y="4209684"/>
            <a:chExt cx="3810000" cy="466725"/>
          </a:xfrm>
        </p:grpSpPr>
        <p:grpSp>
          <p:nvGrpSpPr>
            <p:cNvPr id="10" name="组合 9"/>
            <p:cNvGrpSpPr/>
            <p:nvPr/>
          </p:nvGrpSpPr>
          <p:grpSpPr>
            <a:xfrm>
              <a:off x="2400300" y="4209684"/>
              <a:ext cx="3810000" cy="466725"/>
              <a:chOff x="2400300" y="3629025"/>
              <a:chExt cx="3810000" cy="466725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400300" y="3629025"/>
                <a:ext cx="38100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400300" y="3629025"/>
                <a:ext cx="438150" cy="46672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3</a:t>
                </a:r>
                <a:endParaRPr lang="zh-CN" altLang="en-US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838450" y="3629025"/>
                <a:ext cx="438150" cy="46672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4</a:t>
                </a:r>
                <a:endParaRPr lang="zh-CN" altLang="en-US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267075" y="3629025"/>
                <a:ext cx="438150" cy="46672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3705225" y="4209684"/>
              <a:ext cx="438150" cy="46672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4133850" y="4209684"/>
              <a:ext cx="438150" cy="46672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cxnSp>
        <p:nvCxnSpPr>
          <p:cNvPr id="22" name="肘形连接符 21"/>
          <p:cNvCxnSpPr>
            <a:stCxn id="7" idx="1"/>
            <a:endCxn id="5" idx="3"/>
          </p:cNvCxnSpPr>
          <p:nvPr/>
        </p:nvCxnSpPr>
        <p:spPr>
          <a:xfrm rot="10800000" flipH="1">
            <a:off x="2457450" y="3841326"/>
            <a:ext cx="2609850" cy="4763"/>
          </a:xfrm>
          <a:prstGeom prst="bentConnector5">
            <a:avLst>
              <a:gd name="adj1" fmla="val -8759"/>
              <a:gd name="adj2" fmla="val -9498992"/>
              <a:gd name="adj3" fmla="val 1087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960398" y="4184223"/>
            <a:ext cx="8096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6960398" y="3955623"/>
            <a:ext cx="80962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6960398" y="3727023"/>
            <a:ext cx="8096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6960397" y="3498423"/>
            <a:ext cx="8096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8203410" y="4205289"/>
            <a:ext cx="8096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8203410" y="3976689"/>
            <a:ext cx="8096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997593" y="5802464"/>
            <a:ext cx="8096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6997593" y="5573864"/>
            <a:ext cx="80962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8240605" y="5366330"/>
            <a:ext cx="8096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8240604" y="5137730"/>
            <a:ext cx="8096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8240605" y="5823530"/>
            <a:ext cx="8096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8240605" y="5594930"/>
            <a:ext cx="80962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7219974" y="30851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8500181" y="31206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S’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7189425" y="4664804"/>
            <a:ext cx="27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8469631" y="4700288"/>
            <a:ext cx="43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S’</a:t>
            </a:r>
            <a:endParaRPr lang="zh-CN" altLang="en-US" dirty="0"/>
          </a:p>
        </p:txBody>
      </p:sp>
      <p:cxnSp>
        <p:nvCxnSpPr>
          <p:cNvPr id="46" name="肘形连接符 45"/>
          <p:cNvCxnSpPr>
            <a:stCxn id="29" idx="3"/>
            <a:endCxn id="31" idx="0"/>
          </p:cNvCxnSpPr>
          <p:nvPr/>
        </p:nvCxnSpPr>
        <p:spPr>
          <a:xfrm>
            <a:off x="7770022" y="3612723"/>
            <a:ext cx="838201" cy="3639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连接符 49"/>
          <p:cNvCxnSpPr>
            <a:stCxn id="28" idx="3"/>
            <a:endCxn id="31" idx="0"/>
          </p:cNvCxnSpPr>
          <p:nvPr/>
        </p:nvCxnSpPr>
        <p:spPr>
          <a:xfrm>
            <a:off x="7770020" y="3841323"/>
            <a:ext cx="838200" cy="1353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6027378" y="3120642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(C)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25057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63962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4816" y="1163962"/>
            <a:ext cx="8322368" cy="56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1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95056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8737" y="2390039"/>
            <a:ext cx="3154210" cy="209502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Input: </a:t>
            </a:r>
          </a:p>
          <a:p>
            <a:pPr lvl="1"/>
            <a:r>
              <a:rPr lang="en-US" altLang="zh-CN" dirty="0"/>
              <a:t>A[1,…,N]: an array of distinct integers</a:t>
            </a:r>
          </a:p>
          <a:p>
            <a:r>
              <a:rPr lang="en-US" altLang="zh-CN" dirty="0"/>
              <a:t>Output:</a:t>
            </a:r>
          </a:p>
          <a:p>
            <a:pPr lvl="1"/>
            <a:r>
              <a:rPr lang="en-US" altLang="zh-CN" dirty="0"/>
              <a:t>T: the root node of an binary search tree exactly containing all integers from A;</a:t>
            </a:r>
          </a:p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607708" y="2084404"/>
                <a:ext cx="7584292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zh-CN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new node(A[1]);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zh-CN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N do: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Tc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while true do: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if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T.v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&gt;A[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do: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if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T.left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=null do: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T.left</a:t>
                </a:r>
                <a:r>
                  <a:rPr lang="en-US" altLang="zh-CN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new node(A[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break;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else do: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T</a:t>
                </a:r>
                <a:r>
                  <a:rPr lang="en-US" altLang="zh-CN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T.left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else if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T.v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&lt;A[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do: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if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T.right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=null do: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T.right</a:t>
                </a:r>
                <a:r>
                  <a:rPr lang="en-US" altLang="zh-CN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new node(A[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break;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else do: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T</a:t>
                </a:r>
                <a:r>
                  <a:rPr lang="en-US" altLang="zh-CN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T.right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retrun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T;</a:t>
                </a:r>
                <a:endParaRPr lang="zh-CN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08" y="2084404"/>
                <a:ext cx="7584292" cy="4801314"/>
              </a:xfrm>
              <a:prstGeom prst="rect">
                <a:avLst/>
              </a:prstGeom>
              <a:blipFill>
                <a:blip r:embed="rId3"/>
                <a:stretch>
                  <a:fillRect l="-563" t="-635" b="-10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2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5" y="0"/>
            <a:ext cx="12006650" cy="89063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6106" y="1037632"/>
            <a:ext cx="4821036" cy="182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400" dirty="0"/>
              <a:t>Algorithm </a:t>
            </a:r>
            <a:r>
              <a:rPr lang="en-US" altLang="zh-CN" sz="2400" dirty="0" err="1"/>
              <a:t>getAllPermutation</a:t>
            </a:r>
            <a:r>
              <a:rPr lang="en-US" altLang="zh-CN" sz="2400" dirty="0"/>
              <a:t>(N)</a:t>
            </a:r>
          </a:p>
          <a:p>
            <a:r>
              <a:rPr lang="en-US" altLang="zh-CN" sz="2400" dirty="0"/>
              <a:t>Input:</a:t>
            </a:r>
          </a:p>
          <a:p>
            <a:pPr lvl="1"/>
            <a:r>
              <a:rPr lang="en-US" altLang="zh-CN" sz="2000" dirty="0"/>
              <a:t>N: a positive integer</a:t>
            </a:r>
          </a:p>
          <a:p>
            <a:r>
              <a:rPr lang="en-US" altLang="zh-CN" sz="2400" dirty="0"/>
              <a:t>Output:</a:t>
            </a:r>
          </a:p>
          <a:p>
            <a:pPr lvl="1"/>
            <a:r>
              <a:rPr lang="en-US" altLang="zh-CN" sz="2000" dirty="0"/>
              <a:t>All the permutation </a:t>
            </a:r>
            <a:r>
              <a:rPr lang="en-US" altLang="zh-CN" sz="2000" dirty="0" err="1"/>
              <a:t>aof</a:t>
            </a:r>
            <a:r>
              <a:rPr lang="en-US" altLang="zh-CN" sz="2000" dirty="0"/>
              <a:t> A</a:t>
            </a:r>
            <a:r>
              <a:rPr lang="en-US" altLang="zh-CN" sz="2000" baseline="-25000" dirty="0"/>
              <a:t>N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432262" y="3005031"/>
            <a:ext cx="4217323" cy="10156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[N+1]used={0,0,…0};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 [N]perm;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permutation(N,0,used)</a:t>
            </a:r>
            <a:endParaRPr lang="zh-CN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4756" y="1516859"/>
            <a:ext cx="7228067" cy="470898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Subprocess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permutation(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k, 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*used)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If(k==N){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=0;i&lt;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&lt;&lt;perm[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]&lt;&lt;“ “;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=1;i&lt;=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if(used[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]==0){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perm[k]=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used[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]=1;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permutation(N,k+1,used);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used[</a:t>
            </a:r>
            <a:r>
              <a:rPr lang="en-US" altLang="zh-CN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]=0;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65" y="320236"/>
            <a:ext cx="7674276" cy="62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8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" y="63694"/>
            <a:ext cx="12145384" cy="187784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60165" y="2012862"/>
            <a:ext cx="3566264" cy="219079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altLang="zh-CN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altLang="zh-CN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push(</a:t>
            </a:r>
            <a:r>
              <a:rPr lang="en-US" altLang="zh-CN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x,s</a:t>
            </a:r>
            <a:r>
              <a:rPr lang="en-US" altLang="zh-CN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lvl="1"/>
            <a:r>
              <a:rPr lang="en-US" altLang="zh-CN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push(</a:t>
            </a:r>
            <a:r>
              <a:rPr lang="en-US" altLang="zh-CN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x,s</a:t>
            </a:r>
            <a:r>
              <a:rPr lang="en-US" altLang="zh-CN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lvl="1"/>
            <a:r>
              <a:rPr lang="en-US" altLang="zh-CN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print(x),</a:t>
            </a:r>
          </a:p>
          <a:p>
            <a:pPr lvl="1"/>
            <a:r>
              <a:rPr lang="en-US" altLang="zh-CN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pop(x), print(x)</a:t>
            </a:r>
          </a:p>
          <a:p>
            <a:pPr lvl="1"/>
            <a:r>
              <a:rPr lang="en-US" altLang="zh-CN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pop(x), print(x)</a:t>
            </a:r>
            <a:endParaRPr lang="zh-CN" alt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410060" y="4274980"/>
            <a:ext cx="3705038" cy="23225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UcPeriod" startAt="2"/>
            </a:pP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push(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x,s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push(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x,s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print(x),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print(x),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pop(x), print(x)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pop(x), print(x)</a:t>
            </a:r>
            <a:endParaRPr lang="zh-CN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805354" y="2059013"/>
            <a:ext cx="4264026" cy="47352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UcPeriod" startAt="3"/>
            </a:pP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push(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x,s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push(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x,s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print(x),//3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push(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x,s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print(x),//5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push(</a:t>
            </a:r>
            <a:r>
              <a:rPr lang="en-US" altLang="zh-CN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x,s</a:t>
            </a:r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print(x),//7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pop(x), print(x),//6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print(x),//8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pop(x), print(x),//4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print(x),//9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pop(x), print(x),//2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read(x), print(x),//10</a:t>
            </a:r>
          </a:p>
          <a:p>
            <a:pPr lvl="1"/>
            <a:r>
              <a:rPr lang="en-US" altLang="zh-C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pop(x), print(x),//1</a:t>
            </a:r>
          </a:p>
          <a:p>
            <a:pPr marL="457200" lvl="1" indent="0">
              <a:buNone/>
            </a:pPr>
            <a:endParaRPr lang="zh-CN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51" y="-1"/>
            <a:ext cx="12223312" cy="156833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9374" y="1767840"/>
            <a:ext cx="9766126" cy="296487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altLang="zh-CN" sz="2800" dirty="0"/>
              <a:t>(3,1,2)</a:t>
            </a:r>
          </a:p>
          <a:p>
            <a:pPr lvl="1"/>
            <a:r>
              <a:rPr lang="en-US" altLang="zh-CN" sz="2400" dirty="0"/>
              <a:t>3</a:t>
            </a:r>
            <a:r>
              <a:rPr lang="zh-CN" altLang="en-US" sz="2400" dirty="0"/>
              <a:t>输出时，</a:t>
            </a:r>
            <a:r>
              <a:rPr lang="en-US" altLang="zh-CN" sz="2400" dirty="0"/>
              <a:t>2</a:t>
            </a:r>
            <a:r>
              <a:rPr lang="zh-CN" altLang="en-US" sz="2400" dirty="0"/>
              <a:t>和</a:t>
            </a:r>
            <a:r>
              <a:rPr lang="en-US" altLang="zh-CN" sz="2400" dirty="0"/>
              <a:t>1</a:t>
            </a:r>
            <a:r>
              <a:rPr lang="zh-CN" altLang="en-US" sz="2400" dirty="0"/>
              <a:t>必然在栈中，</a:t>
            </a:r>
            <a:r>
              <a:rPr lang="en-US" altLang="zh-CN" sz="2400" dirty="0"/>
              <a:t>2</a:t>
            </a:r>
            <a:r>
              <a:rPr lang="zh-CN" altLang="en-US" sz="2400" dirty="0"/>
              <a:t>必须在</a:t>
            </a:r>
            <a:r>
              <a:rPr lang="en-US" altLang="zh-CN" sz="2400" dirty="0"/>
              <a:t>1</a:t>
            </a:r>
            <a:r>
              <a:rPr lang="zh-CN" altLang="en-US" sz="2400" dirty="0"/>
              <a:t>之上，所以</a:t>
            </a:r>
            <a:r>
              <a:rPr lang="en-US" altLang="zh-CN" sz="2400" dirty="0"/>
              <a:t>2</a:t>
            </a:r>
            <a:r>
              <a:rPr lang="zh-CN" altLang="en-US" sz="2400" dirty="0"/>
              <a:t>必然比</a:t>
            </a:r>
            <a:r>
              <a:rPr lang="en-US" altLang="zh-CN" sz="2400" dirty="0"/>
              <a:t>1</a:t>
            </a:r>
            <a:r>
              <a:rPr lang="zh-CN" altLang="en-US" sz="2400" dirty="0"/>
              <a:t>先出栈；</a:t>
            </a:r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marL="571500" indent="-571500">
              <a:buFont typeface="+mj-lt"/>
              <a:buAutoNum type="romanUcPeriod"/>
            </a:pPr>
            <a:r>
              <a:rPr lang="en-US" altLang="zh-CN" sz="2800" dirty="0"/>
              <a:t>(4,5,3,7,2,1,6)</a:t>
            </a:r>
          </a:p>
          <a:p>
            <a:pPr lvl="1"/>
            <a:r>
              <a:rPr lang="en-US" altLang="zh-CN" sz="2400" dirty="0"/>
              <a:t>7</a:t>
            </a:r>
            <a:r>
              <a:rPr lang="zh-CN" altLang="en-US" sz="2400" dirty="0"/>
              <a:t>输出时，</a:t>
            </a:r>
            <a:r>
              <a:rPr lang="en-US" altLang="zh-CN" sz="2400" dirty="0"/>
              <a:t>6</a:t>
            </a:r>
            <a:r>
              <a:rPr lang="zh-CN" altLang="en-US" sz="2400" dirty="0"/>
              <a:t>、</a:t>
            </a:r>
            <a:r>
              <a:rPr lang="en-US" altLang="zh-CN" sz="2400" dirty="0"/>
              <a:t>2</a:t>
            </a:r>
            <a:r>
              <a:rPr lang="zh-CN" altLang="en-US" sz="2400" dirty="0"/>
              <a:t>和</a:t>
            </a:r>
            <a:r>
              <a:rPr lang="en-US" altLang="zh-CN" sz="2400" dirty="0"/>
              <a:t>1</a:t>
            </a:r>
            <a:r>
              <a:rPr lang="zh-CN" altLang="en-US" sz="2400" dirty="0"/>
              <a:t>必然在栈中，</a:t>
            </a:r>
            <a:r>
              <a:rPr lang="en-US" altLang="zh-CN" sz="2400" dirty="0"/>
              <a:t>6</a:t>
            </a:r>
            <a:r>
              <a:rPr lang="zh-CN" altLang="en-US" sz="2400" dirty="0"/>
              <a:t>必须在</a:t>
            </a:r>
            <a:r>
              <a:rPr lang="en-US" altLang="zh-CN" sz="2400" dirty="0"/>
              <a:t>2</a:t>
            </a:r>
            <a:r>
              <a:rPr lang="zh-CN" altLang="en-US" sz="2400" dirty="0"/>
              <a:t>、</a:t>
            </a:r>
            <a:r>
              <a:rPr lang="en-US" altLang="zh-CN" sz="2400" dirty="0"/>
              <a:t>1</a:t>
            </a:r>
            <a:r>
              <a:rPr lang="zh-CN" altLang="en-US" sz="2400" dirty="0"/>
              <a:t>之上，所以</a:t>
            </a:r>
            <a:r>
              <a:rPr lang="en-US" altLang="zh-CN" sz="2400" dirty="0"/>
              <a:t>6</a:t>
            </a:r>
            <a:r>
              <a:rPr lang="zh-CN" altLang="en-US" sz="2400" dirty="0"/>
              <a:t>必然比</a:t>
            </a:r>
            <a:r>
              <a:rPr lang="en-US" altLang="zh-CN" sz="2400" dirty="0"/>
              <a:t>2</a:t>
            </a:r>
            <a:r>
              <a:rPr lang="zh-CN" altLang="en-US" sz="2400" dirty="0"/>
              <a:t>、</a:t>
            </a:r>
            <a:r>
              <a:rPr lang="en-US" altLang="zh-CN" sz="2400" dirty="0"/>
              <a:t>1</a:t>
            </a:r>
            <a:r>
              <a:rPr lang="zh-CN" altLang="en-US" sz="2400" dirty="0"/>
              <a:t>先出栈；</a:t>
            </a:r>
            <a:endParaRPr lang="en-US" altLang="zh-CN" sz="2400" dirty="0"/>
          </a:p>
          <a:p>
            <a:pPr marL="457200" lvl="1" indent="0">
              <a:buNone/>
            </a:pPr>
            <a:endParaRPr lang="zh-CN" altLang="en-US" sz="2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401E9F8-7E76-4556-A487-0623E37872C8}"/>
              </a:ext>
            </a:extLst>
          </p:cNvPr>
          <p:cNvSpPr/>
          <p:nvPr/>
        </p:nvSpPr>
        <p:spPr>
          <a:xfrm>
            <a:off x="637120" y="5343829"/>
            <a:ext cx="110750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400" b="1" dirty="0"/>
              <a:t>如果</a:t>
            </a:r>
            <a:r>
              <a:rPr lang="en-US" altLang="zh-CN" sz="2400" b="1" dirty="0"/>
              <a:t>Permutation</a:t>
            </a:r>
            <a:r>
              <a:rPr lang="zh-CN" altLang="en-US" sz="2400" b="1" dirty="0"/>
              <a:t>包含一个</a:t>
            </a:r>
            <a:r>
              <a:rPr lang="zh-CN" altLang="en-US" sz="2400" b="1" dirty="0">
                <a:solidFill>
                  <a:srgbClr val="C00000"/>
                </a:solidFill>
              </a:rPr>
              <a:t>子序列</a:t>
            </a:r>
            <a:r>
              <a:rPr lang="en-US" altLang="zh-CN" sz="2400" b="1" dirty="0" err="1"/>
              <a:t>x,y,z</a:t>
            </a:r>
            <a:r>
              <a:rPr lang="zh-CN" altLang="en-US" sz="2400" b="1" dirty="0"/>
              <a:t>，满足</a:t>
            </a:r>
            <a:r>
              <a:rPr lang="en-US" altLang="zh-CN" sz="2400" b="1" dirty="0"/>
              <a:t>x&gt;z&gt;y</a:t>
            </a:r>
            <a:r>
              <a:rPr lang="zh-CN" altLang="en-US" sz="2400" b="1" dirty="0"/>
              <a:t>，则无法用一个</a:t>
            </a:r>
            <a:r>
              <a:rPr lang="en-US" altLang="zh-CN" sz="2400" b="1" dirty="0"/>
              <a:t>stack</a:t>
            </a:r>
            <a:r>
              <a:rPr lang="zh-CN" altLang="en-US" sz="2400" b="1" dirty="0"/>
              <a:t>来生成</a:t>
            </a:r>
          </a:p>
        </p:txBody>
      </p:sp>
    </p:spTree>
    <p:extLst>
      <p:ext uri="{BB962C8B-B14F-4D97-AF65-F5344CB8AC3E}">
        <p14:creationId xmlns:p14="http://schemas.microsoft.com/office/powerpoint/2010/main" val="7838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10</a:t>
            </a:r>
            <a:r>
              <a:rPr lang="zh-CN" altLang="en-US" sz="2800" dirty="0"/>
              <a:t>：枚举</a:t>
            </a:r>
            <a:endParaRPr lang="en-US" altLang="zh-CN" sz="2800" dirty="0"/>
          </a:p>
          <a:p>
            <a:pPr lvl="1"/>
            <a:r>
              <a:rPr lang="en-US" altLang="zh-CN" sz="2400" dirty="0"/>
              <a:t>(1,4,2,3)</a:t>
            </a:r>
          </a:p>
          <a:p>
            <a:pPr lvl="1"/>
            <a:r>
              <a:rPr lang="en-US" altLang="zh-CN" sz="2400" dirty="0"/>
              <a:t>(2,4,1,3)</a:t>
            </a:r>
          </a:p>
          <a:p>
            <a:pPr lvl="1"/>
            <a:r>
              <a:rPr lang="en-US" altLang="zh-CN" sz="2400" dirty="0"/>
              <a:t>(3,1,2,4) (3,1,4,2) (3,4,1,2)</a:t>
            </a:r>
          </a:p>
          <a:p>
            <a:pPr lvl="1"/>
            <a:r>
              <a:rPr lang="en-US" altLang="zh-CN" sz="2400" dirty="0"/>
              <a:t>(4,1,2,3) (4,1,3,2) (4,2,1,3) (4,2,3,1) (4,3,1,2)</a:t>
            </a:r>
            <a:endParaRPr lang="zh-CN" alt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(c) How many permutations of </a:t>
            </a:r>
            <a:r>
              <a:rPr lang="en-US" altLang="zh-CN" i="1" dirty="0"/>
              <a:t>A</a:t>
            </a:r>
            <a:r>
              <a:rPr lang="en-US" altLang="zh-CN" dirty="0"/>
              <a:t>4 </a:t>
            </a:r>
            <a:r>
              <a:rPr lang="en-US" altLang="zh-CN" i="1" dirty="0"/>
              <a:t>cannot </a:t>
            </a:r>
            <a:r>
              <a:rPr lang="en-US" altLang="zh-CN" dirty="0"/>
              <a:t>be obtained by a stack?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1214" y="4144737"/>
            <a:ext cx="1189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(c) How many permutations of </a:t>
            </a:r>
            <a:r>
              <a:rPr lang="en-US" altLang="zh-CN" sz="3200" i="1" dirty="0">
                <a:solidFill>
                  <a:srgbClr val="FF0000"/>
                </a:solidFill>
              </a:rPr>
              <a:t>A</a:t>
            </a:r>
            <a:r>
              <a:rPr lang="en-US" altLang="zh-CN" sz="3200" baseline="-25000" dirty="0">
                <a:solidFill>
                  <a:srgbClr val="FF0000"/>
                </a:solidFill>
              </a:rPr>
              <a:t>N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i="1" dirty="0">
                <a:solidFill>
                  <a:srgbClr val="FF0000"/>
                </a:solidFill>
              </a:rPr>
              <a:t>can </a:t>
            </a:r>
            <a:r>
              <a:rPr lang="en-US" altLang="zh-CN" sz="3200" dirty="0">
                <a:solidFill>
                  <a:srgbClr val="FF0000"/>
                </a:solidFill>
              </a:rPr>
              <a:t>be obtained by a stack?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955797" y="1423283"/>
                <a:ext cx="10828036" cy="1905767"/>
              </a:xfrm>
            </p:spPr>
            <p:txBody>
              <a:bodyPr/>
              <a:lstStyle/>
              <a:p>
                <a:r>
                  <a:rPr lang="en-US" altLang="zh-CN" sz="2800" dirty="0"/>
                  <a:t>C(N)=# permutations of A</a:t>
                </a:r>
                <a:r>
                  <a:rPr lang="en-US" altLang="zh-CN" sz="2800" baseline="-25000" dirty="0"/>
                  <a:t>N</a:t>
                </a:r>
                <a:r>
                  <a:rPr lang="en-US" altLang="zh-CN" sz="2800" dirty="0"/>
                  <a:t> can be obtained by a stack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2∗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!∗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797" y="1423283"/>
                <a:ext cx="10828036" cy="1905767"/>
              </a:xfrm>
              <a:blipFill>
                <a:blip r:embed="rId2"/>
                <a:stretch>
                  <a:fillRect l="-1014" t="-54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(c) How many permutations of </a:t>
            </a:r>
            <a:r>
              <a:rPr lang="en-US" altLang="zh-CN" i="1">
                <a:solidFill>
                  <a:srgbClr val="FF0000"/>
                </a:solidFill>
              </a:rPr>
              <a:t>A</a:t>
            </a:r>
            <a:r>
              <a:rPr lang="en-US" altLang="zh-CN" baseline="-25000">
                <a:solidFill>
                  <a:srgbClr val="FF0000"/>
                </a:solidFill>
              </a:rPr>
              <a:t>N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i="1">
                <a:solidFill>
                  <a:srgbClr val="FF0000"/>
                </a:solidFill>
              </a:rPr>
              <a:t>can </a:t>
            </a:r>
            <a:r>
              <a:rPr lang="en-US" altLang="zh-CN" dirty="0">
                <a:solidFill>
                  <a:srgbClr val="FF0000"/>
                </a:solidFill>
              </a:rPr>
              <a:t>be obtained by a stack?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865264" y="3429000"/>
                <a:ext cx="11147580" cy="20045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=0~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400" b="0" i="1" dirty="0"/>
              </a:p>
              <a:p>
                <a:endParaRPr lang="en-US" altLang="zh-CN" sz="2400" i="1" dirty="0"/>
              </a:p>
              <a:p>
                <a:r>
                  <a:rPr lang="en-US" altLang="zh-CN" sz="2400" b="0" i="1" dirty="0"/>
                  <a:t>C(0)=1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64" y="3429000"/>
                <a:ext cx="11147580" cy="2004523"/>
              </a:xfrm>
              <a:prstGeom prst="rect">
                <a:avLst/>
              </a:prstGeom>
              <a:blipFill>
                <a:blip r:embed="rId3"/>
                <a:stretch>
                  <a:fillRect l="-1695" b="-8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4837155" y="2380009"/>
            <a:ext cx="3664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(Catalan Numbers)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98023" y="6057382"/>
            <a:ext cx="5688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4"/>
              </a:rPr>
              <a:t>https://en.wikipedia.org/wiki/Catalan_number</a:t>
            </a:r>
            <a:r>
              <a:rPr lang="en-US" altLang="zh-CN" sz="14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752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(c) How many permutations of </a:t>
            </a:r>
            <a:r>
              <a:rPr lang="en-US" altLang="zh-CN" i="1">
                <a:solidFill>
                  <a:srgbClr val="FF0000"/>
                </a:solidFill>
              </a:rPr>
              <a:t>A</a:t>
            </a:r>
            <a:r>
              <a:rPr lang="en-US" altLang="zh-CN" baseline="-25000">
                <a:solidFill>
                  <a:srgbClr val="FF0000"/>
                </a:solidFill>
              </a:rPr>
              <a:t>N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i="1">
                <a:solidFill>
                  <a:srgbClr val="FF0000"/>
                </a:solidFill>
              </a:rPr>
              <a:t>can </a:t>
            </a:r>
            <a:r>
              <a:rPr lang="en-US" altLang="zh-CN" dirty="0">
                <a:solidFill>
                  <a:srgbClr val="FF0000"/>
                </a:solidFill>
              </a:rPr>
              <a:t>be obtained by a stack?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41976A-D548-45F4-B965-0E07C431F72C}"/>
              </a:ext>
            </a:extLst>
          </p:cNvPr>
          <p:cNvSpPr txBox="1"/>
          <p:nvPr/>
        </p:nvSpPr>
        <p:spPr>
          <a:xfrm>
            <a:off x="1038365" y="1271392"/>
            <a:ext cx="10115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一个长度为</a:t>
            </a:r>
            <a:r>
              <a:rPr lang="en-US" altLang="zh-CN" sz="2400" dirty="0"/>
              <a:t>2n</a:t>
            </a:r>
            <a:r>
              <a:rPr lang="zh-CN" altLang="en-US" sz="2400" dirty="0"/>
              <a:t>的</a:t>
            </a:r>
            <a:r>
              <a:rPr lang="zh-CN" altLang="en-US" sz="2400" b="1" dirty="0">
                <a:solidFill>
                  <a:srgbClr val="C00000"/>
                </a:solidFill>
              </a:rPr>
              <a:t>合法的</a:t>
            </a:r>
            <a:r>
              <a:rPr lang="en-US" altLang="zh-CN" sz="2400" dirty="0"/>
              <a:t>push</a:t>
            </a:r>
            <a:r>
              <a:rPr lang="zh-CN" altLang="en-US" sz="2400" dirty="0"/>
              <a:t>，</a:t>
            </a:r>
            <a:r>
              <a:rPr lang="en-US" altLang="zh-CN" sz="2400" dirty="0"/>
              <a:t>pop</a:t>
            </a:r>
            <a:r>
              <a:rPr lang="zh-CN" altLang="en-US" sz="2400" dirty="0"/>
              <a:t>序列，唯一的确定了一个</a:t>
            </a:r>
            <a:r>
              <a:rPr lang="en-US" altLang="zh-CN" sz="2400" dirty="0"/>
              <a:t>permutation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E41933-A72E-4718-88E8-3300C07CE98F}"/>
              </a:ext>
            </a:extLst>
          </p:cNvPr>
          <p:cNvSpPr txBox="1"/>
          <p:nvPr/>
        </p:nvSpPr>
        <p:spPr>
          <a:xfrm>
            <a:off x="1038365" y="229852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假设</a:t>
            </a:r>
            <a:r>
              <a:rPr lang="en-US" altLang="zh-CN" dirty="0"/>
              <a:t>n=4</a:t>
            </a:r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BD781C2-479F-42DA-956B-22726C63D27E}"/>
              </a:ext>
            </a:extLst>
          </p:cNvPr>
          <p:cNvGrpSpPr/>
          <p:nvPr/>
        </p:nvGrpSpPr>
        <p:grpSpPr>
          <a:xfrm>
            <a:off x="1822537" y="2968487"/>
            <a:ext cx="8893480" cy="2055287"/>
            <a:chOff x="1265129" y="3130010"/>
            <a:chExt cx="7086599" cy="142897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52E2E81-C64E-4625-B37C-CA5A75316264}"/>
                </a:ext>
              </a:extLst>
            </p:cNvPr>
            <p:cNvSpPr txBox="1"/>
            <p:nvPr/>
          </p:nvSpPr>
          <p:spPr>
            <a:xfrm>
              <a:off x="1265129" y="3130010"/>
              <a:ext cx="4954044" cy="320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CN" sz="2400" dirty="0"/>
                <a:t>push, pop, push, pop, push, pop, push, pop</a:t>
              </a:r>
              <a:endParaRPr lang="zh-CN" altLang="en-US" sz="24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D54E859-6F0B-4168-A8E6-266AA5BEE57B}"/>
                </a:ext>
              </a:extLst>
            </p:cNvPr>
            <p:cNvSpPr txBox="1"/>
            <p:nvPr/>
          </p:nvSpPr>
          <p:spPr>
            <a:xfrm>
              <a:off x="7462380" y="3130010"/>
              <a:ext cx="889348" cy="32098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CN" sz="2400" dirty="0"/>
                <a:t>1234</a:t>
              </a:r>
              <a:endParaRPr lang="zh-CN" altLang="en-US" sz="2400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AB4D643-22D5-4CCD-846E-7775622AB333}"/>
                </a:ext>
              </a:extLst>
            </p:cNvPr>
            <p:cNvSpPr txBox="1"/>
            <p:nvPr/>
          </p:nvSpPr>
          <p:spPr>
            <a:xfrm>
              <a:off x="1265129" y="3684008"/>
              <a:ext cx="4954044" cy="320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CN" sz="2400" dirty="0"/>
                <a:t>push, push, pop, pop, push, pop, push, pop</a:t>
              </a:r>
              <a:endParaRPr lang="zh-CN" altLang="en-US" sz="24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C6BBAAB-215A-4ABB-A80B-B8ADC67049E4}"/>
                </a:ext>
              </a:extLst>
            </p:cNvPr>
            <p:cNvSpPr txBox="1"/>
            <p:nvPr/>
          </p:nvSpPr>
          <p:spPr>
            <a:xfrm>
              <a:off x="7462380" y="3684008"/>
              <a:ext cx="889348" cy="32098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CN" sz="2400" dirty="0"/>
                <a:t>2134</a:t>
              </a:r>
              <a:endParaRPr lang="zh-CN" altLang="en-US" sz="2400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279E366-BD05-434E-80D4-4CA811F75CEF}"/>
                </a:ext>
              </a:extLst>
            </p:cNvPr>
            <p:cNvSpPr txBox="1"/>
            <p:nvPr/>
          </p:nvSpPr>
          <p:spPr>
            <a:xfrm>
              <a:off x="1265129" y="4238006"/>
              <a:ext cx="4954044" cy="320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CN" sz="2400" dirty="0"/>
                <a:t>push, push, push, push, pop, pop, pop, pop</a:t>
              </a:r>
              <a:endParaRPr lang="zh-CN" altLang="en-US" sz="24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438777B-9BD6-48C2-811A-96E2ACBD4657}"/>
                </a:ext>
              </a:extLst>
            </p:cNvPr>
            <p:cNvSpPr txBox="1"/>
            <p:nvPr/>
          </p:nvSpPr>
          <p:spPr>
            <a:xfrm>
              <a:off x="7462380" y="4238006"/>
              <a:ext cx="889348" cy="32098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CN" sz="2400" dirty="0"/>
                <a:t>4321</a:t>
              </a:r>
              <a:endParaRPr lang="zh-CN" altLang="en-US" sz="2400" dirty="0"/>
            </a:p>
          </p:txBody>
        </p:sp>
        <p:sp>
          <p:nvSpPr>
            <p:cNvPr id="18" name="箭头: 左右 17">
              <a:extLst>
                <a:ext uri="{FF2B5EF4-FFF2-40B4-BE49-F238E27FC236}">
                  <a16:creationId xmlns:a16="http://schemas.microsoft.com/office/drawing/2014/main" id="{BA3EAD3E-6E11-4D59-837A-39075D79A04C}"/>
                </a:ext>
              </a:extLst>
            </p:cNvPr>
            <p:cNvSpPr/>
            <p:nvPr/>
          </p:nvSpPr>
          <p:spPr>
            <a:xfrm>
              <a:off x="6421154" y="3164596"/>
              <a:ext cx="839244" cy="150312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zh-CN" altLang="en-US" sz="6000" b="1" dirty="0"/>
            </a:p>
          </p:txBody>
        </p:sp>
        <p:sp>
          <p:nvSpPr>
            <p:cNvPr id="19" name="箭头: 左右 18">
              <a:extLst>
                <a:ext uri="{FF2B5EF4-FFF2-40B4-BE49-F238E27FC236}">
                  <a16:creationId xmlns:a16="http://schemas.microsoft.com/office/drawing/2014/main" id="{C25D1766-EA82-49A3-B463-62CC18E82EDF}"/>
                </a:ext>
              </a:extLst>
            </p:cNvPr>
            <p:cNvSpPr/>
            <p:nvPr/>
          </p:nvSpPr>
          <p:spPr>
            <a:xfrm>
              <a:off x="6421154" y="3723176"/>
              <a:ext cx="839244" cy="150312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zh-CN" altLang="en-US" sz="6000" b="1" dirty="0"/>
            </a:p>
          </p:txBody>
        </p:sp>
        <p:sp>
          <p:nvSpPr>
            <p:cNvPr id="20" name="箭头: 左右 19">
              <a:extLst>
                <a:ext uri="{FF2B5EF4-FFF2-40B4-BE49-F238E27FC236}">
                  <a16:creationId xmlns:a16="http://schemas.microsoft.com/office/drawing/2014/main" id="{01D1600D-9BB7-4B46-90D3-147707C0C468}"/>
                </a:ext>
              </a:extLst>
            </p:cNvPr>
            <p:cNvSpPr/>
            <p:nvPr/>
          </p:nvSpPr>
          <p:spPr>
            <a:xfrm>
              <a:off x="6421154" y="4281756"/>
              <a:ext cx="839244" cy="150312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zh-CN" altLang="en-US" sz="6000" b="1" dirty="0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08B84F6F-F61E-416E-BF92-1833E00B6549}"/>
              </a:ext>
            </a:extLst>
          </p:cNvPr>
          <p:cNvSpPr txBox="1"/>
          <p:nvPr/>
        </p:nvSpPr>
        <p:spPr>
          <a:xfrm>
            <a:off x="3055056" y="5202968"/>
            <a:ext cx="4934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合法：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en-US" altLang="zh-CN" sz="2400" b="1" dirty="0">
                <a:solidFill>
                  <a:srgbClr val="C00000"/>
                </a:solidFill>
              </a:rPr>
              <a:t>pop</a:t>
            </a:r>
            <a:r>
              <a:rPr lang="zh-CN" altLang="en-US" sz="2400" b="1" dirty="0">
                <a:solidFill>
                  <a:srgbClr val="C00000"/>
                </a:solidFill>
              </a:rPr>
              <a:t>总数</a:t>
            </a:r>
            <a:r>
              <a:rPr lang="en-US" altLang="zh-CN" sz="2400" b="1" dirty="0">
                <a:solidFill>
                  <a:srgbClr val="C00000"/>
                </a:solidFill>
              </a:rPr>
              <a:t>=push</a:t>
            </a:r>
            <a:r>
              <a:rPr lang="zh-CN" altLang="en-US" sz="2400" b="1" dirty="0">
                <a:solidFill>
                  <a:srgbClr val="C00000"/>
                </a:solidFill>
              </a:rPr>
              <a:t>总数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>
                <a:solidFill>
                  <a:srgbClr val="C00000"/>
                </a:solidFill>
              </a:rPr>
              <a:t>任意前缀中的</a:t>
            </a:r>
            <a:r>
              <a:rPr lang="en-US" altLang="zh-CN" sz="2400" b="1" dirty="0">
                <a:solidFill>
                  <a:srgbClr val="C00000"/>
                </a:solidFill>
              </a:rPr>
              <a:t>pop</a:t>
            </a:r>
            <a:r>
              <a:rPr lang="zh-CN" altLang="en-US" sz="2400" b="1" dirty="0">
                <a:solidFill>
                  <a:srgbClr val="C00000"/>
                </a:solidFill>
              </a:rPr>
              <a:t>数量</a:t>
            </a:r>
            <a:r>
              <a:rPr lang="en-US" altLang="zh-CN" sz="2400" b="1" dirty="0">
                <a:solidFill>
                  <a:srgbClr val="C00000"/>
                </a:solidFill>
              </a:rPr>
              <a:t>&lt;=push</a:t>
            </a:r>
            <a:r>
              <a:rPr lang="zh-CN" altLang="en-US" sz="2400" b="1" dirty="0">
                <a:solidFill>
                  <a:srgbClr val="C00000"/>
                </a:solidFill>
              </a:rPr>
              <a:t>数量</a:t>
            </a:r>
          </a:p>
        </p:txBody>
      </p:sp>
    </p:spTree>
    <p:extLst>
      <p:ext uri="{BB962C8B-B14F-4D97-AF65-F5344CB8AC3E}">
        <p14:creationId xmlns:p14="http://schemas.microsoft.com/office/powerpoint/2010/main" val="35623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(c) How many permutations of 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baseline="-25000" dirty="0">
                <a:solidFill>
                  <a:srgbClr val="FF0000"/>
                </a:solidFill>
              </a:rPr>
              <a:t>N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can </a:t>
            </a:r>
            <a:r>
              <a:rPr lang="en-US" altLang="zh-CN" dirty="0">
                <a:solidFill>
                  <a:srgbClr val="FF0000"/>
                </a:solidFill>
              </a:rPr>
              <a:t>be obtained by a stack?</a:t>
            </a:r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24D7FBF-4FCC-46DB-A331-FEFE24C27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6821"/>
              </p:ext>
            </p:extLst>
          </p:nvPr>
        </p:nvGraphicFramePr>
        <p:xfrm>
          <a:off x="8852422" y="1859532"/>
          <a:ext cx="2658996" cy="27437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64749">
                  <a:extLst>
                    <a:ext uri="{9D8B030D-6E8A-4147-A177-3AD203B41FA5}">
                      <a16:colId xmlns:a16="http://schemas.microsoft.com/office/drawing/2014/main" val="3792728202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3408966646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2015191265"/>
                    </a:ext>
                  </a:extLst>
                </a:gridCol>
                <a:gridCol w="664749">
                  <a:extLst>
                    <a:ext uri="{9D8B030D-6E8A-4147-A177-3AD203B41FA5}">
                      <a16:colId xmlns:a16="http://schemas.microsoft.com/office/drawing/2014/main" val="1880044384"/>
                    </a:ext>
                  </a:extLst>
                </a:gridCol>
              </a:tblGrid>
              <a:tr h="68594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12006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3387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124896"/>
                  </a:ext>
                </a:extLst>
              </a:tr>
              <a:tr h="68594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7964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F10A888-0AAE-462D-90FF-20582B19D691}"/>
              </a:ext>
            </a:extLst>
          </p:cNvPr>
          <p:cNvSpPr txBox="1"/>
          <p:nvPr/>
        </p:nvSpPr>
        <p:spPr>
          <a:xfrm>
            <a:off x="8522844" y="469099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(0,0)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22130F4-1B8D-41EF-9F15-A26874D838F0}"/>
              </a:ext>
            </a:extLst>
          </p:cNvPr>
          <p:cNvSpPr txBox="1"/>
          <p:nvPr/>
        </p:nvSpPr>
        <p:spPr>
          <a:xfrm>
            <a:off x="11181840" y="1490200"/>
            <a:ext cx="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n,n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6B0DCEE-8AF8-4FAB-BCEA-A0F9CC369048}"/>
              </a:ext>
            </a:extLst>
          </p:cNvPr>
          <p:cNvCxnSpPr>
            <a:cxnSpLocks/>
          </p:cNvCxnSpPr>
          <p:nvPr/>
        </p:nvCxnSpPr>
        <p:spPr>
          <a:xfrm flipV="1">
            <a:off x="8852422" y="4597051"/>
            <a:ext cx="2658997" cy="626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833AA24-6F4B-464F-9390-6EAAE5B5C1A5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11511418" y="1859532"/>
            <a:ext cx="0" cy="27437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C739F4D6-B9C2-480C-A71F-23A91680B55B}"/>
              </a:ext>
            </a:extLst>
          </p:cNvPr>
          <p:cNvSpPr txBox="1"/>
          <p:nvPr/>
        </p:nvSpPr>
        <p:spPr>
          <a:xfrm>
            <a:off x="1089764" y="1236456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push</a:t>
            </a:r>
            <a:r>
              <a:rPr lang="zh-CN" altLang="en-US" dirty="0"/>
              <a:t>：视为向右移动一个单位</a:t>
            </a:r>
            <a:endParaRPr lang="en-US" altLang="zh-CN" dirty="0"/>
          </a:p>
          <a:p>
            <a:r>
              <a:rPr lang="en-US" altLang="zh-CN" dirty="0"/>
              <a:t>pop</a:t>
            </a:r>
            <a:r>
              <a:rPr lang="zh-CN" altLang="en-US" dirty="0"/>
              <a:t>：视为向上移动一个单位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EDEE43A-F169-4E12-BA66-0F653D9781D1}"/>
              </a:ext>
            </a:extLst>
          </p:cNvPr>
          <p:cNvSpPr txBox="1"/>
          <p:nvPr/>
        </p:nvSpPr>
        <p:spPr>
          <a:xfrm>
            <a:off x="1089764" y="2256517"/>
            <a:ext cx="585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则任意一个长度为</a:t>
            </a:r>
            <a:r>
              <a:rPr lang="en-US" altLang="zh-CN" dirty="0"/>
              <a:t>2n</a:t>
            </a:r>
            <a:r>
              <a:rPr lang="zh-CN" altLang="en-US" dirty="0"/>
              <a:t>，包含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push</a:t>
            </a:r>
            <a:r>
              <a:rPr lang="zh-CN" altLang="en-US" dirty="0"/>
              <a:t>和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pop</a:t>
            </a:r>
            <a:r>
              <a:rPr lang="zh-CN" altLang="en-US" dirty="0"/>
              <a:t>的序列，可以唯一的确定一条从（</a:t>
            </a:r>
            <a:r>
              <a:rPr lang="en-US" altLang="zh-CN" dirty="0"/>
              <a:t>0,0</a:t>
            </a:r>
            <a:r>
              <a:rPr lang="zh-CN" altLang="en-US" dirty="0"/>
              <a:t>）到（</a:t>
            </a:r>
            <a:r>
              <a:rPr lang="en-US" altLang="zh-CN" dirty="0" err="1"/>
              <a:t>n,n</a:t>
            </a:r>
            <a:r>
              <a:rPr lang="zh-CN" altLang="en-US" dirty="0"/>
              <a:t>）的路径（</a:t>
            </a:r>
            <a:r>
              <a:rPr lang="en-US" altLang="zh-CN" dirty="0"/>
              <a:t>path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351E99A-38AF-4CE1-B794-96624969BA00}"/>
                  </a:ext>
                </a:extLst>
              </p:cNvPr>
              <p:cNvSpPr txBox="1"/>
              <p:nvPr/>
            </p:nvSpPr>
            <p:spPr>
              <a:xfrm>
                <a:off x="3053530" y="2985504"/>
                <a:ext cx="3756069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这样的路径共有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条，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351E99A-38AF-4CE1-B794-96624969B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530" y="2985504"/>
                <a:ext cx="3756069" cy="582147"/>
              </a:xfrm>
              <a:prstGeom prst="rect">
                <a:avLst/>
              </a:prstGeom>
              <a:blipFill>
                <a:blip r:embed="rId2"/>
                <a:stretch>
                  <a:fillRect l="-1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365442"/>
      </p:ext>
    </p:extLst>
  </p:cSld>
  <p:clrMapOvr>
    <a:masterClrMapping/>
  </p:clrMapOvr>
</p:sld>
</file>

<file path=ppt/theme/theme1.xml><?xml version="1.0" encoding="utf-8"?>
<a:theme xmlns:a="http://schemas.openxmlformats.org/drawingml/2006/main" name="ProblemSolving-1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48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oblemSolving-1" id="{61D43C1A-B26D-49B3-BE1F-589F4983CACD}" vid="{D41E10E5-AF37-4C71-99FE-F6BE6764CFD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ProblemSolving-1</Template>
  <TotalTime>849</TotalTime>
  <Words>1803</Words>
  <Application>Microsoft Office PowerPoint</Application>
  <PresentationFormat>宽屏</PresentationFormat>
  <Paragraphs>218</Paragraphs>
  <Slides>17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Microsoft YaHei UI</vt:lpstr>
      <vt:lpstr>等线</vt:lpstr>
      <vt:lpstr>黑体</vt:lpstr>
      <vt:lpstr>宋体</vt:lpstr>
      <vt:lpstr>Arial</vt:lpstr>
      <vt:lpstr>Calibri Light</vt:lpstr>
      <vt:lpstr>Cambria Math</vt:lpstr>
      <vt:lpstr>Courier New</vt:lpstr>
      <vt:lpstr>ProblemSolving-1</vt:lpstr>
      <vt:lpstr>作业1-5</vt:lpstr>
      <vt:lpstr>PowerPoint 演示文稿</vt:lpstr>
      <vt:lpstr>PowerPoint 演示文稿</vt:lpstr>
      <vt:lpstr>PowerPoint 演示文稿</vt:lpstr>
      <vt:lpstr>PowerPoint 演示文稿</vt:lpstr>
      <vt:lpstr>(c) How many permutations of A4 cannot be obtained by a stack?</vt:lpstr>
      <vt:lpstr>(c) How many permutations of AN can be obtained by a stack?</vt:lpstr>
      <vt:lpstr>(c) How many permutations of AN can be obtained by a stack?</vt:lpstr>
      <vt:lpstr>(c) How many permutations of AN can be obtained by a stack?</vt:lpstr>
      <vt:lpstr>(c) How many permutations of AN can be obtained by a stack?</vt:lpstr>
      <vt:lpstr>(c) How many permutations of AN can be obtained by a stack?</vt:lpstr>
      <vt:lpstr>(c) How many permutations of AN can be obtained by a stack?</vt:lpstr>
      <vt:lpstr>(c) How many permutations of AN can be obtained by a stack?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作业1-4</dc:title>
  <dc:creator>jun ma</dc:creator>
  <cp:lastModifiedBy>lenovo</cp:lastModifiedBy>
  <cp:revision>88</cp:revision>
  <dcterms:created xsi:type="dcterms:W3CDTF">2015-10-29T06:50:28Z</dcterms:created>
  <dcterms:modified xsi:type="dcterms:W3CDTF">2021-11-06T13:25:53Z</dcterms:modified>
</cp:coreProperties>
</file>