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7D63E82-B19F-464C-9B17-5E43D700D3E1}">
          <p14:sldIdLst>
            <p14:sldId id="265"/>
            <p14:sldId id="264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AB7E0-71FD-47FF-A572-2B4B344B984E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294B8-EA37-42E9-8CB7-B377C45EA7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05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282DA81-1229-4E2E-83BC-B1E2052CA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7EA1A-7B01-4C9A-ABBC-1DA0718B568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1864A9C-295F-4B09-857D-080935FB2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BA02BAD-8713-46BB-B9A4-8C4804646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0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282DA81-1229-4E2E-83BC-B1E2052CA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7EA1A-7B01-4C9A-ABBC-1DA0718B568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1864A9C-295F-4B09-857D-080935FB2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BA02BAD-8713-46BB-B9A4-8C4804646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0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282DA81-1229-4E2E-83BC-B1E2052CA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37EA1A-7B01-4C9A-ABBC-1DA0718B568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1864A9C-295F-4B09-857D-080935FB2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BA02BAD-8713-46BB-B9A4-8C4804646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00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294B8-EA37-42E9-8CB7-B377C45EA7A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0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>
            <a:extLst>
              <a:ext uri="{FF2B5EF4-FFF2-40B4-BE49-F238E27FC236}">
                <a16:creationId xmlns:a16="http://schemas.microsoft.com/office/drawing/2014/main" id="{76EB1FFE-E281-4383-9E7F-F82698BD6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35125"/>
            <a:ext cx="33528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>
              <a:latin typeface="Arial" panose="020B060402020202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D4AA31-5363-455A-B7E4-200D0430BDB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2397125"/>
            <a:ext cx="62992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7B6C8D2-7EA6-42AB-BA7F-9AC5A1DA858F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5283200" y="2397125"/>
            <a:ext cx="62992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pic>
        <p:nvPicPr>
          <p:cNvPr id="7" name="Picture 10" descr="tower">
            <a:extLst>
              <a:ext uri="{FF2B5EF4-FFF2-40B4-BE49-F238E27FC236}">
                <a16:creationId xmlns:a16="http://schemas.microsoft.com/office/drawing/2014/main" id="{88B5D0E6-1748-4BED-A175-7AA255BE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785" y="188914"/>
            <a:ext cx="2654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>
            <a:extLst>
              <a:ext uri="{FF2B5EF4-FFF2-40B4-BE49-F238E27FC236}">
                <a16:creationId xmlns:a16="http://schemas.microsoft.com/office/drawing/2014/main" id="{F0E42DE1-5887-4A08-9C25-39ABB19AD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1" y="260351"/>
            <a:ext cx="307128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59B6C059-8F48-4CB1-BD09-E30CC225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6092826"/>
            <a:ext cx="1215601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>
            <a:extLst>
              <a:ext uri="{FF2B5EF4-FFF2-40B4-BE49-F238E27FC236}">
                <a16:creationId xmlns:a16="http://schemas.microsoft.com/office/drawing/2014/main" id="{0479FA12-07B6-4101-B0A9-681E5C2AD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414"/>
            <a:ext cx="121560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078818" y="4149726"/>
            <a:ext cx="6913033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117600" y="2163763"/>
            <a:ext cx="9874251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C376696-85C7-46B0-8808-14DAE3DA2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1" y="6284913"/>
            <a:ext cx="17250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6D582-36AD-4B0B-9F4F-155A009B4FE4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47BBB7E6-653D-47EA-8099-95A6892D7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27351" y="6202363"/>
            <a:ext cx="6817783" cy="539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514C0FF6-081D-4679-AE27-D19E92810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4442-C35E-4A34-B0BA-12AA03D152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120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3554554-53A6-4110-9637-383759DB7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9DA5-99C9-4576-958A-DF9D7151C5D3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A1C40ED-AC2C-4BF6-8073-B4703858F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5E2A645-03E2-4BD9-B9E2-075A3886A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44FEB-41B3-4894-9671-362A5C44A7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567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7234" y="404813"/>
            <a:ext cx="2713567" cy="5472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4417" y="404813"/>
            <a:ext cx="7939616" cy="5472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3CBAB89-3B7D-4D90-ADFA-47544C49A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7144-892A-4CA6-ABE1-28B1CBDA0AF9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5FEEC12-03C5-4D85-A43C-D6AD30364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E25B8F1-5D60-4B1E-B682-0AA726217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E4959-34C0-43DF-85C8-4F07CB87CF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081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EC8BF30-0D0D-42D7-B4A3-8F1823342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984B-0C82-494F-BE12-9A0EBE68877D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E05F6A8-3754-4428-AD97-4E5FEE260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ECEE325-2C22-4C48-A67F-6CC829A09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E4265-D7C8-429D-B1EA-0E59B9B31A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493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5815181-CC1F-49A7-BF07-68CE4E3DD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5035-EB99-41D5-83A5-4BA7ACB0E579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0814C1B-DD1D-4BE2-A928-B098B4F7C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06EF70B-930E-43AB-894C-1674283F0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74344-0EE8-4CBD-861E-AAE19EFD6E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568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1484313"/>
            <a:ext cx="532553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53152" y="1484313"/>
            <a:ext cx="5327649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FFDD3A-64C6-4C3A-BFF3-4485ED9C7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69FB-2977-4E2D-94C7-68C6FCCC3C5C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F3DC790-BA34-469F-8F2D-7CED30B2B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1948845-AD0E-40AE-9766-597F32B6C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6D49C-0060-411A-9AFC-6BCCFF9A790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495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8BFCC0B-4B6B-48B8-81A2-CEF66D8E8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39E3-64D3-4D75-A171-5199AE1364E5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E8801ED-BE3D-477E-8BA1-CDD897A67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D17E3EF-1DC9-4501-B44D-C277D42C4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43709-076B-47F4-AC6E-678744B4866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189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E321DCE-8CEC-4EAB-A0C2-1EB2428D3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790A-A6BA-4A3F-90C2-DBB4BB567B72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75491CA-81BC-470F-9D3E-AD62DE0AD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E6DD9C5-AE3A-49FC-BD6D-A0F0FA653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2E786-01F0-4BD0-A01D-AAFAE64921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143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70EE46C4-20F9-4258-955A-59518D013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22208-AF00-4B90-A874-6D025416898E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9D44B04-265A-43A2-9782-AD0807505C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E845093-5A73-4E23-AA72-7160E2603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C56AF-CE72-440F-87B2-B65B4F711B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21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26D24F4-119C-4E7E-B378-8487685FB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8F94A-A9A1-413A-A1AF-910579D08BFD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2194D2E-EEE4-4D6E-9540-2BE0F2315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4410B14-3126-432A-B4EE-CB06CC0AE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8E2A4-6361-465A-A88C-CDC2F97D69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642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82AC4CB-8D2B-464C-8A0B-DFA3149EB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D098-9149-4DD8-B17B-727715D93965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A6E5614-19F9-4911-90C5-42F33B394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05E83F5-3CC7-4903-944D-3D6130E0E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AFB2E-4C7B-4A29-99E6-47F6A0ACC1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BA530F-8F8C-4CDB-9025-379F32575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5538"/>
            <a:ext cx="28448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160173-677D-4BC8-A6D9-4B6EF7435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1125538"/>
            <a:ext cx="9652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44B124-62F8-4FAD-8C77-DAE9AFBEE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90651" y="404813"/>
            <a:ext cx="748876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97D25D-64B8-4513-988E-8E6A5BD1C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484313"/>
            <a:ext cx="1085638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>
            <a:extLst>
              <a:ext uri="{FF2B5EF4-FFF2-40B4-BE49-F238E27FC236}">
                <a16:creationId xmlns:a16="http://schemas.microsoft.com/office/drawing/2014/main" id="{F9C445EB-4A93-4758-AF10-C6261DE29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785" y="188914"/>
            <a:ext cx="2654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>
            <a:extLst>
              <a:ext uri="{FF2B5EF4-FFF2-40B4-BE49-F238E27FC236}">
                <a16:creationId xmlns:a16="http://schemas.microsoft.com/office/drawing/2014/main" id="{A37A8B2F-F9DC-4961-9158-AB3F55B93C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4917" y="6284913"/>
            <a:ext cx="17250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600">
                <a:latin typeface="+mn-lt"/>
              </a:defRPr>
            </a:lvl1pPr>
          </a:lstStyle>
          <a:p>
            <a:pPr>
              <a:defRPr/>
            </a:pPr>
            <a:fld id="{D0968F95-69BD-48F3-A61D-8A6A0FA0D533}" type="datetime1">
              <a:rPr lang="zh-CN" altLang="en-US"/>
              <a:pPr>
                <a:defRPr/>
              </a:pPr>
              <a:t>2021/11/5</a:t>
            </a:fld>
            <a:endParaRPr lang="en-US" altLang="zh-CN"/>
          </a:p>
        </p:txBody>
      </p:sp>
      <p:sp>
        <p:nvSpPr>
          <p:cNvPr id="188424" name="Rectangle 8">
            <a:extLst>
              <a:ext uri="{FF2B5EF4-FFF2-40B4-BE49-F238E27FC236}">
                <a16:creationId xmlns:a16="http://schemas.microsoft.com/office/drawing/2014/main" id="{0C2D9019-D92C-4347-8E0E-10EA2577C8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4733" y="6202363"/>
            <a:ext cx="7010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en-US" altLang="zh-CN"/>
              <a:t> Institute of Computer Software</a:t>
            </a:r>
          </a:p>
          <a:p>
            <a:pPr>
              <a:defRPr/>
            </a:pPr>
            <a:r>
              <a:rPr lang="en-US" altLang="zh-CN"/>
              <a:t>Nanjing University</a:t>
            </a:r>
          </a:p>
        </p:txBody>
      </p:sp>
      <p:sp>
        <p:nvSpPr>
          <p:cNvPr id="188425" name="Rectangle 9">
            <a:extLst>
              <a:ext uri="{FF2B5EF4-FFF2-40B4-BE49-F238E27FC236}">
                <a16:creationId xmlns:a16="http://schemas.microsoft.com/office/drawing/2014/main" id="{CF0F6A7E-8F65-4C00-B30E-3A146D7C1D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33000" y="6284913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Arial" panose="020B0604020202020204" pitchFamily="34" charset="0"/>
              </a:defRPr>
            </a:lvl1pPr>
          </a:lstStyle>
          <a:p>
            <a:fld id="{38C81793-AE2E-431B-A611-98F97C7593E2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A7E4C50A-0AFE-4BC9-8278-7C05B6A3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6092826"/>
            <a:ext cx="1215601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>
            <a:extLst>
              <a:ext uri="{FF2B5EF4-FFF2-40B4-BE49-F238E27FC236}">
                <a16:creationId xmlns:a16="http://schemas.microsoft.com/office/drawing/2014/main" id="{86041B18-E7D2-4BA9-AE0B-BD52AACA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17" y="261939"/>
            <a:ext cx="88688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9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934892-9EEF-4052-BCA8-4284224A67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292929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2941501C-9A22-4428-A160-754244ADD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2453ABD-D215-4C9E-BFFF-B4FE0783A8F6}" type="slidenum">
              <a:rPr lang="en-US" altLang="zh-CN" sz="160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</a:t>
            </a:fld>
            <a:endParaRPr lang="en-US" altLang="zh-CN" sz="1600">
              <a:solidFill>
                <a:srgbClr val="292929"/>
              </a:solidFill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A210131-B53B-438D-9F11-62CDBB3CF32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11900" y="4581525"/>
            <a:ext cx="4356100" cy="1195388"/>
          </a:xfrm>
        </p:spPr>
        <p:txBody>
          <a:bodyPr/>
          <a:lstStyle/>
          <a:p>
            <a:pPr eaLnBrk="1" hangingPunct="1"/>
            <a:endParaRPr lang="en-US" altLang="zh-CN" sz="24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417BEC-ACC4-4BE8-8652-E90999AA240E}"/>
              </a:ext>
            </a:extLst>
          </p:cNvPr>
          <p:cNvSpPr/>
          <p:nvPr/>
        </p:nvSpPr>
        <p:spPr>
          <a:xfrm>
            <a:off x="1445117" y="1883253"/>
            <a:ext cx="673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Pointers and Arrays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9124A03-7404-493B-BE0A-B1AF207B9B1A}"/>
              </a:ext>
            </a:extLst>
          </p:cNvPr>
          <p:cNvSpPr txBox="1"/>
          <p:nvPr/>
        </p:nvSpPr>
        <p:spPr>
          <a:xfrm>
            <a:off x="8302068" y="4058305"/>
            <a:ext cx="1361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zh-CN" altLang="en-US" sz="2800" dirty="0"/>
              <a:t>李昕怡</a:t>
            </a:r>
          </a:p>
        </p:txBody>
      </p:sp>
    </p:spTree>
    <p:extLst>
      <p:ext uri="{BB962C8B-B14F-4D97-AF65-F5344CB8AC3E}">
        <p14:creationId xmlns:p14="http://schemas.microsoft.com/office/powerpoint/2010/main" val="2948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934892-9EEF-4052-BCA8-4284224A67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292929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2941501C-9A22-4428-A160-754244ADD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2453ABD-D215-4C9E-BFFF-B4FE0783A8F6}" type="slidenum">
              <a:rPr lang="en-US" altLang="zh-CN" sz="160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zh-CN" sz="1600">
              <a:solidFill>
                <a:srgbClr val="292929"/>
              </a:solidFill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A210131-B53B-438D-9F11-62CDBB3CF32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299200" y="4581525"/>
            <a:ext cx="4356100" cy="1195388"/>
          </a:xfrm>
        </p:spPr>
        <p:txBody>
          <a:bodyPr/>
          <a:lstStyle/>
          <a:p>
            <a:pPr eaLnBrk="1" hangingPunct="1"/>
            <a:endParaRPr lang="en-US" altLang="zh-CN" sz="24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E8373B7-6BB7-4AB8-8376-BFC2316ADF8F}"/>
              </a:ext>
            </a:extLst>
          </p:cNvPr>
          <p:cNvSpPr txBox="1"/>
          <p:nvPr/>
        </p:nvSpPr>
        <p:spPr>
          <a:xfrm>
            <a:off x="1677458" y="358218"/>
            <a:ext cx="3460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指针的基本概念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CFA028A-944A-42F1-BD47-82AB80F13064}"/>
              </a:ext>
            </a:extLst>
          </p:cNvPr>
          <p:cNvSpPr txBox="1"/>
          <p:nvPr/>
        </p:nvSpPr>
        <p:spPr>
          <a:xfrm>
            <a:off x="974761" y="1791061"/>
            <a:ext cx="85331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dirty="0"/>
              <a:t>指针是一个存放</a:t>
            </a:r>
            <a:r>
              <a:rPr lang="zh-CN" altLang="en-US" sz="2400" b="1" dirty="0"/>
              <a:t>变量地址</a:t>
            </a:r>
            <a:r>
              <a:rPr lang="zh-CN" altLang="en-US" sz="2400" dirty="0"/>
              <a:t>的</a:t>
            </a:r>
            <a:r>
              <a:rPr lang="zh-CN" altLang="en-US" sz="2400" b="1" dirty="0"/>
              <a:t>变量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dirty="0"/>
              <a:t>指针指向的需要是一个有内存的值（变量，数组中的元素）</a:t>
            </a:r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400" dirty="0"/>
              <a:t> 单目运算符</a:t>
            </a:r>
            <a:endParaRPr lang="en-US" altLang="zh-CN" sz="2400" dirty="0"/>
          </a:p>
          <a:p>
            <a:r>
              <a:rPr lang="en-US" altLang="zh-CN" sz="2400" dirty="0"/>
              <a:t>	&amp; </a:t>
            </a:r>
            <a:r>
              <a:rPr lang="zh-CN" altLang="en-US" sz="2400" dirty="0"/>
              <a:t>：对变量取地址</a:t>
            </a:r>
            <a:endParaRPr lang="en-US" altLang="zh-CN" sz="2400" dirty="0"/>
          </a:p>
          <a:p>
            <a:r>
              <a:rPr lang="en-US" altLang="zh-CN" sz="2400" dirty="0"/>
              <a:t>	 * </a:t>
            </a:r>
            <a:r>
              <a:rPr lang="zh-CN" altLang="en-US" sz="2400" dirty="0"/>
              <a:t>：获取指针储存的地址上的值</a:t>
            </a:r>
            <a:r>
              <a:rPr lang="en-US" altLang="zh-CN" sz="2400" dirty="0"/>
              <a:t>(dereference)</a:t>
            </a:r>
            <a:endParaRPr lang="zh-CN" altLang="en-US" sz="2400" b="1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207D233-2A02-4AF1-8224-663E3CE1E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069" y="4739001"/>
            <a:ext cx="6508044" cy="11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6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934892-9EEF-4052-BCA8-4284224A67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292929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2941501C-9A22-4428-A160-754244ADD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E2453ABD-D215-4C9E-BFFF-B4FE0783A8F6}" type="slidenum">
              <a:rPr lang="en-US" altLang="zh-CN" sz="160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zh-CN" sz="1600">
              <a:solidFill>
                <a:srgbClr val="292929"/>
              </a:solidFill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A210131-B53B-438D-9F11-62CDBB3CF32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11900" y="4581525"/>
            <a:ext cx="4356100" cy="1195388"/>
          </a:xfrm>
        </p:spPr>
        <p:txBody>
          <a:bodyPr/>
          <a:lstStyle/>
          <a:p>
            <a:pPr eaLnBrk="1" hangingPunct="1"/>
            <a:endParaRPr lang="en-US" altLang="zh-CN" sz="24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b="1" dirty="0">
              <a:solidFill>
                <a:schemeClr val="tx2"/>
              </a:solidFill>
            </a:endParaRPr>
          </a:p>
          <a:p>
            <a:pPr eaLnBrk="1" hangingPunct="1"/>
            <a:endParaRPr lang="en-US" altLang="zh-CN" sz="32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C2C1273-245E-4CBE-AA0D-EC943C8072F7}"/>
              </a:ext>
            </a:extLst>
          </p:cNvPr>
          <p:cNvSpPr txBox="1"/>
          <p:nvPr/>
        </p:nvSpPr>
        <p:spPr>
          <a:xfrm>
            <a:off x="1677458" y="372357"/>
            <a:ext cx="4270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单目运算符</a:t>
            </a:r>
            <a:r>
              <a:rPr lang="en-US" altLang="zh-CN" sz="3200" dirty="0"/>
              <a:t>&amp;</a:t>
            </a:r>
            <a:r>
              <a:rPr lang="zh-CN" altLang="en-US" sz="3200" dirty="0"/>
              <a:t>，</a:t>
            </a:r>
            <a:r>
              <a:rPr lang="en-US" altLang="zh-CN" sz="3200" dirty="0"/>
              <a:t>*</a:t>
            </a:r>
            <a:endParaRPr lang="zh-CN" altLang="en-US" sz="32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C24961B-09E8-463C-B0CE-E72EE901C7BD}"/>
              </a:ext>
            </a:extLst>
          </p:cNvPr>
          <p:cNvSpPr txBox="1"/>
          <p:nvPr/>
        </p:nvSpPr>
        <p:spPr>
          <a:xfrm>
            <a:off x="1128090" y="1458954"/>
            <a:ext cx="35670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000" dirty="0"/>
              <a:t>回忆一下</a:t>
            </a:r>
            <a:r>
              <a:rPr lang="en-US" altLang="zh-CN" sz="2000" dirty="0" err="1"/>
              <a:t>scanf</a:t>
            </a:r>
            <a:r>
              <a:rPr lang="zh-CN" altLang="en-US" sz="2000" dirty="0"/>
              <a:t>函数的用法</a:t>
            </a:r>
            <a:endParaRPr lang="en-US" altLang="zh-CN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%p</a:t>
            </a:r>
            <a:r>
              <a:rPr lang="zh-CN" altLang="en-US" sz="2000" dirty="0"/>
              <a:t> 打印变量的地址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7FEBADAD-0BC0-455C-988D-03962AEAA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90" y="2425065"/>
            <a:ext cx="4941510" cy="3601622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6374A3A-6B70-4E22-83BB-5559C79F2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900" y="2425065"/>
            <a:ext cx="2884146" cy="1870797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AD746BD3-4613-4565-B730-9534A49DF2B7}"/>
              </a:ext>
            </a:extLst>
          </p:cNvPr>
          <p:cNvSpPr txBox="1"/>
          <p:nvPr/>
        </p:nvSpPr>
        <p:spPr>
          <a:xfrm>
            <a:off x="7927942" y="4856053"/>
            <a:ext cx="3886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/>
              <a:t>sizeof</a:t>
            </a:r>
            <a:r>
              <a:rPr lang="en-US" altLang="zh-CN" sz="2400" dirty="0"/>
              <a:t>(int) = 4</a:t>
            </a:r>
          </a:p>
          <a:p>
            <a:r>
              <a:rPr lang="zh-CN" altLang="en-US" sz="2400" dirty="0"/>
              <a:t>数值上来看</a:t>
            </a:r>
            <a:r>
              <a:rPr lang="en-US" altLang="zh-CN" sz="2400" dirty="0"/>
              <a:t>&amp;N[2]-&amp;N[1] = 4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22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182A0DB-FDB7-45E9-9F00-B9893563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9E1894-F282-41AB-84A3-64E81473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56AF-CE72-440F-87B2-B65B4F711B72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7A116A2-DEFF-4594-B95A-5BFA110604F8}"/>
              </a:ext>
            </a:extLst>
          </p:cNvPr>
          <p:cNvSpPr txBox="1"/>
          <p:nvPr/>
        </p:nvSpPr>
        <p:spPr>
          <a:xfrm>
            <a:off x="1489434" y="384142"/>
            <a:ext cx="3403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指针的运算</a:t>
            </a:r>
            <a:endParaRPr lang="zh-CN" altLang="en-US" sz="32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3FCC837-7541-47BA-8691-A09E624526B0}"/>
              </a:ext>
            </a:extLst>
          </p:cNvPr>
          <p:cNvSpPr txBox="1"/>
          <p:nvPr/>
        </p:nvSpPr>
        <p:spPr>
          <a:xfrm>
            <a:off x="814917" y="1508289"/>
            <a:ext cx="32688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*p + 1 =?  *(p+1)=?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p2 - p1 =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*p++</a:t>
            </a:r>
            <a:r>
              <a:rPr lang="zh-CN" altLang="en-US" sz="2400" dirty="0"/>
              <a:t>与</a:t>
            </a:r>
            <a:r>
              <a:rPr lang="en-US" altLang="zh-CN" sz="2400" dirty="0"/>
              <a:t>(*p)++</a:t>
            </a:r>
            <a:r>
              <a:rPr lang="zh-CN" altLang="en-US" sz="2400" dirty="0"/>
              <a:t>的使用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8FA30445-25AA-402D-B74E-04DEF3A13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508" y="1461710"/>
            <a:ext cx="3098984" cy="2102063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8CDE3B4D-23CF-463B-AF54-189513737401}"/>
              </a:ext>
            </a:extLst>
          </p:cNvPr>
          <p:cNvSpPr txBox="1"/>
          <p:nvPr/>
        </p:nvSpPr>
        <p:spPr>
          <a:xfrm>
            <a:off x="8863449" y="4093345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运算符优先级：</a:t>
            </a:r>
            <a:endParaRPr lang="en-US" altLang="zh-CN" sz="2400" dirty="0"/>
          </a:p>
          <a:p>
            <a:r>
              <a:rPr lang="en-US" altLang="zh-CN" sz="2400" dirty="0"/>
              <a:t>++ &gt; * &gt; +</a:t>
            </a:r>
            <a:endParaRPr lang="zh-CN" altLang="en-US" sz="2400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6BF0620A-ACAF-4F2F-B5F9-B54575F706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329" y="2775476"/>
            <a:ext cx="5232671" cy="327653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1DCEE48-6061-4833-83CE-C36F277C7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8664" y="2775476"/>
            <a:ext cx="2121089" cy="101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7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CD270E-D92E-47FB-84CA-8F601EB9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AABFA78-61EE-4DA5-B8A8-EE31A939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56AF-CE72-440F-87B2-B65B4F711B72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E6E3D44-A5ED-4520-8A85-92E6F867B086}"/>
              </a:ext>
            </a:extLst>
          </p:cNvPr>
          <p:cNvSpPr txBox="1"/>
          <p:nvPr/>
        </p:nvSpPr>
        <p:spPr>
          <a:xfrm>
            <a:off x="1677458" y="32051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指针与数组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836401A-EC36-4A2B-B28D-B3B09A83CF9A}"/>
              </a:ext>
            </a:extLst>
          </p:cNvPr>
          <p:cNvSpPr txBox="1"/>
          <p:nvPr/>
        </p:nvSpPr>
        <p:spPr>
          <a:xfrm>
            <a:off x="1007403" y="1734531"/>
            <a:ext cx="2906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若 </a:t>
            </a:r>
            <a:r>
              <a:rPr lang="en-US" altLang="zh-CN" sz="2400" dirty="0"/>
              <a:t>int *p = &amp;a[0]</a:t>
            </a:r>
          </a:p>
          <a:p>
            <a:r>
              <a:rPr lang="en-US" altLang="zh-CN" sz="2400" dirty="0"/>
              <a:t>        *(p +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) &lt;-&gt; a[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</a:t>
            </a:r>
            <a:endParaRPr lang="zh-CN" alt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E68DDF8-0101-4E99-965C-5AF7D0752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403" y="2877247"/>
            <a:ext cx="3900763" cy="41270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162DE85-8FEA-4323-9448-032488703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377" y="3429000"/>
            <a:ext cx="2466039" cy="56573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DA46CD73-F8A7-4507-90E5-806C8C146535}"/>
              </a:ext>
            </a:extLst>
          </p:cNvPr>
          <p:cNvSpPr txBox="1"/>
          <p:nvPr/>
        </p:nvSpPr>
        <p:spPr>
          <a:xfrm>
            <a:off x="5749086" y="1734531"/>
            <a:ext cx="5259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对</a:t>
            </a:r>
            <a:r>
              <a:rPr lang="en-US" altLang="zh-CN" sz="2400" dirty="0"/>
              <a:t>int *p</a:t>
            </a:r>
          </a:p>
          <a:p>
            <a:r>
              <a:rPr lang="en-US" altLang="zh-CN" sz="2400" dirty="0"/>
              <a:t>     p[]</a:t>
            </a:r>
            <a:r>
              <a:rPr lang="zh-CN" altLang="en-US" sz="2400" dirty="0"/>
              <a:t>的形式是可用的，</a:t>
            </a:r>
            <a:r>
              <a:rPr lang="en-US" altLang="zh-CN" sz="2400" dirty="0"/>
              <a:t>p[-1]</a:t>
            </a:r>
            <a:r>
              <a:rPr lang="zh-CN" altLang="en-US" sz="2400" dirty="0"/>
              <a:t>是合法的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F8C073F-851A-4DEE-921F-6941903CF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086" y="2877247"/>
            <a:ext cx="4285849" cy="2028233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80BF2611-A158-4908-B71D-63CB41307FA3}"/>
              </a:ext>
            </a:extLst>
          </p:cNvPr>
          <p:cNvSpPr txBox="1"/>
          <p:nvPr/>
        </p:nvSpPr>
        <p:spPr>
          <a:xfrm>
            <a:off x="9349430" y="453614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输出结果：</a:t>
            </a:r>
            <a:r>
              <a:rPr lang="en-US" altLang="zh-CN" dirty="0"/>
              <a:t>8 2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3C5D249-8187-46AE-BBB5-A69B3FE49519}"/>
              </a:ext>
            </a:extLst>
          </p:cNvPr>
          <p:cNvSpPr txBox="1"/>
          <p:nvPr/>
        </p:nvSpPr>
        <p:spPr>
          <a:xfrm>
            <a:off x="4110087" y="5217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数组是特殊的指针</a:t>
            </a:r>
          </a:p>
        </p:txBody>
      </p:sp>
    </p:spTree>
    <p:extLst>
      <p:ext uri="{BB962C8B-B14F-4D97-AF65-F5344CB8AC3E}">
        <p14:creationId xmlns:p14="http://schemas.microsoft.com/office/powerpoint/2010/main" val="2670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300120-20A3-489D-AA52-5CC3EEE5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D04380D-989C-41EB-AE6D-A266AA42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56AF-CE72-440F-87B2-B65B4F711B72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F2ADAD4-7EEE-4561-83AC-2629D8B8A33D}"/>
              </a:ext>
            </a:extLst>
          </p:cNvPr>
          <p:cNvSpPr txBox="1"/>
          <p:nvPr/>
        </p:nvSpPr>
        <p:spPr>
          <a:xfrm>
            <a:off x="1677458" y="32051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指针与数组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1F82CEB-9AB6-4A93-B902-013EDAFC083A}"/>
              </a:ext>
            </a:extLst>
          </p:cNvPr>
          <p:cNvSpPr txBox="1"/>
          <p:nvPr/>
        </p:nvSpPr>
        <p:spPr>
          <a:xfrm>
            <a:off x="1234911" y="1649690"/>
            <a:ext cx="4326904" cy="112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事实上数组是一个</a:t>
            </a:r>
            <a:r>
              <a:rPr lang="en-US" altLang="zh-CN" sz="2400" dirty="0"/>
              <a:t>const</a:t>
            </a:r>
            <a:r>
              <a:rPr lang="zh-CN" altLang="en-US" sz="2400" dirty="0"/>
              <a:t>的指针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数组指向的地址不能被改变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F09FC26-4C70-4C12-9B46-E666FC711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914" y="3138620"/>
            <a:ext cx="3337773" cy="76810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94FC4A30-0C4B-4B75-B23D-6E6B856D42E7}"/>
              </a:ext>
            </a:extLst>
          </p:cNvPr>
          <p:cNvSpPr txBox="1"/>
          <p:nvPr/>
        </p:nvSpPr>
        <p:spPr>
          <a:xfrm>
            <a:off x="1310914" y="4267077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常量指针和指针常量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54F2C7F6-39C1-4C2C-9515-BCBB986FA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997" y="4267077"/>
            <a:ext cx="2731208" cy="86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EB88F2F-8533-4B24-8132-ACCF5A4B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F52795B-EA67-439D-95B5-709003F5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56AF-CE72-440F-87B2-B65B4F711B72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C220C1D-23D4-41F2-95EA-4F230CF39A7A}"/>
              </a:ext>
            </a:extLst>
          </p:cNvPr>
          <p:cNvSpPr txBox="1"/>
          <p:nvPr/>
        </p:nvSpPr>
        <p:spPr>
          <a:xfrm>
            <a:off x="1098454" y="1833280"/>
            <a:ext cx="8375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      Its integration of pointers, arrays, and address arithmetic is one of the strengths of the language</a:t>
            </a:r>
          </a:p>
          <a:p>
            <a:pPr lvl="6"/>
            <a:r>
              <a:rPr lang="en-US" altLang="zh-CN" sz="2000" dirty="0"/>
              <a:t>        ——K&amp;R </a:t>
            </a:r>
            <a:r>
              <a:rPr lang="en-US" altLang="zh-CN" sz="2000" i="1" dirty="0"/>
              <a:t>The C Programming Language</a:t>
            </a:r>
            <a:endParaRPr lang="zh-CN" altLang="en-US" sz="2000" i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9937C60-E11B-46A0-B9C2-406E075BA6CE}"/>
              </a:ext>
            </a:extLst>
          </p:cNvPr>
          <p:cNvSpPr txBox="1"/>
          <p:nvPr/>
        </p:nvSpPr>
        <p:spPr>
          <a:xfrm>
            <a:off x="1190135" y="3366598"/>
            <a:ext cx="60944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指针与函数</a:t>
            </a: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指针与数据结构</a:t>
            </a: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指针与多维数组</a:t>
            </a:r>
            <a:endParaRPr lang="en-US" altLang="zh-CN" sz="2400" dirty="0"/>
          </a:p>
          <a:p>
            <a:r>
              <a:rPr lang="en-US" altLang="zh-CN" sz="2400" dirty="0"/>
              <a:t>    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1431856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264</Words>
  <Application>Microsoft Office PowerPoint</Application>
  <PresentationFormat>宽屏</PresentationFormat>
  <Paragraphs>52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宋体</vt:lpstr>
      <vt:lpstr>Arial</vt:lpstr>
      <vt:lpstr>Times New Roman</vt:lpstr>
      <vt:lpstr>Wingdings</vt:lpstr>
      <vt:lpstr>Axis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昕怡</dc:creator>
  <cp:lastModifiedBy>李 昕怡</cp:lastModifiedBy>
  <cp:revision>2</cp:revision>
  <dcterms:created xsi:type="dcterms:W3CDTF">2021-11-05T15:14:18Z</dcterms:created>
  <dcterms:modified xsi:type="dcterms:W3CDTF">2021-11-06T03:13:43Z</dcterms:modified>
</cp:coreProperties>
</file>