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20"/>
  </p:notesMasterIdLst>
  <p:sldIdLst>
    <p:sldId id="256" r:id="rId2"/>
    <p:sldId id="301" r:id="rId3"/>
    <p:sldId id="274" r:id="rId4"/>
    <p:sldId id="278" r:id="rId5"/>
    <p:sldId id="280" r:id="rId6"/>
    <p:sldId id="281" r:id="rId7"/>
    <p:sldId id="282" r:id="rId8"/>
    <p:sldId id="303" r:id="rId9"/>
    <p:sldId id="288" r:id="rId10"/>
    <p:sldId id="302" r:id="rId11"/>
    <p:sldId id="304" r:id="rId12"/>
    <p:sldId id="284" r:id="rId13"/>
    <p:sldId id="287" r:id="rId14"/>
    <p:sldId id="298" r:id="rId15"/>
    <p:sldId id="305" r:id="rId16"/>
    <p:sldId id="306" r:id="rId17"/>
    <p:sldId id="307" r:id="rId18"/>
    <p:sldId id="29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5FC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4C51CD-EBA1-2329-BBA9-0BF1FAE380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27DC662-8B1B-B5EC-8539-BE9C2B0B90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2FB30DA-9E5E-8991-6B46-02CCC0BF29F5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E5F3EF7-636F-82E2-24E4-A6956A1E4A89}"/>
              </a:ext>
            </a:extLst>
          </p:cNvPr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D50ECBF-4A37-EDB3-7639-EA4B5B6223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E114B3C-E60C-29CD-0BD9-F070CE68E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A66C9-150F-474C-9FE2-2048157342D7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A66C9-150F-474C-9FE2-2048157342D7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9818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95DED03-94A6-A200-64A4-30C18391C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903D2087-0044-4DCB-810B-EFCE6E3ADD1C}" type="slidenum">
              <a:rPr lang="en-US" altLang="zh-CN"/>
              <a:pPr eaLnBrk="1" hangingPunct="1">
                <a:spcBef>
                  <a:spcPct val="0"/>
                </a:spcBef>
              </a:pPr>
              <a:t>5</a:t>
            </a:fld>
            <a:endParaRPr lang="en-US" altLang="zh-CN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783DC53-21DA-8F60-7246-8A168BB7BA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8B30E59-C9ED-FD98-A3A8-790F3EFEE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C3FD1B4-45C6-A275-4378-8808BF389C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4FE9765-E71F-44D4-8BCF-29D5193F1A7F}" type="slidenum">
              <a:rPr lang="en-US" altLang="zh-CN"/>
              <a:pPr eaLnBrk="1" hangingPunct="1">
                <a:spcBef>
                  <a:spcPct val="0"/>
                </a:spcBef>
              </a:pPr>
              <a:t>6</a:t>
            </a:fld>
            <a:endParaRPr lang="en-US" altLang="zh-CN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287B59F-AD96-5DA9-F810-AE2169808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187C0C1-0366-BD8B-24A3-D2B45D295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1A76CC8-3EB4-B4FA-067C-178CB46F2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E7BD6D97-7982-4431-ABD2-A4AC04D6FA22}" type="slidenum">
              <a:rPr lang="zh-CN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zh-CN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BF80FCD-6000-04B6-FEF5-986301ACD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DC3E8EA-A2C2-53FB-A14C-DB1A134AA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FF45C70-09C0-5815-EBA2-B6C819CC37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7A7D2E93-4DA4-4143-82E8-EB6CB628F09D}" type="slidenum">
              <a:rPr lang="en-US" altLang="zh-CN"/>
              <a:pPr eaLnBrk="1" hangingPunct="1">
                <a:spcBef>
                  <a:spcPct val="0"/>
                </a:spcBef>
              </a:pPr>
              <a:t>12</a:t>
            </a:fld>
            <a:endParaRPr lang="en-US" altLang="zh-CN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08B7942-F99A-F4A1-C8C4-071E30186A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642116E-9277-415F-FF19-D44F28BDE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237631015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A786EF-5CCD-20A0-7592-AB5D5872A5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AC7C4B-1D2E-72E2-4573-CE34A5AAC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BDCE0C-5109-F06F-78D7-376A71DE4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49E20-4E35-47F1-9BB7-6F0A82270F0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4886050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46AE3E-8FE0-7AE0-8A1B-DABC9D05F4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F0DB07-A616-08BD-BDE4-16E3BC5BE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7BB788-D321-4A2A-A2BC-78A9C4847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B82AA-1CBE-4D91-9568-34DBE0E57E7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6697695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A48BF6-E474-FE07-A2F2-9117A5869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CAF23D-5472-4453-FF00-B09868594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441806-079F-0BEF-BF47-364B50896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D02AA-B301-4B65-8184-E49DC015171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087011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0BE121-D106-D0F7-1743-432E29AF9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DACFA6-1CEA-67CC-BF1F-29C96B40C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151C50-0F58-4698-7371-ED57D6994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D146F-B3AF-4103-BFD3-2DB055A55FF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4888771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9E79248-98BA-8393-979A-3ECDF1721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28A36D9-AA49-4444-8A05-B8099A822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B8FC6BAE-D801-1082-CD33-9FD49B053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7825A-CB4D-4CE4-9C6B-10002915071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1173450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61DDCEA5-621F-166A-8A27-00C9C9899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FDF5885E-1062-6DD2-6482-C373881A9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5A392076-2BC2-B91D-1EA0-4B9C50265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FE397-3FEB-48CB-941A-5983E4A8682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679031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6CC748E-25BF-9F54-8CEF-B2FAD35AC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913D3EC-6F05-1394-D7DD-F88A2818B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52AC4C5-AB60-E0A5-1DAE-55F6A5B7C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9DDDA-6C3F-4FFB-A699-B3FBF6DE10A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783641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49C706C4-F1F9-09F8-4AAE-DCD490F3D9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20B5095A-12FF-1801-3A0C-F3D2C66B9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3C4130D3-4BAB-7C5B-8B55-2BEBD3242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DA168-6460-4644-9503-A6AF55A5A18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1685938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AF8B54C-00D3-E7F5-0CAA-9E1DB8211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15AA255-ED77-1ABE-7BCA-62A5D3BCC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B1A1E393-D16E-C730-CF91-93F75DAA2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B1383-9C5C-4827-B233-8FCA9DA47C8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9163360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C8373B1-9FD6-5BE2-C39D-70E88711F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75A0E418-237C-DBDD-CE5B-1E7EE03CB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ADB416B1-86BF-F194-369A-8AE0194BB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DB9B1-BC7C-4A19-B5CA-80A0E01DBC6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473131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B867DD03-A032-7DDF-FD54-F95A82A12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309E8D3D-8CD8-3B4C-A296-5779814B3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09F00D52-833C-F1C0-5A77-CB3D450F86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F3D03ACD-ECA9-06A1-0F92-F80F41157B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A732A34C-25F2-7A5E-8012-262F74C772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BBAAB38-229B-4319-8A83-C89D0C2E6355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449F48E-C5EB-2630-0B20-CF398030CD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4437063"/>
            <a:ext cx="7772400" cy="890587"/>
          </a:xfrm>
        </p:spPr>
        <p:txBody>
          <a:bodyPr/>
          <a:lstStyle/>
          <a:p>
            <a:pPr eaLnBrk="1" hangingPunct="1"/>
            <a:r>
              <a:rPr lang="zh-CN" altLang="zh-CN" b="0">
                <a:solidFill>
                  <a:srgbClr val="FFFF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b="0">
                <a:solidFill>
                  <a:srgbClr val="FFFF00"/>
                </a:solidFill>
              </a:rPr>
              <a:t> </a:t>
            </a:r>
            <a:r>
              <a:rPr lang="en-US" altLang="zh-CN" b="0"/>
              <a:t>–</a:t>
            </a:r>
            <a:r>
              <a:rPr lang="zh-CN" altLang="en-US" b="0"/>
              <a:t> </a:t>
            </a:r>
            <a:r>
              <a:rPr lang="zh-CN" altLang="en-US" b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b="0">
                <a:latin typeface="楷体" panose="02010609060101010101" pitchFamily="49" charset="-122"/>
                <a:ea typeface="楷体" panose="02010609060101010101" pitchFamily="49" charset="-122"/>
              </a:rPr>
              <a:t>1-10</a:t>
            </a:r>
            <a:br>
              <a:rPr lang="en-US" altLang="zh-CN" b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zh-CN" b="0"/>
              <a:t> -  </a:t>
            </a:r>
            <a:r>
              <a:rPr lang="zh-CN" altLang="en-US" b="0">
                <a:latin typeface="楷体" panose="02010609060101010101" pitchFamily="49" charset="-122"/>
                <a:ea typeface="楷体" panose="02010609060101010101" pitchFamily="49" charset="-122"/>
              </a:rPr>
              <a:t>函数</a:t>
            </a:r>
            <a:endParaRPr lang="zh-CN" altLang="zh-CN" b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858A6BB-4EE1-5B59-65D6-802664AD51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9613" y="5516563"/>
            <a:ext cx="5969000" cy="482600"/>
          </a:xfrm>
        </p:spPr>
        <p:txBody>
          <a:bodyPr/>
          <a:lstStyle/>
          <a:p>
            <a:pPr eaLnBrk="1" hangingPunct="1"/>
            <a:r>
              <a:rPr lang="zh-CN" altLang="zh-CN" sz="2000" dirty="0"/>
              <a:t>20</a:t>
            </a:r>
            <a:r>
              <a:rPr lang="en-US" altLang="zh-CN" sz="2000" dirty="0"/>
              <a:t>22</a:t>
            </a:r>
            <a:r>
              <a:rPr lang="zh-CN" altLang="zh-CN" sz="2000" dirty="0"/>
              <a:t>年</a:t>
            </a:r>
            <a:r>
              <a:rPr lang="en-US" altLang="zh-CN" sz="2000" dirty="0"/>
              <a:t>11</a:t>
            </a:r>
            <a:r>
              <a:rPr lang="zh-CN" altLang="en-US" sz="2000" dirty="0"/>
              <a:t>月</a:t>
            </a:r>
            <a:r>
              <a:rPr lang="en-US" altLang="zh-CN" sz="2000" dirty="0"/>
              <a:t>21</a:t>
            </a:r>
            <a:r>
              <a:rPr lang="zh-CN" altLang="zh-CN" sz="2000" dirty="0"/>
              <a:t>日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DB725F-B63A-B67B-A3B7-0AB16BE7C61D}"/>
              </a:ext>
            </a:extLst>
          </p:cNvPr>
          <p:cNvSpPr/>
          <p:nvPr/>
        </p:nvSpPr>
        <p:spPr>
          <a:xfrm>
            <a:off x="1933297" y="2113891"/>
            <a:ext cx="527740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Part II</a:t>
            </a:r>
          </a:p>
          <a:p>
            <a:pPr algn="ctr">
              <a:defRPr/>
            </a:pPr>
            <a:r>
              <a:rPr lang="zh-CN" alt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函数复合与函数性质</a:t>
            </a:r>
            <a:endParaRPr lang="en-US" altLang="zh-CN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365E96-3B5F-AE81-7B4E-33FA2A10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函数复合是否能保持原来的“性质”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4B70047-E1BE-8AC8-B650-FA8E7C587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89406"/>
            <a:ext cx="3322712" cy="2407212"/>
          </a:xfrm>
          <a:prstGeom prst="rect">
            <a:avLst/>
          </a:prstGeom>
        </p:spPr>
      </p:pic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B5EBE4F6-10FC-2DCF-0B3C-F653D1602CD8}"/>
              </a:ext>
            </a:extLst>
          </p:cNvPr>
          <p:cNvCxnSpPr/>
          <p:nvPr/>
        </p:nvCxnSpPr>
        <p:spPr>
          <a:xfrm>
            <a:off x="1331640" y="4354637"/>
            <a:ext cx="22322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8EEA6B52-531C-B626-8260-88CF5ACBCBD0}"/>
              </a:ext>
            </a:extLst>
          </p:cNvPr>
          <p:cNvSpPr txBox="1"/>
          <p:nvPr/>
        </p:nvSpPr>
        <p:spPr>
          <a:xfrm>
            <a:off x="1907704" y="404686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>
                <a:latin typeface="+mn-lt"/>
              </a:rPr>
              <a:t>g</a:t>
            </a:r>
            <a:r>
              <a:rPr lang="en-US" altLang="zh-CN" sz="1400" dirty="0" err="1">
                <a:latin typeface="+mn-lt"/>
                <a:sym typeface="Symbol" panose="05050102010706020507" pitchFamily="18" charset="2"/>
              </a:rPr>
              <a:t></a:t>
            </a:r>
            <a:r>
              <a:rPr lang="en-US" altLang="zh-CN" sz="1400" i="1" dirty="0" err="1">
                <a:latin typeface="+mn-lt"/>
                <a:sym typeface="Symbol" panose="05050102010706020507" pitchFamily="18" charset="2"/>
              </a:rPr>
              <a:t>f</a:t>
            </a:r>
            <a:r>
              <a:rPr lang="en-US" altLang="zh-CN" sz="1400" dirty="0">
                <a:latin typeface="+mn-lt"/>
                <a:sym typeface="Symbol" panose="05050102010706020507" pitchFamily="18" charset="2"/>
              </a:rPr>
              <a:t>: </a:t>
            </a:r>
            <a:r>
              <a:rPr lang="en-US" altLang="zh-CN" sz="1400" i="1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sz="1400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1400" i="1" dirty="0">
                <a:latin typeface="+mn-lt"/>
                <a:sym typeface="Symbol" panose="05050102010706020507" pitchFamily="18" charset="2"/>
              </a:rPr>
              <a:t>C</a:t>
            </a:r>
            <a:endParaRPr lang="zh-CN" altLang="en-US" sz="1400" i="1" dirty="0">
              <a:latin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A18E98D-D39F-50F5-446C-489B12C2F956}"/>
              </a:ext>
            </a:extLst>
          </p:cNvPr>
          <p:cNvSpPr/>
          <p:nvPr/>
        </p:nvSpPr>
        <p:spPr>
          <a:xfrm>
            <a:off x="4283968" y="2060848"/>
            <a:ext cx="41764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问题</a:t>
            </a:r>
            <a:r>
              <a:rPr lang="en-US" altLang="zh-CN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6</a:t>
            </a:r>
            <a:r>
              <a:rPr lang="zh-CN" altLang="en-US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：</a:t>
            </a:r>
            <a:endParaRPr lang="en-US" altLang="zh-CN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zh-CN" alt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借助左边的图，你能对标题中的问题做个推测吗？</a:t>
            </a:r>
            <a:endParaRPr lang="zh-CN" alt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F51BE58-2BC4-B73B-DD9E-734FC373D955}"/>
              </a:ext>
            </a:extLst>
          </p:cNvPr>
          <p:cNvSpPr txBox="1"/>
          <p:nvPr/>
        </p:nvSpPr>
        <p:spPr>
          <a:xfrm>
            <a:off x="2159732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  <a:latin typeface="+mn-lt"/>
              </a:rPr>
              <a:t>x</a:t>
            </a:r>
            <a:endParaRPr lang="zh-CN" altLang="en-US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F4841E6-7F0A-3DF6-5E27-5F1B976B2FC6}"/>
              </a:ext>
            </a:extLst>
          </p:cNvPr>
          <p:cNvSpPr txBox="1"/>
          <p:nvPr/>
        </p:nvSpPr>
        <p:spPr>
          <a:xfrm>
            <a:off x="1403648" y="479715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可以分为两个方向来考虑：</a:t>
            </a:r>
            <a:endParaRPr lang="en-US" altLang="zh-CN" sz="1600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，如果 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</a:rPr>
              <a:t>f </a:t>
            </a:r>
            <a:r>
              <a:rPr lang="en-US" altLang="zh-CN" sz="1600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</a:rPr>
              <a:t>, 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</a:rPr>
              <a:t>g 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均满足性质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</a:rPr>
              <a:t>P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，是否 </a:t>
            </a:r>
            <a:r>
              <a:rPr lang="en-US" altLang="zh-CN" sz="1600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</a:rPr>
              <a:t>g</a:t>
            </a:r>
            <a:r>
              <a:rPr lang="en-US" altLang="zh-CN" sz="1600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</a:t>
            </a:r>
            <a:r>
              <a:rPr lang="en-US" altLang="zh-CN" sz="1600" i="1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也一定满足性质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P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？</a:t>
            </a:r>
            <a:endParaRPr lang="en-US" altLang="zh-CN" sz="1600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r>
              <a:rPr lang="en-US" altLang="zh-CN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，如果 </a:t>
            </a:r>
            <a:r>
              <a:rPr lang="en-US" altLang="zh-CN" sz="1600" i="1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g</a:t>
            </a:r>
            <a:r>
              <a:rPr lang="en-US" altLang="zh-CN" sz="1600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</a:t>
            </a:r>
            <a:r>
              <a:rPr lang="en-US" altLang="zh-CN" sz="1600" i="1" dirty="0" err="1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满足性质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P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，是否能推断 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f </a:t>
            </a:r>
            <a:r>
              <a:rPr lang="en-US" altLang="zh-CN" sz="1600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也一定都满足性质</a:t>
            </a:r>
            <a:r>
              <a:rPr lang="en-US" altLang="zh-CN" sz="1600" i="1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P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？</a:t>
            </a:r>
            <a:endParaRPr lang="zh-CN" altLang="en-US" sz="1600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051462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5F630E-AB94-D29B-DBDE-C06905FD96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复合运算</a:t>
            </a:r>
            <a:r>
              <a:rPr lang="zh-CN" altLang="en-US" i="1">
                <a:solidFill>
                  <a:srgbClr val="C00000"/>
                </a:solidFill>
              </a:rPr>
              <a:t>保持</a:t>
            </a:r>
            <a:r>
              <a:rPr lang="zh-CN" altLang="en-US" i="1"/>
              <a:t> </a:t>
            </a:r>
            <a:r>
              <a:rPr lang="zh-CN" altLang="en-US"/>
              <a:t>函数性质：单射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F642A40-5B28-57B3-98BC-99CA240DA8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sz="2000" dirty="0">
                <a:solidFill>
                  <a:srgbClr val="C00000"/>
                </a:solidFill>
              </a:rPr>
              <a:t>单射的复合是单射 </a:t>
            </a:r>
          </a:p>
          <a:p>
            <a:pPr eaLnBrk="1" hangingPunct="1"/>
            <a:r>
              <a:rPr lang="zh-CN" altLang="en-US" sz="2000" dirty="0"/>
              <a:t>定理：如果</a:t>
            </a:r>
            <a:r>
              <a:rPr lang="en-US" altLang="zh-CN" sz="2000" i="1" dirty="0">
                <a:cs typeface="Times New Roman" panose="02020603050405020304" pitchFamily="18" charset="0"/>
              </a:rPr>
              <a:t>f 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  <a:r>
              <a:rPr lang="en-US" altLang="zh-CN" sz="2000" i="1" dirty="0"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cs typeface="Times New Roman" panose="02020603050405020304" pitchFamily="18" charset="0"/>
              </a:rPr>
              <a:t>, </a:t>
            </a:r>
            <a:r>
              <a:rPr lang="en-US" altLang="zh-CN" sz="2000" i="1" dirty="0">
                <a:cs typeface="Times New Roman" panose="02020603050405020304" pitchFamily="18" charset="0"/>
              </a:rPr>
              <a:t>g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  <a:r>
              <a:rPr lang="en-US" altLang="zh-CN" sz="2000" i="1" dirty="0"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C</a:t>
            </a:r>
            <a:r>
              <a:rPr lang="zh-CN" altLang="en-US" sz="2000" dirty="0"/>
              <a:t>均是单射，则</a:t>
            </a:r>
            <a:r>
              <a:rPr lang="en-US" altLang="zh-CN" sz="2000" i="1" dirty="0">
                <a:cs typeface="Times New Roman" panose="02020603050405020304" pitchFamily="18" charset="0"/>
              </a:rPr>
              <a:t>g 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sz="2000" i="1" dirty="0">
                <a:cs typeface="Times New Roman" panose="02020603050405020304" pitchFamily="18" charset="0"/>
              </a:rPr>
              <a:t>f </a:t>
            </a:r>
            <a:r>
              <a:rPr lang="en-US" altLang="zh-CN" sz="2000" dirty="0">
                <a:cs typeface="Times New Roman" panose="02020603050405020304" pitchFamily="18" charset="0"/>
              </a:rPr>
              <a:t>: </a:t>
            </a:r>
            <a:r>
              <a:rPr lang="en-US" altLang="zh-CN" sz="2000" i="1" dirty="0"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C</a:t>
            </a:r>
            <a:r>
              <a:rPr lang="zh-CN" altLang="en-US" sz="2000" dirty="0"/>
              <a:t>也是单射。</a:t>
            </a:r>
          </a:p>
          <a:p>
            <a:pPr lvl="1" eaLnBrk="1" hangingPunct="1"/>
            <a:r>
              <a:rPr lang="zh-CN" altLang="en-US" sz="1800" dirty="0"/>
              <a:t>证明要点：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rgbClr val="FF0000"/>
                </a:solidFill>
              </a:rPr>
              <a:t>若不然</a:t>
            </a:r>
            <a:r>
              <a:rPr lang="zh-CN" altLang="en-US" sz="1600" dirty="0"/>
              <a:t>，即存在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1</a:t>
            </a:r>
            <a:r>
              <a:rPr lang="en-US" altLang="zh-CN" sz="1600" dirty="0"/>
              <a:t>,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A, </a:t>
            </a:r>
            <a:r>
              <a:rPr lang="zh-CN" altLang="en-US" sz="1600" dirty="0">
                <a:sym typeface="Symbol" panose="05050102010706020507" pitchFamily="18" charset="2"/>
              </a:rPr>
              <a:t>且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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2</a:t>
            </a:r>
            <a:r>
              <a:rPr lang="zh-CN" altLang="en-US" sz="1600" dirty="0"/>
              <a:t>，使得</a:t>
            </a:r>
            <a:r>
              <a:rPr lang="en-US" altLang="zh-CN" sz="1600" i="1" dirty="0">
                <a:cs typeface="Times New Roman" panose="02020603050405020304" pitchFamily="18" charset="0"/>
              </a:rPr>
              <a:t>g </a:t>
            </a:r>
            <a:r>
              <a:rPr lang="en-US" altLang="zh-CN" sz="16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sz="1600" i="1" dirty="0">
                <a:cs typeface="Times New Roman" panose="02020603050405020304" pitchFamily="18" charset="0"/>
              </a:rPr>
              <a:t>f</a:t>
            </a:r>
            <a:r>
              <a:rPr lang="zh-CN" altLang="en-US" sz="1600" dirty="0"/>
              <a:t>（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1</a:t>
            </a:r>
            <a:r>
              <a:rPr lang="en-US" altLang="zh-CN" sz="1600" dirty="0"/>
              <a:t>)=</a:t>
            </a:r>
            <a:r>
              <a:rPr lang="en-US" altLang="zh-CN" sz="1600" i="1" dirty="0">
                <a:cs typeface="Times New Roman" panose="02020603050405020304" pitchFamily="18" charset="0"/>
              </a:rPr>
              <a:t>g </a:t>
            </a:r>
            <a:r>
              <a:rPr lang="en-US" altLang="zh-CN" sz="16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sz="1600" i="1" dirty="0">
                <a:cs typeface="Times New Roman" panose="02020603050405020304" pitchFamily="18" charset="0"/>
              </a:rPr>
              <a:t>f</a:t>
            </a: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1600" i="1" dirty="0"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1600" baseline="-25000" dirty="0">
                <a:sym typeface="Wingdings" panose="05000000000000000000" pitchFamily="2" charset="2"/>
              </a:rPr>
              <a:t>2</a:t>
            </a: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  <a:r>
              <a:rPr lang="zh-CN" altLang="en-US" sz="1600" dirty="0"/>
              <a:t>，设 </a:t>
            </a:r>
            <a:r>
              <a:rPr lang="en-US" altLang="zh-CN" sz="1600" i="1" dirty="0">
                <a:cs typeface="Times New Roman" panose="02020603050405020304" pitchFamily="18" charset="0"/>
              </a:rPr>
              <a:t>f </a:t>
            </a:r>
            <a:r>
              <a:rPr lang="en-US" altLang="zh-CN" sz="1600" dirty="0">
                <a:cs typeface="Times New Roman" panose="02020603050405020304" pitchFamily="18" charset="0"/>
              </a:rPr>
              <a:t>(</a:t>
            </a:r>
            <a:r>
              <a:rPr lang="en-US" altLang="zh-CN" sz="1600" i="1" dirty="0"/>
              <a:t>x</a:t>
            </a:r>
            <a:r>
              <a:rPr lang="en-US" altLang="zh-CN" sz="1600" baseline="-25000" dirty="0"/>
              <a:t>1</a:t>
            </a:r>
            <a:r>
              <a:rPr lang="en-US" altLang="zh-CN" sz="1600" dirty="0"/>
              <a:t>)=</a:t>
            </a:r>
            <a:r>
              <a:rPr lang="en-US" altLang="zh-CN" sz="1600" i="1" dirty="0"/>
              <a:t>t</a:t>
            </a:r>
            <a:r>
              <a:rPr lang="en-US" altLang="zh-CN" sz="1600" baseline="-25000" dirty="0"/>
              <a:t>1</a:t>
            </a:r>
            <a:r>
              <a:rPr lang="en-US" altLang="zh-CN" sz="1600" dirty="0"/>
              <a:t>, </a:t>
            </a:r>
            <a:r>
              <a:rPr lang="en-US" altLang="zh-CN" sz="1600" i="1" dirty="0">
                <a:cs typeface="Times New Roman" panose="02020603050405020304" pitchFamily="18" charset="0"/>
              </a:rPr>
              <a:t>f </a:t>
            </a: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CN" sz="1600" i="1" dirty="0"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1600" baseline="-25000" dirty="0">
                <a:sym typeface="Wingdings" panose="05000000000000000000" pitchFamily="2" charset="2"/>
              </a:rPr>
              <a:t>2</a:t>
            </a: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)=</a:t>
            </a:r>
            <a:r>
              <a:rPr lang="en-US" altLang="zh-CN" sz="1600" i="1" dirty="0"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en-US" altLang="zh-CN" sz="1600" baseline="-25000" dirty="0">
                <a:sym typeface="Wingdings" panose="05000000000000000000" pitchFamily="2" charset="2"/>
              </a:rPr>
              <a:t>2</a:t>
            </a:r>
            <a:r>
              <a:rPr lang="zh-CN" altLang="en-US" sz="1600" dirty="0"/>
              <a:t>，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zh-CN" altLang="en-US" sz="1600" dirty="0"/>
              <a:t>		如果 </a:t>
            </a:r>
            <a:r>
              <a:rPr lang="en-US" altLang="zh-CN" sz="1600" i="1" dirty="0"/>
              <a:t>t</a:t>
            </a:r>
            <a:r>
              <a:rPr lang="en-US" altLang="zh-CN" sz="1600" baseline="-25000" dirty="0"/>
              <a:t>1</a:t>
            </a: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sz="1600" i="1" dirty="0"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en-US" altLang="zh-CN" sz="1600" baseline="-25000" dirty="0">
                <a:sym typeface="Wingdings" panose="05000000000000000000" pitchFamily="2" charset="2"/>
              </a:rPr>
              <a:t>2</a:t>
            </a:r>
            <a:r>
              <a:rPr lang="zh-CN" altLang="en-US" sz="1600" dirty="0"/>
              <a:t>，与</a:t>
            </a:r>
            <a:r>
              <a:rPr lang="en-US" altLang="zh-CN" sz="1600" i="1" dirty="0"/>
              <a:t>f</a:t>
            </a:r>
            <a:r>
              <a:rPr lang="zh-CN" altLang="en-US" sz="1600" dirty="0"/>
              <a:t>是单射</a:t>
            </a:r>
            <a:r>
              <a:rPr lang="zh-CN" altLang="en-US" sz="1600" dirty="0">
                <a:solidFill>
                  <a:srgbClr val="FF0000"/>
                </a:solidFill>
              </a:rPr>
              <a:t>矛盾</a:t>
            </a:r>
            <a:r>
              <a:rPr lang="zh-CN" altLang="en-US" sz="1600" dirty="0"/>
              <a:t>。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zh-CN" altLang="en-US" sz="1600" dirty="0"/>
              <a:t>		如果 </a:t>
            </a:r>
            <a:r>
              <a:rPr lang="en-US" altLang="zh-CN" sz="1600" i="1" dirty="0"/>
              <a:t>t</a:t>
            </a:r>
            <a:r>
              <a:rPr lang="en-US" altLang="zh-CN" sz="1600" baseline="-25000" dirty="0"/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</a:t>
            </a:r>
            <a:r>
              <a:rPr lang="en-US" altLang="zh-CN" sz="1600" baseline="-25000" dirty="0"/>
              <a:t> </a:t>
            </a:r>
            <a:r>
              <a:rPr lang="en-US" altLang="zh-CN" sz="1600" i="1" dirty="0"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en-US" altLang="zh-CN" sz="1600" baseline="-25000" dirty="0">
                <a:sym typeface="Wingdings" panose="05000000000000000000" pitchFamily="2" charset="2"/>
              </a:rPr>
              <a:t>2</a:t>
            </a:r>
            <a:r>
              <a:rPr lang="zh-CN" altLang="en-US" sz="1600" dirty="0"/>
              <a:t>，与</a:t>
            </a:r>
            <a:r>
              <a:rPr lang="en-US" altLang="zh-CN" sz="1600" i="1" dirty="0"/>
              <a:t>g</a:t>
            </a:r>
            <a:r>
              <a:rPr lang="zh-CN" altLang="en-US" sz="1600" dirty="0"/>
              <a:t>是单射</a:t>
            </a:r>
            <a:r>
              <a:rPr lang="zh-CN" altLang="en-US" sz="1600" dirty="0">
                <a:solidFill>
                  <a:srgbClr val="FF0000"/>
                </a:solidFill>
              </a:rPr>
              <a:t>矛盾</a:t>
            </a:r>
            <a:r>
              <a:rPr lang="zh-CN" altLang="en-US" sz="1600" dirty="0"/>
              <a:t>。</a:t>
            </a:r>
            <a:endParaRPr lang="en-US" altLang="zh-CN" sz="1600" dirty="0"/>
          </a:p>
          <a:p>
            <a:pPr eaLnBrk="1" hangingPunct="1">
              <a:spcBef>
                <a:spcPts val="1200"/>
              </a:spcBef>
            </a:pPr>
            <a:r>
              <a:rPr lang="zh-CN" altLang="en-US" sz="2000" dirty="0"/>
              <a:t>但是，如果 </a:t>
            </a:r>
            <a:r>
              <a:rPr lang="en-US" altLang="zh-CN" sz="2000" i="1" dirty="0">
                <a:cs typeface="Times New Roman" panose="02020603050405020304" pitchFamily="18" charset="0"/>
              </a:rPr>
              <a:t>g 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sz="2000" i="1" dirty="0">
                <a:cs typeface="Times New Roman" panose="02020603050405020304" pitchFamily="18" charset="0"/>
              </a:rPr>
              <a:t>f </a:t>
            </a:r>
            <a:r>
              <a:rPr lang="en-US" altLang="zh-CN" sz="2000" dirty="0">
                <a:cs typeface="Times New Roman" panose="02020603050405020304" pitchFamily="18" charset="0"/>
              </a:rPr>
              <a:t>: </a:t>
            </a:r>
            <a:r>
              <a:rPr lang="en-US" altLang="zh-CN" sz="2000" i="1" dirty="0"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C</a:t>
            </a:r>
            <a:r>
              <a:rPr lang="zh-CN" altLang="en-US" sz="2000" dirty="0"/>
              <a:t>是单射，</a:t>
            </a:r>
            <a:r>
              <a:rPr lang="en-US" altLang="zh-CN" sz="2000" i="1" dirty="0">
                <a:cs typeface="Times New Roman" panose="02020603050405020304" pitchFamily="18" charset="0"/>
              </a:rPr>
              <a:t> f 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  <a:r>
              <a:rPr lang="en-US" altLang="zh-CN" sz="2000" i="1" dirty="0"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cs typeface="Times New Roman" panose="02020603050405020304" pitchFamily="18" charset="0"/>
              </a:rPr>
              <a:t>, </a:t>
            </a:r>
            <a:r>
              <a:rPr lang="en-US" altLang="zh-CN" sz="2000" i="1" dirty="0">
                <a:cs typeface="Times New Roman" panose="02020603050405020304" pitchFamily="18" charset="0"/>
              </a:rPr>
              <a:t>g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  <a:r>
              <a:rPr lang="en-US" altLang="zh-CN" sz="2000" i="1" dirty="0"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cs typeface="Times New Roman" panose="02020603050405020304" pitchFamily="18" charset="0"/>
              </a:rPr>
              <a:t>C </a:t>
            </a:r>
            <a:r>
              <a:rPr lang="zh-CN" altLang="en-US" sz="2000" dirty="0">
                <a:cs typeface="Times New Roman" panose="02020603050405020304" pitchFamily="18" charset="0"/>
              </a:rPr>
              <a:t>未必</a:t>
            </a:r>
            <a:r>
              <a:rPr lang="zh-CN" altLang="en-US" sz="2000" dirty="0"/>
              <a:t>均是单射。</a:t>
            </a:r>
            <a:endParaRPr lang="en-US" altLang="zh-CN" sz="2000" dirty="0"/>
          </a:p>
          <a:p>
            <a:pPr lvl="1" eaLnBrk="1" hangingPunct="1">
              <a:spcBef>
                <a:spcPts val="600"/>
              </a:spcBef>
            </a:pPr>
            <a:r>
              <a:rPr lang="zh-CN" altLang="en-US" sz="1600" dirty="0"/>
              <a:t>通常用“反例”来证明“未必”</a:t>
            </a:r>
            <a:endParaRPr lang="en-US" altLang="zh-CN" sz="1600" dirty="0"/>
          </a:p>
          <a:p>
            <a:pPr lvl="1" eaLnBrk="1" hangingPunct="1">
              <a:spcBef>
                <a:spcPts val="600"/>
              </a:spcBef>
            </a:pPr>
            <a:r>
              <a:rPr lang="zh-CN" altLang="en-US" sz="1600" dirty="0"/>
              <a:t>找反例的原则是“抓住核心因素，越简单越好”。</a:t>
            </a:r>
            <a:endParaRPr lang="en-US" altLang="zh-CN" sz="1600" dirty="0"/>
          </a:p>
          <a:p>
            <a:pPr lvl="1" eaLnBrk="1" hangingPunct="1">
              <a:spcBef>
                <a:spcPts val="600"/>
              </a:spcBef>
            </a:pPr>
            <a:r>
              <a:rPr lang="zh-CN" altLang="en-US" sz="1600" dirty="0"/>
              <a:t>这里的反例可以是：</a:t>
            </a:r>
            <a:r>
              <a:rPr lang="en-US" altLang="zh-CN" sz="1600" dirty="0"/>
              <a:t>A={1,2,3}, B={</a:t>
            </a:r>
            <a:r>
              <a:rPr lang="en-US" altLang="zh-CN" sz="1600" dirty="0" err="1"/>
              <a:t>a,b,c,d</a:t>
            </a:r>
            <a:r>
              <a:rPr lang="en-US" altLang="zh-CN" sz="1600" dirty="0"/>
              <a:t>}, C={</a:t>
            </a:r>
            <a:r>
              <a:rPr lang="en-US" altLang="zh-CN" sz="1600" dirty="0">
                <a:sym typeface="Symbol" panose="05050102010706020507" pitchFamily="18" charset="2"/>
              </a:rPr>
              <a:t>,,}</a:t>
            </a:r>
          </a:p>
          <a:p>
            <a:pPr marL="457200" lvl="1" indent="0" eaLnBrk="1" hangingPunct="1">
              <a:spcBef>
                <a:spcPts val="600"/>
              </a:spcBef>
              <a:buNone/>
            </a:pPr>
            <a:r>
              <a:rPr lang="en-US" altLang="zh-CN" sz="1800" dirty="0">
                <a:sym typeface="Symbol" panose="05050102010706020507" pitchFamily="18" charset="2"/>
              </a:rPr>
              <a:t>	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(1)=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(2)=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(3)=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;  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不是满射，</a:t>
            </a:r>
            <a:r>
              <a:rPr lang="en-US" altLang="zh-CN" sz="1400" i="1" dirty="0" err="1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a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en-US" altLang="zh-CN" sz="1400" i="1" dirty="0" err="1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,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但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a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 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f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A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</a:p>
          <a:p>
            <a:pPr marL="457200" lvl="1" indent="0" eaLnBrk="1" hangingPunct="1">
              <a:spcBef>
                <a:spcPts val="600"/>
              </a:spcBef>
              <a:buNone/>
            </a:pPr>
            <a:r>
              <a:rPr lang="en-US" altLang="zh-CN" sz="1800" i="1" dirty="0">
                <a:sym typeface="Symbol" panose="05050102010706020507" pitchFamily="18" charset="2"/>
              </a:rPr>
              <a:t>        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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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 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不是单射</a:t>
            </a:r>
            <a:r>
              <a:rPr lang="zh-CN" altLang="en-US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，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g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a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)=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g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  <a:endParaRPr lang="zh-CN" alt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04B06A8-AC3F-C216-81C7-023E4EE7AE58}"/>
              </a:ext>
            </a:extLst>
          </p:cNvPr>
          <p:cNvSpPr txBox="1"/>
          <p:nvPr/>
        </p:nvSpPr>
        <p:spPr>
          <a:xfrm>
            <a:off x="6372200" y="3933056"/>
            <a:ext cx="1440160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g </a:t>
            </a:r>
            <a:r>
              <a:rPr lang="en-US" altLang="zh-CN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: 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C</a:t>
            </a:r>
          </a:p>
          <a:p>
            <a:pPr>
              <a:spcBef>
                <a:spcPts val="600"/>
              </a:spcBef>
            </a:pP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g </a:t>
            </a:r>
            <a:r>
              <a:rPr lang="en-US" altLang="zh-CN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zh-CN" altLang="en-US" i="1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en-US" altLang="zh-CN" i="1" dirty="0">
              <a:latin typeface="+mn-lt"/>
              <a:cs typeface="Times New Roman" panose="02020603050405020304" pitchFamily="18" charset="0"/>
            </a:endParaRPr>
          </a:p>
          <a:p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g </a:t>
            </a:r>
            <a:r>
              <a:rPr lang="en-US" altLang="zh-CN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endParaRPr lang="en-US" altLang="zh-CN" i="1" dirty="0">
              <a:latin typeface="+mn-lt"/>
              <a:cs typeface="Times New Roman" panose="02020603050405020304" pitchFamily="18" charset="0"/>
            </a:endParaRPr>
          </a:p>
          <a:p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g </a:t>
            </a:r>
            <a:r>
              <a:rPr lang="en-US" altLang="zh-CN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en-US" altLang="zh-CN" i="1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</a:p>
          <a:p>
            <a:pPr>
              <a:spcBef>
                <a:spcPts val="600"/>
              </a:spcBef>
            </a:pPr>
            <a:r>
              <a:rPr lang="en-US" altLang="zh-CN" sz="1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One-to-one correspondence</a:t>
            </a:r>
            <a:endParaRPr lang="zh-CN" altLang="en-US" sz="1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>
            <a:extLst>
              <a:ext uri="{FF2B5EF4-FFF2-40B4-BE49-F238E27FC236}">
                <a16:creationId xmlns:a16="http://schemas.microsoft.com/office/drawing/2014/main" id="{93C064B9-732B-E027-BC14-A699FBD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5" y="290513"/>
            <a:ext cx="8229600" cy="965737"/>
          </a:xfrm>
        </p:spPr>
        <p:txBody>
          <a:bodyPr/>
          <a:lstStyle/>
          <a:p>
            <a:pPr eaLnBrk="1" hangingPunct="1"/>
            <a:r>
              <a:rPr lang="zh-CN" altLang="en-US" dirty="0"/>
              <a:t>关于反函数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582B50B7-CDE2-78EC-A900-EDC5F4E9D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98" y="2180112"/>
            <a:ext cx="3746946" cy="165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66AB8BA-4409-5ECA-D90C-E77981696D84}"/>
              </a:ext>
            </a:extLst>
          </p:cNvPr>
          <p:cNvSpPr/>
          <p:nvPr/>
        </p:nvSpPr>
        <p:spPr>
          <a:xfrm>
            <a:off x="826321" y="3580420"/>
            <a:ext cx="7768501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7:</a:t>
            </a:r>
          </a:p>
          <a:p>
            <a:pPr>
              <a:spcBef>
                <a:spcPts val="600"/>
              </a:spcBef>
              <a:defRPr/>
            </a:pPr>
            <a:r>
              <a:rPr lang="zh-CN" alt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这些函数是否都有反函数</a:t>
            </a:r>
            <a:r>
              <a:rPr lang="en-US" altLang="zh-CN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,</a:t>
            </a:r>
            <a:r>
              <a:rPr lang="zh-CN" alt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如果有各是什么</a:t>
            </a:r>
            <a:r>
              <a:rPr lang="en-US" altLang="zh-CN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?</a:t>
            </a:r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05C74478-CF07-80B0-CA35-B794BF4A0811}"/>
              </a:ext>
            </a:extLst>
          </p:cNvPr>
          <p:cNvGrpSpPr>
            <a:grpSpLocks/>
          </p:cNvGrpSpPr>
          <p:nvPr/>
        </p:nvGrpSpPr>
        <p:grpSpPr bwMode="auto">
          <a:xfrm>
            <a:off x="5226147" y="1978656"/>
            <a:ext cx="3368675" cy="1770063"/>
            <a:chOff x="2220" y="2748"/>
            <a:chExt cx="5160" cy="2292"/>
          </a:xfrm>
        </p:grpSpPr>
        <p:sp>
          <p:nvSpPr>
            <p:cNvPr id="21510" name="Oval 6">
              <a:extLst>
                <a:ext uri="{FF2B5EF4-FFF2-40B4-BE49-F238E27FC236}">
                  <a16:creationId xmlns:a16="http://schemas.microsoft.com/office/drawing/2014/main" id="{983E9A9F-DB4E-85A8-1501-E622D5D51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3159"/>
              <a:ext cx="114" cy="1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11" name="Oval 7">
              <a:extLst>
                <a:ext uri="{FF2B5EF4-FFF2-40B4-BE49-F238E27FC236}">
                  <a16:creationId xmlns:a16="http://schemas.microsoft.com/office/drawing/2014/main" id="{E02180B6-94F0-F5FE-CB8D-C565F2CBD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4404"/>
              <a:ext cx="114" cy="1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12" name="Oval 8">
              <a:extLst>
                <a:ext uri="{FF2B5EF4-FFF2-40B4-BE49-F238E27FC236}">
                  <a16:creationId xmlns:a16="http://schemas.microsoft.com/office/drawing/2014/main" id="{1A2C4956-8587-BF2B-D2F1-CA370A1AD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4404"/>
              <a:ext cx="114" cy="1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13" name="Line 9">
              <a:extLst>
                <a:ext uri="{FF2B5EF4-FFF2-40B4-BE49-F238E27FC236}">
                  <a16:creationId xmlns:a16="http://schemas.microsoft.com/office/drawing/2014/main" id="{B59E44DC-CE11-2E70-CCDD-C591A0B18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4" y="3264"/>
              <a:ext cx="825" cy="115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Line 10">
              <a:extLst>
                <a:ext uri="{FF2B5EF4-FFF2-40B4-BE49-F238E27FC236}">
                  <a16:creationId xmlns:a16="http://schemas.microsoft.com/office/drawing/2014/main" id="{E1D00D40-D6C8-A416-05A5-AD2A267B1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4" y="3276"/>
              <a:ext cx="655" cy="1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11">
              <a:extLst>
                <a:ext uri="{FF2B5EF4-FFF2-40B4-BE49-F238E27FC236}">
                  <a16:creationId xmlns:a16="http://schemas.microsoft.com/office/drawing/2014/main" id="{5F497FE5-4D39-6133-AC94-8B3016224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4476"/>
              <a:ext cx="154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9C8B9BCA-932B-BB8B-F46E-83A7135DC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0" y="2904"/>
              <a:ext cx="582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/>
                <a:t>1</a:t>
              </a:r>
            </a:p>
          </p:txBody>
        </p:sp>
        <p:sp>
          <p:nvSpPr>
            <p:cNvPr id="21517" name="Text Box 13">
              <a:extLst>
                <a:ext uri="{FF2B5EF4-FFF2-40B4-BE49-F238E27FC236}">
                  <a16:creationId xmlns:a16="http://schemas.microsoft.com/office/drawing/2014/main" id="{8C4789AE-F7D2-B53C-05C1-9856903C7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4" y="4200"/>
              <a:ext cx="38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/>
                <a:t>2</a:t>
              </a:r>
            </a:p>
          </p:txBody>
        </p:sp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C774F21C-A4DC-ADAA-E94A-4E1056F367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" y="4164"/>
              <a:ext cx="44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/>
                <a:t>3</a:t>
              </a:r>
            </a:p>
          </p:txBody>
        </p:sp>
        <p:sp>
          <p:nvSpPr>
            <p:cNvPr id="21519" name="Line 15">
              <a:extLst>
                <a:ext uri="{FF2B5EF4-FFF2-40B4-BE49-F238E27FC236}">
                  <a16:creationId xmlns:a16="http://schemas.microsoft.com/office/drawing/2014/main" id="{A824DFCC-7011-0FCC-E5F9-48A5B7BC1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08"/>
              <a:ext cx="1" cy="2232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5467E5C9-3B72-C92B-F061-A7D0B6D11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0" y="3456"/>
              <a:ext cx="2244" cy="1236"/>
            </a:xfrm>
            <a:prstGeom prst="line">
              <a:avLst/>
            </a:prstGeom>
            <a:noFill/>
            <a:ln w="12700" cap="rnd">
              <a:solidFill>
                <a:srgbClr val="99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17">
              <a:extLst>
                <a:ext uri="{FF2B5EF4-FFF2-40B4-BE49-F238E27FC236}">
                  <a16:creationId xmlns:a16="http://schemas.microsoft.com/office/drawing/2014/main" id="{51614C79-43C5-F918-4BE3-0A17943D6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3" y="3576"/>
              <a:ext cx="2354" cy="1128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Freeform 18">
              <a:extLst>
                <a:ext uri="{FF2B5EF4-FFF2-40B4-BE49-F238E27FC236}">
                  <a16:creationId xmlns:a16="http://schemas.microsoft.com/office/drawing/2014/main" id="{122A9326-F964-E3CC-7D0B-B72B7E078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0" y="3208"/>
              <a:ext cx="574" cy="896"/>
            </a:xfrm>
            <a:custGeom>
              <a:avLst/>
              <a:gdLst>
                <a:gd name="T0" fmla="*/ 0 w 568"/>
                <a:gd name="T1" fmla="*/ 8 h 896"/>
                <a:gd name="T2" fmla="*/ 244 w 568"/>
                <a:gd name="T3" fmla="*/ 32 h 896"/>
                <a:gd name="T4" fmla="*/ 578 w 568"/>
                <a:gd name="T5" fmla="*/ 200 h 896"/>
                <a:gd name="T6" fmla="*/ 618 w 568"/>
                <a:gd name="T7" fmla="*/ 596 h 896"/>
                <a:gd name="T8" fmla="*/ 388 w 568"/>
                <a:gd name="T9" fmla="*/ 896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896">
                  <a:moveTo>
                    <a:pt x="0" y="8"/>
                  </a:moveTo>
                  <a:cubicBezTo>
                    <a:pt x="66" y="4"/>
                    <a:pt x="132" y="0"/>
                    <a:pt x="216" y="32"/>
                  </a:cubicBezTo>
                  <a:cubicBezTo>
                    <a:pt x="300" y="64"/>
                    <a:pt x="450" y="106"/>
                    <a:pt x="504" y="200"/>
                  </a:cubicBezTo>
                  <a:cubicBezTo>
                    <a:pt x="558" y="294"/>
                    <a:pt x="568" y="480"/>
                    <a:pt x="540" y="596"/>
                  </a:cubicBezTo>
                  <a:cubicBezTo>
                    <a:pt x="512" y="712"/>
                    <a:pt x="374" y="846"/>
                    <a:pt x="336" y="896"/>
                  </a:cubicBezTo>
                </a:path>
              </a:pathLst>
            </a:custGeom>
            <a:noFill/>
            <a:ln w="25400">
              <a:solidFill>
                <a:srgbClr val="8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Line 19">
              <a:extLst>
                <a:ext uri="{FF2B5EF4-FFF2-40B4-BE49-F238E27FC236}">
                  <a16:creationId xmlns:a16="http://schemas.microsoft.com/office/drawing/2014/main" id="{135D0B38-F4FB-D3F9-D8B8-ACDC051518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8" y="4044"/>
              <a:ext cx="49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Text Box 20">
              <a:extLst>
                <a:ext uri="{FF2B5EF4-FFF2-40B4-BE49-F238E27FC236}">
                  <a16:creationId xmlns:a16="http://schemas.microsoft.com/office/drawing/2014/main" id="{3034736C-C6C2-438A-F49E-1F65B0BD2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2" y="3168"/>
              <a:ext cx="2208" cy="1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zh-CN" altLang="en-US" sz="1200"/>
                <a:t>顺时针旋转：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200"/>
                <a:t>0</a:t>
              </a:r>
              <a:r>
                <a:rPr lang="zh-CN" altLang="en-US" sz="1200"/>
                <a:t>度：</a:t>
              </a:r>
              <a:r>
                <a:rPr lang="en-US" altLang="zh-CN" sz="1200"/>
                <a:t>e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200"/>
                <a:t>120</a:t>
              </a:r>
              <a:r>
                <a:rPr lang="zh-CN" altLang="en-US" sz="1200"/>
                <a:t>度：</a:t>
              </a:r>
              <a:r>
                <a:rPr lang="zh-CN" altLang="en-US" sz="1200">
                  <a:sym typeface="Symbol" panose="05050102010706020507" pitchFamily="18" charset="2"/>
                </a:rPr>
                <a:t></a:t>
              </a:r>
              <a:endParaRPr lang="zh-CN" altLang="en-US" sz="1200"/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200"/>
                <a:t>240</a:t>
              </a:r>
              <a:r>
                <a:rPr lang="zh-CN" altLang="en-US" sz="1200"/>
                <a:t>度：</a:t>
              </a:r>
              <a:r>
                <a:rPr lang="zh-CN" altLang="en-US" sz="1200">
                  <a:sym typeface="Symbol" panose="05050102010706020507" pitchFamily="18" charset="2"/>
                </a:rPr>
                <a:t></a:t>
              </a:r>
              <a:endParaRPr lang="zh-CN" altLang="en-US" sz="1200"/>
            </a:p>
          </p:txBody>
        </p:sp>
        <p:sp>
          <p:nvSpPr>
            <p:cNvPr id="21525" name="Text Box 21">
              <a:extLst>
                <a:ext uri="{FF2B5EF4-FFF2-40B4-BE49-F238E27FC236}">
                  <a16:creationId xmlns:a16="http://schemas.microsoft.com/office/drawing/2014/main" id="{3B1EFE8C-ADE3-21BF-D75A-55DF2A39F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0" y="3012"/>
              <a:ext cx="1284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zh-CN" altLang="en-US" sz="1200"/>
                <a:t>绕轴翻转</a:t>
              </a:r>
            </a:p>
          </p:txBody>
        </p:sp>
        <p:sp>
          <p:nvSpPr>
            <p:cNvPr id="21526" name="Text Box 22">
              <a:extLst>
                <a:ext uri="{FF2B5EF4-FFF2-40B4-BE49-F238E27FC236}">
                  <a16:creationId xmlns:a16="http://schemas.microsoft.com/office/drawing/2014/main" id="{FB1A42EB-0F17-9988-B6C5-80F5B6403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" y="2748"/>
              <a:ext cx="53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sym typeface="Symbol" panose="05050102010706020507" pitchFamily="18" charset="2"/>
                </a:rPr>
                <a:t></a:t>
              </a:r>
              <a:endParaRPr lang="en-US" altLang="zh-CN" sz="1800"/>
            </a:p>
          </p:txBody>
        </p:sp>
        <p:sp>
          <p:nvSpPr>
            <p:cNvPr id="21527" name="Text Box 23">
              <a:extLst>
                <a:ext uri="{FF2B5EF4-FFF2-40B4-BE49-F238E27FC236}">
                  <a16:creationId xmlns:a16="http://schemas.microsoft.com/office/drawing/2014/main" id="{0C2DEDB3-AFD6-BEA8-704F-4F1EE6160B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552"/>
              <a:ext cx="47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sym typeface="Symbol" panose="05050102010706020507" pitchFamily="18" charset="2"/>
                </a:rPr>
                <a:t></a:t>
              </a:r>
              <a:endParaRPr lang="en-US" altLang="zh-CN" sz="1800"/>
            </a:p>
          </p:txBody>
        </p:sp>
        <p:sp>
          <p:nvSpPr>
            <p:cNvPr id="21528" name="Text Box 24">
              <a:extLst>
                <a:ext uri="{FF2B5EF4-FFF2-40B4-BE49-F238E27FC236}">
                  <a16:creationId xmlns:a16="http://schemas.microsoft.com/office/drawing/2014/main" id="{F892D41C-8937-EFC3-1BBC-34828A8962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2" y="4452"/>
              <a:ext cx="582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sym typeface="Symbol" panose="05050102010706020507" pitchFamily="18" charset="2"/>
                </a:rPr>
                <a:t></a:t>
              </a:r>
              <a:endParaRPr lang="en-US" altLang="zh-CN" sz="1800"/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0913CE9E-716C-B9D3-AB0B-28468A7F5A09}"/>
              </a:ext>
            </a:extLst>
          </p:cNvPr>
          <p:cNvSpPr/>
          <p:nvPr/>
        </p:nvSpPr>
        <p:spPr>
          <a:xfrm>
            <a:off x="848991" y="4680946"/>
            <a:ext cx="7745831" cy="15234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问题</a:t>
            </a:r>
            <a:r>
              <a:rPr lang="en-US" altLang="zh-CN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</a:p>
          <a:p>
            <a:pPr>
              <a:spcBef>
                <a:spcPts val="600"/>
              </a:spcBef>
            </a:pPr>
            <a:r>
              <a:rPr lang="zh-CN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从“函数也是关系”这一点看，你能推测反函数存在的充分必要条件吗？</a:t>
            </a:r>
            <a:endParaRPr lang="zh-CN" altLang="en-US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8BF3751-E07D-ABD8-9D5E-50A496203A51}"/>
              </a:ext>
            </a:extLst>
          </p:cNvPr>
          <p:cNvSpPr txBox="1"/>
          <p:nvPr/>
        </p:nvSpPr>
        <p:spPr>
          <a:xfrm>
            <a:off x="976685" y="1342276"/>
            <a:ext cx="407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6600"/>
                </a:solidFill>
              </a:rPr>
              <a:t>我们暂且</a:t>
            </a:r>
            <a:r>
              <a:rPr lang="en-US" altLang="zh-CN" sz="1400" dirty="0">
                <a:solidFill>
                  <a:srgbClr val="006600"/>
                </a:solidFill>
                <a:latin typeface="+mn-lt"/>
              </a:rPr>
              <a:t>informally</a:t>
            </a:r>
            <a:r>
              <a:rPr lang="zh-CN" altLang="en-US" sz="1400" dirty="0">
                <a:solidFill>
                  <a:srgbClr val="006600"/>
                </a:solidFill>
              </a:rPr>
              <a:t>讨论“反函数”：如果函数的“逆关系”也是函数，就称其为“反函数”。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3C519B0-0F0F-FB04-A7E4-3DE65873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76250"/>
            <a:ext cx="7869237" cy="796925"/>
          </a:xfrm>
        </p:spPr>
        <p:txBody>
          <a:bodyPr/>
          <a:lstStyle/>
          <a:p>
            <a:pPr eaLnBrk="1" hangingPunct="1"/>
            <a:r>
              <a:rPr lang="zh-CN" altLang="en-US"/>
              <a:t>左与右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EC99E-4043-98FB-3E5A-C05F2D4CC127}"/>
              </a:ext>
            </a:extLst>
          </p:cNvPr>
          <p:cNvSpPr/>
          <p:nvPr/>
        </p:nvSpPr>
        <p:spPr>
          <a:xfrm>
            <a:off x="879146" y="1167926"/>
            <a:ext cx="765637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问题</a:t>
            </a:r>
            <a:r>
              <a:rPr lang="en-US" altLang="zh-CN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9</a:t>
            </a:r>
            <a:r>
              <a:rPr lang="zh-CN" alt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：</a:t>
            </a:r>
            <a:endParaRPr lang="en-US" altLang="zh-CN" sz="3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你能否比较一下函数</a:t>
            </a:r>
            <a:r>
              <a:rPr lang="en-US" altLang="zh-CN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/</a:t>
            </a:r>
            <a:r>
              <a:rPr lang="zh-CN" altLang="en-US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反函数与你熟悉的数</a:t>
            </a:r>
            <a:r>
              <a:rPr lang="en-US" altLang="zh-CN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/</a:t>
            </a:r>
            <a:r>
              <a:rPr lang="zh-CN" altLang="en-US" sz="2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Arial" charset="0"/>
                <a:ea typeface="宋体" charset="-122"/>
              </a:rPr>
              <a:t>倒数这两组数学概念之间的关系？</a:t>
            </a:r>
            <a:endParaRPr lang="en-US" altLang="zh-CN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" charset="0"/>
              <a:ea typeface="宋体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BF092-D0C0-3D8C-4EB2-510E662D6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2809404"/>
            <a:ext cx="568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实数的乘法满足交换律，但函数的复合运算并不满足交换律，这个差别对上述讨论有什么影响？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50BFBD0-EB51-0894-0E60-75ED4634ED0D}"/>
              </a:ext>
            </a:extLst>
          </p:cNvPr>
          <p:cNvSpPr txBox="1"/>
          <p:nvPr/>
        </p:nvSpPr>
        <p:spPr>
          <a:xfrm>
            <a:off x="1193800" y="3621202"/>
            <a:ext cx="5236319" cy="372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对于 </a:t>
            </a:r>
            <a:r>
              <a:rPr lang="en-US" altLang="zh-CN" i="1" dirty="0">
                <a:latin typeface="+mn-lt"/>
              </a:rPr>
              <a:t>f </a:t>
            </a:r>
            <a:r>
              <a:rPr lang="en-US" altLang="zh-CN" dirty="0">
                <a:latin typeface="+mn-lt"/>
              </a:rPr>
              <a:t>: 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B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, 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f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1</a:t>
            </a:r>
            <a:r>
              <a:rPr lang="en-US" altLang="zh-CN" i="1" baseline="-25000" dirty="0">
                <a:latin typeface="+mn-lt"/>
                <a:sym typeface="Symbol" panose="05050102010706020507" pitchFamily="18" charset="2"/>
              </a:rPr>
              <a:t>A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= 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f,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 1</a:t>
            </a:r>
            <a:r>
              <a:rPr lang="en-US" altLang="zh-CN" i="1" baseline="-25000" dirty="0">
                <a:latin typeface="+mn-lt"/>
                <a:sym typeface="Symbol" panose="05050102010706020507" pitchFamily="18" charset="2"/>
              </a:rPr>
              <a:t>B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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f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= </a:t>
            </a:r>
            <a:r>
              <a:rPr lang="en-US" altLang="zh-CN" i="1" dirty="0">
                <a:latin typeface="+mn-lt"/>
                <a:sym typeface="Symbol" panose="05050102010706020507" pitchFamily="18" charset="2"/>
              </a:rPr>
              <a:t>f </a:t>
            </a:r>
            <a:r>
              <a:rPr lang="en-US" altLang="zh-CN" dirty="0">
                <a:latin typeface="+mn-lt"/>
                <a:sym typeface="Symbol" panose="05050102010706020507" pitchFamily="18" charset="2"/>
              </a:rPr>
              <a:t>,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altLang="zh-CN" sz="1400" i="1" baseline="-250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S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是集合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S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上的恒等函数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 </a:t>
            </a:r>
            <a:endParaRPr lang="zh-CN" altLang="en-US" sz="1400" i="1" baseline="-25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2E04CD6-B202-2216-BDDB-388223A8B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192180"/>
            <a:ext cx="6599635" cy="149789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EA6C8D80-6C4E-7B2B-5700-79EE4B6E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存在反函数的充分必要条件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3CA95BC-DF0B-B99C-0552-D7E513BA4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5796"/>
            <a:ext cx="8229600" cy="4525963"/>
          </a:xfrm>
        </p:spPr>
        <p:txBody>
          <a:bodyPr/>
          <a:lstStyle/>
          <a:p>
            <a:r>
              <a:rPr lang="en-US" altLang="zh-CN" sz="2000" i="1" dirty="0"/>
              <a:t>A</a:t>
            </a:r>
            <a:r>
              <a:rPr lang="en-US" altLang="zh-CN" sz="2000" dirty="0"/>
              <a:t>,</a:t>
            </a:r>
            <a:r>
              <a:rPr lang="en-US" altLang="zh-CN" sz="2000" i="1" dirty="0"/>
              <a:t>B</a:t>
            </a:r>
            <a:r>
              <a:rPr lang="zh-CN" altLang="en-US" sz="2000" dirty="0"/>
              <a:t>是非空集合，</a:t>
            </a:r>
            <a:r>
              <a:rPr lang="en-US" altLang="zh-CN" sz="2000" i="1" dirty="0"/>
              <a:t>f</a:t>
            </a:r>
            <a:r>
              <a:rPr lang="en-US" altLang="zh-CN" sz="2000" dirty="0"/>
              <a:t>: </a:t>
            </a:r>
            <a:r>
              <a:rPr lang="en-US" altLang="zh-CN" sz="2000" i="1" dirty="0"/>
              <a:t>A</a:t>
            </a:r>
            <a:r>
              <a:rPr lang="en-US" altLang="zh-CN" sz="2000" dirty="0"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sym typeface="Symbol" panose="05050102010706020507" pitchFamily="18" charset="2"/>
              </a:rPr>
              <a:t>B</a:t>
            </a:r>
            <a:r>
              <a:rPr lang="zh-CN" altLang="en-US" sz="2000" dirty="0">
                <a:sym typeface="Symbol" panose="05050102010706020507" pitchFamily="18" charset="2"/>
              </a:rPr>
              <a:t>是函数，以下结论成立：</a:t>
            </a:r>
            <a:endParaRPr lang="en-US" altLang="zh-CN" sz="2000" dirty="0">
              <a:sym typeface="Symbol" panose="05050102010706020507" pitchFamily="18" charset="2"/>
            </a:endParaRPr>
          </a:p>
          <a:p>
            <a:pPr lvl="1"/>
            <a:r>
              <a:rPr lang="zh-CN" altLang="en-US" sz="1600" dirty="0"/>
              <a:t>函数 </a:t>
            </a:r>
            <a:r>
              <a:rPr lang="en-US" altLang="zh-CN" sz="1600" i="1" dirty="0"/>
              <a:t>f </a:t>
            </a:r>
            <a:r>
              <a:rPr lang="zh-CN" altLang="en-US" sz="1600" dirty="0"/>
              <a:t>有右逆当且仅当 </a:t>
            </a:r>
            <a:r>
              <a:rPr lang="en-US" altLang="zh-CN" sz="1600" i="1" dirty="0"/>
              <a:t>f </a:t>
            </a:r>
            <a:r>
              <a:rPr lang="zh-CN" altLang="en-US" sz="1600" dirty="0"/>
              <a:t>是满射；</a:t>
            </a:r>
            <a:endParaRPr lang="en-US" altLang="zh-CN" sz="1600" dirty="0"/>
          </a:p>
          <a:p>
            <a:pPr lvl="1"/>
            <a:r>
              <a:rPr lang="zh-CN" altLang="en-US" sz="1600" dirty="0"/>
              <a:t>函数 </a:t>
            </a:r>
            <a:r>
              <a:rPr lang="en-US" altLang="zh-CN" sz="1600" i="1" dirty="0"/>
              <a:t>f</a:t>
            </a:r>
            <a:r>
              <a:rPr lang="en-US" altLang="zh-CN" sz="1600" dirty="0"/>
              <a:t> </a:t>
            </a:r>
            <a:r>
              <a:rPr lang="zh-CN" altLang="en-US" sz="1600" dirty="0"/>
              <a:t>有左逆当且仅当 </a:t>
            </a:r>
            <a:r>
              <a:rPr lang="en-US" altLang="zh-CN" sz="1600" i="1" dirty="0"/>
              <a:t>f</a:t>
            </a:r>
            <a:r>
              <a:rPr lang="en-US" altLang="zh-CN" sz="1600" dirty="0"/>
              <a:t> </a:t>
            </a:r>
            <a:r>
              <a:rPr lang="zh-CN" altLang="en-US" sz="1600" dirty="0"/>
              <a:t>是单射；</a:t>
            </a:r>
            <a:endParaRPr lang="en-US" altLang="zh-CN" sz="1600" dirty="0"/>
          </a:p>
          <a:p>
            <a:pPr lvl="1"/>
            <a:r>
              <a:rPr lang="zh-CN" altLang="en-US" sz="1600" dirty="0">
                <a:solidFill>
                  <a:srgbClr val="C00000"/>
                </a:solidFill>
              </a:rPr>
              <a:t>函数 </a:t>
            </a:r>
            <a:r>
              <a:rPr lang="en-US" altLang="zh-CN" sz="1600" i="1" dirty="0">
                <a:solidFill>
                  <a:srgbClr val="C00000"/>
                </a:solidFill>
              </a:rPr>
              <a:t>f </a:t>
            </a:r>
            <a:r>
              <a:rPr lang="zh-CN" altLang="en-US" sz="1600" dirty="0">
                <a:solidFill>
                  <a:srgbClr val="C00000"/>
                </a:solidFill>
              </a:rPr>
              <a:t>有反函数当且仅当 </a:t>
            </a:r>
            <a:r>
              <a:rPr lang="en-US" altLang="zh-CN" sz="1600" i="1" dirty="0">
                <a:solidFill>
                  <a:srgbClr val="C00000"/>
                </a:solidFill>
              </a:rPr>
              <a:t>f </a:t>
            </a:r>
            <a:r>
              <a:rPr lang="zh-CN" altLang="en-US" sz="1600" dirty="0">
                <a:solidFill>
                  <a:srgbClr val="C00000"/>
                </a:solidFill>
              </a:rPr>
              <a:t>是双射；</a:t>
            </a:r>
            <a:endParaRPr lang="en-US" altLang="zh-CN" sz="1600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000" dirty="0"/>
              <a:t>第一个命题的证明思路如下：</a:t>
            </a:r>
            <a:endParaRPr lang="en-US" altLang="zh-CN" sz="2000" dirty="0"/>
          </a:p>
          <a:p>
            <a:pPr lvl="1">
              <a:spcBef>
                <a:spcPts val="1200"/>
              </a:spcBef>
            </a:pPr>
            <a:r>
              <a:rPr lang="zh-CN" altLang="en-US" sz="1600" dirty="0"/>
              <a:t>假设函数 </a:t>
            </a:r>
            <a:r>
              <a:rPr lang="en-US" altLang="zh-CN" sz="1600" i="1" dirty="0"/>
              <a:t>f </a:t>
            </a:r>
            <a:r>
              <a:rPr lang="zh-CN" altLang="en-US" sz="1600" dirty="0"/>
              <a:t>有右逆，即存在函数</a:t>
            </a:r>
            <a:r>
              <a:rPr lang="en-US" altLang="zh-CN" sz="1600" i="1" dirty="0"/>
              <a:t>g</a:t>
            </a:r>
            <a:r>
              <a:rPr lang="en-US" altLang="zh-CN" sz="1600" dirty="0"/>
              <a:t>:</a:t>
            </a:r>
            <a:r>
              <a:rPr lang="zh-CN" altLang="en-US" sz="1600" dirty="0"/>
              <a:t> </a:t>
            </a:r>
            <a:r>
              <a:rPr lang="en-US" altLang="zh-CN" sz="1600" i="1" dirty="0"/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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满足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=1</a:t>
            </a:r>
            <a:r>
              <a:rPr lang="en-US" altLang="zh-CN" sz="1600" i="1" baseline="-25000" dirty="0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，证明</a:t>
            </a:r>
            <a:r>
              <a:rPr lang="en-US" altLang="zh-CN" sz="1600" dirty="0">
                <a:sym typeface="Symbol" panose="05050102010706020507" pitchFamily="18" charset="2"/>
              </a:rPr>
              <a:t> </a:t>
            </a:r>
            <a:r>
              <a:rPr lang="en-US" altLang="zh-CN" sz="1600" i="1" dirty="0">
                <a:sym typeface="Symbol" panose="05050102010706020507" pitchFamily="18" charset="2"/>
              </a:rPr>
              <a:t>f </a:t>
            </a:r>
            <a:r>
              <a:rPr lang="zh-CN" altLang="en-US" sz="1600" dirty="0">
                <a:sym typeface="Symbol" panose="05050102010706020507" pitchFamily="18" charset="2"/>
              </a:rPr>
              <a:t>是满射 （必要）：</a:t>
            </a:r>
            <a:endParaRPr lang="en-US" altLang="zh-CN" sz="1600" dirty="0">
              <a:sym typeface="Symbol" panose="05050102010706020507" pitchFamily="18" charset="2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zh-CN" sz="1600" i="1" dirty="0">
                <a:sym typeface="Symbol" panose="05050102010706020507" pitchFamily="18" charset="2"/>
              </a:rPr>
              <a:t>      </a:t>
            </a:r>
            <a:r>
              <a:rPr lang="zh-CN" altLang="en-US" sz="1600" dirty="0">
                <a:sym typeface="Symbol" panose="05050102010706020507" pitchFamily="18" charset="2"/>
              </a:rPr>
              <a:t>根据满射定义，必须证明：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, 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能使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。因为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:</a:t>
            </a:r>
            <a:r>
              <a:rPr lang="zh-CN" altLang="en-US" sz="1600" dirty="0">
                <a:sym typeface="Symbol" panose="05050102010706020507" pitchFamily="18" charset="2"/>
              </a:rPr>
              <a:t> 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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令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zh-CN" sz="1600" dirty="0">
                <a:sym typeface="Symbol" panose="05050102010706020507" pitchFamily="18" charset="2"/>
              </a:rPr>
              <a:t>      </a:t>
            </a:r>
            <a:r>
              <a:rPr lang="zh-CN" altLang="en-US" sz="1600" dirty="0">
                <a:sym typeface="Symbol" panose="05050102010706020507" pitchFamily="18" charset="2"/>
              </a:rPr>
              <a:t>则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))=(</a:t>
            </a:r>
            <a:r>
              <a:rPr lang="en-US" altLang="zh-CN" sz="1600" i="1" dirty="0">
                <a:sym typeface="Symbol" panose="05050102010706020507" pitchFamily="18" charset="2"/>
              </a:rPr>
              <a:t>f </a:t>
            </a:r>
            <a:r>
              <a:rPr lang="en-US" altLang="zh-CN" sz="1600" dirty="0">
                <a:sym typeface="Symbol" panose="05050102010706020507" pitchFamily="18" charset="2"/>
              </a:rPr>
              <a:t>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)(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)=1</a:t>
            </a:r>
            <a:r>
              <a:rPr lang="en-US" altLang="zh-CN" sz="1600" i="1" baseline="-25000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</a:p>
          <a:p>
            <a:pPr lvl="1">
              <a:spcBef>
                <a:spcPts val="600"/>
              </a:spcBef>
            </a:pPr>
            <a:r>
              <a:rPr lang="zh-CN" altLang="en-US" sz="1600" dirty="0">
                <a:sym typeface="Symbol" panose="05050102010706020507" pitchFamily="18" charset="2"/>
              </a:rPr>
              <a:t>假设</a:t>
            </a:r>
            <a:r>
              <a:rPr lang="en-US" altLang="zh-CN" sz="1600" dirty="0">
                <a:sym typeface="Symbol" panose="05050102010706020507" pitchFamily="18" charset="2"/>
              </a:rPr>
              <a:t>f</a:t>
            </a:r>
            <a:r>
              <a:rPr lang="zh-CN" altLang="en-US" sz="1600" dirty="0">
                <a:sym typeface="Symbol" panose="05050102010706020507" pitchFamily="18" charset="2"/>
              </a:rPr>
              <a:t>是满射，证明：</a:t>
            </a:r>
            <a:r>
              <a:rPr lang="zh-CN" altLang="en-US" sz="1600" dirty="0"/>
              <a:t>函数 </a:t>
            </a:r>
            <a:r>
              <a:rPr lang="en-US" altLang="zh-CN" sz="1600" i="1" dirty="0"/>
              <a:t>f </a:t>
            </a:r>
            <a:r>
              <a:rPr lang="zh-CN" altLang="en-US" sz="1600" dirty="0"/>
              <a:t>有右逆，即存在函数</a:t>
            </a:r>
            <a:r>
              <a:rPr lang="en-US" altLang="zh-CN" sz="1600" i="1" dirty="0"/>
              <a:t>g</a:t>
            </a:r>
            <a:r>
              <a:rPr lang="en-US" altLang="zh-CN" sz="1600" dirty="0"/>
              <a:t>:</a:t>
            </a:r>
            <a:r>
              <a:rPr lang="zh-CN" altLang="en-US" sz="1600" dirty="0"/>
              <a:t> </a:t>
            </a:r>
            <a:r>
              <a:rPr lang="en-US" altLang="zh-CN" sz="1600" i="1" dirty="0"/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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满足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=1</a:t>
            </a:r>
            <a:r>
              <a:rPr lang="en-US" altLang="zh-CN" sz="1600" i="1" baseline="-25000" dirty="0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（充分）</a:t>
            </a:r>
            <a:endParaRPr lang="en-US" altLang="zh-CN" sz="1600" dirty="0">
              <a:sym typeface="Symbol" panose="05050102010706020507" pitchFamily="18" charset="2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zh-CN" sz="1600" dirty="0">
                <a:sym typeface="Symbol" panose="05050102010706020507" pitchFamily="18" charset="2"/>
              </a:rPr>
              <a:t>      </a:t>
            </a:r>
            <a:r>
              <a:rPr lang="zh-CN" altLang="en-US" sz="1600" dirty="0">
                <a:sym typeface="Symbol" panose="05050102010706020507" pitchFamily="18" charset="2"/>
              </a:rPr>
              <a:t>因为</a:t>
            </a:r>
            <a:r>
              <a:rPr lang="en-US" altLang="zh-CN" sz="1600" dirty="0">
                <a:sym typeface="Symbol" panose="05050102010706020507" pitchFamily="18" charset="2"/>
              </a:rPr>
              <a:t>f</a:t>
            </a:r>
            <a:r>
              <a:rPr lang="zh-CN" altLang="en-US" sz="1600" dirty="0">
                <a:sym typeface="Symbol" panose="05050102010706020507" pitchFamily="18" charset="2"/>
              </a:rPr>
              <a:t>是满射， 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, 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能使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。定义函数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zh-CN" altLang="en-US" sz="1600" dirty="0">
                <a:sym typeface="Symbol" panose="05050102010706020507" pitchFamily="18" charset="2"/>
              </a:rPr>
              <a:t>：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令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(b)=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zh-CN" altLang="en-US" sz="1600" dirty="0">
                <a:sym typeface="Symbol" panose="05050102010706020507" pitchFamily="18" charset="2"/>
              </a:rPr>
              <a:t>。则对</a:t>
            </a:r>
            <a:endParaRPr lang="en-US" altLang="zh-CN" sz="1600" dirty="0">
              <a:sym typeface="Symbol" panose="05050102010706020507" pitchFamily="18" charset="2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zh-CN" sz="1600" dirty="0">
                <a:sym typeface="Symbol" panose="05050102010706020507" pitchFamily="18" charset="2"/>
              </a:rPr>
              <a:t>      </a:t>
            </a:r>
            <a:r>
              <a:rPr lang="zh-CN" altLang="en-US" sz="1600" dirty="0">
                <a:sym typeface="Symbol" panose="05050102010706020507" pitchFamily="18" charset="2"/>
              </a:rPr>
              <a:t>任意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B</a:t>
            </a:r>
            <a:r>
              <a:rPr lang="zh-CN" altLang="en-US" sz="1600" dirty="0">
                <a:sym typeface="Symbol" panose="05050102010706020507" pitchFamily="18" charset="2"/>
              </a:rPr>
              <a:t>，满足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f 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))=</a:t>
            </a:r>
            <a:r>
              <a:rPr lang="en-US" altLang="zh-CN" sz="1600" i="1" dirty="0">
                <a:sym typeface="Symbol" panose="05050102010706020507" pitchFamily="18" charset="2"/>
              </a:rPr>
              <a:t>f 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b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zh-CN" altLang="en-US" sz="1600" dirty="0">
                <a:sym typeface="Symbol" panose="05050102010706020507" pitchFamily="18" charset="2"/>
              </a:rPr>
              <a:t> 即 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 = </a:t>
            </a:r>
            <a:r>
              <a:rPr lang="en-US" altLang="zh-CN" sz="1600" dirty="0">
                <a:sym typeface="Symbol" panose="05050102010706020507" pitchFamily="18" charset="2"/>
              </a:rPr>
              <a:t>1</a:t>
            </a:r>
            <a:r>
              <a:rPr lang="en-US" altLang="zh-CN" sz="1600" i="1" baseline="-25000" dirty="0">
                <a:sym typeface="Symbol" panose="05050102010706020507" pitchFamily="18" charset="2"/>
              </a:rPr>
              <a:t>B</a:t>
            </a:r>
            <a:r>
              <a:rPr lang="en-US" altLang="zh-CN" sz="1600" i="1" dirty="0"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ym typeface="Symbol" panose="05050102010706020507" pitchFamily="18" charset="2"/>
              </a:rPr>
              <a:t>。</a:t>
            </a:r>
            <a:endParaRPr lang="en-US" altLang="zh-CN" sz="1600" baseline="-250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0E23422-E61E-2DCB-B456-37D77B743033}"/>
              </a:ext>
            </a:extLst>
          </p:cNvPr>
          <p:cNvSpPr txBox="1"/>
          <p:nvPr/>
        </p:nvSpPr>
        <p:spPr>
          <a:xfrm>
            <a:off x="2411760" y="5301208"/>
            <a:ext cx="56269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用同样的套路证明第二个命题，无非是用单射的定义替代满射的定义。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（注意单向逆函数的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domain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4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而证明第三个命题的关键是左右逆是同一个函数。</a:t>
            </a:r>
          </a:p>
        </p:txBody>
      </p:sp>
    </p:spTree>
    <p:extLst>
      <p:ext uri="{BB962C8B-B14F-4D97-AF65-F5344CB8AC3E}">
        <p14:creationId xmlns:p14="http://schemas.microsoft.com/office/powerpoint/2010/main" val="2832893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1B4AF6-78C7-4F7C-FB9C-7204418C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双射与有限集合的“计数”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7F9046-3A84-B0F2-08FE-41EC62530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89284"/>
            <a:ext cx="8229600" cy="2715780"/>
          </a:xfrm>
        </p:spPr>
        <p:txBody>
          <a:bodyPr/>
          <a:lstStyle/>
          <a:p>
            <a:r>
              <a:rPr lang="zh-CN" altLang="en-US" sz="1800" dirty="0"/>
              <a:t>我们从小就学会的“数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ŭ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zh-CN" altLang="en-US" sz="1800" dirty="0"/>
              <a:t>数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zh-CN" altLang="en-US" sz="2000" dirty="0"/>
              <a:t>”</a:t>
            </a:r>
            <a:r>
              <a:rPr lang="zh-CN" altLang="en-US" sz="1800" dirty="0"/>
              <a:t>本质是什么？</a:t>
            </a:r>
            <a:endParaRPr lang="en-US" altLang="zh-CN" sz="1800" dirty="0"/>
          </a:p>
          <a:p>
            <a:pPr lvl="1"/>
            <a:r>
              <a:rPr lang="zh-CN" altLang="en-US" sz="1600" dirty="0"/>
              <a:t>建立对象集合与自然数集的子集 </a:t>
            </a:r>
            <a:r>
              <a:rPr lang="en-US" altLang="zh-CN" sz="1600" dirty="0"/>
              <a:t>{1,2,…,n}</a:t>
            </a:r>
            <a:r>
              <a:rPr lang="zh-CN" altLang="en-US" sz="1600" dirty="0"/>
              <a:t>之间的</a:t>
            </a:r>
            <a:r>
              <a:rPr lang="en-US" altLang="zh-CN" sz="1600" dirty="0"/>
              <a:t>one-to-one correspondence</a:t>
            </a:r>
            <a:r>
              <a:rPr lang="zh-CN" altLang="en-US" sz="1600" dirty="0"/>
              <a:t>。</a:t>
            </a:r>
            <a:endParaRPr lang="en-US" altLang="zh-CN" sz="1600" dirty="0"/>
          </a:p>
          <a:p>
            <a:pPr>
              <a:spcBef>
                <a:spcPts val="600"/>
              </a:spcBef>
            </a:pPr>
            <a:r>
              <a:rPr lang="zh-CN" altLang="en-US" sz="1800" dirty="0"/>
              <a:t>假如</a:t>
            </a:r>
            <a:r>
              <a:rPr lang="en-US" altLang="zh-CN" sz="1800" i="1" dirty="0"/>
              <a:t>X</a:t>
            </a:r>
            <a:r>
              <a:rPr lang="zh-CN" altLang="en-US" sz="1800" dirty="0"/>
              <a:t>是有限非空集合，</a:t>
            </a:r>
            <a:r>
              <a:rPr lang="en-US" altLang="zh-CN" sz="1800" i="1" dirty="0"/>
              <a:t>S</a:t>
            </a:r>
            <a:r>
              <a:rPr lang="en-US" altLang="zh-CN" sz="1800" dirty="0">
                <a:sym typeface="Symbol" panose="05050102010706020507" pitchFamily="18" charset="2"/>
              </a:rPr>
              <a:t></a:t>
            </a:r>
            <a:r>
              <a:rPr lang="en-US" altLang="zh-CN" sz="1800" i="1" dirty="0">
                <a:sym typeface="Symbol" panose="05050102010706020507" pitchFamily="18" charset="2"/>
              </a:rPr>
              <a:t>X</a:t>
            </a:r>
            <a:r>
              <a:rPr lang="zh-CN" altLang="en-US" sz="1800" dirty="0">
                <a:sym typeface="Symbol" panose="05050102010706020507" pitchFamily="18" charset="2"/>
              </a:rPr>
              <a:t>，定义函数 </a:t>
            </a:r>
            <a:r>
              <a:rPr lang="en-US" altLang="zh-CN" sz="1800" i="1" dirty="0">
                <a:sym typeface="Symbol" panose="05050102010706020507" pitchFamily="18" charset="2"/>
              </a:rPr>
              <a:t>f </a:t>
            </a:r>
            <a:r>
              <a:rPr lang="en-US" altLang="zh-CN" sz="1800" dirty="0">
                <a:sym typeface="Symbol" panose="05050102010706020507" pitchFamily="18" charset="2"/>
              </a:rPr>
              <a:t>: </a:t>
            </a:r>
            <a:r>
              <a:rPr lang="en-US" altLang="zh-CN" sz="1800" i="1" dirty="0">
                <a:sym typeface="Symbol" panose="05050102010706020507" pitchFamily="18" charset="2"/>
              </a:rPr>
              <a:t>X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>
                <a:sym typeface="Symbol" panose="05050102010706020507" pitchFamily="18" charset="2"/>
              </a:rPr>
              <a:t>S</a:t>
            </a:r>
            <a:r>
              <a:rPr lang="en-US" altLang="zh-CN" sz="1800" dirty="0">
                <a:sym typeface="Symbol" panose="05050102010706020507" pitchFamily="18" charset="2"/>
              </a:rPr>
              <a:t>, </a:t>
            </a:r>
            <a:r>
              <a:rPr lang="zh-CN" altLang="en-US" sz="1800" dirty="0">
                <a:sym typeface="Symbol" panose="05050102010706020507" pitchFamily="18" charset="2"/>
              </a:rPr>
              <a:t>则 </a:t>
            </a:r>
            <a:r>
              <a:rPr lang="en-US" altLang="zh-CN" sz="1800" i="1" dirty="0">
                <a:sym typeface="Symbol" panose="05050102010706020507" pitchFamily="18" charset="2"/>
              </a:rPr>
              <a:t>f </a:t>
            </a:r>
            <a:r>
              <a:rPr lang="zh-CN" altLang="en-US" sz="1800" dirty="0">
                <a:sym typeface="Symbol" panose="05050102010706020507" pitchFamily="18" charset="2"/>
              </a:rPr>
              <a:t>不可能是双射。</a:t>
            </a:r>
            <a:endParaRPr lang="en-US" altLang="zh-CN" sz="1800" dirty="0">
              <a:sym typeface="Symbol" panose="05050102010706020507" pitchFamily="18" charset="2"/>
            </a:endParaRPr>
          </a:p>
          <a:p>
            <a:pPr lvl="1"/>
            <a:r>
              <a:rPr lang="zh-CN" altLang="en-US" sz="1600" b="0" i="0" u="none" strike="noStrike" baseline="0" dirty="0">
                <a:latin typeface="NimbusRomNo9L-ReguItal"/>
              </a:rPr>
              <a:t>“</a:t>
            </a:r>
            <a:r>
              <a:rPr lang="zh-CN" altLang="en-US" sz="1600" b="0" i="0" u="none" strike="noStrike" baseline="0" dirty="0">
                <a:solidFill>
                  <a:srgbClr val="C00000"/>
                </a:solidFill>
                <a:latin typeface="NimbusRomNo9L-ReguItal"/>
              </a:rPr>
              <a:t>鸽巢原理</a:t>
            </a:r>
            <a:r>
              <a:rPr lang="zh-CN" altLang="en-US" sz="1600" b="0" i="0" u="none" strike="noStrike" baseline="0" dirty="0">
                <a:latin typeface="NimbusRomNo9L-ReguItal"/>
              </a:rPr>
              <a:t>”：假设</a:t>
            </a:r>
            <a:r>
              <a:rPr lang="en-US" altLang="zh-CN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b="0" i="0" u="none" strike="noStrike" baseline="0" dirty="0">
                <a:latin typeface="NimbusRomNo9L-ReguItal"/>
              </a:rPr>
              <a:t>是正整数，</a:t>
            </a:r>
            <a:r>
              <a:rPr lang="en-US" altLang="zh-CN" sz="1600" b="0" i="1" u="none" strike="noStrike" baseline="0" dirty="0"/>
              <a:t>m</a:t>
            </a:r>
            <a:r>
              <a:rPr lang="en-US" altLang="zh-CN" sz="1600" b="0" i="0" u="none" strike="noStrike" baseline="0" dirty="0"/>
              <a:t>&gt;</a:t>
            </a:r>
            <a:r>
              <a:rPr lang="en-US" altLang="zh-CN" sz="1600" b="0" i="1" u="none" strike="noStrike" baseline="0" dirty="0"/>
              <a:t>n</a:t>
            </a:r>
            <a:r>
              <a:rPr lang="zh-CN" altLang="en-US" sz="1600" b="0" i="0" u="none" strike="noStrike" baseline="0" dirty="0">
                <a:latin typeface="NimbusRomNo9L-ReguItal"/>
              </a:rPr>
              <a:t>；函数 </a:t>
            </a:r>
            <a:r>
              <a:rPr lang="en-US" altLang="zh-CN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zh-CN" alt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{1,2,…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{1,2,…,</a:t>
            </a:r>
            <a:r>
              <a:rPr lang="en-US" altLang="zh-CN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r>
              <a:rPr lang="zh-CN" altLang="en-US" sz="1600" b="0" i="0" u="none" strike="noStrike" baseline="0" dirty="0">
                <a:latin typeface="NimbusRomNo9L-ReguItal"/>
                <a:sym typeface="Symbol" panose="05050102010706020507" pitchFamily="18" charset="2"/>
              </a:rPr>
              <a:t>。则 </a:t>
            </a:r>
            <a:r>
              <a:rPr lang="en-US" altLang="zh-CN" sz="1600" b="0" i="1" u="none" strike="noStrike" baseline="0" dirty="0">
                <a:sym typeface="Symbol" panose="05050102010706020507" pitchFamily="18" charset="2"/>
              </a:rPr>
              <a:t>f </a:t>
            </a:r>
            <a:r>
              <a:rPr lang="zh-CN" altLang="en-US" sz="1600" b="1" i="0" u="none" strike="noStrike" baseline="0" dirty="0">
                <a:solidFill>
                  <a:srgbClr val="C00000"/>
                </a:solidFill>
                <a:latin typeface="NimbusRomNo9L-ReguItal"/>
                <a:sym typeface="Symbol" panose="05050102010706020507" pitchFamily="18" charset="2"/>
              </a:rPr>
              <a:t>不是</a:t>
            </a:r>
            <a:r>
              <a:rPr lang="zh-CN" altLang="en-US" sz="1600" b="0" i="0" u="none" strike="noStrike" baseline="0" dirty="0">
                <a:latin typeface="NimbusRomNo9L-ReguItal"/>
                <a:sym typeface="Symbol" panose="05050102010706020507" pitchFamily="18" charset="2"/>
              </a:rPr>
              <a:t>一对一的。</a:t>
            </a:r>
            <a:endParaRPr lang="en-US" altLang="zh-CN" sz="1600" b="0" i="0" u="none" strike="noStrike" baseline="0" dirty="0">
              <a:latin typeface="NimbusRomNo9L-ReguItal"/>
              <a:sym typeface="Symbol" panose="05050102010706020507" pitchFamily="18" charset="2"/>
            </a:endParaRPr>
          </a:p>
          <a:p>
            <a:pPr lvl="1"/>
            <a:r>
              <a:rPr lang="zh-CN" altLang="en-US" sz="1600" b="0" i="0" u="none" strike="noStrike" baseline="0" dirty="0">
                <a:latin typeface="NimbusRomNo9L-ReguItal"/>
                <a:sym typeface="Symbol" panose="05050102010706020507" pitchFamily="18" charset="2"/>
              </a:rPr>
              <a:t>用对</a:t>
            </a:r>
            <a:r>
              <a:rPr lang="en-US" altLang="zh-CN" sz="1600" b="0" i="1" u="none" strike="noStrike" baseline="0" dirty="0">
                <a:sym typeface="Symbol" panose="05050102010706020507" pitchFamily="18" charset="2"/>
              </a:rPr>
              <a:t>n</a:t>
            </a:r>
            <a:r>
              <a:rPr lang="zh-CN" altLang="en-US" sz="1600" dirty="0">
                <a:sym typeface="Symbol" panose="05050102010706020507" pitchFamily="18" charset="2"/>
              </a:rPr>
              <a:t>的数学</a:t>
            </a:r>
            <a:r>
              <a:rPr lang="zh-CN" altLang="en-US" sz="1600" b="0" i="0" u="none" strike="noStrike" baseline="0" dirty="0">
                <a:latin typeface="NimbusRomNo9L-ReguItal"/>
                <a:sym typeface="Symbol" panose="05050102010706020507" pitchFamily="18" charset="2"/>
              </a:rPr>
              <a:t>归纳法证明：</a:t>
            </a:r>
            <a:endParaRPr lang="en-US" altLang="zh-CN" sz="1600" b="0" i="0" u="none" strike="noStrike" baseline="0" dirty="0">
              <a:latin typeface="NimbusRomNo9L-ReguItal"/>
              <a:sym typeface="Symbol" panose="05050102010706020507" pitchFamily="18" charset="2"/>
            </a:endParaRPr>
          </a:p>
          <a:p>
            <a:pPr lvl="2"/>
            <a:r>
              <a:rPr lang="zh-CN" altLang="en-US" sz="1400" dirty="0">
                <a:latin typeface="NimbusRomNo9L-ReguItal"/>
                <a:sym typeface="Symbol" panose="05050102010706020507" pitchFamily="18" charset="2"/>
              </a:rPr>
              <a:t>当</a:t>
            </a:r>
            <a:r>
              <a:rPr lang="en-US" altLang="zh-CN" sz="1400" i="1" dirty="0">
                <a:sym typeface="Symbol" panose="05050102010706020507" pitchFamily="18" charset="2"/>
              </a:rPr>
              <a:t>n</a:t>
            </a:r>
            <a:r>
              <a:rPr lang="en-US" altLang="zh-CN" sz="1400" dirty="0">
                <a:sym typeface="Symbol" panose="05050102010706020507" pitchFamily="18" charset="2"/>
              </a:rPr>
              <a:t>=1</a:t>
            </a:r>
            <a:r>
              <a:rPr lang="en-US" altLang="zh-CN" sz="1400" dirty="0">
                <a:latin typeface="NimbusRomNo9L-ReguItal"/>
                <a:sym typeface="Symbol" panose="05050102010706020507" pitchFamily="18" charset="2"/>
              </a:rPr>
              <a:t>, </a:t>
            </a:r>
            <a:r>
              <a:rPr lang="zh-CN" altLang="en-US" sz="1400" dirty="0">
                <a:latin typeface="NimbusRomNo9L-ReguItal"/>
                <a:sym typeface="Symbol" panose="05050102010706020507" pitchFamily="18" charset="2"/>
              </a:rPr>
              <a:t>则对任意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{1,2,…, 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}, 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)=1, </a:t>
            </a:r>
            <a:r>
              <a:rPr lang="zh-CN" altLang="en-US" sz="1400" dirty="0">
                <a:latin typeface="NimbusRomNo9L-ReguItal"/>
                <a:sym typeface="Symbol" panose="05050102010706020507" pitchFamily="18" charset="2"/>
              </a:rPr>
              <a:t>但</a:t>
            </a:r>
            <a:r>
              <a:rPr lang="en-US" altLang="zh-CN" sz="1400" i="1" dirty="0">
                <a:sym typeface="Symbol" panose="05050102010706020507" pitchFamily="18" charset="2"/>
              </a:rPr>
              <a:t>m</a:t>
            </a:r>
            <a:r>
              <a:rPr lang="en-US" altLang="zh-CN" sz="1400" dirty="0">
                <a:sym typeface="Symbol" panose="05050102010706020507" pitchFamily="18" charset="2"/>
              </a:rPr>
              <a:t>&gt;</a:t>
            </a:r>
            <a:r>
              <a:rPr lang="en-US" altLang="zh-CN" sz="1400" i="1" dirty="0">
                <a:sym typeface="Symbol" panose="05050102010706020507" pitchFamily="18" charset="2"/>
              </a:rPr>
              <a:t>n</a:t>
            </a:r>
            <a:r>
              <a:rPr lang="en-US" altLang="zh-CN" sz="1400" dirty="0">
                <a:sym typeface="Symbol" panose="05050102010706020507" pitchFamily="18" charset="2"/>
              </a:rPr>
              <a:t>=1</a:t>
            </a:r>
            <a:r>
              <a:rPr lang="en-US" altLang="zh-CN" sz="1400" dirty="0">
                <a:latin typeface="NimbusRomNo9L-ReguItal"/>
                <a:sym typeface="Symbol" panose="05050102010706020507" pitchFamily="18" charset="2"/>
              </a:rPr>
              <a:t>, </a:t>
            </a:r>
            <a:r>
              <a:rPr lang="zh-CN" altLang="en-US" sz="1400" dirty="0">
                <a:latin typeface="NimbusRomNo9L-ReguItal"/>
                <a:sym typeface="Symbol" panose="05050102010706020507" pitchFamily="18" charset="2"/>
              </a:rPr>
              <a:t>所以</a:t>
            </a:r>
            <a:r>
              <a:rPr lang="en-US" altLang="zh-CN" sz="1400" i="1" dirty="0">
                <a:sym typeface="Symbol" panose="05050102010706020507" pitchFamily="18" charset="2"/>
              </a:rPr>
              <a:t>f </a:t>
            </a:r>
            <a:r>
              <a:rPr lang="zh-CN" altLang="en-US" sz="1400" dirty="0">
                <a:latin typeface="NimbusRomNo9L-ReguItal"/>
                <a:sym typeface="Symbol" panose="05050102010706020507" pitchFamily="18" charset="2"/>
              </a:rPr>
              <a:t>不是一对一的。</a:t>
            </a:r>
            <a:endParaRPr lang="en-US" altLang="zh-CN" sz="1400" dirty="0">
              <a:latin typeface="NimbusRomNo9L-ReguItal"/>
              <a:sym typeface="Symbol" panose="05050102010706020507" pitchFamily="18" charset="2"/>
            </a:endParaRPr>
          </a:p>
          <a:p>
            <a:pPr lvl="2"/>
            <a:r>
              <a:rPr lang="zh-CN" altLang="en-US" sz="1400" b="0" i="0" u="none" strike="noStrike" baseline="0" dirty="0">
                <a:latin typeface="NimbusRomNo9L-ReguItal"/>
                <a:sym typeface="Symbol" panose="05050102010706020507" pitchFamily="18" charset="2"/>
              </a:rPr>
              <a:t>归纳假设：当</a:t>
            </a:r>
            <a:r>
              <a:rPr lang="en-US" altLang="zh-CN" sz="1400" b="0" i="1" u="none" strike="noStrike" baseline="0" dirty="0">
                <a:sym typeface="Symbol" panose="05050102010706020507" pitchFamily="18" charset="2"/>
              </a:rPr>
              <a:t>n</a:t>
            </a:r>
            <a:r>
              <a:rPr lang="en-US" altLang="zh-CN" sz="1400" b="0" i="0" u="none" strike="noStrike" baseline="0" dirty="0">
                <a:sym typeface="Symbol" panose="05050102010706020507" pitchFamily="18" charset="2"/>
              </a:rPr>
              <a:t>&lt;</a:t>
            </a:r>
            <a:r>
              <a:rPr lang="en-US" altLang="zh-CN" sz="1400" b="0" i="1" u="none" strike="noStrike" baseline="0" dirty="0">
                <a:sym typeface="Symbol" panose="05050102010706020507" pitchFamily="18" charset="2"/>
              </a:rPr>
              <a:t>m</a:t>
            </a:r>
            <a:r>
              <a:rPr lang="en-US" altLang="zh-CN" sz="1400" b="0" i="0" u="none" strike="noStrike" baseline="0" dirty="0">
                <a:sym typeface="Symbol" panose="05050102010706020507" pitchFamily="18" charset="2"/>
              </a:rPr>
              <a:t>, </a:t>
            </a:r>
            <a:r>
              <a:rPr lang="zh-CN" altLang="en-US" sz="1400" b="0" i="0" u="none" strike="noStrike" baseline="0" dirty="0">
                <a:latin typeface="NimbusRomNo9L-ReguItal"/>
                <a:sym typeface="Symbol" panose="05050102010706020507" pitchFamily="18" charset="2"/>
              </a:rPr>
              <a:t>任何函数 </a:t>
            </a:r>
            <a:r>
              <a:rPr lang="en-US" altLang="zh-CN" sz="14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f: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{1,2,…,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}{1,2,…, </a:t>
            </a:r>
            <a:r>
              <a:rPr lang="en-US" altLang="zh-CN" sz="14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 </a:t>
            </a:r>
            <a:r>
              <a:rPr lang="zh-CN" altLang="en-US" sz="1400" b="0" i="0" u="none" strike="noStrike" baseline="0" dirty="0">
                <a:latin typeface="NimbusRomNo9L-ReguItal"/>
                <a:sym typeface="Symbol" panose="05050102010706020507" pitchFamily="18" charset="2"/>
              </a:rPr>
              <a:t>不是一对一的。</a:t>
            </a:r>
            <a:endParaRPr lang="en-US" altLang="zh-CN" sz="1400" b="0" i="0" u="none" strike="noStrike" baseline="0" dirty="0">
              <a:latin typeface="NimbusRomNo9L-ReguItal"/>
              <a:sym typeface="Symbol" panose="05050102010706020507" pitchFamily="18" charset="2"/>
            </a:endParaRPr>
          </a:p>
          <a:p>
            <a:pPr lvl="2"/>
            <a:r>
              <a:rPr lang="zh-CN" altLang="en-US" sz="1400" b="0" i="0" u="none" strike="noStrike" baseline="0" dirty="0">
                <a:latin typeface="NimbusRomNo9L-ReguItal"/>
              </a:rPr>
              <a:t>需要证明：当</a:t>
            </a:r>
            <a:r>
              <a:rPr lang="en-US" altLang="zh-CN" sz="1400" b="0" i="1" u="none" strike="noStrike" baseline="0" dirty="0">
                <a:solidFill>
                  <a:srgbClr val="C00000"/>
                </a:solidFill>
              </a:rPr>
              <a:t>n</a:t>
            </a:r>
            <a:r>
              <a:rPr lang="en-US" altLang="zh-CN" sz="1400" b="0" i="0" u="none" strike="noStrike" baseline="0" dirty="0">
                <a:solidFill>
                  <a:srgbClr val="C00000"/>
                </a:solidFill>
              </a:rPr>
              <a:t>+1&lt;</a:t>
            </a:r>
            <a:r>
              <a:rPr lang="en-US" altLang="zh-CN" sz="1400" b="0" i="1" u="none" strike="noStrike" baseline="0" dirty="0">
                <a:solidFill>
                  <a:srgbClr val="C00000"/>
                </a:solidFill>
              </a:rPr>
              <a:t>m</a:t>
            </a:r>
            <a:r>
              <a:rPr lang="en-US" altLang="zh-CN" sz="1400" b="0" i="0" u="none" strike="noStrike" baseline="0" dirty="0"/>
              <a:t>, </a:t>
            </a:r>
            <a:r>
              <a:rPr lang="zh-CN" altLang="en-US" sz="1400" b="0" i="0" u="none" strike="noStrike" baseline="0" dirty="0">
                <a:latin typeface="NimbusRomNo9L-ReguItal"/>
                <a:sym typeface="Symbol" panose="05050102010706020507" pitchFamily="18" charset="2"/>
              </a:rPr>
              <a:t>任何函数 </a:t>
            </a:r>
            <a:r>
              <a:rPr lang="en-US" altLang="zh-CN" sz="14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f: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{1,2,…,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}{1,2,…, </a:t>
            </a:r>
            <a:r>
              <a:rPr lang="en-US" altLang="zh-CN" sz="1400" b="0" i="1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n+</a:t>
            </a:r>
            <a:r>
              <a:rPr lang="en-US" altLang="zh-CN" sz="1400" b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sz="1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 </a:t>
            </a:r>
            <a:r>
              <a:rPr lang="zh-CN" altLang="en-US" sz="1400" b="0" i="0" u="none" strike="noStrike" baseline="0" dirty="0">
                <a:latin typeface="NimbusRomNo9L-ReguItal"/>
                <a:sym typeface="Symbol" panose="05050102010706020507" pitchFamily="18" charset="2"/>
              </a:rPr>
              <a:t>不是一对一的。</a:t>
            </a:r>
            <a:endParaRPr lang="en-US" altLang="zh-CN" sz="1400" b="0" i="0" u="none" strike="noStrike" baseline="0" dirty="0">
              <a:latin typeface="NimbusRomNo9L-ReguItal"/>
              <a:sym typeface="Symbol" panose="05050102010706020507" pitchFamily="18" charset="2"/>
            </a:endParaRPr>
          </a:p>
          <a:p>
            <a:pPr lvl="3"/>
            <a:endParaRPr lang="en-US" altLang="zh-CN" sz="1400" b="0" i="0" u="none" strike="noStrike" baseline="0" dirty="0">
              <a:latin typeface="NimbusRomNo9L-ReguItal"/>
              <a:sym typeface="Symbol" panose="05050102010706020507" pitchFamily="18" charset="2"/>
            </a:endParaRPr>
          </a:p>
          <a:p>
            <a:pPr lvl="2"/>
            <a:endParaRPr lang="en-US" altLang="zh-CN" sz="1400" b="0" i="0" u="none" strike="noStrike" baseline="0" dirty="0">
              <a:latin typeface="NimbusRomNo9L-ReguItal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4C2158E-820D-C675-263C-72595217A296}"/>
              </a:ext>
            </a:extLst>
          </p:cNvPr>
          <p:cNvGrpSpPr/>
          <p:nvPr/>
        </p:nvGrpSpPr>
        <p:grpSpPr>
          <a:xfrm>
            <a:off x="1331640" y="4005064"/>
            <a:ext cx="7355160" cy="2327195"/>
            <a:chOff x="1331640" y="4005064"/>
            <a:chExt cx="7355160" cy="2327195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3A536A26-6CC2-A0F1-25F8-C9894E8DFDBF}"/>
                </a:ext>
              </a:extLst>
            </p:cNvPr>
            <p:cNvSpPr txBox="1"/>
            <p:nvPr/>
          </p:nvSpPr>
          <p:spPr>
            <a:xfrm>
              <a:off x="1331640" y="4005064"/>
              <a:ext cx="6912768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分三种情况讨论：</a:t>
              </a:r>
              <a:endParaRPr lang="en-US" altLang="zh-CN" sz="14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spcBef>
                  <a:spcPts val="200"/>
                </a:spcBef>
              </a:pPr>
              <a:r>
                <a:rPr lang="en-US" altLang="zh-CN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</a:rPr>
                <a:t>n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</a:rPr>
                <a:t>+1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ran(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f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), 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由归纳假设直接可得结论；</a:t>
              </a:r>
              <a:endParaRPr lang="en-US" altLang="zh-CN" sz="14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endParaRPr>
            </a:p>
            <a:p>
              <a:pPr>
                <a:spcBef>
                  <a:spcPts val="200"/>
                </a:spcBef>
              </a:pPr>
              <a:r>
                <a:rPr lang="en-US" altLang="zh-CN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2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，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{1,2,…,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m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} 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中存在不相等的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j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, 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k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, 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使得 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f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(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j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)=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f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(k)=n+1</a:t>
              </a:r>
              <a:r>
                <a:rPr lang="en-US" altLang="zh-CN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, 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结论自然成立；</a:t>
              </a:r>
              <a:endParaRPr lang="en-US" altLang="zh-CN" sz="14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endParaRPr>
            </a:p>
            <a:p>
              <a:pPr>
                <a:spcBef>
                  <a:spcPts val="200"/>
                </a:spcBef>
              </a:pPr>
              <a:r>
                <a:rPr lang="en-US" altLang="zh-CN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，只有唯一的 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</a:rPr>
                <a:t>j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{1,2,…,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m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}, </a:t>
              </a:r>
              <a:r>
                <a:rPr lang="zh-CN" altLang="en-US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满足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f 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(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j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)=</a:t>
              </a:r>
              <a:r>
                <a:rPr lang="en-US" altLang="zh-CN" sz="1400" i="1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n</a:t>
              </a:r>
              <a:r>
                <a:rPr lang="en-US" altLang="zh-CN" sz="1400" dirty="0">
                  <a:solidFill>
                    <a:srgbClr val="006600"/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+1</a:t>
              </a:r>
              <a:r>
                <a:rPr lang="en-US" altLang="zh-CN" sz="1400" dirty="0">
                  <a:solidFill>
                    <a:srgbClr val="0066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, 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(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证明的关键是引入一个辅助函数</a:t>
              </a:r>
              <a:r>
                <a:rPr lang="en-US" altLang="zh-CN" sz="1200" i="1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g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,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将</a:t>
              </a:r>
              <a:r>
                <a:rPr lang="en-US" altLang="zh-CN" sz="1200" i="1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domain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中最后一个元素</a:t>
              </a:r>
              <a:r>
                <a:rPr lang="en-US" altLang="zh-CN" sz="1200" i="1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m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变换为唯一满足函数值是</a:t>
              </a:r>
              <a:r>
                <a:rPr lang="en-US" altLang="zh-CN" sz="1200" i="1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n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楷体" panose="02010609060101010101" pitchFamily="49" charset="-122"/>
                  <a:sym typeface="Symbol" panose="05050102010706020507" pitchFamily="18" charset="2"/>
                </a:rPr>
                <a:t>+1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Symbol" panose="05050102010706020507" pitchFamily="18" charset="2"/>
                </a:rPr>
                <a:t>的自变量）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3DD2EB84-1315-3428-0B14-F735A5FA4D4B}"/>
                </a:ext>
              </a:extLst>
            </p:cNvPr>
            <p:cNvGrpSpPr/>
            <p:nvPr/>
          </p:nvGrpSpPr>
          <p:grpSpPr>
            <a:xfrm>
              <a:off x="1403648" y="5301208"/>
              <a:ext cx="1558116" cy="1003757"/>
              <a:chOff x="1357700" y="5263916"/>
              <a:chExt cx="1558116" cy="1003757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9FC1B874-5E24-DCA7-E8F2-E0FEA2CDB5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83762" y="5263916"/>
                <a:ext cx="1481764" cy="695980"/>
              </a:xfrm>
              <a:prstGeom prst="rect">
                <a:avLst/>
              </a:prstGeom>
            </p:spPr>
          </p:pic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1807567-CC7E-465A-FE85-4A924F0B9B01}"/>
                  </a:ext>
                </a:extLst>
              </p:cNvPr>
              <p:cNvSpPr txBox="1"/>
              <p:nvPr/>
            </p:nvSpPr>
            <p:spPr>
              <a:xfrm>
                <a:off x="1357700" y="5959896"/>
                <a:ext cx="15581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0066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显然</a:t>
                </a:r>
                <a:r>
                  <a:rPr lang="en-US" altLang="zh-CN" sz="1400" i="1" dirty="0">
                    <a:solidFill>
                      <a:srgbClr val="006600"/>
                    </a:solidFill>
                    <a:latin typeface="+mn-lt"/>
                    <a:ea typeface="楷体" panose="02010609060101010101" pitchFamily="49" charset="-122"/>
                  </a:rPr>
                  <a:t>g</a:t>
                </a:r>
                <a:r>
                  <a:rPr lang="zh-CN" altLang="en-US" sz="1400" dirty="0">
                    <a:solidFill>
                      <a:srgbClr val="0066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是一对一的</a:t>
                </a: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596ED834-B2FA-2109-C560-048E0FBCC219}"/>
                </a:ext>
              </a:extLst>
            </p:cNvPr>
            <p:cNvSpPr txBox="1"/>
            <p:nvPr/>
          </p:nvSpPr>
          <p:spPr>
            <a:xfrm>
              <a:off x="3131840" y="5301208"/>
              <a:ext cx="5554960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en-US" altLang="zh-CN" sz="1400" dirty="0">
                  <a:latin typeface="+mn-lt"/>
                </a:rPr>
                <a:t>(</a:t>
              </a:r>
              <a:r>
                <a:rPr lang="en-US" altLang="zh-CN" sz="1400" i="1" dirty="0">
                  <a:latin typeface="+mn-lt"/>
                </a:rPr>
                <a:t>f 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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)(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k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)=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n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+1</a:t>
              </a:r>
              <a:r>
                <a:rPr lang="en-US" altLang="zh-CN" sz="1400" dirty="0">
                  <a:sym typeface="Symbol" panose="05050102010706020507" pitchFamily="18" charset="2"/>
                </a:rPr>
                <a:t> </a:t>
              </a:r>
              <a:r>
                <a:rPr lang="zh-CN" altLang="en-US" sz="1400" dirty="0">
                  <a:sym typeface="Symbol" panose="05050102010706020507" pitchFamily="18" charset="2"/>
                </a:rPr>
                <a:t>当且仅当 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(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k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)=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j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 </a:t>
              </a:r>
              <a:r>
                <a:rPr lang="zh-CN" altLang="en-US" sz="1400" dirty="0">
                  <a:sym typeface="Symbol" panose="05050102010706020507" pitchFamily="18" charset="2"/>
                </a:rPr>
                <a:t>当且仅当 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k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=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m</a:t>
              </a:r>
              <a:r>
                <a:rPr lang="zh-CN" altLang="en-US" sz="1400" dirty="0">
                  <a:sym typeface="Symbol" panose="05050102010706020507" pitchFamily="18" charset="2"/>
                </a:rPr>
                <a:t>。</a:t>
              </a:r>
              <a:endParaRPr lang="en-US" altLang="zh-CN" sz="1400" dirty="0">
                <a:sym typeface="Symbol" panose="05050102010706020507" pitchFamily="18" charset="2"/>
              </a:endParaRPr>
            </a:p>
            <a:p>
              <a:pPr>
                <a:spcBef>
                  <a:spcPts val="200"/>
                </a:spcBef>
              </a:pPr>
              <a:r>
                <a:rPr lang="zh-CN" altLang="en-US" sz="1400" dirty="0">
                  <a:sym typeface="Symbol" panose="05050102010706020507" pitchFamily="18" charset="2"/>
                </a:rPr>
                <a:t> </a:t>
              </a:r>
              <a:r>
                <a:rPr lang="en-US" altLang="zh-CN" sz="1400" i="1" dirty="0">
                  <a:latin typeface="+mn-lt"/>
                </a:rPr>
                <a:t>ran</a:t>
              </a:r>
              <a:r>
                <a:rPr lang="en-US" altLang="zh-CN" sz="1400" dirty="0">
                  <a:latin typeface="+mn-lt"/>
                </a:rPr>
                <a:t>( (</a:t>
              </a:r>
              <a:r>
                <a:rPr lang="en-US" altLang="zh-CN" sz="1400" i="1" dirty="0">
                  <a:latin typeface="+mn-lt"/>
                </a:rPr>
                <a:t>f 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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en-US" altLang="zh-CN" sz="1400" dirty="0">
                  <a:latin typeface="+mn-lt"/>
                </a:rPr>
                <a:t>) | </a:t>
              </a:r>
              <a:r>
                <a:rPr lang="en-US" altLang="zh-CN" sz="1400" baseline="-25000" dirty="0">
                  <a:latin typeface="+mn-lt"/>
                </a:rPr>
                <a:t>{1,2,…, </a:t>
              </a:r>
              <a:r>
                <a:rPr lang="en-US" altLang="zh-CN" sz="1400" i="1" baseline="-25000" dirty="0">
                  <a:latin typeface="+mn-lt"/>
                </a:rPr>
                <a:t>m</a:t>
              </a:r>
              <a:r>
                <a:rPr lang="en-US" altLang="zh-CN" sz="1400" baseline="-25000" dirty="0">
                  <a:latin typeface="+mn-lt"/>
                </a:rPr>
                <a:t>-1} </a:t>
              </a:r>
              <a:r>
                <a:rPr lang="en-US" altLang="zh-CN" sz="1400" dirty="0">
                  <a:latin typeface="+mn-lt"/>
                </a:rPr>
                <a:t>) = {1,2,…, </a:t>
              </a:r>
              <a:r>
                <a:rPr lang="en-US" altLang="zh-CN" sz="1400" i="1" dirty="0">
                  <a:latin typeface="+mn-lt"/>
                </a:rPr>
                <a:t>n</a:t>
              </a:r>
              <a:r>
                <a:rPr lang="en-US" altLang="zh-CN" sz="1400" dirty="0">
                  <a:latin typeface="+mn-lt"/>
                </a:rPr>
                <a:t>} </a:t>
              </a:r>
              <a:r>
                <a:rPr lang="zh-CN" altLang="en-US" sz="1400" dirty="0"/>
                <a:t>。</a:t>
              </a:r>
              <a:endParaRPr lang="en-US" altLang="zh-CN" sz="1400" dirty="0"/>
            </a:p>
            <a:p>
              <a:pPr>
                <a:spcBef>
                  <a:spcPts val="200"/>
                </a:spcBef>
              </a:pPr>
              <a:r>
                <a:rPr lang="zh-CN" altLang="en-US" sz="1400" dirty="0"/>
                <a:t>而</a:t>
              </a:r>
              <a:r>
                <a:rPr lang="en-US" altLang="zh-CN" sz="1400" i="1" dirty="0">
                  <a:latin typeface="+mn-lt"/>
                </a:rPr>
                <a:t>m</a:t>
              </a:r>
              <a:r>
                <a:rPr lang="en-US" altLang="zh-CN" sz="1400" dirty="0">
                  <a:latin typeface="+mn-lt"/>
                </a:rPr>
                <a:t>-1&gt;</a:t>
              </a:r>
              <a:r>
                <a:rPr lang="en-US" altLang="zh-CN" sz="1400" i="1" dirty="0">
                  <a:latin typeface="+mn-lt"/>
                </a:rPr>
                <a:t>n</a:t>
              </a:r>
              <a:r>
                <a:rPr lang="en-US" altLang="zh-CN" sz="1400" dirty="0"/>
                <a:t>, </a:t>
              </a:r>
              <a:r>
                <a:rPr lang="zh-CN" altLang="en-US" sz="1400" dirty="0"/>
                <a:t>由归纳假设，</a:t>
              </a:r>
              <a:r>
                <a:rPr lang="en-US" altLang="zh-CN" sz="1400" dirty="0"/>
                <a:t> </a:t>
              </a:r>
              <a:r>
                <a:rPr lang="en-US" altLang="zh-CN" sz="1400" dirty="0">
                  <a:latin typeface="+mn-lt"/>
                </a:rPr>
                <a:t>(</a:t>
              </a:r>
              <a:r>
                <a:rPr lang="en-US" altLang="zh-CN" sz="1400" i="1" dirty="0">
                  <a:latin typeface="+mn-lt"/>
                </a:rPr>
                <a:t>f 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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en-US" altLang="zh-CN" sz="1400" dirty="0">
                  <a:latin typeface="+mn-lt"/>
                </a:rPr>
                <a:t>) | </a:t>
              </a:r>
              <a:r>
                <a:rPr lang="en-US" altLang="zh-CN" sz="1400" baseline="-25000" dirty="0">
                  <a:latin typeface="+mn-lt"/>
                </a:rPr>
                <a:t>{1,2,…, </a:t>
              </a:r>
              <a:r>
                <a:rPr lang="en-US" altLang="zh-CN" sz="1400" i="1" baseline="-25000" dirty="0">
                  <a:latin typeface="+mn-lt"/>
                </a:rPr>
                <a:t>m</a:t>
              </a:r>
              <a:r>
                <a:rPr lang="en-US" altLang="zh-CN" sz="1400" baseline="-25000" dirty="0">
                  <a:latin typeface="+mn-lt"/>
                </a:rPr>
                <a:t>-1}</a:t>
              </a:r>
              <a:r>
                <a:rPr lang="en-US" altLang="zh-CN" sz="1400" baseline="-25000" dirty="0"/>
                <a:t> </a:t>
              </a:r>
              <a:r>
                <a:rPr lang="zh-CN" altLang="en-US" sz="1400" dirty="0"/>
                <a:t>不是一对一的，则 </a:t>
              </a:r>
              <a:r>
                <a:rPr lang="en-US" altLang="zh-CN" sz="1400" i="1" dirty="0">
                  <a:latin typeface="+mn-lt"/>
                </a:rPr>
                <a:t>f </a:t>
              </a:r>
              <a:r>
                <a:rPr lang="en-US" altLang="zh-CN" sz="1400" dirty="0">
                  <a:latin typeface="+mn-lt"/>
                  <a:sym typeface="Symbol" panose="05050102010706020507" pitchFamily="18" charset="2"/>
                </a:rPr>
                <a:t>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zh-CN" altLang="en-US" sz="1400" dirty="0">
                  <a:sym typeface="Symbol" panose="05050102010706020507" pitchFamily="18" charset="2"/>
                </a:rPr>
                <a:t>也不是。</a:t>
              </a:r>
              <a:endParaRPr lang="en-US" altLang="zh-CN" sz="1400" dirty="0">
                <a:sym typeface="Symbol" panose="05050102010706020507" pitchFamily="18" charset="2"/>
              </a:endParaRPr>
            </a:p>
            <a:p>
              <a:pPr>
                <a:spcBef>
                  <a:spcPts val="200"/>
                </a:spcBef>
              </a:pPr>
              <a:r>
                <a:rPr lang="zh-CN" altLang="en-US" sz="1400" dirty="0">
                  <a:sym typeface="Symbol" panose="05050102010706020507" pitchFamily="18" charset="2"/>
                </a:rPr>
                <a:t>但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g</a:t>
              </a:r>
              <a:r>
                <a:rPr lang="zh-CN" altLang="en-US" sz="1400" dirty="0">
                  <a:sym typeface="Symbol" panose="05050102010706020507" pitchFamily="18" charset="2"/>
                </a:rPr>
                <a:t>是一对一的，</a:t>
              </a:r>
              <a:r>
                <a:rPr lang="zh-CN" altLang="en-US" sz="1400" i="1" dirty="0">
                  <a:latin typeface="+mn-lt"/>
                  <a:sym typeface="Symbol" panose="05050102010706020507" pitchFamily="18" charset="2"/>
                </a:rPr>
                <a:t> </a:t>
              </a:r>
              <a:r>
                <a:rPr lang="en-US" altLang="zh-CN" sz="1400" i="1" dirty="0">
                  <a:latin typeface="+mn-lt"/>
                  <a:sym typeface="Symbol" panose="05050102010706020507" pitchFamily="18" charset="2"/>
                </a:rPr>
                <a:t>f </a:t>
              </a:r>
              <a:r>
                <a:rPr lang="zh-CN" altLang="en-US" sz="1400" dirty="0">
                  <a:solidFill>
                    <a:srgbClr val="C00000"/>
                  </a:solidFill>
                  <a:sym typeface="Symbol" panose="05050102010706020507" pitchFamily="18" charset="2"/>
                </a:rPr>
                <a:t>不是一对一</a:t>
              </a:r>
              <a:r>
                <a:rPr lang="zh-CN" altLang="en-US" sz="1400" dirty="0">
                  <a:sym typeface="Symbol" panose="05050102010706020507" pitchFamily="18" charset="2"/>
                </a:rPr>
                <a:t>的。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0824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函数式程序设计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1560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作为计算模型的</a:t>
            </a:r>
            <a:r>
              <a:rPr lang="zh-CN" altLang="en-US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演算</a:t>
            </a:r>
            <a:endParaRPr lang="zh-CN" altLang="en-US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937270"/>
            <a:ext cx="1584176" cy="10267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284984"/>
            <a:ext cx="2445874" cy="158543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05896" y="5066063"/>
            <a:ext cx="213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可以证明：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  <a:sym typeface="Symbol" panose="05050102010706020507" pitchFamily="18" charset="2"/>
              </a:rPr>
              <a:t></a:t>
            </a:r>
            <a:r>
              <a:rPr lang="en-US" altLang="zh-CN" sz="1600" dirty="0">
                <a:solidFill>
                  <a:srgbClr val="C00000"/>
                </a:solidFill>
                <a:latin typeface="+mj-ea"/>
                <a:ea typeface="+mj-ea"/>
                <a:sym typeface="Symbol" panose="05050102010706020507" pitchFamily="18" charset="2"/>
              </a:rPr>
              <a:t>-</a:t>
            </a: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  <a:sym typeface="Symbol" panose="05050102010706020507" pitchFamily="18" charset="2"/>
              </a:rPr>
              <a:t>演算和图林机在表达可计算函数方面是等价的。</a:t>
            </a:r>
            <a:endParaRPr lang="zh-CN" altLang="en-US" sz="16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419872" y="1669450"/>
            <a:ext cx="0" cy="4246731"/>
          </a:xfrm>
          <a:prstGeom prst="line">
            <a:avLst/>
          </a:prstGeom>
          <a:ln w="25400">
            <a:solidFill>
              <a:srgbClr val="0070C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688448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演算的规则非常简单</a:t>
            </a:r>
            <a:endParaRPr lang="zh-CN" altLang="en-US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3233" y="2406342"/>
            <a:ext cx="2770697" cy="107148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832465" y="3612547"/>
            <a:ext cx="331692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变换规则：</a:t>
            </a:r>
            <a:endParaRPr lang="en-US" altLang="zh-CN"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变换：更换形式参数</a:t>
            </a:r>
            <a:endParaRPr lang="en-US" altLang="zh-CN" sz="1600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zh-CN" altLang="zh-CN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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规约：代入参数值进行计算</a:t>
            </a:r>
            <a:endParaRPr lang="en-US" altLang="zh-CN" sz="1600" dirty="0">
              <a:latin typeface="楷体" panose="02010609060101010101" pitchFamily="49" charset="-122"/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zh-CN" altLang="zh-CN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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变换：函数的等价替换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27897" y="2091705"/>
            <a:ext cx="1240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文法：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832465" y="5075194"/>
            <a:ext cx="4473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函数式程序设计语言就是基于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</a:t>
            </a:r>
            <a:r>
              <a:rPr lang="en-US" altLang="zh-CN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-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演算理论设计的。例如，</a:t>
            </a:r>
            <a:r>
              <a:rPr lang="en-US" altLang="zh-CN" sz="1600" dirty="0">
                <a:solidFill>
                  <a:srgbClr val="0066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Haskell</a:t>
            </a:r>
            <a:r>
              <a:rPr lang="zh-CN" altLang="en-US" sz="1600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就是一种“纯”函数式语言。</a:t>
            </a:r>
            <a:endParaRPr lang="zh-CN" altLang="en-US" sz="1600" dirty="0">
              <a:solidFill>
                <a:srgbClr val="0066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93571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D5F6447-8DFD-D8E5-A946-A478DC68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zh-CN" altLang="en-US"/>
              <a:t>课外作业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1F30493-5CA9-EAEE-BE6A-D97FC323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556792"/>
            <a:ext cx="6624736" cy="2304281"/>
          </a:xfrm>
        </p:spPr>
        <p:txBody>
          <a:bodyPr/>
          <a:lstStyle/>
          <a:p>
            <a:pPr eaLnBrk="1" hangingPunct="1"/>
            <a:r>
              <a:rPr lang="en-US" altLang="zh-CN" sz="2000" dirty="0"/>
              <a:t>UD 13.3-13.5,</a:t>
            </a:r>
            <a:r>
              <a:rPr lang="zh-CN" altLang="en-US" sz="2000" dirty="0"/>
              <a:t> </a:t>
            </a:r>
            <a:r>
              <a:rPr lang="en-US" altLang="zh-CN" sz="2000" dirty="0"/>
              <a:t>13.7,</a:t>
            </a:r>
            <a:r>
              <a:rPr lang="zh-CN" altLang="en-US" sz="2000" dirty="0"/>
              <a:t> </a:t>
            </a:r>
            <a:r>
              <a:rPr lang="en-US" altLang="zh-CN" sz="2000" dirty="0"/>
              <a:t>13.11,</a:t>
            </a:r>
            <a:r>
              <a:rPr lang="zh-CN" altLang="en-US" sz="2000" dirty="0"/>
              <a:t> </a:t>
            </a:r>
            <a:r>
              <a:rPr lang="en-US" altLang="zh-CN" sz="2000" dirty="0"/>
              <a:t>13.13;</a:t>
            </a:r>
          </a:p>
          <a:p>
            <a:pPr eaLnBrk="1" hangingPunct="1"/>
            <a:r>
              <a:rPr lang="en-US" altLang="zh-CN" sz="2000" dirty="0"/>
              <a:t>UD 14.8,</a:t>
            </a:r>
            <a:r>
              <a:rPr lang="zh-CN" altLang="en-US" sz="2000" dirty="0"/>
              <a:t> </a:t>
            </a:r>
            <a:r>
              <a:rPr lang="en-US" altLang="zh-CN" sz="2000" dirty="0"/>
              <a:t>14.12,</a:t>
            </a:r>
            <a:r>
              <a:rPr lang="zh-CN" altLang="en-US" sz="2000" dirty="0"/>
              <a:t> </a:t>
            </a:r>
            <a:r>
              <a:rPr lang="en-US" altLang="zh-CN" sz="2000" dirty="0"/>
              <a:t>14.13,</a:t>
            </a:r>
            <a:r>
              <a:rPr lang="zh-CN" altLang="en-US" sz="2000" dirty="0"/>
              <a:t> </a:t>
            </a:r>
            <a:r>
              <a:rPr lang="en-US" altLang="zh-CN" sz="2000" dirty="0"/>
              <a:t>14.15;</a:t>
            </a:r>
          </a:p>
          <a:p>
            <a:pPr eaLnBrk="1" hangingPunct="1"/>
            <a:r>
              <a:rPr lang="en-US" altLang="zh-CN" sz="2000" dirty="0"/>
              <a:t>UD 15.1,</a:t>
            </a:r>
            <a:r>
              <a:rPr lang="zh-CN" altLang="en-US" sz="2000" dirty="0"/>
              <a:t> </a:t>
            </a:r>
            <a:r>
              <a:rPr lang="en-US" altLang="zh-CN" sz="2000" dirty="0"/>
              <a:t>15.6,</a:t>
            </a:r>
            <a:r>
              <a:rPr lang="zh-CN" altLang="en-US" sz="2000" dirty="0"/>
              <a:t> </a:t>
            </a:r>
            <a:r>
              <a:rPr lang="en-US" altLang="zh-CN" sz="2000" dirty="0"/>
              <a:t>15.7,</a:t>
            </a:r>
            <a:r>
              <a:rPr lang="zh-CN" altLang="en-US" sz="2000" dirty="0"/>
              <a:t> </a:t>
            </a:r>
            <a:r>
              <a:rPr lang="en-US" altLang="zh-CN" sz="2000" dirty="0"/>
              <a:t>15.11-15.15;</a:t>
            </a:r>
            <a:r>
              <a:rPr lang="zh-CN" altLang="en-US" sz="2000" dirty="0"/>
              <a:t> </a:t>
            </a:r>
            <a:r>
              <a:rPr lang="en-US" altLang="zh-CN" sz="2000" dirty="0"/>
              <a:t>15.20</a:t>
            </a:r>
          </a:p>
          <a:p>
            <a:pPr eaLnBrk="1" hangingPunct="1"/>
            <a:r>
              <a:rPr lang="en-US" altLang="zh-CN" sz="2000" dirty="0"/>
              <a:t>UD 16.19-16.22</a:t>
            </a:r>
          </a:p>
          <a:p>
            <a:pPr eaLnBrk="1" hangingPunct="1"/>
            <a:endParaRPr lang="en-US" altLang="zh-CN" sz="2000" dirty="0"/>
          </a:p>
          <a:p>
            <a:pPr eaLnBrk="1" hangingPunct="1"/>
            <a:r>
              <a:rPr lang="en-US" altLang="zh-CN" sz="2000" dirty="0"/>
              <a:t>UD 27.6 (</a:t>
            </a:r>
            <a:r>
              <a:rPr lang="zh-CN" altLang="en-US" sz="2000" dirty="0"/>
              <a:t>可选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672E42-9099-34CA-B467-FC8D9078A025}"/>
              </a:ext>
            </a:extLst>
          </p:cNvPr>
          <p:cNvSpPr/>
          <p:nvPr/>
        </p:nvSpPr>
        <p:spPr>
          <a:xfrm>
            <a:off x="888529" y="2348880"/>
            <a:ext cx="714170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Part I</a:t>
            </a:r>
          </a:p>
          <a:p>
            <a:pPr algn="ctr">
              <a:defRPr/>
            </a:pP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函数是关系的“特例”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D497EF-3EDE-7BC1-1E36-B8E3D607EC38}"/>
              </a:ext>
            </a:extLst>
          </p:cNvPr>
          <p:cNvSpPr/>
          <p:nvPr/>
        </p:nvSpPr>
        <p:spPr>
          <a:xfrm>
            <a:off x="863588" y="1437600"/>
            <a:ext cx="6552728" cy="12464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1:</a:t>
            </a:r>
          </a:p>
          <a:p>
            <a:pPr>
              <a:spcBef>
                <a:spcPts val="1800"/>
              </a:spcBef>
              <a:defRPr/>
            </a:pPr>
            <a:r>
              <a:rPr lang="zh-CN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怎么理解一元函数是二元关系的特例？</a:t>
            </a:r>
            <a:endParaRPr lang="en-US" altLang="zh-CN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5632172F-7E8E-9ABF-64E5-CA9E52C1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二元关系与一元函数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AD50DB5-2E59-D3C5-9E06-197AD1AB3464}"/>
              </a:ext>
            </a:extLst>
          </p:cNvPr>
          <p:cNvSpPr txBox="1"/>
          <p:nvPr/>
        </p:nvSpPr>
        <p:spPr>
          <a:xfrm>
            <a:off x="4139952" y="143812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注意：下面讨论的“抽象的”一元函数其实可以“覆盖”你中学熟悉的多元函数。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DA5D744-0608-79DF-A4FC-43787E67A875}"/>
              </a:ext>
            </a:extLst>
          </p:cNvPr>
          <p:cNvSpPr/>
          <p:nvPr/>
        </p:nvSpPr>
        <p:spPr>
          <a:xfrm>
            <a:off x="1006693" y="4662702"/>
            <a:ext cx="734481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问题</a:t>
            </a:r>
            <a:r>
              <a:rPr lang="en-US" altLang="zh-C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r>
              <a:rPr lang="zh-CN" altLang="en-US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：</a:t>
            </a:r>
            <a:endParaRPr lang="en-US" altLang="zh-CN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zh-CN" alt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这里的</a:t>
            </a:r>
            <a:r>
              <a:rPr lang="en-US" altLang="zh-CN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function</a:t>
            </a:r>
            <a:r>
              <a:rPr lang="zh-CN" alt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与你已熟知的函数有什么异同？</a:t>
            </a:r>
            <a:endParaRPr lang="zh-CN" alt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5CCDCEB-CCC8-277E-4539-FA27DDEF6C0E}"/>
              </a:ext>
            </a:extLst>
          </p:cNvPr>
          <p:cNvGrpSpPr/>
          <p:nvPr/>
        </p:nvGrpSpPr>
        <p:grpSpPr>
          <a:xfrm>
            <a:off x="1006693" y="3051695"/>
            <a:ext cx="7151998" cy="1201753"/>
            <a:chOff x="1006693" y="3051695"/>
            <a:chExt cx="7151998" cy="1201753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184AB497-1B5E-0928-4B1C-30B287295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693" y="3051695"/>
              <a:ext cx="4279929" cy="1201753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D9FAC8E-D48B-61D2-067D-E33B05D4BC32}"/>
                </a:ext>
              </a:extLst>
            </p:cNvPr>
            <p:cNvSpPr txBox="1"/>
            <p:nvPr/>
          </p:nvSpPr>
          <p:spPr>
            <a:xfrm>
              <a:off x="5381037" y="3147892"/>
              <a:ext cx="277765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rgbClr val="008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阅读材料中说可以用“</a:t>
              </a:r>
              <a:r>
                <a:rPr lang="en-US" altLang="zh-CN" sz="1400" dirty="0">
                  <a:solidFill>
                    <a:srgbClr val="008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vertical line test</a:t>
              </a:r>
              <a:r>
                <a:rPr lang="zh-CN" altLang="en-US" sz="1400" dirty="0">
                  <a:solidFill>
                    <a:srgbClr val="008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”检验一个“图像”对应的是否为函数。你理解是什么意思吗？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F4D77C-D570-51BB-DF5A-77E53249BF50}"/>
              </a:ext>
            </a:extLst>
          </p:cNvPr>
          <p:cNvSpPr/>
          <p:nvPr/>
        </p:nvSpPr>
        <p:spPr>
          <a:xfrm>
            <a:off x="960016" y="2564904"/>
            <a:ext cx="722396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5: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书中提出了什么问题</a:t>
            </a:r>
            <a:r>
              <a:rPr lang="en-US" altLang="zh-CN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? </a:t>
            </a:r>
            <a:r>
              <a:rPr lang="zh-CN" alt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你想出什么问题吗？ </a:t>
            </a:r>
            <a:endParaRPr lang="en-US" altLang="zh-CN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727CF3A-4432-DF51-BEA8-6CED9C6DA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392112"/>
            <a:ext cx="8229600" cy="1143000"/>
          </a:xfrm>
        </p:spPr>
        <p:txBody>
          <a:bodyPr/>
          <a:lstStyle/>
          <a:p>
            <a:r>
              <a:rPr lang="zh-CN" altLang="en-US" dirty="0"/>
              <a:t>学习效率依赖于提出问题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24FAFC1-7810-CC9B-5C17-9E73F8003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017" y="1412776"/>
            <a:ext cx="7272808" cy="102917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7952D10-2D30-F197-653C-51A637208B65}"/>
              </a:ext>
            </a:extLst>
          </p:cNvPr>
          <p:cNvSpPr txBox="1"/>
          <p:nvPr/>
        </p:nvSpPr>
        <p:spPr>
          <a:xfrm>
            <a:off x="1619672" y="385741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如果 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f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, 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g 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是两个函数，你会觉得 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f=g 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这个等式“怪怪的”吗？这与你可能更习惯的 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f 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(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)=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g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(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楷体" panose="02010609060101010101" pitchFamily="49" charset="-122"/>
              </a:rPr>
              <a:t>) 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是什么关系？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415A6A-31EF-C385-4B6A-3D93850BE85A}"/>
              </a:ext>
            </a:extLst>
          </p:cNvPr>
          <p:cNvSpPr txBox="1"/>
          <p:nvPr/>
        </p:nvSpPr>
        <p:spPr>
          <a:xfrm>
            <a:off x="1619672" y="476424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与函数自变量相关的集合只有一个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(domain)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；而和函数值相关的集合却有两个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(codomain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和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range)</a:t>
            </a:r>
            <a:r>
              <a:rPr lang="zh-CN" altLang="en-US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，为什么？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2F79ED9-F3FC-72F1-EDE7-C96EDFD95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函数的性质</a:t>
            </a:r>
            <a:endParaRPr lang="zh-CN" altLang="en-US" dirty="0">
              <a:cs typeface="Times New Roman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CD76AB-43EA-FFF2-7479-9E81E47FE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363272" cy="3528739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</a:pPr>
            <a:r>
              <a:rPr lang="zh-CN" altLang="en-US" sz="2000" b="1" dirty="0">
                <a:ea typeface="楷体_GB2312" pitchFamily="49" charset="-122"/>
              </a:rPr>
              <a:t>满射</a:t>
            </a:r>
            <a:r>
              <a:rPr lang="zh-CN" altLang="en-US" sz="2400" b="1" dirty="0">
                <a:ea typeface="楷体_GB2312" pitchFamily="49" charset="-122"/>
              </a:rPr>
              <a:t> </a:t>
            </a:r>
            <a:r>
              <a:rPr lang="en-US" altLang="zh-CN" sz="1600" dirty="0">
                <a:ea typeface="楷体_GB2312" pitchFamily="49" charset="-122"/>
              </a:rPr>
              <a:t>(</a:t>
            </a:r>
            <a:r>
              <a:rPr lang="zh-CN" altLang="en-US" sz="1600" dirty="0">
                <a:ea typeface="楷体_GB2312" pitchFamily="49" charset="-122"/>
              </a:rPr>
              <a:t>名词：</a:t>
            </a:r>
            <a:r>
              <a:rPr lang="en-US" altLang="zh-CN" sz="1600" dirty="0">
                <a:ea typeface="楷体_GB2312" pitchFamily="49" charset="-122"/>
              </a:rPr>
              <a:t>surjection; </a:t>
            </a:r>
            <a:r>
              <a:rPr lang="zh-CN" altLang="en-US" sz="1600" dirty="0">
                <a:ea typeface="楷体_GB2312" pitchFamily="49" charset="-122"/>
              </a:rPr>
              <a:t>形容词：</a:t>
            </a:r>
            <a:r>
              <a:rPr lang="en-US" altLang="zh-CN" sz="1600" dirty="0">
                <a:ea typeface="楷体_GB2312" pitchFamily="49" charset="-122"/>
              </a:rPr>
              <a:t>surjective, </a:t>
            </a:r>
            <a:r>
              <a:rPr lang="zh-CN" altLang="en-US" sz="1600" dirty="0">
                <a:ea typeface="楷体_GB2312" pitchFamily="49" charset="-122"/>
              </a:rPr>
              <a:t>介词：</a:t>
            </a:r>
            <a:r>
              <a:rPr lang="en-US" altLang="zh-CN" sz="1600" dirty="0">
                <a:ea typeface="楷体_GB2312" pitchFamily="49" charset="-122"/>
              </a:rPr>
              <a:t>onto)</a:t>
            </a:r>
            <a:endParaRPr lang="zh-CN" altLang="en-US" sz="1600" dirty="0">
              <a:ea typeface="楷体_GB2312" pitchFamily="49" charset="-122"/>
              <a:cs typeface="Arial" panose="020B0604020202020204" pitchFamily="34" charset="0"/>
            </a:endParaRPr>
          </a:p>
          <a:p>
            <a:pPr lvl="1" algn="just" eaLnBrk="1" hangingPunct="1">
              <a:spcBef>
                <a:spcPts val="1200"/>
              </a:spcBef>
            </a:pP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:A</a:t>
            </a:r>
            <a:r>
              <a:rPr lang="en-US" altLang="zh-CN" sz="2000" dirty="0">
                <a:sym typeface="Symbol" panose="05050102010706020507" pitchFamily="18" charset="2"/>
              </a:rPr>
              <a:t></a:t>
            </a:r>
            <a:r>
              <a:rPr lang="en-US" altLang="zh-CN" sz="2000" dirty="0"/>
              <a:t>B</a:t>
            </a:r>
            <a:r>
              <a:rPr lang="zh-CN" altLang="en-US" sz="2000" dirty="0"/>
              <a:t>是满射的：</a:t>
            </a:r>
            <a:r>
              <a:rPr lang="en-US" altLang="zh-CN" sz="2000" dirty="0"/>
              <a:t>ran</a:t>
            </a:r>
            <a:r>
              <a:rPr lang="en-US" altLang="zh-CN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=B,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. </a:t>
            </a:r>
            <a:r>
              <a:rPr lang="en-US" altLang="zh-CN" sz="2000" dirty="0">
                <a:sym typeface="Symbol" panose="05050102010706020507" pitchFamily="18" charset="2"/>
              </a:rPr>
              <a:t></a:t>
            </a:r>
            <a:r>
              <a:rPr lang="en-US" altLang="zh-CN" sz="2000" dirty="0" err="1"/>
              <a:t>y</a:t>
            </a:r>
            <a:r>
              <a:rPr lang="en-US" altLang="zh-CN" sz="2000" dirty="0" err="1">
                <a:sym typeface="Symbol" panose="05050102010706020507" pitchFamily="18" charset="2"/>
              </a:rPr>
              <a:t></a:t>
            </a:r>
            <a:r>
              <a:rPr lang="en-US" altLang="zh-CN" sz="2000" dirty="0" err="1"/>
              <a:t>B</a:t>
            </a:r>
            <a:r>
              <a:rPr lang="en-US" altLang="zh-CN" sz="2000" dirty="0"/>
              <a:t>, </a:t>
            </a:r>
            <a:r>
              <a:rPr lang="en-US" altLang="zh-CN" sz="2000" dirty="0">
                <a:sym typeface="Symbol" panose="05050102010706020507" pitchFamily="18" charset="2"/>
              </a:rPr>
              <a:t></a:t>
            </a:r>
            <a:r>
              <a:rPr lang="en-US" altLang="zh-CN" sz="2000" dirty="0" err="1"/>
              <a:t>x</a:t>
            </a:r>
            <a:r>
              <a:rPr lang="en-US" altLang="zh-CN" sz="2000" dirty="0" err="1">
                <a:sym typeface="Symbol" panose="05050102010706020507" pitchFamily="18" charset="2"/>
              </a:rPr>
              <a:t></a:t>
            </a:r>
            <a:r>
              <a:rPr lang="en-US" altLang="zh-CN" sz="2000" dirty="0" err="1"/>
              <a:t>A</a:t>
            </a:r>
            <a:r>
              <a:rPr lang="en-US" altLang="zh-CN" sz="2000" dirty="0"/>
              <a:t>, </a:t>
            </a:r>
            <a:r>
              <a:rPr lang="zh-CN" altLang="en-US" sz="2000" dirty="0"/>
              <a:t>使得</a:t>
            </a: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(x)=y</a:t>
            </a:r>
          </a:p>
          <a:p>
            <a:pPr algn="just" eaLnBrk="1" hangingPunct="1">
              <a:spcBef>
                <a:spcPts val="1200"/>
              </a:spcBef>
            </a:pPr>
            <a:r>
              <a:rPr lang="zh-CN" altLang="en-US" sz="2000" b="1" dirty="0">
                <a:ea typeface="楷体_GB2312" pitchFamily="49" charset="-122"/>
              </a:rPr>
              <a:t>单射（一对一的）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(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名词：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injection; 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形容词：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injective, one-to-one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，介词：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楷体_GB2312" pitchFamily="49" charset="-122"/>
              </a:rPr>
              <a:t>into)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ea typeface="楷体_GB2312" pitchFamily="49" charset="-122"/>
            </a:endParaRPr>
          </a:p>
          <a:p>
            <a:pPr lvl="1" algn="just" eaLnBrk="1" hangingPunct="1">
              <a:lnSpc>
                <a:spcPts val="3500"/>
              </a:lnSpc>
              <a:spcBef>
                <a:spcPts val="1200"/>
              </a:spcBef>
            </a:pP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:A</a:t>
            </a:r>
            <a:r>
              <a:rPr lang="en-US" altLang="zh-CN" sz="2000" dirty="0">
                <a:sym typeface="Symbol" panose="05050102010706020507" pitchFamily="18" charset="2"/>
              </a:rPr>
              <a:t></a:t>
            </a:r>
            <a:r>
              <a:rPr lang="en-US" altLang="zh-CN" sz="2000" dirty="0"/>
              <a:t>B</a:t>
            </a:r>
            <a:r>
              <a:rPr lang="zh-CN" altLang="en-US" sz="2000" dirty="0"/>
              <a:t>是单射的：</a:t>
            </a:r>
            <a:r>
              <a:rPr lang="zh-CN" altLang="en-US" sz="2000" dirty="0">
                <a:sym typeface="Symbol" panose="05050102010706020507" pitchFamily="18" charset="2"/>
              </a:rPr>
              <a:t></a:t>
            </a:r>
            <a:r>
              <a:rPr lang="en-US" altLang="zh-CN" sz="2000" dirty="0"/>
              <a:t>y</a:t>
            </a:r>
            <a:r>
              <a:rPr lang="en-US" altLang="zh-CN" sz="2000" dirty="0">
                <a:sym typeface="Symbol" panose="05050102010706020507" pitchFamily="18" charset="2"/>
              </a:rPr>
              <a:t></a:t>
            </a:r>
            <a:r>
              <a:rPr lang="en-US" altLang="zh-CN" sz="2000" dirty="0"/>
              <a:t> ran</a:t>
            </a:r>
            <a:r>
              <a:rPr lang="en-US" altLang="zh-CN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, </a:t>
            </a:r>
            <a:r>
              <a:rPr lang="en-US" altLang="zh-CN" sz="2000" dirty="0">
                <a:sym typeface="Symbol" panose="05050102010706020507" pitchFamily="18" charset="2"/>
              </a:rPr>
              <a:t></a:t>
            </a:r>
            <a:r>
              <a:rPr lang="en-US" altLang="zh-CN" sz="2000" dirty="0"/>
              <a:t>!</a:t>
            </a:r>
            <a:r>
              <a:rPr lang="en-US" altLang="zh-CN" sz="2000" dirty="0" err="1"/>
              <a:t>x</a:t>
            </a:r>
            <a:r>
              <a:rPr lang="en-US" altLang="zh-CN" sz="2000" dirty="0" err="1">
                <a:sym typeface="Symbol" panose="05050102010706020507" pitchFamily="18" charset="2"/>
              </a:rPr>
              <a:t></a:t>
            </a:r>
            <a:r>
              <a:rPr lang="en-US" altLang="zh-CN" sz="2000" dirty="0" err="1"/>
              <a:t>A</a:t>
            </a:r>
            <a:r>
              <a:rPr lang="en-US" altLang="zh-CN" sz="2000" dirty="0"/>
              <a:t>, </a:t>
            </a:r>
            <a:r>
              <a:rPr lang="zh-CN" altLang="en-US" sz="2000" dirty="0"/>
              <a:t>使得</a:t>
            </a: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(x)=y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. </a:t>
            </a:r>
            <a:r>
              <a:rPr lang="en-US" altLang="zh-CN" sz="2000" dirty="0">
                <a:sym typeface="Symbol" panose="05050102010706020507" pitchFamily="18" charset="2"/>
              </a:rPr>
              <a:t></a:t>
            </a:r>
            <a:r>
              <a:rPr lang="en-US" altLang="zh-CN" sz="2000" dirty="0"/>
              <a:t>x</a:t>
            </a:r>
            <a:r>
              <a:rPr lang="en-US" altLang="zh-CN" sz="2000" baseline="-30000" dirty="0"/>
              <a:t>1</a:t>
            </a:r>
            <a:r>
              <a:rPr lang="en-US" altLang="zh-CN" sz="2000" dirty="0"/>
              <a:t>,x</a:t>
            </a:r>
            <a:r>
              <a:rPr lang="en-US" altLang="zh-CN" sz="2000" baseline="-30000" dirty="0"/>
              <a:t>2</a:t>
            </a:r>
            <a:r>
              <a:rPr lang="en-US" altLang="zh-CN" sz="2000" dirty="0">
                <a:sym typeface="Symbol" panose="05050102010706020507" pitchFamily="18" charset="2"/>
              </a:rPr>
              <a:t></a:t>
            </a:r>
            <a:r>
              <a:rPr lang="en-US" altLang="zh-CN" sz="2000" dirty="0"/>
              <a:t>A, </a:t>
            </a:r>
            <a:r>
              <a:rPr lang="zh-CN" altLang="en-US" sz="2000" dirty="0"/>
              <a:t>若</a:t>
            </a:r>
            <a:r>
              <a:rPr lang="en-US" altLang="zh-CN" sz="2000" dirty="0"/>
              <a:t>x</a:t>
            </a:r>
            <a:r>
              <a:rPr lang="en-US" altLang="zh-CN" sz="2000" baseline="-30000" dirty="0"/>
              <a:t>1</a:t>
            </a:r>
            <a:r>
              <a:rPr lang="en-US" altLang="zh-CN" sz="2000" dirty="0">
                <a:sym typeface="Symbol" panose="05050102010706020507" pitchFamily="18" charset="2"/>
              </a:rPr>
              <a:t></a:t>
            </a:r>
            <a:r>
              <a:rPr lang="en-US" altLang="zh-CN" sz="2000" dirty="0"/>
              <a:t>x</a:t>
            </a:r>
            <a:r>
              <a:rPr lang="en-US" altLang="zh-CN" sz="2000" baseline="-30000" dirty="0"/>
              <a:t>2</a:t>
            </a:r>
            <a:r>
              <a:rPr lang="zh-CN" altLang="en-US" sz="2000" dirty="0"/>
              <a:t>，则</a:t>
            </a: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(x</a:t>
            </a:r>
            <a:r>
              <a:rPr lang="en-US" altLang="zh-CN" sz="2000" baseline="-30000" dirty="0"/>
              <a:t>1</a:t>
            </a:r>
            <a:r>
              <a:rPr lang="en-US" altLang="zh-CN" sz="2000" dirty="0"/>
              <a:t>) </a:t>
            </a:r>
            <a:r>
              <a:rPr lang="en-US" altLang="zh-CN" sz="2000" dirty="0">
                <a:sym typeface="Symbol" panose="05050102010706020507" pitchFamily="18" charset="2"/>
              </a:rPr>
              <a:t></a:t>
            </a:r>
            <a:r>
              <a:rPr lang="en-US" altLang="zh-CN" sz="2000" dirty="0"/>
              <a:t>(x</a:t>
            </a:r>
            <a:r>
              <a:rPr lang="en-US" altLang="zh-CN" sz="2000" baseline="-30000" dirty="0"/>
              <a:t>2</a:t>
            </a:r>
            <a:r>
              <a:rPr lang="en-US" altLang="zh-CN" sz="2000" dirty="0"/>
              <a:t>)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. </a:t>
            </a:r>
            <a:r>
              <a:rPr lang="en-US" altLang="zh-CN" sz="2000" dirty="0">
                <a:sym typeface="Symbol" panose="05050102010706020507" pitchFamily="18" charset="2"/>
              </a:rPr>
              <a:t></a:t>
            </a:r>
            <a:r>
              <a:rPr lang="en-US" altLang="zh-CN" sz="2000" dirty="0"/>
              <a:t>x</a:t>
            </a:r>
            <a:r>
              <a:rPr lang="en-US" altLang="zh-CN" sz="2000" baseline="-30000" dirty="0"/>
              <a:t>1</a:t>
            </a:r>
            <a:r>
              <a:rPr lang="en-US" altLang="zh-CN" sz="2000" dirty="0"/>
              <a:t>,x</a:t>
            </a:r>
            <a:r>
              <a:rPr lang="en-US" altLang="zh-CN" sz="2000" baseline="-30000" dirty="0"/>
              <a:t>2</a:t>
            </a:r>
            <a:r>
              <a:rPr lang="en-US" altLang="zh-CN" sz="2000" dirty="0">
                <a:sym typeface="Symbol" panose="05050102010706020507" pitchFamily="18" charset="2"/>
              </a:rPr>
              <a:t></a:t>
            </a:r>
            <a:r>
              <a:rPr lang="en-US" altLang="zh-CN" sz="2000" dirty="0"/>
              <a:t>A, </a:t>
            </a:r>
            <a:r>
              <a:rPr lang="zh-CN" altLang="en-US" sz="2000" dirty="0"/>
              <a:t>若</a:t>
            </a:r>
            <a:r>
              <a:rPr lang="zh-CN" altLang="en-US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(x</a:t>
            </a:r>
            <a:r>
              <a:rPr lang="en-US" altLang="zh-CN" sz="2000" baseline="-30000" dirty="0"/>
              <a:t>1</a:t>
            </a:r>
            <a:r>
              <a:rPr lang="en-US" altLang="zh-CN" sz="2000" dirty="0"/>
              <a:t>) =</a:t>
            </a:r>
            <a:r>
              <a:rPr lang="en-US" altLang="zh-CN" sz="2000" dirty="0">
                <a:sym typeface="Symbol" panose="05050102010706020507" pitchFamily="18" charset="2"/>
              </a:rPr>
              <a:t></a:t>
            </a:r>
            <a:r>
              <a:rPr lang="en-US" altLang="zh-CN" sz="2000" dirty="0"/>
              <a:t>(x</a:t>
            </a:r>
            <a:r>
              <a:rPr lang="en-US" altLang="zh-CN" sz="2000" baseline="-30000" dirty="0"/>
              <a:t>2</a:t>
            </a:r>
            <a:r>
              <a:rPr lang="en-US" altLang="zh-CN" sz="2000" dirty="0"/>
              <a:t>)</a:t>
            </a:r>
            <a:r>
              <a:rPr lang="zh-CN" altLang="en-US" sz="2000" dirty="0"/>
              <a:t>，则</a:t>
            </a:r>
            <a:r>
              <a:rPr lang="en-US" altLang="zh-CN" sz="2000" dirty="0"/>
              <a:t>x</a:t>
            </a:r>
            <a:r>
              <a:rPr lang="en-US" altLang="zh-CN" sz="2000" baseline="-30000" dirty="0"/>
              <a:t>1</a:t>
            </a:r>
            <a:r>
              <a:rPr lang="en-US" altLang="zh-CN" sz="2000" dirty="0"/>
              <a:t>=x</a:t>
            </a:r>
            <a:r>
              <a:rPr lang="en-US" altLang="zh-CN" sz="2000" baseline="-30000" dirty="0"/>
              <a:t>2</a:t>
            </a:r>
            <a:r>
              <a:rPr lang="zh-CN" altLang="en-US" sz="2000" dirty="0"/>
              <a:t>。</a:t>
            </a:r>
          </a:p>
          <a:p>
            <a:pPr algn="just" eaLnBrk="1" hangingPunct="1">
              <a:spcBef>
                <a:spcPts val="1200"/>
              </a:spcBef>
            </a:pPr>
            <a:r>
              <a:rPr lang="zh-CN" altLang="en-US" sz="2000" b="1" dirty="0">
                <a:ea typeface="楷体_GB2312" pitchFamily="49" charset="-122"/>
              </a:rPr>
              <a:t>双射（一一对应的）</a:t>
            </a:r>
            <a:r>
              <a:rPr lang="en-US" altLang="zh-CN" sz="1600" dirty="0">
                <a:ea typeface="楷体_GB2312" pitchFamily="49" charset="-122"/>
              </a:rPr>
              <a:t>(</a:t>
            </a:r>
            <a:r>
              <a:rPr lang="zh-CN" altLang="en-US" sz="1600" dirty="0">
                <a:ea typeface="楷体_GB2312" pitchFamily="49" charset="-122"/>
              </a:rPr>
              <a:t>名词：</a:t>
            </a:r>
            <a:r>
              <a:rPr lang="en-US" altLang="zh-CN" sz="1600" dirty="0">
                <a:ea typeface="楷体_GB2312" pitchFamily="49" charset="-122"/>
              </a:rPr>
              <a:t>bijection, one-to-one correspondence, </a:t>
            </a:r>
            <a:r>
              <a:rPr lang="zh-CN" altLang="en-US" sz="1600" dirty="0">
                <a:ea typeface="楷体_GB2312" pitchFamily="49" charset="-122"/>
              </a:rPr>
              <a:t>形容词：</a:t>
            </a:r>
            <a:r>
              <a:rPr lang="en-US" altLang="zh-CN" sz="1600" dirty="0">
                <a:ea typeface="楷体_GB2312" pitchFamily="49" charset="-122"/>
              </a:rPr>
              <a:t>bijective)</a:t>
            </a:r>
            <a:endParaRPr lang="zh-CN" altLang="en-US" sz="1600" b="1" dirty="0">
              <a:ea typeface="楷体_GB2312" pitchFamily="49" charset="-122"/>
            </a:endParaRPr>
          </a:p>
          <a:p>
            <a:pPr lvl="1" algn="just" eaLnBrk="1" hangingPunct="1">
              <a:spcBef>
                <a:spcPts val="1200"/>
              </a:spcBef>
            </a:pPr>
            <a:r>
              <a:rPr lang="zh-CN" altLang="en-US" sz="2000" dirty="0">
                <a:latin typeface="宋体" panose="02010600030101010101" pitchFamily="2" charset="-122"/>
              </a:rPr>
              <a:t>满射</a:t>
            </a:r>
            <a:r>
              <a:rPr lang="en-US" altLang="zh-CN" sz="2000" dirty="0">
                <a:latin typeface="宋体" panose="02010600030101010101" pitchFamily="2" charset="-122"/>
              </a:rPr>
              <a:t>+</a:t>
            </a:r>
            <a:r>
              <a:rPr lang="zh-CN" altLang="en-US" sz="2000" dirty="0">
                <a:latin typeface="宋体" panose="02010600030101010101" pitchFamily="2" charset="-122"/>
              </a:rPr>
              <a:t>单射</a:t>
            </a:r>
          </a:p>
          <a:p>
            <a:pPr eaLnBrk="1" hangingPunct="1">
              <a:spcBef>
                <a:spcPts val="1200"/>
              </a:spcBef>
            </a:pP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CBEC92-655E-26FD-E1C8-6888AF95A377}"/>
              </a:ext>
            </a:extLst>
          </p:cNvPr>
          <p:cNvSpPr txBox="1"/>
          <p:nvPr/>
        </p:nvSpPr>
        <p:spPr>
          <a:xfrm>
            <a:off x="863588" y="480435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一个与“语文”相关的问题：我们讨论关系的“性质”、函数的“性质”，这里“性质”这个词与你中学，比如化学课上，说某某元素有什么什么“性质”，其用法上有什么差别。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34635BF-17DC-927D-9ECB-8139C68D79EB}"/>
              </a:ext>
            </a:extLst>
          </p:cNvPr>
          <p:cNvSpPr txBox="1"/>
          <p:nvPr/>
        </p:nvSpPr>
        <p:spPr>
          <a:xfrm>
            <a:off x="2699792" y="5621399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为什么所讨论的“性质”肯定不包含在“定义”中？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8403BB-F942-6074-DC96-B1ACAE835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zh-CN" altLang="en-US" dirty="0"/>
              <a:t>函数的例子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BA229E-749A-1A5B-12FF-7FBE25B7D0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124716"/>
            <a:ext cx="7273180" cy="295222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</a:pP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/>
              <a:t>R</a:t>
            </a:r>
            <a:r>
              <a:rPr lang="en-US" altLang="zh-CN" sz="1800" dirty="0"/>
              <a:t>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(x)= -x</a:t>
            </a:r>
            <a:r>
              <a:rPr lang="en-US" altLang="zh-CN" sz="1800" baseline="30000" dirty="0"/>
              <a:t>2</a:t>
            </a:r>
            <a:r>
              <a:rPr lang="en-US" altLang="zh-CN" sz="1800" dirty="0"/>
              <a:t>+2x-1</a:t>
            </a:r>
            <a:r>
              <a:rPr lang="zh-CN" altLang="en-US" sz="1800" dirty="0"/>
              <a:t>，单射，</a:t>
            </a:r>
            <a:r>
              <a:rPr lang="en-US" altLang="zh-CN" sz="1800" dirty="0"/>
              <a:t>f(x)</a:t>
            </a:r>
            <a:r>
              <a:rPr lang="en-US" altLang="zh-CN" sz="1800" dirty="0">
                <a:sym typeface="Symbol" panose="05050102010706020507" pitchFamily="18" charset="2"/>
              </a:rPr>
              <a:t>-2</a:t>
            </a:r>
            <a:endParaRPr lang="en-US" altLang="zh-CN" sz="1800" dirty="0"/>
          </a:p>
          <a:p>
            <a:pPr algn="just" eaLnBrk="1" hangingPunct="1">
              <a:spcBef>
                <a:spcPts val="600"/>
              </a:spcBef>
            </a:pP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:Z</a:t>
            </a:r>
            <a:r>
              <a:rPr lang="en-US" altLang="zh-CN" sz="1800" baseline="30000" dirty="0"/>
              <a:t>+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/>
              <a:t>R</a:t>
            </a:r>
            <a:r>
              <a:rPr lang="en-US" altLang="zh-CN" sz="1800" dirty="0"/>
              <a:t>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(x)= ln x, </a:t>
            </a:r>
            <a:r>
              <a:rPr lang="zh-CN" altLang="en-US" sz="1800" dirty="0"/>
              <a:t>单射</a:t>
            </a:r>
            <a:r>
              <a:rPr lang="en-US" altLang="zh-CN" sz="1800" dirty="0"/>
              <a:t>, </a:t>
            </a:r>
            <a:r>
              <a:rPr lang="zh-CN" altLang="en-US" sz="1800" dirty="0"/>
              <a:t>如果 </a:t>
            </a:r>
            <a:r>
              <a:rPr lang="en-US" altLang="zh-CN" sz="1800" dirty="0"/>
              <a:t>Z</a:t>
            </a:r>
            <a:r>
              <a:rPr lang="en-US" altLang="zh-CN" sz="1800" baseline="30000" dirty="0"/>
              <a:t>+ </a:t>
            </a:r>
            <a:r>
              <a:rPr lang="zh-CN" altLang="en-US" sz="1800" dirty="0"/>
              <a:t>换成 </a:t>
            </a:r>
            <a:r>
              <a:rPr lang="en-US" altLang="zh-CN" sz="1800" dirty="0"/>
              <a:t>R</a:t>
            </a:r>
            <a:r>
              <a:rPr lang="en-US" altLang="zh-CN" sz="1800" baseline="30000" dirty="0"/>
              <a:t>+</a:t>
            </a:r>
            <a:r>
              <a:rPr lang="en-US" altLang="zh-CN" sz="1800" dirty="0"/>
              <a:t> </a:t>
            </a:r>
            <a:r>
              <a:rPr lang="zh-CN" altLang="en-US" sz="1800" dirty="0"/>
              <a:t>如何？</a:t>
            </a:r>
          </a:p>
          <a:p>
            <a:pPr algn="just" eaLnBrk="1" hangingPunct="1">
              <a:spcBef>
                <a:spcPts val="600"/>
              </a:spcBef>
            </a:pPr>
            <a:r>
              <a:rPr lang="zh-CN" altLang="en-US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dirty="0"/>
              <a:t>Z,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(x)= </a:t>
            </a:r>
            <a:r>
              <a:rPr lang="en-US" altLang="zh-CN" sz="1800" dirty="0">
                <a:sym typeface="Symbol" panose="05050102010706020507" pitchFamily="18" charset="2"/>
              </a:rPr>
              <a:t></a:t>
            </a:r>
            <a:r>
              <a:rPr lang="en-US" altLang="zh-CN" sz="1800" dirty="0"/>
              <a:t>x</a:t>
            </a:r>
            <a:r>
              <a:rPr lang="en-US" altLang="zh-CN" sz="1800" dirty="0">
                <a:sym typeface="Symbol" panose="05050102010706020507" pitchFamily="18" charset="2"/>
              </a:rPr>
              <a:t></a:t>
            </a:r>
            <a:r>
              <a:rPr lang="en-US" altLang="zh-CN" sz="1800" dirty="0"/>
              <a:t>, </a:t>
            </a:r>
            <a:r>
              <a:rPr lang="zh-CN" altLang="en-US" sz="1800" dirty="0"/>
              <a:t>满射</a:t>
            </a:r>
          </a:p>
          <a:p>
            <a:pPr algn="just" eaLnBrk="1" hangingPunct="1">
              <a:spcBef>
                <a:spcPts val="600"/>
              </a:spcBef>
            </a:pPr>
            <a:r>
              <a:rPr lang="zh-CN" altLang="en-US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/>
              <a:t>R</a:t>
            </a:r>
            <a:r>
              <a:rPr lang="en-US" altLang="zh-CN" sz="1800" dirty="0"/>
              <a:t>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(x)= 2x-1</a:t>
            </a:r>
            <a:r>
              <a:rPr lang="zh-CN" altLang="en-US" sz="1800" dirty="0"/>
              <a:t>，双射</a:t>
            </a:r>
          </a:p>
          <a:p>
            <a:pPr algn="just" eaLnBrk="1" hangingPunct="1">
              <a:spcBef>
                <a:spcPts val="600"/>
              </a:spcBef>
            </a:pPr>
            <a:r>
              <a:rPr lang="zh-CN" altLang="en-US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</a:t>
            </a:r>
            <a:r>
              <a:rPr lang="en-US" altLang="zh-CN" sz="1800" i="1" dirty="0"/>
              <a:t>R</a:t>
            </a:r>
            <a:r>
              <a:rPr lang="en-US" altLang="zh-CN" sz="1800" baseline="30000" dirty="0"/>
              <a:t>+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/>
              <a:t>R</a:t>
            </a:r>
            <a:r>
              <a:rPr lang="en-US" altLang="zh-CN" sz="1800" baseline="30000" dirty="0"/>
              <a:t>+</a:t>
            </a:r>
            <a:r>
              <a:rPr lang="en-US" altLang="zh-CN" sz="1800" dirty="0"/>
              <a:t>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(x)= (x</a:t>
            </a:r>
            <a:r>
              <a:rPr lang="en-US" altLang="zh-CN" sz="1800" baseline="30000" dirty="0"/>
              <a:t>2</a:t>
            </a:r>
            <a:r>
              <a:rPr lang="en-US" altLang="zh-CN" sz="1800" dirty="0"/>
              <a:t>+1)/x</a:t>
            </a:r>
          </a:p>
          <a:p>
            <a:pPr lvl="1" algn="just" eaLnBrk="1" hangingPunct="1">
              <a:spcBef>
                <a:spcPts val="600"/>
              </a:spcBef>
            </a:pPr>
            <a:r>
              <a:rPr lang="zh-CN" altLang="en-US" sz="1800" dirty="0"/>
              <a:t>注意：</a:t>
            </a:r>
            <a:r>
              <a:rPr lang="en-US" altLang="zh-CN" sz="1800" b="1" i="1" dirty="0"/>
              <a:t>f</a:t>
            </a:r>
            <a:r>
              <a:rPr lang="en-US" altLang="zh-CN" sz="1800" dirty="0"/>
              <a:t>(x)</a:t>
            </a:r>
            <a:r>
              <a:rPr lang="en-US" altLang="zh-CN" sz="1800" dirty="0">
                <a:sym typeface="Symbol" panose="05050102010706020507" pitchFamily="18" charset="2"/>
              </a:rPr>
              <a:t>2, </a:t>
            </a:r>
            <a:r>
              <a:rPr lang="zh-CN" altLang="en-US" sz="1800" dirty="0">
                <a:sym typeface="Symbol" panose="05050102010706020507" pitchFamily="18" charset="2"/>
              </a:rPr>
              <a:t>而对任意正实数</a:t>
            </a:r>
            <a:r>
              <a:rPr lang="en-US" altLang="zh-CN" sz="1800" i="1" dirty="0">
                <a:sym typeface="Symbol" panose="05050102010706020507" pitchFamily="18" charset="2"/>
              </a:rPr>
              <a:t>x</a:t>
            </a:r>
            <a:r>
              <a:rPr lang="zh-CN" altLang="en-US" sz="1800" dirty="0">
                <a:sym typeface="Symbol" panose="05050102010706020507" pitchFamily="18" charset="2"/>
              </a:rPr>
              <a:t>，</a:t>
            </a:r>
            <a:r>
              <a:rPr lang="en-US" altLang="zh-CN" sz="1800" b="1" i="1" dirty="0">
                <a:sym typeface="Symbol" panose="05050102010706020507" pitchFamily="18" charset="2"/>
              </a:rPr>
              <a:t>f</a:t>
            </a:r>
            <a:r>
              <a:rPr lang="en-US" altLang="zh-CN" sz="1800" dirty="0">
                <a:sym typeface="Symbol" panose="05050102010706020507" pitchFamily="18" charset="2"/>
              </a:rPr>
              <a:t>(</a:t>
            </a:r>
            <a:r>
              <a:rPr lang="en-US" altLang="zh-CN" sz="1800" i="1" dirty="0">
                <a:sym typeface="Symbol" panose="05050102010706020507" pitchFamily="18" charset="2"/>
              </a:rPr>
              <a:t>x</a:t>
            </a:r>
            <a:r>
              <a:rPr lang="en-US" altLang="zh-CN" sz="1800" dirty="0">
                <a:sym typeface="Symbol" panose="05050102010706020507" pitchFamily="18" charset="2"/>
              </a:rPr>
              <a:t>)=</a:t>
            </a:r>
            <a:r>
              <a:rPr lang="en-US" altLang="zh-CN" sz="1800" b="1" i="1" dirty="0">
                <a:sym typeface="Symbol" panose="05050102010706020507" pitchFamily="18" charset="2"/>
              </a:rPr>
              <a:t>f</a:t>
            </a:r>
            <a:r>
              <a:rPr lang="en-US" altLang="zh-CN" sz="1800" dirty="0">
                <a:sym typeface="Symbol" panose="05050102010706020507" pitchFamily="18" charset="2"/>
              </a:rPr>
              <a:t>(1/</a:t>
            </a:r>
            <a:r>
              <a:rPr lang="en-US" altLang="zh-CN" sz="1800" i="1" dirty="0">
                <a:sym typeface="Symbol" panose="05050102010706020507" pitchFamily="18" charset="2"/>
              </a:rPr>
              <a:t>x</a:t>
            </a:r>
            <a:r>
              <a:rPr lang="en-US" altLang="zh-CN" sz="1800" dirty="0">
                <a:sym typeface="Symbol" panose="05050102010706020507" pitchFamily="18" charset="2"/>
              </a:rPr>
              <a:t>)</a:t>
            </a:r>
            <a:endParaRPr lang="en-US" altLang="zh-CN" sz="1800" dirty="0"/>
          </a:p>
          <a:p>
            <a:pPr algn="just" eaLnBrk="1" hangingPunct="1">
              <a:spcBef>
                <a:spcPts val="600"/>
              </a:spcBef>
            </a:pP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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/>
              <a:t>R</a:t>
            </a:r>
            <a:r>
              <a:rPr lang="en-US" altLang="zh-CN" sz="1800" dirty="0">
                <a:sym typeface="Symbol" panose="05050102010706020507" pitchFamily="18" charset="2"/>
              </a:rPr>
              <a:t></a:t>
            </a:r>
            <a:r>
              <a:rPr lang="en-US" altLang="zh-CN" sz="1800" i="1" dirty="0"/>
              <a:t>R</a:t>
            </a:r>
            <a:r>
              <a:rPr lang="en-US" altLang="zh-CN" sz="1800" dirty="0"/>
              <a:t>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(&lt;</a:t>
            </a:r>
            <a:r>
              <a:rPr lang="en-US" altLang="zh-CN" sz="1800" dirty="0" err="1"/>
              <a:t>x,y</a:t>
            </a:r>
            <a:r>
              <a:rPr lang="en-US" altLang="zh-CN" sz="1800" dirty="0"/>
              <a:t>&gt;) = &lt;</a:t>
            </a:r>
            <a:r>
              <a:rPr lang="en-US" altLang="zh-CN" sz="1800" dirty="0" err="1"/>
              <a:t>x+y</a:t>
            </a:r>
            <a:r>
              <a:rPr lang="en-US" altLang="zh-CN" sz="1800" dirty="0"/>
              <a:t>, x-y&gt;, </a:t>
            </a:r>
            <a:r>
              <a:rPr lang="zh-CN" altLang="en-US" sz="1800" dirty="0"/>
              <a:t>双射。</a:t>
            </a:r>
            <a:r>
              <a:rPr lang="zh-CN" altLang="en-US" sz="1800" b="1" dirty="0">
                <a:solidFill>
                  <a:srgbClr val="C00000"/>
                </a:solidFill>
              </a:rPr>
              <a:t>为什么是双射？</a:t>
            </a:r>
            <a:endParaRPr lang="en-US" altLang="zh-CN" sz="1800" b="1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ts val="600"/>
              </a:spcBef>
            </a:pP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:N</a:t>
            </a:r>
            <a:r>
              <a:rPr lang="en-US" altLang="zh-CN" sz="1800" dirty="0">
                <a:sym typeface="Symbol" panose="05050102010706020507" pitchFamily="18" charset="2"/>
              </a:rPr>
              <a:t></a:t>
            </a:r>
            <a:r>
              <a:rPr lang="en-US" altLang="zh-CN" sz="1800" dirty="0"/>
              <a:t>N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dirty="0"/>
              <a:t>N, </a:t>
            </a:r>
            <a:r>
              <a:rPr lang="en-US" altLang="zh-CN" sz="1800" dirty="0">
                <a:sym typeface="Symbol" panose="05050102010706020507" pitchFamily="18" charset="2"/>
              </a:rPr>
              <a:t></a:t>
            </a:r>
            <a:r>
              <a:rPr lang="en-US" altLang="zh-CN" sz="1800" dirty="0"/>
              <a:t>(&lt;</a:t>
            </a:r>
            <a:r>
              <a:rPr lang="en-US" altLang="zh-CN" sz="1800" dirty="0" err="1"/>
              <a:t>x,y</a:t>
            </a:r>
            <a:r>
              <a:rPr lang="en-US" altLang="zh-CN" sz="1800" dirty="0"/>
              <a:t>&gt;) = | x</a:t>
            </a:r>
            <a:r>
              <a:rPr lang="en-US" altLang="zh-CN" sz="1800" baseline="30000" dirty="0"/>
              <a:t>2</a:t>
            </a:r>
            <a:r>
              <a:rPr lang="en-US" altLang="zh-CN" sz="1800" dirty="0"/>
              <a:t>-y</a:t>
            </a:r>
            <a:r>
              <a:rPr lang="en-US" altLang="zh-CN" sz="1800" baseline="30000" dirty="0"/>
              <a:t>2</a:t>
            </a:r>
            <a:r>
              <a:rPr lang="en-US" altLang="zh-CN" sz="1800" dirty="0"/>
              <a:t>|</a:t>
            </a:r>
            <a:r>
              <a:rPr lang="zh-CN" altLang="en-US" sz="1800" dirty="0"/>
              <a:t>，</a:t>
            </a:r>
            <a:r>
              <a:rPr lang="zh-CN" altLang="en-US" sz="1800" b="1" dirty="0">
                <a:solidFill>
                  <a:srgbClr val="C00000"/>
                </a:solidFill>
              </a:rPr>
              <a:t>为什么既不是单射，也不是满射？</a:t>
            </a:r>
            <a:endParaRPr lang="en-US" altLang="zh-CN" sz="1800" b="1" dirty="0">
              <a:solidFill>
                <a:srgbClr val="C00000"/>
              </a:solidFill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48DF781B-F8FD-981A-4F45-DCAB9A118A2E}"/>
              </a:ext>
            </a:extLst>
          </p:cNvPr>
          <p:cNvGrpSpPr/>
          <p:nvPr/>
        </p:nvGrpSpPr>
        <p:grpSpPr>
          <a:xfrm>
            <a:off x="755576" y="4116005"/>
            <a:ext cx="6912768" cy="473841"/>
            <a:chOff x="726750" y="4437013"/>
            <a:chExt cx="6912768" cy="473841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780CA8F1-191D-016E-6D55-25A82AC34CC7}"/>
                </a:ext>
              </a:extLst>
            </p:cNvPr>
            <p:cNvSpPr txBox="1"/>
            <p:nvPr/>
          </p:nvSpPr>
          <p:spPr>
            <a:xfrm>
              <a:off x="726750" y="4498776"/>
              <a:ext cx="6912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008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特征函数：用函数定义集合：</a:t>
              </a:r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9C3FE54F-E820-711F-5ED7-1B908ACA0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920" y="4437013"/>
              <a:ext cx="3693530" cy="473841"/>
            </a:xfrm>
            <a:prstGeom prst="rect">
              <a:avLst/>
            </a:prstGeom>
          </p:spPr>
        </p:pic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31C2B87F-914F-09DB-FDA0-E6EA65ABB8F9}"/>
              </a:ext>
            </a:extLst>
          </p:cNvPr>
          <p:cNvSpPr txBox="1"/>
          <p:nvPr/>
        </p:nvSpPr>
        <p:spPr>
          <a:xfrm>
            <a:off x="3635896" y="4688321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这可以发挥象程序设计语言中条件语句的作用，为什么？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528B6E2-5BD0-7C2E-4B82-81248C154598}"/>
              </a:ext>
            </a:extLst>
          </p:cNvPr>
          <p:cNvGrpSpPr/>
          <p:nvPr/>
        </p:nvGrpSpPr>
        <p:grpSpPr>
          <a:xfrm>
            <a:off x="827584" y="5045893"/>
            <a:ext cx="6624736" cy="756169"/>
            <a:chOff x="827584" y="5045893"/>
            <a:chExt cx="6624736" cy="756169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88914DB-DC6B-57B8-A60C-099D296B38CA}"/>
                </a:ext>
              </a:extLst>
            </p:cNvPr>
            <p:cNvSpPr txBox="1"/>
            <p:nvPr/>
          </p:nvSpPr>
          <p:spPr>
            <a:xfrm>
              <a:off x="827584" y="526280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008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阶梯函数：有限区间上常量值的线性组合：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29D95708-A316-92E5-AB2B-EC27EF2DDD36}"/>
                    </a:ext>
                  </a:extLst>
                </p:cNvPr>
                <p:cNvSpPr txBox="1"/>
                <p:nvPr/>
              </p:nvSpPr>
              <p:spPr>
                <a:xfrm>
                  <a:off x="4644008" y="5045893"/>
                  <a:ext cx="2808312" cy="75616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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29D95708-A316-92E5-AB2B-EC27EF2DDD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5045893"/>
                  <a:ext cx="2808312" cy="75616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578E3A7-5580-A3B4-6AAC-0F31C8EF3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/>
          <a:lstStyle/>
          <a:p>
            <a:pPr eaLnBrk="1" hangingPunct="1"/>
            <a:r>
              <a:rPr lang="zh-CN" altLang="en-US" dirty="0"/>
              <a:t>集合 </a:t>
            </a:r>
            <a:r>
              <a:rPr lang="en-US" altLang="zh-CN" dirty="0">
                <a:latin typeface="+mn-lt"/>
              </a:rPr>
              <a:t>{1,2,3} </a:t>
            </a:r>
            <a:r>
              <a:rPr lang="zh-CN" altLang="en-US" dirty="0"/>
              <a:t>上的置换</a:t>
            </a:r>
            <a:endParaRPr lang="en-US" altLang="zh-CN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FEBBB4F-D3E8-3B70-39BC-71F93B5B7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248150"/>
          </a:xfrm>
        </p:spPr>
        <p:txBody>
          <a:bodyPr/>
          <a:lstStyle/>
          <a:p>
            <a:pPr algn="just" eaLnBrk="1" hangingPunct="1"/>
            <a:r>
              <a:rPr lang="en-US" altLang="zh-CN" sz="2400" dirty="0"/>
              <a:t>S={1,2,3}, </a:t>
            </a:r>
            <a:r>
              <a:rPr lang="zh-CN" altLang="en-US" sz="2400" dirty="0"/>
              <a:t>可以在</a:t>
            </a:r>
            <a:r>
              <a:rPr lang="en-US" altLang="zh-CN" sz="2400" dirty="0"/>
              <a:t>S</a:t>
            </a:r>
            <a:r>
              <a:rPr lang="zh-CN" altLang="en-US" sz="2400" dirty="0"/>
              <a:t>上定义</a:t>
            </a:r>
            <a:r>
              <a:rPr lang="en-US" altLang="zh-CN" sz="2400" dirty="0"/>
              <a:t>6</a:t>
            </a:r>
            <a:r>
              <a:rPr lang="zh-CN" altLang="en-US" sz="2400" dirty="0"/>
              <a:t>个不同的一一对应的函数  </a:t>
            </a:r>
            <a:r>
              <a:rPr lang="en-US" altLang="zh-CN" sz="1800" dirty="0">
                <a:solidFill>
                  <a:srgbClr val="C00000"/>
                </a:solidFill>
              </a:rPr>
              <a:t>(</a:t>
            </a:r>
            <a:r>
              <a:rPr lang="zh-CN" altLang="en-US" sz="1800" dirty="0">
                <a:solidFill>
                  <a:srgbClr val="C00000"/>
                </a:solidFill>
              </a:rPr>
              <a:t>每一个称为一个“置换”</a:t>
            </a:r>
            <a:r>
              <a:rPr lang="en-US" altLang="zh-CN" sz="1800" dirty="0">
                <a:solidFill>
                  <a:srgbClr val="C00000"/>
                </a:solidFill>
              </a:rPr>
              <a:t>)</a:t>
            </a:r>
            <a:r>
              <a:rPr lang="en-US" altLang="zh-CN" dirty="0"/>
              <a:t>:</a:t>
            </a:r>
          </a:p>
          <a:p>
            <a:pPr algn="just" eaLnBrk="1" hangingPunct="1"/>
            <a:endParaRPr lang="en-US" altLang="zh-CN" dirty="0"/>
          </a:p>
          <a:p>
            <a:pPr algn="just" eaLnBrk="1" hangingPunct="1"/>
            <a:endParaRPr lang="en-US" altLang="zh-CN" dirty="0"/>
          </a:p>
          <a:p>
            <a:pPr algn="just" eaLnBrk="1" hangingPunct="1"/>
            <a:endParaRPr lang="en-US" altLang="zh-CN" dirty="0"/>
          </a:p>
          <a:p>
            <a:pPr algn="just" eaLnBrk="1" hangingPunct="1"/>
            <a:endParaRPr lang="en-US" altLang="zh-CN" dirty="0"/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E06F2E34-560D-3A2F-536C-6024BC699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29975"/>
              </p:ext>
            </p:extLst>
          </p:nvPr>
        </p:nvGraphicFramePr>
        <p:xfrm>
          <a:off x="1763688" y="2564904"/>
          <a:ext cx="5616624" cy="2478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3014472" imgH="1359408" progId="WPS.Doc.6">
                  <p:embed/>
                </p:oleObj>
              </mc:Choice>
              <mc:Fallback>
                <p:oleObj name="Document" r:id="rId3" imgW="3014472" imgH="1359408" progId="WPS.Doc.6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E06F2E34-560D-3A2F-536C-6024BC6992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64904"/>
                        <a:ext cx="5616624" cy="2478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AC70CFAC-24F7-C99C-5F0A-51B1053E63E1}"/>
              </a:ext>
            </a:extLst>
          </p:cNvPr>
          <p:cNvSpPr txBox="1"/>
          <p:nvPr/>
        </p:nvSpPr>
        <p:spPr>
          <a:xfrm>
            <a:off x="1763688" y="4653136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含 </a:t>
            </a:r>
            <a:r>
              <a:rPr lang="en-US" altLang="zh-CN" sz="1600" i="1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n</a:t>
            </a:r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个元素的集合上所有的置换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n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n-lt"/>
                <a:ea typeface="楷体" panose="02010609060101010101" pitchFamily="49" charset="-122"/>
              </a:rPr>
              <a:t>!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en-US" altLang="zh-CN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构成的集合称为</a:t>
            </a:r>
            <a:r>
              <a:rPr lang="en-US" altLang="zh-CN" sz="1600" i="1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S</a:t>
            </a:r>
            <a:r>
              <a:rPr lang="en-US" altLang="zh-CN" sz="1600" i="1" baseline="-25000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n</a:t>
            </a:r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16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特别地，</a:t>
            </a:r>
            <a:r>
              <a:rPr lang="en-US" altLang="zh-CN" sz="1600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{</a:t>
            </a:r>
            <a:r>
              <a:rPr lang="en-US" altLang="zh-CN" sz="1600" i="1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e</a:t>
            </a:r>
            <a:r>
              <a:rPr lang="en-US" altLang="zh-CN" sz="1600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</a:rPr>
              <a:t>,</a:t>
            </a:r>
            <a:r>
              <a:rPr lang="en-US" altLang="zh-CN" sz="1600" i="1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,,,,</a:t>
            </a:r>
            <a:r>
              <a:rPr lang="en-US" altLang="zh-CN" sz="1600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} </a:t>
            </a:r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称为</a:t>
            </a:r>
            <a:r>
              <a:rPr lang="en-US" altLang="zh-CN" sz="1600" i="1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S</a:t>
            </a:r>
            <a:r>
              <a:rPr lang="en-US" altLang="zh-CN" sz="1600" baseline="-25000" dirty="0">
                <a:solidFill>
                  <a:srgbClr val="008000"/>
                </a:solidFill>
                <a:latin typeface="+mn-lt"/>
                <a:ea typeface="楷体" panose="02010609060101010101" pitchFamily="49" charset="-122"/>
                <a:sym typeface="Symbol" panose="05050102010706020507" pitchFamily="18" charset="2"/>
              </a:rPr>
              <a:t>3</a:t>
            </a:r>
            <a:r>
              <a:rPr lang="zh-CN" altLang="en-US" sz="1600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Symbol" panose="05050102010706020507" pitchFamily="18" charset="2"/>
              </a:rPr>
              <a:t>。</a:t>
            </a:r>
            <a:endParaRPr lang="zh-CN" altLang="en-US" sz="1600" dirty="0">
              <a:solidFill>
                <a:srgbClr val="008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38D70-885E-7832-71CA-50EA08B5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函数的复合运算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AE2946-2EE4-2CCC-9990-7E7843013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064896" cy="4525963"/>
          </a:xfrm>
        </p:spPr>
        <p:txBody>
          <a:bodyPr/>
          <a:lstStyle/>
          <a:p>
            <a:r>
              <a:rPr lang="zh-CN" altLang="en-US" sz="2000" dirty="0"/>
              <a:t>函数是关系的特例，每个函数也是关系，所以对函数可以施行“关系的复合运算”：</a:t>
            </a:r>
            <a:endParaRPr lang="en-US" altLang="zh-CN" sz="2000" dirty="0"/>
          </a:p>
          <a:p>
            <a:pPr lvl="1"/>
            <a:r>
              <a:rPr lang="en-US" altLang="zh-CN" sz="1800" i="1" dirty="0"/>
              <a:t>f </a:t>
            </a:r>
            <a:r>
              <a:rPr lang="en-US" altLang="zh-CN" sz="1800" dirty="0"/>
              <a:t>:</a:t>
            </a:r>
            <a:r>
              <a:rPr lang="en-US" altLang="zh-CN" sz="1800" i="1" dirty="0"/>
              <a:t>A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>
                <a:sym typeface="Symbol" panose="05050102010706020507" pitchFamily="18" charset="2"/>
              </a:rPr>
              <a:t>B</a:t>
            </a:r>
            <a:r>
              <a:rPr lang="en-US" altLang="zh-CN" sz="1800" dirty="0">
                <a:sym typeface="Symbol" panose="05050102010706020507" pitchFamily="18" charset="2"/>
              </a:rPr>
              <a:t> </a:t>
            </a:r>
            <a:r>
              <a:rPr lang="zh-CN" altLang="en-US" sz="1800" dirty="0">
                <a:sym typeface="Symbol" panose="05050102010706020507" pitchFamily="18" charset="2"/>
              </a:rPr>
              <a:t>和 </a:t>
            </a:r>
            <a:r>
              <a:rPr lang="en-US" altLang="zh-CN" sz="1800" i="1" dirty="0">
                <a:sym typeface="Symbol" panose="05050102010706020507" pitchFamily="18" charset="2"/>
              </a:rPr>
              <a:t>g</a:t>
            </a:r>
            <a:r>
              <a:rPr lang="en-US" altLang="zh-CN" sz="1800" dirty="0">
                <a:sym typeface="Symbol" panose="05050102010706020507" pitchFamily="18" charset="2"/>
              </a:rPr>
              <a:t>: </a:t>
            </a:r>
            <a:r>
              <a:rPr lang="en-US" altLang="zh-CN" sz="1800" i="1" dirty="0">
                <a:sym typeface="Symbol" panose="05050102010706020507" pitchFamily="18" charset="2"/>
              </a:rPr>
              <a:t>C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(ran(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f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是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的子集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  <a:r>
              <a:rPr lang="en-US" altLang="zh-CN" sz="1800" dirty="0">
                <a:sym typeface="Symbol" panose="05050102010706020507" pitchFamily="18" charset="2"/>
              </a:rPr>
              <a:t></a:t>
            </a:r>
            <a:r>
              <a:rPr lang="en-US" altLang="zh-CN" sz="1800" i="1" dirty="0">
                <a:sym typeface="Symbol" panose="05050102010706020507" pitchFamily="18" charset="2"/>
              </a:rPr>
              <a:t>D</a:t>
            </a:r>
            <a:r>
              <a:rPr lang="en-US" altLang="zh-CN" sz="1800" dirty="0">
                <a:sym typeface="Symbol" panose="05050102010706020507" pitchFamily="18" charset="2"/>
              </a:rPr>
              <a:t> </a:t>
            </a:r>
            <a:r>
              <a:rPr lang="zh-CN" altLang="en-US" sz="1800" dirty="0">
                <a:sym typeface="Symbol" panose="05050102010706020507" pitchFamily="18" charset="2"/>
              </a:rPr>
              <a:t>复合的结果 </a:t>
            </a:r>
            <a:r>
              <a:rPr lang="en-US" altLang="zh-CN" sz="1800" i="1" dirty="0">
                <a:sym typeface="Symbol" panose="05050102010706020507" pitchFamily="18" charset="2"/>
              </a:rPr>
              <a:t>f</a:t>
            </a:r>
            <a:r>
              <a:rPr lang="en-US" altLang="zh-CN" sz="1800" dirty="0">
                <a:sym typeface="Symbol" panose="05050102010706020507" pitchFamily="18" charset="2"/>
              </a:rPr>
              <a:t> </a:t>
            </a:r>
            <a:r>
              <a:rPr lang="en-US" altLang="zh-CN" sz="1800" i="1" dirty="0">
                <a:sym typeface="Symbol" panose="05050102010706020507" pitchFamily="18" charset="2"/>
              </a:rPr>
              <a:t>g </a:t>
            </a:r>
            <a:r>
              <a:rPr lang="zh-CN" altLang="en-US" sz="1800" dirty="0">
                <a:sym typeface="Symbol" panose="05050102010706020507" pitchFamily="18" charset="2"/>
              </a:rPr>
              <a:t>是从</a:t>
            </a:r>
            <a:r>
              <a:rPr lang="en-US" altLang="zh-CN" sz="1800" i="1" dirty="0">
                <a:sym typeface="Symbol" panose="05050102010706020507" pitchFamily="18" charset="2"/>
              </a:rPr>
              <a:t>A</a:t>
            </a:r>
            <a:r>
              <a:rPr lang="zh-CN" altLang="en-US" sz="1800" dirty="0">
                <a:sym typeface="Symbol" panose="05050102010706020507" pitchFamily="18" charset="2"/>
              </a:rPr>
              <a:t>到</a:t>
            </a:r>
            <a:r>
              <a:rPr lang="en-US" altLang="zh-CN" sz="1800" i="1" dirty="0">
                <a:sym typeface="Symbol" panose="05050102010706020507" pitchFamily="18" charset="2"/>
              </a:rPr>
              <a:t>D</a:t>
            </a:r>
            <a:r>
              <a:rPr lang="zh-CN" altLang="en-US" sz="1800" dirty="0">
                <a:sym typeface="Symbol" panose="05050102010706020507" pitchFamily="18" charset="2"/>
              </a:rPr>
              <a:t>的</a:t>
            </a:r>
            <a:r>
              <a:rPr lang="zh-CN" altLang="en-US" sz="1800" dirty="0">
                <a:solidFill>
                  <a:srgbClr val="C00000"/>
                </a:solidFill>
                <a:sym typeface="Symbol" panose="05050102010706020507" pitchFamily="18" charset="2"/>
              </a:rPr>
              <a:t>关系</a:t>
            </a:r>
            <a:r>
              <a:rPr lang="zh-CN" altLang="en-US" sz="1800" dirty="0">
                <a:sym typeface="Symbol" panose="05050102010706020507" pitchFamily="18" charset="2"/>
              </a:rPr>
              <a:t>。</a:t>
            </a:r>
            <a:endParaRPr lang="en-US" altLang="zh-CN" sz="1800" dirty="0">
              <a:sym typeface="Symbol" panose="05050102010706020507" pitchFamily="18" charset="2"/>
            </a:endParaRPr>
          </a:p>
          <a:p>
            <a:pPr lvl="1"/>
            <a:r>
              <a:rPr lang="zh-CN" altLang="en-US" sz="1800" dirty="0">
                <a:sym typeface="Symbol" panose="05050102010706020507" pitchFamily="18" charset="2"/>
              </a:rPr>
              <a:t>上面的描述本身并不能保证 </a:t>
            </a:r>
            <a:r>
              <a:rPr lang="en-US" altLang="zh-CN" sz="1800" i="1" dirty="0">
                <a:sym typeface="Symbol" panose="05050102010706020507" pitchFamily="18" charset="2"/>
              </a:rPr>
              <a:t>f</a:t>
            </a:r>
            <a:r>
              <a:rPr lang="en-US" altLang="zh-CN" sz="1800" dirty="0">
                <a:sym typeface="Symbol" panose="05050102010706020507" pitchFamily="18" charset="2"/>
              </a:rPr>
              <a:t> </a:t>
            </a:r>
            <a:r>
              <a:rPr lang="en-US" altLang="zh-CN" sz="1800" i="1" dirty="0">
                <a:sym typeface="Symbol" panose="05050102010706020507" pitchFamily="18" charset="2"/>
              </a:rPr>
              <a:t>g </a:t>
            </a:r>
            <a:r>
              <a:rPr lang="zh-CN" altLang="en-US" sz="1800" dirty="0">
                <a:sym typeface="Symbol" panose="05050102010706020507" pitchFamily="18" charset="2"/>
              </a:rPr>
              <a:t>是函数。</a:t>
            </a:r>
            <a:endParaRPr lang="en-US" altLang="zh-CN" sz="1800" dirty="0">
              <a:sym typeface="Symbol" panose="05050102010706020507" pitchFamily="18" charset="2"/>
            </a:endParaRPr>
          </a:p>
          <a:p>
            <a:r>
              <a:rPr lang="zh-CN" altLang="en-US" sz="2000" dirty="0"/>
              <a:t>两个函数 </a:t>
            </a:r>
            <a:r>
              <a:rPr lang="en-US" altLang="zh-CN" sz="2000" i="1" dirty="0"/>
              <a:t>f </a:t>
            </a:r>
            <a:r>
              <a:rPr lang="en-US" altLang="zh-CN" sz="2000" dirty="0"/>
              <a:t>:</a:t>
            </a:r>
            <a:r>
              <a:rPr lang="en-US" altLang="zh-CN" sz="2000" i="1" dirty="0"/>
              <a:t>A</a:t>
            </a:r>
            <a:r>
              <a:rPr lang="en-US" altLang="zh-CN" sz="2000" dirty="0"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sym typeface="Symbol" panose="05050102010706020507" pitchFamily="18" charset="2"/>
              </a:rPr>
              <a:t>B</a:t>
            </a:r>
            <a:r>
              <a:rPr lang="en-US" altLang="zh-CN" sz="2000" dirty="0">
                <a:sym typeface="Symbol" panose="05050102010706020507" pitchFamily="18" charset="2"/>
              </a:rPr>
              <a:t> </a:t>
            </a:r>
            <a:r>
              <a:rPr lang="zh-CN" altLang="en-US" sz="2000" dirty="0">
                <a:sym typeface="Symbol" panose="05050102010706020507" pitchFamily="18" charset="2"/>
              </a:rPr>
              <a:t>和 </a:t>
            </a:r>
            <a:r>
              <a:rPr lang="en-US" altLang="zh-CN" sz="2000" i="1" dirty="0">
                <a:sym typeface="Symbol" panose="05050102010706020507" pitchFamily="18" charset="2"/>
              </a:rPr>
              <a:t>g</a:t>
            </a:r>
            <a:r>
              <a:rPr lang="en-US" altLang="zh-CN" sz="2000" dirty="0">
                <a:sym typeface="Symbol" panose="05050102010706020507" pitchFamily="18" charset="2"/>
              </a:rPr>
              <a:t>: </a:t>
            </a:r>
            <a:r>
              <a:rPr lang="en-US" altLang="zh-CN" sz="2000" i="1" dirty="0">
                <a:sym typeface="Symbol" panose="05050102010706020507" pitchFamily="18" charset="2"/>
              </a:rPr>
              <a:t>C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(ran(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f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是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的子集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)</a:t>
            </a:r>
            <a:r>
              <a:rPr lang="en-US" altLang="zh-CN" sz="2000" dirty="0">
                <a:sym typeface="Symbol" panose="05050102010706020507" pitchFamily="18" charset="2"/>
              </a:rPr>
              <a:t></a:t>
            </a:r>
            <a:r>
              <a:rPr lang="en-US" altLang="zh-CN" sz="2000" i="1" dirty="0">
                <a:sym typeface="Symbol" panose="05050102010706020507" pitchFamily="18" charset="2"/>
              </a:rPr>
              <a:t>D</a:t>
            </a:r>
            <a:r>
              <a:rPr lang="en-US" altLang="zh-CN" sz="2000" dirty="0">
                <a:sym typeface="Symbol" panose="05050102010706020507" pitchFamily="18" charset="2"/>
              </a:rPr>
              <a:t> </a:t>
            </a:r>
            <a:r>
              <a:rPr lang="zh-CN" altLang="en-US" sz="2000" dirty="0">
                <a:sym typeface="Symbol" panose="05050102010706020507" pitchFamily="18" charset="2"/>
              </a:rPr>
              <a:t>复合的结果 </a:t>
            </a:r>
            <a:r>
              <a:rPr lang="en-US" altLang="zh-CN" sz="2000" i="1" dirty="0">
                <a:sym typeface="Symbol" panose="05050102010706020507" pitchFamily="18" charset="2"/>
              </a:rPr>
              <a:t>f</a:t>
            </a:r>
            <a:r>
              <a:rPr lang="en-US" altLang="zh-CN" sz="2000" dirty="0">
                <a:sym typeface="Symbol" panose="05050102010706020507" pitchFamily="18" charset="2"/>
              </a:rPr>
              <a:t> </a:t>
            </a:r>
            <a:r>
              <a:rPr lang="en-US" altLang="zh-CN" sz="2000" i="1" dirty="0">
                <a:sym typeface="Symbol" panose="05050102010706020507" pitchFamily="18" charset="2"/>
              </a:rPr>
              <a:t>g </a:t>
            </a:r>
            <a:r>
              <a:rPr lang="zh-CN" altLang="en-US" sz="2000" dirty="0">
                <a:sym typeface="Symbol" panose="05050102010706020507" pitchFamily="18" charset="2"/>
              </a:rPr>
              <a:t>一定是从</a:t>
            </a:r>
            <a:r>
              <a:rPr lang="en-US" altLang="zh-CN" sz="2000" i="1" dirty="0">
                <a:sym typeface="Symbol" panose="05050102010706020507" pitchFamily="18" charset="2"/>
              </a:rPr>
              <a:t>A</a:t>
            </a:r>
            <a:r>
              <a:rPr lang="zh-CN" altLang="en-US" sz="2000" dirty="0">
                <a:sym typeface="Symbol" panose="05050102010706020507" pitchFamily="18" charset="2"/>
              </a:rPr>
              <a:t>到</a:t>
            </a:r>
            <a:r>
              <a:rPr lang="en-US" altLang="zh-CN" sz="2000" i="1" dirty="0">
                <a:sym typeface="Symbol" panose="05050102010706020507" pitchFamily="18" charset="2"/>
              </a:rPr>
              <a:t>D</a:t>
            </a:r>
            <a:r>
              <a:rPr lang="zh-CN" altLang="en-US" sz="2000" dirty="0">
                <a:sym typeface="Symbol" panose="05050102010706020507" pitchFamily="18" charset="2"/>
              </a:rPr>
              <a:t>的</a:t>
            </a:r>
            <a:r>
              <a:rPr lang="zh-CN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函数</a:t>
            </a:r>
            <a:r>
              <a:rPr lang="zh-CN" altLang="en-US" sz="2000" dirty="0">
                <a:sym typeface="Symbol" panose="05050102010706020507" pitchFamily="18" charset="2"/>
              </a:rPr>
              <a:t>，</a:t>
            </a:r>
            <a:r>
              <a:rPr lang="en-US" altLang="zh-CN" sz="2000" i="1" dirty="0">
                <a:sym typeface="Symbol" panose="05050102010706020507" pitchFamily="18" charset="2"/>
              </a:rPr>
              <a:t>f</a:t>
            </a:r>
            <a:r>
              <a:rPr lang="en-US" altLang="zh-CN" sz="2000" dirty="0">
                <a:sym typeface="Symbol" panose="05050102010706020507" pitchFamily="18" charset="2"/>
              </a:rPr>
              <a:t> </a:t>
            </a:r>
            <a:r>
              <a:rPr lang="en-US" altLang="zh-CN" sz="2000" i="1" dirty="0">
                <a:sym typeface="Symbol" panose="05050102010706020507" pitchFamily="18" charset="2"/>
              </a:rPr>
              <a:t>g </a:t>
            </a:r>
            <a:r>
              <a:rPr lang="zh-CN" altLang="en-US" sz="2000" dirty="0">
                <a:sym typeface="Symbol" panose="05050102010706020507" pitchFamily="18" charset="2"/>
              </a:rPr>
              <a:t>：</a:t>
            </a:r>
            <a:r>
              <a:rPr lang="en-US" altLang="zh-CN" sz="2000" dirty="0">
                <a:sym typeface="Symbol" panose="05050102010706020507" pitchFamily="18" charset="2"/>
              </a:rPr>
              <a:t>AD</a:t>
            </a:r>
            <a:r>
              <a:rPr lang="zh-CN" altLang="en-US" sz="2000" dirty="0">
                <a:sym typeface="Symbol" panose="05050102010706020507" pitchFamily="18" charset="2"/>
              </a:rPr>
              <a:t>。</a:t>
            </a:r>
            <a:r>
              <a:rPr lang="en-US" altLang="zh-CN" sz="2000" dirty="0">
                <a:sym typeface="Symbol" panose="05050102010706020507" pitchFamily="18" charset="2"/>
              </a:rPr>
              <a:t>(</a:t>
            </a:r>
            <a:r>
              <a:rPr lang="zh-CN" altLang="en-US" sz="2000" dirty="0">
                <a:sym typeface="Symbol" panose="05050102010706020507" pitchFamily="18" charset="2"/>
              </a:rPr>
              <a:t>通常将复合函数记为 </a:t>
            </a:r>
            <a:r>
              <a:rPr lang="en-US" altLang="zh-CN" sz="2000" i="1" dirty="0">
                <a:sym typeface="Symbol" panose="05050102010706020507" pitchFamily="18" charset="2"/>
              </a:rPr>
              <a:t>g</a:t>
            </a:r>
            <a:r>
              <a:rPr lang="en-US" altLang="zh-CN" sz="2000" dirty="0">
                <a:sym typeface="Symbol" panose="05050102010706020507" pitchFamily="18" charset="2"/>
              </a:rPr>
              <a:t> </a:t>
            </a:r>
            <a:r>
              <a:rPr lang="en-US" altLang="zh-CN" sz="2000" i="1" dirty="0">
                <a:sym typeface="Symbol" panose="05050102010706020507" pitchFamily="18" charset="2"/>
              </a:rPr>
              <a:t>f</a:t>
            </a:r>
            <a:r>
              <a:rPr lang="en-US" altLang="zh-CN" sz="2000" dirty="0">
                <a:sym typeface="Symbol" panose="05050102010706020507" pitchFamily="18" charset="2"/>
              </a:rPr>
              <a:t> )</a:t>
            </a:r>
            <a:r>
              <a:rPr lang="zh-CN" altLang="en-US" sz="2000" dirty="0">
                <a:sym typeface="Symbol" panose="05050102010706020507" pitchFamily="18" charset="2"/>
              </a:rPr>
              <a:t>。</a:t>
            </a:r>
            <a:endParaRPr lang="en-US" altLang="zh-CN" sz="2000" dirty="0">
              <a:sym typeface="Symbol" panose="05050102010706020507" pitchFamily="18" charset="2"/>
            </a:endParaRPr>
          </a:p>
          <a:p>
            <a:pPr lvl="1"/>
            <a:r>
              <a:rPr lang="zh-CN" altLang="en-US" sz="1600" dirty="0">
                <a:sym typeface="Symbol" panose="05050102010706020507" pitchFamily="18" charset="2"/>
              </a:rPr>
              <a:t>证明：</a:t>
            </a:r>
            <a:endParaRPr lang="en-US" altLang="zh-CN" sz="1600" dirty="0">
              <a:sym typeface="Symbol" panose="05050102010706020507" pitchFamily="18" charset="2"/>
            </a:endParaRPr>
          </a:p>
          <a:p>
            <a:pPr lvl="1"/>
            <a:r>
              <a:rPr lang="en-US" altLang="zh-CN" sz="1600" dirty="0">
                <a:sym typeface="Symbol" panose="05050102010706020507" pitchFamily="18" charset="2"/>
              </a:rPr>
              <a:t>(1)</a:t>
            </a:r>
            <a:r>
              <a:rPr lang="zh-CN" altLang="en-US" sz="1600" dirty="0">
                <a:sym typeface="Symbol" panose="05050102010706020507" pitchFamily="18" charset="2"/>
              </a:rPr>
              <a:t> </a:t>
            </a:r>
            <a:r>
              <a:rPr lang="zh-CN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</a:t>
            </a:r>
            <a:r>
              <a:rPr lang="en-US" altLang="zh-CN" sz="2000" i="1" dirty="0" err="1">
                <a:solidFill>
                  <a:srgbClr val="C00000"/>
                </a:solidFill>
                <a:sym typeface="Symbol" panose="05050102010706020507" pitchFamily="18" charset="2"/>
              </a:rPr>
              <a:t>a</a:t>
            </a:r>
            <a:r>
              <a:rPr lang="en-US" altLang="zh-CN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en-US" altLang="zh-CN" sz="2000" i="1" dirty="0" err="1">
                <a:solidFill>
                  <a:srgbClr val="C00000"/>
                </a:solidFill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 </a:t>
            </a:r>
            <a:r>
              <a:rPr lang="en-US" altLang="zh-CN" sz="1600" i="1" dirty="0" err="1">
                <a:sym typeface="Symbol" panose="05050102010706020507" pitchFamily="18" charset="2"/>
              </a:rPr>
              <a:t>c</a:t>
            </a:r>
            <a:r>
              <a:rPr lang="en-US" altLang="zh-CN" sz="1600" dirty="0" err="1">
                <a:sym typeface="Symbol" panose="05050102010706020507" pitchFamily="18" charset="2"/>
              </a:rPr>
              <a:t></a:t>
            </a:r>
            <a:r>
              <a:rPr lang="en-US" altLang="zh-CN" sz="1600" i="1" dirty="0" err="1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满足</a:t>
            </a:r>
            <a:r>
              <a:rPr lang="en-US" altLang="zh-CN" sz="1600" dirty="0">
                <a:sym typeface="Symbol" panose="05050102010706020507" pitchFamily="18" charset="2"/>
              </a:rPr>
              <a:t>f(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即 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,</a:t>
            </a:r>
            <a:r>
              <a:rPr lang="en-US" altLang="zh-CN" sz="1600" i="1" dirty="0" err="1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;  </a:t>
            </a:r>
            <a:r>
              <a:rPr lang="zh-CN" altLang="en-US" sz="1600" dirty="0">
                <a:sym typeface="Symbol" panose="05050102010706020507" pitchFamily="18" charset="2"/>
              </a:rPr>
              <a:t>因为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ym typeface="Symbol" panose="05050102010706020507" pitchFamily="18" charset="2"/>
              </a:rPr>
              <a:t>是从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zh-CN" altLang="en-US" sz="1600" dirty="0">
                <a:sym typeface="Symbol" panose="05050102010706020507" pitchFamily="18" charset="2"/>
              </a:rPr>
              <a:t>到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zh-CN" altLang="en-US" sz="1600" dirty="0">
                <a:sym typeface="Symbol" panose="05050102010706020507" pitchFamily="18" charset="2"/>
              </a:rPr>
              <a:t>的函数，所以 </a:t>
            </a:r>
            <a:r>
              <a:rPr lang="en-US" altLang="zh-CN" sz="1600" dirty="0" err="1">
                <a:sym typeface="Symbol" panose="05050102010706020507" pitchFamily="18" charset="2"/>
              </a:rPr>
              <a:t>dD</a:t>
            </a:r>
            <a:r>
              <a:rPr lang="zh-CN" altLang="en-US" sz="1600" dirty="0">
                <a:sym typeface="Symbol" panose="05050102010706020507" pitchFamily="18" charset="2"/>
              </a:rPr>
              <a:t>，满足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)=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即 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 err="1">
                <a:sym typeface="Symbol" panose="05050102010706020507" pitchFamily="18" charset="2"/>
              </a:rPr>
              <a:t>c</a:t>
            </a:r>
            <a:r>
              <a:rPr lang="en-US" altLang="zh-CN" sz="1600" dirty="0" err="1">
                <a:sym typeface="Symbol" panose="05050102010706020507" pitchFamily="18" charset="2"/>
              </a:rPr>
              <a:t>,</a:t>
            </a:r>
            <a:r>
              <a:rPr lang="en-US" altLang="zh-CN" sz="1600" i="1" dirty="0" err="1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g, </a:t>
            </a:r>
            <a:r>
              <a:rPr lang="zh-CN" altLang="en-US" sz="1600" dirty="0">
                <a:sym typeface="Symbol" panose="05050102010706020507" pitchFamily="18" charset="2"/>
              </a:rPr>
              <a:t>，所以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,</a:t>
            </a:r>
            <a:r>
              <a:rPr lang="en-US" altLang="zh-CN" sz="1600" i="1" dirty="0" err="1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 </a:t>
            </a:r>
            <a:r>
              <a:rPr lang="zh-CN" altLang="en-US" sz="1600" dirty="0">
                <a:sym typeface="Symbol" panose="05050102010706020507" pitchFamily="18" charset="2"/>
              </a:rPr>
              <a:t>，即 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g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 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f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 (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)=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d </a:t>
            </a:r>
          </a:p>
          <a:p>
            <a:pPr lvl="1"/>
            <a:r>
              <a:rPr lang="en-US" altLang="zh-CN" sz="1600" dirty="0">
                <a:sym typeface="Symbol" panose="05050102010706020507" pitchFamily="18" charset="2"/>
              </a:rPr>
              <a:t>(2) </a:t>
            </a:r>
            <a:r>
              <a:rPr lang="zh-CN" altLang="en-US" sz="1600" dirty="0">
                <a:sym typeface="Symbol" panose="05050102010706020507" pitchFamily="18" charset="2"/>
              </a:rPr>
              <a:t>用反证法证明只有唯一的 </a:t>
            </a:r>
            <a:r>
              <a:rPr lang="en-US" altLang="zh-CN" sz="1600" i="1" dirty="0">
                <a:sym typeface="Symbol" panose="05050102010706020507" pitchFamily="18" charset="2"/>
              </a:rPr>
              <a:t>d </a:t>
            </a:r>
            <a:r>
              <a:rPr lang="zh-CN" altLang="en-US" sz="1600" dirty="0">
                <a:sym typeface="Symbol" panose="05050102010706020507" pitchFamily="18" charset="2"/>
              </a:rPr>
              <a:t>满足 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 err="1">
                <a:sym typeface="Symbol" panose="05050102010706020507" pitchFamily="18" charset="2"/>
              </a:rPr>
              <a:t>a</a:t>
            </a:r>
            <a:r>
              <a:rPr lang="en-US" altLang="zh-CN" sz="1600" dirty="0" err="1">
                <a:sym typeface="Symbol" panose="05050102010706020507" pitchFamily="18" charset="2"/>
              </a:rPr>
              <a:t>,</a:t>
            </a:r>
            <a:r>
              <a:rPr lang="en-US" altLang="zh-CN" sz="1600" i="1" dirty="0" err="1">
                <a:sym typeface="Symbol" panose="05050102010706020507" pitchFamily="18" charset="2"/>
              </a:rPr>
              <a:t>d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 f</a:t>
            </a:r>
            <a:r>
              <a:rPr lang="en-US" altLang="zh-CN" sz="1600" dirty="0">
                <a:sym typeface="Symbol" panose="05050102010706020507" pitchFamily="18" charset="2"/>
              </a:rPr>
              <a:t> </a:t>
            </a:r>
            <a:r>
              <a:rPr lang="en-US" altLang="zh-CN" sz="1600" i="1" dirty="0">
                <a:sym typeface="Symbol" panose="05050102010706020507" pitchFamily="18" charset="2"/>
              </a:rPr>
              <a:t>g</a:t>
            </a:r>
            <a:r>
              <a:rPr lang="zh-CN" altLang="en-US" sz="1600" dirty="0">
                <a:sym typeface="Symbol" panose="05050102010706020507" pitchFamily="18" charset="2"/>
              </a:rPr>
              <a:t>。假设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d2</a:t>
            </a:r>
            <a:r>
              <a:rPr lang="en-US" altLang="zh-CN" sz="1600" dirty="0">
                <a:sym typeface="Symbol" panose="05050102010706020507" pitchFamily="18" charset="2"/>
              </a:rPr>
              <a:t>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zh-CN" altLang="en-US" sz="1600" dirty="0">
                <a:sym typeface="Symbol" panose="05050102010706020507" pitchFamily="18" charset="2"/>
              </a:rPr>
              <a:t>，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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且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(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,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d</a:t>
            </a:r>
            <a:r>
              <a:rPr lang="en-US" altLang="zh-CN" sz="2000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1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)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 f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 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g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,  (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a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,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d</a:t>
            </a:r>
            <a:r>
              <a:rPr lang="en-US" altLang="zh-CN" sz="2000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2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)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 f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 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g</a:t>
            </a:r>
            <a:r>
              <a:rPr lang="zh-CN" altLang="en-US" sz="1600" dirty="0">
                <a:sym typeface="Symbol" panose="05050102010706020507" pitchFamily="18" charset="2"/>
              </a:rPr>
              <a:t>。一定存在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</a:t>
            </a:r>
            <a:r>
              <a:rPr lang="en-US" altLang="zh-CN" sz="1600" baseline="-25000" dirty="0">
                <a:sym typeface="Symbol" panose="05050102010706020507" pitchFamily="18" charset="2"/>
              </a:rPr>
              <a:t>C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满足：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 f</a:t>
            </a:r>
            <a:r>
              <a:rPr lang="en-US" altLang="zh-CN" sz="1600" dirty="0">
                <a:sym typeface="Symbol" panose="05050102010706020507" pitchFamily="18" charset="2"/>
              </a:rPr>
              <a:t> , (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 g</a:t>
            </a:r>
            <a:r>
              <a:rPr lang="en-US" altLang="zh-CN" sz="1600" dirty="0">
                <a:sym typeface="Symbol" panose="05050102010706020507" pitchFamily="18" charset="2"/>
              </a:rPr>
              <a:t>;</a:t>
            </a:r>
            <a:r>
              <a:rPr lang="zh-CN" altLang="en-US" sz="1600" i="1" dirty="0">
                <a:sym typeface="Symbol" panose="05050102010706020507" pitchFamily="18" charset="2"/>
              </a:rPr>
              <a:t> </a:t>
            </a:r>
            <a:r>
              <a:rPr lang="zh-CN" altLang="en-US" sz="1600" dirty="0">
                <a:sym typeface="Symbol" panose="05050102010706020507" pitchFamily="18" charset="2"/>
              </a:rPr>
              <a:t>且</a:t>
            </a:r>
            <a:r>
              <a:rPr lang="en-US" altLang="zh-CN" sz="1600" dirty="0">
                <a:sym typeface="Symbol" panose="05050102010706020507" pitchFamily="18" charset="2"/>
              </a:rPr>
              <a:t>(</a:t>
            </a:r>
            <a:r>
              <a:rPr lang="en-US" altLang="zh-CN" sz="1600" i="1" dirty="0">
                <a:sym typeface="Symbol" panose="05050102010706020507" pitchFamily="18" charset="2"/>
              </a:rPr>
              <a:t>a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 f</a:t>
            </a:r>
            <a:r>
              <a:rPr lang="en-US" altLang="zh-CN" sz="1600" dirty="0">
                <a:sym typeface="Symbol" panose="05050102010706020507" pitchFamily="18" charset="2"/>
              </a:rPr>
              <a:t> , (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,</a:t>
            </a:r>
            <a:r>
              <a:rPr lang="en-US" altLang="zh-CN" sz="1600" i="1" dirty="0">
                <a:sym typeface="Symbol" panose="05050102010706020507" pitchFamily="18" charset="2"/>
              </a:rPr>
              <a:t>d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)</a:t>
            </a:r>
            <a:r>
              <a:rPr lang="en-US" altLang="zh-CN" sz="1600" i="1" dirty="0">
                <a:sym typeface="Symbol" panose="05050102010706020507" pitchFamily="18" charset="2"/>
              </a:rPr>
              <a:t> g</a:t>
            </a:r>
            <a:r>
              <a:rPr lang="zh-CN" altLang="en-US" sz="1600" dirty="0">
                <a:sym typeface="Symbol" panose="05050102010706020507" pitchFamily="18" charset="2"/>
              </a:rPr>
              <a:t>。若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=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与</a:t>
            </a:r>
            <a:r>
              <a:rPr lang="en-US" altLang="zh-CN" sz="1600" dirty="0">
                <a:sym typeface="Symbol" panose="05050102010706020507" pitchFamily="18" charset="2"/>
              </a:rPr>
              <a:t>g</a:t>
            </a:r>
            <a:r>
              <a:rPr lang="zh-CN" altLang="en-US" sz="1600" dirty="0">
                <a:sym typeface="Symbol" panose="05050102010706020507" pitchFamily="18" charset="2"/>
              </a:rPr>
              <a:t>是函数矛盾；若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1</a:t>
            </a:r>
            <a:r>
              <a:rPr lang="en-US" altLang="zh-CN" sz="1600" dirty="0">
                <a:sym typeface="Symbol" panose="05050102010706020507" pitchFamily="18" charset="2"/>
              </a:rPr>
              <a:t></a:t>
            </a:r>
            <a:r>
              <a:rPr lang="en-US" altLang="zh-CN" sz="1600" i="1" dirty="0">
                <a:sym typeface="Symbol" panose="05050102010706020507" pitchFamily="18" charset="2"/>
              </a:rPr>
              <a:t>c</a:t>
            </a:r>
            <a:r>
              <a:rPr lang="en-US" altLang="zh-CN" sz="1600" baseline="-25000" dirty="0">
                <a:sym typeface="Symbol" panose="05050102010706020507" pitchFamily="18" charset="2"/>
              </a:rPr>
              <a:t>2</a:t>
            </a:r>
            <a:r>
              <a:rPr lang="en-US" altLang="zh-CN" sz="1600" dirty="0">
                <a:sym typeface="Symbol" panose="05050102010706020507" pitchFamily="18" charset="2"/>
              </a:rPr>
              <a:t>, </a:t>
            </a:r>
            <a:r>
              <a:rPr lang="zh-CN" altLang="en-US" sz="1600" dirty="0">
                <a:sym typeface="Symbol" panose="05050102010706020507" pitchFamily="18" charset="2"/>
              </a:rPr>
              <a:t>与</a:t>
            </a:r>
            <a:r>
              <a:rPr lang="en-US" altLang="zh-CN" sz="1600" i="1" dirty="0">
                <a:sym typeface="Symbol" panose="05050102010706020507" pitchFamily="18" charset="2"/>
              </a:rPr>
              <a:t>f </a:t>
            </a:r>
            <a:r>
              <a:rPr lang="zh-CN" altLang="en-US" sz="1600" dirty="0">
                <a:sym typeface="Symbol" panose="05050102010706020507" pitchFamily="18" charset="2"/>
              </a:rPr>
              <a:t>是函数矛盾。因此，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d</a:t>
            </a:r>
            <a:r>
              <a:rPr lang="en-US" altLang="zh-CN" sz="2000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1</a:t>
            </a:r>
            <a:r>
              <a:rPr lang="en-US" altLang="zh-CN" sz="2000" dirty="0">
                <a:solidFill>
                  <a:srgbClr val="C00000"/>
                </a:solidFill>
                <a:sym typeface="Symbol" panose="05050102010706020507" pitchFamily="18" charset="2"/>
              </a:rPr>
              <a:t>=</a:t>
            </a:r>
            <a:r>
              <a:rPr lang="en-US" altLang="zh-CN" sz="2000" i="1" dirty="0">
                <a:solidFill>
                  <a:srgbClr val="C00000"/>
                </a:solidFill>
                <a:sym typeface="Symbol" panose="05050102010706020507" pitchFamily="18" charset="2"/>
              </a:rPr>
              <a:t>d</a:t>
            </a:r>
            <a:r>
              <a:rPr lang="en-US" altLang="zh-CN" sz="2000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2</a:t>
            </a:r>
            <a:r>
              <a:rPr lang="zh-CN" altLang="en-US" sz="1600" dirty="0">
                <a:sym typeface="Symbol" panose="05050102010706020507" pitchFamily="18" charset="2"/>
              </a:rPr>
              <a:t>。</a:t>
            </a:r>
            <a:endParaRPr lang="en-US" altLang="zh-CN" sz="1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4753293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982EC204-8C51-0500-AA12-3A2133AEA161}"/>
              </a:ext>
            </a:extLst>
          </p:cNvPr>
          <p:cNvGrpSpPr/>
          <p:nvPr/>
        </p:nvGrpSpPr>
        <p:grpSpPr>
          <a:xfrm>
            <a:off x="683568" y="2852936"/>
            <a:ext cx="3859661" cy="2376264"/>
            <a:chOff x="2483768" y="3356992"/>
            <a:chExt cx="4584109" cy="262347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D9A57F91-0336-54E9-F23C-3232F9D1EE25}"/>
                </a:ext>
              </a:extLst>
            </p:cNvPr>
            <p:cNvSpPr/>
            <p:nvPr/>
          </p:nvSpPr>
          <p:spPr>
            <a:xfrm>
              <a:off x="2483768" y="3356992"/>
              <a:ext cx="4453979" cy="223224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cmpd="tri">
              <a:solidFill>
                <a:srgbClr val="008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5366" name="Picture 2">
              <a:extLst>
                <a:ext uri="{FF2B5EF4-FFF2-40B4-BE49-F238E27FC236}">
                  <a16:creationId xmlns:a16="http://schemas.microsoft.com/office/drawing/2014/main" id="{1D082A7D-A995-E6CD-0AD8-AFD20D7B41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3898" y="3608753"/>
              <a:ext cx="4453979" cy="2371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标题 6">
            <a:extLst>
              <a:ext uri="{FF2B5EF4-FFF2-40B4-BE49-F238E27FC236}">
                <a16:creationId xmlns:a16="http://schemas.microsoft.com/office/drawing/2014/main" id="{103B0F9E-B2DA-95B9-80CD-5BF6F013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latin typeface="+mn-lt"/>
              </a:rPr>
              <a:t>S</a:t>
            </a:r>
            <a:r>
              <a:rPr lang="en-US" altLang="zh-CN" baseline="-25000" dirty="0">
                <a:latin typeface="+mn-lt"/>
              </a:rPr>
              <a:t>3</a:t>
            </a:r>
            <a:r>
              <a:rPr lang="zh-CN" altLang="en-US" dirty="0">
                <a:latin typeface="+mn-lt"/>
              </a:rPr>
              <a:t>对</a:t>
            </a:r>
            <a:r>
              <a:rPr lang="zh-CN" altLang="en-US" dirty="0"/>
              <a:t>函数复合运算是“封闭”的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3900B41-31D2-6136-8430-3C79323F1284}"/>
              </a:ext>
            </a:extLst>
          </p:cNvPr>
          <p:cNvGrpSpPr/>
          <p:nvPr/>
        </p:nvGrpSpPr>
        <p:grpSpPr>
          <a:xfrm>
            <a:off x="1187624" y="1542456"/>
            <a:ext cx="6936862" cy="723275"/>
            <a:chOff x="1143538" y="1384126"/>
            <a:chExt cx="6640900" cy="7232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4F9AF7A-4D18-D780-FEEF-95DAE5FB9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538" y="1384126"/>
              <a:ext cx="3600450" cy="72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600"/>
                </a:spcBef>
                <a:buFontTx/>
                <a:buNone/>
              </a:pPr>
              <a:r>
                <a:rPr lang="en-US" altLang="zh-CN" sz="1800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 = { (1,2), (2,3), (3,1) };</a:t>
              </a:r>
            </a:p>
            <a:p>
              <a:pPr eaLnBrk="1" hangingPunct="1">
                <a:spcBef>
                  <a:spcPts val="600"/>
                </a:spcBef>
                <a:buFontTx/>
                <a:buNone/>
              </a:pPr>
              <a:r>
                <a:rPr lang="en-US" altLang="zh-CN" sz="1800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 = { (1,3), (2,2), (3,1) };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EDF0BE1-A128-5D93-DADD-B42877352A05}"/>
                </a:ext>
              </a:extLst>
            </p:cNvPr>
            <p:cNvSpPr txBox="1"/>
            <p:nvPr/>
          </p:nvSpPr>
          <p:spPr>
            <a:xfrm>
              <a:off x="4355976" y="1389783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用函数的记法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8B37E87-3C55-C24F-49EE-2914A09CF300}"/>
                </a:ext>
              </a:extLst>
            </p:cNvPr>
            <p:cNvSpPr txBox="1"/>
            <p:nvPr/>
          </p:nvSpPr>
          <p:spPr>
            <a:xfrm>
              <a:off x="4572001" y="1604153"/>
              <a:ext cx="321243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ts val="600"/>
                </a:spcBef>
                <a:buFontTx/>
                <a:buNone/>
              </a:pPr>
              <a:r>
                <a:rPr lang="en-US" altLang="zh-CN" sz="1800" dirty="0">
                  <a:solidFill>
                    <a:srgbClr val="C00000"/>
                  </a:solidFill>
                  <a:latin typeface="+mn-lt"/>
                  <a:sym typeface="Symbol" panose="05050102010706020507" pitchFamily="18" charset="2"/>
                </a:rPr>
                <a:t>  = { (1,2), (2,1), (3,3) } = </a:t>
              </a:r>
              <a:endParaRPr lang="zh-CN" altLang="en-US" sz="18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0" name="箭头: 虚尾 9">
              <a:extLst>
                <a:ext uri="{FF2B5EF4-FFF2-40B4-BE49-F238E27FC236}">
                  <a16:creationId xmlns:a16="http://schemas.microsoft.com/office/drawing/2014/main" id="{283A19FC-CA3E-01F2-5EEF-A057DC14FB24}"/>
                </a:ext>
              </a:extLst>
            </p:cNvPr>
            <p:cNvSpPr/>
            <p:nvPr/>
          </p:nvSpPr>
          <p:spPr>
            <a:xfrm>
              <a:off x="3851920" y="1745763"/>
              <a:ext cx="720080" cy="146666"/>
            </a:xfrm>
            <a:prstGeom prst="stripedRightArrow">
              <a:avLst/>
            </a:prstGeom>
            <a:gradFill>
              <a:gsLst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6C5F95FE-5BB2-6EC1-FD23-2F0CC9A21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2366262"/>
            <a:ext cx="4048095" cy="372497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1631</TotalTime>
  <Pages>0</Pages>
  <Words>2490</Words>
  <Characters>0</Characters>
  <Application>Microsoft Office PowerPoint</Application>
  <DocSecurity>0</DocSecurity>
  <PresentationFormat>全屏显示(4:3)</PresentationFormat>
  <Lines>0</Lines>
  <Paragraphs>161</Paragraphs>
  <Slides>18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NimbusRomNo9L-ReguItal</vt:lpstr>
      <vt:lpstr>黑体</vt:lpstr>
      <vt:lpstr>华文行楷</vt:lpstr>
      <vt:lpstr>楷体</vt:lpstr>
      <vt:lpstr>宋体</vt:lpstr>
      <vt:lpstr>微软雅黑</vt:lpstr>
      <vt:lpstr>Arial</vt:lpstr>
      <vt:lpstr>Cambria Math</vt:lpstr>
      <vt:lpstr>Impact</vt:lpstr>
      <vt:lpstr>Times New Roman</vt:lpstr>
      <vt:lpstr>Wingdings</vt:lpstr>
      <vt:lpstr>Theme1</vt:lpstr>
      <vt:lpstr>Document</vt:lpstr>
      <vt:lpstr>计算机问题求解 – 论题1-10  -  函数</vt:lpstr>
      <vt:lpstr>PowerPoint 演示文稿</vt:lpstr>
      <vt:lpstr>二元关系与一元函数</vt:lpstr>
      <vt:lpstr>学习效率依赖于提出问题</vt:lpstr>
      <vt:lpstr>函数的性质</vt:lpstr>
      <vt:lpstr>函数的例子</vt:lpstr>
      <vt:lpstr>集合 {1,2,3} 上的置换</vt:lpstr>
      <vt:lpstr>函数的复合运算</vt:lpstr>
      <vt:lpstr>S3对函数复合运算是“封闭”的</vt:lpstr>
      <vt:lpstr>PowerPoint 演示文稿</vt:lpstr>
      <vt:lpstr>函数复合是否能保持原来的“性质”</vt:lpstr>
      <vt:lpstr>复合运算保持 函数性质：单射 </vt:lpstr>
      <vt:lpstr>关于反函数</vt:lpstr>
      <vt:lpstr>左与右</vt:lpstr>
      <vt:lpstr>存在反函数的充分必要条件</vt:lpstr>
      <vt:lpstr>双射与有限集合的“计数”</vt:lpstr>
      <vt:lpstr>函数式程序设计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Daoxu Daoxu</cp:lastModifiedBy>
  <cp:revision>89</cp:revision>
  <cp:lastPrinted>1601-01-01T00:00:00Z</cp:lastPrinted>
  <dcterms:created xsi:type="dcterms:W3CDTF">2010-10-07T02:50:25Z</dcterms:created>
  <dcterms:modified xsi:type="dcterms:W3CDTF">2022-11-20T12:47:50Z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