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82" r:id="rId5"/>
    <p:sldId id="285" r:id="rId6"/>
    <p:sldId id="284" r:id="rId7"/>
    <p:sldId id="283" r:id="rId8"/>
    <p:sldId id="286" r:id="rId9"/>
    <p:sldId id="281" r:id="rId10"/>
    <p:sldId id="287" r:id="rId11"/>
    <p:sldId id="288" r:id="rId12"/>
    <p:sldId id="289" r:id="rId13"/>
    <p:sldId id="290" r:id="rId14"/>
    <p:sldId id="293" r:id="rId15"/>
    <p:sldId id="294" r:id="rId16"/>
    <p:sldId id="296" r:id="rId17"/>
    <p:sldId id="295" r:id="rId18"/>
    <p:sldId id="28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CC99FF"/>
    <a:srgbClr val="CCCCFF"/>
    <a:srgbClr val="954F72"/>
    <a:srgbClr val="323C50"/>
    <a:srgbClr val="EF5350"/>
    <a:srgbClr val="CA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577" autoAdjust="0"/>
  </p:normalViewPr>
  <p:slideViewPr>
    <p:cSldViewPr snapToGrid="0" showGuides="1">
      <p:cViewPr varScale="1">
        <p:scale>
          <a:sx n="66" d="100"/>
          <a:sy n="66" d="100"/>
        </p:scale>
        <p:origin x="63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7D56A-C7F4-4C76-A882-5BDCEC74F80B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D595-1FE1-406D-92DE-A0ABBB21A3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8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26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00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30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6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8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0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42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0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2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AVL trees perform better than red-black trees for lookup-intensive applications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BD595-1FE1-406D-92DE-A0ABBB21A35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5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8C9A-7811-4AA2-844E-962283B8D2E4}" type="datetimeFigureOut">
              <a:rPr lang="zh-CN" altLang="en-US" smtClean="0"/>
              <a:t>2020/9/6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406A0-0D5A-443A-95E5-B85E563392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plusplus.com/reference/map/map/?kw=map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pp.edu/~ftang/courses/CS241/notes/images/trees/AVL%20tree%20animation.ppt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6815580" y="0"/>
            <a:ext cx="5376420" cy="5376420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3337088"/>
            <a:ext cx="4213781" cy="3520911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9248502" y="0"/>
            <a:ext cx="2943498" cy="2943498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14552" y="2329112"/>
            <a:ext cx="6933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Applications of Red-Black Trees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98372" y="4726390"/>
            <a:ext cx="256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Liu Min</a:t>
            </a:r>
          </a:p>
        </p:txBody>
      </p:sp>
      <p:cxnSp>
        <p:nvCxnSpPr>
          <p:cNvPr id="11" name="直接连接符 10"/>
          <p:cNvCxnSpPr>
            <a:cxnSpLocks/>
          </p:cNvCxnSpPr>
          <p:nvPr/>
        </p:nvCxnSpPr>
        <p:spPr>
          <a:xfrm>
            <a:off x="5823290" y="4588780"/>
            <a:ext cx="2727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08D40730-D0DF-405C-A9FE-76BA4CAD9521}"/>
              </a:ext>
            </a:extLst>
          </p:cNvPr>
          <p:cNvSpPr txBox="1"/>
          <p:nvPr/>
        </p:nvSpPr>
        <p:spPr>
          <a:xfrm>
            <a:off x="5251473" y="5007088"/>
            <a:ext cx="145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2020.9.9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207868" y="286433"/>
            <a:ext cx="73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rb_tree Container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A653D5-5455-48CD-8F7A-7EE9632D2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5325" r="10584" b="6174"/>
          <a:stretch/>
        </p:blipFill>
        <p:spPr>
          <a:xfrm>
            <a:off x="6734808" y="1475940"/>
            <a:ext cx="4416325" cy="449760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4EF1D08-223A-4CDA-966C-C76D82D12FF0}"/>
              </a:ext>
            </a:extLst>
          </p:cNvPr>
          <p:cNvSpPr txBox="1"/>
          <p:nvPr/>
        </p:nvSpPr>
        <p:spPr>
          <a:xfrm>
            <a:off x="737670" y="1545923"/>
            <a:ext cx="5740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header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iterator: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(1)++iterator, traverse the tree → sorted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(2)we </a:t>
            </a:r>
            <a:r>
              <a:rPr lang="en-US" altLang="zh-CN" sz="2400" i="1" dirty="0">
                <a:solidFill>
                  <a:schemeClr val="bg1"/>
                </a:solidFill>
              </a:rPr>
              <a:t>should not </a:t>
            </a:r>
            <a:r>
              <a:rPr lang="en-US" altLang="zh-CN" sz="2400" dirty="0">
                <a:solidFill>
                  <a:schemeClr val="bg1"/>
                </a:solidFill>
              </a:rPr>
              <a:t>change the value of a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node using the iterator, but this is not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prohibited in the programming level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(we need to change the data in a map)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insert_unique()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insert_equal()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FCBEE1-3C4A-4417-9777-B1BB60AD8820}"/>
              </a:ext>
            </a:extLst>
          </p:cNvPr>
          <p:cNvSpPr txBox="1"/>
          <p:nvPr/>
        </p:nvSpPr>
        <p:spPr>
          <a:xfrm>
            <a:off x="1145407" y="5245984"/>
            <a:ext cx="479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set, multiset, map, multimap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Associative Containers: set &amp; multiset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A653D5-5455-48CD-8F7A-7EE9632D2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5325" r="10584" b="6174"/>
          <a:stretch/>
        </p:blipFill>
        <p:spPr>
          <a:xfrm>
            <a:off x="6734808" y="1475940"/>
            <a:ext cx="4416325" cy="449760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BBBE0C-A118-4E79-9A47-F5D78359980F}"/>
              </a:ext>
            </a:extLst>
          </p:cNvPr>
          <p:cNvSpPr txBox="1"/>
          <p:nvPr/>
        </p:nvSpPr>
        <p:spPr>
          <a:xfrm>
            <a:off x="587141" y="1905506"/>
            <a:ext cx="6112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·</a:t>
            </a:r>
            <a:r>
              <a:rPr lang="en-US" altLang="zh-CN" sz="2400" dirty="0">
                <a:solidFill>
                  <a:schemeClr val="bg1"/>
                </a:solidFill>
              </a:rPr>
              <a:t> value = key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</a:t>
            </a:r>
            <a:r>
              <a:rPr lang="en-US" altLang="zh-CN" sz="2400" dirty="0">
                <a:solidFill>
                  <a:schemeClr val="bg1"/>
                </a:solidFill>
              </a:rPr>
              <a:t> iterator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(1)based on rb_tree → sorted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(2)we </a:t>
            </a:r>
            <a:r>
              <a:rPr lang="en-US" altLang="zh-CN" sz="2400" i="1" dirty="0">
                <a:solidFill>
                  <a:schemeClr val="bg1"/>
                </a:solidFill>
              </a:rPr>
              <a:t>cannot</a:t>
            </a:r>
            <a:r>
              <a:rPr lang="en-US" altLang="zh-CN" sz="2400" dirty="0">
                <a:solidFill>
                  <a:schemeClr val="bg1"/>
                </a:solidFill>
              </a:rPr>
              <a:t> use the iterators to change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the keys: iterators of a set/multiset are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based on const iterators of an rb_tree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set: insert_unique()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multiset: insert_equal()</a:t>
            </a:r>
          </a:p>
        </p:txBody>
      </p:sp>
    </p:spTree>
    <p:extLst>
      <p:ext uri="{BB962C8B-B14F-4D97-AF65-F5344CB8AC3E}">
        <p14:creationId xmlns:p14="http://schemas.microsoft.com/office/powerpoint/2010/main" val="18935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Associative Containers: map &amp; multimap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FA653D5-5455-48CD-8F7A-7EE9632D2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5325" r="10584" b="6174"/>
          <a:stretch/>
        </p:blipFill>
        <p:spPr>
          <a:xfrm>
            <a:off x="6734808" y="1475940"/>
            <a:ext cx="4416325" cy="449760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1BBBE0C-A118-4E79-9A47-F5D78359980F}"/>
              </a:ext>
            </a:extLst>
          </p:cNvPr>
          <p:cNvSpPr txBox="1"/>
          <p:nvPr/>
        </p:nvSpPr>
        <p:spPr>
          <a:xfrm>
            <a:off x="587141" y="1905506"/>
            <a:ext cx="6112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·</a:t>
            </a:r>
            <a:r>
              <a:rPr lang="en-US" altLang="zh-CN" sz="2400" dirty="0">
                <a:solidFill>
                  <a:schemeClr val="bg1"/>
                </a:solidFill>
              </a:rPr>
              <a:t> value = key, data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</a:t>
            </a:r>
            <a:r>
              <a:rPr lang="en-US" altLang="zh-CN" sz="2400" dirty="0">
                <a:solidFill>
                  <a:schemeClr val="bg1"/>
                </a:solidFill>
              </a:rPr>
              <a:t> iterator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(1)based on rb_tree → sorted(key)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(2)we </a:t>
            </a:r>
            <a:r>
              <a:rPr lang="en-US" altLang="zh-CN" sz="2400" i="1" dirty="0">
                <a:solidFill>
                  <a:schemeClr val="bg1"/>
                </a:solidFill>
              </a:rPr>
              <a:t>cannot</a:t>
            </a:r>
            <a:r>
              <a:rPr lang="en-US" altLang="zh-CN" sz="2400" dirty="0">
                <a:solidFill>
                  <a:schemeClr val="bg1"/>
                </a:solidFill>
              </a:rPr>
              <a:t> use the iterators to change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the keys: the key type offered by the 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user is set to be const automatically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map: insert_unique()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multimap: insert_equal()</a:t>
            </a: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Introduction to Map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45BFD4-FFDD-4A24-9CAD-013446095821}"/>
              </a:ext>
            </a:extLst>
          </p:cNvPr>
          <p:cNvSpPr/>
          <p:nvPr/>
        </p:nvSpPr>
        <p:spPr>
          <a:xfrm>
            <a:off x="437729" y="1833649"/>
            <a:ext cx="111226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template &lt; class Key,                                                         //map::key_type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class T,                                                             // map::mapped_type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class Compare = less&lt;Key&gt;,                           // map::key_compare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class Alloc = allocator&lt;pair&lt;const Key,T&gt; &gt;    // map::allocator_type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&gt; class map;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19FBA30-E5B7-4B20-A418-BAC1A3BDA4D7}"/>
              </a:ext>
            </a:extLst>
          </p:cNvPr>
          <p:cNvSpPr txBox="1"/>
          <p:nvPr/>
        </p:nvSpPr>
        <p:spPr>
          <a:xfrm>
            <a:off x="437729" y="4192457"/>
            <a:ext cx="646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typedef pair&lt;</a:t>
            </a:r>
            <a:r>
              <a:rPr lang="en-US" altLang="zh-CN" sz="2400" b="1" dirty="0">
                <a:solidFill>
                  <a:schemeClr val="bg1"/>
                </a:solidFill>
              </a:rPr>
              <a:t>const</a:t>
            </a:r>
            <a:r>
              <a:rPr lang="en-US" altLang="zh-CN" sz="2400" dirty="0">
                <a:solidFill>
                  <a:schemeClr val="bg1"/>
                </a:solidFill>
              </a:rPr>
              <a:t> Key, T&gt; </a:t>
            </a:r>
            <a:r>
              <a:rPr lang="en-US" altLang="zh-CN" sz="2400" dirty="0" err="1">
                <a:solidFill>
                  <a:schemeClr val="bg1"/>
                </a:solidFill>
              </a:rPr>
              <a:t>value_type</a:t>
            </a:r>
            <a:r>
              <a:rPr lang="en-US" altLang="zh-CN" sz="240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34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Introduction to Map: Member Functions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B2099C-0065-42C6-B100-6166D4EE1C41}"/>
              </a:ext>
            </a:extLst>
          </p:cNvPr>
          <p:cNvSpPr txBox="1"/>
          <p:nvPr/>
        </p:nvSpPr>
        <p:spPr>
          <a:xfrm>
            <a:off x="238176" y="1123213"/>
            <a:ext cx="31069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Member Functions:</a:t>
            </a: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EF6648-A0B0-45AA-82AB-276782982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" r="11764"/>
          <a:stretch/>
        </p:blipFill>
        <p:spPr>
          <a:xfrm>
            <a:off x="238176" y="1803223"/>
            <a:ext cx="5617016" cy="34811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241006-D20C-4918-98D9-5984B7F69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2"/>
          <a:stretch/>
        </p:blipFill>
        <p:spPr>
          <a:xfrm>
            <a:off x="6259185" y="1665695"/>
            <a:ext cx="5617016" cy="361872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D102ACE-420E-4997-B289-8E89C7357DA1}"/>
              </a:ext>
            </a:extLst>
          </p:cNvPr>
          <p:cNvSpPr txBox="1"/>
          <p:nvPr/>
        </p:nvSpPr>
        <p:spPr>
          <a:xfrm>
            <a:off x="8821554" y="892380"/>
            <a:ext cx="220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cplusplus.com</a:t>
            </a:r>
            <a:endParaRPr lang="zh-CN" altLang="en-US" sz="2400" dirty="0">
              <a:solidFill>
                <a:srgbClr val="954F7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6F87D84-1905-4AB1-B71F-20988DB25D49}"/>
              </a:ext>
            </a:extLst>
          </p:cNvPr>
          <p:cNvSpPr txBox="1"/>
          <p:nvPr/>
        </p:nvSpPr>
        <p:spPr>
          <a:xfrm>
            <a:off x="1586307" y="5766278"/>
            <a:ext cx="8583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Use the member functions offered by the containers.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2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Introduction to Map: Operator [ ]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59B3511-5693-42D0-AE07-FDF617716376}"/>
              </a:ext>
            </a:extLst>
          </p:cNvPr>
          <p:cNvSpPr txBox="1"/>
          <p:nvPr/>
        </p:nvSpPr>
        <p:spPr>
          <a:xfrm>
            <a:off x="544398" y="1919736"/>
            <a:ext cx="9442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map&lt;int, string&gt; mp;</a:t>
            </a:r>
          </a:p>
          <a:p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mp.insert(pair&lt;int, string&gt;(1, “one”));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mp.insert(make_pair&lt;int, string&gt;(2, ”two”));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mp.insert(map&lt;int, string&gt;::value_type(3, “three”));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mp[4] = “four”;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E95FE7-11C0-4F71-AF70-FDCF2BB096A0}"/>
              </a:ext>
            </a:extLst>
          </p:cNvPr>
          <p:cNvSpPr txBox="1"/>
          <p:nvPr/>
        </p:nvSpPr>
        <p:spPr>
          <a:xfrm>
            <a:off x="6183569" y="4268884"/>
            <a:ext cx="578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typedef pair&lt;const Key, T&gt; value_type;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0917709-9733-4090-B22E-62674D2C7893}"/>
              </a:ext>
            </a:extLst>
          </p:cNvPr>
          <p:cNvCxnSpPr>
            <a:cxnSpLocks/>
          </p:cNvCxnSpPr>
          <p:nvPr/>
        </p:nvCxnSpPr>
        <p:spPr>
          <a:xfrm>
            <a:off x="5324738" y="3869781"/>
            <a:ext cx="858831" cy="629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Introduction to Map: Operator [ ]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CF700F4-7DCB-40FE-A9BB-4A0AD85C031E}"/>
              </a:ext>
            </a:extLst>
          </p:cNvPr>
          <p:cNvSpPr txBox="1"/>
          <p:nvPr/>
        </p:nvSpPr>
        <p:spPr>
          <a:xfrm>
            <a:off x="708807" y="1070856"/>
            <a:ext cx="58789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#if __cplusplus </a:t>
            </a:r>
            <a:r>
              <a:rPr lang="en-US" altLang="zh-CN" dirty="0">
                <a:solidFill>
                  <a:schemeClr val="bg1"/>
                </a:solidFill>
              </a:rPr>
              <a:t>&gt;= 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201103L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mapped_type&amp;</a:t>
            </a:r>
          </a:p>
          <a:p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operator</a:t>
            </a:r>
            <a:r>
              <a:rPr lang="en-US" altLang="zh-CN" dirty="0">
                <a:solidFill>
                  <a:schemeClr val="bg1"/>
                </a:solidFill>
              </a:rPr>
              <a:t>[](key_type&amp;&amp; __k)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{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// concept requirements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__glibcxx_function_requires</a:t>
            </a:r>
            <a:r>
              <a:rPr lang="en-US" altLang="zh-CN" dirty="0">
                <a:solidFill>
                  <a:schemeClr val="bg1"/>
                </a:solidFill>
              </a:rPr>
              <a:t>(_DefaultConstructibleConcept&lt;mapped_type&gt;)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	iterator __i = lower_bound(__k)</a:t>
            </a:r>
            <a:r>
              <a:rPr lang="en-US" altLang="zh-CN" dirty="0">
                <a:solidFill>
                  <a:schemeClr val="accent2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// __</a:t>
            </a:r>
            <a:r>
              <a:rPr lang="en-US" altLang="zh-CN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-&gt;first is greater than or equivalent to __k.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accent2"/>
                </a:solidFill>
              </a:rPr>
              <a:t>if</a:t>
            </a:r>
            <a:r>
              <a:rPr lang="en-US" altLang="zh-CN" dirty="0">
                <a:solidFill>
                  <a:schemeClr val="bg1"/>
                </a:solidFill>
              </a:rPr>
              <a:t> (__i == end() || key_comp()(__k</a:t>
            </a:r>
            <a:r>
              <a:rPr lang="en-US" altLang="zh-CN" dirty="0">
                <a:solidFill>
                  <a:schemeClr val="accent2"/>
                </a:solidFill>
              </a:rPr>
              <a:t>,</a:t>
            </a:r>
            <a:r>
              <a:rPr lang="en-US" altLang="zh-CN" dirty="0">
                <a:solidFill>
                  <a:schemeClr val="bg1"/>
                </a:solidFill>
              </a:rPr>
              <a:t> (*__i).first))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  __i = </a:t>
            </a:r>
            <a:r>
              <a:rPr lang="en-US" altLang="zh-CN" dirty="0">
                <a:solidFill>
                  <a:srgbClr val="CC99FF"/>
                </a:solidFill>
              </a:rPr>
              <a:t>_M_t</a:t>
            </a:r>
            <a:r>
              <a:rPr lang="en-US" altLang="zh-CN" dirty="0">
                <a:solidFill>
                  <a:schemeClr val="bg1"/>
                </a:solidFill>
              </a:rPr>
              <a:t>._M_emplace_hint_unique(__i</a:t>
            </a:r>
            <a:r>
              <a:rPr lang="en-US" altLang="zh-CN" dirty="0">
                <a:solidFill>
                  <a:schemeClr val="accent2"/>
                </a:solidFill>
              </a:rPr>
              <a:t>,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</a:t>
            </a:r>
            <a:r>
              <a:rPr lang="en-US" altLang="zh-CN" dirty="0">
                <a:solidFill>
                  <a:srgbClr val="CCCCFF"/>
                </a:solidFill>
              </a:rPr>
              <a:t>        std</a:t>
            </a:r>
            <a:r>
              <a:rPr lang="en-US" altLang="zh-CN" dirty="0">
                <a:solidFill>
                  <a:schemeClr val="bg1"/>
                </a:solidFill>
              </a:rPr>
              <a:t>::piecewise_construct</a:t>
            </a:r>
            <a:r>
              <a:rPr lang="en-US" altLang="zh-CN" dirty="0">
                <a:solidFill>
                  <a:schemeClr val="accent2"/>
                </a:solidFill>
              </a:rPr>
              <a:t>,	</a:t>
            </a:r>
            <a:r>
              <a:rPr lang="en-US" altLang="zh-CN" dirty="0">
                <a:solidFill>
                  <a:schemeClr val="bg1"/>
                </a:solidFill>
              </a:rPr>
              <a:t>		       </a:t>
            </a:r>
            <a:r>
              <a:rPr lang="en-US" altLang="zh-CN" dirty="0">
                <a:solidFill>
                  <a:srgbClr val="CCCCFF"/>
                </a:solidFill>
              </a:rPr>
              <a:t>std</a:t>
            </a:r>
            <a:r>
              <a:rPr lang="en-US" altLang="zh-CN" dirty="0">
                <a:solidFill>
                  <a:schemeClr val="bg1"/>
                </a:solidFill>
              </a:rPr>
              <a:t>::forward_as_tuple(</a:t>
            </a:r>
            <a:r>
              <a:rPr lang="en-US" altLang="zh-CN" dirty="0">
                <a:solidFill>
                  <a:srgbClr val="CCCCFF"/>
                </a:solidFill>
              </a:rPr>
              <a:t>std</a:t>
            </a:r>
            <a:r>
              <a:rPr lang="en-US" altLang="zh-CN" dirty="0">
                <a:solidFill>
                  <a:schemeClr val="bg1"/>
                </a:solidFill>
              </a:rPr>
              <a:t>::move(__k))</a:t>
            </a:r>
            <a:r>
              <a:rPr lang="en-US" altLang="zh-CN" dirty="0">
                <a:solidFill>
                  <a:schemeClr val="accent2"/>
                </a:solidFill>
              </a:rPr>
              <a:t>,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       </a:t>
            </a:r>
            <a:r>
              <a:rPr lang="en-US" altLang="zh-CN" dirty="0">
                <a:solidFill>
                  <a:srgbClr val="CCCCFF"/>
                </a:solidFill>
              </a:rPr>
              <a:t>std</a:t>
            </a:r>
            <a:r>
              <a:rPr lang="en-US" altLang="zh-CN" dirty="0">
                <a:solidFill>
                  <a:schemeClr val="bg1"/>
                </a:solidFill>
              </a:rPr>
              <a:t>::</a:t>
            </a:r>
            <a:r>
              <a:rPr lang="en-US" altLang="zh-CN" dirty="0">
                <a:solidFill>
                  <a:srgbClr val="CCCCFF"/>
                </a:solidFill>
              </a:rPr>
              <a:t>tuple</a:t>
            </a:r>
            <a:r>
              <a:rPr lang="en-US" altLang="zh-CN" dirty="0">
                <a:solidFill>
                  <a:schemeClr val="bg1"/>
                </a:solidFill>
              </a:rPr>
              <a:t>&lt;&gt;())</a:t>
            </a:r>
            <a:r>
              <a:rPr lang="en-US" altLang="zh-CN" dirty="0">
                <a:solidFill>
                  <a:schemeClr val="accent2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	</a:t>
            </a:r>
            <a:r>
              <a:rPr lang="en-US" altLang="zh-CN" dirty="0">
                <a:solidFill>
                  <a:schemeClr val="accent2"/>
                </a:solidFill>
              </a:rPr>
              <a:t>return</a:t>
            </a:r>
            <a:r>
              <a:rPr lang="en-US" altLang="zh-CN" dirty="0">
                <a:solidFill>
                  <a:schemeClr val="bg1"/>
                </a:solidFill>
              </a:rPr>
              <a:t> (*__i).second</a:t>
            </a:r>
            <a:r>
              <a:rPr lang="en-US" altLang="zh-CN" dirty="0">
                <a:solidFill>
                  <a:schemeClr val="accent2"/>
                </a:solidFill>
              </a:rPr>
              <a:t>;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}</a:t>
            </a:r>
          </a:p>
          <a:p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#endif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5897519-AE87-404C-A77D-E29634F44756}"/>
              </a:ext>
            </a:extLst>
          </p:cNvPr>
          <p:cNvSpPr/>
          <p:nvPr/>
        </p:nvSpPr>
        <p:spPr>
          <a:xfrm>
            <a:off x="1559293" y="3311091"/>
            <a:ext cx="3441031" cy="327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BB67392-1430-42F6-B568-D8CA0A4B948C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000324" y="2757638"/>
            <a:ext cx="1949116" cy="71708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3C861715-7A94-452A-9740-531BF550CCA9}"/>
              </a:ext>
            </a:extLst>
          </p:cNvPr>
          <p:cNvSpPr txBox="1"/>
          <p:nvPr/>
        </p:nvSpPr>
        <p:spPr>
          <a:xfrm>
            <a:off x="7025068" y="2165683"/>
            <a:ext cx="4851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lower_bound: a version a binary search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return an iterator pointing to the first element that is not less than __k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3C2EFB-6B97-419E-93E2-2440F13F7F1B}"/>
              </a:ext>
            </a:extLst>
          </p:cNvPr>
          <p:cNvSpPr/>
          <p:nvPr/>
        </p:nvSpPr>
        <p:spPr>
          <a:xfrm>
            <a:off x="1559293" y="3864543"/>
            <a:ext cx="4855945" cy="1386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8EB0D23-5D6D-4C9A-8D49-B9CE876AB6B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415238" y="4557562"/>
            <a:ext cx="534202" cy="1106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B28442B-3C5E-4D3D-BB67-BAF5E6D42BC7}"/>
              </a:ext>
            </a:extLst>
          </p:cNvPr>
          <p:cNvSpPr txBox="1"/>
          <p:nvPr/>
        </p:nvSpPr>
        <p:spPr>
          <a:xfrm>
            <a:off x="6996446" y="4519061"/>
            <a:ext cx="537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__i = insert(__i, value_type(__k, mapped_type))</a:t>
            </a:r>
            <a:r>
              <a:rPr lang="en-US" altLang="zh-CN" dirty="0">
                <a:solidFill>
                  <a:srgbClr val="ED7D31"/>
                </a:solidFill>
              </a:rPr>
              <a:t>;</a:t>
            </a:r>
            <a:endParaRPr lang="zh-CN" altLang="en-US" dirty="0">
              <a:solidFill>
                <a:srgbClr val="ED7D3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C06FA95-137C-4E38-94AC-857B5CB89322}"/>
              </a:ext>
            </a:extLst>
          </p:cNvPr>
          <p:cNvSpPr txBox="1"/>
          <p:nvPr/>
        </p:nvSpPr>
        <p:spPr>
          <a:xfrm>
            <a:off x="6788796" y="5740402"/>
            <a:ext cx="101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Test: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3C0ADD-93BD-4687-A984-05167B34173E}"/>
              </a:ext>
            </a:extLst>
          </p:cNvPr>
          <p:cNvGrpSpPr/>
          <p:nvPr/>
        </p:nvGrpSpPr>
        <p:grpSpPr>
          <a:xfrm>
            <a:off x="7844589" y="5513854"/>
            <a:ext cx="3590477" cy="959813"/>
            <a:chOff x="7892716" y="5532096"/>
            <a:chExt cx="3590477" cy="95981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92DFEC7-D8E4-41C9-98B3-08FBBA6BB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6" t="3761" r="4203"/>
            <a:stretch/>
          </p:blipFill>
          <p:spPr>
            <a:xfrm>
              <a:off x="7892716" y="5532096"/>
              <a:ext cx="3590477" cy="959813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746A297-5997-48D4-AD5D-2783C0AB93E2}"/>
                </a:ext>
              </a:extLst>
            </p:cNvPr>
            <p:cNvSpPr/>
            <p:nvPr/>
          </p:nvSpPr>
          <p:spPr>
            <a:xfrm>
              <a:off x="7892716" y="5532097"/>
              <a:ext cx="3590477" cy="94911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 animBg="1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59742" y="286433"/>
            <a:ext cx="866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References: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C13AF0A-E9B9-4624-BF2C-7F3DE896AC6F}"/>
              </a:ext>
            </a:extLst>
          </p:cNvPr>
          <p:cNvSpPr txBox="1"/>
          <p:nvPr/>
        </p:nvSpPr>
        <p:spPr>
          <a:xfrm>
            <a:off x="814136" y="1219199"/>
            <a:ext cx="105637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AVL Tree - Wikipedia: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</a:rPr>
              <a:t>https://en.wikipedia.org/wiki/AVL_tree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Red-Black Tree vs AVL Tree – GeeksforGeeks: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</a:rPr>
              <a:t>https://www.geeksforgeeks.org/red-black-tree-vs-avl-tree/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zh-CN" altLang="en-US" sz="2400" dirty="0">
                <a:solidFill>
                  <a:schemeClr val="bg1"/>
                </a:solidFill>
              </a:rPr>
              <a:t>侯捷 </a:t>
            </a:r>
            <a:r>
              <a:rPr lang="en-US" altLang="zh-CN" sz="2400" dirty="0">
                <a:solidFill>
                  <a:schemeClr val="bg1"/>
                </a:solidFill>
              </a:rPr>
              <a:t>C++ STL</a:t>
            </a:r>
            <a:r>
              <a:rPr lang="zh-CN" altLang="en-US" sz="2400" dirty="0">
                <a:solidFill>
                  <a:schemeClr val="bg1"/>
                </a:solidFill>
              </a:rPr>
              <a:t>与泛型编程</a:t>
            </a:r>
            <a:r>
              <a:rPr lang="en-US" altLang="zh-CN" sz="2400" dirty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</a:rPr>
              <a:t>https://www.bilibili.com/video/BV1Hb411K763?p=23</a:t>
            </a:r>
            <a:endParaRPr lang="en-US" altLang="zh-CN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std::map - cplusplus.com: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  </a:t>
            </a:r>
            <a:r>
              <a:rPr lang="en-US" altLang="zh-CN" sz="2000" dirty="0">
                <a:solidFill>
                  <a:schemeClr val="bg1"/>
                </a:solidFill>
              </a:rPr>
              <a:t>http://www.cplusplus.com/reference/map/map/?kw=map</a:t>
            </a:r>
            <a:endParaRPr lang="en-US" altLang="zh-CN" sz="2400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6815580" y="0"/>
            <a:ext cx="5376420" cy="5376420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-1" y="2743200"/>
            <a:ext cx="4374037" cy="4114800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9248502" y="0"/>
            <a:ext cx="2943498" cy="2943498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62239" y="2921168"/>
            <a:ext cx="9887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dirty="0">
                <a:solidFill>
                  <a:schemeClr val="bg1"/>
                </a:solidFill>
                <a:cs typeface="+mn-ea"/>
                <a:sym typeface="+mn-lt"/>
              </a:rPr>
              <a:t>Thanks for Listening!</a:t>
            </a:r>
            <a:endParaRPr lang="zh-CN" altLang="en-US" sz="6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297212" y="0"/>
            <a:ext cx="1894788" cy="1894788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 flipV="1">
            <a:off x="0" y="0"/>
            <a:ext cx="4194928" cy="4194928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16200000">
            <a:off x="10916238" y="5582238"/>
            <a:ext cx="1275761" cy="1275761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1782639" y="2866953"/>
            <a:ext cx="39039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OVERVIEW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6653156" y="2490469"/>
            <a:ext cx="678005" cy="678005"/>
          </a:xfrm>
          <a:prstGeom prst="rect">
            <a:avLst/>
          </a:prstGeom>
          <a:solidFill>
            <a:srgbClr val="EF5350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717083" y="2563292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69231" y="2881768"/>
            <a:ext cx="2414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Comparison and Application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7440570" y="2411100"/>
            <a:ext cx="4572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EF5350"/>
                </a:solidFill>
                <a:cs typeface="+mn-ea"/>
                <a:sym typeface="+mn-lt"/>
              </a:rPr>
              <a:t>AVL Trees &amp; RB Trees</a:t>
            </a:r>
            <a:endParaRPr lang="zh-CN" altLang="en-US" sz="3000" b="1" dirty="0">
              <a:solidFill>
                <a:srgbClr val="EF5350"/>
              </a:solidFill>
              <a:cs typeface="+mn-ea"/>
              <a:sym typeface="+mn-lt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6653156" y="3649740"/>
            <a:ext cx="678005" cy="678005"/>
          </a:xfrm>
          <a:prstGeom prst="rect">
            <a:avLst/>
          </a:prstGeom>
          <a:solidFill>
            <a:srgbClr val="EF5350"/>
          </a:solidFill>
          <a:ln w="28575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717083" y="3722564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469231" y="4041039"/>
            <a:ext cx="2741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Set, Map, Multiset and Multimap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7440570" y="3580340"/>
            <a:ext cx="4475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EF5350"/>
                </a:solidFill>
                <a:cs typeface="+mn-ea"/>
                <a:sym typeface="+mn-lt"/>
              </a:rPr>
              <a:t>Red-Black Trees in STL</a:t>
            </a:r>
          </a:p>
        </p:txBody>
      </p:sp>
      <p:sp>
        <p:nvSpPr>
          <p:cNvPr id="29" name="直角三角形 28"/>
          <p:cNvSpPr/>
          <p:nvPr/>
        </p:nvSpPr>
        <p:spPr>
          <a:xfrm rot="5400000" flipH="1">
            <a:off x="719843" y="2402528"/>
            <a:ext cx="3729437" cy="5181506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8155756" y="83270"/>
            <a:ext cx="4119513" cy="3952973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9852581" y="-1571"/>
            <a:ext cx="2337847" cy="2340990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8724" y="3850284"/>
            <a:ext cx="4140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Introduction to AVL Trees</a:t>
            </a:r>
          </a:p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AVL Trees &amp; Red-Black Trees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4121418" y="3203835"/>
            <a:ext cx="4353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EF5350"/>
                </a:solidFill>
                <a:cs typeface="+mn-ea"/>
                <a:sym typeface="+mn-lt"/>
              </a:rPr>
              <a:t>AVL Trees &amp; RB Trees</a:t>
            </a:r>
            <a:endParaRPr lang="zh-CN" altLang="en-US" sz="3000" dirty="0">
              <a:solidFill>
                <a:srgbClr val="EF5350"/>
              </a:solidFill>
              <a:cs typeface="+mn-ea"/>
              <a:sym typeface="+mn-lt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844340" y="2126764"/>
            <a:ext cx="4503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EF5350"/>
                </a:solidFill>
                <a:cs typeface="+mn-ea"/>
                <a:sym typeface="+mn-lt"/>
              </a:rPr>
              <a:t>PART ONE</a:t>
            </a:r>
            <a:endParaRPr lang="zh-CN" altLang="en-US" sz="6600" dirty="0">
              <a:solidFill>
                <a:srgbClr val="EF5350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D821C54-01B8-44CF-BE67-01F0A0468D96}"/>
              </a:ext>
            </a:extLst>
          </p:cNvPr>
          <p:cNvCxnSpPr>
            <a:cxnSpLocks/>
          </p:cNvCxnSpPr>
          <p:nvPr/>
        </p:nvCxnSpPr>
        <p:spPr>
          <a:xfrm>
            <a:off x="4035390" y="3111383"/>
            <a:ext cx="4121217" cy="0"/>
          </a:xfrm>
          <a:prstGeom prst="line">
            <a:avLst/>
          </a:prstGeom>
          <a:ln w="57150">
            <a:solidFill>
              <a:srgbClr val="EF53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6"/>
          <p:cNvSpPr txBox="1"/>
          <p:nvPr/>
        </p:nvSpPr>
        <p:spPr>
          <a:xfrm>
            <a:off x="7174094" y="18968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323C5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7363352" y="4412008"/>
            <a:ext cx="1056253" cy="10562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323C50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EDD155-2574-41C4-80B5-4E4230248BA0}"/>
              </a:ext>
            </a:extLst>
          </p:cNvPr>
          <p:cNvSpPr txBox="1"/>
          <p:nvPr/>
        </p:nvSpPr>
        <p:spPr>
          <a:xfrm>
            <a:off x="164092" y="286433"/>
            <a:ext cx="535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Introduction to AVL Trees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3BF63B0-40DB-44A7-95FD-2CA84C04512D}"/>
              </a:ext>
            </a:extLst>
          </p:cNvPr>
          <p:cNvSpPr txBox="1"/>
          <p:nvPr/>
        </p:nvSpPr>
        <p:spPr>
          <a:xfrm>
            <a:off x="583128" y="1201747"/>
            <a:ext cx="921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· </a:t>
            </a:r>
            <a:r>
              <a:rPr lang="en-US" altLang="zh-CN" sz="2800" dirty="0">
                <a:solidFill>
                  <a:schemeClr val="bg1"/>
                </a:solidFill>
              </a:rPr>
              <a:t>named after inventors </a:t>
            </a:r>
            <a:r>
              <a:rPr lang="en-US" altLang="zh-CN" sz="3200" b="1" dirty="0">
                <a:solidFill>
                  <a:schemeClr val="bg1"/>
                </a:solidFill>
              </a:rPr>
              <a:t>A</a:t>
            </a:r>
            <a:r>
              <a:rPr lang="en-US" altLang="zh-CN" sz="2800" dirty="0">
                <a:solidFill>
                  <a:schemeClr val="bg1"/>
                </a:solidFill>
              </a:rPr>
              <a:t>delson-</a:t>
            </a:r>
            <a:r>
              <a:rPr lang="en-US" altLang="zh-CN" sz="3200" b="1" dirty="0" err="1">
                <a:solidFill>
                  <a:schemeClr val="bg1"/>
                </a:solidFill>
              </a:rPr>
              <a:t>V</a:t>
            </a:r>
            <a:r>
              <a:rPr lang="en-US" altLang="zh-CN" sz="2800" dirty="0" err="1">
                <a:solidFill>
                  <a:schemeClr val="bg1"/>
                </a:solidFill>
              </a:rPr>
              <a:t>elsky</a:t>
            </a:r>
            <a:r>
              <a:rPr lang="en-US" altLang="zh-CN" sz="2800" dirty="0">
                <a:solidFill>
                  <a:schemeClr val="bg1"/>
                </a:solidFill>
              </a:rPr>
              <a:t> and </a:t>
            </a:r>
            <a:r>
              <a:rPr lang="en-US" altLang="zh-CN" sz="3200" b="1" dirty="0">
                <a:solidFill>
                  <a:schemeClr val="bg1"/>
                </a:solidFill>
              </a:rPr>
              <a:t>L</a:t>
            </a:r>
            <a:r>
              <a:rPr lang="en-US" altLang="zh-CN" sz="2800" dirty="0">
                <a:solidFill>
                  <a:schemeClr val="bg1"/>
                </a:solidFill>
              </a:rPr>
              <a:t>andis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F36E01-D734-47FE-8EBC-FDD8BDABA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" r="1429"/>
          <a:stretch/>
        </p:blipFill>
        <p:spPr>
          <a:xfrm>
            <a:off x="3013299" y="2055506"/>
            <a:ext cx="2411311" cy="33762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E4C5B8-C7F9-48D6-9C91-BFB38DE5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597" y="2045542"/>
            <a:ext cx="2411311" cy="3386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F927941-8B89-4D10-8FD9-111015B81325}"/>
              </a:ext>
            </a:extLst>
          </p:cNvPr>
          <p:cNvSpPr txBox="1"/>
          <p:nvPr/>
        </p:nvSpPr>
        <p:spPr>
          <a:xfrm>
            <a:off x="6400800" y="5560193"/>
            <a:ext cx="445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Evgenii Mikhailovich Landis</a:t>
            </a: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USSR, 1921-1997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FE0A015-F674-490F-B7D4-2B5A3264418F}"/>
              </a:ext>
            </a:extLst>
          </p:cNvPr>
          <p:cNvSpPr txBox="1"/>
          <p:nvPr/>
        </p:nvSpPr>
        <p:spPr>
          <a:xfrm>
            <a:off x="2912783" y="5558814"/>
            <a:ext cx="283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Georgy Adelson-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Velsky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USSR, 1922-2014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9EDD155-2574-41C4-80B5-4E4230248BA0}"/>
              </a:ext>
            </a:extLst>
          </p:cNvPr>
          <p:cNvSpPr txBox="1"/>
          <p:nvPr/>
        </p:nvSpPr>
        <p:spPr>
          <a:xfrm>
            <a:off x="164092" y="286433"/>
            <a:ext cx="727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AVL Tree: Definition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12" name="AutoShape 3" descr="{\displaystyle node}">
            <a:extLst>
              <a:ext uri="{FF2B5EF4-FFF2-40B4-BE49-F238E27FC236}">
                <a16:creationId xmlns:a16="http://schemas.microsoft.com/office/drawing/2014/main" id="{26F4ED56-7B71-460B-938F-FC2215D66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2338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AutoShape 7" descr="{\displaystyle node}">
            <a:extLst>
              <a:ext uri="{FF2B5EF4-FFF2-40B4-BE49-F238E27FC236}">
                <a16:creationId xmlns:a16="http://schemas.microsoft.com/office/drawing/2014/main" id="{8366A918-8EE6-497F-8B62-0A097B1038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85370" y="10667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DFA91D-7FC3-41AB-A392-F23FB5FA7CD7}"/>
              </a:ext>
            </a:extLst>
          </p:cNvPr>
          <p:cNvSpPr txBox="1"/>
          <p:nvPr/>
        </p:nvSpPr>
        <p:spPr>
          <a:xfrm>
            <a:off x="606958" y="1505634"/>
            <a:ext cx="558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Balance factor:</a:t>
            </a: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E36B3DA-FF4F-402F-9EC7-98CC390D10C7}"/>
                  </a:ext>
                </a:extLst>
              </p:cNvPr>
              <p:cNvSpPr txBox="1"/>
              <p:nvPr/>
            </p:nvSpPr>
            <p:spPr>
              <a:xfrm>
                <a:off x="606958" y="2103699"/>
                <a:ext cx="1097544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BlanceFactor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</m:d>
                      <m: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Height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RightSubtree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𝑛𝑜𝑑𝑒</m:t>
                              </m:r>
                            </m:e>
                          </m:d>
                        </m:e>
                      </m:d>
                      <m: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Height</m:t>
                      </m:r>
                      <m: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LeftSubtree</m:t>
                      </m:r>
                      <m: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altLang="zh-C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E36B3DA-FF4F-402F-9EC7-98CC390D1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58" y="2103699"/>
                <a:ext cx="10975440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699A4CC6-1F96-4C29-817A-EFDC239412B4}"/>
              </a:ext>
            </a:extLst>
          </p:cNvPr>
          <p:cNvSpPr txBox="1"/>
          <p:nvPr/>
        </p:nvSpPr>
        <p:spPr>
          <a:xfrm>
            <a:off x="606958" y="3017201"/>
            <a:ext cx="969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A binary tree is defined to be an </a:t>
            </a:r>
            <a:r>
              <a:rPr lang="en-US" altLang="zh-CN" sz="2800" b="1" i="1" dirty="0">
                <a:solidFill>
                  <a:schemeClr val="bg1"/>
                </a:solidFill>
              </a:rPr>
              <a:t>AVL tree </a:t>
            </a:r>
            <a:r>
              <a:rPr lang="en-US" altLang="zh-CN" sz="2800" dirty="0">
                <a:solidFill>
                  <a:schemeClr val="bg1"/>
                </a:solidFill>
              </a:rPr>
              <a:t>if the variant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CC02A2C-5992-44DD-B913-F653EBC2E465}"/>
                  </a:ext>
                </a:extLst>
              </p:cNvPr>
              <p:cNvSpPr txBox="1"/>
              <p:nvPr/>
            </p:nvSpPr>
            <p:spPr>
              <a:xfrm>
                <a:off x="730715" y="3618302"/>
                <a:ext cx="49169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BlanceFactor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∈{−1,0,1}</m:t>
                      </m:r>
                    </m:oMath>
                  </m:oMathPara>
                </a14:m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CC02A2C-5992-44DD-B913-F653EBC2E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15" y="3618302"/>
                <a:ext cx="491692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05E9A990-10AB-450B-83B2-8CBE14B8F5C7}"/>
              </a:ext>
            </a:extLst>
          </p:cNvPr>
          <p:cNvSpPr txBox="1"/>
          <p:nvPr/>
        </p:nvSpPr>
        <p:spPr>
          <a:xfrm>
            <a:off x="606958" y="4177231"/>
            <a:ext cx="556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holds for every node in the tree.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31029C-FDC3-461C-8633-D76F23BC7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32" y="3734446"/>
            <a:ext cx="4114501" cy="26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89EDD155-2574-41C4-80B5-4E4230248BA0}"/>
              </a:ext>
            </a:extLst>
          </p:cNvPr>
          <p:cNvSpPr txBox="1"/>
          <p:nvPr/>
        </p:nvSpPr>
        <p:spPr>
          <a:xfrm>
            <a:off x="164092" y="286433"/>
            <a:ext cx="73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AVL Tree: Insertion &amp; Deletion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12" name="AutoShape 3" descr="{\displaystyle node}">
            <a:extLst>
              <a:ext uri="{FF2B5EF4-FFF2-40B4-BE49-F238E27FC236}">
                <a16:creationId xmlns:a16="http://schemas.microsoft.com/office/drawing/2014/main" id="{26F4ED56-7B71-460B-938F-FC2215D66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2338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393755-8A95-4881-A698-9F06690EF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70" y="1786515"/>
            <a:ext cx="3048000" cy="17145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65C30F-5BD3-4AAC-803C-0672E791E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955673" y="2086329"/>
            <a:ext cx="5604730" cy="4227273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E8B7D7E-0886-44F2-8AA5-CA1B1BE4C7E9}"/>
              </a:ext>
            </a:extLst>
          </p:cNvPr>
          <p:cNvCxnSpPr>
            <a:cxnSpLocks/>
          </p:cNvCxnSpPr>
          <p:nvPr/>
        </p:nvCxnSpPr>
        <p:spPr>
          <a:xfrm>
            <a:off x="5390148" y="1371599"/>
            <a:ext cx="0" cy="50773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9F3803C-E5C8-4856-ADFD-F91FFAD9FB64}"/>
              </a:ext>
            </a:extLst>
          </p:cNvPr>
          <p:cNvSpPr txBox="1"/>
          <p:nvPr/>
        </p:nvSpPr>
        <p:spPr>
          <a:xfrm>
            <a:off x="909363" y="3987822"/>
            <a:ext cx="3849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Insert / Delete a node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         </a:t>
            </a:r>
            <a:r>
              <a:rPr lang="en-US" altLang="zh-CN" sz="3600" dirty="0">
                <a:solidFill>
                  <a:schemeClr val="bg1"/>
                </a:solidFill>
              </a:rPr>
              <a:t>→ </a:t>
            </a:r>
            <a:r>
              <a:rPr lang="en-US" altLang="zh-CN" sz="2800" dirty="0">
                <a:solidFill>
                  <a:schemeClr val="bg1"/>
                </a:solidFill>
              </a:rPr>
              <a:t>Fix up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2E5B85B-A005-4795-B33D-6D72FB834A03}"/>
              </a:ext>
            </a:extLst>
          </p:cNvPr>
          <p:cNvSpPr txBox="1"/>
          <p:nvPr/>
        </p:nvSpPr>
        <p:spPr>
          <a:xfrm>
            <a:off x="6071896" y="1141895"/>
            <a:ext cx="51529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Tree Rebalancing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(rotation)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9BA8BB73-DFC7-4A03-A626-FBBC6EFFBE06}"/>
              </a:ext>
            </a:extLst>
          </p:cNvPr>
          <p:cNvCxnSpPr>
            <a:cxnSpLocks/>
          </p:cNvCxnSpPr>
          <p:nvPr/>
        </p:nvCxnSpPr>
        <p:spPr>
          <a:xfrm flipH="1">
            <a:off x="5683425" y="1973066"/>
            <a:ext cx="1118428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763A09-35FA-420E-9658-6F0BF9F71C08}"/>
              </a:ext>
            </a:extLst>
          </p:cNvPr>
          <p:cNvCxnSpPr>
            <a:cxnSpLocks/>
          </p:cNvCxnSpPr>
          <p:nvPr/>
        </p:nvCxnSpPr>
        <p:spPr>
          <a:xfrm>
            <a:off x="5837614" y="1864164"/>
            <a:ext cx="0" cy="151558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6DD63D9-C11B-429A-9B88-BDB0A83698F8}"/>
              </a:ext>
            </a:extLst>
          </p:cNvPr>
          <p:cNvCxnSpPr>
            <a:cxnSpLocks/>
          </p:cNvCxnSpPr>
          <p:nvPr/>
        </p:nvCxnSpPr>
        <p:spPr>
          <a:xfrm>
            <a:off x="11653232" y="4981207"/>
            <a:ext cx="0" cy="1591359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3268E54-435D-4238-89EE-85C9EF17EAC9}"/>
              </a:ext>
            </a:extLst>
          </p:cNvPr>
          <p:cNvCxnSpPr>
            <a:cxnSpLocks/>
          </p:cNvCxnSpPr>
          <p:nvPr/>
        </p:nvCxnSpPr>
        <p:spPr>
          <a:xfrm flipH="1">
            <a:off x="9820959" y="6448926"/>
            <a:ext cx="2000567" cy="0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85B78281-1D52-4242-A7F6-66A935DD8058}"/>
              </a:ext>
            </a:extLst>
          </p:cNvPr>
          <p:cNvSpPr txBox="1"/>
          <p:nvPr/>
        </p:nvSpPr>
        <p:spPr>
          <a:xfrm>
            <a:off x="1206854" y="6022330"/>
            <a:ext cx="2123232" cy="38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954F7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AVL tree animation</a:t>
            </a:r>
            <a:endParaRPr lang="zh-CN" altLang="en-US" dirty="0">
              <a:solidFill>
                <a:srgbClr val="954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74093" y="2266350"/>
            <a:ext cx="341869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323C50"/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174094" y="18968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323C5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7363352" y="4412008"/>
            <a:ext cx="1056253" cy="105625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323C50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64092" y="286433"/>
            <a:ext cx="73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Red-Black Tree </a:t>
            </a:r>
            <a:r>
              <a:rPr lang="en-US" altLang="zh-CN" sz="3600" dirty="0">
                <a:solidFill>
                  <a:srgbClr val="EF5350"/>
                </a:solidFill>
                <a:latin typeface="Lucida Calligraphy" panose="03010101010101010101" pitchFamily="66" charset="0"/>
              </a:rPr>
              <a:t>vs</a:t>
            </a:r>
            <a:r>
              <a:rPr lang="en-US" altLang="zh-CN" sz="3600" dirty="0">
                <a:solidFill>
                  <a:srgbClr val="EF5350"/>
                </a:solidFill>
              </a:rPr>
              <a:t> AVL Tree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90252F0-670E-4509-938A-D9BE1F5CF658}"/>
              </a:ext>
            </a:extLst>
          </p:cNvPr>
          <p:cNvSpPr txBox="1"/>
          <p:nvPr/>
        </p:nvSpPr>
        <p:spPr>
          <a:xfrm>
            <a:off x="829713" y="1255804"/>
            <a:ext cx="9936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Self-Balancing Binary Search Tree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insert / delete </a:t>
            </a:r>
            <a:r>
              <a:rPr lang="en-US" altLang="zh-CN" sz="3200" dirty="0">
                <a:solidFill>
                  <a:schemeClr val="bg1"/>
                </a:solidFill>
              </a:rPr>
              <a:t>→ </a:t>
            </a:r>
            <a:r>
              <a:rPr lang="en-US" altLang="zh-CN" sz="2400" dirty="0">
                <a:solidFill>
                  <a:schemeClr val="bg1"/>
                </a:solidFill>
              </a:rPr>
              <a:t>Fix up (retracing and rotation)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Time Complexity: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	Search: O(logn)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	Insertion: O(logn)  //Each Rotation: O(1)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	Deletion: O(logn)</a:t>
            </a:r>
          </a:p>
          <a:p>
            <a:r>
              <a:rPr lang="en-US" altLang="zh-CN" sz="2400" b="1" dirty="0">
                <a:solidFill>
                  <a:schemeClr val="bg1"/>
                </a:solidFill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</a:rPr>
              <a:t>Extra information: color or balance factor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FB34BD-9387-4672-B537-F0BB035A8EDC}"/>
              </a:ext>
            </a:extLst>
          </p:cNvPr>
          <p:cNvSpPr txBox="1"/>
          <p:nvPr/>
        </p:nvSpPr>
        <p:spPr>
          <a:xfrm>
            <a:off x="2310063" y="4899258"/>
            <a:ext cx="811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</a:rPr>
              <a:t>Why do we need Red-Black Trees?</a:t>
            </a:r>
            <a:endParaRPr lang="zh-CN" alt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rot="5400000" flipV="1">
            <a:off x="10972799" y="0"/>
            <a:ext cx="1219199" cy="1219199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5769204"/>
            <a:ext cx="1088796" cy="1088796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11560403" y="1"/>
            <a:ext cx="631596" cy="631596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8072" y="258626"/>
            <a:ext cx="710534" cy="0"/>
          </a:xfrm>
          <a:prstGeom prst="line">
            <a:avLst/>
          </a:prstGeom>
          <a:ln w="57150" cap="rnd">
            <a:solidFill>
              <a:srgbClr val="EF53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74093" y="2266350"/>
            <a:ext cx="341869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323C50"/>
                </a:solidFill>
                <a:cs typeface="+mn-ea"/>
                <a:sym typeface="+mn-lt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7174094" y="18968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323C50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46B8A5-F785-4821-91F0-5514857D483A}"/>
              </a:ext>
            </a:extLst>
          </p:cNvPr>
          <p:cNvSpPr txBox="1"/>
          <p:nvPr/>
        </p:nvSpPr>
        <p:spPr>
          <a:xfrm>
            <a:off x="164092" y="286433"/>
            <a:ext cx="737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EF5350"/>
                </a:solidFill>
              </a:rPr>
              <a:t>Red-Black Tree </a:t>
            </a:r>
            <a:r>
              <a:rPr lang="en-US" altLang="zh-CN" sz="3600" dirty="0">
                <a:solidFill>
                  <a:srgbClr val="EF5350"/>
                </a:solidFill>
                <a:latin typeface="Lucida Calligraphy" panose="03010101010101010101" pitchFamily="66" charset="0"/>
              </a:rPr>
              <a:t>vs</a:t>
            </a:r>
            <a:r>
              <a:rPr lang="en-US" altLang="zh-CN" sz="3600" dirty="0">
                <a:solidFill>
                  <a:srgbClr val="EF5350"/>
                </a:solidFill>
              </a:rPr>
              <a:t> AVL Tree</a:t>
            </a:r>
            <a:endParaRPr lang="zh-CN" altLang="en-US" sz="3600" dirty="0">
              <a:solidFill>
                <a:srgbClr val="EF53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0252F0-670E-4509-938A-D9BE1F5CF658}"/>
                  </a:ext>
                </a:extLst>
              </p:cNvPr>
              <p:cNvSpPr txBox="1"/>
              <p:nvPr/>
            </p:nvSpPr>
            <p:spPr>
              <a:xfrm>
                <a:off x="829714" y="1433868"/>
                <a:ext cx="993614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AVL Trees:</a:t>
                </a: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·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more balanced → suitable for lookup-intensive applications</a:t>
                </a:r>
              </a:p>
              <a:p>
                <a:endParaRPr lang="en-US" altLang="zh-CN" sz="2400" dirty="0">
                  <a:solidFill>
                    <a:schemeClr val="bg1"/>
                  </a:solidFill>
                </a:endParaRP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Red-Black Trees:</a:t>
                </a: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·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no more than 3 rotations (insertion: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</a:rPr>
                  <a:t>  deletion: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·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rarely trace back to the root</a:t>
                </a:r>
              </a:p>
              <a:p>
                <a:r>
                  <a:rPr lang="en-US" altLang="zh-CN" sz="2400" b="1" dirty="0">
                    <a:solidFill>
                      <a:schemeClr val="bg1"/>
                    </a:solidFill>
                  </a:rPr>
                  <a:t>· 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if keys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</a:rPr>
                  <a:t>, we can store the color information in the sign bit</a:t>
                </a:r>
              </a:p>
              <a:p>
                <a:r>
                  <a:rPr lang="en-US" altLang="zh-CN" sz="2400" dirty="0">
                    <a:solidFill>
                      <a:schemeClr val="bg1"/>
                    </a:solidFill>
                  </a:rPr>
                  <a:t>  → suitable for insert(delete)-intensive tasks</a:t>
                </a:r>
              </a:p>
              <a:p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90252F0-670E-4509-938A-D9BE1F5C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14" y="1433868"/>
                <a:ext cx="9936144" cy="3416320"/>
              </a:xfrm>
              <a:prstGeom prst="rect">
                <a:avLst/>
              </a:prstGeom>
              <a:blipFill>
                <a:blip r:embed="rId3"/>
                <a:stretch>
                  <a:fillRect l="-920" t="-1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C6F13CE9-B7A0-49A9-9423-89F010C02C44}"/>
              </a:ext>
            </a:extLst>
          </p:cNvPr>
          <p:cNvSpPr txBox="1"/>
          <p:nvPr/>
        </p:nvSpPr>
        <p:spPr>
          <a:xfrm>
            <a:off x="1511627" y="5154412"/>
            <a:ext cx="903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chemeClr val="bg1"/>
                </a:solidFill>
              </a:rPr>
              <a:t>Red-Black Trees are more popular in application.</a:t>
            </a:r>
            <a:endParaRPr lang="zh-CN" alt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直角三角形 11"/>
          <p:cNvSpPr/>
          <p:nvPr/>
        </p:nvSpPr>
        <p:spPr>
          <a:xfrm>
            <a:off x="0" y="1325670"/>
            <a:ext cx="6109779" cy="5532330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8155756" y="83270"/>
            <a:ext cx="4119513" cy="3952973"/>
          </a:xfrm>
          <a:prstGeom prst="rtTriangle">
            <a:avLst/>
          </a:prstGeom>
          <a:solidFill>
            <a:srgbClr val="EF5350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0" y="2658359"/>
            <a:ext cx="4637988" cy="4199641"/>
          </a:xfrm>
          <a:prstGeom prst="rtTriangle">
            <a:avLst/>
          </a:prstGeom>
          <a:solidFill>
            <a:srgbClr val="323C50"/>
          </a:solidFill>
          <a:ln>
            <a:noFill/>
          </a:ln>
          <a:effectLst>
            <a:outerShdw blurRad="190500" dist="1270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5"/>
          <p:cNvSpPr/>
          <p:nvPr/>
        </p:nvSpPr>
        <p:spPr>
          <a:xfrm rot="5400000" flipV="1">
            <a:off x="9852581" y="-1571"/>
            <a:ext cx="2337847" cy="2340990"/>
          </a:xfrm>
          <a:prstGeom prst="rtTriangle">
            <a:avLst/>
          </a:prstGeom>
          <a:solidFill>
            <a:srgbClr val="CAD0D8"/>
          </a:solidFill>
          <a:ln>
            <a:noFill/>
          </a:ln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1602" y="3704014"/>
            <a:ext cx="53687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rb_tree Container</a:t>
            </a:r>
          </a:p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Associative Containers Based on rb_tree</a:t>
            </a:r>
          </a:p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·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Introduction to Map</a:t>
            </a:r>
          </a:p>
        </p:txBody>
      </p:sp>
      <p:sp>
        <p:nvSpPr>
          <p:cNvPr id="15" name="TextBox 76"/>
          <p:cNvSpPr txBox="1"/>
          <p:nvPr/>
        </p:nvSpPr>
        <p:spPr>
          <a:xfrm>
            <a:off x="3994481" y="3212357"/>
            <a:ext cx="4353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EF5350"/>
                </a:solidFill>
                <a:cs typeface="+mn-ea"/>
                <a:sym typeface="+mn-lt"/>
              </a:rPr>
              <a:t>Red-Black Trees in STL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3844340" y="2126764"/>
            <a:ext cx="4503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EF5350"/>
                </a:solidFill>
                <a:cs typeface="+mn-ea"/>
                <a:sym typeface="+mn-lt"/>
              </a:rPr>
              <a:t>PART TWO</a:t>
            </a:r>
            <a:endParaRPr lang="zh-CN" altLang="en-US" sz="6600" dirty="0">
              <a:solidFill>
                <a:srgbClr val="EF5350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D821C54-01B8-44CF-BE67-01F0A0468D96}"/>
              </a:ext>
            </a:extLst>
          </p:cNvPr>
          <p:cNvCxnSpPr>
            <a:cxnSpLocks/>
          </p:cNvCxnSpPr>
          <p:nvPr/>
        </p:nvCxnSpPr>
        <p:spPr>
          <a:xfrm>
            <a:off x="3970421" y="3111383"/>
            <a:ext cx="4268605" cy="0"/>
          </a:xfrm>
          <a:prstGeom prst="line">
            <a:avLst/>
          </a:prstGeom>
          <a:ln w="57150">
            <a:solidFill>
              <a:srgbClr val="EF53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973</Words>
  <Application>Microsoft Office PowerPoint</Application>
  <PresentationFormat>宽屏</PresentationFormat>
  <Paragraphs>159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Cambria Math</vt:lpstr>
      <vt:lpstr>Lucida Calligraphy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DELL</cp:lastModifiedBy>
  <cp:revision>105</cp:revision>
  <dcterms:created xsi:type="dcterms:W3CDTF">2017-01-13T03:37:00Z</dcterms:created>
  <dcterms:modified xsi:type="dcterms:W3CDTF">2020-09-06T07:09:01Z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