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19"/>
  </p:notesMasterIdLst>
  <p:sldIdLst>
    <p:sldId id="256" r:id="rId3"/>
    <p:sldId id="260" r:id="rId4"/>
    <p:sldId id="259" r:id="rId5"/>
    <p:sldId id="271" r:id="rId6"/>
    <p:sldId id="286" r:id="rId7"/>
    <p:sldId id="258" r:id="rId8"/>
    <p:sldId id="288" r:id="rId9"/>
    <p:sldId id="289" r:id="rId10"/>
    <p:sldId id="290" r:id="rId11"/>
    <p:sldId id="291" r:id="rId12"/>
    <p:sldId id="292" r:id="rId13"/>
    <p:sldId id="295" r:id="rId14"/>
    <p:sldId id="294" r:id="rId15"/>
    <p:sldId id="293" r:id="rId16"/>
    <p:sldId id="296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9" autoAdjust="0"/>
    <p:restoredTop sz="93704" autoAdjust="0"/>
  </p:normalViewPr>
  <p:slideViewPr>
    <p:cSldViewPr snapToGrid="0" snapToObjects="1">
      <p:cViewPr varScale="1">
        <p:scale>
          <a:sx n="86" d="100"/>
          <a:sy n="86" d="100"/>
        </p:scale>
        <p:origin x="62" y="58"/>
      </p:cViewPr>
      <p:guideLst/>
    </p:cSldViewPr>
  </p:slideViewPr>
  <p:outlineViewPr>
    <p:cViewPr>
      <p:scale>
        <a:sx n="33" d="100"/>
        <a:sy n="33" d="100"/>
      </p:scale>
      <p:origin x="0" y="-6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4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2019/5/13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791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80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299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322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930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231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8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52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735138" y="2152742"/>
            <a:ext cx="8721725" cy="18923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72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pPr marL="0" lvl="0" indent="0" algn="ctr">
              <a:buNone/>
            </a:pPr>
            <a:endParaRPr lang="zh-CN" altLang="en-US" dirty="0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371603" y="1397642"/>
            <a:ext cx="3448794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zh-CN" altLang="en-US" sz="3200" dirty="0"/>
            </a:lvl1pPr>
          </a:lstStyle>
          <a:p>
            <a:pPr marL="0" lvl="0" algn="ctr" defTabSz="914377"/>
            <a:endParaRPr lang="zh-CN" altLang="en-US" dirty="0"/>
          </a:p>
        </p:txBody>
      </p:sp>
      <p:sp>
        <p:nvSpPr>
          <p:cNvPr id="16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638550" y="4349277"/>
            <a:ext cx="4914902" cy="3139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lang="zh-CN" altLang="en-US" sz="1600" baseline="0" dirty="0">
                <a:solidFill>
                  <a:schemeClr val="bg1"/>
                </a:solidFill>
                <a:cs typeface="+mn-ea"/>
              </a:defRPr>
            </a:lvl1pPr>
          </a:lstStyle>
          <a:p>
            <a:pPr marL="228600" lvl="0" indent="-228600" algn="ctr"/>
            <a:endParaRPr lang="zh-CN" altLang="en-US" dirty="0"/>
          </a:p>
        </p:txBody>
      </p:sp>
      <p:sp>
        <p:nvSpPr>
          <p:cNvPr id="17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3638550" y="4700503"/>
            <a:ext cx="4914902" cy="3139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lang="zh-CN" altLang="en-US" sz="1600" baseline="0" dirty="0">
                <a:solidFill>
                  <a:schemeClr val="bg1"/>
                </a:solidFill>
                <a:cs typeface="+mn-ea"/>
              </a:defRPr>
            </a:lvl1pPr>
          </a:lstStyle>
          <a:p>
            <a:pPr marL="228600" lvl="0" indent="-228600" algn="ctr"/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7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81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399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.office.msn.com.cn/t/83/E048C0F1BEBFCE34915F37209150FDF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31653"/>
          <a:stretch/>
        </p:blipFill>
        <p:spPr bwMode="auto">
          <a:xfrm>
            <a:off x="0" y="1899"/>
            <a:ext cx="12192000" cy="34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1016000" y="1485900"/>
            <a:ext cx="3886200" cy="3886200"/>
          </a:xfrm>
          <a:prstGeom prst="ellipse">
            <a:avLst/>
          </a:prstGeom>
          <a:ln w="1174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465" y="2862794"/>
            <a:ext cx="1955270" cy="914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5245099" y="3991505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8678110" y="3991505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245099" y="503375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83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.office.msn.com.cn/t/83/E048C0F1BEBFCE34915F37209150FDF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31653"/>
          <a:stretch/>
        </p:blipFill>
        <p:spPr bwMode="auto">
          <a:xfrm>
            <a:off x="0" y="1899"/>
            <a:ext cx="12192000" cy="34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1016000" y="1485900"/>
            <a:ext cx="3886200" cy="3886200"/>
          </a:xfrm>
          <a:prstGeom prst="ellipse">
            <a:avLst/>
          </a:prstGeom>
          <a:ln w="1174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465" y="2862794"/>
            <a:ext cx="1955270" cy="914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5245099" y="3991505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8678110" y="3991505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245099" y="503375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678110" y="503375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42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.office.msn.com.cn/t/83/E048C0F1BEBFCE34915F37209150FDF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31653"/>
          <a:stretch/>
        </p:blipFill>
        <p:spPr bwMode="auto">
          <a:xfrm>
            <a:off x="0" y="1899"/>
            <a:ext cx="12192000" cy="34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1016000" y="1485900"/>
            <a:ext cx="3886200" cy="3886200"/>
          </a:xfrm>
          <a:prstGeom prst="ellipse">
            <a:avLst/>
          </a:prstGeom>
          <a:ln w="1174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5245099" y="399150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8678110" y="399150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245099" y="535777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245099" y="4674639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8678110" y="4674639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465" y="2862794"/>
            <a:ext cx="1955270" cy="914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95328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.office.msn.com.cn/t/83/E048C0F1BEBFCE34915F37209150FDF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31653"/>
          <a:stretch/>
        </p:blipFill>
        <p:spPr bwMode="auto">
          <a:xfrm>
            <a:off x="0" y="1899"/>
            <a:ext cx="12192000" cy="34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1016000" y="1485900"/>
            <a:ext cx="3886200" cy="3886200"/>
          </a:xfrm>
          <a:prstGeom prst="ellipse">
            <a:avLst/>
          </a:prstGeom>
          <a:ln w="1174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5245099" y="399150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8678110" y="399150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5245099" y="535777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8678110" y="5357774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5245099" y="4674639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8678110" y="4674639"/>
            <a:ext cx="3170990" cy="46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465" y="2862794"/>
            <a:ext cx="1955270" cy="914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6357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12800" y="0"/>
            <a:ext cx="1981200" cy="33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405594"/>
            <a:ext cx="1955270" cy="914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794000" y="2405594"/>
            <a:ext cx="6946766" cy="914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6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12800" y="0"/>
            <a:ext cx="1066800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12727"/>
            <a:ext cx="1066800" cy="4270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879599" y="212727"/>
            <a:ext cx="4741333" cy="4270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12800" y="0"/>
            <a:ext cx="1066800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12727"/>
            <a:ext cx="1066800" cy="4270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879599" y="212727"/>
            <a:ext cx="4741333" cy="4270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46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12800" y="0"/>
            <a:ext cx="1066800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12727"/>
            <a:ext cx="1066800" cy="4270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879599" y="212727"/>
            <a:ext cx="4741333" cy="4270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6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87" r:id="rId3"/>
    <p:sldLayoutId id="2147483693" r:id="rId4"/>
    <p:sldLayoutId id="2147483688" r:id="rId5"/>
    <p:sldLayoutId id="2147483686" r:id="rId6"/>
    <p:sldLayoutId id="2147483682" r:id="rId7"/>
    <p:sldLayoutId id="2147483690" r:id="rId8"/>
    <p:sldLayoutId id="2147483691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SAT</a:t>
            </a:r>
            <a:r>
              <a:rPr lang="zh-CN" altLang="en-US" dirty="0"/>
              <a:t>问题 与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MAX-SAT</a:t>
            </a:r>
            <a:r>
              <a:rPr lang="zh-CN" altLang="en-US" dirty="0"/>
              <a:t>问题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zh-CN" altLang="en-US" dirty="0">
                <a:sym typeface="+mn-lt"/>
              </a:rPr>
              <a:t>报告人：匡舒磊</a:t>
            </a:r>
            <a:endParaRPr lang="en-US" altLang="zh-CN" dirty="0">
              <a:sym typeface="+mn-lt"/>
            </a:endParaRPr>
          </a:p>
          <a:p>
            <a:pPr algn="ctr"/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3638550" y="4700503"/>
            <a:ext cx="4914902" cy="313932"/>
          </a:xfrm>
        </p:spPr>
        <p:txBody>
          <a:bodyPr/>
          <a:lstStyle/>
          <a:p>
            <a:pPr algn="ctr"/>
            <a:r>
              <a:rPr lang="zh-CN" altLang="en-US" dirty="0">
                <a:sym typeface="+mn-lt"/>
              </a:rPr>
              <a:t>南京大学匡亚明学院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0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6399C4-8502-40DA-85CB-C54CE0781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FB71F-B84B-4D88-A883-B6DDF18D4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 is NP-Hard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CE3B846-CBDD-463E-95BC-1EFFB2F9BDCA}"/>
                  </a:ext>
                </a:extLst>
              </p:cNvPr>
              <p:cNvSpPr txBox="1"/>
              <p:nvPr/>
            </p:nvSpPr>
            <p:spPr>
              <a:xfrm>
                <a:off x="1879599" y="1375343"/>
                <a:ext cx="7625919" cy="52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𝑡𝑟𝑎𝑛𝑠𝑓𝑜𝑟𝑚𝑎𝑡𝑖𝑜𝑛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 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𝑥</m:t>
                        </m:r>
                      </m:e>
                    </m:d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: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𝑓𝑟𝑜𝑚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𝑠𝑡𝑟𝑖𝑛𝑔𝑠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𝑜𝑣𝑒𝑟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𝛴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𝑡𝑜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𝑆𝐴𝑇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𝑖𝑛𝑠𝑡𝑎𝑛𝑐𝑒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lang="zh-CN" altLang="en-US" sz="2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CE3B846-CBDD-463E-95BC-1EFFB2F9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99" y="1375343"/>
                <a:ext cx="7625919" cy="525657"/>
              </a:xfrm>
              <a:prstGeom prst="rect">
                <a:avLst/>
              </a:prstGeom>
              <a:blipFill>
                <a:blip r:embed="rId2"/>
                <a:stretch>
                  <a:fillRect l="-639" r="-8473" b="-17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BBFDA0E-F226-4729-B2B7-89FD6C7C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06" y="2362372"/>
            <a:ext cx="10407588" cy="15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3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6399C4-8502-40DA-85CB-C54CE0781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FB71F-B84B-4D88-A883-B6DDF18D4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 is NP-Hard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344534-4B93-45C7-BF5C-C7CAD199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26" y="1245147"/>
            <a:ext cx="8003404" cy="45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6399C4-8502-40DA-85CB-C54CE0781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FB71F-B84B-4D88-A883-B6DDF18D4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 is NP-Hard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1566FB-98E0-46AA-BE46-7B56A8A9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5" y="1802168"/>
            <a:ext cx="11439710" cy="28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6399C4-8502-40DA-85CB-C54CE0781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FB71F-B84B-4D88-A883-B6DDF18D4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 is NP-Hard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AC53F3-18E3-4CEB-B63F-FFAD5148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78" y="678837"/>
            <a:ext cx="7576243" cy="57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6399C4-8502-40DA-85CB-C54CE0781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FB71F-B84B-4D88-A883-B6DDF18D4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 is NP-Hard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25C6E6-0FFE-47B8-9C94-25C094D5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5" y="920482"/>
            <a:ext cx="10012218" cy="17148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61B944-6523-4048-A88D-7A40542E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55" y="2664692"/>
            <a:ext cx="8949591" cy="37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6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A2FC8C3-9EC1-4810-A36F-7FED43584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ACEFBF-F11A-4DC5-8F31-F88A3E68A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0C6DB4-CFD1-438B-B72F-A60861AABF86}"/>
              </a:ext>
            </a:extLst>
          </p:cNvPr>
          <p:cNvSpPr txBox="1"/>
          <p:nvPr/>
        </p:nvSpPr>
        <p:spPr>
          <a:xfrm>
            <a:off x="2414726" y="1819922"/>
            <a:ext cx="184731" cy="30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25324E-96B4-46A0-9988-ACD4B608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3" y="750755"/>
            <a:ext cx="4111838" cy="53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735138" y="2154951"/>
            <a:ext cx="8721725" cy="18923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638550" y="4351486"/>
            <a:ext cx="4914902" cy="313932"/>
          </a:xfrm>
        </p:spPr>
        <p:txBody>
          <a:bodyPr/>
          <a:lstStyle/>
          <a:p>
            <a:r>
              <a:rPr lang="zh-CN" altLang="en-US" dirty="0">
                <a:sym typeface="+mn-lt"/>
              </a:rPr>
              <a:t>报告人：匡舒磊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3638550" y="4702712"/>
            <a:ext cx="4914902" cy="313932"/>
          </a:xfrm>
        </p:spPr>
        <p:txBody>
          <a:bodyPr/>
          <a:lstStyle/>
          <a:p>
            <a:r>
              <a:rPr lang="en-US" altLang="zh-CN" dirty="0">
                <a:sym typeface="+mn-lt"/>
              </a:rPr>
              <a:t>2019.5.13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6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SAT &amp; Max-SAT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13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CNF &amp; k-CNF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46E958-B522-4DDC-BB7E-18A63077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90" y="2201814"/>
            <a:ext cx="10726820" cy="22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70FAD0-4CAA-4B3A-9D4A-AD7C1EA3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211979"/>
            <a:ext cx="10127377" cy="44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74F3E49-8C89-4989-85B7-EDD15D746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0B8B0B-FF56-4930-A2E6-48F831CA63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Max-SAT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947012-59AA-4FF4-8AD1-F0F2815C2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53" y="1522561"/>
            <a:ext cx="9412433" cy="38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Cook’s Theorem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88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4746F3-53F8-4285-B2E0-0A56185AC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D77F4A-1F24-4B2B-A7CD-DEB1640259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NP NP-Hard NPC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C8ED32-856D-4DF1-9095-245DDE2A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61" y="1342979"/>
            <a:ext cx="8189157" cy="16854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E66041-3FFE-40FA-A033-AA24212D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61" y="3562396"/>
            <a:ext cx="8820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DC7CFDD-4078-453F-BFDD-D74E6B302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A93E283-7C28-49FF-A0FD-BBD70C68C59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𝐒𝐀𝐓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𝑵𝑷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A93E283-7C28-49FF-A0FD-BBD70C68C5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287F636-57A1-4B76-8088-E093BFE17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0326"/>
            <a:ext cx="12192000" cy="42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6399C4-8502-40DA-85CB-C54CE0781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FB71F-B84B-4D88-A883-B6DDF18D4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SAT is NP-Hard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A921FD-9BE4-46F6-9E63-467E64EE5DA1}"/>
              </a:ext>
            </a:extLst>
          </p:cNvPr>
          <p:cNvSpPr txBox="1"/>
          <p:nvPr/>
        </p:nvSpPr>
        <p:spPr>
          <a:xfrm>
            <a:off x="1755312" y="1509204"/>
            <a:ext cx="8040256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直接从语言角度进行考虑，如果我们能够对于所有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NP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问题的语言转化为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SAT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问题的语言，那么对应的问题的转化是很简单的填充了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0A9712-D136-4ADA-A398-C467AF9CC7D6}"/>
                  </a:ext>
                </a:extLst>
              </p:cNvPr>
              <p:cNvSpPr txBox="1"/>
              <p:nvPr/>
            </p:nvSpPr>
            <p:spPr>
              <a:xfrm>
                <a:off x="1755312" y="2881392"/>
                <a:ext cx="7929928" cy="525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zh-CN" altLang="en-US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考虑一个非确定性图灵机</a:t>
                </a:r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NDTM, </a:t>
                </a:r>
                <a:r>
                  <a:rPr lang="zh-CN" altLang="en-US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有程序</a:t>
                </a:r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M</a:t>
                </a:r>
                <a:r>
                  <a:rPr lang="zh-CN" altLang="en-US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kern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i="1" kern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𝐿</m:t>
                        </m:r>
                      </m:e>
                      <m:sub>
                        <m:r>
                          <a:rPr lang="zh-CN" altLang="en-US" sz="2400" i="1" kern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𝑀</m:t>
                        </m:r>
                      </m:sub>
                    </m:sSub>
                    <m:r>
                      <a:rPr lang="zh-CN" altLang="en-US" sz="2400" i="1" kern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→</m:t>
                    </m:r>
                    <m:sSub>
                      <m:sSubPr>
                        <m:ctrlPr>
                          <a:rPr lang="zh-CN" altLang="en-US" sz="2400" i="1" kern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i="1" kern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𝐿</m:t>
                        </m:r>
                      </m:e>
                      <m:sub>
                        <m:r>
                          <a:rPr lang="zh-CN" altLang="en-US" sz="2400" i="1" kern="0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𝑆𝐴𝑇</m:t>
                        </m:r>
                      </m:sub>
                    </m:sSub>
                  </m:oMath>
                </a14:m>
                <a:endParaRPr lang="zh-CN" altLang="en-US" sz="2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0A9712-D136-4ADA-A398-C467AF9CC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12" y="2881392"/>
                <a:ext cx="7929928" cy="525657"/>
              </a:xfrm>
              <a:prstGeom prst="rect">
                <a:avLst/>
              </a:prstGeom>
              <a:blipFill>
                <a:blip r:embed="rId2"/>
                <a:stretch>
                  <a:fillRect l="-1230" b="-26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28676DE-A002-4469-9F08-64BCBA9008A5}"/>
                  </a:ext>
                </a:extLst>
              </p:cNvPr>
              <p:cNvSpPr txBox="1"/>
              <p:nvPr/>
            </p:nvSpPr>
            <p:spPr>
              <a:xfrm>
                <a:off x="1755312" y="3508312"/>
                <a:ext cx="9285747" cy="41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altLang="zh-CN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p(n): polynomial over the integers that bounds the time complexity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𝑇</m:t>
                        </m:r>
                      </m:e>
                      <m:sub>
                        <m:r>
                          <a:rPr lang="en-US" altLang="zh-CN" b="0" i="1" kern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+mn-lt"/>
                          </a:rPr>
                          <m:t>𝑀</m:t>
                        </m:r>
                      </m:sub>
                    </m:sSub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+mn-lt"/>
                      </a:rPr>
                      <m:t>)</m:t>
                    </m:r>
                  </m:oMath>
                </a14:m>
                <a:endParaRPr lang="zh-CN" altLang="en-US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28676DE-A002-4469-9F08-64BCBA900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12" y="3508312"/>
                <a:ext cx="9285747" cy="417358"/>
              </a:xfrm>
              <a:prstGeom prst="rect">
                <a:avLst/>
              </a:prstGeom>
              <a:blipFill>
                <a:blip r:embed="rId3"/>
                <a:stretch>
                  <a:fillRect l="-591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119572"/>
      </p:ext>
    </p:extLst>
  </p:cSld>
  <p:clrMapOvr>
    <a:masterClrMapping/>
  </p:clrMapOvr>
</p:sld>
</file>

<file path=ppt/theme/theme1.xml><?xml version="1.0" encoding="utf-8"?>
<a:theme xmlns:a="http://schemas.openxmlformats.org/drawingml/2006/main" name="模板页面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DB3B0"/>
      </a:accent1>
      <a:accent2>
        <a:srgbClr val="479796"/>
      </a:accent2>
      <a:accent3>
        <a:srgbClr val="009EB7"/>
      </a:accent3>
      <a:accent4>
        <a:srgbClr val="EDF0E9"/>
      </a:accent4>
      <a:accent5>
        <a:srgbClr val="4C4C4C"/>
      </a:accent5>
      <a:accent6>
        <a:srgbClr val="B2B2B2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153</Words>
  <Application>Microsoft Office PowerPoint</Application>
  <PresentationFormat>宽屏</PresentationFormat>
  <Paragraphs>47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Cambria Math</vt:lpstr>
      <vt:lpstr>Century Gothic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kuang shulei</cp:lastModifiedBy>
  <cp:revision>75</cp:revision>
  <dcterms:created xsi:type="dcterms:W3CDTF">2015-08-18T02:51:41Z</dcterms:created>
  <dcterms:modified xsi:type="dcterms:W3CDTF">2019-05-13T06:44:56Z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2017-12-21T08:41:38.1487497Z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