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9" r:id="rId3"/>
    <p:sldId id="257" r:id="rId4"/>
    <p:sldId id="258" r:id="rId5"/>
    <p:sldId id="264" r:id="rId6"/>
    <p:sldId id="265" r:id="rId7"/>
    <p:sldId id="277" r:id="rId8"/>
    <p:sldId id="261" r:id="rId9"/>
    <p:sldId id="266" r:id="rId10"/>
    <p:sldId id="279" r:id="rId11"/>
    <p:sldId id="290" r:id="rId12"/>
    <p:sldId id="278" r:id="rId13"/>
    <p:sldId id="280" r:id="rId14"/>
    <p:sldId id="283" r:id="rId15"/>
    <p:sldId id="284" r:id="rId16"/>
    <p:sldId id="262" r:id="rId17"/>
    <p:sldId id="286" r:id="rId18"/>
    <p:sldId id="287" r:id="rId19"/>
    <p:sldId id="291" r:id="rId20"/>
    <p:sldId id="288" r:id="rId21"/>
    <p:sldId id="289" r:id="rId22"/>
    <p:sldId id="263" r:id="rId23"/>
    <p:sldId id="285" r:id="rId24"/>
    <p:sldId id="260" r:id="rId25"/>
  </p:sldIdLst>
  <p:sldSz cx="12192000" cy="6858000"/>
  <p:notesSz cx="6858000" cy="9144000"/>
  <p:embeddedFontLst>
    <p:embeddedFont>
      <p:font typeface="思源黑体 CN" panose="02010600030101010101" charset="-122"/>
      <p:regular r:id="rId27"/>
      <p:bold r:id="rId28"/>
    </p:embeddedFont>
    <p:embeddedFont>
      <p:font typeface="Cambria Math" panose="02040503050406030204" pitchFamily="18" charset="0"/>
      <p:regular r:id="rId29"/>
    </p:embeddedFont>
    <p:embeddedFont>
      <p:font typeface="等线" panose="02010600030101010101" pitchFamily="2" charset="-122"/>
      <p:regular r:id="rId30"/>
      <p:bold r:id="rId31"/>
    </p:embeddedFont>
    <p:embeddedFont>
      <p:font typeface="仿宋" panose="02010609060101010101" pitchFamily="49" charset="-122"/>
      <p:regular r:id="rId32"/>
    </p:embeddedFont>
    <p:embeddedFont>
      <p:font typeface="华文仿宋" panose="02010600040101010101" pitchFamily="2" charset="-122"/>
      <p:regular r:id="rId33"/>
    </p:embeddedFont>
    <p:embeddedFont>
      <p:font typeface="楷体" panose="02010609060101010101" pitchFamily="49"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04" userDrawn="1">
          <p15:clr>
            <a:srgbClr val="A4A3A4"/>
          </p15:clr>
        </p15:guide>
        <p15:guide id="2" pos="7368" userDrawn="1">
          <p15:clr>
            <a:srgbClr val="A4A3A4"/>
          </p15:clr>
        </p15:guide>
        <p15:guide id="3" orient="horz" pos="560" userDrawn="1">
          <p15:clr>
            <a:srgbClr val="A4A3A4"/>
          </p15:clr>
        </p15:guide>
        <p15:guide id="4" orient="horz" pos="624" userDrawn="1">
          <p15:clr>
            <a:srgbClr val="A4A3A4"/>
          </p15:clr>
        </p15:guide>
        <p15:guide id="5" orient="horz" pos="4056" userDrawn="1">
          <p15:clr>
            <a:srgbClr val="A4A3A4"/>
          </p15:clr>
        </p15:guide>
        <p15:guide id="6" orient="horz" pos="39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Walker" initials="WW" lastIdx="1" clrIdx="0">
    <p:extLst>
      <p:ext uri="{19B8F6BF-5375-455C-9EA6-DF929625EA0E}">
        <p15:presenceInfo xmlns:p15="http://schemas.microsoft.com/office/powerpoint/2012/main" userId="9bf9295efdb8a8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7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4" d="100"/>
          <a:sy n="84" d="100"/>
        </p:scale>
        <p:origin x="84" y="256"/>
      </p:cViewPr>
      <p:guideLst>
        <p:guide pos="304"/>
        <p:guide pos="7368"/>
        <p:guide orient="horz" pos="560"/>
        <p:guide orient="horz" pos="624"/>
        <p:guide orient="horz" pos="4056"/>
        <p:guide orient="horz" pos="3992"/>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E0B12-C92B-4558-ACBF-B05E695A05AD}" type="datetimeFigureOut">
              <a:rPr lang="zh-CN" altLang="en-US" smtClean="0"/>
              <a:t>2021/11/29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7A8AB-83DC-417A-8340-4F9D60BE4F94}" type="slidenum">
              <a:rPr lang="zh-CN" altLang="en-US" smtClean="0"/>
              <a:t>‹#›</a:t>
            </a:fld>
            <a:endParaRPr lang="zh-CN" altLang="en-US"/>
          </a:p>
        </p:txBody>
      </p:sp>
    </p:spTree>
    <p:extLst>
      <p:ext uri="{BB962C8B-B14F-4D97-AF65-F5344CB8AC3E}">
        <p14:creationId xmlns:p14="http://schemas.microsoft.com/office/powerpoint/2010/main" val="370394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461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89C2BEC8-21BD-4310-BB6A-347A173B26BE}"/>
              </a:ext>
            </a:extLst>
          </p:cNvPr>
          <p:cNvGrpSpPr/>
          <p:nvPr userDrawn="1"/>
        </p:nvGrpSpPr>
        <p:grpSpPr>
          <a:xfrm flipV="1">
            <a:off x="0" y="0"/>
            <a:ext cx="12192000" cy="889000"/>
            <a:chOff x="0" y="3516060"/>
            <a:chExt cx="12192000" cy="3341940"/>
          </a:xfrm>
        </p:grpSpPr>
        <p:sp>
          <p:nvSpPr>
            <p:cNvPr id="8" name="矩形 6">
              <a:extLst>
                <a:ext uri="{FF2B5EF4-FFF2-40B4-BE49-F238E27FC236}">
                  <a16:creationId xmlns:a16="http://schemas.microsoft.com/office/drawing/2014/main" id="{20AD381A-0596-4475-BC33-CAE4103969F8}"/>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6">
              <a:extLst>
                <a:ext uri="{FF2B5EF4-FFF2-40B4-BE49-F238E27FC236}">
                  <a16:creationId xmlns:a16="http://schemas.microsoft.com/office/drawing/2014/main" id="{50BC89C5-7655-4654-B9DE-752FDB2034C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6">
              <a:extLst>
                <a:ext uri="{FF2B5EF4-FFF2-40B4-BE49-F238E27FC236}">
                  <a16:creationId xmlns:a16="http://schemas.microsoft.com/office/drawing/2014/main" id="{78E31E3F-8859-417A-B18D-A2E2DB42ED1C}"/>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2">
                <a:alphaModFix amt="20000"/>
              </a:blip>
              <a:srcRect/>
              <a:stretch>
                <a:fillRect l="-1" t="-207857" r="1" b="-21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411581347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58266"/>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4" userDrawn="1">
          <p15:clr>
            <a:srgbClr val="F26B43"/>
          </p15:clr>
        </p15:guide>
        <p15:guide id="2" pos="7368" userDrawn="1">
          <p15:clr>
            <a:srgbClr val="F26B43"/>
          </p15:clr>
        </p15:guide>
        <p15:guide id="3" orient="horz" pos="560" userDrawn="1">
          <p15:clr>
            <a:srgbClr val="F26B43"/>
          </p15:clr>
        </p15:guide>
        <p15:guide id="4" orient="horz" pos="624" userDrawn="1">
          <p15:clr>
            <a:srgbClr val="F26B43"/>
          </p15:clr>
        </p15:guide>
        <p15:guide id="5" orient="horz" pos="4056" userDrawn="1">
          <p15:clr>
            <a:srgbClr val="F26B43"/>
          </p15:clr>
        </p15:guide>
        <p15:guide id="6"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image" Target="../media/image1.jf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1.jfi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8" Type="http://schemas.openxmlformats.org/officeDocument/2006/relationships/hyperlink" Target="http://www.cse.unt.edu/~tarau/teaching/PL/docs/Church%20encoding.pdf" TargetMode="External"/><Relationship Id="rId3" Type="http://schemas.openxmlformats.org/officeDocument/2006/relationships/hyperlink" Target="https://zhuanlan.zhihu.com/p/30510749" TargetMode="External"/><Relationship Id="rId7" Type="http://schemas.openxmlformats.org/officeDocument/2006/relationships/hyperlink" Target="https://www.jianshu.com/p/dadc87b31b6f" TargetMode="External"/><Relationship Id="rId2" Type="http://schemas.openxmlformats.org/officeDocument/2006/relationships/hyperlink" Target="https://www.cnblogs.com/edwardloveyou/p/9446619.html" TargetMode="External"/><Relationship Id="rId1" Type="http://schemas.openxmlformats.org/officeDocument/2006/relationships/slideLayout" Target="../slideLayouts/slideLayout2.xml"/><Relationship Id="rId6" Type="http://schemas.openxmlformats.org/officeDocument/2006/relationships/hyperlink" Target="https://rwh.readthedocs.io/en/latest/chp/4.html" TargetMode="External"/><Relationship Id="rId5" Type="http://schemas.openxmlformats.org/officeDocument/2006/relationships/hyperlink" Target="https://zh.wikipedia.org/wiki/%CE%9B%E6%BC%94%E7%AE%97" TargetMode="External"/><Relationship Id="rId4" Type="http://schemas.openxmlformats.org/officeDocument/2006/relationships/hyperlink" Target="https://www.cnblogs.com/catkins/archive/2012/11/14/5270699.html" TargetMode="External"/><Relationship Id="rId9" Type="http://schemas.openxmlformats.org/officeDocument/2006/relationships/hyperlink" Target="https://blog.csdn.net/universsky2015/article/details/100933589"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7.xml"/><Relationship Id="rId7" Type="http://schemas.openxmlformats.org/officeDocument/2006/relationships/image" Target="../media/image1.jfif"/><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1.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E2ABBB6-6DF8-43BB-9F9A-DB451D5ECF00}"/>
              </a:ext>
            </a:extLst>
          </p:cNvPr>
          <p:cNvSpPr/>
          <p:nvPr/>
        </p:nvSpPr>
        <p:spPr>
          <a:xfrm>
            <a:off x="0" y="0"/>
            <a:ext cx="12192000" cy="6858000"/>
          </a:xfrm>
          <a:prstGeom prst="rect">
            <a:avLst/>
          </a:prstGeom>
          <a:blipFill dpi="0" rotWithShape="1">
            <a:blip r:embed="rId7">
              <a:alphaModFix amt="2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83938A61-2E4E-4B14-981C-C483C83F45D7}"/>
              </a:ext>
            </a:extLst>
          </p:cNvPr>
          <p:cNvGrpSpPr/>
          <p:nvPr/>
        </p:nvGrpSpPr>
        <p:grpSpPr>
          <a:xfrm>
            <a:off x="0" y="3516060"/>
            <a:ext cx="12192000" cy="3341940"/>
            <a:chOff x="0" y="3516060"/>
            <a:chExt cx="12192000" cy="3341940"/>
          </a:xfrm>
        </p:grpSpPr>
        <p:sp>
          <p:nvSpPr>
            <p:cNvPr id="14"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8">
                <a:alphaModFix amt="5000"/>
              </a:blip>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38E56C29-0AC8-4C97-90B4-7F3DB8320CE0}"/>
              </a:ext>
            </a:extLst>
          </p:cNvPr>
          <p:cNvGrpSpPr/>
          <p:nvPr/>
        </p:nvGrpSpPr>
        <p:grpSpPr>
          <a:xfrm>
            <a:off x="845458" y="1342532"/>
            <a:ext cx="11176359" cy="5219660"/>
            <a:chOff x="845458" y="1342532"/>
            <a:chExt cx="11176359" cy="5219660"/>
          </a:xfrm>
        </p:grpSpPr>
        <p:grpSp>
          <p:nvGrpSpPr>
            <p:cNvPr id="15" name="组合 14">
              <a:extLst>
                <a:ext uri="{FF2B5EF4-FFF2-40B4-BE49-F238E27FC236}">
                  <a16:creationId xmlns:a16="http://schemas.microsoft.com/office/drawing/2014/main" id="{F053F15F-B3B1-4618-A1B2-23B04C32FC6D}"/>
                </a:ext>
              </a:extLst>
            </p:cNvPr>
            <p:cNvGrpSpPr/>
            <p:nvPr/>
          </p:nvGrpSpPr>
          <p:grpSpPr>
            <a:xfrm>
              <a:off x="845458" y="1342532"/>
              <a:ext cx="10810923" cy="2305496"/>
              <a:chOff x="460351" y="882360"/>
              <a:chExt cx="10810923" cy="2305496"/>
            </a:xfrm>
          </p:grpSpPr>
          <p:sp>
            <p:nvSpPr>
              <p:cNvPr id="16" name="文本框 15">
                <a:extLst>
                  <a:ext uri="{FF2B5EF4-FFF2-40B4-BE49-F238E27FC236}">
                    <a16:creationId xmlns:a16="http://schemas.microsoft.com/office/drawing/2014/main" id="{CDB88A95-962D-4D6A-9907-050016882DFA}"/>
                  </a:ext>
                </a:extLst>
              </p:cNvPr>
              <p:cNvSpPr txBox="1"/>
              <p:nvPr>
                <p:custDataLst>
                  <p:tags r:id="rId4"/>
                </p:custDataLst>
              </p:nvPr>
            </p:nvSpPr>
            <p:spPr>
              <a:xfrm>
                <a:off x="460351" y="1956750"/>
                <a:ext cx="10810923" cy="1231106"/>
              </a:xfrm>
              <a:prstGeom prst="rect">
                <a:avLst/>
              </a:prstGeom>
              <a:noFill/>
            </p:spPr>
            <p:txBody>
              <a:bodyPr wrap="square" lIns="0" tIns="0" rIns="0" bIns="0" rtlCol="0">
                <a:spAutoFit/>
              </a:bodyPr>
              <a:lstStyle/>
              <a:p>
                <a:r>
                  <a:rPr kumimoji="1" lang="en-US" altLang="zh-CN" sz="8000" b="1" dirty="0">
                    <a:solidFill>
                      <a:schemeClr val="bg1"/>
                    </a:solidFill>
                    <a:latin typeface="Cambria Math" panose="02040503050406030204" pitchFamily="18" charset="0"/>
                    <a:ea typeface="Cambria Math" panose="02040503050406030204" pitchFamily="18" charset="0"/>
                    <a:cs typeface="Yuanti SC" charset="-122"/>
                  </a:rPr>
                  <a:t>Problem solving    </a:t>
                </a:r>
                <a:r>
                  <a:rPr kumimoji="1" lang="en-US" altLang="zh-CN" sz="8000" dirty="0">
                    <a:solidFill>
                      <a:schemeClr val="bg1"/>
                    </a:solidFill>
                    <a:latin typeface="Times New Roman" panose="02020603050405020304" pitchFamily="18" charset="0"/>
                    <a:ea typeface="思源黑体 CN" panose="020B0500000000000000" pitchFamily="34" charset="-122"/>
                    <a:cs typeface="Times New Roman" panose="02020603050405020304" pitchFamily="18" charset="0"/>
                  </a:rPr>
                  <a:t>OT 2</a:t>
                </a:r>
                <a:endParaRPr kumimoji="1" lang="zh-CN" altLang="en-US" sz="8000" dirty="0">
                  <a:solidFill>
                    <a:schemeClr val="bg1"/>
                  </a:solidFill>
                  <a:latin typeface="Times New Roman" panose="02020603050405020304" pitchFamily="18" charset="0"/>
                  <a:ea typeface="思源黑体 CN" panose="020B0500000000000000" pitchFamily="34" charset="-122"/>
                  <a:cs typeface="Times New Roman" panose="02020603050405020304" pitchFamily="18" charset="0"/>
                </a:endParaRPr>
              </a:p>
            </p:txBody>
          </p:sp>
          <p:sp>
            <p:nvSpPr>
              <p:cNvPr id="18" name="文本框 5">
                <a:extLst>
                  <a:ext uri="{FF2B5EF4-FFF2-40B4-BE49-F238E27FC236}">
                    <a16:creationId xmlns:a16="http://schemas.microsoft.com/office/drawing/2014/main" id="{2007FFA4-8CCD-4CFC-A6AA-1479E24DAFE8}"/>
                  </a:ext>
                </a:extLst>
              </p:cNvPr>
              <p:cNvSpPr txBox="1"/>
              <p:nvPr>
                <p:custDataLst>
                  <p:tags r:id="rId5"/>
                </p:custDataLst>
              </p:nvPr>
            </p:nvSpPr>
            <p:spPr>
              <a:xfrm>
                <a:off x="482600" y="882360"/>
                <a:ext cx="6622013" cy="830997"/>
              </a:xfrm>
              <a:prstGeom prst="rect">
                <a:avLst/>
              </a:prstGeom>
              <a:noFill/>
            </p:spPr>
            <p:txBody>
              <a:bodyPr wrap="square" lIns="0" tIns="0" rIns="0" bIns="0" rtlCol="0">
                <a:spAutoFit/>
              </a:bodyPr>
              <a:lstStyle/>
              <a:p>
                <a:r>
                  <a:rPr lang="en-US" altLang="zh-CN" sz="5400" b="1" dirty="0">
                    <a:solidFill>
                      <a:schemeClr val="accent1">
                        <a:lumMod val="40000"/>
                        <a:lumOff val="60000"/>
                      </a:schemeClr>
                    </a:solidFill>
                  </a:rPr>
                  <a:t>Nanjing University</a:t>
                </a:r>
              </a:p>
            </p:txBody>
          </p:sp>
        </p:grpSp>
        <p:grpSp>
          <p:nvGrpSpPr>
            <p:cNvPr id="19" name="组合 18">
              <a:extLst>
                <a:ext uri="{FF2B5EF4-FFF2-40B4-BE49-F238E27FC236}">
                  <a16:creationId xmlns:a16="http://schemas.microsoft.com/office/drawing/2014/main" id="{85699561-7028-4FE0-AF03-3BFA62218125}"/>
                </a:ext>
              </a:extLst>
            </p:cNvPr>
            <p:cNvGrpSpPr/>
            <p:nvPr/>
          </p:nvGrpSpPr>
          <p:grpSpPr>
            <a:xfrm>
              <a:off x="867707" y="3922066"/>
              <a:ext cx="2239906" cy="548098"/>
              <a:chOff x="482601" y="1616198"/>
              <a:chExt cx="1469030" cy="359467"/>
            </a:xfrm>
          </p:grpSpPr>
          <p:sp>
            <p:nvSpPr>
              <p:cNvPr id="20" name="矩形 19">
                <a:extLst>
                  <a:ext uri="{FF2B5EF4-FFF2-40B4-BE49-F238E27FC236}">
                    <a16:creationId xmlns:a16="http://schemas.microsoft.com/office/drawing/2014/main" id="{D8935C0F-9FCC-4759-8B81-31F1638660DD}"/>
                  </a:ext>
                </a:extLst>
              </p:cNvPr>
              <p:cNvSpPr/>
              <p:nvPr/>
            </p:nvSpPr>
            <p:spPr>
              <a:xfrm>
                <a:off x="482601" y="1616198"/>
                <a:ext cx="1469030" cy="3594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5">
                <a:extLst>
                  <a:ext uri="{FF2B5EF4-FFF2-40B4-BE49-F238E27FC236}">
                    <a16:creationId xmlns:a16="http://schemas.microsoft.com/office/drawing/2014/main" id="{D572E3A3-4FA8-4703-9E41-2D32CF794238}"/>
                  </a:ext>
                </a:extLst>
              </p:cNvPr>
              <p:cNvSpPr txBox="1"/>
              <p:nvPr>
                <p:custDataLst>
                  <p:tags r:id="rId3"/>
                </p:custDataLst>
              </p:nvPr>
            </p:nvSpPr>
            <p:spPr>
              <a:xfrm>
                <a:off x="537030" y="1715190"/>
                <a:ext cx="1360172" cy="161483"/>
              </a:xfrm>
              <a:prstGeom prst="rect">
                <a:avLst/>
              </a:prstGeom>
              <a:noFill/>
            </p:spPr>
            <p:txBody>
              <a:bodyPr wrap="square" lIns="0" tIns="0" rIns="0" bIns="0" rtlCol="0">
                <a:spAutoFit/>
              </a:bodyPr>
              <a:lstStyle/>
              <a:p>
                <a:pPr algn="ctr"/>
                <a:r>
                  <a:rPr kumimoji="1" lang="zh-CN" altLang="en-US" sz="1600" dirty="0">
                    <a:solidFill>
                      <a:schemeClr val="bg1"/>
                    </a:solidFill>
                    <a:latin typeface="思源黑体 CN" panose="020B0500000000000000" pitchFamily="34" charset="-122"/>
                    <a:ea typeface="思源黑体 CN" panose="020B0500000000000000" pitchFamily="34" charset="-122"/>
                    <a:cs typeface="Yuanti SC" charset="-122"/>
                  </a:rPr>
                  <a:t>王彦翔     </a:t>
                </a:r>
              </a:p>
            </p:txBody>
          </p:sp>
        </p:grpSp>
        <p:grpSp>
          <p:nvGrpSpPr>
            <p:cNvPr id="22" name="组合 21">
              <a:extLst>
                <a:ext uri="{FF2B5EF4-FFF2-40B4-BE49-F238E27FC236}">
                  <a16:creationId xmlns:a16="http://schemas.microsoft.com/office/drawing/2014/main" id="{7F94B2B1-C758-46CE-B203-7F90C1EDA571}"/>
                </a:ext>
              </a:extLst>
            </p:cNvPr>
            <p:cNvGrpSpPr/>
            <p:nvPr/>
          </p:nvGrpSpPr>
          <p:grpSpPr>
            <a:xfrm>
              <a:off x="3590213" y="3922066"/>
              <a:ext cx="2239906" cy="548098"/>
              <a:chOff x="482601" y="1616198"/>
              <a:chExt cx="1469030" cy="359467"/>
            </a:xfrm>
          </p:grpSpPr>
          <p:sp>
            <p:nvSpPr>
              <p:cNvPr id="23" name="矩形 22">
                <a:extLst>
                  <a:ext uri="{FF2B5EF4-FFF2-40B4-BE49-F238E27FC236}">
                    <a16:creationId xmlns:a16="http://schemas.microsoft.com/office/drawing/2014/main" id="{0EC40D4B-858F-4851-BAD6-F316F2C8F9A7}"/>
                  </a:ext>
                </a:extLst>
              </p:cNvPr>
              <p:cNvSpPr/>
              <p:nvPr/>
            </p:nvSpPr>
            <p:spPr>
              <a:xfrm>
                <a:off x="482601" y="1616198"/>
                <a:ext cx="1469030" cy="3594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4" name="文本框 5">
                <a:extLst>
                  <a:ext uri="{FF2B5EF4-FFF2-40B4-BE49-F238E27FC236}">
                    <a16:creationId xmlns:a16="http://schemas.microsoft.com/office/drawing/2014/main" id="{6DBF8192-CDC3-4D23-B412-134968183D06}"/>
                  </a:ext>
                </a:extLst>
              </p:cNvPr>
              <p:cNvSpPr txBox="1"/>
              <p:nvPr>
                <p:custDataLst>
                  <p:tags r:id="rId2"/>
                </p:custDataLst>
              </p:nvPr>
            </p:nvSpPr>
            <p:spPr>
              <a:xfrm>
                <a:off x="537030" y="1725283"/>
                <a:ext cx="1360172" cy="161483"/>
              </a:xfrm>
              <a:prstGeom prst="rect">
                <a:avLst/>
              </a:prstGeom>
              <a:noFill/>
            </p:spPr>
            <p:txBody>
              <a:bodyPr wrap="square" lIns="0" tIns="0" rIns="0" bIns="0" rtlCol="0">
                <a:spAutoFit/>
              </a:bodyPr>
              <a:lstStyle/>
              <a:p>
                <a:pPr algn="ctr"/>
                <a:r>
                  <a:rPr kumimoji="1" lang="en-US" altLang="zh-CN" sz="1600" dirty="0">
                    <a:solidFill>
                      <a:schemeClr val="bg1"/>
                    </a:solidFill>
                    <a:latin typeface="思源黑体 CN" panose="020B0500000000000000" pitchFamily="34" charset="-122"/>
                    <a:ea typeface="思源黑体 CN" panose="020B0500000000000000" pitchFamily="34" charset="-122"/>
                    <a:cs typeface="Yuanti SC" charset="-122"/>
                  </a:rPr>
                  <a:t>2021.11.29</a:t>
                </a:r>
                <a:endParaRPr kumimoji="1" lang="zh-CN" altLang="en-US" sz="1600" dirty="0">
                  <a:solidFill>
                    <a:schemeClr val="bg1"/>
                  </a:solidFill>
                  <a:latin typeface="思源黑体 CN" panose="020B0500000000000000" pitchFamily="34" charset="-122"/>
                  <a:ea typeface="思源黑体 CN" panose="020B0500000000000000" pitchFamily="34" charset="-122"/>
                  <a:cs typeface="Yuanti SC" charset="-122"/>
                </a:endParaRPr>
              </a:p>
            </p:txBody>
          </p:sp>
        </p:grpSp>
        <p:sp>
          <p:nvSpPr>
            <p:cNvPr id="27"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6578601" y="5885084"/>
              <a:ext cx="5443216" cy="677108"/>
            </a:xfrm>
            <a:prstGeom prst="rect">
              <a:avLst/>
            </a:prstGeom>
            <a:noFill/>
          </p:spPr>
          <p:txBody>
            <a:bodyPr wrap="square" lIns="0" tIns="0" rIns="0" bIns="0" rtlCol="0">
              <a:spAutoFit/>
            </a:bodyPr>
            <a:lstStyle/>
            <a:p>
              <a:r>
                <a:rPr lang="en-US" altLang="zh-CN" sz="4400" b="1" dirty="0">
                  <a:solidFill>
                    <a:schemeClr val="bg1">
                      <a:alpha val="10000"/>
                    </a:schemeClr>
                  </a:solidFill>
                </a:rPr>
                <a:t>Nanjing University</a:t>
              </a:r>
            </a:p>
          </p:txBody>
        </p:sp>
      </p:grpSp>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4066" y="194692"/>
            <a:ext cx="1911711" cy="607948"/>
          </a:xfrm>
          <a:prstGeom prst="rect">
            <a:avLst/>
          </a:prstGeom>
        </p:spPr>
      </p:pic>
    </p:spTree>
    <p:extLst>
      <p:ext uri="{BB962C8B-B14F-4D97-AF65-F5344CB8AC3E}">
        <p14:creationId xmlns:p14="http://schemas.microsoft.com/office/powerpoint/2010/main" val="3579298972"/>
      </p:ext>
    </p:extLst>
  </p:cSld>
  <p:clrMapOvr>
    <a:masterClrMapping/>
  </p:clrMapOvr>
  <mc:AlternateContent xmlns:mc="http://schemas.openxmlformats.org/markup-compatibility/2006" xmlns:p14="http://schemas.microsoft.com/office/powerpoint/2010/main">
    <mc:Choice Requires="p14">
      <p:transition spd="med" p14:dur="700" advTm="14014">
        <p:fade/>
      </p:transition>
    </mc:Choice>
    <mc:Fallback xmlns="">
      <p:transition spd="med" advTm="14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AutoShape 2" descr="preview">
            <a:extLst>
              <a:ext uri="{FF2B5EF4-FFF2-40B4-BE49-F238E27FC236}">
                <a16:creationId xmlns:a16="http://schemas.microsoft.com/office/drawing/2014/main" id="{4625E8EE-D1C3-4CAC-88C8-3D5F92D1F008}"/>
              </a:ext>
            </a:extLst>
          </p:cNvPr>
          <p:cNvSpPr>
            <a:spLocks noChangeAspect="1" noChangeArrowheads="1"/>
          </p:cNvSpPr>
          <p:nvPr/>
        </p:nvSpPr>
        <p:spPr bwMode="auto">
          <a:xfrm>
            <a:off x="6465903" y="2987334"/>
            <a:ext cx="202189" cy="2021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100" name="Picture 4" descr="preview">
            <a:extLst>
              <a:ext uri="{FF2B5EF4-FFF2-40B4-BE49-F238E27FC236}">
                <a16:creationId xmlns:a16="http://schemas.microsoft.com/office/drawing/2014/main" id="{4569112B-2745-48F8-B917-3DA50E132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05" y="1506944"/>
            <a:ext cx="8087557" cy="427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391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AutoShape 2" descr="preview">
            <a:extLst>
              <a:ext uri="{FF2B5EF4-FFF2-40B4-BE49-F238E27FC236}">
                <a16:creationId xmlns:a16="http://schemas.microsoft.com/office/drawing/2014/main" id="{4625E8EE-D1C3-4CAC-88C8-3D5F92D1F008}"/>
              </a:ext>
            </a:extLst>
          </p:cNvPr>
          <p:cNvSpPr>
            <a:spLocks noChangeAspect="1" noChangeArrowheads="1"/>
          </p:cNvSpPr>
          <p:nvPr/>
        </p:nvSpPr>
        <p:spPr bwMode="auto">
          <a:xfrm>
            <a:off x="6465903" y="2987334"/>
            <a:ext cx="202189" cy="2021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图片 2">
            <a:extLst>
              <a:ext uri="{FF2B5EF4-FFF2-40B4-BE49-F238E27FC236}">
                <a16:creationId xmlns:a16="http://schemas.microsoft.com/office/drawing/2014/main" id="{21488F40-CF8A-457F-A676-11AC6100C5B5}"/>
              </a:ext>
            </a:extLst>
          </p:cNvPr>
          <p:cNvPicPr>
            <a:picLocks noChangeAspect="1"/>
          </p:cNvPicPr>
          <p:nvPr/>
        </p:nvPicPr>
        <p:blipFill>
          <a:blip r:embed="rId3"/>
          <a:stretch>
            <a:fillRect/>
          </a:stretch>
        </p:blipFill>
        <p:spPr>
          <a:xfrm>
            <a:off x="287645" y="1950592"/>
            <a:ext cx="6645216" cy="1478408"/>
          </a:xfrm>
          <a:prstGeom prst="rect">
            <a:avLst/>
          </a:prstGeom>
        </p:spPr>
      </p:pic>
      <p:sp>
        <p:nvSpPr>
          <p:cNvPr id="4" name="矩形 3">
            <a:extLst>
              <a:ext uri="{FF2B5EF4-FFF2-40B4-BE49-F238E27FC236}">
                <a16:creationId xmlns:a16="http://schemas.microsoft.com/office/drawing/2014/main" id="{ABD85FEE-4E03-43CB-85C1-BE84B1AB9A65}"/>
              </a:ext>
            </a:extLst>
          </p:cNvPr>
          <p:cNvSpPr/>
          <p:nvPr/>
        </p:nvSpPr>
        <p:spPr>
          <a:xfrm>
            <a:off x="488272" y="1873188"/>
            <a:ext cx="4021584" cy="187318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下 4">
            <a:extLst>
              <a:ext uri="{FF2B5EF4-FFF2-40B4-BE49-F238E27FC236}">
                <a16:creationId xmlns:a16="http://schemas.microsoft.com/office/drawing/2014/main" id="{BCE66BFA-9A43-4A40-8BEA-3464B3E9B597}"/>
              </a:ext>
            </a:extLst>
          </p:cNvPr>
          <p:cNvSpPr/>
          <p:nvPr/>
        </p:nvSpPr>
        <p:spPr>
          <a:xfrm>
            <a:off x="2228295" y="3763988"/>
            <a:ext cx="355107" cy="11718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F46241A-E6D8-4A89-81F3-2C9E508C7C8C}"/>
              </a:ext>
            </a:extLst>
          </p:cNvPr>
          <p:cNvSpPr txBox="1"/>
          <p:nvPr/>
        </p:nvSpPr>
        <p:spPr>
          <a:xfrm>
            <a:off x="1518082" y="4917940"/>
            <a:ext cx="3364637" cy="523220"/>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Abstraction</a:t>
            </a:r>
            <a:endParaRPr lang="zh-CN" altLang="en-US" sz="2800" dirty="0">
              <a:latin typeface="Cambria Math" panose="02040503050406030204" pitchFamily="18" charset="0"/>
            </a:endParaRPr>
          </a:p>
        </p:txBody>
      </p:sp>
      <p:sp>
        <p:nvSpPr>
          <p:cNvPr id="8" name="文本框 7">
            <a:extLst>
              <a:ext uri="{FF2B5EF4-FFF2-40B4-BE49-F238E27FC236}">
                <a16:creationId xmlns:a16="http://schemas.microsoft.com/office/drawing/2014/main" id="{9CB1B42E-DFDF-491B-AA6B-D770AC0577E0}"/>
              </a:ext>
            </a:extLst>
          </p:cNvPr>
          <p:cNvSpPr txBox="1"/>
          <p:nvPr/>
        </p:nvSpPr>
        <p:spPr>
          <a:xfrm>
            <a:off x="6932860" y="2113594"/>
            <a:ext cx="4380299" cy="1384995"/>
          </a:xfrm>
          <a:prstGeom prst="rect">
            <a:avLst/>
          </a:prstGeom>
          <a:noFill/>
        </p:spPr>
        <p:txBody>
          <a:bodyPr wrap="square" rtlCol="0">
            <a:spAutoFit/>
          </a:bodyPr>
          <a:lstStyle/>
          <a:p>
            <a:r>
              <a:rPr lang="zh-CN" altLang="en-US" sz="2800" dirty="0">
                <a:latin typeface="仿宋" panose="02010609060101010101" pitchFamily="49" charset="-122"/>
                <a:ea typeface="仿宋" panose="02010609060101010101" pitchFamily="49" charset="-122"/>
              </a:rPr>
              <a:t>这里的</a:t>
            </a:r>
            <a:r>
              <a:rPr lang="en-US" altLang="zh-CN" sz="2800" dirty="0">
                <a:latin typeface="仿宋" panose="02010609060101010101" pitchFamily="49" charset="-122"/>
                <a:ea typeface="仿宋" panose="02010609060101010101" pitchFamily="49" charset="-122"/>
              </a:rPr>
              <a:t>y</a:t>
            </a:r>
            <a:r>
              <a:rPr lang="zh-CN" altLang="en-US" sz="2800" dirty="0">
                <a:latin typeface="仿宋" panose="02010609060101010101" pitchFamily="49" charset="-122"/>
                <a:ea typeface="仿宋" panose="02010609060101010101" pitchFamily="49" charset="-122"/>
              </a:rPr>
              <a:t>是约束变量（绑定变量）</a:t>
            </a:r>
            <a:endParaRPr lang="en-US" altLang="zh-CN" sz="2800" dirty="0">
              <a:latin typeface="仿宋" panose="02010609060101010101" pitchFamily="49" charset="-122"/>
              <a:ea typeface="仿宋" panose="02010609060101010101" pitchFamily="49" charset="-122"/>
            </a:endParaRPr>
          </a:p>
          <a:p>
            <a:r>
              <a:rPr lang="en-US" altLang="zh-CN" sz="2800" dirty="0" err="1">
                <a:latin typeface="仿宋" panose="02010609060101010101" pitchFamily="49" charset="-122"/>
                <a:ea typeface="仿宋" panose="02010609060101010101" pitchFamily="49" charset="-122"/>
              </a:rPr>
              <a:t>x,z</a:t>
            </a:r>
            <a:r>
              <a:rPr lang="zh-CN" altLang="en-US" sz="2800" dirty="0">
                <a:latin typeface="仿宋" panose="02010609060101010101" pitchFamily="49" charset="-122"/>
                <a:ea typeface="仿宋" panose="02010609060101010101" pitchFamily="49" charset="-122"/>
              </a:rPr>
              <a:t>均为自由变量</a:t>
            </a:r>
          </a:p>
        </p:txBody>
      </p:sp>
    </p:spTree>
    <p:extLst>
      <p:ext uri="{BB962C8B-B14F-4D97-AF65-F5344CB8AC3E}">
        <p14:creationId xmlns:p14="http://schemas.microsoft.com/office/powerpoint/2010/main" val="146688059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pic>
        <p:nvPicPr>
          <p:cNvPr id="2050" name="Picture 2" descr="preview">
            <a:extLst>
              <a:ext uri="{FF2B5EF4-FFF2-40B4-BE49-F238E27FC236}">
                <a16:creationId xmlns:a16="http://schemas.microsoft.com/office/drawing/2014/main" id="{7F0E98C7-E9D8-4FC5-92CE-9F8DCE322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00" y="2221940"/>
            <a:ext cx="4066280" cy="2880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查看源图像">
            <a:extLst>
              <a:ext uri="{FF2B5EF4-FFF2-40B4-BE49-F238E27FC236}">
                <a16:creationId xmlns:a16="http://schemas.microsoft.com/office/drawing/2014/main" id="{D7BB8AF1-1C5E-47B9-9F5E-72AA47F10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958" y="2221940"/>
            <a:ext cx="3381564" cy="341538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796744F7-543D-4100-BE88-6BF166CE5C63}"/>
              </a:ext>
            </a:extLst>
          </p:cNvPr>
          <p:cNvSpPr/>
          <p:nvPr/>
        </p:nvSpPr>
        <p:spPr>
          <a:xfrm>
            <a:off x="274900" y="1988598"/>
            <a:ext cx="3933116" cy="332912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下 3">
            <a:extLst>
              <a:ext uri="{FF2B5EF4-FFF2-40B4-BE49-F238E27FC236}">
                <a16:creationId xmlns:a16="http://schemas.microsoft.com/office/drawing/2014/main" id="{BBD6915D-66BC-47C5-8BEE-D2A1C26B3F78}"/>
              </a:ext>
            </a:extLst>
          </p:cNvPr>
          <p:cNvSpPr/>
          <p:nvPr/>
        </p:nvSpPr>
        <p:spPr>
          <a:xfrm>
            <a:off x="1997476" y="5317724"/>
            <a:ext cx="319596" cy="541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A906571-4081-437E-9AB4-2B5903F5D893}"/>
              </a:ext>
            </a:extLst>
          </p:cNvPr>
          <p:cNvSpPr txBox="1"/>
          <p:nvPr/>
        </p:nvSpPr>
        <p:spPr>
          <a:xfrm>
            <a:off x="1580226" y="5912739"/>
            <a:ext cx="2405848" cy="369332"/>
          </a:xfrm>
          <a:prstGeom prst="rect">
            <a:avLst/>
          </a:prstGeom>
          <a:noFill/>
        </p:spPr>
        <p:txBody>
          <a:bodyPr wrap="square" rtlCol="0">
            <a:spAutoFit/>
          </a:bodyPr>
          <a:lstStyle/>
          <a:p>
            <a:r>
              <a:rPr lang="en-US" altLang="zh-CN" dirty="0"/>
              <a:t>Application</a:t>
            </a:r>
            <a:endParaRPr lang="zh-CN" altLang="en-US" dirty="0"/>
          </a:p>
        </p:txBody>
      </p:sp>
    </p:spTree>
    <p:extLst>
      <p:ext uri="{BB962C8B-B14F-4D97-AF65-F5344CB8AC3E}">
        <p14:creationId xmlns:p14="http://schemas.microsoft.com/office/powerpoint/2010/main" val="186866425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BAED2BBD-9EAA-4E9A-87C9-9EEC5DC873DB}"/>
                  </a:ext>
                </a:extLst>
              </p:cNvPr>
              <p:cNvSpPr txBox="1"/>
              <p:nvPr/>
            </p:nvSpPr>
            <p:spPr>
              <a:xfrm>
                <a:off x="599305" y="3429000"/>
                <a:ext cx="2720944" cy="2308324"/>
              </a:xfrm>
              <a:prstGeom prst="rect">
                <a:avLst/>
              </a:prstGeom>
              <a:noFill/>
            </p:spPr>
            <p:txBody>
              <a:bodyPr wrap="square" rtlCol="0">
                <a:spAutoFit/>
              </a:bodyPr>
              <a:lstStyle/>
              <a:p>
                <a:r>
                  <a:rPr lang="en-US" altLang="zh-CN" i="1" dirty="0"/>
                  <a:t>0 = </a:t>
                </a:r>
                <a:r>
                  <a:rPr lang="pl-PL" altLang="zh-CN" i="1" dirty="0"/>
                  <a:t>λ sz</a:t>
                </a:r>
                <a:r>
                  <a:rPr lang="en-US" altLang="zh-CN" i="1" dirty="0"/>
                  <a:t>.z</a:t>
                </a:r>
              </a:p>
              <a:p>
                <a:r>
                  <a:rPr lang="pl-PL" altLang="zh-CN" i="1" dirty="0"/>
                  <a:t>1 = λ sz.s(z)</a:t>
                </a:r>
                <a:endParaRPr lang="pl-PL" altLang="zh-CN" dirty="0"/>
              </a:p>
              <a:p>
                <a:r>
                  <a:rPr lang="pl-PL" altLang="zh-CN" i="1" dirty="0"/>
                  <a:t>2 = λ sz.s(s(z))</a:t>
                </a:r>
                <a:endParaRPr lang="pl-PL" altLang="zh-CN" dirty="0"/>
              </a:p>
              <a:p>
                <a:r>
                  <a:rPr lang="pl-PL" altLang="zh-CN" i="1" dirty="0"/>
                  <a:t>3 = λ sz.s(s(s(z)))</a:t>
                </a:r>
                <a:endParaRPr lang="pl-PL" altLang="zh-CN" dirty="0"/>
              </a:p>
              <a:p>
                <a:r>
                  <a:rPr lang="pl-PL" altLang="zh-CN" i="1" dirty="0"/>
                  <a:t>4 = λ sz.s(s(s(s(z))))</a:t>
                </a:r>
                <a:endParaRPr lang="en-US" altLang="zh-CN" i="1" dirty="0"/>
              </a:p>
              <a:p>
                <a:r>
                  <a:rPr lang="en-US" altLang="zh-CN" i="1" dirty="0"/>
                  <a:t>....</a:t>
                </a:r>
              </a:p>
              <a:p>
                <a:r>
                  <a:rPr lang="zh-CN" altLang="en-US" i="1" dirty="0">
                    <a:latin typeface="仿宋" panose="02010609060101010101" pitchFamily="49" charset="-122"/>
                    <a:ea typeface="仿宋" panose="02010609060101010101" pitchFamily="49" charset="-122"/>
                  </a:rPr>
                  <a:t>上述就是所谓的符合</a:t>
                </a:r>
                <a:endParaRPr lang="pl-PL" altLang="zh-CN" dirty="0">
                  <a:latin typeface="仿宋" panose="02010609060101010101" pitchFamily="49" charset="-122"/>
                  <a:ea typeface="仿宋" panose="02010609060101010101" pitchFamily="49" charset="-122"/>
                </a:endParaRPr>
              </a:p>
              <a:p>
                <a14:m>
                  <m:oMath xmlns:m="http://schemas.openxmlformats.org/officeDocument/2006/math">
                    <m:r>
                      <a:rPr lang="zh-CN" altLang="en-US" i="1">
                        <a:latin typeface="Cambria Math" panose="02040503050406030204" pitchFamily="18" charset="0"/>
                        <a:ea typeface="Cambria Math" panose="02040503050406030204" pitchFamily="18" charset="0"/>
                      </a:rPr>
                      <m:t>𝛽</m:t>
                    </m:r>
                  </m:oMath>
                </a14:m>
                <a:r>
                  <a:rPr lang="en-US" altLang="zh-CN" dirty="0">
                    <a:latin typeface="Cambria Math" panose="02040503050406030204" pitchFamily="18" charset="0"/>
                    <a:ea typeface="Cambria Math" panose="02040503050406030204" pitchFamily="18" charset="0"/>
                  </a:rPr>
                  <a:t>  Normal Form</a:t>
                </a:r>
                <a:r>
                  <a:rPr lang="zh-CN" altLang="en-US" i="1" dirty="0">
                    <a:latin typeface="仿宋" panose="02010609060101010101" pitchFamily="49" charset="-122"/>
                    <a:ea typeface="仿宋" panose="02010609060101010101" pitchFamily="49" charset="-122"/>
                  </a:rPr>
                  <a:t>的表达式</a:t>
                </a:r>
              </a:p>
            </p:txBody>
          </p:sp>
        </mc:Choice>
        <mc:Fallback xmlns="">
          <p:sp>
            <p:nvSpPr>
              <p:cNvPr id="3" name="文本框 2">
                <a:extLst>
                  <a:ext uri="{FF2B5EF4-FFF2-40B4-BE49-F238E27FC236}">
                    <a16:creationId xmlns:a16="http://schemas.microsoft.com/office/drawing/2014/main" id="{BAED2BBD-9EAA-4E9A-87C9-9EEC5DC873DB}"/>
                  </a:ext>
                </a:extLst>
              </p:cNvPr>
              <p:cNvSpPr txBox="1">
                <a:spLocks noRot="1" noChangeAspect="1" noMove="1" noResize="1" noEditPoints="1" noAdjustHandles="1" noChangeArrowheads="1" noChangeShapeType="1" noTextEdit="1"/>
              </p:cNvSpPr>
              <p:nvPr/>
            </p:nvSpPr>
            <p:spPr>
              <a:xfrm>
                <a:off x="599305" y="3429000"/>
                <a:ext cx="2720944" cy="2308324"/>
              </a:xfrm>
              <a:prstGeom prst="rect">
                <a:avLst/>
              </a:prstGeom>
              <a:blipFill>
                <a:blip r:embed="rId3"/>
                <a:stretch>
                  <a:fillRect l="-1790" t="-1587" b="-3175"/>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8C992435-1EA3-47CA-8083-D02DCB09CF96}"/>
              </a:ext>
            </a:extLst>
          </p:cNvPr>
          <p:cNvSpPr txBox="1"/>
          <p:nvPr/>
        </p:nvSpPr>
        <p:spPr>
          <a:xfrm>
            <a:off x="599305" y="2865924"/>
            <a:ext cx="3089429" cy="523220"/>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Definition:</a:t>
            </a:r>
            <a:endParaRPr lang="zh-CN" altLang="en-US" sz="2800" dirty="0">
              <a:latin typeface="Cambria Math" panose="02040503050406030204" pitchFamily="18" charset="0"/>
            </a:endParaRPr>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文本框 10">
            <a:extLst>
              <a:ext uri="{FF2B5EF4-FFF2-40B4-BE49-F238E27FC236}">
                <a16:creationId xmlns:a16="http://schemas.microsoft.com/office/drawing/2014/main" id="{229862DB-CC5D-49DC-9204-7D1F2A1C1A25}"/>
              </a:ext>
            </a:extLst>
          </p:cNvPr>
          <p:cNvSpPr txBox="1"/>
          <p:nvPr/>
        </p:nvSpPr>
        <p:spPr>
          <a:xfrm>
            <a:off x="4363650" y="3010335"/>
            <a:ext cx="5308846" cy="2677656"/>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Successor function:</a:t>
            </a:r>
          </a:p>
          <a:p>
            <a:endParaRPr lang="en-US" altLang="zh-CN" sz="2800" dirty="0">
              <a:latin typeface="Cambria Math" panose="02040503050406030204" pitchFamily="18" charset="0"/>
              <a:ea typeface="Cambria Math" panose="02040503050406030204" pitchFamily="18" charset="0"/>
            </a:endParaRPr>
          </a:p>
          <a:p>
            <a:endParaRPr lang="en-US" altLang="zh-CN" sz="2800" dirty="0">
              <a:latin typeface="Cambria Math" panose="02040503050406030204" pitchFamily="18" charset="0"/>
              <a:ea typeface="Cambria Math" panose="02040503050406030204" pitchFamily="18" charset="0"/>
            </a:endParaRPr>
          </a:p>
          <a:p>
            <a:r>
              <a:rPr lang="en-US" altLang="zh-CN" sz="2800" dirty="0">
                <a:latin typeface="Cambria Math" panose="02040503050406030204" pitchFamily="18" charset="0"/>
                <a:ea typeface="Cambria Math" panose="02040503050406030204" pitchFamily="18" charset="0"/>
              </a:rPr>
              <a:t>Add function:</a:t>
            </a:r>
          </a:p>
          <a:p>
            <a:endParaRPr lang="en-US" altLang="zh-CN" sz="2800" dirty="0">
              <a:latin typeface="Cambria Math" panose="02040503050406030204" pitchFamily="18" charset="0"/>
              <a:ea typeface="Cambria Math" panose="02040503050406030204" pitchFamily="18" charset="0"/>
            </a:endParaRPr>
          </a:p>
          <a:p>
            <a:endParaRPr lang="zh-CN" altLang="en-US" sz="2800" dirty="0">
              <a:latin typeface="Cambria Math" panose="02040503050406030204" pitchFamily="18" charset="0"/>
            </a:endParaRPr>
          </a:p>
        </p:txBody>
      </p:sp>
      <p:sp>
        <p:nvSpPr>
          <p:cNvPr id="13" name="文本框 12">
            <a:extLst>
              <a:ext uri="{FF2B5EF4-FFF2-40B4-BE49-F238E27FC236}">
                <a16:creationId xmlns:a16="http://schemas.microsoft.com/office/drawing/2014/main" id="{64361336-FD98-42B9-BF57-D6FB1C1754CC}"/>
              </a:ext>
            </a:extLst>
          </p:cNvPr>
          <p:cNvSpPr txBox="1"/>
          <p:nvPr/>
        </p:nvSpPr>
        <p:spPr>
          <a:xfrm>
            <a:off x="4363650" y="3714009"/>
            <a:ext cx="2525422" cy="369332"/>
          </a:xfrm>
          <a:prstGeom prst="rect">
            <a:avLst/>
          </a:prstGeom>
          <a:noFill/>
        </p:spPr>
        <p:txBody>
          <a:bodyPr wrap="square" rtlCol="0">
            <a:spAutoFit/>
          </a:bodyPr>
          <a:lstStyle/>
          <a:p>
            <a:r>
              <a:rPr lang="en-US" altLang="zh-CN" i="1" dirty="0"/>
              <a:t>S = </a:t>
            </a:r>
            <a:r>
              <a:rPr lang="pl-PL" altLang="zh-CN" i="1" dirty="0"/>
              <a:t>λ</a:t>
            </a:r>
            <a:r>
              <a:rPr lang="en-US" altLang="zh-CN" i="1" dirty="0"/>
              <a:t>n. </a:t>
            </a:r>
            <a:r>
              <a:rPr lang="pl-PL" altLang="zh-CN" i="1" dirty="0"/>
              <a:t>λ</a:t>
            </a:r>
            <a:r>
              <a:rPr lang="en-US" altLang="zh-CN" i="1" dirty="0"/>
              <a:t>f. </a:t>
            </a:r>
            <a:r>
              <a:rPr lang="pl-PL" altLang="zh-CN" i="1" dirty="0"/>
              <a:t>λ</a:t>
            </a:r>
            <a:r>
              <a:rPr lang="en-US" altLang="zh-CN" i="1" dirty="0"/>
              <a:t>x .f((n f) x)</a:t>
            </a:r>
            <a:endParaRPr lang="zh-CN" altLang="en-US" dirty="0"/>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文本框 18">
            <a:extLst>
              <a:ext uri="{FF2B5EF4-FFF2-40B4-BE49-F238E27FC236}">
                <a16:creationId xmlns:a16="http://schemas.microsoft.com/office/drawing/2014/main" id="{DECA7126-6624-443A-9403-3511C77B073D}"/>
              </a:ext>
            </a:extLst>
          </p:cNvPr>
          <p:cNvSpPr txBox="1"/>
          <p:nvPr/>
        </p:nvSpPr>
        <p:spPr>
          <a:xfrm>
            <a:off x="4363650" y="5047998"/>
            <a:ext cx="4998128" cy="369332"/>
          </a:xfrm>
          <a:prstGeom prst="rect">
            <a:avLst/>
          </a:prstGeom>
          <a:noFill/>
        </p:spPr>
        <p:txBody>
          <a:bodyPr wrap="square" rtlCol="0">
            <a:spAutoFit/>
          </a:bodyPr>
          <a:lstStyle/>
          <a:p>
            <a:r>
              <a:rPr lang="en-US" altLang="zh-CN" i="1" dirty="0"/>
              <a:t>S =</a:t>
            </a:r>
            <a:r>
              <a:rPr lang="pl-PL" altLang="zh-CN" i="1" dirty="0"/>
              <a:t> λ</a:t>
            </a:r>
            <a:r>
              <a:rPr lang="en-US" altLang="zh-CN" i="1" dirty="0"/>
              <a:t>m. </a:t>
            </a:r>
            <a:r>
              <a:rPr lang="pl-PL" altLang="zh-CN" i="1" dirty="0"/>
              <a:t>λ</a:t>
            </a:r>
            <a:r>
              <a:rPr lang="en-US" altLang="zh-CN" i="1" dirty="0"/>
              <a:t>n. </a:t>
            </a:r>
            <a:r>
              <a:rPr lang="pl-PL" altLang="zh-CN" i="1" dirty="0"/>
              <a:t>λ</a:t>
            </a:r>
            <a:r>
              <a:rPr lang="en-US" altLang="zh-CN" i="1" dirty="0"/>
              <a:t>f. </a:t>
            </a:r>
            <a:r>
              <a:rPr lang="pl-PL" altLang="zh-CN" i="1" dirty="0"/>
              <a:t>λ</a:t>
            </a:r>
            <a:r>
              <a:rPr lang="en-US" altLang="zh-CN" i="1" dirty="0"/>
              <a:t>x .mf(n f x)</a:t>
            </a:r>
            <a:endParaRPr lang="zh-CN" altLang="en-US" dirty="0"/>
          </a:p>
        </p:txBody>
      </p:sp>
    </p:spTree>
    <p:extLst>
      <p:ext uri="{BB962C8B-B14F-4D97-AF65-F5344CB8AC3E}">
        <p14:creationId xmlns:p14="http://schemas.microsoft.com/office/powerpoint/2010/main" val="321478762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11" grpId="0"/>
      <p:bldP spid="1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5">
            <a:extLst>
              <a:ext uri="{FF2B5EF4-FFF2-40B4-BE49-F238E27FC236}">
                <a16:creationId xmlns:a16="http://schemas.microsoft.com/office/drawing/2014/main" id="{CA4D18F4-0BBC-41BD-955D-146028951068}"/>
              </a:ext>
            </a:extLst>
          </p:cNvPr>
          <p:cNvSpPr txBox="1"/>
          <p:nvPr/>
        </p:nvSpPr>
        <p:spPr>
          <a:xfrm>
            <a:off x="528284" y="2272069"/>
            <a:ext cx="549669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Examples:</a:t>
            </a:r>
          </a:p>
        </p:txBody>
      </p:sp>
      <p:sp>
        <p:nvSpPr>
          <p:cNvPr id="8" name="文本框 7">
            <a:extLst>
              <a:ext uri="{FF2B5EF4-FFF2-40B4-BE49-F238E27FC236}">
                <a16:creationId xmlns:a16="http://schemas.microsoft.com/office/drawing/2014/main" id="{73304025-F618-4C4C-96FD-C36CDABB9E5F}"/>
              </a:ext>
            </a:extLst>
          </p:cNvPr>
          <p:cNvSpPr txBox="1"/>
          <p:nvPr/>
        </p:nvSpPr>
        <p:spPr>
          <a:xfrm>
            <a:off x="559702" y="3277340"/>
            <a:ext cx="4341180" cy="1477328"/>
          </a:xfrm>
          <a:prstGeom prst="rect">
            <a:avLst/>
          </a:prstGeom>
          <a:noFill/>
        </p:spPr>
        <p:txBody>
          <a:bodyPr wrap="square" rtlCol="0">
            <a:spAutoFit/>
          </a:bodyPr>
          <a:lstStyle/>
          <a:p>
            <a:r>
              <a:rPr lang="en-US" altLang="zh-CN" i="1" dirty="0">
                <a:latin typeface="Cambria Math" panose="02040503050406030204" pitchFamily="18" charset="0"/>
                <a:ea typeface="Cambria Math" panose="02040503050406030204" pitchFamily="18" charset="0"/>
              </a:rPr>
              <a:t>S0 = (</a:t>
            </a:r>
            <a:r>
              <a:rPr lang="el-GR" altLang="zh-CN" i="1" dirty="0">
                <a:latin typeface="Cambria Math" panose="02040503050406030204" pitchFamily="18" charset="0"/>
                <a:ea typeface="Cambria Math" panose="02040503050406030204" pitchFamily="18" charset="0"/>
              </a:rPr>
              <a:t>λ </a:t>
            </a:r>
            <a:r>
              <a:rPr lang="en-US" altLang="zh-CN" b="1" i="1" dirty="0" err="1">
                <a:latin typeface="Cambria Math" panose="02040503050406030204" pitchFamily="18" charset="0"/>
                <a:ea typeface="Cambria Math" panose="02040503050406030204" pitchFamily="18" charset="0"/>
              </a:rPr>
              <a:t>a</a:t>
            </a:r>
            <a:r>
              <a:rPr lang="en-US" altLang="zh-CN" i="1" dirty="0" err="1">
                <a:latin typeface="Cambria Math" panose="02040503050406030204" pitchFamily="18" charset="0"/>
                <a:ea typeface="Cambria Math" panose="02040503050406030204" pitchFamily="18" charset="0"/>
              </a:rPr>
              <a:t>bc.b</a:t>
            </a:r>
            <a:r>
              <a:rPr lang="en-US" altLang="zh-CN" i="1" dirty="0">
                <a:latin typeface="Cambria Math" panose="02040503050406030204" pitchFamily="18" charset="0"/>
                <a:ea typeface="Cambria Math" panose="02040503050406030204" pitchFamily="18" charset="0"/>
              </a:rPr>
              <a:t>(</a:t>
            </a:r>
            <a:r>
              <a:rPr lang="en-US" altLang="zh-CN" b="1" i="1" dirty="0" err="1">
                <a:latin typeface="Cambria Math" panose="02040503050406030204" pitchFamily="18" charset="0"/>
                <a:ea typeface="Cambria Math" panose="02040503050406030204" pitchFamily="18" charset="0"/>
              </a:rPr>
              <a:t>a</a:t>
            </a:r>
            <a:r>
              <a:rPr lang="en-US" altLang="zh-CN" i="1" dirty="0" err="1">
                <a:latin typeface="Cambria Math" panose="02040503050406030204" pitchFamily="18" charset="0"/>
                <a:ea typeface="Cambria Math" panose="02040503050406030204" pitchFamily="18" charset="0"/>
              </a:rPr>
              <a:t>bc</a:t>
            </a:r>
            <a:r>
              <a:rPr lang="en-US" altLang="zh-CN" i="1" dirty="0">
                <a:latin typeface="Cambria Math" panose="02040503050406030204" pitchFamily="18" charset="0"/>
                <a:ea typeface="Cambria Math" panose="02040503050406030204" pitchFamily="18" charset="0"/>
              </a:rPr>
              <a:t>)) </a:t>
            </a:r>
            <a:r>
              <a:rPr lang="en-US" altLang="zh-CN" b="1" i="1" dirty="0">
                <a:latin typeface="Cambria Math" panose="02040503050406030204" pitchFamily="18" charset="0"/>
                <a:ea typeface="Cambria Math" panose="02040503050406030204" pitchFamily="18" charset="0"/>
              </a:rPr>
              <a:t>(</a:t>
            </a:r>
            <a:r>
              <a:rPr lang="el-GR" altLang="zh-CN" b="1" i="1" dirty="0">
                <a:latin typeface="Cambria Math" panose="02040503050406030204" pitchFamily="18" charset="0"/>
                <a:ea typeface="Cambria Math" panose="02040503050406030204" pitchFamily="18" charset="0"/>
              </a:rPr>
              <a:t>λ </a:t>
            </a:r>
            <a:r>
              <a:rPr lang="en-US" altLang="zh-CN" b="1" i="1" dirty="0" err="1">
                <a:latin typeface="Cambria Math" panose="02040503050406030204" pitchFamily="18" charset="0"/>
                <a:ea typeface="Cambria Math" panose="02040503050406030204" pitchFamily="18" charset="0"/>
              </a:rPr>
              <a:t>sz.z</a:t>
            </a:r>
            <a:r>
              <a:rPr lang="en-US" altLang="zh-CN" b="1" i="1" dirty="0">
                <a:latin typeface="Cambria Math" panose="02040503050406030204" pitchFamily="18" charset="0"/>
                <a:ea typeface="Cambria Math" panose="02040503050406030204" pitchFamily="18" charset="0"/>
              </a:rPr>
              <a:t>)</a:t>
            </a:r>
            <a:endParaRPr lang="en-US" altLang="zh-CN" dirty="0">
              <a:latin typeface="Cambria Math" panose="02040503050406030204" pitchFamily="18" charset="0"/>
              <a:ea typeface="Cambria Math" panose="02040503050406030204" pitchFamily="18" charset="0"/>
            </a:endParaRPr>
          </a:p>
          <a:p>
            <a:r>
              <a:rPr lang="en-US" altLang="zh-CN" i="1" dirty="0">
                <a:latin typeface="Cambria Math" panose="02040503050406030204" pitchFamily="18" charset="0"/>
                <a:ea typeface="Cambria Math" panose="02040503050406030204" pitchFamily="18" charset="0"/>
              </a:rPr>
              <a:t>= </a:t>
            </a:r>
            <a:r>
              <a:rPr lang="el-GR" altLang="zh-CN" i="1" dirty="0">
                <a:latin typeface="Cambria Math" panose="02040503050406030204" pitchFamily="18" charset="0"/>
                <a:ea typeface="Cambria Math" panose="02040503050406030204" pitchFamily="18" charset="0"/>
              </a:rPr>
              <a:t>λ </a:t>
            </a:r>
            <a:r>
              <a:rPr lang="en-US" altLang="zh-CN" i="1" dirty="0" err="1">
                <a:latin typeface="Cambria Math" panose="02040503050406030204" pitchFamily="18" charset="0"/>
                <a:ea typeface="Cambria Math" panose="02040503050406030204" pitchFamily="18" charset="0"/>
              </a:rPr>
              <a:t>bc.b</a:t>
            </a:r>
            <a:r>
              <a:rPr lang="en-US" altLang="zh-CN" i="1" dirty="0">
                <a:latin typeface="Cambria Math" panose="02040503050406030204" pitchFamily="18" charset="0"/>
                <a:ea typeface="Cambria Math" panose="02040503050406030204" pitchFamily="18" charset="0"/>
              </a:rPr>
              <a:t>((</a:t>
            </a:r>
            <a:r>
              <a:rPr lang="el-GR" altLang="zh-CN" i="1" dirty="0">
                <a:latin typeface="Cambria Math" panose="02040503050406030204" pitchFamily="18" charset="0"/>
                <a:ea typeface="Cambria Math" panose="02040503050406030204" pitchFamily="18" charset="0"/>
              </a:rPr>
              <a:t>λ </a:t>
            </a:r>
            <a:r>
              <a:rPr lang="en-US" altLang="zh-CN" b="1" i="1" dirty="0" err="1">
                <a:latin typeface="Cambria Math" panose="02040503050406030204" pitchFamily="18" charset="0"/>
                <a:ea typeface="Cambria Math" panose="02040503050406030204" pitchFamily="18" charset="0"/>
              </a:rPr>
              <a:t>s</a:t>
            </a:r>
            <a:r>
              <a:rPr lang="en-US" altLang="zh-CN" i="1" dirty="0" err="1">
                <a:latin typeface="Cambria Math" panose="02040503050406030204" pitchFamily="18" charset="0"/>
                <a:ea typeface="Cambria Math" panose="02040503050406030204" pitchFamily="18" charset="0"/>
              </a:rPr>
              <a:t>z.z</a:t>
            </a:r>
            <a:r>
              <a:rPr lang="en-US" altLang="zh-CN" i="1" dirty="0">
                <a:latin typeface="Cambria Math" panose="02040503050406030204" pitchFamily="18" charset="0"/>
                <a:ea typeface="Cambria Math" panose="02040503050406030204" pitchFamily="18" charset="0"/>
              </a:rPr>
              <a:t>) </a:t>
            </a:r>
            <a:r>
              <a:rPr lang="en-US" altLang="zh-CN" b="1" i="1" dirty="0" err="1">
                <a:latin typeface="Cambria Math" panose="02040503050406030204" pitchFamily="18" charset="0"/>
                <a:ea typeface="Cambria Math" panose="02040503050406030204" pitchFamily="18" charset="0"/>
              </a:rPr>
              <a:t>b</a:t>
            </a:r>
            <a:r>
              <a:rPr lang="en-US" altLang="zh-CN" i="1" dirty="0" err="1">
                <a:latin typeface="Cambria Math" panose="02040503050406030204" pitchFamily="18" charset="0"/>
                <a:ea typeface="Cambria Math" panose="02040503050406030204" pitchFamily="18" charset="0"/>
              </a:rPr>
              <a:t>c</a:t>
            </a:r>
            <a:r>
              <a:rPr lang="en-US" altLang="zh-CN" i="1" dirty="0">
                <a:latin typeface="Cambria Math" panose="02040503050406030204" pitchFamily="18" charset="0"/>
                <a:ea typeface="Cambria Math" panose="02040503050406030204" pitchFamily="18" charset="0"/>
              </a:rPr>
              <a:t>)</a:t>
            </a:r>
            <a:endParaRPr lang="en-US" altLang="zh-CN" dirty="0">
              <a:latin typeface="Cambria Math" panose="02040503050406030204" pitchFamily="18" charset="0"/>
              <a:ea typeface="Cambria Math" panose="02040503050406030204" pitchFamily="18" charset="0"/>
            </a:endParaRPr>
          </a:p>
          <a:p>
            <a:r>
              <a:rPr lang="en-US" altLang="zh-CN" i="1" dirty="0">
                <a:latin typeface="Cambria Math" panose="02040503050406030204" pitchFamily="18" charset="0"/>
                <a:ea typeface="Cambria Math" panose="02040503050406030204" pitchFamily="18" charset="0"/>
              </a:rPr>
              <a:t>= </a:t>
            </a:r>
            <a:r>
              <a:rPr lang="el-GR" altLang="zh-CN" i="1" dirty="0">
                <a:latin typeface="Cambria Math" panose="02040503050406030204" pitchFamily="18" charset="0"/>
                <a:ea typeface="Cambria Math" panose="02040503050406030204" pitchFamily="18" charset="0"/>
              </a:rPr>
              <a:t>λ </a:t>
            </a:r>
            <a:r>
              <a:rPr lang="en-US" altLang="zh-CN" i="1" dirty="0" err="1">
                <a:latin typeface="Cambria Math" panose="02040503050406030204" pitchFamily="18" charset="0"/>
                <a:ea typeface="Cambria Math" panose="02040503050406030204" pitchFamily="18" charset="0"/>
              </a:rPr>
              <a:t>bc.b</a:t>
            </a:r>
            <a:r>
              <a:rPr lang="en-US" altLang="zh-CN" i="1" dirty="0">
                <a:latin typeface="Cambria Math" panose="02040503050406030204" pitchFamily="18" charset="0"/>
                <a:ea typeface="Cambria Math" panose="02040503050406030204" pitchFamily="18" charset="0"/>
              </a:rPr>
              <a:t>((</a:t>
            </a:r>
            <a:r>
              <a:rPr lang="el-GR" altLang="zh-CN" i="1" dirty="0">
                <a:latin typeface="Cambria Math" panose="02040503050406030204" pitchFamily="18" charset="0"/>
                <a:ea typeface="Cambria Math" panose="02040503050406030204" pitchFamily="18" charset="0"/>
              </a:rPr>
              <a:t>λ </a:t>
            </a:r>
            <a:r>
              <a:rPr lang="en-US" altLang="zh-CN" b="1" i="1" dirty="0" err="1">
                <a:latin typeface="Cambria Math" panose="02040503050406030204" pitchFamily="18" charset="0"/>
                <a:ea typeface="Cambria Math" panose="02040503050406030204" pitchFamily="18" charset="0"/>
              </a:rPr>
              <a:t>z</a:t>
            </a:r>
            <a:r>
              <a:rPr lang="en-US" altLang="zh-CN" i="1" dirty="0" err="1">
                <a:latin typeface="Cambria Math" panose="02040503050406030204" pitchFamily="18" charset="0"/>
                <a:ea typeface="Cambria Math" panose="02040503050406030204" pitchFamily="18" charset="0"/>
              </a:rPr>
              <a:t>.</a:t>
            </a:r>
            <a:r>
              <a:rPr lang="en-US" altLang="zh-CN" b="1" i="1" dirty="0" err="1">
                <a:latin typeface="Cambria Math" panose="02040503050406030204" pitchFamily="18" charset="0"/>
                <a:ea typeface="Cambria Math" panose="02040503050406030204" pitchFamily="18" charset="0"/>
              </a:rPr>
              <a:t>z</a:t>
            </a:r>
            <a:r>
              <a:rPr lang="en-US" altLang="zh-CN" i="1" dirty="0">
                <a:latin typeface="Cambria Math" panose="02040503050406030204" pitchFamily="18" charset="0"/>
                <a:ea typeface="Cambria Math" panose="02040503050406030204" pitchFamily="18" charset="0"/>
              </a:rPr>
              <a:t>) </a:t>
            </a:r>
            <a:r>
              <a:rPr lang="en-US" altLang="zh-CN" b="1" i="1" dirty="0">
                <a:latin typeface="Cambria Math" panose="02040503050406030204" pitchFamily="18" charset="0"/>
                <a:ea typeface="Cambria Math" panose="02040503050406030204" pitchFamily="18" charset="0"/>
              </a:rPr>
              <a:t>c</a:t>
            </a:r>
            <a:r>
              <a:rPr lang="en-US" altLang="zh-CN" i="1" dirty="0">
                <a:latin typeface="Cambria Math" panose="02040503050406030204" pitchFamily="18" charset="0"/>
                <a:ea typeface="Cambria Math" panose="02040503050406030204" pitchFamily="18" charset="0"/>
              </a:rPr>
              <a:t>)</a:t>
            </a:r>
            <a:endParaRPr lang="en-US" altLang="zh-CN" dirty="0">
              <a:latin typeface="Cambria Math" panose="02040503050406030204" pitchFamily="18" charset="0"/>
              <a:ea typeface="Cambria Math" panose="02040503050406030204" pitchFamily="18" charset="0"/>
            </a:endParaRPr>
          </a:p>
          <a:p>
            <a:r>
              <a:rPr lang="en-US" altLang="zh-CN" i="1" dirty="0">
                <a:latin typeface="Cambria Math" panose="02040503050406030204" pitchFamily="18" charset="0"/>
                <a:ea typeface="Cambria Math" panose="02040503050406030204" pitchFamily="18" charset="0"/>
              </a:rPr>
              <a:t>= </a:t>
            </a:r>
            <a:r>
              <a:rPr lang="el-GR" altLang="zh-CN" i="1" dirty="0">
                <a:latin typeface="Cambria Math" panose="02040503050406030204" pitchFamily="18" charset="0"/>
                <a:ea typeface="Cambria Math" panose="02040503050406030204" pitchFamily="18" charset="0"/>
              </a:rPr>
              <a:t>λ </a:t>
            </a:r>
            <a:r>
              <a:rPr lang="en-US" altLang="zh-CN" i="1" dirty="0" err="1">
                <a:latin typeface="Cambria Math" panose="02040503050406030204" pitchFamily="18" charset="0"/>
                <a:ea typeface="Cambria Math" panose="02040503050406030204" pitchFamily="18" charset="0"/>
              </a:rPr>
              <a:t>bc.b</a:t>
            </a:r>
            <a:r>
              <a:rPr lang="en-US" altLang="zh-CN" i="1" dirty="0">
                <a:latin typeface="Cambria Math" panose="02040503050406030204" pitchFamily="18" charset="0"/>
                <a:ea typeface="Cambria Math" panose="02040503050406030204" pitchFamily="18" charset="0"/>
              </a:rPr>
              <a:t>(c)</a:t>
            </a:r>
            <a:endParaRPr lang="en-US" altLang="zh-CN" dirty="0">
              <a:latin typeface="Cambria Math" panose="02040503050406030204" pitchFamily="18" charset="0"/>
              <a:ea typeface="Cambria Math" panose="02040503050406030204" pitchFamily="18" charset="0"/>
            </a:endParaRPr>
          </a:p>
          <a:p>
            <a:endParaRPr lang="zh-CN" altLang="en-US" dirty="0">
              <a:latin typeface="Cambria Math" panose="02040503050406030204" pitchFamily="18" charset="0"/>
            </a:endParaRPr>
          </a:p>
        </p:txBody>
      </p:sp>
      <p:sp>
        <p:nvSpPr>
          <p:cNvPr id="21" name="文本框 20">
            <a:extLst>
              <a:ext uri="{FF2B5EF4-FFF2-40B4-BE49-F238E27FC236}">
                <a16:creationId xmlns:a16="http://schemas.microsoft.com/office/drawing/2014/main" id="{9BFAC986-6A0C-41AB-A8A4-5015D5DA0669}"/>
              </a:ext>
            </a:extLst>
          </p:cNvPr>
          <p:cNvSpPr txBox="1"/>
          <p:nvPr/>
        </p:nvSpPr>
        <p:spPr>
          <a:xfrm>
            <a:off x="5488844" y="3000341"/>
            <a:ext cx="5496695" cy="2031325"/>
          </a:xfrm>
          <a:prstGeom prst="rect">
            <a:avLst/>
          </a:prstGeom>
          <a:noFill/>
        </p:spPr>
        <p:txBody>
          <a:bodyPr wrap="square" rtlCol="0">
            <a:spAutoFit/>
          </a:bodyPr>
          <a:lstStyle/>
          <a:p>
            <a:r>
              <a:rPr lang="zh-CN" altLang="en-US" dirty="0">
                <a:latin typeface="仿宋" panose="02010609060101010101" pitchFamily="49" charset="-122"/>
                <a:ea typeface="仿宋" panose="02010609060101010101" pitchFamily="49" charset="-122"/>
              </a:rPr>
              <a:t>这里</a:t>
            </a:r>
            <a:r>
              <a:rPr lang="en-US" altLang="zh-CN" dirty="0">
                <a:latin typeface="仿宋" panose="02010609060101010101" pitchFamily="49" charset="-122"/>
                <a:ea typeface="仿宋" panose="02010609060101010101" pitchFamily="49" charset="-122"/>
              </a:rPr>
              <a:t>0</a:t>
            </a:r>
            <a:r>
              <a:rPr lang="zh-CN" altLang="en-US" dirty="0">
                <a:latin typeface="仿宋" panose="02010609060101010101" pitchFamily="49" charset="-122"/>
                <a:ea typeface="仿宋" panose="02010609060101010101" pitchFamily="49" charset="-122"/>
              </a:rPr>
              <a:t>作为</a:t>
            </a:r>
            <a:r>
              <a:rPr lang="en-US" altLang="zh-CN" dirty="0">
                <a:latin typeface="Cambria Math" panose="02040503050406030204" pitchFamily="18" charset="0"/>
                <a:ea typeface="Cambria Math" panose="02040503050406030204" pitchFamily="18" charset="0"/>
              </a:rPr>
              <a:t>Successor</a:t>
            </a:r>
            <a:r>
              <a:rPr lang="zh-CN" altLang="en-US" dirty="0">
                <a:latin typeface="仿宋" panose="02010609060101010101" pitchFamily="49" charset="-122"/>
                <a:ea typeface="仿宋" panose="02010609060101010101" pitchFamily="49" charset="-122"/>
              </a:rPr>
              <a:t>的参数</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运算过程中注意先后顺序：</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1.</a:t>
            </a:r>
            <a:r>
              <a:rPr lang="zh-CN" altLang="en-US" dirty="0">
                <a:latin typeface="仿宋" panose="02010609060101010101" pitchFamily="49" charset="-122"/>
                <a:ea typeface="仿宋" panose="02010609060101010101" pitchFamily="49" charset="-122"/>
              </a:rPr>
              <a:t>默认左向右依次运算</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2.</a:t>
            </a:r>
            <a:r>
              <a:rPr lang="zh-CN" altLang="en-US" dirty="0">
                <a:latin typeface="仿宋" panose="02010609060101010101" pitchFamily="49" charset="-122"/>
                <a:ea typeface="仿宋" panose="02010609060101010101" pitchFamily="49" charset="-122"/>
              </a:rPr>
              <a:t>括号优先级最高</a:t>
            </a:r>
            <a:endParaRPr lang="en-US" altLang="zh-CN"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运算过程就是</a:t>
            </a:r>
            <a:r>
              <a:rPr lang="en-US" altLang="zh-CN" dirty="0">
                <a:latin typeface="Cambria Math" panose="02040503050406030204" pitchFamily="18" charset="0"/>
                <a:ea typeface="Cambria Math" panose="02040503050406030204" pitchFamily="18" charset="0"/>
              </a:rPr>
              <a:t>Beta Reduction</a:t>
            </a:r>
          </a:p>
          <a:p>
            <a:r>
              <a:rPr lang="zh-CN" altLang="en-US" dirty="0">
                <a:latin typeface="仿宋" panose="02010609060101010101" pitchFamily="49" charset="-122"/>
                <a:ea typeface="仿宋" panose="02010609060101010101" pitchFamily="49" charset="-122"/>
              </a:rPr>
              <a:t>运算结果要求为</a:t>
            </a:r>
            <a:r>
              <a:rPr lang="en-US" altLang="zh-CN" dirty="0">
                <a:latin typeface="Cambria Math" panose="02040503050406030204" pitchFamily="18" charset="0"/>
                <a:ea typeface="Cambria Math" panose="02040503050406030204" pitchFamily="18" charset="0"/>
              </a:rPr>
              <a:t>Beta Normal Form</a:t>
            </a:r>
          </a:p>
          <a:p>
            <a:r>
              <a:rPr lang="zh-CN" altLang="en-US" dirty="0">
                <a:latin typeface="仿宋" panose="02010609060101010101" pitchFamily="49" charset="-122"/>
                <a:ea typeface="仿宋" panose="02010609060101010101" pitchFamily="49" charset="-122"/>
              </a:rPr>
              <a:t>运算遵循</a:t>
            </a:r>
            <a:r>
              <a:rPr lang="en-US" altLang="zh-CN" dirty="0">
                <a:latin typeface="Cambria Math" panose="02040503050406030204" pitchFamily="18" charset="0"/>
                <a:ea typeface="Cambria Math" panose="02040503050406030204" pitchFamily="18" charset="0"/>
              </a:rPr>
              <a:t>Alpha Equivalence</a:t>
            </a:r>
            <a:endParaRPr lang="zh-CN" altLang="en-US" dirty="0">
              <a:latin typeface="Cambria Math" panose="02040503050406030204" pitchFamily="18" charset="0"/>
            </a:endParaRPr>
          </a:p>
        </p:txBody>
      </p:sp>
    </p:spTree>
    <p:extLst>
      <p:ext uri="{BB962C8B-B14F-4D97-AF65-F5344CB8AC3E}">
        <p14:creationId xmlns:p14="http://schemas.microsoft.com/office/powerpoint/2010/main" val="375137480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5">
            <a:extLst>
              <a:ext uri="{FF2B5EF4-FFF2-40B4-BE49-F238E27FC236}">
                <a16:creationId xmlns:a16="http://schemas.microsoft.com/office/drawing/2014/main" id="{CA4D18F4-0BBC-41BD-955D-146028951068}"/>
              </a:ext>
            </a:extLst>
          </p:cNvPr>
          <p:cNvSpPr txBox="1"/>
          <p:nvPr/>
        </p:nvSpPr>
        <p:spPr>
          <a:xfrm>
            <a:off x="528284" y="2272069"/>
            <a:ext cx="549669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More Functions:</a:t>
            </a:r>
          </a:p>
        </p:txBody>
      </p:sp>
      <p:sp>
        <p:nvSpPr>
          <p:cNvPr id="3" name="文本框 2">
            <a:extLst>
              <a:ext uri="{FF2B5EF4-FFF2-40B4-BE49-F238E27FC236}">
                <a16:creationId xmlns:a16="http://schemas.microsoft.com/office/drawing/2014/main" id="{07388A10-CD66-4322-90AE-DC3801A2AA75}"/>
              </a:ext>
            </a:extLst>
          </p:cNvPr>
          <p:cNvSpPr txBox="1"/>
          <p:nvPr/>
        </p:nvSpPr>
        <p:spPr>
          <a:xfrm>
            <a:off x="4763362" y="2399437"/>
            <a:ext cx="8508753" cy="1754326"/>
          </a:xfrm>
          <a:prstGeom prst="rect">
            <a:avLst/>
          </a:prstGeom>
          <a:noFill/>
        </p:spPr>
        <p:txBody>
          <a:bodyPr wrap="square" rtlCol="0">
            <a:spAutoFit/>
          </a:bodyPr>
          <a:lstStyle/>
          <a:p>
            <a:r>
              <a:rPr lang="en-US" altLang="zh-CN" i="1" dirty="0"/>
              <a:t>2 x 3 = MULTIPLY2 3 :⇔ (</a:t>
            </a:r>
            <a:r>
              <a:rPr lang="el-GR" altLang="zh-CN" i="1" dirty="0"/>
              <a:t>λ </a:t>
            </a:r>
            <a:r>
              <a:rPr lang="en-US" altLang="zh-CN" i="1" dirty="0" err="1"/>
              <a:t>abc.a</a:t>
            </a:r>
            <a:r>
              <a:rPr lang="en-US" altLang="zh-CN" i="1" dirty="0"/>
              <a:t>(</a:t>
            </a:r>
            <a:r>
              <a:rPr lang="en-US" altLang="zh-CN" i="1" dirty="0" err="1"/>
              <a:t>bc</a:t>
            </a:r>
            <a:r>
              <a:rPr lang="en-US" altLang="zh-CN" i="1" dirty="0"/>
              <a:t>)) (</a:t>
            </a:r>
            <a:r>
              <a:rPr lang="el-GR" altLang="zh-CN" i="1" dirty="0"/>
              <a:t>λ </a:t>
            </a:r>
            <a:r>
              <a:rPr lang="en-US" altLang="zh-CN" i="1" dirty="0" err="1"/>
              <a:t>sz.s</a:t>
            </a:r>
            <a:r>
              <a:rPr lang="en-US" altLang="zh-CN" i="1" dirty="0"/>
              <a:t>(s(z))) (</a:t>
            </a:r>
            <a:r>
              <a:rPr lang="el-GR" altLang="zh-CN" i="1" dirty="0"/>
              <a:t>λ </a:t>
            </a:r>
            <a:r>
              <a:rPr lang="en-US" altLang="zh-CN" i="1" dirty="0" err="1"/>
              <a:t>xy.x</a:t>
            </a:r>
            <a:r>
              <a:rPr lang="en-US" altLang="zh-CN" i="1" dirty="0"/>
              <a:t>(x(x(y))))</a:t>
            </a:r>
            <a:endParaRPr lang="en-US" altLang="zh-CN" dirty="0"/>
          </a:p>
          <a:p>
            <a:r>
              <a:rPr lang="en-US" altLang="zh-CN" i="1" dirty="0"/>
              <a:t>= </a:t>
            </a:r>
            <a:r>
              <a:rPr lang="el-GR" altLang="zh-CN" i="1" dirty="0"/>
              <a:t>λ </a:t>
            </a:r>
            <a:r>
              <a:rPr lang="en-US" altLang="zh-CN" i="1" dirty="0"/>
              <a:t>c.(</a:t>
            </a:r>
            <a:r>
              <a:rPr lang="el-GR" altLang="zh-CN" i="1" dirty="0"/>
              <a:t>λ </a:t>
            </a:r>
            <a:r>
              <a:rPr lang="en-US" altLang="zh-CN" i="1" dirty="0" err="1"/>
              <a:t>sz.s</a:t>
            </a:r>
            <a:r>
              <a:rPr lang="en-US" altLang="zh-CN" i="1" dirty="0"/>
              <a:t>(s(z)))((</a:t>
            </a:r>
            <a:r>
              <a:rPr lang="el-GR" altLang="zh-CN" i="1" dirty="0"/>
              <a:t>λ </a:t>
            </a:r>
            <a:r>
              <a:rPr lang="en-US" altLang="zh-CN" i="1" dirty="0" err="1"/>
              <a:t>xy.x</a:t>
            </a:r>
            <a:r>
              <a:rPr lang="en-US" altLang="zh-CN" i="1" dirty="0"/>
              <a:t>(x(x(y))))c)</a:t>
            </a:r>
            <a:endParaRPr lang="en-US" altLang="zh-CN" dirty="0"/>
          </a:p>
          <a:p>
            <a:r>
              <a:rPr lang="en-US" altLang="zh-CN" i="1" dirty="0"/>
              <a:t>= </a:t>
            </a:r>
            <a:r>
              <a:rPr lang="el-GR" altLang="zh-CN" i="1" dirty="0"/>
              <a:t>λ </a:t>
            </a:r>
            <a:r>
              <a:rPr lang="en-US" altLang="zh-CN" i="1" dirty="0" err="1"/>
              <a:t>cz</a:t>
            </a:r>
            <a:r>
              <a:rPr lang="en-US" altLang="zh-CN" i="1" dirty="0"/>
              <a:t>.((</a:t>
            </a:r>
            <a:r>
              <a:rPr lang="el-GR" altLang="zh-CN" i="1" dirty="0"/>
              <a:t>λ </a:t>
            </a:r>
            <a:r>
              <a:rPr lang="en-US" altLang="zh-CN" i="1" dirty="0" err="1"/>
              <a:t>xy.x</a:t>
            </a:r>
            <a:r>
              <a:rPr lang="en-US" altLang="zh-CN" i="1" dirty="0"/>
              <a:t>(x(x(y))))c)(((</a:t>
            </a:r>
            <a:r>
              <a:rPr lang="el-GR" altLang="zh-CN" i="1" dirty="0"/>
              <a:t>λ </a:t>
            </a:r>
            <a:r>
              <a:rPr lang="en-US" altLang="zh-CN" i="1" dirty="0" err="1"/>
              <a:t>xy.x</a:t>
            </a:r>
            <a:r>
              <a:rPr lang="en-US" altLang="zh-CN" i="1" dirty="0"/>
              <a:t>(x(x(y))))c)(z))</a:t>
            </a:r>
            <a:endParaRPr lang="en-US" altLang="zh-CN" dirty="0"/>
          </a:p>
          <a:p>
            <a:r>
              <a:rPr lang="en-US" altLang="zh-CN" i="1" dirty="0"/>
              <a:t>= </a:t>
            </a:r>
            <a:r>
              <a:rPr lang="el-GR" altLang="zh-CN" i="1" dirty="0"/>
              <a:t>λ </a:t>
            </a:r>
            <a:r>
              <a:rPr lang="en-US" altLang="zh-CN" i="1" dirty="0" err="1"/>
              <a:t>cz</a:t>
            </a:r>
            <a:r>
              <a:rPr lang="en-US" altLang="zh-CN" i="1" dirty="0"/>
              <a:t>.(</a:t>
            </a:r>
            <a:r>
              <a:rPr lang="el-GR" altLang="zh-CN" i="1" dirty="0"/>
              <a:t>λ </a:t>
            </a:r>
            <a:r>
              <a:rPr lang="en-US" altLang="zh-CN" i="1" dirty="0" err="1"/>
              <a:t>y.c</a:t>
            </a:r>
            <a:r>
              <a:rPr lang="en-US" altLang="zh-CN" i="1" dirty="0"/>
              <a:t>(c(c(y)))) (c(c(c(z))))</a:t>
            </a:r>
            <a:endParaRPr lang="en-US" altLang="zh-CN" dirty="0"/>
          </a:p>
          <a:p>
            <a:r>
              <a:rPr lang="en-US" altLang="zh-CN" i="1" dirty="0"/>
              <a:t>= </a:t>
            </a:r>
            <a:r>
              <a:rPr lang="el-GR" altLang="zh-CN" i="1" dirty="0"/>
              <a:t>λ </a:t>
            </a:r>
            <a:r>
              <a:rPr lang="en-US" altLang="zh-CN" i="1" dirty="0" err="1"/>
              <a:t>cz.c</a:t>
            </a:r>
            <a:r>
              <a:rPr lang="en-US" altLang="zh-CN" i="1" dirty="0"/>
              <a:t>(c(c(c(c(c(z)))))) = 6</a:t>
            </a:r>
            <a:endParaRPr lang="en-US" altLang="zh-CN" dirty="0"/>
          </a:p>
          <a:p>
            <a:endParaRPr lang="zh-CN" altLang="en-US" dirty="0"/>
          </a:p>
        </p:txBody>
      </p:sp>
      <p:sp>
        <p:nvSpPr>
          <p:cNvPr id="4" name="文本框 3">
            <a:extLst>
              <a:ext uri="{FF2B5EF4-FFF2-40B4-BE49-F238E27FC236}">
                <a16:creationId xmlns:a16="http://schemas.microsoft.com/office/drawing/2014/main" id="{7A07BF26-2AA7-4FE9-AF3B-FFEBED0846C4}"/>
              </a:ext>
            </a:extLst>
          </p:cNvPr>
          <p:cNvSpPr txBox="1"/>
          <p:nvPr/>
        </p:nvSpPr>
        <p:spPr>
          <a:xfrm>
            <a:off x="589510" y="3152312"/>
            <a:ext cx="3244726" cy="369332"/>
          </a:xfrm>
          <a:prstGeom prst="rect">
            <a:avLst/>
          </a:prstGeom>
          <a:noFill/>
        </p:spPr>
        <p:txBody>
          <a:bodyPr wrap="square" rtlCol="0">
            <a:spAutoFit/>
          </a:bodyPr>
          <a:lstStyle/>
          <a:p>
            <a:r>
              <a:rPr lang="en-US" altLang="zh-CN" i="1" dirty="0"/>
              <a:t>Multiply     </a:t>
            </a:r>
            <a:r>
              <a:rPr lang="el-GR" altLang="zh-CN" i="1" dirty="0"/>
              <a:t>λ</a:t>
            </a:r>
            <a:r>
              <a:rPr lang="en-US" altLang="zh-CN" i="1" dirty="0"/>
              <a:t> </a:t>
            </a:r>
            <a:r>
              <a:rPr lang="en-US" altLang="zh-CN" i="1" dirty="0" err="1"/>
              <a:t>abc.a</a:t>
            </a:r>
            <a:r>
              <a:rPr lang="en-US" altLang="zh-CN" i="1" dirty="0"/>
              <a:t>(</a:t>
            </a:r>
            <a:r>
              <a:rPr lang="en-US" altLang="zh-CN" i="1" dirty="0" err="1"/>
              <a:t>bc</a:t>
            </a:r>
            <a:r>
              <a:rPr lang="en-US" altLang="zh-CN" i="1" dirty="0"/>
              <a:t>)</a:t>
            </a:r>
            <a:endParaRPr lang="zh-CN" altLang="en-US" dirty="0"/>
          </a:p>
        </p:txBody>
      </p:sp>
      <p:sp>
        <p:nvSpPr>
          <p:cNvPr id="5" name="箭头: 下 4">
            <a:extLst>
              <a:ext uri="{FF2B5EF4-FFF2-40B4-BE49-F238E27FC236}">
                <a16:creationId xmlns:a16="http://schemas.microsoft.com/office/drawing/2014/main" id="{C2071210-02E1-418E-80C7-EED2E407D2F4}"/>
              </a:ext>
            </a:extLst>
          </p:cNvPr>
          <p:cNvSpPr/>
          <p:nvPr/>
        </p:nvSpPr>
        <p:spPr>
          <a:xfrm>
            <a:off x="8575829" y="1846555"/>
            <a:ext cx="266330" cy="603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72547F4-412B-4887-9DC7-EEE8518D11BF}"/>
              </a:ext>
            </a:extLst>
          </p:cNvPr>
          <p:cNvSpPr txBox="1"/>
          <p:nvPr/>
        </p:nvSpPr>
        <p:spPr>
          <a:xfrm>
            <a:off x="7643675" y="1338166"/>
            <a:ext cx="4740675" cy="523220"/>
          </a:xfrm>
          <a:prstGeom prst="rect">
            <a:avLst/>
          </a:prstGeom>
          <a:noFill/>
        </p:spPr>
        <p:txBody>
          <a:bodyPr wrap="square" rtlCol="0">
            <a:spAutoFit/>
          </a:bodyPr>
          <a:lstStyle/>
          <a:p>
            <a:r>
              <a:rPr lang="zh-CN" altLang="en-US" sz="2800" dirty="0">
                <a:latin typeface="仿宋" panose="02010609060101010101" pitchFamily="49" charset="-122"/>
                <a:ea typeface="仿宋" panose="02010609060101010101" pitchFamily="49" charset="-122"/>
              </a:rPr>
              <a:t>函数的柯里化</a:t>
            </a:r>
          </a:p>
        </p:txBody>
      </p:sp>
      <p:sp>
        <p:nvSpPr>
          <p:cNvPr id="8" name="文本框 7">
            <a:extLst>
              <a:ext uri="{FF2B5EF4-FFF2-40B4-BE49-F238E27FC236}">
                <a16:creationId xmlns:a16="http://schemas.microsoft.com/office/drawing/2014/main" id="{C8580835-7322-4F33-A956-39B167EF2A75}"/>
              </a:ext>
            </a:extLst>
          </p:cNvPr>
          <p:cNvSpPr txBox="1"/>
          <p:nvPr/>
        </p:nvSpPr>
        <p:spPr>
          <a:xfrm>
            <a:off x="4763362" y="4487663"/>
            <a:ext cx="3555445" cy="369332"/>
          </a:xfrm>
          <a:prstGeom prst="rect">
            <a:avLst/>
          </a:prstGeom>
          <a:noFill/>
        </p:spPr>
        <p:txBody>
          <a:bodyPr wrap="square" rtlCol="0">
            <a:spAutoFit/>
          </a:bodyPr>
          <a:lstStyle/>
          <a:p>
            <a:r>
              <a:rPr lang="es-ES" altLang="zh-CN" dirty="0"/>
              <a:t>lambda y . (lambda x . plus x y)</a:t>
            </a:r>
            <a:endParaRPr lang="zh-CN" altLang="en-US" dirty="0"/>
          </a:p>
        </p:txBody>
      </p:sp>
      <p:sp>
        <p:nvSpPr>
          <p:cNvPr id="15" name="文本框 14">
            <a:extLst>
              <a:ext uri="{FF2B5EF4-FFF2-40B4-BE49-F238E27FC236}">
                <a16:creationId xmlns:a16="http://schemas.microsoft.com/office/drawing/2014/main" id="{D1842423-6EE8-4C21-A1A6-A715B0ED918D}"/>
              </a:ext>
            </a:extLst>
          </p:cNvPr>
          <p:cNvSpPr txBox="1"/>
          <p:nvPr/>
        </p:nvSpPr>
        <p:spPr>
          <a:xfrm>
            <a:off x="528284" y="4466511"/>
            <a:ext cx="4998128" cy="369332"/>
          </a:xfrm>
          <a:prstGeom prst="rect">
            <a:avLst/>
          </a:prstGeom>
          <a:noFill/>
        </p:spPr>
        <p:txBody>
          <a:bodyPr wrap="square" rtlCol="0">
            <a:spAutoFit/>
          </a:bodyPr>
          <a:lstStyle/>
          <a:p>
            <a:r>
              <a:rPr lang="en-US" altLang="zh-CN" i="1" dirty="0"/>
              <a:t>S =</a:t>
            </a:r>
            <a:r>
              <a:rPr lang="pl-PL" altLang="zh-CN" i="1" dirty="0"/>
              <a:t> λ</a:t>
            </a:r>
            <a:r>
              <a:rPr lang="en-US" altLang="zh-CN" i="1" dirty="0"/>
              <a:t>m. </a:t>
            </a:r>
            <a:r>
              <a:rPr lang="pl-PL" altLang="zh-CN" i="1" dirty="0"/>
              <a:t>λ</a:t>
            </a:r>
            <a:r>
              <a:rPr lang="en-US" altLang="zh-CN" i="1" dirty="0"/>
              <a:t>n. </a:t>
            </a:r>
            <a:r>
              <a:rPr lang="pl-PL" altLang="zh-CN" i="1" dirty="0"/>
              <a:t>λ</a:t>
            </a:r>
            <a:r>
              <a:rPr lang="en-US" altLang="zh-CN" i="1" dirty="0"/>
              <a:t>f. </a:t>
            </a:r>
            <a:r>
              <a:rPr lang="pl-PL" altLang="zh-CN" i="1" dirty="0"/>
              <a:t>λ</a:t>
            </a:r>
            <a:r>
              <a:rPr lang="en-US" altLang="zh-CN" i="1" dirty="0"/>
              <a:t>x .mf(n f x)</a:t>
            </a:r>
            <a:endParaRPr lang="zh-CN" altLang="en-US" dirty="0"/>
          </a:p>
        </p:txBody>
      </p:sp>
    </p:spTree>
    <p:extLst>
      <p:ext uri="{BB962C8B-B14F-4D97-AF65-F5344CB8AC3E}">
        <p14:creationId xmlns:p14="http://schemas.microsoft.com/office/powerpoint/2010/main" val="310798919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3" grpId="0"/>
      <p:bldP spid="5" grpId="0" animBg="1"/>
      <p:bldP spid="9" grpId="0"/>
      <p:bldP spid="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AE93EE0-3D33-4D9C-8C56-44C72B5BE539}"/>
              </a:ext>
            </a:extLst>
          </p:cNvPr>
          <p:cNvGrpSpPr/>
          <p:nvPr/>
        </p:nvGrpSpPr>
        <p:grpSpPr>
          <a:xfrm>
            <a:off x="0" y="3516060"/>
            <a:ext cx="12192000" cy="3341940"/>
            <a:chOff x="0" y="3516060"/>
            <a:chExt cx="12192000" cy="3341940"/>
          </a:xfrm>
        </p:grpSpPr>
        <p:sp>
          <p:nvSpPr>
            <p:cNvPr id="14"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6477001" y="-145455"/>
            <a:ext cx="598170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white">
                    <a:alpha val="10000"/>
                  </a:prstClr>
                </a:solidFill>
                <a:effectLst/>
                <a:uLnTx/>
                <a:uFillTx/>
                <a:latin typeface="等线" panose="020F0502020204030204"/>
                <a:ea typeface="等线" panose="02010600030101010101" pitchFamily="2" charset="-122"/>
                <a:cs typeface="+mn-cs"/>
              </a:rPr>
              <a:t>PART THREE</a:t>
            </a:r>
          </a:p>
        </p:txBody>
      </p:sp>
      <p:grpSp>
        <p:nvGrpSpPr>
          <p:cNvPr id="9" name="组合 8">
            <a:extLst>
              <a:ext uri="{FF2B5EF4-FFF2-40B4-BE49-F238E27FC236}">
                <a16:creationId xmlns:a16="http://schemas.microsoft.com/office/drawing/2014/main" id="{B4835018-4CFA-4F28-8EB4-89B54C63FFA8}"/>
              </a:ext>
            </a:extLst>
          </p:cNvPr>
          <p:cNvGrpSpPr/>
          <p:nvPr/>
        </p:nvGrpSpPr>
        <p:grpSpPr>
          <a:xfrm>
            <a:off x="1942521" y="2602121"/>
            <a:ext cx="8723375" cy="2123658"/>
            <a:chOff x="1669143" y="2353357"/>
            <a:chExt cx="8723375" cy="2123658"/>
          </a:xfrm>
        </p:grpSpPr>
        <p:sp>
          <p:nvSpPr>
            <p:cNvPr id="2" name="文本框 1">
              <a:extLst>
                <a:ext uri="{FF2B5EF4-FFF2-40B4-BE49-F238E27FC236}">
                  <a16:creationId xmlns:a16="http://schemas.microsoft.com/office/drawing/2014/main" id="{C5C2AE2A-FBB8-480E-AD98-7DCAE004A538}"/>
                </a:ext>
              </a:extLst>
            </p:cNvPr>
            <p:cNvSpPr txBox="1"/>
            <p:nvPr/>
          </p:nvSpPr>
          <p:spPr>
            <a:xfrm>
              <a:off x="1669143" y="2353357"/>
              <a:ext cx="21717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a:noFill/>
                  </a:ln>
                  <a:solidFill>
                    <a:prstClr val="white"/>
                  </a:solidFill>
                  <a:effectLst/>
                  <a:uLnTx/>
                  <a:uFillTx/>
                  <a:latin typeface="思源黑体 CN"/>
                  <a:ea typeface="思源黑体 CN"/>
                  <a:cs typeface="+mn-cs"/>
                </a:rPr>
                <a:t>03</a:t>
              </a:r>
              <a:endParaRPr kumimoji="0" lang="zh-CN" altLang="en-US" sz="13800" b="1"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5" name="文本框 24">
              <a:extLst>
                <a:ext uri="{FF2B5EF4-FFF2-40B4-BE49-F238E27FC236}">
                  <a16:creationId xmlns:a16="http://schemas.microsoft.com/office/drawing/2014/main" id="{2DB31897-824B-4439-9B70-28C7BC514288}"/>
                </a:ext>
              </a:extLst>
            </p:cNvPr>
            <p:cNvSpPr txBox="1"/>
            <p:nvPr/>
          </p:nvSpPr>
          <p:spPr>
            <a:xfrm>
              <a:off x="4269961" y="2724775"/>
              <a:ext cx="6122557" cy="108504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5400" b="1" dirty="0">
                  <a:solidFill>
                    <a:prstClr val="white"/>
                  </a:solidFill>
                  <a:latin typeface="Cambria Math" panose="02040503050406030204" pitchFamily="18" charset="0"/>
                  <a:ea typeface="Cambria Math" panose="02040503050406030204" pitchFamily="18" charset="0"/>
                </a:rPr>
                <a:t> Haskell </a:t>
              </a:r>
              <a:r>
                <a:rPr lang="zh-CN" altLang="en-US" sz="5400" b="1" dirty="0">
                  <a:solidFill>
                    <a:prstClr val="white"/>
                  </a:solidFill>
                  <a:latin typeface="Cambria Math" panose="02040503050406030204" pitchFamily="18" charset="0"/>
                  <a:ea typeface="Cambria Math" panose="02040503050406030204" pitchFamily="18" charset="0"/>
                </a:rPr>
                <a:t>举例</a:t>
              </a:r>
              <a:endParaRPr kumimoji="0" lang="zh-CN" altLang="en-US" sz="5400" b="1" i="0" u="none" strike="noStrike" kern="1200" cap="none" spc="0" normalizeH="0" baseline="0" noProof="0" dirty="0">
                <a:ln>
                  <a:noFill/>
                </a:ln>
                <a:solidFill>
                  <a:prstClr val="white"/>
                </a:solidFill>
                <a:effectLst/>
                <a:uLnTx/>
                <a:uFillTx/>
                <a:latin typeface="Cambria Math" panose="02040503050406030204" pitchFamily="18" charset="0"/>
                <a:ea typeface="思源黑体 CN"/>
              </a:endParaRPr>
            </a:p>
          </p:txBody>
        </p:sp>
      </p:grpSp>
      <p:sp>
        <p:nvSpPr>
          <p:cNvPr id="3" name="矩形 2">
            <a:extLst>
              <a:ext uri="{FF2B5EF4-FFF2-40B4-BE49-F238E27FC236}">
                <a16:creationId xmlns:a16="http://schemas.microsoft.com/office/drawing/2014/main" id="{F95C8A08-317C-4115-80EC-CF5EB2DC9E37}"/>
              </a:ext>
            </a:extLst>
          </p:cNvPr>
          <p:cNvSpPr/>
          <p:nvPr/>
        </p:nvSpPr>
        <p:spPr>
          <a:xfrm>
            <a:off x="482600" y="-50403"/>
            <a:ext cx="774700" cy="1041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34736255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Haskell</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a:extLst>
              <a:ext uri="{FF2B5EF4-FFF2-40B4-BE49-F238E27FC236}">
                <a16:creationId xmlns:a16="http://schemas.microsoft.com/office/drawing/2014/main" id="{1C2D7054-20B2-42B8-A4BE-0A7DEBCB00BD}"/>
              </a:ext>
            </a:extLst>
          </p:cNvPr>
          <p:cNvPicPr>
            <a:picLocks noChangeAspect="1"/>
          </p:cNvPicPr>
          <p:nvPr/>
        </p:nvPicPr>
        <p:blipFill>
          <a:blip r:embed="rId3"/>
          <a:stretch>
            <a:fillRect/>
          </a:stretch>
        </p:blipFill>
        <p:spPr>
          <a:xfrm>
            <a:off x="599305" y="2672179"/>
            <a:ext cx="10356477" cy="1844200"/>
          </a:xfrm>
          <a:prstGeom prst="rect">
            <a:avLst/>
          </a:prstGeom>
        </p:spPr>
      </p:pic>
      <p:sp>
        <p:nvSpPr>
          <p:cNvPr id="8" name="文本框 7">
            <a:extLst>
              <a:ext uri="{FF2B5EF4-FFF2-40B4-BE49-F238E27FC236}">
                <a16:creationId xmlns:a16="http://schemas.microsoft.com/office/drawing/2014/main" id="{686BF521-4DF3-49CF-823D-B5A15727FBBC}"/>
              </a:ext>
            </a:extLst>
          </p:cNvPr>
          <p:cNvSpPr txBox="1"/>
          <p:nvPr/>
        </p:nvSpPr>
        <p:spPr>
          <a:xfrm>
            <a:off x="599305" y="1882066"/>
            <a:ext cx="7319577" cy="646331"/>
          </a:xfrm>
          <a:prstGeom prst="rect">
            <a:avLst/>
          </a:prstGeom>
          <a:noFill/>
        </p:spPr>
        <p:txBody>
          <a:bodyPr wrap="square" rtlCol="0">
            <a:spAutoFit/>
          </a:bodyPr>
          <a:lstStyle/>
          <a:p>
            <a:r>
              <a:rPr lang="zh-CN" altLang="en-US" sz="3600" dirty="0">
                <a:latin typeface="仿宋" panose="02010609060101010101" pitchFamily="49" charset="-122"/>
                <a:ea typeface="仿宋" panose="02010609060101010101" pitchFamily="49" charset="-122"/>
              </a:rPr>
              <a:t>函数柯里化的直接印证：</a:t>
            </a:r>
          </a:p>
        </p:txBody>
      </p:sp>
      <p:sp>
        <p:nvSpPr>
          <p:cNvPr id="13" name="文本框 12">
            <a:extLst>
              <a:ext uri="{FF2B5EF4-FFF2-40B4-BE49-F238E27FC236}">
                <a16:creationId xmlns:a16="http://schemas.microsoft.com/office/drawing/2014/main" id="{8262126E-C8C1-42BA-8462-700A792B6BA7}"/>
              </a:ext>
            </a:extLst>
          </p:cNvPr>
          <p:cNvSpPr txBox="1"/>
          <p:nvPr/>
        </p:nvSpPr>
        <p:spPr>
          <a:xfrm>
            <a:off x="501651" y="5054491"/>
            <a:ext cx="9538994" cy="1200329"/>
          </a:xfrm>
          <a:prstGeom prst="rect">
            <a:avLst/>
          </a:prstGeom>
          <a:noFill/>
        </p:spPr>
        <p:txBody>
          <a:bodyPr wrap="square" rtlCol="0">
            <a:spAutoFit/>
          </a:bodyPr>
          <a:lstStyle/>
          <a:p>
            <a:r>
              <a:rPr lang="zh-CN" altLang="en-US" b="1" dirty="0">
                <a:latin typeface="仿宋" panose="02010609060101010101" pitchFamily="49" charset="-122"/>
                <a:ea typeface="仿宋" panose="02010609060101010101" pitchFamily="49" charset="-122"/>
              </a:rPr>
              <a:t>首先注意这里的型别声明：之前我们很少用到括号，因为 </a:t>
            </a:r>
            <a:r>
              <a:rPr lang="en-US" altLang="zh-CN" b="1" dirty="0">
                <a:latin typeface="仿宋" panose="02010609060101010101" pitchFamily="49" charset="-122"/>
                <a:ea typeface="仿宋" panose="02010609060101010101" pitchFamily="49" charset="-122"/>
              </a:rPr>
              <a:t>(-&gt;) </a:t>
            </a:r>
            <a:r>
              <a:rPr lang="zh-CN" altLang="en-US" b="1" dirty="0">
                <a:latin typeface="仿宋" panose="02010609060101010101" pitchFamily="49" charset="-122"/>
                <a:ea typeface="仿宋" panose="02010609060101010101" pitchFamily="49" charset="-122"/>
              </a:rPr>
              <a:t>是自然的右结合，不过在这里括号是必须的。它标明了首个参数是个参数与回传值型别都是</a:t>
            </a:r>
            <a:r>
              <a:rPr lang="en-US" altLang="zh-CN" b="1" dirty="0">
                <a:latin typeface="仿宋" panose="02010609060101010101" pitchFamily="49" charset="-122"/>
                <a:ea typeface="仿宋" panose="02010609060101010101" pitchFamily="49" charset="-122"/>
              </a:rPr>
              <a:t>a</a:t>
            </a:r>
            <a:r>
              <a:rPr lang="zh-CN" altLang="en-US" b="1" dirty="0">
                <a:latin typeface="仿宋" panose="02010609060101010101" pitchFamily="49" charset="-122"/>
                <a:ea typeface="仿宋" panose="02010609060101010101" pitchFamily="49" charset="-122"/>
              </a:rPr>
              <a:t>的函数，第二个参数与回传值的型别也都是</a:t>
            </a:r>
            <a:r>
              <a:rPr lang="en-US" altLang="zh-CN" b="1" dirty="0">
                <a:latin typeface="仿宋" panose="02010609060101010101" pitchFamily="49" charset="-122"/>
                <a:ea typeface="仿宋" panose="02010609060101010101" pitchFamily="49" charset="-122"/>
              </a:rPr>
              <a:t>a</a:t>
            </a:r>
            <a:r>
              <a:rPr lang="zh-CN" altLang="en-US" b="1" dirty="0">
                <a:latin typeface="仿宋" panose="02010609060101010101" pitchFamily="49" charset="-122"/>
                <a:ea typeface="仿宋" panose="02010609060101010101" pitchFamily="49" charset="-122"/>
              </a:rPr>
              <a:t>。我们可以用 </a:t>
            </a:r>
            <a:r>
              <a:rPr lang="en-US" altLang="zh-CN" b="1" dirty="0">
                <a:latin typeface="仿宋" panose="02010609060101010101" pitchFamily="49" charset="-122"/>
                <a:ea typeface="仿宋" panose="02010609060101010101" pitchFamily="49" charset="-122"/>
              </a:rPr>
              <a:t>Curried functions </a:t>
            </a:r>
            <a:r>
              <a:rPr lang="zh-CN" altLang="en-US" b="1" dirty="0">
                <a:latin typeface="仿宋" panose="02010609060101010101" pitchFamily="49" charset="-122"/>
                <a:ea typeface="仿宋" panose="02010609060101010101" pitchFamily="49" charset="-122"/>
              </a:rPr>
              <a:t>的思路来理解这一函数。</a:t>
            </a:r>
            <a:endParaRPr lang="en-US" altLang="zh-CN" b="1" dirty="0">
              <a:latin typeface="仿宋" panose="02010609060101010101" pitchFamily="49" charset="-122"/>
              <a:ea typeface="仿宋" panose="02010609060101010101" pitchFamily="49" charset="-122"/>
            </a:endParaRPr>
          </a:p>
          <a:p>
            <a:r>
              <a:rPr lang="en-US" altLang="zh-CN" b="1" dirty="0">
                <a:latin typeface="仿宋" panose="02010609060101010101" pitchFamily="49" charset="-122"/>
                <a:ea typeface="仿宋" panose="02010609060101010101" pitchFamily="49" charset="-122"/>
              </a:rPr>
              <a:t>                                                                    ----</a:t>
            </a:r>
            <a:r>
              <a:rPr lang="zh-CN" altLang="en-US" b="1" dirty="0">
                <a:latin typeface="仿宋" panose="02010609060101010101" pitchFamily="49" charset="-122"/>
                <a:ea typeface="仿宋" panose="02010609060101010101" pitchFamily="49" charset="-122"/>
              </a:rPr>
              <a:t>趣学指南</a:t>
            </a:r>
          </a:p>
        </p:txBody>
      </p:sp>
      <p:sp>
        <p:nvSpPr>
          <p:cNvPr id="16" name="箭头: 下 15">
            <a:extLst>
              <a:ext uri="{FF2B5EF4-FFF2-40B4-BE49-F238E27FC236}">
                <a16:creationId xmlns:a16="http://schemas.microsoft.com/office/drawing/2014/main" id="{6934AA18-6F5D-4954-AC16-7191EFE4AD8F}"/>
              </a:ext>
            </a:extLst>
          </p:cNvPr>
          <p:cNvSpPr/>
          <p:nvPr/>
        </p:nvSpPr>
        <p:spPr>
          <a:xfrm>
            <a:off x="8025414" y="2134067"/>
            <a:ext cx="304800" cy="1599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AA540EB-FFF9-4EA9-B045-1F915C65C4E4}"/>
              </a:ext>
            </a:extLst>
          </p:cNvPr>
          <p:cNvSpPr txBox="1"/>
          <p:nvPr/>
        </p:nvSpPr>
        <p:spPr>
          <a:xfrm>
            <a:off x="7190913" y="1578850"/>
            <a:ext cx="3231472" cy="523220"/>
          </a:xfrm>
          <a:prstGeom prst="rect">
            <a:avLst/>
          </a:prstGeom>
          <a:noFill/>
        </p:spPr>
        <p:txBody>
          <a:bodyPr wrap="square" rtlCol="0">
            <a:spAutoFit/>
          </a:bodyPr>
          <a:lstStyle/>
          <a:p>
            <a:r>
              <a:rPr lang="zh-CN" altLang="en-US" sz="2800" dirty="0">
                <a:latin typeface="仿宋" panose="02010609060101010101" pitchFamily="49" charset="-122"/>
                <a:ea typeface="仿宋" panose="02010609060101010101" pitchFamily="49" charset="-122"/>
              </a:rPr>
              <a:t>函数的组合</a:t>
            </a:r>
          </a:p>
        </p:txBody>
      </p:sp>
      <p:sp>
        <p:nvSpPr>
          <p:cNvPr id="19" name="箭头: 下 18">
            <a:extLst>
              <a:ext uri="{FF2B5EF4-FFF2-40B4-BE49-F238E27FC236}">
                <a16:creationId xmlns:a16="http://schemas.microsoft.com/office/drawing/2014/main" id="{D8531E75-EBD8-4D14-BECC-D0FFD3040A67}"/>
              </a:ext>
            </a:extLst>
          </p:cNvPr>
          <p:cNvSpPr/>
          <p:nvPr/>
        </p:nvSpPr>
        <p:spPr>
          <a:xfrm>
            <a:off x="2219417" y="1731146"/>
            <a:ext cx="436832" cy="1083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42838C7-543C-4CA7-85D7-5D79A43761E4}"/>
              </a:ext>
            </a:extLst>
          </p:cNvPr>
          <p:cNvSpPr txBox="1"/>
          <p:nvPr/>
        </p:nvSpPr>
        <p:spPr>
          <a:xfrm>
            <a:off x="1665477" y="1326805"/>
            <a:ext cx="2254928" cy="369332"/>
          </a:xfrm>
          <a:prstGeom prst="rect">
            <a:avLst/>
          </a:prstGeom>
          <a:noFill/>
        </p:spPr>
        <p:txBody>
          <a:bodyPr wrap="square" rtlCol="0">
            <a:spAutoFit/>
          </a:bodyPr>
          <a:lstStyle/>
          <a:p>
            <a:r>
              <a:rPr lang="zh-CN" altLang="en-US" dirty="0">
                <a:latin typeface="仿宋" panose="02010609060101010101" pitchFamily="49" charset="-122"/>
                <a:ea typeface="仿宋" panose="02010609060101010101" pitchFamily="49" charset="-122"/>
              </a:rPr>
              <a:t>函数作为参数</a:t>
            </a:r>
          </a:p>
        </p:txBody>
      </p:sp>
      <p:sp>
        <p:nvSpPr>
          <p:cNvPr id="3" name="文本框 2">
            <a:extLst>
              <a:ext uri="{FF2B5EF4-FFF2-40B4-BE49-F238E27FC236}">
                <a16:creationId xmlns:a16="http://schemas.microsoft.com/office/drawing/2014/main" id="{768E6C99-3832-4BA1-AB72-12FF0117CEE9}"/>
              </a:ext>
            </a:extLst>
          </p:cNvPr>
          <p:cNvSpPr txBox="1"/>
          <p:nvPr/>
        </p:nvSpPr>
        <p:spPr>
          <a:xfrm>
            <a:off x="3573374" y="1260938"/>
            <a:ext cx="5801445" cy="369332"/>
          </a:xfrm>
          <a:prstGeom prst="rect">
            <a:avLst/>
          </a:prstGeom>
          <a:noFill/>
        </p:spPr>
        <p:txBody>
          <a:bodyPr wrap="square" rtlCol="0">
            <a:spAutoFit/>
          </a:bodyPr>
          <a:lstStyle/>
          <a:p>
            <a:r>
              <a:rPr lang="en-US" altLang="zh-CN" i="1" dirty="0">
                <a:latin typeface="Cambria Math" panose="02040503050406030204" pitchFamily="18" charset="0"/>
                <a:ea typeface="Cambria Math" panose="02040503050406030204" pitchFamily="18" charset="0"/>
              </a:rPr>
              <a:t> </a:t>
            </a:r>
            <a:r>
              <a:rPr lang="en-US" altLang="zh-CN" i="1" dirty="0" err="1">
                <a:latin typeface="Cambria Math" panose="02040503050406030204" pitchFamily="18" charset="0"/>
                <a:ea typeface="Cambria Math" panose="02040503050406030204" pitchFamily="18" charset="0"/>
              </a:rPr>
              <a:t>ApplyTwice</a:t>
            </a:r>
            <a:r>
              <a:rPr lang="en-US" altLang="zh-CN" i="1" dirty="0">
                <a:latin typeface="Cambria Math" panose="02040503050406030204" pitchFamily="18" charset="0"/>
                <a:ea typeface="Cambria Math" panose="02040503050406030204" pitchFamily="18" charset="0"/>
              </a:rPr>
              <a:t> = (</a:t>
            </a:r>
            <a:r>
              <a:rPr lang="el-GR" altLang="zh-CN" i="1" dirty="0">
                <a:latin typeface="Cambria Math" panose="02040503050406030204" pitchFamily="18" charset="0"/>
                <a:ea typeface="Cambria Math" panose="02040503050406030204" pitchFamily="18" charset="0"/>
              </a:rPr>
              <a:t>λ </a:t>
            </a:r>
            <a:r>
              <a:rPr lang="en-US" altLang="zh-CN" i="1" dirty="0">
                <a:latin typeface="Cambria Math" panose="02040503050406030204" pitchFamily="18" charset="0"/>
                <a:ea typeface="Cambria Math" panose="02040503050406030204" pitchFamily="18" charset="0"/>
              </a:rPr>
              <a:t>x. </a:t>
            </a:r>
            <a:r>
              <a:rPr lang="el-GR" altLang="zh-CN" i="1" dirty="0">
                <a:latin typeface="Cambria Math" panose="02040503050406030204" pitchFamily="18" charset="0"/>
                <a:ea typeface="Cambria Math" panose="02040503050406030204" pitchFamily="18" charset="0"/>
              </a:rPr>
              <a:t>λ </a:t>
            </a:r>
            <a:r>
              <a:rPr lang="en-US" altLang="zh-CN" i="1" dirty="0">
                <a:latin typeface="Cambria Math" panose="02040503050406030204" pitchFamily="18" charset="0"/>
                <a:ea typeface="Cambria Math" panose="02040503050406030204" pitchFamily="18" charset="0"/>
              </a:rPr>
              <a:t>y. P(x, y))</a:t>
            </a:r>
            <a:r>
              <a:rPr lang="en-US" altLang="zh-CN" i="1" dirty="0" err="1">
                <a:latin typeface="Cambria Math" panose="02040503050406030204" pitchFamily="18" charset="0"/>
                <a:ea typeface="Cambria Math" panose="02040503050406030204" pitchFamily="18" charset="0"/>
              </a:rPr>
              <a:t>xy</a:t>
            </a:r>
            <a:endParaRPr lang="zh-CN" altLang="en-US" dirty="0"/>
          </a:p>
        </p:txBody>
      </p:sp>
      <p:sp>
        <p:nvSpPr>
          <p:cNvPr id="6" name="文本框 5">
            <a:extLst>
              <a:ext uri="{FF2B5EF4-FFF2-40B4-BE49-F238E27FC236}">
                <a16:creationId xmlns:a16="http://schemas.microsoft.com/office/drawing/2014/main" id="{346B9F6C-9299-4252-A184-E6EC7AF49101}"/>
              </a:ext>
            </a:extLst>
          </p:cNvPr>
          <p:cNvSpPr txBox="1"/>
          <p:nvPr/>
        </p:nvSpPr>
        <p:spPr>
          <a:xfrm>
            <a:off x="7190913" y="1289846"/>
            <a:ext cx="4596576" cy="369332"/>
          </a:xfrm>
          <a:prstGeom prst="rect">
            <a:avLst/>
          </a:prstGeom>
          <a:noFill/>
        </p:spPr>
        <p:txBody>
          <a:bodyPr wrap="square" rtlCol="0">
            <a:spAutoFit/>
          </a:bodyPr>
          <a:lstStyle/>
          <a:p>
            <a:r>
              <a:rPr lang="zh-CN" altLang="en-US" dirty="0">
                <a:latin typeface="仿宋" panose="02010609060101010101" pitchFamily="49" charset="-122"/>
                <a:ea typeface="仿宋" panose="02010609060101010101" pitchFamily="49" charset="-122"/>
              </a:rPr>
              <a:t>这里的</a:t>
            </a:r>
            <a:r>
              <a:rPr lang="en-US" altLang="zh-CN" dirty="0">
                <a:latin typeface="仿宋" panose="02010609060101010101" pitchFamily="49" charset="-122"/>
                <a:ea typeface="仿宋" panose="02010609060101010101" pitchFamily="49" charset="-122"/>
              </a:rPr>
              <a:t>x</a:t>
            </a:r>
            <a:r>
              <a:rPr lang="zh-CN" altLang="en-US" dirty="0">
                <a:latin typeface="仿宋" panose="02010609060101010101" pitchFamily="49" charset="-122"/>
                <a:ea typeface="仿宋" panose="02010609060101010101" pitchFamily="49" charset="-122"/>
              </a:rPr>
              <a:t>是另一个</a:t>
            </a:r>
            <a:r>
              <a:rPr lang="en-US" altLang="zh-CN" dirty="0">
                <a:latin typeface="仿宋" panose="02010609060101010101" pitchFamily="49" charset="-122"/>
                <a:ea typeface="仿宋" panose="02010609060101010101" pitchFamily="49" charset="-122"/>
              </a:rPr>
              <a:t>lambda</a:t>
            </a:r>
            <a:r>
              <a:rPr lang="zh-CN" altLang="en-US" dirty="0">
                <a:latin typeface="仿宋" panose="02010609060101010101" pitchFamily="49" charset="-122"/>
                <a:ea typeface="仿宋" panose="02010609060101010101" pitchFamily="49" charset="-122"/>
              </a:rPr>
              <a:t>表达式或者说函数</a:t>
            </a:r>
          </a:p>
        </p:txBody>
      </p:sp>
    </p:spTree>
    <p:extLst>
      <p:ext uri="{BB962C8B-B14F-4D97-AF65-F5344CB8AC3E}">
        <p14:creationId xmlns:p14="http://schemas.microsoft.com/office/powerpoint/2010/main" val="357609024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3" grpId="0"/>
      <p:bldP spid="16" grpId="0" animBg="1"/>
      <p:bldP spid="17" grpId="0"/>
      <p:bldP spid="19" grpId="0" animBg="1"/>
      <p:bldP spid="20"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Haskell</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686BF521-4DF3-49CF-823D-B5A15727FBBC}"/>
              </a:ext>
            </a:extLst>
          </p:cNvPr>
          <p:cNvSpPr txBox="1"/>
          <p:nvPr/>
        </p:nvSpPr>
        <p:spPr>
          <a:xfrm>
            <a:off x="599305" y="1882066"/>
            <a:ext cx="7319577" cy="646331"/>
          </a:xfrm>
          <a:prstGeom prst="rect">
            <a:avLst/>
          </a:prstGeom>
          <a:noFill/>
        </p:spPr>
        <p:txBody>
          <a:bodyPr wrap="square" rtlCol="0">
            <a:spAutoFit/>
          </a:bodyPr>
          <a:lstStyle/>
          <a:p>
            <a:r>
              <a:rPr lang="zh-CN" altLang="en-US" sz="3600" dirty="0">
                <a:latin typeface="仿宋" panose="02010609060101010101" pitchFamily="49" charset="-122"/>
                <a:ea typeface="仿宋" panose="02010609060101010101" pitchFamily="49" charset="-122"/>
              </a:rPr>
              <a:t>函数柯里化的直接印证：</a:t>
            </a:r>
          </a:p>
        </p:txBody>
      </p:sp>
      <p:pic>
        <p:nvPicPr>
          <p:cNvPr id="3" name="图片 2">
            <a:extLst>
              <a:ext uri="{FF2B5EF4-FFF2-40B4-BE49-F238E27FC236}">
                <a16:creationId xmlns:a16="http://schemas.microsoft.com/office/drawing/2014/main" id="{290D7EA6-1814-45F7-89DB-125E756F5454}"/>
              </a:ext>
            </a:extLst>
          </p:cNvPr>
          <p:cNvPicPr>
            <a:picLocks noChangeAspect="1"/>
          </p:cNvPicPr>
          <p:nvPr/>
        </p:nvPicPr>
        <p:blipFill>
          <a:blip r:embed="rId3"/>
          <a:stretch>
            <a:fillRect/>
          </a:stretch>
        </p:blipFill>
        <p:spPr>
          <a:xfrm>
            <a:off x="599305" y="2925428"/>
            <a:ext cx="10234547" cy="1562235"/>
          </a:xfrm>
          <a:prstGeom prst="rect">
            <a:avLst/>
          </a:prstGeom>
        </p:spPr>
      </p:pic>
      <p:pic>
        <p:nvPicPr>
          <p:cNvPr id="4" name="图片 3">
            <a:extLst>
              <a:ext uri="{FF2B5EF4-FFF2-40B4-BE49-F238E27FC236}">
                <a16:creationId xmlns:a16="http://schemas.microsoft.com/office/drawing/2014/main" id="{67D1F3C3-58D6-4493-BF34-E6903C76854C}"/>
              </a:ext>
            </a:extLst>
          </p:cNvPr>
          <p:cNvPicPr>
            <a:picLocks noChangeAspect="1"/>
          </p:cNvPicPr>
          <p:nvPr/>
        </p:nvPicPr>
        <p:blipFill>
          <a:blip r:embed="rId4"/>
          <a:stretch>
            <a:fillRect/>
          </a:stretch>
        </p:blipFill>
        <p:spPr>
          <a:xfrm>
            <a:off x="599305" y="2788838"/>
            <a:ext cx="10600339" cy="1889924"/>
          </a:xfrm>
          <a:prstGeom prst="rect">
            <a:avLst/>
          </a:prstGeom>
        </p:spPr>
      </p:pic>
      <p:sp>
        <p:nvSpPr>
          <p:cNvPr id="5" name="文本框 4">
            <a:extLst>
              <a:ext uri="{FF2B5EF4-FFF2-40B4-BE49-F238E27FC236}">
                <a16:creationId xmlns:a16="http://schemas.microsoft.com/office/drawing/2014/main" id="{F958EDA3-D649-46FC-A408-ABB6C2C49D5C}"/>
              </a:ext>
            </a:extLst>
          </p:cNvPr>
          <p:cNvSpPr txBox="1"/>
          <p:nvPr/>
        </p:nvSpPr>
        <p:spPr>
          <a:xfrm>
            <a:off x="599305" y="5086905"/>
            <a:ext cx="10600339" cy="400110"/>
          </a:xfrm>
          <a:prstGeom prst="rect">
            <a:avLst/>
          </a:prstGeom>
          <a:noFill/>
        </p:spPr>
        <p:txBody>
          <a:bodyPr wrap="square" rtlCol="0">
            <a:spAutoFit/>
          </a:bodyPr>
          <a:lstStyle/>
          <a:p>
            <a:r>
              <a:rPr lang="en-US" altLang="zh-CN" sz="2000" dirty="0" err="1">
                <a:latin typeface="仿宋" panose="02010609060101010101" pitchFamily="49" charset="-122"/>
                <a:ea typeface="仿宋" panose="02010609060101010101" pitchFamily="49" charset="-122"/>
              </a:rPr>
              <a:t>zipWith</a:t>
            </a:r>
            <a:r>
              <a:rPr lang="zh-CN" altLang="en-US" sz="2000" dirty="0">
                <a:latin typeface="仿宋" panose="02010609060101010101" pitchFamily="49" charset="-122"/>
                <a:ea typeface="仿宋" panose="02010609060101010101" pitchFamily="49" charset="-122"/>
              </a:rPr>
              <a:t>函数中第</a:t>
            </a:r>
            <a:r>
              <a:rPr lang="en-US" altLang="zh-CN" sz="2000" dirty="0">
                <a:latin typeface="仿宋" panose="02010609060101010101" pitchFamily="49" charset="-122"/>
                <a:ea typeface="仿宋" panose="02010609060101010101" pitchFamily="49" charset="-122"/>
              </a:rPr>
              <a:t>2</a:t>
            </a:r>
            <a:r>
              <a:rPr lang="zh-CN" altLang="en-US" sz="2000" dirty="0">
                <a:latin typeface="仿宋" panose="02010609060101010101" pitchFamily="49" charset="-122"/>
                <a:ea typeface="仿宋" panose="02010609060101010101" pitchFamily="49" charset="-122"/>
              </a:rPr>
              <a:t>，</a:t>
            </a:r>
            <a:r>
              <a:rPr lang="en-US" altLang="zh-CN" sz="2000" dirty="0">
                <a:latin typeface="仿宋" panose="02010609060101010101" pitchFamily="49" charset="-122"/>
                <a:ea typeface="仿宋" panose="02010609060101010101" pitchFamily="49" charset="-122"/>
              </a:rPr>
              <a:t>3</a:t>
            </a:r>
            <a:r>
              <a:rPr lang="zh-CN" altLang="en-US" sz="2000" dirty="0">
                <a:latin typeface="仿宋" panose="02010609060101010101" pitchFamily="49" charset="-122"/>
                <a:ea typeface="仿宋" panose="02010609060101010101" pitchFamily="49" charset="-122"/>
              </a:rPr>
              <a:t>行都是递归的终点，第</a:t>
            </a:r>
            <a:r>
              <a:rPr lang="en-US" altLang="zh-CN" sz="2000" dirty="0">
                <a:latin typeface="仿宋" panose="02010609060101010101" pitchFamily="49" charset="-122"/>
                <a:ea typeface="仿宋" panose="02010609060101010101" pitchFamily="49" charset="-122"/>
              </a:rPr>
              <a:t>4</a:t>
            </a:r>
            <a:r>
              <a:rPr lang="zh-CN" altLang="en-US" sz="2000" dirty="0">
                <a:latin typeface="仿宋" panose="02010609060101010101" pitchFamily="49" charset="-122"/>
                <a:ea typeface="仿宋" panose="02010609060101010101" pitchFamily="49" charset="-122"/>
              </a:rPr>
              <a:t>行是函数本体。</a:t>
            </a:r>
          </a:p>
        </p:txBody>
      </p:sp>
      <p:sp>
        <p:nvSpPr>
          <p:cNvPr id="6" name="箭头: 下 5">
            <a:extLst>
              <a:ext uri="{FF2B5EF4-FFF2-40B4-BE49-F238E27FC236}">
                <a16:creationId xmlns:a16="http://schemas.microsoft.com/office/drawing/2014/main" id="{7147D90C-4A45-452A-B74D-56EE8834DF7A}"/>
              </a:ext>
            </a:extLst>
          </p:cNvPr>
          <p:cNvSpPr/>
          <p:nvPr/>
        </p:nvSpPr>
        <p:spPr>
          <a:xfrm>
            <a:off x="1846556" y="3817398"/>
            <a:ext cx="452762" cy="1815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AF33581-932A-4DE2-A058-CF6519CC201D}"/>
              </a:ext>
            </a:extLst>
          </p:cNvPr>
          <p:cNvSpPr txBox="1"/>
          <p:nvPr/>
        </p:nvSpPr>
        <p:spPr>
          <a:xfrm>
            <a:off x="1438182" y="5632882"/>
            <a:ext cx="7430609" cy="923330"/>
          </a:xfrm>
          <a:prstGeom prst="rect">
            <a:avLst/>
          </a:prstGeom>
          <a:noFill/>
        </p:spPr>
        <p:txBody>
          <a:bodyPr wrap="square" rtlCol="0">
            <a:spAutoFit/>
          </a:bodyPr>
          <a:lstStyle/>
          <a:p>
            <a:r>
              <a:rPr lang="en-US" altLang="zh-CN" i="1" dirty="0">
                <a:latin typeface="Cambria Math" panose="02040503050406030204" pitchFamily="18" charset="0"/>
                <a:ea typeface="Cambria Math" panose="02040503050406030204" pitchFamily="18" charset="0"/>
              </a:rPr>
              <a:t> </a:t>
            </a:r>
            <a:r>
              <a:rPr lang="el-GR" altLang="zh-CN" i="1" dirty="0">
                <a:latin typeface="Cambria Math" panose="02040503050406030204" pitchFamily="18" charset="0"/>
                <a:ea typeface="Cambria Math" panose="02040503050406030204" pitchFamily="18" charset="0"/>
              </a:rPr>
              <a:t>λ </a:t>
            </a:r>
            <a:r>
              <a:rPr lang="en-US" altLang="zh-CN" i="1" dirty="0">
                <a:latin typeface="Cambria Math" panose="02040503050406030204" pitchFamily="18" charset="0"/>
                <a:ea typeface="Cambria Math" panose="02040503050406030204" pitchFamily="18" charset="0"/>
              </a:rPr>
              <a:t>f. </a:t>
            </a:r>
            <a:r>
              <a:rPr lang="el-GR" altLang="zh-CN" i="1" dirty="0">
                <a:latin typeface="Cambria Math" panose="02040503050406030204" pitchFamily="18" charset="0"/>
                <a:ea typeface="Cambria Math" panose="02040503050406030204" pitchFamily="18" charset="0"/>
              </a:rPr>
              <a:t>λ </a:t>
            </a:r>
            <a:r>
              <a:rPr lang="en-US" altLang="zh-CN" i="1" dirty="0">
                <a:latin typeface="Cambria Math" panose="02040503050406030204" pitchFamily="18" charset="0"/>
                <a:ea typeface="Cambria Math" panose="02040503050406030204" pitchFamily="18" charset="0"/>
              </a:rPr>
              <a:t>x. </a:t>
            </a:r>
            <a:r>
              <a:rPr lang="el-GR" altLang="zh-CN" i="1" dirty="0">
                <a:latin typeface="Cambria Math" panose="02040503050406030204" pitchFamily="18" charset="0"/>
                <a:ea typeface="Cambria Math" panose="02040503050406030204" pitchFamily="18" charset="0"/>
              </a:rPr>
              <a:t>λ </a:t>
            </a:r>
            <a:r>
              <a:rPr lang="en-US" altLang="zh-CN" i="1" dirty="0">
                <a:latin typeface="Cambria Math" panose="02040503050406030204" pitchFamily="18" charset="0"/>
                <a:ea typeface="Cambria Math" panose="02040503050406030204" pitchFamily="18" charset="0"/>
              </a:rPr>
              <a:t>y.(Body Expression)(</a:t>
            </a:r>
            <a:r>
              <a:rPr lang="zh-CN" altLang="en-US" i="1" dirty="0">
                <a:latin typeface="Cambria Math" panose="02040503050406030204" pitchFamily="18" charset="0"/>
                <a:ea typeface="Cambria Math" panose="02040503050406030204" pitchFamily="18" charset="0"/>
              </a:rPr>
              <a:t>调用参数</a:t>
            </a:r>
            <a:r>
              <a:rPr lang="en-US" altLang="zh-CN" i="1" dirty="0">
                <a:latin typeface="Cambria Math" panose="02040503050406030204" pitchFamily="18" charset="0"/>
                <a:ea typeface="Cambria Math" panose="02040503050406030204" pitchFamily="18" charset="0"/>
              </a:rPr>
              <a:t>)</a:t>
            </a:r>
            <a:r>
              <a:rPr lang="zh-CN" altLang="en-US" i="1" dirty="0">
                <a:latin typeface="Cambria Math" panose="02040503050406030204" pitchFamily="18" charset="0"/>
                <a:ea typeface="Cambria Math" panose="02040503050406030204" pitchFamily="18" charset="0"/>
              </a:rPr>
              <a:t>，这个表达式中，首先传入了一个函数，但这个函数传入之后并没有参数，所以无法也并不会直接运算，而是会读入其他的参数，直到读入完毕，才开始计算</a:t>
            </a:r>
            <a:endParaRPr lang="zh-CN" altLang="en-US" dirty="0"/>
          </a:p>
        </p:txBody>
      </p:sp>
    </p:spTree>
    <p:extLst>
      <p:ext uri="{BB962C8B-B14F-4D97-AF65-F5344CB8AC3E}">
        <p14:creationId xmlns:p14="http://schemas.microsoft.com/office/powerpoint/2010/main" val="4056924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Haskell</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686BF521-4DF3-49CF-823D-B5A15727FBBC}"/>
              </a:ext>
            </a:extLst>
          </p:cNvPr>
          <p:cNvSpPr txBox="1"/>
          <p:nvPr/>
        </p:nvSpPr>
        <p:spPr>
          <a:xfrm>
            <a:off x="599305" y="1882066"/>
            <a:ext cx="7319577" cy="646331"/>
          </a:xfrm>
          <a:prstGeom prst="rect">
            <a:avLst/>
          </a:prstGeom>
          <a:noFill/>
        </p:spPr>
        <p:txBody>
          <a:bodyPr wrap="square" rtlCol="0">
            <a:spAutoFit/>
          </a:bodyPr>
          <a:lstStyle/>
          <a:p>
            <a:r>
              <a:rPr lang="zh-CN" altLang="en-US" sz="3600" dirty="0">
                <a:latin typeface="仿宋" panose="02010609060101010101" pitchFamily="49" charset="-122"/>
                <a:ea typeface="仿宋" panose="02010609060101010101" pitchFamily="49" charset="-122"/>
              </a:rPr>
              <a:t>函数组合实例：</a:t>
            </a:r>
          </a:p>
        </p:txBody>
      </p:sp>
      <p:pic>
        <p:nvPicPr>
          <p:cNvPr id="3" name="图片 2">
            <a:extLst>
              <a:ext uri="{FF2B5EF4-FFF2-40B4-BE49-F238E27FC236}">
                <a16:creationId xmlns:a16="http://schemas.microsoft.com/office/drawing/2014/main" id="{0683B34F-32A3-4254-81BB-E8F88E361A4B}"/>
              </a:ext>
            </a:extLst>
          </p:cNvPr>
          <p:cNvPicPr>
            <a:picLocks noChangeAspect="1"/>
          </p:cNvPicPr>
          <p:nvPr/>
        </p:nvPicPr>
        <p:blipFill>
          <a:blip r:embed="rId3"/>
          <a:stretch>
            <a:fillRect/>
          </a:stretch>
        </p:blipFill>
        <p:spPr>
          <a:xfrm>
            <a:off x="715814" y="2898303"/>
            <a:ext cx="10760372" cy="2499577"/>
          </a:xfrm>
          <a:prstGeom prst="rect">
            <a:avLst/>
          </a:prstGeom>
        </p:spPr>
      </p:pic>
    </p:spTree>
    <p:extLst>
      <p:ext uri="{BB962C8B-B14F-4D97-AF65-F5344CB8AC3E}">
        <p14:creationId xmlns:p14="http://schemas.microsoft.com/office/powerpoint/2010/main" val="180421982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DA018B46-7A60-4034-890D-A3650DFFCDC1}"/>
              </a:ext>
            </a:extLst>
          </p:cNvPr>
          <p:cNvGrpSpPr/>
          <p:nvPr/>
        </p:nvGrpSpPr>
        <p:grpSpPr>
          <a:xfrm>
            <a:off x="0" y="0"/>
            <a:ext cx="12192000" cy="6858000"/>
            <a:chOff x="0" y="0"/>
            <a:chExt cx="12192000" cy="6858000"/>
          </a:xfrm>
        </p:grpSpPr>
        <p:sp>
          <p:nvSpPr>
            <p:cNvPr id="7" name="矩形 6">
              <a:extLst>
                <a:ext uri="{FF2B5EF4-FFF2-40B4-BE49-F238E27FC236}">
                  <a16:creationId xmlns:a16="http://schemas.microsoft.com/office/drawing/2014/main" id="{A1028FA1-1F49-4D1F-BF04-C8C58675DBA3}"/>
                </a:ext>
              </a:extLst>
            </p:cNvPr>
            <p:cNvSpPr/>
            <p:nvPr/>
          </p:nvSpPr>
          <p:spPr>
            <a:xfrm flipH="1">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100000">
                  <a:schemeClr val="accent6"/>
                </a:gs>
                <a:gs pos="0">
                  <a:schemeClr val="accent1">
                    <a:lumMod val="40000"/>
                    <a:lumOff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6" name="矩形 5">
              <a:extLst>
                <a:ext uri="{FF2B5EF4-FFF2-40B4-BE49-F238E27FC236}">
                  <a16:creationId xmlns:a16="http://schemas.microsoft.com/office/drawing/2014/main" id="{CE2ABBB6-6DF8-43BB-9F9A-DB451D5ECF00}"/>
                </a:ext>
              </a:extLst>
            </p:cNvPr>
            <p:cNvSpPr/>
            <p:nvPr/>
          </p:nvSpPr>
          <p:spPr>
            <a:xfrm>
              <a:off x="0" y="0"/>
              <a:ext cx="12192000" cy="6858000"/>
            </a:xfrm>
            <a:prstGeom prst="rect">
              <a:avLst/>
            </a:prstGeom>
            <a:blipFill dpi="0" rotWithShape="1">
              <a:blip r:embed="rId4">
                <a:alphaModFix amt="5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grpSp>
        <p:nvGrpSpPr>
          <p:cNvPr id="11" name="组合 10">
            <a:extLst>
              <a:ext uri="{FF2B5EF4-FFF2-40B4-BE49-F238E27FC236}">
                <a16:creationId xmlns:a16="http://schemas.microsoft.com/office/drawing/2014/main" id="{07E6E209-A551-4910-872F-3092C120DA45}"/>
              </a:ext>
            </a:extLst>
          </p:cNvPr>
          <p:cNvGrpSpPr/>
          <p:nvPr/>
        </p:nvGrpSpPr>
        <p:grpSpPr>
          <a:xfrm>
            <a:off x="564526" y="0"/>
            <a:ext cx="11627474" cy="5822353"/>
            <a:chOff x="564526" y="0"/>
            <a:chExt cx="11627474" cy="5822353"/>
          </a:xfrm>
        </p:grpSpPr>
        <p:sp>
          <p:nvSpPr>
            <p:cNvPr id="25" name="文本框 24">
              <a:extLst>
                <a:ext uri="{FF2B5EF4-FFF2-40B4-BE49-F238E27FC236}">
                  <a16:creationId xmlns:a16="http://schemas.microsoft.com/office/drawing/2014/main" id="{873C71B0-1826-4E45-B11F-88AD92B363D3}"/>
                </a:ext>
              </a:extLst>
            </p:cNvPr>
            <p:cNvSpPr txBox="1"/>
            <p:nvPr>
              <p:custDataLst>
                <p:tags r:id="rId1"/>
              </p:custDataLst>
            </p:nvPr>
          </p:nvSpPr>
          <p:spPr>
            <a:xfrm>
              <a:off x="5076491" y="499906"/>
              <a:ext cx="2104093" cy="923330"/>
            </a:xfrm>
            <a:prstGeom prst="rect">
              <a:avLst/>
            </a:prstGeom>
            <a:noFill/>
          </p:spPr>
          <p:txBody>
            <a:bodyPr wrap="square" lIns="0" tIns="0" rIns="0" bIns="0" rtlCol="0">
              <a:spAutoFit/>
            </a:bodyPr>
            <a:lstStyle/>
            <a:p>
              <a:pPr algn="ctr"/>
              <a:r>
                <a:rPr kumimoji="1" lang="zh-CN" altLang="en-US" sz="6000" b="1" dirty="0">
                  <a:solidFill>
                    <a:schemeClr val="bg1"/>
                  </a:solidFill>
                  <a:latin typeface="思源黑体 CN" panose="020B0500000000000000" pitchFamily="34" charset="-122"/>
                  <a:ea typeface="思源黑体 CN" panose="020B0500000000000000" pitchFamily="34" charset="-122"/>
                  <a:cs typeface="Yuanti SC" charset="-122"/>
                </a:rPr>
                <a:t>目录</a:t>
              </a:r>
            </a:p>
          </p:txBody>
        </p:sp>
        <p:sp>
          <p:nvSpPr>
            <p:cNvPr id="26" name="文本框 25">
              <a:extLst>
                <a:ext uri="{FF2B5EF4-FFF2-40B4-BE49-F238E27FC236}">
                  <a16:creationId xmlns:a16="http://schemas.microsoft.com/office/drawing/2014/main" id="{F89C0EE4-31A1-4461-88C0-2D3697C26320}"/>
                </a:ext>
              </a:extLst>
            </p:cNvPr>
            <p:cNvSpPr txBox="1"/>
            <p:nvPr>
              <p:custDataLst>
                <p:tags r:id="rId2"/>
              </p:custDataLst>
            </p:nvPr>
          </p:nvSpPr>
          <p:spPr>
            <a:xfrm rot="16200000">
              <a:off x="9664149" y="1696854"/>
              <a:ext cx="4224705" cy="830997"/>
            </a:xfrm>
            <a:prstGeom prst="rect">
              <a:avLst/>
            </a:prstGeom>
            <a:noFill/>
          </p:spPr>
          <p:txBody>
            <a:bodyPr wrap="square" lIns="0" tIns="0" rIns="0" bIns="0" rtlCol="0">
              <a:spAutoFit/>
            </a:bodyPr>
            <a:lstStyle/>
            <a:p>
              <a:pPr algn="ctr"/>
              <a:r>
                <a:rPr kumimoji="1" lang="en-US" altLang="zh-CN" sz="5400" b="1" dirty="0">
                  <a:solidFill>
                    <a:schemeClr val="bg1">
                      <a:alpha val="10000"/>
                    </a:schemeClr>
                  </a:solidFill>
                  <a:latin typeface="思源黑体 CN" panose="020B0500000000000000" pitchFamily="34" charset="-122"/>
                  <a:ea typeface="思源黑体 CN" panose="020B0500000000000000" pitchFamily="34" charset="-122"/>
                  <a:cs typeface="Yuanti SC" charset="-122"/>
                </a:rPr>
                <a:t>CONTENTS</a:t>
              </a:r>
              <a:endParaRPr kumimoji="1" lang="zh-CN" altLang="en-US" sz="5400" b="1" dirty="0">
                <a:solidFill>
                  <a:schemeClr val="bg1">
                    <a:alpha val="10000"/>
                  </a:schemeClr>
                </a:solidFill>
                <a:latin typeface="思源黑体 CN" panose="020B0500000000000000" pitchFamily="34" charset="-122"/>
                <a:ea typeface="思源黑体 CN" panose="020B0500000000000000" pitchFamily="34" charset="-122"/>
                <a:cs typeface="Yuanti SC" charset="-122"/>
              </a:endParaRPr>
            </a:p>
          </p:txBody>
        </p:sp>
        <p:grpSp>
          <p:nvGrpSpPr>
            <p:cNvPr id="9" name="组合 8">
              <a:extLst>
                <a:ext uri="{FF2B5EF4-FFF2-40B4-BE49-F238E27FC236}">
                  <a16:creationId xmlns:a16="http://schemas.microsoft.com/office/drawing/2014/main" id="{5FD97277-1F60-4D5D-B913-716A6DE55668}"/>
                </a:ext>
              </a:extLst>
            </p:cNvPr>
            <p:cNvGrpSpPr/>
            <p:nvPr/>
          </p:nvGrpSpPr>
          <p:grpSpPr>
            <a:xfrm>
              <a:off x="564526" y="2406226"/>
              <a:ext cx="11540133" cy="3416127"/>
              <a:chOff x="564526" y="1992159"/>
              <a:chExt cx="11540133" cy="3416127"/>
            </a:xfrm>
          </p:grpSpPr>
          <p:grpSp>
            <p:nvGrpSpPr>
              <p:cNvPr id="4" name="组合 3">
                <a:extLst>
                  <a:ext uri="{FF2B5EF4-FFF2-40B4-BE49-F238E27FC236}">
                    <a16:creationId xmlns:a16="http://schemas.microsoft.com/office/drawing/2014/main" id="{6C8D83F4-FF55-4576-8A06-EA9C309391D1}"/>
                  </a:ext>
                </a:extLst>
              </p:cNvPr>
              <p:cNvGrpSpPr/>
              <p:nvPr/>
            </p:nvGrpSpPr>
            <p:grpSpPr>
              <a:xfrm>
                <a:off x="564526" y="1992159"/>
                <a:ext cx="4822889" cy="1477328"/>
                <a:chOff x="1909297" y="2583586"/>
                <a:chExt cx="4822889" cy="1477328"/>
              </a:xfrm>
            </p:grpSpPr>
            <p:sp>
              <p:nvSpPr>
                <p:cNvPr id="29" name="文本框 28">
                  <a:extLst>
                    <a:ext uri="{FF2B5EF4-FFF2-40B4-BE49-F238E27FC236}">
                      <a16:creationId xmlns:a16="http://schemas.microsoft.com/office/drawing/2014/main" id="{2204C6BA-6C55-44FF-99BB-698679CCCB3F}"/>
                    </a:ext>
                  </a:extLst>
                </p:cNvPr>
                <p:cNvSpPr txBox="1"/>
                <p:nvPr/>
              </p:nvSpPr>
              <p:spPr>
                <a:xfrm>
                  <a:off x="3355716" y="2971672"/>
                  <a:ext cx="3376470" cy="701154"/>
                </a:xfrm>
                <a:prstGeom prst="rect">
                  <a:avLst/>
                </a:prstGeom>
                <a:noFill/>
              </p:spPr>
              <p:txBody>
                <a:bodyPr wrap="square" lIns="0" tIns="0" rIns="0" bIns="0" rtlCol="0" anchor="ctr">
                  <a:spAutoFit/>
                </a:bodyPr>
                <a:lstStyle/>
                <a:p>
                  <a:pPr>
                    <a:lnSpc>
                      <a:spcPct val="150000"/>
                    </a:lnSpc>
                  </a:pPr>
                  <a:r>
                    <a:rPr lang="zh-CN" altLang="en-US" sz="3600" dirty="0">
                      <a:solidFill>
                        <a:schemeClr val="bg1"/>
                      </a:solidFill>
                      <a:latin typeface="仿宋" panose="02010609060101010101" pitchFamily="49" charset="-122"/>
                      <a:ea typeface="仿宋" panose="02010609060101010101" pitchFamily="49" charset="-122"/>
                      <a:cs typeface="+mn-ea"/>
                      <a:sym typeface="+mn-lt"/>
                    </a:rPr>
                    <a:t>函数式编程</a:t>
                  </a:r>
                </a:p>
              </p:txBody>
            </p:sp>
            <p:sp>
              <p:nvSpPr>
                <p:cNvPr id="34" name="文本框 33">
                  <a:extLst>
                    <a:ext uri="{FF2B5EF4-FFF2-40B4-BE49-F238E27FC236}">
                      <a16:creationId xmlns:a16="http://schemas.microsoft.com/office/drawing/2014/main" id="{BC9DD668-B27B-4DF4-9232-72F64FA73D34}"/>
                    </a:ext>
                  </a:extLst>
                </p:cNvPr>
                <p:cNvSpPr txBox="1"/>
                <p:nvPr/>
              </p:nvSpPr>
              <p:spPr>
                <a:xfrm>
                  <a:off x="1909297" y="2583586"/>
                  <a:ext cx="2171700" cy="1477328"/>
                </a:xfrm>
                <a:prstGeom prst="rect">
                  <a:avLst/>
                </a:prstGeom>
                <a:noFill/>
              </p:spPr>
              <p:txBody>
                <a:bodyPr wrap="square" lIns="0" tIns="0" rIns="0" bIns="0" rtlCol="0">
                  <a:spAutoFit/>
                </a:bodyPr>
                <a:lstStyle/>
                <a:p>
                  <a:r>
                    <a:rPr lang="en-US" altLang="zh-CN" sz="9600" b="1" dirty="0">
                      <a:solidFill>
                        <a:schemeClr val="bg1">
                          <a:alpha val="45000"/>
                        </a:schemeClr>
                      </a:solidFill>
                    </a:rPr>
                    <a:t>01</a:t>
                  </a:r>
                  <a:endParaRPr lang="zh-CN" altLang="en-US" sz="9600" b="1" dirty="0">
                    <a:solidFill>
                      <a:schemeClr val="bg1">
                        <a:alpha val="45000"/>
                      </a:schemeClr>
                    </a:solidFill>
                  </a:endParaRPr>
                </a:p>
              </p:txBody>
            </p:sp>
          </p:grpSp>
          <p:grpSp>
            <p:nvGrpSpPr>
              <p:cNvPr id="35" name="组合 34">
                <a:extLst>
                  <a:ext uri="{FF2B5EF4-FFF2-40B4-BE49-F238E27FC236}">
                    <a16:creationId xmlns:a16="http://schemas.microsoft.com/office/drawing/2014/main" id="{391F02B3-6858-4CD0-AB7C-2CE10B48126C}"/>
                  </a:ext>
                </a:extLst>
              </p:cNvPr>
              <p:cNvGrpSpPr/>
              <p:nvPr/>
            </p:nvGrpSpPr>
            <p:grpSpPr>
              <a:xfrm>
                <a:off x="5042688" y="1992159"/>
                <a:ext cx="4822889" cy="1477328"/>
                <a:chOff x="1909297" y="2583586"/>
                <a:chExt cx="4822889" cy="1477328"/>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EEE69FB6-F361-453A-AB14-04B9B0CEB8DA}"/>
                        </a:ext>
                      </a:extLst>
                    </p:cNvPr>
                    <p:cNvSpPr txBox="1"/>
                    <p:nvPr/>
                  </p:nvSpPr>
                  <p:spPr>
                    <a:xfrm>
                      <a:off x="3355716" y="2955514"/>
                      <a:ext cx="3376470" cy="733471"/>
                    </a:xfrm>
                    <a:prstGeom prst="rect">
                      <a:avLst/>
                    </a:prstGeom>
                    <a:noFill/>
                  </p:spPr>
                  <p:txBody>
                    <a:bodyPr wrap="square" lIns="0" tIns="0" rIns="0" bIns="0" rtlCol="0" anchor="ctr">
                      <a:spAutoFit/>
                    </a:bodyPr>
                    <a:lstStyle/>
                    <a:p>
                      <a:pPr>
                        <a:lnSpc>
                          <a:spcPct val="150000"/>
                        </a:lnSpc>
                      </a:pPr>
                      <a14:m>
                        <m:oMath xmlns:m="http://schemas.openxmlformats.org/officeDocument/2006/math">
                          <m:r>
                            <m:rPr>
                              <m:sty m:val="p"/>
                            </m:rPr>
                            <a:rPr lang="en-US" altLang="zh-CN" sz="3600" i="1">
                              <a:solidFill>
                                <a:schemeClr val="bg1"/>
                              </a:solidFill>
                              <a:latin typeface="Cambria Math" panose="02040503050406030204" pitchFamily="18" charset="0"/>
                              <a:cs typeface="+mn-ea"/>
                              <a:sym typeface="+mn-lt"/>
                            </a:rPr>
                            <m:t>Lambda</m:t>
                          </m:r>
                          <m:r>
                            <a:rPr lang="en-US" altLang="zh-CN" sz="3600" i="1">
                              <a:solidFill>
                                <a:schemeClr val="bg1"/>
                              </a:solidFill>
                              <a:latin typeface="Cambria Math" panose="02040503050406030204" pitchFamily="18" charset="0"/>
                              <a:cs typeface="+mn-ea"/>
                              <a:sym typeface="+mn-lt"/>
                            </a:rPr>
                            <m:t> </m:t>
                          </m:r>
                          <m:r>
                            <m:rPr>
                              <m:sty m:val="p"/>
                            </m:rPr>
                            <a:rPr lang="en-US" altLang="zh-CN" sz="3600">
                              <a:solidFill>
                                <a:schemeClr val="bg1"/>
                              </a:solidFill>
                              <a:latin typeface="Cambria Math" panose="02040503050406030204" pitchFamily="18" charset="0"/>
                              <a:cs typeface="+mn-ea"/>
                              <a:sym typeface="+mn-lt"/>
                            </a:rPr>
                            <m:t>Calculus</m:t>
                          </m:r>
                        </m:oMath>
                      </a14:m>
                      <a:r>
                        <a:rPr lang="zh-CN" altLang="en-US" sz="3600" dirty="0">
                          <a:solidFill>
                            <a:schemeClr val="bg1"/>
                          </a:solidFill>
                          <a:cs typeface="+mn-ea"/>
                          <a:sym typeface="+mn-lt"/>
                        </a:rPr>
                        <a:t> </a:t>
                      </a:r>
                    </a:p>
                  </p:txBody>
                </p:sp>
              </mc:Choice>
              <mc:Fallback xmlns="">
                <p:sp>
                  <p:nvSpPr>
                    <p:cNvPr id="36" name="文本框 35">
                      <a:extLst>
                        <a:ext uri="{FF2B5EF4-FFF2-40B4-BE49-F238E27FC236}">
                          <a16:creationId xmlns:a16="http://schemas.microsoft.com/office/drawing/2014/main" id="{EEE69FB6-F361-453A-AB14-04B9B0CEB8DA}"/>
                        </a:ext>
                      </a:extLst>
                    </p:cNvPr>
                    <p:cNvSpPr txBox="1">
                      <a:spLocks noRot="1" noChangeAspect="1" noMove="1" noResize="1" noEditPoints="1" noAdjustHandles="1" noChangeArrowheads="1" noChangeShapeType="1" noTextEdit="1"/>
                    </p:cNvSpPr>
                    <p:nvPr/>
                  </p:nvSpPr>
                  <p:spPr>
                    <a:xfrm>
                      <a:off x="3355716" y="2955514"/>
                      <a:ext cx="3376470" cy="733471"/>
                    </a:xfrm>
                    <a:prstGeom prst="rect">
                      <a:avLst/>
                    </a:prstGeom>
                    <a:blipFill>
                      <a:blip r:embed="rId5"/>
                      <a:stretch>
                        <a:fillRect/>
                      </a:stretch>
                    </a:blipFill>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551EE947-98DF-4048-BAB4-85FFBDDF6136}"/>
                    </a:ext>
                  </a:extLst>
                </p:cNvPr>
                <p:cNvSpPr txBox="1"/>
                <p:nvPr/>
              </p:nvSpPr>
              <p:spPr>
                <a:xfrm>
                  <a:off x="1909297" y="2583586"/>
                  <a:ext cx="2171700" cy="1477328"/>
                </a:xfrm>
                <a:prstGeom prst="rect">
                  <a:avLst/>
                </a:prstGeom>
                <a:noFill/>
              </p:spPr>
              <p:txBody>
                <a:bodyPr wrap="square" lIns="0" tIns="0" rIns="0" bIns="0" rtlCol="0">
                  <a:spAutoFit/>
                </a:bodyPr>
                <a:lstStyle/>
                <a:p>
                  <a:r>
                    <a:rPr lang="en-US" altLang="zh-CN" sz="9600" b="1" dirty="0">
                      <a:solidFill>
                        <a:schemeClr val="bg1">
                          <a:alpha val="45000"/>
                        </a:schemeClr>
                      </a:solidFill>
                    </a:rPr>
                    <a:t>02</a:t>
                  </a:r>
                  <a:endParaRPr lang="zh-CN" altLang="en-US" sz="9600" b="1" dirty="0">
                    <a:solidFill>
                      <a:schemeClr val="bg1">
                        <a:alpha val="45000"/>
                      </a:schemeClr>
                    </a:solidFill>
                  </a:endParaRPr>
                </a:p>
              </p:txBody>
            </p:sp>
          </p:grpSp>
          <p:grpSp>
            <p:nvGrpSpPr>
              <p:cNvPr id="42" name="组合 41">
                <a:extLst>
                  <a:ext uri="{FF2B5EF4-FFF2-40B4-BE49-F238E27FC236}">
                    <a16:creationId xmlns:a16="http://schemas.microsoft.com/office/drawing/2014/main" id="{95A209E5-67D2-4C06-A5A6-1636AECE6D74}"/>
                  </a:ext>
                </a:extLst>
              </p:cNvPr>
              <p:cNvGrpSpPr/>
              <p:nvPr/>
            </p:nvGrpSpPr>
            <p:grpSpPr>
              <a:xfrm>
                <a:off x="2803607" y="3930958"/>
                <a:ext cx="4822889" cy="1477328"/>
                <a:chOff x="1909297" y="2583586"/>
                <a:chExt cx="4822889" cy="1477328"/>
              </a:xfrm>
            </p:grpSpPr>
            <p:sp>
              <p:nvSpPr>
                <p:cNvPr id="43" name="文本框 42">
                  <a:extLst>
                    <a:ext uri="{FF2B5EF4-FFF2-40B4-BE49-F238E27FC236}">
                      <a16:creationId xmlns:a16="http://schemas.microsoft.com/office/drawing/2014/main" id="{0A4B328C-9A8D-4B6B-B03B-47A3FA947717}"/>
                    </a:ext>
                  </a:extLst>
                </p:cNvPr>
                <p:cNvSpPr txBox="1"/>
                <p:nvPr/>
              </p:nvSpPr>
              <p:spPr>
                <a:xfrm>
                  <a:off x="3355716" y="2960548"/>
                  <a:ext cx="3376470" cy="723403"/>
                </a:xfrm>
                <a:prstGeom prst="rect">
                  <a:avLst/>
                </a:prstGeom>
                <a:noFill/>
              </p:spPr>
              <p:txBody>
                <a:bodyPr wrap="square" lIns="0" tIns="0" rIns="0" bIns="0" rtlCol="0" anchor="ctr">
                  <a:spAutoFit/>
                </a:bodyPr>
                <a:lstStyle/>
                <a:p>
                  <a:pPr>
                    <a:lnSpc>
                      <a:spcPct val="150000"/>
                    </a:lnSpc>
                  </a:pPr>
                  <a:r>
                    <a:rPr lang="en-US" altLang="zh-CN" sz="3600" dirty="0">
                      <a:solidFill>
                        <a:schemeClr val="bg1"/>
                      </a:solidFill>
                      <a:latin typeface="Cambria Math" panose="02040503050406030204" pitchFamily="18" charset="0"/>
                      <a:ea typeface="Cambria Math" panose="02040503050406030204" pitchFamily="18" charset="0"/>
                    </a:rPr>
                    <a:t>Haskell</a:t>
                  </a:r>
                  <a:r>
                    <a:rPr lang="zh-CN" altLang="en-US" sz="3600" dirty="0">
                      <a:solidFill>
                        <a:schemeClr val="bg1"/>
                      </a:solidFill>
                      <a:latin typeface="仿宋" panose="02010609060101010101" pitchFamily="49" charset="-122"/>
                      <a:ea typeface="仿宋" panose="02010609060101010101" pitchFamily="49" charset="-122"/>
                    </a:rPr>
                    <a:t>举例</a:t>
                  </a:r>
                  <a:endParaRPr lang="zh-CN" altLang="en-US" sz="3600" dirty="0">
                    <a:solidFill>
                      <a:schemeClr val="bg1"/>
                    </a:solidFill>
                    <a:latin typeface="仿宋" panose="02010609060101010101" pitchFamily="49" charset="-122"/>
                    <a:ea typeface="仿宋" panose="02010609060101010101" pitchFamily="49" charset="-122"/>
                    <a:cs typeface="+mn-ea"/>
                    <a:sym typeface="+mn-lt"/>
                  </a:endParaRPr>
                </a:p>
              </p:txBody>
            </p:sp>
            <p:sp>
              <p:nvSpPr>
                <p:cNvPr id="44" name="文本框 43">
                  <a:extLst>
                    <a:ext uri="{FF2B5EF4-FFF2-40B4-BE49-F238E27FC236}">
                      <a16:creationId xmlns:a16="http://schemas.microsoft.com/office/drawing/2014/main" id="{4374E0C2-A25F-4463-B8A9-1C2A2D13F5B5}"/>
                    </a:ext>
                  </a:extLst>
                </p:cNvPr>
                <p:cNvSpPr txBox="1"/>
                <p:nvPr/>
              </p:nvSpPr>
              <p:spPr>
                <a:xfrm>
                  <a:off x="1909297" y="2583586"/>
                  <a:ext cx="2171700" cy="1477328"/>
                </a:xfrm>
                <a:prstGeom prst="rect">
                  <a:avLst/>
                </a:prstGeom>
                <a:noFill/>
              </p:spPr>
              <p:txBody>
                <a:bodyPr wrap="square" lIns="0" tIns="0" rIns="0" bIns="0" rtlCol="0">
                  <a:spAutoFit/>
                </a:bodyPr>
                <a:lstStyle/>
                <a:p>
                  <a:r>
                    <a:rPr lang="en-US" altLang="zh-CN" sz="9600" b="1" dirty="0">
                      <a:solidFill>
                        <a:schemeClr val="bg1">
                          <a:alpha val="45000"/>
                        </a:schemeClr>
                      </a:solidFill>
                    </a:rPr>
                    <a:t>03</a:t>
                  </a:r>
                  <a:endParaRPr lang="zh-CN" altLang="en-US" sz="9600" b="1" dirty="0">
                    <a:solidFill>
                      <a:schemeClr val="bg1">
                        <a:alpha val="45000"/>
                      </a:schemeClr>
                    </a:solidFill>
                  </a:endParaRPr>
                </a:p>
              </p:txBody>
            </p:sp>
          </p:grpSp>
          <p:grpSp>
            <p:nvGrpSpPr>
              <p:cNvPr id="49" name="组合 48">
                <a:extLst>
                  <a:ext uri="{FF2B5EF4-FFF2-40B4-BE49-F238E27FC236}">
                    <a16:creationId xmlns:a16="http://schemas.microsoft.com/office/drawing/2014/main" id="{4BC09EB6-C3A3-4018-AF51-55291E474381}"/>
                  </a:ext>
                </a:extLst>
              </p:cNvPr>
              <p:cNvGrpSpPr/>
              <p:nvPr/>
            </p:nvGrpSpPr>
            <p:grpSpPr>
              <a:xfrm>
                <a:off x="7281770" y="3930958"/>
                <a:ext cx="4822889" cy="1477328"/>
                <a:chOff x="1909297" y="2583586"/>
                <a:chExt cx="4822889" cy="1477328"/>
              </a:xfrm>
            </p:grpSpPr>
            <p:sp>
              <p:nvSpPr>
                <p:cNvPr id="50" name="文本框 49">
                  <a:extLst>
                    <a:ext uri="{FF2B5EF4-FFF2-40B4-BE49-F238E27FC236}">
                      <a16:creationId xmlns:a16="http://schemas.microsoft.com/office/drawing/2014/main" id="{1EC49CFD-6D1F-45CD-BCD4-EA94484E05E8}"/>
                    </a:ext>
                  </a:extLst>
                </p:cNvPr>
                <p:cNvSpPr txBox="1"/>
                <p:nvPr/>
              </p:nvSpPr>
              <p:spPr>
                <a:xfrm>
                  <a:off x="3355716" y="2958111"/>
                  <a:ext cx="3376470" cy="728276"/>
                </a:xfrm>
                <a:prstGeom prst="rect">
                  <a:avLst/>
                </a:prstGeom>
                <a:noFill/>
              </p:spPr>
              <p:txBody>
                <a:bodyPr wrap="square" lIns="0" tIns="0" rIns="0" bIns="0" rtlCol="0" anchor="ctr">
                  <a:spAutoFit/>
                </a:bodyPr>
                <a:lstStyle/>
                <a:p>
                  <a:pPr>
                    <a:lnSpc>
                      <a:spcPct val="150000"/>
                    </a:lnSpc>
                  </a:pPr>
                  <a:r>
                    <a:rPr lang="en-US" altLang="zh-CN" sz="3600" dirty="0">
                      <a:solidFill>
                        <a:schemeClr val="bg1"/>
                      </a:solidFill>
                      <a:latin typeface="Cambria Math" panose="02040503050406030204" pitchFamily="18" charset="0"/>
                      <a:ea typeface="Cambria Math" panose="02040503050406030204" pitchFamily="18" charset="0"/>
                      <a:cs typeface="+mn-ea"/>
                      <a:sym typeface="+mn-lt"/>
                    </a:rPr>
                    <a:t>References </a:t>
                  </a:r>
                  <a:endParaRPr lang="zh-CN" altLang="en-US" sz="3600" dirty="0">
                    <a:solidFill>
                      <a:schemeClr val="bg1"/>
                    </a:solidFill>
                    <a:latin typeface="Cambria Math" panose="02040503050406030204" pitchFamily="18" charset="0"/>
                    <a:cs typeface="+mn-ea"/>
                    <a:sym typeface="+mn-lt"/>
                  </a:endParaRPr>
                </a:p>
              </p:txBody>
            </p:sp>
            <p:sp>
              <p:nvSpPr>
                <p:cNvPr id="51" name="文本框 50">
                  <a:extLst>
                    <a:ext uri="{FF2B5EF4-FFF2-40B4-BE49-F238E27FC236}">
                      <a16:creationId xmlns:a16="http://schemas.microsoft.com/office/drawing/2014/main" id="{F8A36BB6-21D0-4306-8AC4-13A1526843F1}"/>
                    </a:ext>
                  </a:extLst>
                </p:cNvPr>
                <p:cNvSpPr txBox="1"/>
                <p:nvPr/>
              </p:nvSpPr>
              <p:spPr>
                <a:xfrm>
                  <a:off x="1909297" y="2583586"/>
                  <a:ext cx="2171700" cy="1477328"/>
                </a:xfrm>
                <a:prstGeom prst="rect">
                  <a:avLst/>
                </a:prstGeom>
                <a:noFill/>
              </p:spPr>
              <p:txBody>
                <a:bodyPr wrap="square" lIns="0" tIns="0" rIns="0" bIns="0" rtlCol="0">
                  <a:spAutoFit/>
                </a:bodyPr>
                <a:lstStyle/>
                <a:p>
                  <a:r>
                    <a:rPr lang="en-US" altLang="zh-CN" sz="9600" b="1" dirty="0">
                      <a:solidFill>
                        <a:schemeClr val="bg1">
                          <a:alpha val="45000"/>
                        </a:schemeClr>
                      </a:solidFill>
                    </a:rPr>
                    <a:t>04</a:t>
                  </a:r>
                  <a:endParaRPr lang="zh-CN" altLang="en-US" sz="9600" b="1" dirty="0">
                    <a:solidFill>
                      <a:schemeClr val="bg1">
                        <a:alpha val="45000"/>
                      </a:schemeClr>
                    </a:solidFill>
                  </a:endParaRPr>
                </a:p>
              </p:txBody>
            </p:sp>
          </p:grpSp>
        </p:grpSp>
      </p:grpSp>
    </p:spTree>
    <p:extLst>
      <p:ext uri="{BB962C8B-B14F-4D97-AF65-F5344CB8AC3E}">
        <p14:creationId xmlns:p14="http://schemas.microsoft.com/office/powerpoint/2010/main" val="301310909"/>
      </p:ext>
    </p:extLst>
  </p:cSld>
  <p:clrMapOvr>
    <a:masterClrMapping/>
  </p:clrMapOvr>
  <mc:AlternateContent xmlns:mc="http://schemas.openxmlformats.org/markup-compatibility/2006" xmlns:p14="http://schemas.microsoft.com/office/powerpoint/2010/main">
    <mc:Choice Requires="p14">
      <p:transition spd="med" p14:dur="700" advTm="17161">
        <p:fade/>
      </p:transition>
    </mc:Choice>
    <mc:Fallback xmlns="">
      <p:transition spd="med" advTm="17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Haskell</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95EBBC9E-44A6-4604-8984-6EF93DD0A760}"/>
              </a:ext>
            </a:extLst>
          </p:cNvPr>
          <p:cNvSpPr txBox="1"/>
          <p:nvPr/>
        </p:nvSpPr>
        <p:spPr>
          <a:xfrm>
            <a:off x="-495330" y="2672179"/>
            <a:ext cx="1374565" cy="1815484"/>
          </a:xfrm>
          <a:prstGeom prst="rect">
            <a:avLst/>
          </a:prstGeom>
          <a:noFill/>
        </p:spPr>
        <p:txBody>
          <a:bodyPr wrap="square" rtlCol="0">
            <a:spAutoFit/>
          </a:bodyPr>
          <a:lstStyle/>
          <a:p>
            <a:endParaRPr lang="zh-CN" altLang="en-US" dirty="0"/>
          </a:p>
        </p:txBody>
      </p:sp>
      <p:sp>
        <p:nvSpPr>
          <p:cNvPr id="7" name="AutoShape 2" descr="[公式]">
            <a:extLst>
              <a:ext uri="{FF2B5EF4-FFF2-40B4-BE49-F238E27FC236}">
                <a16:creationId xmlns:a16="http://schemas.microsoft.com/office/drawing/2014/main" id="{575CA95B-2FC7-47A4-AAC1-BB6A77AF4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6" descr="[公式]">
            <a:extLst>
              <a:ext uri="{FF2B5EF4-FFF2-40B4-BE49-F238E27FC236}">
                <a16:creationId xmlns:a16="http://schemas.microsoft.com/office/drawing/2014/main" id="{713BC995-52B5-40F4-99C9-FD6303AD71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686BF521-4DF3-49CF-823D-B5A15727FBBC}"/>
              </a:ext>
            </a:extLst>
          </p:cNvPr>
          <p:cNvSpPr txBox="1"/>
          <p:nvPr/>
        </p:nvSpPr>
        <p:spPr>
          <a:xfrm>
            <a:off x="599305" y="1882066"/>
            <a:ext cx="7319577" cy="646331"/>
          </a:xfrm>
          <a:prstGeom prst="rect">
            <a:avLst/>
          </a:prstGeom>
          <a:noFill/>
        </p:spPr>
        <p:txBody>
          <a:bodyPr wrap="square" rtlCol="0">
            <a:spAutoFit/>
          </a:bodyPr>
          <a:lstStyle/>
          <a:p>
            <a:r>
              <a:rPr lang="zh-CN" altLang="en-US" sz="3600" dirty="0">
                <a:latin typeface="仿宋" panose="02010609060101010101" pitchFamily="49" charset="-122"/>
                <a:ea typeface="仿宋" panose="02010609060101010101" pitchFamily="49" charset="-122"/>
              </a:rPr>
              <a:t>函数组合实例：</a:t>
            </a:r>
          </a:p>
        </p:txBody>
      </p:sp>
      <p:pic>
        <p:nvPicPr>
          <p:cNvPr id="4" name="图片 3">
            <a:extLst>
              <a:ext uri="{FF2B5EF4-FFF2-40B4-BE49-F238E27FC236}">
                <a16:creationId xmlns:a16="http://schemas.microsoft.com/office/drawing/2014/main" id="{1531A709-3697-4B3D-9C73-34A25AD2A59A}"/>
              </a:ext>
            </a:extLst>
          </p:cNvPr>
          <p:cNvPicPr>
            <a:picLocks noChangeAspect="1"/>
          </p:cNvPicPr>
          <p:nvPr/>
        </p:nvPicPr>
        <p:blipFill>
          <a:blip r:embed="rId3"/>
          <a:stretch>
            <a:fillRect/>
          </a:stretch>
        </p:blipFill>
        <p:spPr>
          <a:xfrm>
            <a:off x="757727" y="2849989"/>
            <a:ext cx="10676545" cy="2804403"/>
          </a:xfrm>
          <a:prstGeom prst="rect">
            <a:avLst/>
          </a:prstGeom>
        </p:spPr>
      </p:pic>
      <p:pic>
        <p:nvPicPr>
          <p:cNvPr id="10" name="图片 9">
            <a:extLst>
              <a:ext uri="{FF2B5EF4-FFF2-40B4-BE49-F238E27FC236}">
                <a16:creationId xmlns:a16="http://schemas.microsoft.com/office/drawing/2014/main" id="{1359291D-85B1-4FF1-938F-A700DF3819C2}"/>
              </a:ext>
            </a:extLst>
          </p:cNvPr>
          <p:cNvPicPr>
            <a:picLocks noChangeAspect="1"/>
          </p:cNvPicPr>
          <p:nvPr/>
        </p:nvPicPr>
        <p:blipFill>
          <a:blip r:embed="rId4"/>
          <a:stretch>
            <a:fillRect/>
          </a:stretch>
        </p:blipFill>
        <p:spPr>
          <a:xfrm>
            <a:off x="688445" y="2849990"/>
            <a:ext cx="11119909" cy="2804402"/>
          </a:xfrm>
          <a:prstGeom prst="rect">
            <a:avLst/>
          </a:prstGeom>
        </p:spPr>
      </p:pic>
    </p:spTree>
    <p:extLst>
      <p:ext uri="{BB962C8B-B14F-4D97-AF65-F5344CB8AC3E}">
        <p14:creationId xmlns:p14="http://schemas.microsoft.com/office/powerpoint/2010/main" val="33470016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8F631E4-14DC-4C5F-BE18-7DA1926C7E91}"/>
              </a:ext>
            </a:extLst>
          </p:cNvPr>
          <p:cNvSpPr txBox="1"/>
          <p:nvPr/>
        </p:nvSpPr>
        <p:spPr>
          <a:xfrm>
            <a:off x="914400" y="1003176"/>
            <a:ext cx="11176986" cy="707886"/>
          </a:xfrm>
          <a:prstGeom prst="rect">
            <a:avLst/>
          </a:prstGeom>
          <a:noFill/>
        </p:spPr>
        <p:txBody>
          <a:bodyPr wrap="square" rtlCol="0">
            <a:spAutoFit/>
          </a:bodyPr>
          <a:lstStyle/>
          <a:p>
            <a:r>
              <a:rPr lang="en-US" altLang="zh-CN" sz="4000" dirty="0">
                <a:latin typeface="Cambria Math" panose="02040503050406030204" pitchFamily="18" charset="0"/>
                <a:ea typeface="Cambria Math" panose="02040503050406030204" pitchFamily="18" charset="0"/>
              </a:rPr>
              <a:t>Lambda Calculus   &amp;   Functional Programming</a:t>
            </a:r>
            <a:endParaRPr lang="zh-CN" altLang="en-US" sz="4000" dirty="0">
              <a:latin typeface="Cambria Math" panose="02040503050406030204" pitchFamily="18" charset="0"/>
              <a:ea typeface="仿宋" panose="02010609060101010101" pitchFamily="49" charset="-122"/>
            </a:endParaRPr>
          </a:p>
        </p:txBody>
      </p:sp>
      <p:sp>
        <p:nvSpPr>
          <p:cNvPr id="3" name="文本框 2">
            <a:extLst>
              <a:ext uri="{FF2B5EF4-FFF2-40B4-BE49-F238E27FC236}">
                <a16:creationId xmlns:a16="http://schemas.microsoft.com/office/drawing/2014/main" id="{5E97E698-2873-4ABF-AD62-306EA236977F}"/>
              </a:ext>
            </a:extLst>
          </p:cNvPr>
          <p:cNvSpPr txBox="1"/>
          <p:nvPr/>
        </p:nvSpPr>
        <p:spPr>
          <a:xfrm>
            <a:off x="914400" y="1896693"/>
            <a:ext cx="11088210" cy="6370975"/>
          </a:xfrm>
          <a:prstGeom prst="rect">
            <a:avLst/>
          </a:prstGeom>
          <a:noFill/>
        </p:spPr>
        <p:txBody>
          <a:bodyPr wrap="square" rtlCol="0">
            <a:spAutoFit/>
          </a:bodyPr>
          <a:lstStyle/>
          <a:p>
            <a:r>
              <a:rPr lang="el-GR" altLang="zh-CN" sz="2400" dirty="0">
                <a:latin typeface="仿宋" panose="02010609060101010101" pitchFamily="49" charset="-122"/>
                <a:ea typeface="仿宋" panose="02010609060101010101" pitchFamily="49" charset="-122"/>
              </a:rPr>
              <a:t>λ </a:t>
            </a:r>
            <a:r>
              <a:rPr lang="zh-CN" altLang="en-US" sz="2400" dirty="0">
                <a:latin typeface="仿宋" panose="02010609060101010101" pitchFamily="49" charset="-122"/>
                <a:ea typeface="仿宋" panose="02010609060101010101" pitchFamily="49" charset="-122"/>
              </a:rPr>
              <a:t>演算中的函数都是匿名的，没有显式的名称。比如函数 </a:t>
            </a:r>
            <a:r>
              <a:rPr lang="en-US" altLang="zh-CN" sz="2400" dirty="0">
                <a:latin typeface="仿宋" panose="02010609060101010101" pitchFamily="49" charset="-122"/>
                <a:ea typeface="仿宋" panose="02010609060101010101" pitchFamily="49" charset="-122"/>
              </a:rPr>
              <a:t>sum(x, y) = x + y </a:t>
            </a:r>
            <a:r>
              <a:rPr lang="zh-CN" altLang="en-US" sz="2400" dirty="0">
                <a:latin typeface="仿宋" panose="02010609060101010101" pitchFamily="49" charset="-122"/>
                <a:ea typeface="仿宋" panose="02010609060101010101" pitchFamily="49" charset="-122"/>
              </a:rPr>
              <a:t>可以写成 </a:t>
            </a:r>
            <a:r>
              <a:rPr lang="en-US" altLang="zh-CN" sz="2400" dirty="0">
                <a:latin typeface="仿宋" panose="02010609060101010101" pitchFamily="49" charset="-122"/>
                <a:ea typeface="仿宋" panose="02010609060101010101" pitchFamily="49" charset="-122"/>
              </a:rPr>
              <a:t>(x, y)|-&gt; x + y</a:t>
            </a:r>
            <a:r>
              <a:rPr lang="zh-CN" altLang="en-US" sz="2400" dirty="0">
                <a:latin typeface="仿宋" panose="02010609060101010101" pitchFamily="49" charset="-122"/>
                <a:ea typeface="仿宋" panose="02010609060101010101" pitchFamily="49" charset="-122"/>
              </a:rPr>
              <a:t>。由于函数本身仅由其映射关系来确定，函数名称实际上并没有意义。因此使用匿名函数是合理的。</a:t>
            </a:r>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λ</a:t>
            </a:r>
            <a:r>
              <a:rPr lang="zh-CN" altLang="en-US" sz="2400" dirty="0">
                <a:latin typeface="仿宋" panose="02010609060101010101" pitchFamily="49" charset="-122"/>
                <a:ea typeface="仿宋" panose="02010609060101010101" pitchFamily="49" charset="-122"/>
              </a:rPr>
              <a:t>演算中的函数都只有一个输入。有多个输入的函数可以转换成多个只包含一个输入的函数的嵌套调用。这个过程就是通常所说的柯里化（</a:t>
            </a:r>
            <a:r>
              <a:rPr lang="en-US" altLang="zh-CN" sz="2400" dirty="0">
                <a:latin typeface="仿宋" panose="02010609060101010101" pitchFamily="49" charset="-122"/>
                <a:ea typeface="仿宋" panose="02010609060101010101" pitchFamily="49" charset="-122"/>
              </a:rPr>
              <a:t>currying</a:t>
            </a:r>
            <a:r>
              <a:rPr lang="zh-CN" altLang="en-US" sz="2400" dirty="0">
                <a:latin typeface="仿宋" panose="02010609060101010101" pitchFamily="49" charset="-122"/>
                <a:ea typeface="仿宋" panose="02010609060101010101" pitchFamily="49" charset="-122"/>
              </a:rPr>
              <a:t>）。如 </a:t>
            </a:r>
            <a:r>
              <a:rPr lang="en-US" altLang="zh-CN" sz="2400" dirty="0">
                <a:latin typeface="仿宋" panose="02010609060101010101" pitchFamily="49" charset="-122"/>
                <a:ea typeface="仿宋" panose="02010609060101010101" pitchFamily="49" charset="-122"/>
              </a:rPr>
              <a:t>(x, y)|-&gt; x + y </a:t>
            </a:r>
            <a:r>
              <a:rPr lang="zh-CN" altLang="en-US" sz="2400" dirty="0">
                <a:latin typeface="仿宋" panose="02010609060101010101" pitchFamily="49" charset="-122"/>
                <a:ea typeface="仿宋" panose="02010609060101010101" pitchFamily="49" charset="-122"/>
              </a:rPr>
              <a:t>可以转换成 </a:t>
            </a:r>
            <a:r>
              <a:rPr lang="en-US" altLang="zh-CN" sz="2400" dirty="0">
                <a:latin typeface="仿宋" panose="02010609060101010101" pitchFamily="49" charset="-122"/>
                <a:ea typeface="仿宋" panose="02010609060101010101" pitchFamily="49" charset="-122"/>
              </a:rPr>
              <a:t>x |-&gt; (y |-&gt; x + y)</a:t>
            </a:r>
            <a:r>
              <a:rPr lang="zh-CN" altLang="en-US" sz="2400" dirty="0">
                <a:latin typeface="仿宋" panose="02010609060101010101" pitchFamily="49" charset="-122"/>
                <a:ea typeface="仿宋" panose="02010609060101010101" pitchFamily="49" charset="-122"/>
              </a:rPr>
              <a:t>。右边的函数的返回值是另外一个函数。这一限定简化了</a:t>
            </a:r>
            <a:r>
              <a:rPr lang="en-US" altLang="zh-CN" sz="2400" dirty="0">
                <a:latin typeface="仿宋" panose="02010609060101010101" pitchFamily="49" charset="-122"/>
                <a:ea typeface="仿宋" panose="02010609060101010101" pitchFamily="49" charset="-122"/>
              </a:rPr>
              <a:t>λ</a:t>
            </a:r>
            <a:r>
              <a:rPr lang="zh-CN" altLang="en-US" sz="2400" dirty="0">
                <a:latin typeface="仿宋" panose="02010609060101010101" pitchFamily="49" charset="-122"/>
                <a:ea typeface="仿宋" panose="02010609060101010101" pitchFamily="49" charset="-122"/>
              </a:rPr>
              <a:t>演算的定义。</a:t>
            </a:r>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r>
              <a:rPr lang="zh-CN" altLang="en-US" sz="2400" dirty="0">
                <a:latin typeface="仿宋" panose="02010609060101010101" pitchFamily="49" charset="-122"/>
                <a:ea typeface="仿宋" panose="02010609060101010101" pitchFamily="49" charset="-122"/>
              </a:rPr>
              <a:t>两者体现的核心观念都是模式匹配。无论是</a:t>
            </a:r>
            <a:r>
              <a:rPr lang="en-US" altLang="zh-CN" sz="2400" dirty="0">
                <a:latin typeface="仿宋" panose="02010609060101010101" pitchFamily="49" charset="-122"/>
                <a:ea typeface="仿宋" panose="02010609060101010101" pitchFamily="49" charset="-122"/>
              </a:rPr>
              <a:t>Lambda Calculus</a:t>
            </a:r>
            <a:r>
              <a:rPr lang="zh-CN" altLang="en-US" sz="2400" dirty="0">
                <a:latin typeface="仿宋" panose="02010609060101010101" pitchFamily="49" charset="-122"/>
                <a:ea typeface="仿宋" panose="02010609060101010101" pitchFamily="49" charset="-122"/>
              </a:rPr>
              <a:t>中的</a:t>
            </a:r>
            <a:r>
              <a:rPr lang="en-US" altLang="zh-CN" sz="2400" dirty="0">
                <a:latin typeface="仿宋" panose="02010609060101010101" pitchFamily="49" charset="-122"/>
                <a:ea typeface="仿宋" panose="02010609060101010101" pitchFamily="49" charset="-122"/>
              </a:rPr>
              <a:t>Beta Reduction </a:t>
            </a:r>
            <a:r>
              <a:rPr lang="zh-CN" altLang="en-US" sz="2400" dirty="0">
                <a:latin typeface="仿宋" panose="02010609060101010101" pitchFamily="49" charset="-122"/>
                <a:ea typeface="仿宋" panose="02010609060101010101" pitchFamily="49" charset="-122"/>
              </a:rPr>
              <a:t>还是 </a:t>
            </a:r>
            <a:r>
              <a:rPr lang="en-US" altLang="zh-CN" sz="2400" dirty="0">
                <a:latin typeface="仿宋" panose="02010609060101010101" pitchFamily="49" charset="-122"/>
                <a:ea typeface="仿宋" panose="02010609060101010101" pitchFamily="49" charset="-122"/>
              </a:rPr>
              <a:t>Haskell </a:t>
            </a:r>
            <a:r>
              <a:rPr lang="zh-CN" altLang="en-US" sz="2400" dirty="0">
                <a:latin typeface="仿宋" panose="02010609060101010101" pitchFamily="49" charset="-122"/>
                <a:ea typeface="仿宋" panose="02010609060101010101" pitchFamily="49" charset="-122"/>
              </a:rPr>
              <a:t>中的函数柯里化以及逐步解析都突出了模式匹配这样的概念，两者在行为上的相似性高度反映了</a:t>
            </a:r>
            <a:r>
              <a:rPr lang="en-US" altLang="zh-CN" sz="2400" dirty="0">
                <a:latin typeface="仿宋" panose="02010609060101010101" pitchFamily="49" charset="-122"/>
                <a:ea typeface="仿宋" panose="02010609060101010101" pitchFamily="49" charset="-122"/>
              </a:rPr>
              <a:t>Lambda</a:t>
            </a:r>
            <a:r>
              <a:rPr lang="zh-CN" altLang="en-US" sz="2400" dirty="0">
                <a:latin typeface="仿宋" panose="02010609060101010101" pitchFamily="49" charset="-122"/>
                <a:ea typeface="仿宋" panose="02010609060101010101" pitchFamily="49" charset="-122"/>
              </a:rPr>
              <a:t>演算与函数式编程的相关性。</a:t>
            </a:r>
            <a:endParaRPr lang="en-US" altLang="zh-CN" sz="2400" dirty="0">
              <a:latin typeface="仿宋" panose="02010609060101010101" pitchFamily="49" charset="-122"/>
              <a:ea typeface="仿宋" panose="02010609060101010101" pitchFamily="49" charset="-122"/>
            </a:endParaRPr>
          </a:p>
          <a:p>
            <a:endParaRPr lang="zh-CN" altLang="en-US"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34148577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AE93EE0-3D33-4D9C-8C56-44C72B5BE539}"/>
              </a:ext>
            </a:extLst>
          </p:cNvPr>
          <p:cNvGrpSpPr/>
          <p:nvPr/>
        </p:nvGrpSpPr>
        <p:grpSpPr>
          <a:xfrm>
            <a:off x="0" y="3516060"/>
            <a:ext cx="12192000" cy="3341940"/>
            <a:chOff x="0" y="3516060"/>
            <a:chExt cx="12192000" cy="3341940"/>
          </a:xfrm>
        </p:grpSpPr>
        <p:sp>
          <p:nvSpPr>
            <p:cNvPr id="14"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6743701" y="-145455"/>
            <a:ext cx="544830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white">
                    <a:alpha val="10000"/>
                  </a:prstClr>
                </a:solidFill>
                <a:effectLst/>
                <a:uLnTx/>
                <a:uFillTx/>
                <a:latin typeface="等线" panose="020F0502020204030204"/>
                <a:ea typeface="等线" panose="02010600030101010101" pitchFamily="2" charset="-122"/>
                <a:cs typeface="+mn-cs"/>
              </a:rPr>
              <a:t>PART</a:t>
            </a:r>
            <a:r>
              <a:rPr kumimoji="0" lang="en-US" altLang="zh-CN" sz="8000" b="1" i="0" u="none" strike="noStrike" kern="1200" cap="none" spc="0" normalizeH="0" noProof="0" dirty="0">
                <a:ln>
                  <a:noFill/>
                </a:ln>
                <a:solidFill>
                  <a:prstClr val="white">
                    <a:alpha val="10000"/>
                  </a:prstClr>
                </a:solidFill>
                <a:effectLst/>
                <a:uLnTx/>
                <a:uFillTx/>
                <a:latin typeface="等线" panose="020F0502020204030204"/>
                <a:ea typeface="等线" panose="02010600030101010101" pitchFamily="2" charset="-122"/>
                <a:cs typeface="+mn-cs"/>
              </a:rPr>
              <a:t> FOUR</a:t>
            </a:r>
            <a:endParaRPr kumimoji="0" lang="en-US" altLang="zh-CN" sz="8000" b="1" i="0" u="none" strike="noStrike" kern="1200" cap="none" spc="0" normalizeH="0" baseline="0" noProof="0" dirty="0">
              <a:ln>
                <a:noFill/>
              </a:ln>
              <a:solidFill>
                <a:prstClr val="white">
                  <a:alpha val="10000"/>
                </a:prstClr>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B4835018-4CFA-4F28-8EB4-89B54C63FFA8}"/>
              </a:ext>
            </a:extLst>
          </p:cNvPr>
          <p:cNvGrpSpPr/>
          <p:nvPr/>
        </p:nvGrpSpPr>
        <p:grpSpPr>
          <a:xfrm>
            <a:off x="1942521" y="2602121"/>
            <a:ext cx="8580336" cy="2123658"/>
            <a:chOff x="1669143" y="2353357"/>
            <a:chExt cx="8580336" cy="2123658"/>
          </a:xfrm>
        </p:grpSpPr>
        <p:sp>
          <p:nvSpPr>
            <p:cNvPr id="2" name="文本框 1">
              <a:extLst>
                <a:ext uri="{FF2B5EF4-FFF2-40B4-BE49-F238E27FC236}">
                  <a16:creationId xmlns:a16="http://schemas.microsoft.com/office/drawing/2014/main" id="{C5C2AE2A-FBB8-480E-AD98-7DCAE004A538}"/>
                </a:ext>
              </a:extLst>
            </p:cNvPr>
            <p:cNvSpPr txBox="1"/>
            <p:nvPr/>
          </p:nvSpPr>
          <p:spPr>
            <a:xfrm>
              <a:off x="1669143" y="2353357"/>
              <a:ext cx="21717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a:noFill/>
                  </a:ln>
                  <a:solidFill>
                    <a:prstClr val="white"/>
                  </a:solidFill>
                  <a:effectLst/>
                  <a:uLnTx/>
                  <a:uFillTx/>
                  <a:latin typeface="思源黑体 CN"/>
                  <a:ea typeface="思源黑体 CN"/>
                  <a:cs typeface="+mn-cs"/>
                </a:rPr>
                <a:t>04</a:t>
              </a:r>
              <a:endParaRPr kumimoji="0" lang="zh-CN" altLang="en-US" sz="13800" b="1"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5" name="文本框 24">
              <a:extLst>
                <a:ext uri="{FF2B5EF4-FFF2-40B4-BE49-F238E27FC236}">
                  <a16:creationId xmlns:a16="http://schemas.microsoft.com/office/drawing/2014/main" id="{2DB31897-824B-4439-9B70-28C7BC514288}"/>
                </a:ext>
              </a:extLst>
            </p:cNvPr>
            <p:cNvSpPr txBox="1"/>
            <p:nvPr/>
          </p:nvSpPr>
          <p:spPr>
            <a:xfrm>
              <a:off x="4126922" y="2539084"/>
              <a:ext cx="6122557" cy="145642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思源黑体 CN"/>
                  <a:ea typeface="思源黑体 CN"/>
                  <a:cs typeface="+mn-cs"/>
                </a:rPr>
                <a:t>    </a:t>
              </a:r>
              <a:r>
                <a:rPr kumimoji="0" lang="en-US" altLang="zh-CN" sz="7200" b="1"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rPr>
                <a:t>References</a:t>
              </a:r>
              <a:endParaRPr kumimoji="0" lang="zh-CN" altLang="en-US" sz="7200" b="1" i="0" u="none" strike="noStrike" kern="1200" cap="none" spc="0" normalizeH="0" baseline="0" noProof="0" dirty="0">
                <a:ln>
                  <a:noFill/>
                </a:ln>
                <a:solidFill>
                  <a:prstClr val="white"/>
                </a:solidFill>
                <a:effectLst/>
                <a:uLnTx/>
                <a:uFillTx/>
                <a:latin typeface="Cambria Math" panose="02040503050406030204" pitchFamily="18" charset="0"/>
                <a:ea typeface="思源黑体 CN"/>
              </a:endParaRPr>
            </a:p>
          </p:txBody>
        </p:sp>
      </p:grpSp>
      <p:sp>
        <p:nvSpPr>
          <p:cNvPr id="3" name="矩形 2">
            <a:extLst>
              <a:ext uri="{FF2B5EF4-FFF2-40B4-BE49-F238E27FC236}">
                <a16:creationId xmlns:a16="http://schemas.microsoft.com/office/drawing/2014/main" id="{F95C8A08-317C-4115-80EC-CF5EB2DC9E37}"/>
              </a:ext>
            </a:extLst>
          </p:cNvPr>
          <p:cNvSpPr/>
          <p:nvPr/>
        </p:nvSpPr>
        <p:spPr>
          <a:xfrm>
            <a:off x="482600" y="-50403"/>
            <a:ext cx="774700" cy="1041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10487048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FDE14BF-D1EB-4493-B118-2AF4DF17BF5C}"/>
              </a:ext>
            </a:extLst>
          </p:cNvPr>
          <p:cNvSpPr txBox="1"/>
          <p:nvPr/>
        </p:nvSpPr>
        <p:spPr>
          <a:xfrm>
            <a:off x="1269507" y="2688207"/>
            <a:ext cx="8780015" cy="3416320"/>
          </a:xfrm>
          <a:prstGeom prst="rect">
            <a:avLst/>
          </a:prstGeom>
          <a:noFill/>
        </p:spPr>
        <p:txBody>
          <a:bodyPr wrap="square" rtlCol="0">
            <a:spAutoFit/>
          </a:bodyPr>
          <a:lstStyle/>
          <a:p>
            <a:r>
              <a:rPr lang="en-US" altLang="zh-CN" dirty="0">
                <a:hlinkClick r:id="rId2"/>
              </a:rPr>
              <a:t>https://www.cnblogs.com/edwardloveyou/p/9446619.html</a:t>
            </a:r>
            <a:endParaRPr lang="en-US" altLang="zh-CN" dirty="0"/>
          </a:p>
          <a:p>
            <a:r>
              <a:rPr lang="en-US" altLang="zh-CN" dirty="0">
                <a:hlinkClick r:id="rId3"/>
              </a:rPr>
              <a:t>https://zhuanlan.zhihu.com/p/30510749</a:t>
            </a:r>
            <a:endParaRPr lang="en-US" altLang="zh-CN" dirty="0"/>
          </a:p>
          <a:p>
            <a:r>
              <a:rPr lang="en-US" altLang="zh-CN" dirty="0">
                <a:hlinkClick r:id="rId4"/>
              </a:rPr>
              <a:t>https://www.cnblogs.com/catkins/archive/2012/11/14/5270699.html</a:t>
            </a:r>
            <a:endParaRPr lang="en-US" altLang="zh-CN" dirty="0"/>
          </a:p>
          <a:p>
            <a:r>
              <a:rPr lang="en-US" altLang="zh-CN" dirty="0">
                <a:hlinkClick r:id="rId5"/>
              </a:rPr>
              <a:t>https://zh.wikipedia.org/wiki/%CE%9B%E6%BC%94%E7%AE%97</a:t>
            </a:r>
            <a:endParaRPr lang="en-US" altLang="zh-CN" dirty="0"/>
          </a:p>
          <a:p>
            <a:r>
              <a:rPr lang="en-US" altLang="zh-CN" dirty="0">
                <a:hlinkClick r:id="rId6"/>
              </a:rPr>
              <a:t>https://rwh.readthedocs.io/en/latest/chp/4.html</a:t>
            </a:r>
            <a:endParaRPr lang="en-US" altLang="zh-CN" dirty="0"/>
          </a:p>
          <a:p>
            <a:r>
              <a:rPr lang="en-US" altLang="zh-CN" dirty="0">
                <a:hlinkClick r:id="rId7"/>
              </a:rPr>
              <a:t>https://www.jianshu.com/p/dadc87b31b6f</a:t>
            </a:r>
            <a:endParaRPr lang="en-US" altLang="zh-CN" dirty="0"/>
          </a:p>
          <a:p>
            <a:r>
              <a:rPr lang="en-US" altLang="zh-CN" dirty="0">
                <a:hlinkClick r:id="rId8"/>
              </a:rPr>
              <a:t>http://www.cse.unt.edu/~tarau/teaching/PL/docs/Church%20encoding.pdf</a:t>
            </a:r>
            <a:endParaRPr lang="en-US" altLang="zh-CN" dirty="0"/>
          </a:p>
          <a:p>
            <a:r>
              <a:rPr lang="zh-CN" altLang="en-US" dirty="0">
                <a:hlinkClick r:id="rId9"/>
              </a:rPr>
              <a:t>函数式编程的基石 </a:t>
            </a:r>
            <a:r>
              <a:rPr lang="en-US" altLang="zh-CN" dirty="0">
                <a:hlinkClick r:id="rId9"/>
              </a:rPr>
              <a:t>—— Lambda Calculus</a:t>
            </a:r>
            <a:r>
              <a:rPr lang="zh-CN" altLang="en-US" dirty="0">
                <a:hlinkClick r:id="rId9"/>
              </a:rPr>
              <a:t>（</a:t>
            </a:r>
            <a:r>
              <a:rPr lang="en-US" altLang="zh-CN" dirty="0">
                <a:hlinkClick r:id="rId9"/>
              </a:rPr>
              <a:t>Functional Programming</a:t>
            </a:r>
            <a:r>
              <a:rPr lang="zh-CN" altLang="en-US" dirty="0">
                <a:hlinkClick r:id="rId9"/>
              </a:rPr>
              <a:t>）</a:t>
            </a:r>
            <a:r>
              <a:rPr lang="en-US" altLang="zh-CN" dirty="0">
                <a:hlinkClick r:id="rId9"/>
              </a:rPr>
              <a:t>_</a:t>
            </a:r>
            <a:r>
              <a:rPr lang="zh-CN" altLang="en-US" dirty="0">
                <a:hlinkClick r:id="rId9"/>
              </a:rPr>
              <a:t>禅与计算机程序设计艺术</a:t>
            </a:r>
            <a:r>
              <a:rPr lang="en-US" altLang="zh-CN" dirty="0">
                <a:hlinkClick r:id="rId9"/>
              </a:rPr>
              <a:t>-CSDN</a:t>
            </a:r>
            <a:r>
              <a:rPr lang="zh-CN" altLang="en-US" dirty="0">
                <a:hlinkClick r:id="rId9"/>
              </a:rPr>
              <a:t>博客</a:t>
            </a:r>
            <a:endParaRPr lang="en-US" altLang="zh-CN" dirty="0"/>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28757980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CE2ABBB6-6DF8-43BB-9F9A-DB451D5ECF00}"/>
              </a:ext>
            </a:extLst>
          </p:cNvPr>
          <p:cNvSpPr/>
          <p:nvPr/>
        </p:nvSpPr>
        <p:spPr>
          <a:xfrm>
            <a:off x="0" y="0"/>
            <a:ext cx="12192000" cy="6858000"/>
          </a:xfrm>
          <a:prstGeom prst="rect">
            <a:avLst/>
          </a:prstGeom>
          <a:blipFill dpi="0" rotWithShape="1">
            <a:blip r:embed="rId7">
              <a:alphaModFix amt="2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83938A61-2E4E-4B14-981C-C483C83F45D7}"/>
              </a:ext>
            </a:extLst>
          </p:cNvPr>
          <p:cNvGrpSpPr/>
          <p:nvPr/>
        </p:nvGrpSpPr>
        <p:grpSpPr>
          <a:xfrm>
            <a:off x="0" y="3516060"/>
            <a:ext cx="12192000" cy="3341940"/>
            <a:chOff x="0" y="3516060"/>
            <a:chExt cx="12192000" cy="3341940"/>
          </a:xfrm>
        </p:grpSpPr>
        <p:sp>
          <p:nvSpPr>
            <p:cNvPr id="29"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8">
                <a:alphaModFix amt="5000"/>
              </a:blip>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38E56C29-0AC8-4C97-90B4-7F3DB8320CE0}"/>
              </a:ext>
            </a:extLst>
          </p:cNvPr>
          <p:cNvGrpSpPr/>
          <p:nvPr/>
        </p:nvGrpSpPr>
        <p:grpSpPr>
          <a:xfrm>
            <a:off x="845458" y="1342532"/>
            <a:ext cx="11176359" cy="5219660"/>
            <a:chOff x="845458" y="1342532"/>
            <a:chExt cx="11176359" cy="5219660"/>
          </a:xfrm>
        </p:grpSpPr>
        <p:grpSp>
          <p:nvGrpSpPr>
            <p:cNvPr id="35" name="组合 34">
              <a:extLst>
                <a:ext uri="{FF2B5EF4-FFF2-40B4-BE49-F238E27FC236}">
                  <a16:creationId xmlns:a16="http://schemas.microsoft.com/office/drawing/2014/main" id="{F053F15F-B3B1-4618-A1B2-23B04C32FC6D}"/>
                </a:ext>
              </a:extLst>
            </p:cNvPr>
            <p:cNvGrpSpPr/>
            <p:nvPr/>
          </p:nvGrpSpPr>
          <p:grpSpPr>
            <a:xfrm>
              <a:off x="845458" y="1342532"/>
              <a:ext cx="7729415" cy="2305496"/>
              <a:chOff x="460351" y="882360"/>
              <a:chExt cx="7729415" cy="2305496"/>
            </a:xfrm>
          </p:grpSpPr>
          <p:sp>
            <p:nvSpPr>
              <p:cNvPr id="43" name="文本框 42">
                <a:extLst>
                  <a:ext uri="{FF2B5EF4-FFF2-40B4-BE49-F238E27FC236}">
                    <a16:creationId xmlns:a16="http://schemas.microsoft.com/office/drawing/2014/main" id="{CDB88A95-962D-4D6A-9907-050016882DFA}"/>
                  </a:ext>
                </a:extLst>
              </p:cNvPr>
              <p:cNvSpPr txBox="1"/>
              <p:nvPr>
                <p:custDataLst>
                  <p:tags r:id="rId4"/>
                </p:custDataLst>
              </p:nvPr>
            </p:nvSpPr>
            <p:spPr>
              <a:xfrm>
                <a:off x="460351" y="1956750"/>
                <a:ext cx="7729415" cy="1231106"/>
              </a:xfrm>
              <a:prstGeom prst="rect">
                <a:avLst/>
              </a:prstGeom>
              <a:noFill/>
            </p:spPr>
            <p:txBody>
              <a:bodyPr wrap="square" lIns="0" tIns="0" rIns="0" bIns="0" rtlCol="0">
                <a:spAutoFit/>
              </a:bodyPr>
              <a:lstStyle/>
              <a:p>
                <a:r>
                  <a:rPr kumimoji="1" lang="en-US" altLang="zh-CN" sz="8000" b="1" dirty="0">
                    <a:solidFill>
                      <a:schemeClr val="bg1"/>
                    </a:solidFill>
                    <a:latin typeface="思源黑体 CN" panose="020B0500000000000000" pitchFamily="34" charset="-122"/>
                    <a:ea typeface="思源黑体 CN" panose="020B0500000000000000" pitchFamily="34" charset="-122"/>
                    <a:cs typeface="Yuanti SC" charset="-122"/>
                  </a:rPr>
                  <a:t>Thanks</a:t>
                </a:r>
                <a:endParaRPr kumimoji="1" lang="zh-CN" altLang="en-US" sz="8000" b="1" dirty="0">
                  <a:solidFill>
                    <a:schemeClr val="bg1"/>
                  </a:solidFill>
                  <a:latin typeface="思源黑体 CN" panose="020B0500000000000000" pitchFamily="34" charset="-122"/>
                  <a:ea typeface="思源黑体 CN" panose="020B0500000000000000" pitchFamily="34" charset="-122"/>
                  <a:cs typeface="Yuanti SC" charset="-122"/>
                </a:endParaRPr>
              </a:p>
            </p:txBody>
          </p:sp>
          <p:sp>
            <p:nvSpPr>
              <p:cNvPr id="44" name="文本框 5">
                <a:extLst>
                  <a:ext uri="{FF2B5EF4-FFF2-40B4-BE49-F238E27FC236}">
                    <a16:creationId xmlns:a16="http://schemas.microsoft.com/office/drawing/2014/main" id="{2007FFA4-8CCD-4CFC-A6AA-1479E24DAFE8}"/>
                  </a:ext>
                </a:extLst>
              </p:cNvPr>
              <p:cNvSpPr txBox="1"/>
              <p:nvPr>
                <p:custDataLst>
                  <p:tags r:id="rId5"/>
                </p:custDataLst>
              </p:nvPr>
            </p:nvSpPr>
            <p:spPr>
              <a:xfrm>
                <a:off x="482600" y="882360"/>
                <a:ext cx="6622013" cy="830997"/>
              </a:xfrm>
              <a:prstGeom prst="rect">
                <a:avLst/>
              </a:prstGeom>
              <a:noFill/>
            </p:spPr>
            <p:txBody>
              <a:bodyPr wrap="square" lIns="0" tIns="0" rIns="0" bIns="0" rtlCol="0">
                <a:spAutoFit/>
              </a:bodyPr>
              <a:lstStyle/>
              <a:p>
                <a:r>
                  <a:rPr lang="en-US" altLang="zh-CN" sz="5400" b="1" dirty="0">
                    <a:solidFill>
                      <a:schemeClr val="accent1">
                        <a:lumMod val="40000"/>
                        <a:lumOff val="60000"/>
                      </a:schemeClr>
                    </a:solidFill>
                  </a:rPr>
                  <a:t>Nanjing University</a:t>
                </a:r>
              </a:p>
            </p:txBody>
          </p:sp>
        </p:grpSp>
        <p:grpSp>
          <p:nvGrpSpPr>
            <p:cNvPr id="36" name="组合 35">
              <a:extLst>
                <a:ext uri="{FF2B5EF4-FFF2-40B4-BE49-F238E27FC236}">
                  <a16:creationId xmlns:a16="http://schemas.microsoft.com/office/drawing/2014/main" id="{85699561-7028-4FE0-AF03-3BFA62218125}"/>
                </a:ext>
              </a:extLst>
            </p:cNvPr>
            <p:cNvGrpSpPr/>
            <p:nvPr/>
          </p:nvGrpSpPr>
          <p:grpSpPr>
            <a:xfrm>
              <a:off x="867707" y="3937455"/>
              <a:ext cx="2239906" cy="548098"/>
              <a:chOff x="482601" y="1626291"/>
              <a:chExt cx="1469030" cy="359467"/>
            </a:xfrm>
          </p:grpSpPr>
          <p:sp>
            <p:nvSpPr>
              <p:cNvPr id="41" name="矩形 40">
                <a:extLst>
                  <a:ext uri="{FF2B5EF4-FFF2-40B4-BE49-F238E27FC236}">
                    <a16:creationId xmlns:a16="http://schemas.microsoft.com/office/drawing/2014/main" id="{D8935C0F-9FCC-4759-8B81-31F1638660DD}"/>
                  </a:ext>
                </a:extLst>
              </p:cNvPr>
              <p:cNvSpPr/>
              <p:nvPr/>
            </p:nvSpPr>
            <p:spPr>
              <a:xfrm>
                <a:off x="482601" y="1626291"/>
                <a:ext cx="1469030" cy="3594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5">
                <a:extLst>
                  <a:ext uri="{FF2B5EF4-FFF2-40B4-BE49-F238E27FC236}">
                    <a16:creationId xmlns:a16="http://schemas.microsoft.com/office/drawing/2014/main" id="{D572E3A3-4FA8-4703-9E41-2D32CF794238}"/>
                  </a:ext>
                </a:extLst>
              </p:cNvPr>
              <p:cNvSpPr txBox="1"/>
              <p:nvPr>
                <p:custDataLst>
                  <p:tags r:id="rId3"/>
                </p:custDataLst>
              </p:nvPr>
            </p:nvSpPr>
            <p:spPr>
              <a:xfrm>
                <a:off x="537030" y="1715190"/>
                <a:ext cx="1360172" cy="161483"/>
              </a:xfrm>
              <a:prstGeom prst="rect">
                <a:avLst/>
              </a:prstGeom>
              <a:noFill/>
            </p:spPr>
            <p:txBody>
              <a:bodyPr wrap="square" lIns="0" tIns="0" rIns="0" bIns="0" rtlCol="0">
                <a:spAutoFit/>
              </a:bodyPr>
              <a:lstStyle/>
              <a:p>
                <a:pPr algn="ctr"/>
                <a:r>
                  <a:rPr kumimoji="1" lang="zh-CN" altLang="en-US" sz="1600" dirty="0">
                    <a:solidFill>
                      <a:schemeClr val="bg1"/>
                    </a:solidFill>
                    <a:latin typeface="思源黑体 CN" panose="020B0500000000000000" pitchFamily="34" charset="-122"/>
                    <a:ea typeface="思源黑体 CN" panose="020B0500000000000000" pitchFamily="34" charset="-122"/>
                    <a:cs typeface="Yuanti SC" charset="-122"/>
                  </a:rPr>
                  <a:t>王彦翔</a:t>
                </a:r>
              </a:p>
            </p:txBody>
          </p:sp>
        </p:grpSp>
        <p:grpSp>
          <p:nvGrpSpPr>
            <p:cNvPr id="37" name="组合 36">
              <a:extLst>
                <a:ext uri="{FF2B5EF4-FFF2-40B4-BE49-F238E27FC236}">
                  <a16:creationId xmlns:a16="http://schemas.microsoft.com/office/drawing/2014/main" id="{7F94B2B1-C758-46CE-B203-7F90C1EDA571}"/>
                </a:ext>
              </a:extLst>
            </p:cNvPr>
            <p:cNvGrpSpPr/>
            <p:nvPr/>
          </p:nvGrpSpPr>
          <p:grpSpPr>
            <a:xfrm>
              <a:off x="3590213" y="3922066"/>
              <a:ext cx="2239906" cy="548098"/>
              <a:chOff x="482601" y="1616198"/>
              <a:chExt cx="1469030" cy="359467"/>
            </a:xfrm>
          </p:grpSpPr>
          <p:sp>
            <p:nvSpPr>
              <p:cNvPr id="39" name="矩形 38">
                <a:extLst>
                  <a:ext uri="{FF2B5EF4-FFF2-40B4-BE49-F238E27FC236}">
                    <a16:creationId xmlns:a16="http://schemas.microsoft.com/office/drawing/2014/main" id="{0EC40D4B-858F-4851-BAD6-F316F2C8F9A7}"/>
                  </a:ext>
                </a:extLst>
              </p:cNvPr>
              <p:cNvSpPr/>
              <p:nvPr/>
            </p:nvSpPr>
            <p:spPr>
              <a:xfrm>
                <a:off x="482601" y="1616198"/>
                <a:ext cx="1469030" cy="3594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0" name="文本框 5">
                <a:extLst>
                  <a:ext uri="{FF2B5EF4-FFF2-40B4-BE49-F238E27FC236}">
                    <a16:creationId xmlns:a16="http://schemas.microsoft.com/office/drawing/2014/main" id="{6DBF8192-CDC3-4D23-B412-134968183D06}"/>
                  </a:ext>
                </a:extLst>
              </p:cNvPr>
              <p:cNvSpPr txBox="1"/>
              <p:nvPr>
                <p:custDataLst>
                  <p:tags r:id="rId2"/>
                </p:custDataLst>
              </p:nvPr>
            </p:nvSpPr>
            <p:spPr>
              <a:xfrm>
                <a:off x="537030" y="1725283"/>
                <a:ext cx="1360172" cy="161483"/>
              </a:xfrm>
              <a:prstGeom prst="rect">
                <a:avLst/>
              </a:prstGeom>
              <a:noFill/>
            </p:spPr>
            <p:txBody>
              <a:bodyPr wrap="square" lIns="0" tIns="0" rIns="0" bIns="0" rtlCol="0">
                <a:spAutoFit/>
              </a:bodyPr>
              <a:lstStyle/>
              <a:p>
                <a:pPr algn="ctr"/>
                <a:r>
                  <a:rPr kumimoji="1" lang="en-US" altLang="zh-CN" sz="1600">
                    <a:solidFill>
                      <a:schemeClr val="bg1"/>
                    </a:solidFill>
                    <a:latin typeface="思源黑体 CN" panose="020B0500000000000000" pitchFamily="34" charset="-122"/>
                    <a:ea typeface="思源黑体 CN" panose="020B0500000000000000" pitchFamily="34" charset="-122"/>
                    <a:cs typeface="Yuanti SC" charset="-122"/>
                  </a:rPr>
                  <a:t>2021.11.25</a:t>
                </a:r>
                <a:endParaRPr kumimoji="1" lang="zh-CN" altLang="en-US" sz="1600" dirty="0">
                  <a:solidFill>
                    <a:schemeClr val="bg1"/>
                  </a:solidFill>
                  <a:latin typeface="思源黑体 CN" panose="020B0500000000000000" pitchFamily="34" charset="-122"/>
                  <a:ea typeface="思源黑体 CN" panose="020B0500000000000000" pitchFamily="34" charset="-122"/>
                  <a:cs typeface="Yuanti SC" charset="-122"/>
                </a:endParaRPr>
              </a:p>
            </p:txBody>
          </p:sp>
        </p:grpSp>
        <p:sp>
          <p:nvSpPr>
            <p:cNvPr id="38"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6578601" y="5885084"/>
              <a:ext cx="5443216" cy="677108"/>
            </a:xfrm>
            <a:prstGeom prst="rect">
              <a:avLst/>
            </a:prstGeom>
            <a:noFill/>
          </p:spPr>
          <p:txBody>
            <a:bodyPr wrap="square" lIns="0" tIns="0" rIns="0" bIns="0" rtlCol="0">
              <a:spAutoFit/>
            </a:bodyPr>
            <a:lstStyle/>
            <a:p>
              <a:r>
                <a:rPr lang="en-US" altLang="zh-CN" sz="4400" b="1" dirty="0">
                  <a:solidFill>
                    <a:schemeClr val="bg1">
                      <a:alpha val="10000"/>
                    </a:schemeClr>
                  </a:solidFill>
                </a:rPr>
                <a:t>Nanjing University</a:t>
              </a:r>
            </a:p>
          </p:txBody>
        </p:sp>
      </p:grpSp>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4066" y="194692"/>
            <a:ext cx="1911711" cy="607948"/>
          </a:xfrm>
          <a:prstGeom prst="rect">
            <a:avLst/>
          </a:prstGeom>
        </p:spPr>
      </p:pic>
    </p:spTree>
    <p:extLst>
      <p:ext uri="{BB962C8B-B14F-4D97-AF65-F5344CB8AC3E}">
        <p14:creationId xmlns:p14="http://schemas.microsoft.com/office/powerpoint/2010/main" val="367798007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AE93EE0-3D33-4D9C-8C56-44C72B5BE539}"/>
              </a:ext>
            </a:extLst>
          </p:cNvPr>
          <p:cNvGrpSpPr/>
          <p:nvPr/>
        </p:nvGrpSpPr>
        <p:grpSpPr>
          <a:xfrm>
            <a:off x="0" y="3516060"/>
            <a:ext cx="12192000" cy="3341940"/>
            <a:chOff x="0" y="3516060"/>
            <a:chExt cx="12192000" cy="3341940"/>
          </a:xfrm>
        </p:grpSpPr>
        <p:sp>
          <p:nvSpPr>
            <p:cNvPr id="14"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7238999" y="-145455"/>
            <a:ext cx="4953001"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0" b="1" dirty="0">
                <a:solidFill>
                  <a:prstClr val="white">
                    <a:alpha val="10000"/>
                  </a:prstClr>
                </a:solidFill>
                <a:latin typeface="等线" panose="020F0502020204030204"/>
                <a:ea typeface="等线" panose="02010600030101010101" pitchFamily="2" charset="-122"/>
              </a:rPr>
              <a:t>PART ONE</a:t>
            </a:r>
            <a:endParaRPr kumimoji="0" lang="en-US" altLang="zh-CN" sz="8000" b="1" i="0" u="none" strike="noStrike" kern="1200" cap="none" spc="0" normalizeH="0" baseline="0" noProof="0" dirty="0">
              <a:ln>
                <a:noFill/>
              </a:ln>
              <a:solidFill>
                <a:prstClr val="white">
                  <a:alpha val="10000"/>
                </a:prstClr>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B4835018-4CFA-4F28-8EB4-89B54C63FFA8}"/>
              </a:ext>
            </a:extLst>
          </p:cNvPr>
          <p:cNvGrpSpPr/>
          <p:nvPr/>
        </p:nvGrpSpPr>
        <p:grpSpPr>
          <a:xfrm>
            <a:off x="1942521" y="2519051"/>
            <a:ext cx="8294257" cy="2206728"/>
            <a:chOff x="1669143" y="2270287"/>
            <a:chExt cx="8294257" cy="2206728"/>
          </a:xfrm>
        </p:grpSpPr>
        <p:sp>
          <p:nvSpPr>
            <p:cNvPr id="2" name="文本框 1">
              <a:extLst>
                <a:ext uri="{FF2B5EF4-FFF2-40B4-BE49-F238E27FC236}">
                  <a16:creationId xmlns:a16="http://schemas.microsoft.com/office/drawing/2014/main" id="{C5C2AE2A-FBB8-480E-AD98-7DCAE004A538}"/>
                </a:ext>
              </a:extLst>
            </p:cNvPr>
            <p:cNvSpPr txBox="1"/>
            <p:nvPr/>
          </p:nvSpPr>
          <p:spPr>
            <a:xfrm>
              <a:off x="1669143" y="2353357"/>
              <a:ext cx="2171700" cy="2123658"/>
            </a:xfrm>
            <a:prstGeom prst="rect">
              <a:avLst/>
            </a:prstGeom>
            <a:noFill/>
          </p:spPr>
          <p:txBody>
            <a:bodyPr wrap="square" lIns="0" tIns="0" rIns="0" bIns="0" rtlCol="0">
              <a:spAutoFit/>
            </a:bodyPr>
            <a:lstStyle/>
            <a:p>
              <a:r>
                <a:rPr lang="en-US" altLang="zh-CN" sz="13800" b="1" dirty="0">
                  <a:solidFill>
                    <a:schemeClr val="bg1"/>
                  </a:solidFill>
                </a:rPr>
                <a:t>01</a:t>
              </a:r>
              <a:endParaRPr lang="zh-CN" altLang="en-US" sz="13800" b="1" dirty="0">
                <a:solidFill>
                  <a:schemeClr val="bg1"/>
                </a:solidFill>
              </a:endParaRPr>
            </a:p>
          </p:txBody>
        </p:sp>
        <p:sp>
          <p:nvSpPr>
            <p:cNvPr id="25" name="文本框 24">
              <a:extLst>
                <a:ext uri="{FF2B5EF4-FFF2-40B4-BE49-F238E27FC236}">
                  <a16:creationId xmlns:a16="http://schemas.microsoft.com/office/drawing/2014/main" id="{2DB31897-824B-4439-9B70-28C7BC514288}"/>
                </a:ext>
              </a:extLst>
            </p:cNvPr>
            <p:cNvSpPr txBox="1"/>
            <p:nvPr/>
          </p:nvSpPr>
          <p:spPr>
            <a:xfrm>
              <a:off x="3840843" y="2270287"/>
              <a:ext cx="6122557" cy="2032351"/>
            </a:xfrm>
            <a:prstGeom prst="rect">
              <a:avLst/>
            </a:prstGeom>
            <a:noFill/>
          </p:spPr>
          <p:txBody>
            <a:bodyPr wrap="square" lIns="0" tIns="0" rIns="0" bIns="0" rtlCol="0" anchor="ctr">
              <a:spAutoFit/>
            </a:bodyPr>
            <a:lstStyle/>
            <a:p>
              <a:pPr lvl="0">
                <a:lnSpc>
                  <a:spcPct val="150000"/>
                </a:lnSpc>
                <a:defRPr/>
              </a:pPr>
              <a:r>
                <a:rPr kumimoji="0" lang="zh-CN" altLang="en-US" sz="6000" b="1" i="0" u="none" strike="noStrike" kern="1200" cap="none" spc="0" normalizeH="0" baseline="0" noProof="0" dirty="0">
                  <a:ln>
                    <a:noFill/>
                  </a:ln>
                  <a:solidFill>
                    <a:schemeClr val="bg1"/>
                  </a:solidFill>
                  <a:effectLst/>
                  <a:uLnTx/>
                  <a:uFillTx/>
                  <a:latin typeface="思源黑体 CN"/>
                  <a:ea typeface="思源黑体 CN"/>
                  <a:cs typeface="+mn-cs"/>
                </a:rPr>
                <a:t>函数式编程        </a:t>
              </a:r>
              <a:r>
                <a:rPr lang="en-US" altLang="zh-CN" sz="3200" b="1" dirty="0">
                  <a:solidFill>
                    <a:schemeClr val="bg1"/>
                  </a:solidFill>
                  <a:latin typeface="Cambria Math" panose="02040503050406030204" pitchFamily="18" charset="0"/>
                  <a:ea typeface="Cambria Math" panose="02040503050406030204" pitchFamily="18" charset="0"/>
                </a:rPr>
                <a:t>Functional Programming</a:t>
              </a:r>
              <a:endParaRPr kumimoji="0" lang="zh-CN" altLang="en-US" sz="3200" b="0" i="0" u="none" strike="noStrike" kern="1200" cap="none" spc="0" normalizeH="0" baseline="0" noProof="0" dirty="0">
                <a:ln>
                  <a:noFill/>
                </a:ln>
                <a:solidFill>
                  <a:schemeClr val="bg1"/>
                </a:solidFill>
                <a:effectLst/>
                <a:uLnTx/>
                <a:uFillTx/>
                <a:latin typeface="Cambria Math" panose="02040503050406030204" pitchFamily="18" charset="0"/>
                <a:ea typeface="思源黑体 CN"/>
                <a:cs typeface="+mn-ea"/>
                <a:sym typeface="+mn-lt"/>
              </a:endParaRPr>
            </a:p>
          </p:txBody>
        </p:sp>
      </p:grpSp>
      <p:sp>
        <p:nvSpPr>
          <p:cNvPr id="3" name="矩形 2">
            <a:extLst>
              <a:ext uri="{FF2B5EF4-FFF2-40B4-BE49-F238E27FC236}">
                <a16:creationId xmlns:a16="http://schemas.microsoft.com/office/drawing/2014/main" id="{F95C8A08-317C-4115-80EC-CF5EB2DC9E37}"/>
              </a:ext>
            </a:extLst>
          </p:cNvPr>
          <p:cNvSpPr/>
          <p:nvPr/>
        </p:nvSpPr>
        <p:spPr>
          <a:xfrm>
            <a:off x="482600" y="-50403"/>
            <a:ext cx="774700" cy="1041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528435612"/>
      </p:ext>
    </p:extLst>
  </p:cSld>
  <p:clrMapOvr>
    <a:masterClrMapping/>
  </p:clrMapOvr>
  <mc:AlternateContent xmlns:mc="http://schemas.openxmlformats.org/markup-compatibility/2006" xmlns:p14="http://schemas.microsoft.com/office/powerpoint/2010/main">
    <mc:Choice Requires="p14">
      <p:transition spd="med" p14:dur="700" advTm="3625">
        <p:fade/>
      </p:transition>
    </mc:Choice>
    <mc:Fallback xmlns="">
      <p:transition spd="med" advTm="3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779750" y="752794"/>
            <a:ext cx="2966625" cy="668324"/>
          </a:xfrm>
          <a:prstGeom prst="rect">
            <a:avLst/>
          </a:prstGeom>
          <a:noFill/>
        </p:spPr>
        <p:txBody>
          <a:bodyPr wrap="square" lIns="0" tIns="0" rIns="0" bIns="0" rtlCol="0" anchor="ctr">
            <a:spAutoFit/>
          </a:bodyPr>
          <a:lstStyle/>
          <a:p>
            <a:pPr>
              <a:lnSpc>
                <a:spcPct val="150000"/>
              </a:lnSpc>
            </a:pPr>
            <a:r>
              <a:rPr lang="zh-CN" altLang="en-US" sz="3200" b="1" dirty="0">
                <a:solidFill>
                  <a:schemeClr val="tx1">
                    <a:lumMod val="75000"/>
                    <a:lumOff val="25000"/>
                  </a:schemeClr>
                </a:solidFill>
                <a:latin typeface="华文仿宋" panose="02010600040101010101" pitchFamily="2" charset="-122"/>
                <a:ea typeface="华文仿宋" panose="02010600040101010101" pitchFamily="2" charset="-122"/>
              </a:rPr>
              <a:t>函数式编程</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2" name="文本框 1">
            <a:extLst>
              <a:ext uri="{FF2B5EF4-FFF2-40B4-BE49-F238E27FC236}">
                <a16:creationId xmlns:a16="http://schemas.microsoft.com/office/drawing/2014/main" id="{8BE1CA39-314E-434A-A6D4-59BD71C1CCC7}"/>
              </a:ext>
            </a:extLst>
          </p:cNvPr>
          <p:cNvSpPr txBox="1"/>
          <p:nvPr/>
        </p:nvSpPr>
        <p:spPr>
          <a:xfrm>
            <a:off x="708729" y="1807772"/>
            <a:ext cx="8559559" cy="646331"/>
          </a:xfrm>
          <a:prstGeom prst="rect">
            <a:avLst/>
          </a:prstGeom>
          <a:noFill/>
        </p:spPr>
        <p:txBody>
          <a:bodyPr wrap="square" rtlCol="0">
            <a:spAutoFit/>
          </a:bodyPr>
          <a:lstStyle/>
          <a:p>
            <a:r>
              <a:rPr lang="zh-CN" altLang="en-US" dirty="0">
                <a:latin typeface="华文仿宋" panose="02010600040101010101" pitchFamily="2" charset="-122"/>
                <a:ea typeface="华文仿宋" panose="02010600040101010101" pitchFamily="2" charset="-122"/>
              </a:rPr>
              <a:t>相对于面向对象编程（</a:t>
            </a:r>
            <a:r>
              <a:rPr lang="en-US" altLang="zh-CN" dirty="0">
                <a:latin typeface="华文仿宋" panose="02010600040101010101" pitchFamily="2" charset="-122"/>
                <a:ea typeface="华文仿宋" panose="02010600040101010101" pitchFamily="2" charset="-122"/>
              </a:rPr>
              <a:t>Object-oriented programming</a:t>
            </a:r>
            <a:r>
              <a:rPr lang="zh-CN" altLang="en-US" dirty="0">
                <a:latin typeface="华文仿宋" panose="02010600040101010101" pitchFamily="2" charset="-122"/>
                <a:ea typeface="华文仿宋" panose="02010600040101010101" pitchFamily="2" charset="-122"/>
              </a:rPr>
              <a:t>）关注的是数据而言，函数式编程关注的则是动作，其是一种过程抽象的思维，就是对当前的动作去进行抽象。</a:t>
            </a:r>
          </a:p>
        </p:txBody>
      </p:sp>
      <p:sp>
        <p:nvSpPr>
          <p:cNvPr id="3" name="文本框 2">
            <a:extLst>
              <a:ext uri="{FF2B5EF4-FFF2-40B4-BE49-F238E27FC236}">
                <a16:creationId xmlns:a16="http://schemas.microsoft.com/office/drawing/2014/main" id="{D74A8125-EA10-4878-8DD6-F05E081C26B5}"/>
              </a:ext>
            </a:extLst>
          </p:cNvPr>
          <p:cNvSpPr txBox="1"/>
          <p:nvPr/>
        </p:nvSpPr>
        <p:spPr>
          <a:xfrm>
            <a:off x="861134" y="3429000"/>
            <a:ext cx="4616388" cy="1754326"/>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function calculate(x)</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(x + 4) * 4;</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console.log(calculate(1))  // 20</a:t>
            </a:r>
          </a:p>
          <a:p>
            <a:endParaRPr lang="zh-CN" altLang="en-US" dirty="0">
              <a:latin typeface="Cambria Math" panose="02040503050406030204" pitchFamily="18" charset="0"/>
            </a:endParaRPr>
          </a:p>
        </p:txBody>
      </p:sp>
      <p:sp>
        <p:nvSpPr>
          <p:cNvPr id="4" name="文本框 3">
            <a:extLst>
              <a:ext uri="{FF2B5EF4-FFF2-40B4-BE49-F238E27FC236}">
                <a16:creationId xmlns:a16="http://schemas.microsoft.com/office/drawing/2014/main" id="{1004538D-CC71-4D61-8465-E8ACE2433A78}"/>
              </a:ext>
            </a:extLst>
          </p:cNvPr>
          <p:cNvSpPr txBox="1"/>
          <p:nvPr/>
        </p:nvSpPr>
        <p:spPr>
          <a:xfrm>
            <a:off x="5282212" y="2689836"/>
            <a:ext cx="5459767" cy="3693319"/>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 </a:t>
            </a:r>
            <a:r>
              <a:rPr lang="zh-CN" altLang="en-US" dirty="0">
                <a:latin typeface="Cambria Math" panose="02040503050406030204" pitchFamily="18" charset="0"/>
                <a:ea typeface="Cambria Math" panose="02040503050406030204" pitchFamily="18" charset="0"/>
              </a:rPr>
              <a:t>赋值</a:t>
            </a:r>
          </a:p>
          <a:p>
            <a:r>
              <a:rPr lang="en-US" altLang="zh-CN" dirty="0">
                <a:latin typeface="Cambria Math" panose="02040503050406030204" pitchFamily="18" charset="0"/>
                <a:ea typeface="Cambria Math" panose="02040503050406030204" pitchFamily="18" charset="0"/>
              </a:rPr>
              <a:t>var a = function fn1() {  }</a:t>
            </a:r>
          </a:p>
          <a:p>
            <a:r>
              <a:rPr lang="en-US" altLang="zh-CN" dirty="0">
                <a:latin typeface="Cambria Math" panose="02040503050406030204" pitchFamily="18" charset="0"/>
                <a:ea typeface="Cambria Math" panose="02040503050406030204" pitchFamily="18" charset="0"/>
              </a:rPr>
              <a:t>// </a:t>
            </a:r>
            <a:r>
              <a:rPr lang="zh-CN" altLang="en-US" dirty="0">
                <a:latin typeface="Cambria Math" panose="02040503050406030204" pitchFamily="18" charset="0"/>
                <a:ea typeface="Cambria Math" panose="02040503050406030204" pitchFamily="18" charset="0"/>
              </a:rPr>
              <a:t>函数作为参数</a:t>
            </a:r>
          </a:p>
          <a:p>
            <a:r>
              <a:rPr lang="en-US" altLang="zh-CN" dirty="0">
                <a:latin typeface="Cambria Math" panose="02040503050406030204" pitchFamily="18" charset="0"/>
                <a:ea typeface="Cambria Math" panose="02040503050406030204" pitchFamily="18" charset="0"/>
              </a:rPr>
              <a:t>function fn2(</a:t>
            </a:r>
            <a:r>
              <a:rPr lang="en-US" altLang="zh-CN" dirty="0" err="1">
                <a:latin typeface="Cambria Math" panose="02040503050406030204" pitchFamily="18" charset="0"/>
                <a:ea typeface="Cambria Math" panose="02040503050406030204" pitchFamily="18" charset="0"/>
              </a:rPr>
              <a:t>fn</a:t>
            </a:r>
            <a:r>
              <a:rPr lang="en-US" altLang="zh-CN" dirty="0">
                <a:latin typeface="Cambria Math" panose="02040503050406030204" pitchFamily="18" charset="0"/>
                <a:ea typeface="Cambria Math" panose="02040503050406030204" pitchFamily="18" charset="0"/>
              </a:rPr>
              <a:t>) </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a:t>
            </a:r>
            <a:r>
              <a:rPr lang="en-US" altLang="zh-CN" dirty="0" err="1">
                <a:latin typeface="Cambria Math" panose="02040503050406030204" pitchFamily="18" charset="0"/>
                <a:ea typeface="Cambria Math" panose="02040503050406030204" pitchFamily="18" charset="0"/>
              </a:rPr>
              <a:t>fn</a:t>
            </a:r>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a:t>
            </a:r>
          </a:p>
          <a:p>
            <a:r>
              <a:rPr lang="en-US" altLang="zh-CN" dirty="0">
                <a:latin typeface="Cambria Math" panose="02040503050406030204" pitchFamily="18" charset="0"/>
                <a:ea typeface="Cambria Math" panose="02040503050406030204" pitchFamily="18" charset="0"/>
              </a:rPr>
              <a:t>// </a:t>
            </a:r>
            <a:r>
              <a:rPr lang="zh-CN" altLang="en-US" dirty="0">
                <a:latin typeface="Cambria Math" panose="02040503050406030204" pitchFamily="18" charset="0"/>
                <a:ea typeface="Cambria Math" panose="02040503050406030204" pitchFamily="18" charset="0"/>
              </a:rPr>
              <a:t>函数作为返回值</a:t>
            </a:r>
          </a:p>
          <a:p>
            <a:r>
              <a:rPr lang="en-US" altLang="zh-CN" dirty="0">
                <a:latin typeface="Cambria Math" panose="02040503050406030204" pitchFamily="18" charset="0"/>
                <a:ea typeface="Cambria Math" panose="02040503050406030204" pitchFamily="18" charset="0"/>
              </a:rPr>
              <a:t>function fn3() </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function() {}</a:t>
            </a:r>
          </a:p>
          <a:p>
            <a:r>
              <a:rPr lang="en-US" altLang="zh-CN" dirty="0">
                <a:latin typeface="Cambria Math" panose="02040503050406030204" pitchFamily="18" charset="0"/>
                <a:ea typeface="Cambria Math" panose="02040503050406030204" pitchFamily="18" charset="0"/>
              </a:rPr>
              <a:t>}</a:t>
            </a:r>
          </a:p>
          <a:p>
            <a:endParaRPr lang="zh-CN" altLang="en-US" dirty="0">
              <a:latin typeface="+mn-ea"/>
            </a:endParaRPr>
          </a:p>
        </p:txBody>
      </p:sp>
      <p:sp>
        <p:nvSpPr>
          <p:cNvPr id="5" name="文本框 4">
            <a:extLst>
              <a:ext uri="{FF2B5EF4-FFF2-40B4-BE49-F238E27FC236}">
                <a16:creationId xmlns:a16="http://schemas.microsoft.com/office/drawing/2014/main" id="{BE4279E1-1356-45EB-A197-676035E46B7E}"/>
              </a:ext>
            </a:extLst>
          </p:cNvPr>
          <p:cNvSpPr txBox="1"/>
          <p:nvPr/>
        </p:nvSpPr>
        <p:spPr>
          <a:xfrm>
            <a:off x="7013359" y="3932808"/>
            <a:ext cx="184731" cy="369332"/>
          </a:xfrm>
          <a:prstGeom prst="rect">
            <a:avLst/>
          </a:prstGeom>
          <a:noFill/>
        </p:spPr>
        <p:txBody>
          <a:bodyPr wrap="none" rtlCol="0">
            <a:spAutoFit/>
          </a:bodyPr>
          <a:lstStyle/>
          <a:p>
            <a:endParaRPr lang="zh-CN" altLang="en-US" dirty="0"/>
          </a:p>
        </p:txBody>
      </p:sp>
    </p:spTree>
    <p:custDataLst>
      <p:tags r:id="rId1"/>
    </p:custDataLst>
    <p:extLst>
      <p:ext uri="{BB962C8B-B14F-4D97-AF65-F5344CB8AC3E}">
        <p14:creationId xmlns:p14="http://schemas.microsoft.com/office/powerpoint/2010/main" val="1902165097"/>
      </p:ext>
    </p:extLst>
  </p:cSld>
  <p:clrMapOvr>
    <a:masterClrMapping/>
  </p:clrMapOvr>
  <mc:AlternateContent xmlns:mc="http://schemas.openxmlformats.org/markup-compatibility/2006" xmlns:p14="http://schemas.microsoft.com/office/powerpoint/2010/main">
    <mc:Choice Requires="p14">
      <p:transition spd="med" p14:dur="700" advTm="13028">
        <p:fade/>
      </p:transition>
    </mc:Choice>
    <mc:Fallback xmlns="">
      <p:transition spd="med" advTm="130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44513" y="720316"/>
            <a:ext cx="2087736" cy="668324"/>
          </a:xfrm>
          <a:prstGeom prst="rect">
            <a:avLst/>
          </a:prstGeom>
          <a:noFill/>
        </p:spPr>
        <p:txBody>
          <a:bodyPr wrap="square" lIns="0" tIns="0" rIns="0" bIns="0" rtlCol="0" anchor="ctr">
            <a:spAutoFit/>
          </a:bodyPr>
          <a:lstStyle/>
          <a:p>
            <a:pPr>
              <a:lnSpc>
                <a:spcPct val="150000"/>
              </a:lnSpc>
            </a:pPr>
            <a:r>
              <a:rPr lang="zh-CN" altLang="en-US" sz="3200" b="1" dirty="0">
                <a:solidFill>
                  <a:schemeClr val="tx1">
                    <a:lumMod val="75000"/>
                    <a:lumOff val="25000"/>
                  </a:schemeClr>
                </a:solidFill>
                <a:latin typeface="华文仿宋" panose="02010600040101010101" pitchFamily="2" charset="-122"/>
                <a:ea typeface="华文仿宋" panose="02010600040101010101" pitchFamily="2" charset="-122"/>
              </a:rPr>
              <a:t>函数式编程</a:t>
            </a:r>
          </a:p>
        </p:txBody>
      </p:sp>
      <p:grpSp>
        <p:nvGrpSpPr>
          <p:cNvPr id="3" name="组合 2">
            <a:extLst>
              <a:ext uri="{FF2B5EF4-FFF2-40B4-BE49-F238E27FC236}">
                <a16:creationId xmlns:a16="http://schemas.microsoft.com/office/drawing/2014/main" id="{85DA043A-57C6-409E-91A1-4EDEB9934CE6}"/>
              </a:ext>
            </a:extLst>
          </p:cNvPr>
          <p:cNvGrpSpPr/>
          <p:nvPr/>
        </p:nvGrpSpPr>
        <p:grpSpPr>
          <a:xfrm>
            <a:off x="1758834" y="1574084"/>
            <a:ext cx="8555259" cy="4287101"/>
            <a:chOff x="1765184" y="1567599"/>
            <a:chExt cx="8555259" cy="4287101"/>
          </a:xfrm>
        </p:grpSpPr>
        <p:sp>
          <p:nvSpPr>
            <p:cNvPr id="4" name="矩形 3">
              <a:extLst>
                <a:ext uri="{FF2B5EF4-FFF2-40B4-BE49-F238E27FC236}">
                  <a16:creationId xmlns:a16="http://schemas.microsoft.com/office/drawing/2014/main" id="{06C15CC7-906F-4B82-A610-C2D1C86E8421}"/>
                </a:ext>
              </a:extLst>
            </p:cNvPr>
            <p:cNvSpPr/>
            <p:nvPr/>
          </p:nvSpPr>
          <p:spPr>
            <a:xfrm>
              <a:off x="1765184" y="2920700"/>
              <a:ext cx="3150000" cy="2934000"/>
            </a:xfrm>
            <a:prstGeom prst="rect">
              <a:avLst/>
            </a:prstGeom>
            <a:solidFill>
              <a:schemeClr val="bg1"/>
            </a:solidFill>
            <a:ln>
              <a:noFill/>
            </a:ln>
            <a:effectLst>
              <a:outerShdw blurRad="304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endParaRPr>
            </a:p>
            <a:p>
              <a:pPr algn="ct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endParaRP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可赋值</a:t>
              </a: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endParaRP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可作为参数</a:t>
              </a: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endParaRP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可作为返回值</a:t>
              </a:r>
            </a:p>
          </p:txBody>
        </p:sp>
        <p:sp>
          <p:nvSpPr>
            <p:cNvPr id="5" name="矩形 4">
              <a:extLst>
                <a:ext uri="{FF2B5EF4-FFF2-40B4-BE49-F238E27FC236}">
                  <a16:creationId xmlns:a16="http://schemas.microsoft.com/office/drawing/2014/main" id="{4C12099D-0575-4754-81A4-AE250EDD5BE1}"/>
                </a:ext>
              </a:extLst>
            </p:cNvPr>
            <p:cNvSpPr/>
            <p:nvPr/>
          </p:nvSpPr>
          <p:spPr>
            <a:xfrm>
              <a:off x="7170443" y="2920700"/>
              <a:ext cx="3150000" cy="2934000"/>
            </a:xfrm>
            <a:prstGeom prst="rect">
              <a:avLst/>
            </a:prstGeom>
            <a:solidFill>
              <a:schemeClr val="bg1"/>
            </a:solidFill>
            <a:ln>
              <a:noFill/>
            </a:ln>
            <a:effectLst>
              <a:outerShdw blurRad="304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 name="文本框 9">
              <a:extLst>
                <a:ext uri="{FF2B5EF4-FFF2-40B4-BE49-F238E27FC236}">
                  <a16:creationId xmlns:a16="http://schemas.microsoft.com/office/drawing/2014/main" id="{4022EBBB-9DB5-4FEE-8149-06E1A3D8C435}"/>
                </a:ext>
              </a:extLst>
            </p:cNvPr>
            <p:cNvSpPr txBox="1"/>
            <p:nvPr/>
          </p:nvSpPr>
          <p:spPr>
            <a:xfrm>
              <a:off x="3340184" y="1567599"/>
              <a:ext cx="5473532" cy="809132"/>
            </a:xfrm>
            <a:prstGeom prst="rect">
              <a:avLst/>
            </a:prstGeom>
            <a:noFill/>
          </p:spPr>
          <p:txBody>
            <a:bodyPr wrap="square" lIns="0" tIns="0" rIns="0" bIns="0" rtlCol="0" anchor="ctr">
              <a:spAutoFit/>
            </a:bodyPr>
            <a:lstStyle/>
            <a:p>
              <a:pPr algn="ctr">
                <a:lnSpc>
                  <a:spcPct val="150000"/>
                </a:lnSpc>
              </a:pPr>
              <a:r>
                <a:rPr lang="en-US" altLang="zh-CN" sz="4000" dirty="0">
                  <a:solidFill>
                    <a:schemeClr val="tx1">
                      <a:lumMod val="75000"/>
                      <a:lumOff val="25000"/>
                    </a:schemeClr>
                  </a:solidFill>
                  <a:latin typeface="Cambria Math" panose="02040503050406030204" pitchFamily="18" charset="0"/>
                  <a:ea typeface="Cambria Math" panose="02040503050406030204" pitchFamily="18" charset="0"/>
                  <a:cs typeface="+mn-ea"/>
                  <a:sym typeface="+mn-lt"/>
                </a:rPr>
                <a:t>Key Point</a:t>
              </a:r>
              <a:endParaRPr lang="zh-CN" altLang="en-US" sz="4000" dirty="0">
                <a:solidFill>
                  <a:schemeClr val="tx1">
                    <a:lumMod val="75000"/>
                    <a:lumOff val="25000"/>
                  </a:schemeClr>
                </a:solidFill>
                <a:latin typeface="Cambria Math" panose="02040503050406030204" pitchFamily="18" charset="0"/>
                <a:cs typeface="+mn-ea"/>
                <a:sym typeface="+mn-lt"/>
              </a:endParaRPr>
            </a:p>
          </p:txBody>
        </p:sp>
        <p:sp>
          <p:nvSpPr>
            <p:cNvPr id="11" name="文本框 10">
              <a:extLst>
                <a:ext uri="{FF2B5EF4-FFF2-40B4-BE49-F238E27FC236}">
                  <a16:creationId xmlns:a16="http://schemas.microsoft.com/office/drawing/2014/main" id="{707670DE-500D-409F-9BCA-206B8CC1C965}"/>
                </a:ext>
              </a:extLst>
            </p:cNvPr>
            <p:cNvSpPr txBox="1"/>
            <p:nvPr/>
          </p:nvSpPr>
          <p:spPr>
            <a:xfrm>
              <a:off x="1884259" y="3149844"/>
              <a:ext cx="3150000" cy="545342"/>
            </a:xfrm>
            <a:prstGeom prst="rect">
              <a:avLst/>
            </a:prstGeom>
            <a:noFill/>
          </p:spPr>
          <p:txBody>
            <a:bodyPr wrap="square" lIns="0" tIns="0" rIns="0" bIns="0" rtlCol="0" anchor="ctr">
              <a:spAutoFit/>
            </a:bodyPr>
            <a:lstStyle/>
            <a:p>
              <a:pPr>
                <a:lnSpc>
                  <a:spcPct val="150000"/>
                </a:lnSpc>
              </a:pPr>
              <a:r>
                <a:rPr lang="zh-CN" altLang="en-US" sz="2800" b="1" dirty="0">
                  <a:solidFill>
                    <a:schemeClr val="tx1">
                      <a:lumMod val="75000"/>
                      <a:lumOff val="25000"/>
                    </a:schemeClr>
                  </a:solidFill>
                  <a:latin typeface="仿宋" panose="02010609060101010101" pitchFamily="49" charset="-122"/>
                  <a:ea typeface="仿宋" panose="02010609060101010101" pitchFamily="49" charset="-122"/>
                </a:rPr>
                <a:t>函数是第一等公民</a:t>
              </a:r>
              <a:endParaRPr lang="en-US" altLang="zh-CN" sz="2800" b="1" dirty="0">
                <a:solidFill>
                  <a:schemeClr val="tx1">
                    <a:lumMod val="75000"/>
                    <a:lumOff val="25000"/>
                  </a:schemeClr>
                </a:solidFill>
                <a:latin typeface="仿宋" panose="02010609060101010101" pitchFamily="49" charset="-122"/>
                <a:ea typeface="仿宋" panose="02010609060101010101" pitchFamily="49" charset="-122"/>
              </a:endParaRPr>
            </a:p>
          </p:txBody>
        </p:sp>
        <p:sp>
          <p:nvSpPr>
            <p:cNvPr id="13" name="文本框 12">
              <a:extLst>
                <a:ext uri="{FF2B5EF4-FFF2-40B4-BE49-F238E27FC236}">
                  <a16:creationId xmlns:a16="http://schemas.microsoft.com/office/drawing/2014/main" id="{4B398AC7-A001-405C-97ED-0B27C3011905}"/>
                </a:ext>
              </a:extLst>
            </p:cNvPr>
            <p:cNvSpPr txBox="1"/>
            <p:nvPr/>
          </p:nvSpPr>
          <p:spPr>
            <a:xfrm>
              <a:off x="7625868" y="3087534"/>
              <a:ext cx="2375696" cy="2422779"/>
            </a:xfrm>
            <a:prstGeom prst="rect">
              <a:avLst/>
            </a:prstGeom>
            <a:noFill/>
          </p:spPr>
          <p:txBody>
            <a:bodyPr wrap="square" lIns="0" tIns="0" rIns="0" bIns="0" rtlCol="0" anchor="ctr">
              <a:spAutoFit/>
            </a:bodyPr>
            <a:lstStyle/>
            <a:p>
              <a:pPr algn="ctr">
                <a:lnSpc>
                  <a:spcPct val="150000"/>
                </a:lnSpc>
              </a:pPr>
              <a:r>
                <a:rPr lang="zh-CN" altLang="en-US" sz="2800" b="1" dirty="0">
                  <a:solidFill>
                    <a:schemeClr val="tx1">
                      <a:lumMod val="75000"/>
                      <a:lumOff val="25000"/>
                    </a:schemeClr>
                  </a:solidFill>
                  <a:latin typeface="仿宋" panose="02010609060101010101" pitchFamily="49" charset="-122"/>
                  <a:ea typeface="仿宋" panose="02010609060101010101" pitchFamily="49" charset="-122"/>
                  <a:cs typeface="+mn-ea"/>
                  <a:sym typeface="+mn-lt"/>
                </a:rPr>
                <a:t>函数是纯函数</a:t>
              </a:r>
              <a:r>
                <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  </a:t>
              </a: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   </a:t>
              </a: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endParaRPr>
            </a:p>
            <a:p>
              <a:pPr algn="ct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endParaRP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同输入同输出</a:t>
              </a: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endParaRPr>
            </a:p>
            <a:p>
              <a:pPr algn="ct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无副作用</a:t>
              </a:r>
              <a:endPar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mn-ea"/>
                <a:sym typeface="+mn-lt"/>
              </a:endParaRPr>
            </a:p>
            <a:p>
              <a:pPr algn="ctr">
                <a:lnSpc>
                  <a:spcPct val="150000"/>
                </a:lnSpc>
              </a:pPr>
              <a:endParaRPr lang="zh-CN" altLang="en-US" sz="2800" b="1" dirty="0">
                <a:solidFill>
                  <a:schemeClr val="tx1">
                    <a:lumMod val="75000"/>
                    <a:lumOff val="25000"/>
                  </a:schemeClr>
                </a:solidFill>
                <a:latin typeface="仿宋" panose="02010609060101010101" pitchFamily="49" charset="-122"/>
                <a:ea typeface="仿宋" panose="02010609060101010101" pitchFamily="49" charset="-122"/>
                <a:cs typeface="+mn-ea"/>
                <a:sym typeface="+mn-lt"/>
              </a:endParaRPr>
            </a:p>
          </p:txBody>
        </p:sp>
      </p:gr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Tree>
    <p:extLst>
      <p:ext uri="{BB962C8B-B14F-4D97-AF65-F5344CB8AC3E}">
        <p14:creationId xmlns:p14="http://schemas.microsoft.com/office/powerpoint/2010/main" val="39993971"/>
      </p:ext>
    </p:extLst>
  </p:cSld>
  <p:clrMapOvr>
    <a:masterClrMapping/>
  </p:clrMapOvr>
  <mc:AlternateContent xmlns:mc="http://schemas.openxmlformats.org/markup-compatibility/2006" xmlns:p14="http://schemas.microsoft.com/office/powerpoint/2010/main">
    <mc:Choice Requires="p14">
      <p:transition spd="med" p14:dur="700" advTm="3079">
        <p:fade/>
      </p:transition>
    </mc:Choice>
    <mc:Fallback xmlns="">
      <p:transition spd="med" advTm="3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674703" y="784207"/>
            <a:ext cx="2322433" cy="623248"/>
          </a:xfrm>
          <a:prstGeom prst="rect">
            <a:avLst/>
          </a:prstGeom>
          <a:noFill/>
        </p:spPr>
        <p:txBody>
          <a:bodyPr wrap="square" lIns="0" tIns="0" rIns="0" bIns="0" rtlCol="0" anchor="ctr">
            <a:spAutoFit/>
          </a:bodyPr>
          <a:lstStyle/>
          <a:p>
            <a:pPr>
              <a:lnSpc>
                <a:spcPct val="150000"/>
              </a:lnSpc>
            </a:pPr>
            <a:r>
              <a:rPr lang="zh-CN" altLang="en-US" sz="3200" b="1" dirty="0">
                <a:solidFill>
                  <a:schemeClr val="tx1">
                    <a:lumMod val="75000"/>
                    <a:lumOff val="25000"/>
                  </a:schemeClr>
                </a:solidFill>
                <a:latin typeface="仿宋" panose="02010609060101010101" pitchFamily="49" charset="-122"/>
                <a:ea typeface="仿宋" panose="02010609060101010101" pitchFamily="49" charset="-122"/>
              </a:rPr>
              <a:t>函数式编程</a:t>
            </a:r>
          </a:p>
        </p:txBody>
      </p:sp>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30" name="文本框 29">
            <a:extLst>
              <a:ext uri="{FF2B5EF4-FFF2-40B4-BE49-F238E27FC236}">
                <a16:creationId xmlns:a16="http://schemas.microsoft.com/office/drawing/2014/main" id="{41D28716-3D48-4210-A423-BA083B312910}"/>
              </a:ext>
            </a:extLst>
          </p:cNvPr>
          <p:cNvSpPr txBox="1"/>
          <p:nvPr/>
        </p:nvSpPr>
        <p:spPr>
          <a:xfrm>
            <a:off x="674703" y="2112911"/>
            <a:ext cx="3657600" cy="3693319"/>
          </a:xfrm>
          <a:prstGeom prst="rect">
            <a:avLst/>
          </a:prstGeom>
          <a:noFill/>
        </p:spPr>
        <p:txBody>
          <a:bodyPr wrap="square" rtlCol="0">
            <a:spAutoFit/>
          </a:bodyPr>
          <a:lstStyle/>
          <a:p>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是纯函数</a:t>
            </a:r>
          </a:p>
          <a:p>
            <a:r>
              <a:rPr lang="en-US" altLang="zh-CN" dirty="0">
                <a:latin typeface="Cambria Math" panose="02040503050406030204" pitchFamily="18" charset="0"/>
                <a:ea typeface="Cambria Math" panose="02040503050406030204" pitchFamily="18" charset="0"/>
              </a:rPr>
              <a:t>function add(</a:t>
            </a:r>
            <a:r>
              <a:rPr lang="en-US" altLang="zh-CN" dirty="0" err="1">
                <a:latin typeface="Cambria Math" panose="02040503050406030204" pitchFamily="18" charset="0"/>
                <a:ea typeface="Cambria Math" panose="02040503050406030204" pitchFamily="18" charset="0"/>
              </a:rPr>
              <a:t>x,y</a:t>
            </a:r>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x + y</a:t>
            </a:r>
          </a:p>
          <a:p>
            <a:r>
              <a:rPr lang="en-US" altLang="zh-CN" dirty="0">
                <a:latin typeface="Cambria Math" panose="02040503050406030204" pitchFamily="18" charset="0"/>
                <a:ea typeface="Cambria Math" panose="02040503050406030204" pitchFamily="18" charset="0"/>
              </a:rPr>
              <a:t>}</a:t>
            </a:r>
          </a:p>
          <a:p>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输出不确定，不是纯函数</a:t>
            </a:r>
          </a:p>
          <a:p>
            <a:r>
              <a:rPr lang="en-US" altLang="zh-CN" dirty="0">
                <a:latin typeface="Cambria Math" panose="02040503050406030204" pitchFamily="18" charset="0"/>
                <a:ea typeface="Cambria Math" panose="02040503050406030204" pitchFamily="18" charset="0"/>
              </a:rPr>
              <a:t>function random(x)</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a:t>
            </a:r>
            <a:r>
              <a:rPr lang="en-US" altLang="zh-CN" dirty="0" err="1">
                <a:latin typeface="Cambria Math" panose="02040503050406030204" pitchFamily="18" charset="0"/>
                <a:ea typeface="Cambria Math" panose="02040503050406030204" pitchFamily="18" charset="0"/>
              </a:rPr>
              <a:t>Math.random</a:t>
            </a:r>
            <a:r>
              <a:rPr lang="en-US" altLang="zh-CN" dirty="0">
                <a:latin typeface="Cambria Math" panose="02040503050406030204" pitchFamily="18" charset="0"/>
                <a:ea typeface="Cambria Math" panose="02040503050406030204" pitchFamily="18" charset="0"/>
              </a:rPr>
              <a:t>() * x</a:t>
            </a:r>
          </a:p>
          <a:p>
            <a:r>
              <a:rPr lang="en-US" altLang="zh-CN" dirty="0">
                <a:latin typeface="Cambria Math" panose="02040503050406030204" pitchFamily="18" charset="0"/>
                <a:ea typeface="Cambria Math" panose="02040503050406030204" pitchFamily="18" charset="0"/>
              </a:rPr>
              <a:t>}</a:t>
            </a:r>
          </a:p>
          <a:p>
            <a:br>
              <a:rPr lang="en-US" altLang="zh-CN" dirty="0">
                <a:latin typeface="仿宋" panose="02010609060101010101" pitchFamily="49" charset="-122"/>
                <a:ea typeface="仿宋" panose="02010609060101010101" pitchFamily="49" charset="-122"/>
              </a:rPr>
            </a:br>
            <a:endParaRPr lang="zh-CN" altLang="en-US" dirty="0">
              <a:latin typeface="仿宋" panose="02010609060101010101" pitchFamily="49" charset="-122"/>
              <a:ea typeface="仿宋" panose="02010609060101010101" pitchFamily="49" charset="-122"/>
            </a:endParaRPr>
          </a:p>
          <a:p>
            <a:endParaRPr lang="zh-CN" altLang="en-US" dirty="0">
              <a:latin typeface="仿宋" panose="02010609060101010101" pitchFamily="49" charset="-122"/>
              <a:ea typeface="仿宋" panose="02010609060101010101" pitchFamily="49" charset="-122"/>
            </a:endParaRPr>
          </a:p>
        </p:txBody>
      </p:sp>
      <p:sp>
        <p:nvSpPr>
          <p:cNvPr id="31" name="文本框 30">
            <a:extLst>
              <a:ext uri="{FF2B5EF4-FFF2-40B4-BE49-F238E27FC236}">
                <a16:creationId xmlns:a16="http://schemas.microsoft.com/office/drawing/2014/main" id="{35C91C3E-B61D-4E4E-804B-210CFC00185A}"/>
              </a:ext>
            </a:extLst>
          </p:cNvPr>
          <p:cNvSpPr txBox="1"/>
          <p:nvPr/>
        </p:nvSpPr>
        <p:spPr>
          <a:xfrm>
            <a:off x="5600110" y="2112911"/>
            <a:ext cx="5713050" cy="3693319"/>
          </a:xfrm>
          <a:prstGeom prst="rect">
            <a:avLst/>
          </a:prstGeom>
          <a:noFill/>
        </p:spPr>
        <p:txBody>
          <a:bodyPr wrap="square" rtlCol="0">
            <a:spAutoFit/>
          </a:bodyPr>
          <a:lstStyle/>
          <a:p>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有副作用，不是纯函数</a:t>
            </a:r>
          </a:p>
          <a:p>
            <a:r>
              <a:rPr lang="en-US" altLang="zh-CN" dirty="0">
                <a:latin typeface="Cambria Math" panose="02040503050406030204" pitchFamily="18" charset="0"/>
                <a:ea typeface="Cambria Math" panose="02040503050406030204" pitchFamily="18" charset="0"/>
              </a:rPr>
              <a:t>function </a:t>
            </a:r>
            <a:r>
              <a:rPr lang="en-US" altLang="zh-CN" dirty="0" err="1">
                <a:latin typeface="Cambria Math" panose="02040503050406030204" pitchFamily="18" charset="0"/>
                <a:ea typeface="Cambria Math" panose="02040503050406030204" pitchFamily="18" charset="0"/>
              </a:rPr>
              <a:t>setColor</a:t>
            </a:r>
            <a:r>
              <a:rPr lang="en-US" altLang="zh-CN" dirty="0">
                <a:latin typeface="Cambria Math" panose="02040503050406030204" pitchFamily="18" charset="0"/>
                <a:ea typeface="Cambria Math" panose="02040503050406030204" pitchFamily="18" charset="0"/>
              </a:rPr>
              <a:t>(</a:t>
            </a:r>
            <a:r>
              <a:rPr lang="en-US" altLang="zh-CN" dirty="0" err="1">
                <a:latin typeface="Cambria Math" panose="02040503050406030204" pitchFamily="18" charset="0"/>
                <a:ea typeface="Cambria Math" panose="02040503050406030204" pitchFamily="18" charset="0"/>
              </a:rPr>
              <a:t>el,color</a:t>
            </a:r>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a:t>
            </a:r>
            <a:r>
              <a:rPr lang="en-US" altLang="zh-CN" dirty="0" err="1">
                <a:latin typeface="Cambria Math" panose="02040503050406030204" pitchFamily="18" charset="0"/>
                <a:ea typeface="Cambria Math" panose="02040503050406030204" pitchFamily="18" charset="0"/>
              </a:rPr>
              <a:t>el.style.color</a:t>
            </a:r>
            <a:r>
              <a:rPr lang="en-US" altLang="zh-CN" dirty="0">
                <a:latin typeface="Cambria Math" panose="02040503050406030204" pitchFamily="18" charset="0"/>
                <a:ea typeface="Cambria Math" panose="02040503050406030204" pitchFamily="18" charset="0"/>
              </a:rPr>
              <a:t> = color ;</a:t>
            </a:r>
          </a:p>
          <a:p>
            <a:r>
              <a:rPr lang="en-US" altLang="zh-CN" dirty="0">
                <a:latin typeface="Cambria Math" panose="02040503050406030204" pitchFamily="18" charset="0"/>
                <a:ea typeface="Cambria Math" panose="02040503050406030204" pitchFamily="18" charset="0"/>
              </a:rPr>
              <a:t>}</a:t>
            </a:r>
          </a:p>
          <a:p>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输出不确定、有副作用，不是纯函数</a:t>
            </a:r>
          </a:p>
          <a:p>
            <a:r>
              <a:rPr lang="en-US" altLang="zh-CN" dirty="0">
                <a:latin typeface="Cambria Math" panose="02040503050406030204" pitchFamily="18" charset="0"/>
                <a:ea typeface="Cambria Math" panose="02040503050406030204" pitchFamily="18" charset="0"/>
              </a:rPr>
              <a:t>var count = 0;</a:t>
            </a:r>
          </a:p>
          <a:p>
            <a:r>
              <a:rPr lang="en-US" altLang="zh-CN" dirty="0">
                <a:latin typeface="Cambria Math" panose="02040503050406030204" pitchFamily="18" charset="0"/>
                <a:ea typeface="Cambria Math" panose="02040503050406030204" pitchFamily="18" charset="0"/>
              </a:rPr>
              <a:t>function </a:t>
            </a:r>
            <a:r>
              <a:rPr lang="en-US" altLang="zh-CN" dirty="0" err="1">
                <a:latin typeface="Cambria Math" panose="02040503050406030204" pitchFamily="18" charset="0"/>
                <a:ea typeface="Cambria Math" panose="02040503050406030204" pitchFamily="18" charset="0"/>
              </a:rPr>
              <a:t>addCount</a:t>
            </a:r>
            <a:r>
              <a:rPr lang="en-US" altLang="zh-CN" dirty="0">
                <a:latin typeface="Cambria Math" panose="02040503050406030204" pitchFamily="18" charset="0"/>
                <a:ea typeface="Cambria Math" panose="02040503050406030204" pitchFamily="18" charset="0"/>
              </a:rPr>
              <a:t>(x)</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count+=x;</a:t>
            </a:r>
          </a:p>
          <a:p>
            <a:r>
              <a:rPr lang="en-US" altLang="zh-CN" dirty="0">
                <a:latin typeface="Cambria Math" panose="02040503050406030204" pitchFamily="18" charset="0"/>
                <a:ea typeface="Cambria Math" panose="02040503050406030204" pitchFamily="18" charset="0"/>
              </a:rPr>
              <a:t>        return count;</a:t>
            </a:r>
          </a:p>
          <a:p>
            <a:r>
              <a:rPr lang="en-US" altLang="zh-CN" dirty="0">
                <a:latin typeface="Cambria Math" panose="02040503050406030204" pitchFamily="18" charset="0"/>
                <a:ea typeface="Cambria Math" panose="02040503050406030204" pitchFamily="18" charset="0"/>
              </a:rPr>
              <a:t>}</a:t>
            </a:r>
          </a:p>
          <a:p>
            <a:endParaRPr lang="zh-CN" altLang="en-US" dirty="0"/>
          </a:p>
        </p:txBody>
      </p:sp>
    </p:spTree>
    <p:extLst>
      <p:ext uri="{BB962C8B-B14F-4D97-AF65-F5344CB8AC3E}">
        <p14:creationId xmlns:p14="http://schemas.microsoft.com/office/powerpoint/2010/main" val="69082149"/>
      </p:ext>
    </p:extLst>
  </p:cSld>
  <p:clrMapOvr>
    <a:masterClrMapping/>
  </p:clrMapOvr>
  <mc:AlternateContent xmlns:mc="http://schemas.openxmlformats.org/markup-compatibility/2006" xmlns:p14="http://schemas.microsoft.com/office/powerpoint/2010/main">
    <mc:Choice Requires="p14">
      <p:transition spd="med" p14:dur="700" advTm="82">
        <p:fade/>
      </p:transition>
    </mc:Choice>
    <mc:Fallback xmlns="">
      <p:transition spd="med" advTm="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674703" y="784207"/>
            <a:ext cx="2322433" cy="623248"/>
          </a:xfrm>
          <a:prstGeom prst="rect">
            <a:avLst/>
          </a:prstGeom>
          <a:noFill/>
        </p:spPr>
        <p:txBody>
          <a:bodyPr wrap="square" lIns="0" tIns="0" rIns="0" bIns="0" rtlCol="0" anchor="ctr">
            <a:spAutoFit/>
          </a:bodyPr>
          <a:lstStyle/>
          <a:p>
            <a:pPr>
              <a:lnSpc>
                <a:spcPct val="150000"/>
              </a:lnSpc>
            </a:pPr>
            <a:r>
              <a:rPr lang="zh-CN" altLang="en-US" sz="3200" b="1" dirty="0">
                <a:solidFill>
                  <a:schemeClr val="tx1">
                    <a:lumMod val="75000"/>
                    <a:lumOff val="25000"/>
                  </a:schemeClr>
                </a:solidFill>
                <a:latin typeface="仿宋" panose="02010609060101010101" pitchFamily="49" charset="-122"/>
                <a:ea typeface="仿宋" panose="02010609060101010101" pitchFamily="49" charset="-122"/>
              </a:rPr>
              <a:t>函数式编程</a:t>
            </a:r>
          </a:p>
        </p:txBody>
      </p:sp>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sp>
        <p:nvSpPr>
          <p:cNvPr id="30" name="文本框 29">
            <a:extLst>
              <a:ext uri="{FF2B5EF4-FFF2-40B4-BE49-F238E27FC236}">
                <a16:creationId xmlns:a16="http://schemas.microsoft.com/office/drawing/2014/main" id="{41D28716-3D48-4210-A423-BA083B312910}"/>
              </a:ext>
            </a:extLst>
          </p:cNvPr>
          <p:cNvSpPr txBox="1"/>
          <p:nvPr/>
        </p:nvSpPr>
        <p:spPr>
          <a:xfrm>
            <a:off x="674702" y="3164680"/>
            <a:ext cx="2769833" cy="1200329"/>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函数式编程是对过程的抽象，关注的是动作。</a:t>
            </a:r>
            <a:br>
              <a:rPr lang="en-US" altLang="zh-CN" dirty="0">
                <a:latin typeface="仿宋" panose="02010609060101010101" pitchFamily="49" charset="-122"/>
                <a:ea typeface="仿宋" panose="02010609060101010101" pitchFamily="49" charset="-122"/>
              </a:rPr>
            </a:br>
            <a:endParaRPr lang="zh-CN" altLang="en-US" dirty="0">
              <a:latin typeface="仿宋" panose="02010609060101010101" pitchFamily="49" charset="-122"/>
              <a:ea typeface="仿宋" panose="02010609060101010101" pitchFamily="49" charset="-122"/>
            </a:endParaRPr>
          </a:p>
          <a:p>
            <a:endParaRPr lang="zh-CN" altLang="en-US" dirty="0">
              <a:latin typeface="仿宋" panose="02010609060101010101" pitchFamily="49" charset="-122"/>
              <a:ea typeface="仿宋" panose="02010609060101010101" pitchFamily="49" charset="-122"/>
            </a:endParaRPr>
          </a:p>
        </p:txBody>
      </p:sp>
      <p:sp>
        <p:nvSpPr>
          <p:cNvPr id="2" name="文本框 1">
            <a:extLst>
              <a:ext uri="{FF2B5EF4-FFF2-40B4-BE49-F238E27FC236}">
                <a16:creationId xmlns:a16="http://schemas.microsoft.com/office/drawing/2014/main" id="{B850CE34-1F20-4BEF-8597-BB4549D670A7}"/>
              </a:ext>
            </a:extLst>
          </p:cNvPr>
          <p:cNvSpPr txBox="1"/>
          <p:nvPr/>
        </p:nvSpPr>
        <p:spPr>
          <a:xfrm>
            <a:off x="674703" y="1713390"/>
            <a:ext cx="10842594" cy="461665"/>
          </a:xfrm>
          <a:prstGeom prst="rect">
            <a:avLst/>
          </a:prstGeom>
          <a:noFill/>
        </p:spPr>
        <p:txBody>
          <a:bodyPr wrap="square" rtlCol="0">
            <a:spAutoFit/>
          </a:bodyPr>
          <a:lstStyle/>
          <a:p>
            <a:r>
              <a:rPr lang="zh-CN" altLang="en-US" sz="2400" dirty="0">
                <a:latin typeface="仿宋" panose="02010609060101010101" pitchFamily="49" charset="-122"/>
                <a:ea typeface="仿宋" panose="02010609060101010101" pitchFamily="49" charset="-122"/>
              </a:rPr>
              <a:t>函数式编程具有两个最基本的运算：合成</a:t>
            </a:r>
            <a:r>
              <a:rPr lang="en-US" altLang="zh-CN" sz="2400" dirty="0">
                <a:latin typeface="Cambria Math" panose="02040503050406030204" pitchFamily="18" charset="0"/>
                <a:ea typeface="Cambria Math" panose="02040503050406030204" pitchFamily="18" charset="0"/>
              </a:rPr>
              <a:t>(Compose)</a:t>
            </a:r>
            <a:r>
              <a:rPr lang="zh-CN" altLang="en-US" sz="2400" dirty="0">
                <a:latin typeface="仿宋" panose="02010609060101010101" pitchFamily="49" charset="-122"/>
                <a:ea typeface="仿宋" panose="02010609060101010101" pitchFamily="49" charset="-122"/>
              </a:rPr>
              <a:t>和柯里化</a:t>
            </a:r>
            <a:r>
              <a:rPr lang="en-US" altLang="zh-CN" sz="2400" dirty="0">
                <a:latin typeface="Cambria Math" panose="02040503050406030204" pitchFamily="18" charset="0"/>
                <a:ea typeface="仿宋" panose="02010609060101010101" pitchFamily="49" charset="-122"/>
              </a:rPr>
              <a:t>(</a:t>
            </a:r>
            <a:r>
              <a:rPr lang="en-US" altLang="zh-CN" sz="2400" dirty="0">
                <a:latin typeface="Cambria Math" panose="02040503050406030204" pitchFamily="18" charset="0"/>
                <a:ea typeface="Cambria Math" panose="02040503050406030204" pitchFamily="18" charset="0"/>
              </a:rPr>
              <a:t>Currying</a:t>
            </a:r>
            <a:r>
              <a:rPr lang="en-US" altLang="zh-CN" sz="2400" dirty="0">
                <a:latin typeface="Cambria Math" panose="02040503050406030204" pitchFamily="18" charset="0"/>
                <a:ea typeface="仿宋" panose="02010609060101010101" pitchFamily="49" charset="-122"/>
              </a:rPr>
              <a:t>)</a:t>
            </a:r>
            <a:endParaRPr lang="zh-CN" altLang="en-US" sz="2400" dirty="0">
              <a:latin typeface="Cambria Math" panose="02040503050406030204" pitchFamily="18" charset="0"/>
              <a:ea typeface="仿宋" panose="02010609060101010101" pitchFamily="49" charset="-122"/>
            </a:endParaRPr>
          </a:p>
        </p:txBody>
      </p:sp>
      <p:sp>
        <p:nvSpPr>
          <p:cNvPr id="3" name="文本框 2">
            <a:extLst>
              <a:ext uri="{FF2B5EF4-FFF2-40B4-BE49-F238E27FC236}">
                <a16:creationId xmlns:a16="http://schemas.microsoft.com/office/drawing/2014/main" id="{159E8001-3765-4196-B6BB-7701AC65D4CE}"/>
              </a:ext>
            </a:extLst>
          </p:cNvPr>
          <p:cNvSpPr txBox="1"/>
          <p:nvPr/>
        </p:nvSpPr>
        <p:spPr>
          <a:xfrm>
            <a:off x="674702" y="3851948"/>
            <a:ext cx="3018407" cy="2585323"/>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function add4(x)</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x + 4;</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function multiply4(x) </a:t>
            </a:r>
          </a:p>
          <a:p>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return x * 4;</a:t>
            </a:r>
          </a:p>
          <a:p>
            <a:r>
              <a:rPr lang="en-US" altLang="zh-CN" dirty="0">
                <a:latin typeface="Cambria Math" panose="02040503050406030204" pitchFamily="18" charset="0"/>
                <a:ea typeface="Cambria Math" panose="02040503050406030204" pitchFamily="18" charset="0"/>
              </a:rPr>
              <a:t>}</a:t>
            </a:r>
          </a:p>
          <a:p>
            <a:endParaRPr lang="zh-CN" altLang="en-US" dirty="0"/>
          </a:p>
        </p:txBody>
      </p:sp>
      <p:sp>
        <p:nvSpPr>
          <p:cNvPr id="4" name="文本框 3">
            <a:extLst>
              <a:ext uri="{FF2B5EF4-FFF2-40B4-BE49-F238E27FC236}">
                <a16:creationId xmlns:a16="http://schemas.microsoft.com/office/drawing/2014/main" id="{E5E5E511-1AB6-48FE-A241-E337386AA789}"/>
              </a:ext>
            </a:extLst>
          </p:cNvPr>
          <p:cNvSpPr txBox="1"/>
          <p:nvPr/>
        </p:nvSpPr>
        <p:spPr>
          <a:xfrm>
            <a:off x="2997136" y="3851948"/>
            <a:ext cx="2560285" cy="2031325"/>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function compose(</a:t>
            </a:r>
            <a:r>
              <a:rPr lang="en-US" altLang="zh-CN" dirty="0" err="1">
                <a:latin typeface="Cambria Math" panose="02040503050406030204" pitchFamily="18" charset="0"/>
                <a:ea typeface="Cambria Math" panose="02040503050406030204" pitchFamily="18" charset="0"/>
              </a:rPr>
              <a:t>f,g</a:t>
            </a:r>
            <a:r>
              <a:rPr lang="en-US" altLang="zh-CN" dirty="0">
                <a:latin typeface="Cambria Math" panose="02040503050406030204" pitchFamily="18" charset="0"/>
                <a:ea typeface="Cambria Math" panose="02040503050406030204" pitchFamily="18" charset="0"/>
              </a:rPr>
              <a:t>)</a:t>
            </a:r>
          </a:p>
          <a:p>
            <a:r>
              <a:rPr lang="en-US" altLang="zh-CN" dirty="0">
                <a:latin typeface="Cambria Math" panose="02040503050406030204" pitchFamily="18" charset="0"/>
                <a:ea typeface="Cambria Math" panose="02040503050406030204" pitchFamily="18" charset="0"/>
              </a:rPr>
              <a:t>{ </a:t>
            </a:r>
          </a:p>
          <a:p>
            <a:r>
              <a:rPr lang="en-US" altLang="zh-CN" dirty="0">
                <a:latin typeface="Cambria Math" panose="02040503050406030204" pitchFamily="18" charset="0"/>
                <a:ea typeface="Cambria Math" panose="02040503050406030204" pitchFamily="18" charset="0"/>
              </a:rPr>
              <a:t>      return function(x) </a:t>
            </a:r>
          </a:p>
          <a:p>
            <a:r>
              <a:rPr lang="en-US" altLang="zh-CN" dirty="0">
                <a:latin typeface="Cambria Math" panose="02040503050406030204" pitchFamily="18" charset="0"/>
                <a:ea typeface="Cambria Math" panose="02040503050406030204" pitchFamily="18" charset="0"/>
              </a:rPr>
              <a:t>      { </a:t>
            </a:r>
          </a:p>
          <a:p>
            <a:r>
              <a:rPr lang="en-US" altLang="zh-CN" dirty="0">
                <a:latin typeface="Cambria Math" panose="02040503050406030204" pitchFamily="18" charset="0"/>
                <a:ea typeface="Cambria Math" panose="02040503050406030204" pitchFamily="18" charset="0"/>
              </a:rPr>
              <a:t>              return f(g(x)); </a:t>
            </a:r>
          </a:p>
          <a:p>
            <a:r>
              <a:rPr lang="en-US" altLang="zh-CN" dirty="0">
                <a:latin typeface="Cambria Math" panose="02040503050406030204" pitchFamily="18" charset="0"/>
                <a:ea typeface="Cambria Math" panose="02040503050406030204" pitchFamily="18" charset="0"/>
              </a:rPr>
              <a:t>      }</a:t>
            </a:r>
          </a:p>
          <a:p>
            <a:r>
              <a:rPr lang="en-US" altLang="zh-CN" dirty="0">
                <a:latin typeface="Cambria Math" panose="02040503050406030204" pitchFamily="18" charset="0"/>
                <a:ea typeface="Cambria Math" panose="02040503050406030204" pitchFamily="18" charset="0"/>
              </a:rPr>
              <a:t>}</a:t>
            </a:r>
            <a:endParaRPr lang="zh-CN" altLang="en-US" dirty="0">
              <a:latin typeface="Cambria Math" panose="02040503050406030204" pitchFamily="18" charset="0"/>
            </a:endParaRPr>
          </a:p>
        </p:txBody>
      </p:sp>
      <p:sp>
        <p:nvSpPr>
          <p:cNvPr id="5" name="文本框 4">
            <a:extLst>
              <a:ext uri="{FF2B5EF4-FFF2-40B4-BE49-F238E27FC236}">
                <a16:creationId xmlns:a16="http://schemas.microsoft.com/office/drawing/2014/main" id="{CAFE8031-654F-463B-8855-E69D00525AA1}"/>
              </a:ext>
            </a:extLst>
          </p:cNvPr>
          <p:cNvSpPr txBox="1"/>
          <p:nvPr/>
        </p:nvSpPr>
        <p:spPr>
          <a:xfrm>
            <a:off x="691256" y="6177067"/>
            <a:ext cx="4456591" cy="369332"/>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var calculate=compose(multiply4,add4);  </a:t>
            </a:r>
            <a:endParaRPr lang="zh-CN" altLang="en-US" dirty="0">
              <a:latin typeface="Cambria Math" panose="02040503050406030204" pitchFamily="18" charset="0"/>
            </a:endParaRPr>
          </a:p>
        </p:txBody>
      </p:sp>
      <p:sp>
        <p:nvSpPr>
          <p:cNvPr id="6" name="文本框 5">
            <a:extLst>
              <a:ext uri="{FF2B5EF4-FFF2-40B4-BE49-F238E27FC236}">
                <a16:creationId xmlns:a16="http://schemas.microsoft.com/office/drawing/2014/main" id="{79C7C8BE-8FA1-4B42-9ADD-515F0F7D5EF7}"/>
              </a:ext>
            </a:extLst>
          </p:cNvPr>
          <p:cNvSpPr txBox="1"/>
          <p:nvPr/>
        </p:nvSpPr>
        <p:spPr>
          <a:xfrm>
            <a:off x="6732236" y="3164680"/>
            <a:ext cx="3533314" cy="1754326"/>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函数的柯里化：</a:t>
            </a:r>
            <a:endParaRPr lang="en-US" altLang="zh-CN" dirty="0">
              <a:latin typeface="楷体" panose="02010609060101010101" pitchFamily="49" charset="-122"/>
              <a:ea typeface="楷体" panose="02010609060101010101" pitchFamily="49" charset="-122"/>
            </a:endParaRPr>
          </a:p>
          <a:p>
            <a:endParaRPr lang="en-US" altLang="zh-CN"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接受一个单一参数；</a:t>
            </a:r>
          </a:p>
          <a:p>
            <a:r>
              <a:rPr lang="zh-CN" altLang="en-US" dirty="0">
                <a:latin typeface="楷体" panose="02010609060101010101" pitchFamily="49" charset="-122"/>
                <a:ea typeface="楷体" panose="02010609060101010101" pitchFamily="49" charset="-122"/>
              </a:rPr>
              <a:t>返回接受余下的参数而且返回结果的新函数；</a:t>
            </a:r>
          </a:p>
          <a:p>
            <a:endParaRPr lang="zh-CN" altLang="en-US" dirty="0">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97A92C8C-8739-4817-B2F3-5BDF06DFF951}"/>
              </a:ext>
            </a:extLst>
          </p:cNvPr>
          <p:cNvSpPr txBox="1"/>
          <p:nvPr/>
        </p:nvSpPr>
        <p:spPr>
          <a:xfrm>
            <a:off x="6732236" y="4627913"/>
            <a:ext cx="3533314" cy="2031325"/>
          </a:xfrm>
          <a:prstGeom prst="rect">
            <a:avLst/>
          </a:prstGeom>
          <a:noFill/>
        </p:spPr>
        <p:txBody>
          <a:bodyPr wrap="square" rtlCol="0">
            <a:spAutoFit/>
          </a:bodyPr>
          <a:lstStyle/>
          <a:p>
            <a:r>
              <a:rPr lang="en-US" altLang="zh-CN" dirty="0">
                <a:latin typeface="Cambria Math" panose="02040503050406030204" pitchFamily="18" charset="0"/>
                <a:ea typeface="Cambria Math" panose="02040503050406030204" pitchFamily="18" charset="0"/>
              </a:rPr>
              <a:t>function </a:t>
            </a:r>
            <a:r>
              <a:rPr lang="en-US" altLang="zh-CN" dirty="0" err="1">
                <a:latin typeface="Cambria Math" panose="02040503050406030204" pitchFamily="18" charset="0"/>
                <a:ea typeface="Cambria Math" panose="02040503050406030204" pitchFamily="18" charset="0"/>
              </a:rPr>
              <a:t>addCurry</a:t>
            </a:r>
            <a:r>
              <a:rPr lang="en-US" altLang="zh-CN" dirty="0">
                <a:latin typeface="Cambria Math" panose="02040503050406030204" pitchFamily="18" charset="0"/>
                <a:ea typeface="Cambria Math" panose="02040503050406030204" pitchFamily="18" charset="0"/>
              </a:rPr>
              <a:t>(a) </a:t>
            </a:r>
          </a:p>
          <a:p>
            <a:r>
              <a:rPr lang="en-US" altLang="zh-CN" dirty="0">
                <a:latin typeface="Cambria Math" panose="02040503050406030204" pitchFamily="18" charset="0"/>
                <a:ea typeface="Cambria Math" panose="02040503050406030204" pitchFamily="18" charset="0"/>
              </a:rPr>
              <a:t>{ </a:t>
            </a:r>
          </a:p>
          <a:p>
            <a:r>
              <a:rPr lang="en-US" altLang="zh-CN" dirty="0">
                <a:latin typeface="Cambria Math" panose="02040503050406030204" pitchFamily="18" charset="0"/>
                <a:ea typeface="Cambria Math" panose="02040503050406030204" pitchFamily="18" charset="0"/>
              </a:rPr>
              <a:t>       return function(b)       </a:t>
            </a:r>
          </a:p>
          <a:p>
            <a:r>
              <a:rPr lang="en-US" altLang="zh-CN" dirty="0">
                <a:latin typeface="Cambria Math" panose="02040503050406030204" pitchFamily="18" charset="0"/>
                <a:ea typeface="Cambria Math" panose="02040503050406030204" pitchFamily="18" charset="0"/>
              </a:rPr>
              <a:t>       {   </a:t>
            </a:r>
          </a:p>
          <a:p>
            <a:r>
              <a:rPr lang="en-US" altLang="zh-CN" dirty="0">
                <a:latin typeface="Cambria Math" panose="02040503050406030204" pitchFamily="18" charset="0"/>
                <a:ea typeface="Cambria Math" panose="02040503050406030204" pitchFamily="18" charset="0"/>
              </a:rPr>
              <a:t>               return a + b; </a:t>
            </a:r>
          </a:p>
          <a:p>
            <a:r>
              <a:rPr lang="en-US" altLang="zh-CN" dirty="0">
                <a:latin typeface="Cambria Math" panose="02040503050406030204" pitchFamily="18" charset="0"/>
                <a:ea typeface="Cambria Math" panose="02040503050406030204" pitchFamily="18" charset="0"/>
              </a:rPr>
              <a:t>       } </a:t>
            </a:r>
          </a:p>
          <a:p>
            <a:r>
              <a:rPr lang="en-US" altLang="zh-CN" dirty="0">
                <a:latin typeface="Cambria Math" panose="02040503050406030204" pitchFamily="18" charset="0"/>
                <a:ea typeface="Cambria Math" panose="02040503050406030204" pitchFamily="18" charset="0"/>
              </a:rPr>
              <a:t>}</a:t>
            </a:r>
            <a:endParaRPr lang="zh-CN" altLang="en-US" dirty="0">
              <a:latin typeface="Cambria Math" panose="02040503050406030204" pitchFamily="18" charset="0"/>
            </a:endParaRPr>
          </a:p>
        </p:txBody>
      </p:sp>
    </p:spTree>
    <p:custDataLst>
      <p:tags r:id="rId1"/>
    </p:custDataLst>
    <p:extLst>
      <p:ext uri="{BB962C8B-B14F-4D97-AF65-F5344CB8AC3E}">
        <p14:creationId xmlns:p14="http://schemas.microsoft.com/office/powerpoint/2010/main" val="1460710551"/>
      </p:ext>
    </p:extLst>
  </p:cSld>
  <p:clrMapOvr>
    <a:masterClrMapping/>
  </p:clrMapOvr>
  <mc:AlternateContent xmlns:mc="http://schemas.openxmlformats.org/markup-compatibility/2006" xmlns:p14="http://schemas.microsoft.com/office/powerpoint/2010/main">
    <mc:Choice Requires="p14">
      <p:transition spd="med" p14:dur="700" advTm="10940">
        <p:fade/>
      </p:transition>
    </mc:Choice>
    <mc:Fallback xmlns="">
      <p:transition spd="med" advTm="10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2" grpId="0"/>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AE93EE0-3D33-4D9C-8C56-44C72B5BE539}"/>
              </a:ext>
            </a:extLst>
          </p:cNvPr>
          <p:cNvGrpSpPr/>
          <p:nvPr/>
        </p:nvGrpSpPr>
        <p:grpSpPr>
          <a:xfrm>
            <a:off x="0" y="3516060"/>
            <a:ext cx="12192000" cy="3341940"/>
            <a:chOff x="0" y="3516060"/>
            <a:chExt cx="12192000" cy="3341940"/>
          </a:xfrm>
        </p:grpSpPr>
        <p:sp>
          <p:nvSpPr>
            <p:cNvPr id="14" name="矩形 6">
              <a:extLst>
                <a:ext uri="{FF2B5EF4-FFF2-40B4-BE49-F238E27FC236}">
                  <a16:creationId xmlns:a16="http://schemas.microsoft.com/office/drawing/2014/main" id="{A55F765A-1672-4550-91B2-7827743AEC9D}"/>
                </a:ext>
              </a:extLst>
            </p:cNvPr>
            <p:cNvSpPr/>
            <p:nvPr/>
          </p:nvSpPr>
          <p:spPr>
            <a:xfrm>
              <a:off x="0" y="3516060"/>
              <a:ext cx="10522857" cy="3046132"/>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alpha val="50000"/>
                  </a:schemeClr>
                </a:gs>
                <a:gs pos="0">
                  <a:schemeClr val="accent1">
                    <a:lumMod val="40000"/>
                    <a:lumOff val="6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A1028FA1-1F49-4D1F-BF04-C8C58675DBA3}"/>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gradFill flip="none" rotWithShape="1">
              <a:gsLst>
                <a:gs pos="65000">
                  <a:schemeClr val="accent6"/>
                </a:gs>
                <a:gs pos="0">
                  <a:schemeClr val="accent1">
                    <a:lumMod val="40000"/>
                    <a:lumOff val="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6">
              <a:extLst>
                <a:ext uri="{FF2B5EF4-FFF2-40B4-BE49-F238E27FC236}">
                  <a16:creationId xmlns:a16="http://schemas.microsoft.com/office/drawing/2014/main" id="{50ABCAC3-DAC0-4E6C-B55D-C176CA9352C4}"/>
                </a:ext>
              </a:extLst>
            </p:cNvPr>
            <p:cNvSpPr/>
            <p:nvPr/>
          </p:nvSpPr>
          <p:spPr>
            <a:xfrm>
              <a:off x="0" y="3516060"/>
              <a:ext cx="12192000" cy="3341940"/>
            </a:xfrm>
            <a:custGeom>
              <a:avLst/>
              <a:gdLst>
                <a:gd name="connsiteX0" fmla="*/ 0 w 12192000"/>
                <a:gd name="connsiteY0" fmla="*/ 0 h 1910862"/>
                <a:gd name="connsiteX1" fmla="*/ 12192000 w 12192000"/>
                <a:gd name="connsiteY1" fmla="*/ 0 h 1910862"/>
                <a:gd name="connsiteX2" fmla="*/ 12192000 w 12192000"/>
                <a:gd name="connsiteY2" fmla="*/ 1910862 h 1910862"/>
                <a:gd name="connsiteX3" fmla="*/ 0 w 12192000"/>
                <a:gd name="connsiteY3" fmla="*/ 1910862 h 1910862"/>
                <a:gd name="connsiteX4" fmla="*/ 0 w 12192000"/>
                <a:gd name="connsiteY4" fmla="*/ 0 h 1910862"/>
                <a:gd name="connsiteX0" fmla="*/ 0 w 12192000"/>
                <a:gd name="connsiteY0" fmla="*/ 13188 h 1924050"/>
                <a:gd name="connsiteX1" fmla="*/ 1933575 w 12192000"/>
                <a:gd name="connsiteY1" fmla="*/ 0 h 1924050"/>
                <a:gd name="connsiteX2" fmla="*/ 12192000 w 12192000"/>
                <a:gd name="connsiteY2" fmla="*/ 13188 h 1924050"/>
                <a:gd name="connsiteX3" fmla="*/ 12192000 w 12192000"/>
                <a:gd name="connsiteY3" fmla="*/ 1924050 h 1924050"/>
                <a:gd name="connsiteX4" fmla="*/ 0 w 12192000"/>
                <a:gd name="connsiteY4" fmla="*/ 1924050 h 1924050"/>
                <a:gd name="connsiteX5" fmla="*/ 0 w 12192000"/>
                <a:gd name="connsiteY5" fmla="*/ 13188 h 1924050"/>
                <a:gd name="connsiteX0" fmla="*/ 0 w 12192000"/>
                <a:gd name="connsiteY0" fmla="*/ 538877 h 2449739"/>
                <a:gd name="connsiteX1" fmla="*/ 1933575 w 12192000"/>
                <a:gd name="connsiteY1" fmla="*/ 525689 h 2449739"/>
                <a:gd name="connsiteX2" fmla="*/ 12192000 w 12192000"/>
                <a:gd name="connsiteY2" fmla="*/ 538877 h 2449739"/>
                <a:gd name="connsiteX3" fmla="*/ 12192000 w 12192000"/>
                <a:gd name="connsiteY3" fmla="*/ 2449739 h 2449739"/>
                <a:gd name="connsiteX4" fmla="*/ 0 w 12192000"/>
                <a:gd name="connsiteY4" fmla="*/ 2449739 h 2449739"/>
                <a:gd name="connsiteX5" fmla="*/ 0 w 12192000"/>
                <a:gd name="connsiteY5" fmla="*/ 538877 h 2449739"/>
                <a:gd name="connsiteX0" fmla="*/ 0 w 12192000"/>
                <a:gd name="connsiteY0" fmla="*/ 530182 h 2441044"/>
                <a:gd name="connsiteX1" fmla="*/ 3422405 w 12192000"/>
                <a:gd name="connsiteY1" fmla="*/ 528717 h 2441044"/>
                <a:gd name="connsiteX2" fmla="*/ 12192000 w 12192000"/>
                <a:gd name="connsiteY2" fmla="*/ 530182 h 2441044"/>
                <a:gd name="connsiteX3" fmla="*/ 12192000 w 12192000"/>
                <a:gd name="connsiteY3" fmla="*/ 2441044 h 2441044"/>
                <a:gd name="connsiteX4" fmla="*/ 0 w 12192000"/>
                <a:gd name="connsiteY4" fmla="*/ 2441044 h 2441044"/>
                <a:gd name="connsiteX5" fmla="*/ 0 w 12192000"/>
                <a:gd name="connsiteY5" fmla="*/ 530182 h 2441044"/>
                <a:gd name="connsiteX0" fmla="*/ 0 w 12192000"/>
                <a:gd name="connsiteY0" fmla="*/ 514551 h 2425413"/>
                <a:gd name="connsiteX1" fmla="*/ 3422405 w 12192000"/>
                <a:gd name="connsiteY1" fmla="*/ 513086 h 2425413"/>
                <a:gd name="connsiteX2" fmla="*/ 12192000 w 12192000"/>
                <a:gd name="connsiteY2" fmla="*/ 514551 h 2425413"/>
                <a:gd name="connsiteX3" fmla="*/ 12192000 w 12192000"/>
                <a:gd name="connsiteY3" fmla="*/ 2425413 h 2425413"/>
                <a:gd name="connsiteX4" fmla="*/ 0 w 12192000"/>
                <a:gd name="connsiteY4" fmla="*/ 2425413 h 2425413"/>
                <a:gd name="connsiteX5" fmla="*/ 0 w 12192000"/>
                <a:gd name="connsiteY5" fmla="*/ 514551 h 2425413"/>
                <a:gd name="connsiteX0" fmla="*/ 0 w 12192000"/>
                <a:gd name="connsiteY0" fmla="*/ 309016 h 2219878"/>
                <a:gd name="connsiteX1" fmla="*/ 3422405 w 12192000"/>
                <a:gd name="connsiteY1" fmla="*/ 307551 h 2219878"/>
                <a:gd name="connsiteX2" fmla="*/ 8757138 w 12192000"/>
                <a:gd name="connsiteY2" fmla="*/ 4216 h 2219878"/>
                <a:gd name="connsiteX3" fmla="*/ 12192000 w 12192000"/>
                <a:gd name="connsiteY3" fmla="*/ 309016 h 2219878"/>
                <a:gd name="connsiteX4" fmla="*/ 12192000 w 12192000"/>
                <a:gd name="connsiteY4" fmla="*/ 2219878 h 2219878"/>
                <a:gd name="connsiteX5" fmla="*/ 0 w 12192000"/>
                <a:gd name="connsiteY5" fmla="*/ 2219878 h 2219878"/>
                <a:gd name="connsiteX6" fmla="*/ 0 w 12192000"/>
                <a:gd name="connsiteY6" fmla="*/ 309016 h 2219878"/>
                <a:gd name="connsiteX0" fmla="*/ 0 w 12192000"/>
                <a:gd name="connsiteY0" fmla="*/ 1160584 h 3071446"/>
                <a:gd name="connsiteX1" fmla="*/ 3422405 w 12192000"/>
                <a:gd name="connsiteY1" fmla="*/ 1159119 h 3071446"/>
                <a:gd name="connsiteX2" fmla="*/ 8522677 w 12192000"/>
                <a:gd name="connsiteY2" fmla="*/ 0 h 3071446"/>
                <a:gd name="connsiteX3" fmla="*/ 12192000 w 12192000"/>
                <a:gd name="connsiteY3" fmla="*/ 1160584 h 3071446"/>
                <a:gd name="connsiteX4" fmla="*/ 12192000 w 12192000"/>
                <a:gd name="connsiteY4" fmla="*/ 3071446 h 3071446"/>
                <a:gd name="connsiteX5" fmla="*/ 0 w 12192000"/>
                <a:gd name="connsiteY5" fmla="*/ 3071446 h 3071446"/>
                <a:gd name="connsiteX6" fmla="*/ 0 w 12192000"/>
                <a:gd name="connsiteY6" fmla="*/ 1160584 h 3071446"/>
                <a:gd name="connsiteX0" fmla="*/ 0 w 12192000"/>
                <a:gd name="connsiteY0" fmla="*/ 1198684 h 3109546"/>
                <a:gd name="connsiteX1" fmla="*/ 3422405 w 12192000"/>
                <a:gd name="connsiteY1" fmla="*/ 1197219 h 3109546"/>
                <a:gd name="connsiteX2" fmla="*/ 9233877 w 12192000"/>
                <a:gd name="connsiteY2" fmla="*/ 0 h 3109546"/>
                <a:gd name="connsiteX3" fmla="*/ 12192000 w 12192000"/>
                <a:gd name="connsiteY3" fmla="*/ 1198684 h 3109546"/>
                <a:gd name="connsiteX4" fmla="*/ 12192000 w 12192000"/>
                <a:gd name="connsiteY4" fmla="*/ 3109546 h 3109546"/>
                <a:gd name="connsiteX5" fmla="*/ 0 w 12192000"/>
                <a:gd name="connsiteY5" fmla="*/ 3109546 h 3109546"/>
                <a:gd name="connsiteX6" fmla="*/ 0 w 12192000"/>
                <a:gd name="connsiteY6" fmla="*/ 1198684 h 3109546"/>
                <a:gd name="connsiteX0" fmla="*/ 0 w 12192000"/>
                <a:gd name="connsiteY0" fmla="*/ 1147885 h 3058747"/>
                <a:gd name="connsiteX1" fmla="*/ 3422405 w 12192000"/>
                <a:gd name="connsiteY1" fmla="*/ 1146420 h 3058747"/>
                <a:gd name="connsiteX2" fmla="*/ 8827477 w 12192000"/>
                <a:gd name="connsiteY2" fmla="*/ 1 h 3058747"/>
                <a:gd name="connsiteX3" fmla="*/ 12192000 w 12192000"/>
                <a:gd name="connsiteY3" fmla="*/ 1147885 h 3058747"/>
                <a:gd name="connsiteX4" fmla="*/ 12192000 w 12192000"/>
                <a:gd name="connsiteY4" fmla="*/ 3058747 h 3058747"/>
                <a:gd name="connsiteX5" fmla="*/ 0 w 12192000"/>
                <a:gd name="connsiteY5" fmla="*/ 3058747 h 3058747"/>
                <a:gd name="connsiteX6" fmla="*/ 0 w 12192000"/>
                <a:gd name="connsiteY6" fmla="*/ 1147885 h 3058747"/>
                <a:gd name="connsiteX0" fmla="*/ 0 w 12192000"/>
                <a:gd name="connsiteY0" fmla="*/ 1148461 h 3059323"/>
                <a:gd name="connsiteX1" fmla="*/ 3422405 w 12192000"/>
                <a:gd name="connsiteY1" fmla="*/ 1146996 h 3059323"/>
                <a:gd name="connsiteX2" fmla="*/ 8827477 w 12192000"/>
                <a:gd name="connsiteY2" fmla="*/ 577 h 3059323"/>
                <a:gd name="connsiteX3" fmla="*/ 12192000 w 12192000"/>
                <a:gd name="connsiteY3" fmla="*/ 1148461 h 3059323"/>
                <a:gd name="connsiteX4" fmla="*/ 12192000 w 12192000"/>
                <a:gd name="connsiteY4" fmla="*/ 3059323 h 3059323"/>
                <a:gd name="connsiteX5" fmla="*/ 0 w 12192000"/>
                <a:gd name="connsiteY5" fmla="*/ 3059323 h 3059323"/>
                <a:gd name="connsiteX6" fmla="*/ 0 w 12192000"/>
                <a:gd name="connsiteY6" fmla="*/ 1148461 h 3059323"/>
                <a:gd name="connsiteX0" fmla="*/ 0 w 12192000"/>
                <a:gd name="connsiteY0" fmla="*/ 1415019 h 3325881"/>
                <a:gd name="connsiteX1" fmla="*/ 3422405 w 12192000"/>
                <a:gd name="connsiteY1" fmla="*/ 1413554 h 3325881"/>
                <a:gd name="connsiteX2" fmla="*/ 8929077 w 12192000"/>
                <a:gd name="connsiteY2" fmla="*/ 435 h 3325881"/>
                <a:gd name="connsiteX3" fmla="*/ 12192000 w 12192000"/>
                <a:gd name="connsiteY3" fmla="*/ 1415019 h 3325881"/>
                <a:gd name="connsiteX4" fmla="*/ 12192000 w 12192000"/>
                <a:gd name="connsiteY4" fmla="*/ 3325881 h 3325881"/>
                <a:gd name="connsiteX5" fmla="*/ 0 w 12192000"/>
                <a:gd name="connsiteY5" fmla="*/ 3325881 h 3325881"/>
                <a:gd name="connsiteX6" fmla="*/ 0 w 12192000"/>
                <a:gd name="connsiteY6" fmla="*/ 1415019 h 3325881"/>
                <a:gd name="connsiteX0" fmla="*/ 0 w 12192000"/>
                <a:gd name="connsiteY0" fmla="*/ 1439666 h 3350528"/>
                <a:gd name="connsiteX1" fmla="*/ 3422405 w 12192000"/>
                <a:gd name="connsiteY1" fmla="*/ 1438201 h 3350528"/>
                <a:gd name="connsiteX2" fmla="*/ 8929077 w 12192000"/>
                <a:gd name="connsiteY2" fmla="*/ 25082 h 3350528"/>
                <a:gd name="connsiteX3" fmla="*/ 12192000 w 12192000"/>
                <a:gd name="connsiteY3" fmla="*/ 1439666 h 3350528"/>
                <a:gd name="connsiteX4" fmla="*/ 12192000 w 12192000"/>
                <a:gd name="connsiteY4" fmla="*/ 3350528 h 3350528"/>
                <a:gd name="connsiteX5" fmla="*/ 0 w 12192000"/>
                <a:gd name="connsiteY5" fmla="*/ 3350528 h 3350528"/>
                <a:gd name="connsiteX6" fmla="*/ 0 w 12192000"/>
                <a:gd name="connsiteY6" fmla="*/ 1439666 h 3350528"/>
                <a:gd name="connsiteX0" fmla="*/ 0 w 12192000"/>
                <a:gd name="connsiteY0" fmla="*/ 1417937 h 3328799"/>
                <a:gd name="connsiteX1" fmla="*/ 3422405 w 12192000"/>
                <a:gd name="connsiteY1" fmla="*/ 1416472 h 3328799"/>
                <a:gd name="connsiteX2" fmla="*/ 8929077 w 12192000"/>
                <a:gd name="connsiteY2" fmla="*/ 3353 h 3328799"/>
                <a:gd name="connsiteX3" fmla="*/ 12192000 w 12192000"/>
                <a:gd name="connsiteY3" fmla="*/ 1417937 h 3328799"/>
                <a:gd name="connsiteX4" fmla="*/ 12192000 w 12192000"/>
                <a:gd name="connsiteY4" fmla="*/ 3328799 h 3328799"/>
                <a:gd name="connsiteX5" fmla="*/ 0 w 12192000"/>
                <a:gd name="connsiteY5" fmla="*/ 3328799 h 3328799"/>
                <a:gd name="connsiteX6" fmla="*/ 0 w 12192000"/>
                <a:gd name="connsiteY6" fmla="*/ 1417937 h 3328799"/>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15660 h 3326522"/>
                <a:gd name="connsiteX1" fmla="*/ 2876305 w 12192000"/>
                <a:gd name="connsiteY1" fmla="*/ 1655495 h 3326522"/>
                <a:gd name="connsiteX2" fmla="*/ 8929077 w 12192000"/>
                <a:gd name="connsiteY2" fmla="*/ 1076 h 3326522"/>
                <a:gd name="connsiteX3" fmla="*/ 12192000 w 12192000"/>
                <a:gd name="connsiteY3" fmla="*/ 1415660 h 3326522"/>
                <a:gd name="connsiteX4" fmla="*/ 12192000 w 12192000"/>
                <a:gd name="connsiteY4" fmla="*/ 3326522 h 3326522"/>
                <a:gd name="connsiteX5" fmla="*/ 0 w 12192000"/>
                <a:gd name="connsiteY5" fmla="*/ 3326522 h 3326522"/>
                <a:gd name="connsiteX6" fmla="*/ 0 w 12192000"/>
                <a:gd name="connsiteY6" fmla="*/ 1415660 h 3326522"/>
                <a:gd name="connsiteX0" fmla="*/ 0 w 12192000"/>
                <a:gd name="connsiteY0" fmla="*/ 1431078 h 3341940"/>
                <a:gd name="connsiteX1" fmla="*/ 2876305 w 12192000"/>
                <a:gd name="connsiteY1" fmla="*/ 1670913 h 3341940"/>
                <a:gd name="connsiteX2" fmla="*/ 8929077 w 12192000"/>
                <a:gd name="connsiteY2" fmla="*/ 16494 h 3341940"/>
                <a:gd name="connsiteX3" fmla="*/ 12192000 w 12192000"/>
                <a:gd name="connsiteY3" fmla="*/ 1431078 h 3341940"/>
                <a:gd name="connsiteX4" fmla="*/ 12192000 w 12192000"/>
                <a:gd name="connsiteY4" fmla="*/ 3341940 h 3341940"/>
                <a:gd name="connsiteX5" fmla="*/ 0 w 12192000"/>
                <a:gd name="connsiteY5" fmla="*/ 3341940 h 3341940"/>
                <a:gd name="connsiteX6" fmla="*/ 0 w 12192000"/>
                <a:gd name="connsiteY6" fmla="*/ 1431078 h 33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41940">
                  <a:moveTo>
                    <a:pt x="0" y="1431078"/>
                  </a:moveTo>
                  <a:cubicBezTo>
                    <a:pt x="644525" y="1426682"/>
                    <a:pt x="803926" y="2224177"/>
                    <a:pt x="2876305" y="1670913"/>
                  </a:cubicBezTo>
                  <a:cubicBezTo>
                    <a:pt x="4948684" y="1117649"/>
                    <a:pt x="7185961" y="-159434"/>
                    <a:pt x="8929077" y="16494"/>
                  </a:cubicBezTo>
                  <a:cubicBezTo>
                    <a:pt x="10672193" y="192422"/>
                    <a:pt x="11619523" y="1061801"/>
                    <a:pt x="12192000" y="1431078"/>
                  </a:cubicBezTo>
                  <a:lnTo>
                    <a:pt x="12192000" y="3341940"/>
                  </a:lnTo>
                  <a:lnTo>
                    <a:pt x="0" y="3341940"/>
                  </a:lnTo>
                  <a:lnTo>
                    <a:pt x="0" y="1431078"/>
                  </a:lnTo>
                  <a:close/>
                </a:path>
              </a:pathLst>
            </a:cu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文本框 5">
            <a:extLst>
              <a:ext uri="{FF2B5EF4-FFF2-40B4-BE49-F238E27FC236}">
                <a16:creationId xmlns:a16="http://schemas.microsoft.com/office/drawing/2014/main" id="{FB70562C-13C8-44B8-B39A-DE5573DF67DD}"/>
              </a:ext>
            </a:extLst>
          </p:cNvPr>
          <p:cNvSpPr txBox="1"/>
          <p:nvPr>
            <p:custDataLst>
              <p:tags r:id="rId1"/>
            </p:custDataLst>
          </p:nvPr>
        </p:nvSpPr>
        <p:spPr>
          <a:xfrm>
            <a:off x="7238999" y="-145455"/>
            <a:ext cx="5219701"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white">
                    <a:alpha val="10000"/>
                  </a:prstClr>
                </a:solidFill>
                <a:effectLst/>
                <a:uLnTx/>
                <a:uFillTx/>
                <a:latin typeface="等线" panose="020F0502020204030204"/>
                <a:ea typeface="等线" panose="02010600030101010101" pitchFamily="2" charset="-122"/>
                <a:cs typeface="+mn-cs"/>
              </a:rPr>
              <a:t>PART TWO</a:t>
            </a:r>
          </a:p>
        </p:txBody>
      </p:sp>
      <p:grpSp>
        <p:nvGrpSpPr>
          <p:cNvPr id="9" name="组合 8">
            <a:extLst>
              <a:ext uri="{FF2B5EF4-FFF2-40B4-BE49-F238E27FC236}">
                <a16:creationId xmlns:a16="http://schemas.microsoft.com/office/drawing/2014/main" id="{B4835018-4CFA-4F28-8EB4-89B54C63FFA8}"/>
              </a:ext>
            </a:extLst>
          </p:cNvPr>
          <p:cNvGrpSpPr/>
          <p:nvPr/>
        </p:nvGrpSpPr>
        <p:grpSpPr>
          <a:xfrm>
            <a:off x="1942521" y="2602121"/>
            <a:ext cx="8357756" cy="2123658"/>
            <a:chOff x="1669143" y="2353357"/>
            <a:chExt cx="8357756" cy="2123658"/>
          </a:xfrm>
        </p:grpSpPr>
        <p:sp>
          <p:nvSpPr>
            <p:cNvPr id="2" name="文本框 1">
              <a:extLst>
                <a:ext uri="{FF2B5EF4-FFF2-40B4-BE49-F238E27FC236}">
                  <a16:creationId xmlns:a16="http://schemas.microsoft.com/office/drawing/2014/main" id="{C5C2AE2A-FBB8-480E-AD98-7DCAE004A538}"/>
                </a:ext>
              </a:extLst>
            </p:cNvPr>
            <p:cNvSpPr txBox="1"/>
            <p:nvPr/>
          </p:nvSpPr>
          <p:spPr>
            <a:xfrm>
              <a:off x="1669143" y="2353357"/>
              <a:ext cx="21717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a:noFill/>
                  </a:ln>
                  <a:solidFill>
                    <a:prstClr val="white"/>
                  </a:solidFill>
                  <a:effectLst/>
                  <a:uLnTx/>
                  <a:uFillTx/>
                  <a:latin typeface="思源黑体 CN"/>
                  <a:ea typeface="思源黑体 CN"/>
                  <a:cs typeface="+mn-cs"/>
                </a:rPr>
                <a:t>02</a:t>
              </a:r>
              <a:endParaRPr kumimoji="0" lang="zh-CN" altLang="en-US" sz="13800" b="1" i="0" u="none" strike="noStrike" kern="1200" cap="none" spc="0" normalizeH="0" baseline="0" noProof="0" dirty="0">
                <a:ln>
                  <a:noFill/>
                </a:ln>
                <a:solidFill>
                  <a:prstClr val="white"/>
                </a:solidFill>
                <a:effectLst/>
                <a:uLnTx/>
                <a:uFillTx/>
                <a:latin typeface="思源黑体 CN"/>
                <a:ea typeface="思源黑体 CN"/>
                <a:cs typeface="+mn-cs"/>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2DB31897-824B-4439-9B70-28C7BC514288}"/>
                    </a:ext>
                  </a:extLst>
                </p:cNvPr>
                <p:cNvSpPr txBox="1"/>
                <p:nvPr/>
              </p:nvSpPr>
              <p:spPr>
                <a:xfrm>
                  <a:off x="3904342" y="2507905"/>
                  <a:ext cx="6122557" cy="1344663"/>
                </a:xfrm>
                <a:prstGeom prst="rect">
                  <a:avLst/>
                </a:prstGeom>
                <a:noFill/>
              </p:spPr>
              <p:txBody>
                <a:bodyPr wrap="square" lIns="0" tIns="0" rIns="0" bIns="0" rtlCol="0" anchor="ctr">
                  <a:spAutoFit/>
                </a:bodyPr>
                <a:lstStyle/>
                <a:p>
                  <a:pPr>
                    <a:lnSpc>
                      <a:spcPct val="150000"/>
                    </a:lnSpc>
                  </a:pPr>
                  <a14:m>
                    <m:oMath xmlns:m="http://schemas.openxmlformats.org/officeDocument/2006/math">
                      <m:r>
                        <a:rPr lang="en-US" altLang="zh-CN" sz="6600" b="0" i="1" smtClean="0">
                          <a:solidFill>
                            <a:schemeClr val="bg1"/>
                          </a:solidFill>
                          <a:latin typeface="Cambria Math" panose="02040503050406030204" pitchFamily="18" charset="0"/>
                          <a:cs typeface="+mn-ea"/>
                          <a:sym typeface="+mn-lt"/>
                        </a:rPr>
                        <m:t>   </m:t>
                      </m:r>
                      <m:r>
                        <m:rPr>
                          <m:sty m:val="p"/>
                        </m:rPr>
                        <a:rPr lang="en-US" altLang="zh-CN" sz="6600" i="1">
                          <a:solidFill>
                            <a:schemeClr val="bg1"/>
                          </a:solidFill>
                          <a:latin typeface="Cambria Math" panose="02040503050406030204" pitchFamily="18" charset="0"/>
                          <a:cs typeface="+mn-ea"/>
                          <a:sym typeface="+mn-lt"/>
                        </a:rPr>
                        <m:t>Lambda</m:t>
                      </m:r>
                      <m:r>
                        <a:rPr lang="en-US" altLang="zh-CN" sz="6600" i="1">
                          <a:solidFill>
                            <a:schemeClr val="bg1"/>
                          </a:solidFill>
                          <a:latin typeface="Cambria Math" panose="02040503050406030204" pitchFamily="18" charset="0"/>
                          <a:cs typeface="+mn-ea"/>
                          <a:sym typeface="+mn-lt"/>
                        </a:rPr>
                        <m:t> </m:t>
                      </m:r>
                      <m:r>
                        <m:rPr>
                          <m:sty m:val="p"/>
                        </m:rPr>
                        <a:rPr lang="en-US" altLang="zh-CN" sz="6600">
                          <a:solidFill>
                            <a:schemeClr val="bg1"/>
                          </a:solidFill>
                          <a:latin typeface="Cambria Math" panose="02040503050406030204" pitchFamily="18" charset="0"/>
                          <a:cs typeface="+mn-ea"/>
                          <a:sym typeface="+mn-lt"/>
                        </a:rPr>
                        <m:t>Calculus</m:t>
                      </m:r>
                    </m:oMath>
                  </a14:m>
                  <a:r>
                    <a:rPr lang="zh-CN" altLang="en-US" sz="6600" dirty="0">
                      <a:solidFill>
                        <a:schemeClr val="bg1"/>
                      </a:solidFill>
                      <a:cs typeface="+mn-ea"/>
                      <a:sym typeface="+mn-lt"/>
                    </a:rPr>
                    <a:t> </a:t>
                  </a:r>
                </a:p>
              </p:txBody>
            </p:sp>
          </mc:Choice>
          <mc:Fallback xmlns="">
            <p:sp>
              <p:nvSpPr>
                <p:cNvPr id="25" name="文本框 24">
                  <a:extLst>
                    <a:ext uri="{FF2B5EF4-FFF2-40B4-BE49-F238E27FC236}">
                      <a16:creationId xmlns:a16="http://schemas.microsoft.com/office/drawing/2014/main" id="{2DB31897-824B-4439-9B70-28C7BC514288}"/>
                    </a:ext>
                  </a:extLst>
                </p:cNvPr>
                <p:cNvSpPr txBox="1">
                  <a:spLocks noRot="1" noChangeAspect="1" noMove="1" noResize="1" noEditPoints="1" noAdjustHandles="1" noChangeArrowheads="1" noChangeShapeType="1" noTextEdit="1"/>
                </p:cNvSpPr>
                <p:nvPr/>
              </p:nvSpPr>
              <p:spPr>
                <a:xfrm>
                  <a:off x="3904342" y="2507905"/>
                  <a:ext cx="6122557" cy="1344663"/>
                </a:xfrm>
                <a:prstGeom prst="rect">
                  <a:avLst/>
                </a:prstGeom>
                <a:blipFill>
                  <a:blip r:embed="rId4"/>
                  <a:stretch>
                    <a:fillRect r="-7463"/>
                  </a:stretch>
                </a:blipFill>
              </p:spPr>
              <p:txBody>
                <a:bodyPr/>
                <a:lstStyle/>
                <a:p>
                  <a:r>
                    <a:rPr lang="zh-CN" altLang="en-US">
                      <a:noFill/>
                    </a:rPr>
                    <a:t> </a:t>
                  </a:r>
                </a:p>
              </p:txBody>
            </p:sp>
          </mc:Fallback>
        </mc:AlternateContent>
      </p:grpSp>
      <p:sp>
        <p:nvSpPr>
          <p:cNvPr id="3" name="矩形 2">
            <a:extLst>
              <a:ext uri="{FF2B5EF4-FFF2-40B4-BE49-F238E27FC236}">
                <a16:creationId xmlns:a16="http://schemas.microsoft.com/office/drawing/2014/main" id="{F95C8A08-317C-4115-80EC-CF5EB2DC9E37}"/>
              </a:ext>
            </a:extLst>
          </p:cNvPr>
          <p:cNvSpPr/>
          <p:nvPr/>
        </p:nvSpPr>
        <p:spPr>
          <a:xfrm>
            <a:off x="482600" y="-50403"/>
            <a:ext cx="774700" cy="1041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11633306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560ED6-6FBF-4602-AA52-909D249A3B78}"/>
              </a:ext>
            </a:extLst>
          </p:cNvPr>
          <p:cNvSpPr txBox="1"/>
          <p:nvPr/>
        </p:nvSpPr>
        <p:spPr>
          <a:xfrm>
            <a:off x="599305" y="598529"/>
            <a:ext cx="4596576" cy="728276"/>
          </a:xfrm>
          <a:prstGeom prst="rect">
            <a:avLst/>
          </a:prstGeom>
          <a:noFill/>
        </p:spPr>
        <p:txBody>
          <a:bodyPr wrap="square" lIns="0" tIns="0" rIns="0" bIns="0" rtlCol="0" anchor="ctr">
            <a:spAutoFit/>
          </a:bodyPr>
          <a:lstStyle/>
          <a:p>
            <a:pPr>
              <a:lnSpc>
                <a:spcPct val="150000"/>
              </a:lnSpc>
            </a:pPr>
            <a:r>
              <a:rPr lang="en-US" altLang="zh-CN" sz="3600" dirty="0">
                <a:solidFill>
                  <a:schemeClr val="tx1">
                    <a:lumMod val="75000"/>
                    <a:lumOff val="25000"/>
                  </a:schemeClr>
                </a:solidFill>
                <a:latin typeface="Cambria Math" panose="02040503050406030204" pitchFamily="18" charset="0"/>
              </a:rPr>
              <a:t>Lambda Calculus</a:t>
            </a:r>
            <a:endParaRPr lang="zh-CN" altLang="en-US" sz="3600" dirty="0">
              <a:solidFill>
                <a:schemeClr val="tx1">
                  <a:lumMod val="75000"/>
                  <a:lumOff val="25000"/>
                </a:schemeClr>
              </a:solidFill>
              <a:latin typeface="Cambria Math" panose="02040503050406030204" pitchFamily="18"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96" y="128328"/>
            <a:ext cx="1640664" cy="494803"/>
          </a:xfrm>
          <a:prstGeom prst="rect">
            <a:avLst/>
          </a:prstGeom>
        </p:spPr>
      </p:pic>
      <p:pic>
        <p:nvPicPr>
          <p:cNvPr id="1026" name="Picture 2" descr="认知科学家写给小白的Lambda演算">
            <a:extLst>
              <a:ext uri="{FF2B5EF4-FFF2-40B4-BE49-F238E27FC236}">
                <a16:creationId xmlns:a16="http://schemas.microsoft.com/office/drawing/2014/main" id="{93F84CC5-139E-4C26-B46D-FFB613883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05" y="2373136"/>
            <a:ext cx="4401548" cy="24758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AE6C371A-40FC-4195-884A-00988715E117}"/>
                  </a:ext>
                </a:extLst>
              </p:cNvPr>
              <p:cNvSpPr txBox="1"/>
              <p:nvPr/>
            </p:nvSpPr>
            <p:spPr>
              <a:xfrm>
                <a:off x="6096000" y="2313790"/>
                <a:ext cx="4503938" cy="3231654"/>
              </a:xfrm>
              <a:prstGeom prst="rect">
                <a:avLst/>
              </a:prstGeom>
              <a:noFill/>
            </p:spPr>
            <p:txBody>
              <a:bodyPr wrap="square" rtlCol="0">
                <a:spAutoFit/>
              </a:bodyPr>
              <a:lstStyle/>
              <a:p>
                <a:pPr algn="ctr"/>
                <a:r>
                  <a:rPr lang="en-US" altLang="zh-CN" sz="2400">
                    <a:latin typeface="Cambria Math" panose="02040503050406030204" pitchFamily="18" charset="0"/>
                    <a:ea typeface="Cambria Math" panose="02040503050406030204" pitchFamily="18" charset="0"/>
                  </a:rPr>
                  <a:t>   Brief </a:t>
                </a:r>
                <a:r>
                  <a:rPr lang="en-US" altLang="zh-CN" sz="2400" dirty="0">
                    <a:latin typeface="Cambria Math" panose="02040503050406030204" pitchFamily="18" charset="0"/>
                    <a:ea typeface="Cambria Math" panose="02040503050406030204" pitchFamily="18" charset="0"/>
                  </a:rPr>
                  <a:t>Introduction</a:t>
                </a:r>
              </a:p>
              <a:p>
                <a:pPr algn="ctr"/>
                <a:endParaRPr lang="en-US" altLang="zh-CN" i="1" dirty="0">
                  <a:latin typeface="Cambria Math" panose="02040503050406030204" pitchFamily="18" charset="0"/>
                </a:endParaRPr>
              </a:p>
              <a:p>
                <a:pPr algn="ctr"/>
                <a:endParaRPr lang="en-US" altLang="zh-CN"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zh-CN" altLang="en-US" sz="2400" i="1" smtClean="0">
                          <a:latin typeface="Cambria Math" panose="02040503050406030204" pitchFamily="18" charset="0"/>
                        </a:rPr>
                        <m:t>𝛼</m:t>
                      </m:r>
                      <m:r>
                        <m:rPr>
                          <m:nor/>
                        </m:rPr>
                        <a:rPr lang="en-US" altLang="zh-CN" sz="2400" b="0" i="0" smtClean="0">
                          <a:latin typeface="Cambria Math" panose="02040503050406030204" pitchFamily="18" charset="0"/>
                        </a:rPr>
                        <m:t>    </m:t>
                      </m:r>
                      <m:r>
                        <m:rPr>
                          <m:nor/>
                        </m:rPr>
                        <a:rPr lang="en-US" altLang="zh-CN" sz="2400">
                          <a:latin typeface="Cambria Math" panose="02040503050406030204" pitchFamily="18" charset="0"/>
                          <a:ea typeface="Cambria Math" panose="02040503050406030204" pitchFamily="18" charset="0"/>
                        </a:rPr>
                        <m:t>Equivalence</m:t>
                      </m:r>
                    </m:oMath>
                  </m:oMathPara>
                </a14:m>
                <a:endParaRPr lang="en-US" altLang="zh-CN" sz="2400" dirty="0">
                  <a:latin typeface="Cambria Math" panose="02040503050406030204" pitchFamily="18" charset="0"/>
                  <a:ea typeface="Cambria Math" panose="02040503050406030204" pitchFamily="18" charset="0"/>
                </a:endParaRPr>
              </a:p>
              <a:p>
                <a:pPr algn="ctr"/>
                <a:r>
                  <a:rPr lang="zh-CN" altLang="en-US" i="1" dirty="0">
                    <a:latin typeface="仿宋" panose="02010609060101010101" pitchFamily="49" charset="-122"/>
                    <a:ea typeface="仿宋" panose="02010609060101010101" pitchFamily="49" charset="-122"/>
                  </a:rPr>
                  <a:t>变量名不影响</a:t>
                </a:r>
                <a:endParaRPr lang="en-US" altLang="zh-CN" i="1" dirty="0">
                  <a:latin typeface="仿宋" panose="02010609060101010101" pitchFamily="49" charset="-122"/>
                  <a:ea typeface="仿宋" panose="02010609060101010101" pitchFamily="49" charset="-122"/>
                </a:endParaRPr>
              </a:p>
              <a:p>
                <a:pPr algn="ctr"/>
                <a:endParaRPr lang="en-US" altLang="zh-CN" sz="2400" i="1" dirty="0">
                  <a:latin typeface="Cambria Math" panose="02040503050406030204" pitchFamily="18" charset="0"/>
                  <a:ea typeface="Cambria Math" panose="02040503050406030204" pitchFamily="18" charset="0"/>
                </a:endParaRPr>
              </a:p>
              <a:p>
                <a:pPr algn="ctr"/>
                <a14:m>
                  <m:oMath xmlns:m="http://schemas.openxmlformats.org/officeDocument/2006/math">
                    <m:r>
                      <a:rPr lang="zh-CN" altLang="en-US" sz="2400" i="1" smtClean="0">
                        <a:latin typeface="Cambria Math" panose="02040503050406030204" pitchFamily="18" charset="0"/>
                        <a:ea typeface="Cambria Math" panose="02040503050406030204" pitchFamily="18" charset="0"/>
                      </a:rPr>
                      <m:t>𝛽</m:t>
                    </m:r>
                  </m:oMath>
                </a14:m>
                <a:r>
                  <a:rPr lang="en-US" altLang="zh-CN" sz="2400" dirty="0">
                    <a:latin typeface="Cambria Math" panose="02040503050406030204" pitchFamily="18" charset="0"/>
                    <a:ea typeface="Cambria Math" panose="02040503050406030204" pitchFamily="18" charset="0"/>
                  </a:rPr>
                  <a:t>   Reduction  &amp;  </a:t>
                </a:r>
                <a14:m>
                  <m:oMath xmlns:m="http://schemas.openxmlformats.org/officeDocument/2006/math">
                    <m:r>
                      <a:rPr lang="zh-CN" altLang="en-US" sz="2400" i="1">
                        <a:latin typeface="Cambria Math" panose="02040503050406030204" pitchFamily="18" charset="0"/>
                        <a:ea typeface="Cambria Math" panose="02040503050406030204" pitchFamily="18" charset="0"/>
                      </a:rPr>
                      <m:t>𝛽</m:t>
                    </m:r>
                  </m:oMath>
                </a14:m>
                <a:r>
                  <a:rPr lang="en-US" altLang="zh-CN" sz="2400" dirty="0">
                    <a:latin typeface="Cambria Math" panose="02040503050406030204" pitchFamily="18" charset="0"/>
                    <a:ea typeface="Cambria Math" panose="02040503050406030204" pitchFamily="18" charset="0"/>
                  </a:rPr>
                  <a:t>  Normal Form</a:t>
                </a:r>
              </a:p>
              <a:p>
                <a:pPr algn="ctr"/>
                <a:r>
                  <a:rPr lang="zh-CN" altLang="en-US" i="1" dirty="0">
                    <a:latin typeface="仿宋" panose="02010609060101010101" pitchFamily="49" charset="-122"/>
                    <a:ea typeface="仿宋" panose="02010609060101010101" pitchFamily="49" charset="-122"/>
                  </a:rPr>
                  <a:t>前者是演算过程</a:t>
                </a:r>
                <a:endParaRPr lang="en-US" altLang="zh-CN" i="1" dirty="0">
                  <a:latin typeface="仿宋" panose="02010609060101010101" pitchFamily="49" charset="-122"/>
                  <a:ea typeface="仿宋" panose="02010609060101010101" pitchFamily="49" charset="-122"/>
                </a:endParaRPr>
              </a:p>
              <a:p>
                <a:pPr algn="ctr"/>
                <a:r>
                  <a:rPr lang="zh-CN" altLang="en-US" i="1" dirty="0">
                    <a:latin typeface="仿宋" panose="02010609060101010101" pitchFamily="49" charset="-122"/>
                    <a:ea typeface="仿宋" panose="02010609060101010101" pitchFamily="49" charset="-122"/>
                  </a:rPr>
                  <a:t>后者是演算最简结果</a:t>
                </a:r>
                <a:endParaRPr lang="en-US" altLang="zh-CN" i="1" dirty="0">
                  <a:latin typeface="仿宋" panose="02010609060101010101" pitchFamily="49" charset="-122"/>
                  <a:ea typeface="仿宋" panose="02010609060101010101" pitchFamily="49" charset="-122"/>
                </a:endParaRPr>
              </a:p>
              <a:p>
                <a:pPr algn="ctr"/>
                <a:endParaRPr lang="zh-CN" altLang="en-US" dirty="0"/>
              </a:p>
            </p:txBody>
          </p:sp>
        </mc:Choice>
        <mc:Fallback xmlns="">
          <p:sp>
            <p:nvSpPr>
              <p:cNvPr id="5" name="文本框 4">
                <a:extLst>
                  <a:ext uri="{FF2B5EF4-FFF2-40B4-BE49-F238E27FC236}">
                    <a16:creationId xmlns:a16="http://schemas.microsoft.com/office/drawing/2014/main" id="{AE6C371A-40FC-4195-884A-00988715E117}"/>
                  </a:ext>
                </a:extLst>
              </p:cNvPr>
              <p:cNvSpPr txBox="1">
                <a:spLocks noRot="1" noChangeAspect="1" noMove="1" noResize="1" noEditPoints="1" noAdjustHandles="1" noChangeArrowheads="1" noChangeShapeType="1" noTextEdit="1"/>
              </p:cNvSpPr>
              <p:nvPr/>
            </p:nvSpPr>
            <p:spPr>
              <a:xfrm>
                <a:off x="6096000" y="2313790"/>
                <a:ext cx="4503938" cy="3231654"/>
              </a:xfrm>
              <a:prstGeom prst="rect">
                <a:avLst/>
              </a:prstGeom>
              <a:blipFill>
                <a:blip r:embed="rId4"/>
                <a:stretch>
                  <a:fillRect l="-541" t="-1509" r="-14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460185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Moderate&quot;,&quot;Name&quot;:&quot;适中&quot;,&quot;Kind&quot;:&quot;System&quot;,&quot;OldGuidesSetting&quot;:{&quot;HeaderHeight&quot;:13.0,&quot;FooterHeight&quot;:6.0,&quot;SideMargin&quot;:4.0,&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TIMING" val="|0.7|1|3.3"/>
</p:tagLst>
</file>

<file path=ppt/tags/tag11.xml><?xml version="1.0" encoding="utf-8"?>
<p:tagLst xmlns:a="http://schemas.openxmlformats.org/drawingml/2006/main" xmlns:r="http://schemas.openxmlformats.org/officeDocument/2006/relationships" xmlns:p="http://schemas.openxmlformats.org/presentationml/2006/main">
  <p:tag name="TIMING" val="|2.7|2.1|0.7"/>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主题​​">
  <a:themeElements>
    <a:clrScheme name="紫罗兰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自定义 3">
      <a:majorFont>
        <a:latin typeface="思源黑体 CN"/>
        <a:ea typeface="思源黑体 CN"/>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1277</TotalTime>
  <Words>1459</Words>
  <Application>Microsoft Office PowerPoint</Application>
  <PresentationFormat>宽屏</PresentationFormat>
  <Paragraphs>209</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Times New Roman</vt:lpstr>
      <vt:lpstr>Arial</vt:lpstr>
      <vt:lpstr>Yuanti SC</vt:lpstr>
      <vt:lpstr>华文仿宋</vt:lpstr>
      <vt:lpstr>仿宋</vt:lpstr>
      <vt:lpstr>思源黑体 CN</vt:lpstr>
      <vt:lpstr>等线</vt:lpstr>
      <vt:lpstr>Cambria Math</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阙 婉婷</dc:creator>
  <cp:lastModifiedBy>lenovo</cp:lastModifiedBy>
  <cp:revision>64</cp:revision>
  <dcterms:created xsi:type="dcterms:W3CDTF">2021-03-25T15:21:22Z</dcterms:created>
  <dcterms:modified xsi:type="dcterms:W3CDTF">2021-11-29T03:08:47Z</dcterms:modified>
</cp:coreProperties>
</file>