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257" r:id="rId3"/>
    <p:sldId id="258" r:id="rId4"/>
    <p:sldId id="259" r:id="rId5"/>
    <p:sldId id="322" r:id="rId6"/>
    <p:sldId id="323" r:id="rId7"/>
    <p:sldId id="321" r:id="rId8"/>
    <p:sldId id="324" r:id="rId9"/>
    <p:sldId id="326" r:id="rId10"/>
    <p:sldId id="325" r:id="rId11"/>
    <p:sldId id="260" r:id="rId12"/>
    <p:sldId id="327" r:id="rId13"/>
    <p:sldId id="261" r:id="rId14"/>
    <p:sldId id="328" r:id="rId15"/>
    <p:sldId id="335" r:id="rId16"/>
    <p:sldId id="263" r:id="rId17"/>
    <p:sldId id="330" r:id="rId18"/>
    <p:sldId id="336" r:id="rId19"/>
    <p:sldId id="337" r:id="rId20"/>
    <p:sldId id="264" r:id="rId21"/>
    <p:sldId id="262" r:id="rId22"/>
    <p:sldId id="331" r:id="rId23"/>
    <p:sldId id="338" r:id="rId24"/>
    <p:sldId id="265" r:id="rId25"/>
    <p:sldId id="332" r:id="rId26"/>
    <p:sldId id="334" r:id="rId27"/>
    <p:sldId id="266" r:id="rId28"/>
    <p:sldId id="267" r:id="rId29"/>
    <p:sldId id="268" r:id="rId30"/>
    <p:sldId id="269" r:id="rId31"/>
    <p:sldId id="270" r:id="rId32"/>
    <p:sldId id="271" r:id="rId33"/>
    <p:sldId id="272" r:id="rId34"/>
    <p:sldId id="273" r:id="rId35"/>
    <p:sldId id="274" r:id="rId36"/>
    <p:sldId id="275" r:id="rId37"/>
    <p:sldId id="276" r:id="rId38"/>
    <p:sldId id="277" r:id="rId39"/>
    <p:sldId id="278" r:id="rId40"/>
    <p:sldId id="279" r:id="rId41"/>
    <p:sldId id="280" r:id="rId42"/>
    <p:sldId id="281" r:id="rId43"/>
    <p:sldId id="282" r:id="rId44"/>
    <p:sldId id="283" r:id="rId45"/>
    <p:sldId id="284" r:id="rId46"/>
    <p:sldId id="285" r:id="rId47"/>
    <p:sldId id="286" r:id="rId48"/>
    <p:sldId id="287" r:id="rId49"/>
    <p:sldId id="288" r:id="rId50"/>
    <p:sldId id="289" r:id="rId51"/>
    <p:sldId id="290" r:id="rId52"/>
    <p:sldId id="291" r:id="rId53"/>
    <p:sldId id="292" r:id="rId54"/>
    <p:sldId id="293" r:id="rId55"/>
    <p:sldId id="294" r:id="rId56"/>
    <p:sldId id="295" r:id="rId57"/>
    <p:sldId id="298" r:id="rId58"/>
    <p:sldId id="296" r:id="rId59"/>
    <p:sldId id="297" r:id="rId60"/>
    <p:sldId id="299" r:id="rId61"/>
    <p:sldId id="300" r:id="rId62"/>
    <p:sldId id="301" r:id="rId63"/>
    <p:sldId id="302" r:id="rId64"/>
    <p:sldId id="303" r:id="rId65"/>
    <p:sldId id="304" r:id="rId66"/>
    <p:sldId id="305" r:id="rId67"/>
    <p:sldId id="306" r:id="rId68"/>
    <p:sldId id="307" r:id="rId69"/>
    <p:sldId id="308" r:id="rId70"/>
    <p:sldId id="309" r:id="rId71"/>
    <p:sldId id="310" r:id="rId72"/>
    <p:sldId id="312" r:id="rId73"/>
    <p:sldId id="311" r:id="rId74"/>
    <p:sldId id="313" r:id="rId75"/>
    <p:sldId id="314" r:id="rId76"/>
    <p:sldId id="315" r:id="rId77"/>
    <p:sldId id="316" r:id="rId78"/>
    <p:sldId id="317" r:id="rId79"/>
    <p:sldId id="318" r:id="rId80"/>
    <p:sldId id="319" r:id="rId81"/>
    <p:sldId id="320" r:id="rId8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82845" autoAdjust="0"/>
  </p:normalViewPr>
  <p:slideViewPr>
    <p:cSldViewPr>
      <p:cViewPr varScale="1">
        <p:scale>
          <a:sx n="71" d="100"/>
          <a:sy n="71" d="100"/>
        </p:scale>
        <p:origin x="-125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C479C-29D6-40B6-933B-1C924C02BE2D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3DC20-F799-49B1-967B-6A4EE38E6E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这里是从结点</a:t>
            </a:r>
            <a:r>
              <a:rPr lang="en-US" altLang="zh-CN" dirty="0" smtClean="0"/>
              <a:t>1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DFS</a:t>
            </a:r>
            <a:r>
              <a:rPr lang="zh-CN" altLang="en-US" dirty="0" smtClean="0"/>
              <a:t>的。</a:t>
            </a:r>
            <a:endParaRPr lang="en-US" altLang="zh-CN" dirty="0" smtClean="0"/>
          </a:p>
          <a:p>
            <a:r>
              <a:rPr lang="zh-CN" altLang="en-US" dirty="0" smtClean="0"/>
              <a:t>实际上从任意一个结点开始遍历都可以。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39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49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59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69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79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80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81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3DC20-F799-49B1-967B-6A4EE38E6EA7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8378-8693-4C44-9758-4A96E859F426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065F-E377-48C0-A120-FDC582AB20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928802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/>
              <a:t>OT1-Tarjan’s Algorithm</a:t>
            </a:r>
            <a:r>
              <a:rPr lang="zh-CN" altLang="en-US" sz="4000" b="1" dirty="0" smtClean="0"/>
              <a:t>算法介绍</a:t>
            </a:r>
            <a:endParaRPr lang="zh-CN" alt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471488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/>
              <a:t>——</a:t>
            </a:r>
            <a:r>
              <a:rPr lang="zh-CN" altLang="en-US" sz="2400" b="1" dirty="0" smtClean="0"/>
              <a:t>戴一帆</a:t>
            </a:r>
            <a:endParaRPr lang="zh-CN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4754089" y="2218436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754089" y="2940193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54089" y="3661950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45284" y="5105463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45284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00760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00760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54089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54089" y="4383707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54089" y="5827220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504895" y="294019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504895" y="4383707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4852511" y="2808964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4852511" y="353072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4852511" y="425247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4852511" y="4974235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4852511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3204584" y="6056870"/>
            <a:ext cx="1549505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2843706" y="5695992"/>
            <a:ext cx="262457" cy="12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3156248" y="4756816"/>
            <a:ext cx="396983" cy="43483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2501755" y="3872673"/>
            <a:ext cx="1705970" cy="75961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5213389" y="5335113"/>
            <a:ext cx="787371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6099182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3964195" y="3169843"/>
            <a:ext cx="789894" cy="1206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3964195" y="4613357"/>
            <a:ext cx="789894" cy="1206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3780845" y="4853975"/>
            <a:ext cx="396983" cy="1684032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28596" y="114298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low[u]</a:t>
            </a:r>
            <a:r>
              <a:rPr lang="zh-CN" altLang="en-US" sz="2000" b="1" dirty="0" smtClean="0"/>
              <a:t>取下述结点中时间戳最小的值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、以</a:t>
            </a:r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为根的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树上的所有结点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(2)</a:t>
            </a:r>
            <a:r>
              <a:rPr lang="zh-CN" altLang="en-US" sz="2000" b="1" dirty="0" smtClean="0"/>
              <a:t>、与</a:t>
            </a:r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中的结点以一条边相邻的所有结点</a:t>
            </a:r>
            <a:endParaRPr lang="en-US" altLang="zh-CN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928670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维护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的过程中，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当搜索到一个新的结点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时，令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[u]=++time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维护</a:t>
            </a:r>
            <a:r>
              <a:rPr lang="en-US" altLang="zh-CN" sz="2400" b="1" dirty="0" smtClean="0"/>
              <a:t>low[u]</a:t>
            </a:r>
            <a:r>
              <a:rPr lang="zh-CN" altLang="en-US" sz="2400" b="1" dirty="0" smtClean="0"/>
              <a:t>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当搜索到一个新的结点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时，令</a:t>
            </a:r>
            <a:r>
              <a:rPr lang="en-US" altLang="zh-CN" sz="2400" b="1" dirty="0" smtClean="0"/>
              <a:t>low[u]=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的过程中，遍历所有以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为端点的边 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时，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如果是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树边，则</a:t>
            </a:r>
            <a:r>
              <a:rPr lang="en-US" altLang="zh-CN" sz="2400" b="1" dirty="0" smtClean="0"/>
              <a:t>low[u]=min(low[u],low[v])</a:t>
            </a:r>
          </a:p>
          <a:p>
            <a:r>
              <a:rPr lang="zh-CN" altLang="en-US" sz="2400" b="1" dirty="0" smtClean="0"/>
              <a:t>如果不是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树边，则</a:t>
            </a:r>
            <a:r>
              <a:rPr lang="en-US" altLang="zh-CN" sz="2400" b="1" dirty="0" smtClean="0"/>
              <a:t>low[u]=min(low[u], 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[v])</a:t>
            </a:r>
            <a:endParaRPr lang="en-US" altLang="zh-CN" sz="2400" b="1" dirty="0"/>
          </a:p>
          <a:p>
            <a:r>
              <a:rPr lang="zh-CN" altLang="en-US" sz="2400" b="1" dirty="0" smtClean="0"/>
              <a:t>（如果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是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的父结点则跳过，这在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中已经实现了）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7000892" y="1635673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7000892" y="2357430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7000892" y="3079187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992087" y="4522700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992087" y="524445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247563" y="452270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247563" y="524445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000892" y="452270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000892" y="3800944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000892" y="5244457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751698" y="235743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5751698" y="3800944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7099314" y="222620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7099314" y="294795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7099314" y="3669715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7099314" y="4391472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7099314" y="511322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5451387" y="5474107"/>
            <a:ext cx="1549505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5090509" y="5113229"/>
            <a:ext cx="262457" cy="12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5403051" y="4174053"/>
            <a:ext cx="396983" cy="43483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4748558" y="3289910"/>
            <a:ext cx="1705970" cy="75961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7460192" y="4752350"/>
            <a:ext cx="787371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8345985" y="511322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6210998" y="2587080"/>
            <a:ext cx="789894" cy="1206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6210998" y="4030594"/>
            <a:ext cx="789894" cy="1206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6027648" y="4271212"/>
            <a:ext cx="396983" cy="1684032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0" y="928670"/>
            <a:ext cx="5357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/>
              <a:t>维护</a:t>
            </a:r>
            <a:r>
              <a:rPr lang="en-US" altLang="zh-CN" b="1" dirty="0" smtClean="0"/>
              <a:t>low[u]</a:t>
            </a:r>
            <a:r>
              <a:rPr lang="zh-CN" altLang="en-US" b="1" dirty="0" smtClean="0"/>
              <a:t>：</a:t>
            </a:r>
            <a:endParaRPr lang="en-US" altLang="zh-CN" b="1" dirty="0" smtClean="0"/>
          </a:p>
          <a:p>
            <a:r>
              <a:rPr lang="zh-CN" altLang="en-US" b="1" dirty="0" smtClean="0"/>
              <a:t>当搜索到一个新的结点</a:t>
            </a:r>
            <a:r>
              <a:rPr lang="en-US" altLang="zh-CN" b="1" dirty="0" smtClean="0"/>
              <a:t>u</a:t>
            </a:r>
            <a:r>
              <a:rPr lang="zh-CN" altLang="en-US" b="1" dirty="0" smtClean="0"/>
              <a:t>时，令</a:t>
            </a:r>
            <a:r>
              <a:rPr lang="en-US" altLang="zh-CN" b="1" dirty="0" smtClean="0"/>
              <a:t>low[u]=</a:t>
            </a:r>
            <a:r>
              <a:rPr lang="en-US" altLang="zh-CN" b="1" dirty="0" err="1" smtClean="0"/>
              <a:t>dfn</a:t>
            </a:r>
            <a:r>
              <a:rPr lang="en-US" altLang="zh-CN" b="1" dirty="0" smtClean="0"/>
              <a:t>[u]</a:t>
            </a:r>
          </a:p>
          <a:p>
            <a:r>
              <a:rPr lang="zh-CN" altLang="en-US" b="1" dirty="0" smtClean="0"/>
              <a:t>在</a:t>
            </a:r>
            <a:r>
              <a:rPr lang="en-US" altLang="zh-CN" b="1" dirty="0" err="1" smtClean="0"/>
              <a:t>dfs</a:t>
            </a:r>
            <a:r>
              <a:rPr lang="zh-CN" altLang="en-US" b="1" dirty="0" smtClean="0"/>
              <a:t>的过程中，遍历所有以</a:t>
            </a:r>
            <a:r>
              <a:rPr lang="en-US" altLang="zh-CN" b="1" dirty="0" smtClean="0"/>
              <a:t>u</a:t>
            </a:r>
            <a:r>
              <a:rPr lang="zh-CN" altLang="en-US" b="1" dirty="0" smtClean="0"/>
              <a:t>为端点的边 </a:t>
            </a:r>
            <a:r>
              <a:rPr lang="en-US" altLang="zh-CN" b="1" dirty="0" smtClean="0"/>
              <a:t>(</a:t>
            </a:r>
            <a:r>
              <a:rPr lang="en-US" altLang="zh-CN" b="1" dirty="0" err="1" smtClean="0"/>
              <a:t>u,v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时，</a:t>
            </a:r>
            <a:endParaRPr lang="en-US" altLang="zh-CN" b="1" dirty="0" smtClean="0"/>
          </a:p>
          <a:p>
            <a:r>
              <a:rPr lang="zh-CN" altLang="en-US" b="1" dirty="0" smtClean="0"/>
              <a:t>如果是</a:t>
            </a:r>
            <a:r>
              <a:rPr lang="en-US" altLang="zh-CN" b="1" dirty="0" err="1" smtClean="0"/>
              <a:t>dfs</a:t>
            </a:r>
            <a:r>
              <a:rPr lang="zh-CN" altLang="en-US" b="1" dirty="0" smtClean="0"/>
              <a:t>树边，则</a:t>
            </a:r>
            <a:r>
              <a:rPr lang="en-US" altLang="zh-CN" b="1" dirty="0" smtClean="0"/>
              <a:t>low[u]=min(low[u],low[v])</a:t>
            </a:r>
          </a:p>
          <a:p>
            <a:r>
              <a:rPr lang="zh-CN" altLang="en-US" b="1" dirty="0" smtClean="0"/>
              <a:t>如果不是</a:t>
            </a:r>
            <a:r>
              <a:rPr lang="en-US" altLang="zh-CN" b="1" dirty="0" err="1" smtClean="0"/>
              <a:t>dfs</a:t>
            </a:r>
            <a:r>
              <a:rPr lang="zh-CN" altLang="en-US" b="1" dirty="0" smtClean="0"/>
              <a:t>树边，则</a:t>
            </a:r>
            <a:r>
              <a:rPr lang="en-US" altLang="zh-CN" b="1" dirty="0" smtClean="0"/>
              <a:t>low[u]=min(low[u], </a:t>
            </a:r>
            <a:r>
              <a:rPr lang="en-US" altLang="zh-CN" b="1" dirty="0" err="1" smtClean="0"/>
              <a:t>dfn</a:t>
            </a:r>
            <a:r>
              <a:rPr lang="en-US" altLang="zh-CN" b="1" dirty="0" smtClean="0"/>
              <a:t>[v])</a:t>
            </a:r>
          </a:p>
          <a:p>
            <a:r>
              <a:rPr lang="zh-CN" altLang="en-US" b="1" dirty="0" smtClean="0"/>
              <a:t>（如果</a:t>
            </a:r>
            <a:r>
              <a:rPr lang="en-US" altLang="zh-CN" b="1" dirty="0" smtClean="0"/>
              <a:t>v</a:t>
            </a:r>
            <a:r>
              <a:rPr lang="zh-CN" altLang="en-US" b="1" dirty="0" smtClean="0"/>
              <a:t>是</a:t>
            </a:r>
            <a:r>
              <a:rPr lang="en-US" altLang="zh-CN" b="1" dirty="0" smtClean="0"/>
              <a:t>u</a:t>
            </a:r>
            <a:r>
              <a:rPr lang="zh-CN" altLang="en-US" b="1" dirty="0" smtClean="0"/>
              <a:t>的父结点则跳过，这在</a:t>
            </a:r>
            <a:r>
              <a:rPr lang="en-US" altLang="zh-CN" b="1" dirty="0" err="1" smtClean="0"/>
              <a:t>dfs</a:t>
            </a:r>
            <a:r>
              <a:rPr lang="zh-CN" altLang="en-US" b="1" dirty="0" smtClean="0"/>
              <a:t>中已经实现了）</a:t>
            </a:r>
            <a:endParaRPr lang="en-US" altLang="zh-CN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0" y="3429000"/>
            <a:ext cx="5786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low[2]=min{</a:t>
            </a:r>
            <a:r>
              <a:rPr lang="en-US" altLang="zh-CN" sz="2000" b="1" dirty="0" err="1" smtClean="0"/>
              <a:t>dfn</a:t>
            </a:r>
            <a:r>
              <a:rPr lang="en-US" altLang="zh-CN" sz="2000" b="1" dirty="0" smtClean="0"/>
              <a:t>[2],</a:t>
            </a:r>
            <a:r>
              <a:rPr lang="en-US" altLang="zh-CN" sz="2000" b="1" dirty="0" err="1" smtClean="0"/>
              <a:t>dfn</a:t>
            </a:r>
            <a:r>
              <a:rPr lang="en-US" altLang="zh-CN" sz="2000" b="1" dirty="0" smtClean="0"/>
              <a:t>[3]}</a:t>
            </a:r>
          </a:p>
          <a:p>
            <a:r>
              <a:rPr lang="en-US" altLang="zh-CN" sz="2000" b="1" dirty="0" smtClean="0"/>
              <a:t>low[5]=min{</a:t>
            </a:r>
            <a:r>
              <a:rPr lang="en-US" altLang="zh-CN" sz="2000" b="1" dirty="0" err="1" smtClean="0"/>
              <a:t>dfn</a:t>
            </a:r>
            <a:r>
              <a:rPr lang="en-US" altLang="zh-CN" sz="2000" b="1" dirty="0" smtClean="0"/>
              <a:t>[5],</a:t>
            </a:r>
            <a:r>
              <a:rPr lang="en-US" altLang="zh-CN" sz="2000" b="1" dirty="0" err="1" smtClean="0"/>
              <a:t>dfn</a:t>
            </a:r>
            <a:r>
              <a:rPr lang="en-US" altLang="zh-CN" sz="2000" b="1" dirty="0" smtClean="0"/>
              <a:t>[6]}</a:t>
            </a:r>
          </a:p>
          <a:p>
            <a:r>
              <a:rPr lang="en-US" altLang="zh-CN" sz="2000" b="1" dirty="0" smtClean="0"/>
              <a:t>low[7]=min{low[2],low[5],</a:t>
            </a:r>
            <a:r>
              <a:rPr lang="en-US" altLang="zh-CN" sz="2000" b="1" dirty="0" err="1" smtClean="0"/>
              <a:t>dfn</a:t>
            </a:r>
            <a:r>
              <a:rPr lang="en-US" altLang="zh-CN" sz="2000" b="1" dirty="0" smtClean="0"/>
              <a:t>[11],</a:t>
            </a:r>
            <a:r>
              <a:rPr lang="en-US" altLang="zh-CN" sz="2000" b="1" dirty="0" err="1" smtClean="0"/>
              <a:t>dfn</a:t>
            </a:r>
            <a:r>
              <a:rPr lang="en-US" altLang="zh-CN" sz="2000" b="1" dirty="0" smtClean="0"/>
              <a:t>[7]}</a:t>
            </a:r>
            <a:endParaRPr lang="zh-CN" alt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81439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如果在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树里，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的所有子结点中，存在某个结点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有</a:t>
            </a:r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≥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则，以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为根结点的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树中的所有结点，不能跳过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与其他结点连通。可知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是一个割点。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对于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的其他子树，显然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树与这些子树上的结点只能通过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连通。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对于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的祖先结点和这些结点的其他子树上的结点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case1:dfn[x]&gt;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则因为</a:t>
            </a:r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≥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，故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树不与比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先搜索到的结点连通，故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不与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连通。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case2:dfn[x]&lt;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结点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后于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搜索到，根据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的特性，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与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显然不能跳过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连通。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857620" y="1357298"/>
            <a:ext cx="2523190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4857752" y="4071942"/>
            <a:ext cx="2237438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v</a:t>
            </a:r>
            <a:r>
              <a:rPr lang="zh-CN" altLang="en-US" sz="2000" b="1" dirty="0" smtClean="0"/>
              <a:t>结点的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子树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786182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571500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cxnSp>
        <p:nvCxnSpPr>
          <p:cNvPr id="9" name="直接箭头连接符 8"/>
          <p:cNvCxnSpPr>
            <a:stCxn id="5" idx="6"/>
            <a:endCxn id="7" idx="2"/>
          </p:cNvCxnSpPr>
          <p:nvPr/>
        </p:nvCxnSpPr>
        <p:spPr>
          <a:xfrm>
            <a:off x="4357686" y="4214818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≥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是割点</a:t>
            </a:r>
            <a:endParaRPr lang="en-US" altLang="zh-CN" sz="2400" b="1" dirty="0" smtClean="0"/>
          </a:p>
        </p:txBody>
      </p:sp>
      <p:sp>
        <p:nvSpPr>
          <p:cNvPr id="19" name="矩形 18"/>
          <p:cNvSpPr/>
          <p:nvPr/>
        </p:nvSpPr>
        <p:spPr>
          <a:xfrm>
            <a:off x="6929454" y="2571744"/>
            <a:ext cx="17145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未深搜的部分</a:t>
            </a:r>
            <a:endParaRPr lang="zh-CN" altLang="en-US" b="1" dirty="0"/>
          </a:p>
        </p:txBody>
      </p:sp>
      <p:cxnSp>
        <p:nvCxnSpPr>
          <p:cNvPr id="25" name="直接箭头连接符 24"/>
          <p:cNvCxnSpPr>
            <a:stCxn id="18" idx="2"/>
            <a:endCxn id="5" idx="0"/>
          </p:cNvCxnSpPr>
          <p:nvPr/>
        </p:nvCxnSpPr>
        <p:spPr>
          <a:xfrm rot="16200000" flipH="1">
            <a:off x="3643306" y="3500438"/>
            <a:ext cx="64294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5" idx="5"/>
            <a:endCxn id="14" idx="1"/>
          </p:cNvCxnSpPr>
          <p:nvPr/>
        </p:nvCxnSpPr>
        <p:spPr>
          <a:xfrm rot="16200000" flipH="1">
            <a:off x="4539111" y="4151754"/>
            <a:ext cx="619480" cy="11497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14" idx="4"/>
            <a:endCxn id="19" idx="2"/>
          </p:cNvCxnSpPr>
          <p:nvPr/>
        </p:nvCxnSpPr>
        <p:spPr>
          <a:xfrm rot="5400000" flipH="1" flipV="1">
            <a:off x="6547975" y="4762033"/>
            <a:ext cx="1785950" cy="691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 rot="900000">
            <a:off x="7326782" y="4755021"/>
            <a:ext cx="357190" cy="357190"/>
            <a:chOff x="1500166" y="4214818"/>
            <a:chExt cx="357190" cy="357190"/>
          </a:xfrm>
        </p:grpSpPr>
        <p:cxnSp>
          <p:nvCxnSpPr>
            <p:cNvPr id="38" name="直接连接符 3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>
            <a:stCxn id="14" idx="5"/>
            <a:endCxn id="18" idx="4"/>
          </p:cNvCxnSpPr>
          <p:nvPr/>
        </p:nvCxnSpPr>
        <p:spPr>
          <a:xfrm flipH="1" flipV="1">
            <a:off x="6380810" y="3286124"/>
            <a:ext cx="161621" cy="175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3"/>
          <p:cNvGrpSpPr/>
          <p:nvPr/>
        </p:nvGrpSpPr>
        <p:grpSpPr>
          <a:xfrm rot="900000">
            <a:off x="6255212" y="3540576"/>
            <a:ext cx="357190" cy="357190"/>
            <a:chOff x="1500166" y="4214818"/>
            <a:chExt cx="357190" cy="357190"/>
          </a:xfrm>
        </p:grpSpPr>
        <p:cxnSp>
          <p:nvCxnSpPr>
            <p:cNvPr id="45" name="直接连接符 44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等腰三角形 21"/>
          <p:cNvSpPr/>
          <p:nvPr/>
        </p:nvSpPr>
        <p:spPr>
          <a:xfrm>
            <a:off x="1214414" y="4214818"/>
            <a:ext cx="2571768" cy="1808120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结点的</a:t>
            </a:r>
            <a:r>
              <a:rPr lang="zh-CN" altLang="en-US" sz="2000" b="1" dirty="0" smtClean="0"/>
              <a:t>其他</a:t>
            </a:r>
            <a:r>
              <a:rPr lang="zh-CN" altLang="en-US" sz="2000" b="1" dirty="0" smtClean="0"/>
              <a:t>子</a:t>
            </a:r>
            <a:r>
              <a:rPr lang="zh-CN" altLang="en-US" sz="2000" b="1" dirty="0" smtClean="0"/>
              <a:t>树</a:t>
            </a:r>
            <a:endParaRPr lang="zh-CN" altLang="en-US" sz="2000" b="1" dirty="0"/>
          </a:p>
        </p:txBody>
      </p:sp>
      <p:cxnSp>
        <p:nvCxnSpPr>
          <p:cNvPr id="23" name="直接箭头连接符 22"/>
          <p:cNvCxnSpPr>
            <a:stCxn id="5" idx="2"/>
            <a:endCxn id="22" idx="0"/>
          </p:cNvCxnSpPr>
          <p:nvPr/>
        </p:nvCxnSpPr>
        <p:spPr>
          <a:xfrm rot="10800000">
            <a:off x="2515472" y="4214818"/>
            <a:ext cx="127071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4" idx="1"/>
            <a:endCxn id="22" idx="5"/>
          </p:cNvCxnSpPr>
          <p:nvPr/>
        </p:nvCxnSpPr>
        <p:spPr>
          <a:xfrm rot="10800000" flipV="1">
            <a:off x="3150828" y="5036354"/>
            <a:ext cx="2272885" cy="8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43"/>
          <p:cNvGrpSpPr/>
          <p:nvPr/>
        </p:nvGrpSpPr>
        <p:grpSpPr>
          <a:xfrm rot="21364547">
            <a:off x="4112072" y="4897898"/>
            <a:ext cx="357190" cy="357190"/>
            <a:chOff x="1500166" y="4214818"/>
            <a:chExt cx="357190" cy="357190"/>
          </a:xfrm>
        </p:grpSpPr>
        <p:cxnSp>
          <p:nvCxnSpPr>
            <p:cNvPr id="37" name="直接连接符 36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857620" y="1357298"/>
            <a:ext cx="2523190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4857752" y="4071942"/>
            <a:ext cx="2237438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v</a:t>
            </a:r>
            <a:r>
              <a:rPr lang="zh-CN" altLang="en-US" sz="2000" b="1" dirty="0" smtClean="0"/>
              <a:t>结点的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子树</a:t>
            </a:r>
            <a:endParaRPr lang="zh-CN" altLang="en-US" sz="2000" b="1" dirty="0"/>
          </a:p>
        </p:txBody>
      </p:sp>
      <p:sp>
        <p:nvSpPr>
          <p:cNvPr id="7" name="椭圆 6"/>
          <p:cNvSpPr/>
          <p:nvPr/>
        </p:nvSpPr>
        <p:spPr>
          <a:xfrm>
            <a:off x="571500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≥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是割点</a:t>
            </a:r>
            <a:endParaRPr lang="en-US" altLang="zh-CN" sz="2400" b="1" dirty="0" smtClean="0"/>
          </a:p>
        </p:txBody>
      </p:sp>
      <p:sp>
        <p:nvSpPr>
          <p:cNvPr id="19" name="矩形 18"/>
          <p:cNvSpPr/>
          <p:nvPr/>
        </p:nvSpPr>
        <p:spPr>
          <a:xfrm>
            <a:off x="6929454" y="2571744"/>
            <a:ext cx="17145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未深搜的部分</a:t>
            </a:r>
            <a:endParaRPr lang="zh-CN" altLang="en-US" b="1" dirty="0"/>
          </a:p>
        </p:txBody>
      </p:sp>
      <p:cxnSp>
        <p:nvCxnSpPr>
          <p:cNvPr id="34" name="直接连接符 33"/>
          <p:cNvCxnSpPr>
            <a:stCxn id="14" idx="4"/>
            <a:endCxn id="19" idx="2"/>
          </p:cNvCxnSpPr>
          <p:nvPr/>
        </p:nvCxnSpPr>
        <p:spPr>
          <a:xfrm rot="5400000" flipH="1" flipV="1">
            <a:off x="6547975" y="4762033"/>
            <a:ext cx="1785950" cy="691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 rot="900000">
            <a:off x="7326782" y="4755021"/>
            <a:ext cx="357190" cy="357190"/>
            <a:chOff x="1500166" y="4214818"/>
            <a:chExt cx="357190" cy="357190"/>
          </a:xfrm>
        </p:grpSpPr>
        <p:cxnSp>
          <p:nvCxnSpPr>
            <p:cNvPr id="38" name="直接连接符 3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>
            <a:stCxn id="14" idx="5"/>
            <a:endCxn id="18" idx="4"/>
          </p:cNvCxnSpPr>
          <p:nvPr/>
        </p:nvCxnSpPr>
        <p:spPr>
          <a:xfrm flipH="1" flipV="1">
            <a:off x="6380810" y="3286124"/>
            <a:ext cx="161621" cy="175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3"/>
          <p:cNvGrpSpPr/>
          <p:nvPr/>
        </p:nvGrpSpPr>
        <p:grpSpPr>
          <a:xfrm rot="900000">
            <a:off x="6255212" y="3540576"/>
            <a:ext cx="357190" cy="357190"/>
            <a:chOff x="1500166" y="4214818"/>
            <a:chExt cx="357190" cy="357190"/>
          </a:xfrm>
        </p:grpSpPr>
        <p:cxnSp>
          <p:nvCxnSpPr>
            <p:cNvPr id="45" name="直接连接符 44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等腰三角形 21"/>
          <p:cNvSpPr/>
          <p:nvPr/>
        </p:nvSpPr>
        <p:spPr>
          <a:xfrm>
            <a:off x="1214414" y="4214818"/>
            <a:ext cx="2571768" cy="1808120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结点的</a:t>
            </a:r>
            <a:r>
              <a:rPr lang="zh-CN" altLang="en-US" sz="2000" b="1" dirty="0" smtClean="0"/>
              <a:t>其他</a:t>
            </a:r>
            <a:r>
              <a:rPr lang="zh-CN" altLang="en-US" sz="2000" b="1" dirty="0" smtClean="0"/>
              <a:t>子</a:t>
            </a:r>
            <a:r>
              <a:rPr lang="zh-CN" altLang="en-US" sz="2000" b="1" dirty="0" smtClean="0"/>
              <a:t>树</a:t>
            </a:r>
            <a:endParaRPr lang="zh-CN" altLang="en-US" sz="2000" b="1" dirty="0"/>
          </a:p>
        </p:txBody>
      </p:sp>
      <p:cxnSp>
        <p:nvCxnSpPr>
          <p:cNvPr id="35" name="直接连接符 34"/>
          <p:cNvCxnSpPr>
            <a:stCxn id="14" idx="1"/>
            <a:endCxn id="22" idx="5"/>
          </p:cNvCxnSpPr>
          <p:nvPr/>
        </p:nvCxnSpPr>
        <p:spPr>
          <a:xfrm rot="10800000" flipV="1">
            <a:off x="3150828" y="5036354"/>
            <a:ext cx="2272885" cy="8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43"/>
          <p:cNvGrpSpPr/>
          <p:nvPr/>
        </p:nvGrpSpPr>
        <p:grpSpPr>
          <a:xfrm rot="21364547">
            <a:off x="4112072" y="4897898"/>
            <a:ext cx="357190" cy="357190"/>
            <a:chOff x="1500166" y="4214818"/>
            <a:chExt cx="357190" cy="357190"/>
          </a:xfrm>
        </p:grpSpPr>
        <p:cxnSp>
          <p:nvCxnSpPr>
            <p:cNvPr id="37" name="直接连接符 36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如果在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树里，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的所有子结点中，对于所有的结点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有</a:t>
            </a:r>
            <a:r>
              <a:rPr lang="en-US" altLang="zh-CN" sz="2400" b="1" dirty="0" smtClean="0"/>
              <a:t>low[v]&lt;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也就意味着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树上的结点可以跳过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的祖先结点或祖先结点的子树连通。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则删除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的所有子树依旧与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的父结点连通，整个图依旧连通，因此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不是割点。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857620" y="1357298"/>
            <a:ext cx="2523190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4857752" y="4071942"/>
            <a:ext cx="2237438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v</a:t>
            </a:r>
            <a:r>
              <a:rPr lang="zh-CN" altLang="en-US" sz="2000" b="1" dirty="0" smtClean="0"/>
              <a:t>结点的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子树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786182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571500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cxnSp>
        <p:nvCxnSpPr>
          <p:cNvPr id="9" name="直接箭头连接符 8"/>
          <p:cNvCxnSpPr>
            <a:stCxn id="5" idx="6"/>
            <a:endCxn id="7" idx="2"/>
          </p:cNvCxnSpPr>
          <p:nvPr/>
        </p:nvCxnSpPr>
        <p:spPr>
          <a:xfrm>
            <a:off x="4357686" y="4214818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low[v]&gt;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不是割点</a:t>
            </a:r>
            <a:endParaRPr lang="en-US" altLang="zh-CN" sz="2400" b="1" dirty="0" smtClean="0"/>
          </a:p>
        </p:txBody>
      </p:sp>
      <p:sp>
        <p:nvSpPr>
          <p:cNvPr id="19" name="矩形 18"/>
          <p:cNvSpPr/>
          <p:nvPr/>
        </p:nvSpPr>
        <p:spPr>
          <a:xfrm>
            <a:off x="6929454" y="2571744"/>
            <a:ext cx="17145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未深搜的部分</a:t>
            </a:r>
            <a:endParaRPr lang="zh-CN" altLang="en-US" b="1" dirty="0"/>
          </a:p>
        </p:txBody>
      </p:sp>
      <p:cxnSp>
        <p:nvCxnSpPr>
          <p:cNvPr id="25" name="直接箭头连接符 24"/>
          <p:cNvCxnSpPr>
            <a:stCxn id="18" idx="2"/>
            <a:endCxn id="5" idx="0"/>
          </p:cNvCxnSpPr>
          <p:nvPr/>
        </p:nvCxnSpPr>
        <p:spPr>
          <a:xfrm rot="16200000" flipH="1">
            <a:off x="3643306" y="3500438"/>
            <a:ext cx="64294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5" idx="5"/>
            <a:endCxn id="14" idx="1"/>
          </p:cNvCxnSpPr>
          <p:nvPr/>
        </p:nvCxnSpPr>
        <p:spPr>
          <a:xfrm rot="16200000" flipH="1">
            <a:off x="4539111" y="4151754"/>
            <a:ext cx="619480" cy="11497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14" idx="4"/>
            <a:endCxn id="19" idx="2"/>
          </p:cNvCxnSpPr>
          <p:nvPr/>
        </p:nvCxnSpPr>
        <p:spPr>
          <a:xfrm rot="5400000" flipH="1" flipV="1">
            <a:off x="6547975" y="4762033"/>
            <a:ext cx="1785950" cy="691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 rot="900000">
            <a:off x="7326782" y="4755021"/>
            <a:ext cx="357190" cy="357190"/>
            <a:chOff x="1500166" y="4214818"/>
            <a:chExt cx="357190" cy="357190"/>
          </a:xfrm>
        </p:grpSpPr>
        <p:cxnSp>
          <p:nvCxnSpPr>
            <p:cNvPr id="38" name="直接连接符 3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>
            <a:stCxn id="14" idx="5"/>
            <a:endCxn id="18" idx="4"/>
          </p:cNvCxnSpPr>
          <p:nvPr/>
        </p:nvCxnSpPr>
        <p:spPr>
          <a:xfrm flipH="1" flipV="1">
            <a:off x="6380810" y="3286124"/>
            <a:ext cx="161621" cy="175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6143636" y="3643314"/>
            <a:ext cx="419104" cy="285752"/>
            <a:chOff x="1285852" y="5357826"/>
            <a:chExt cx="419104" cy="285752"/>
          </a:xfrm>
        </p:grpSpPr>
        <p:cxnSp>
          <p:nvCxnSpPr>
            <p:cNvPr id="21" name="直接连接符 20"/>
            <p:cNvCxnSpPr/>
            <p:nvPr/>
          </p:nvCxnSpPr>
          <p:spPr>
            <a:xfrm rot="16200000" flipH="1">
              <a:off x="1285852" y="5500702"/>
              <a:ext cx="142876" cy="14287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rot="5400000" flipH="1" flipV="1">
              <a:off x="1428728" y="5357826"/>
              <a:ext cx="276228" cy="27622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等腰三角形 22"/>
          <p:cNvSpPr/>
          <p:nvPr/>
        </p:nvSpPr>
        <p:spPr>
          <a:xfrm>
            <a:off x="1214414" y="4214818"/>
            <a:ext cx="2571768" cy="1808120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结点的</a:t>
            </a:r>
            <a:r>
              <a:rPr lang="zh-CN" altLang="en-US" sz="2000" b="1" dirty="0" smtClean="0"/>
              <a:t>其他</a:t>
            </a:r>
            <a:r>
              <a:rPr lang="zh-CN" altLang="en-US" sz="2000" b="1" dirty="0" smtClean="0"/>
              <a:t>子</a:t>
            </a:r>
            <a:r>
              <a:rPr lang="zh-CN" altLang="en-US" sz="2000" b="1" dirty="0" smtClean="0"/>
              <a:t>树</a:t>
            </a:r>
            <a:endParaRPr lang="zh-CN" altLang="en-US" sz="2000" b="1" dirty="0"/>
          </a:p>
        </p:txBody>
      </p:sp>
      <p:cxnSp>
        <p:nvCxnSpPr>
          <p:cNvPr id="24" name="直接箭头连接符 23"/>
          <p:cNvCxnSpPr>
            <a:stCxn id="5" idx="2"/>
            <a:endCxn id="23" idx="0"/>
          </p:cNvCxnSpPr>
          <p:nvPr/>
        </p:nvCxnSpPr>
        <p:spPr>
          <a:xfrm rot="10800000">
            <a:off x="2515472" y="4214818"/>
            <a:ext cx="127071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1"/>
            <a:endCxn id="23" idx="5"/>
          </p:cNvCxnSpPr>
          <p:nvPr/>
        </p:nvCxnSpPr>
        <p:spPr>
          <a:xfrm rot="10800000" flipV="1">
            <a:off x="3150828" y="5036354"/>
            <a:ext cx="2272885" cy="8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43"/>
          <p:cNvGrpSpPr/>
          <p:nvPr/>
        </p:nvGrpSpPr>
        <p:grpSpPr>
          <a:xfrm rot="21364547">
            <a:off x="4112072" y="4897898"/>
            <a:ext cx="357190" cy="357190"/>
            <a:chOff x="1500166" y="4214818"/>
            <a:chExt cx="357190" cy="357190"/>
          </a:xfrm>
        </p:grpSpPr>
        <p:cxnSp>
          <p:nvCxnSpPr>
            <p:cNvPr id="28" name="直接连接符 2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1928826" y="3500438"/>
            <a:ext cx="2523190" cy="1928826"/>
          </a:xfrm>
          <a:prstGeom prst="triangle">
            <a:avLst>
              <a:gd name="adj" fmla="val 84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5857884" y="3500438"/>
            <a:ext cx="2237438" cy="1928826"/>
          </a:xfrm>
          <a:prstGeom prst="triangle">
            <a:avLst>
              <a:gd name="adj" fmla="val 24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未深搜的部分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786182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6143636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</a:t>
            </a:r>
            <a:r>
              <a:rPr lang="zh-CN" altLang="en-US" sz="2400" b="1" dirty="0" smtClean="0"/>
              <a:t>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对根节点特判</a:t>
            </a:r>
            <a:endParaRPr lang="en-US" altLang="zh-CN" sz="2400" b="1" dirty="0" smtClean="0"/>
          </a:p>
        </p:txBody>
      </p:sp>
      <p:cxnSp>
        <p:nvCxnSpPr>
          <p:cNvPr id="25" name="直接箭头连接符 24"/>
          <p:cNvCxnSpPr>
            <a:stCxn id="23" idx="3"/>
            <a:endCxn id="5" idx="7"/>
          </p:cNvCxnSpPr>
          <p:nvPr/>
        </p:nvCxnSpPr>
        <p:spPr>
          <a:xfrm rot="5400000">
            <a:off x="4238272" y="2523768"/>
            <a:ext cx="810332" cy="7388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椭圆 22"/>
          <p:cNvSpPr/>
          <p:nvPr/>
        </p:nvSpPr>
        <p:spPr>
          <a:xfrm>
            <a:off x="4929190" y="200024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r</a:t>
            </a:r>
          </a:p>
        </p:txBody>
      </p:sp>
      <p:cxnSp>
        <p:nvCxnSpPr>
          <p:cNvPr id="30" name="直接连接符 29"/>
          <p:cNvCxnSpPr>
            <a:stCxn id="14" idx="1"/>
            <a:endCxn id="18" idx="5"/>
          </p:cNvCxnSpPr>
          <p:nvPr/>
        </p:nvCxnSpPr>
        <p:spPr>
          <a:xfrm rot="10800000">
            <a:off x="4258968" y="4464851"/>
            <a:ext cx="1869043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>
            <a:off x="5040764" y="4286256"/>
            <a:ext cx="357190" cy="357190"/>
            <a:chOff x="1500166" y="4214818"/>
            <a:chExt cx="357190" cy="357190"/>
          </a:xfrm>
        </p:grpSpPr>
        <p:cxnSp>
          <p:nvCxnSpPr>
            <p:cNvPr id="32" name="直接连接符 31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直接连接符 36"/>
          <p:cNvCxnSpPr>
            <a:stCxn id="7" idx="1"/>
            <a:endCxn id="23" idx="5"/>
          </p:cNvCxnSpPr>
          <p:nvPr/>
        </p:nvCxnSpPr>
        <p:spPr>
          <a:xfrm rot="16200000" flipV="1">
            <a:off x="5416999" y="2488049"/>
            <a:ext cx="810332" cy="8103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1"/>
          <p:cNvGrpSpPr/>
          <p:nvPr/>
        </p:nvGrpSpPr>
        <p:grpSpPr>
          <a:xfrm>
            <a:off x="5643570" y="2786058"/>
            <a:ext cx="419104" cy="285752"/>
            <a:chOff x="1285852" y="5357826"/>
            <a:chExt cx="419104" cy="285752"/>
          </a:xfrm>
        </p:grpSpPr>
        <p:cxnSp>
          <p:nvCxnSpPr>
            <p:cNvPr id="44" name="直接连接符 43"/>
            <p:cNvCxnSpPr/>
            <p:nvPr/>
          </p:nvCxnSpPr>
          <p:spPr>
            <a:xfrm rot="16200000" flipH="1">
              <a:off x="1285852" y="5500702"/>
              <a:ext cx="142876" cy="14287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rot="5400000" flipH="1" flipV="1">
              <a:off x="1428728" y="5357826"/>
              <a:ext cx="276228" cy="27622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1928826" y="3500438"/>
            <a:ext cx="2523190" cy="1928826"/>
          </a:xfrm>
          <a:prstGeom prst="triangle">
            <a:avLst>
              <a:gd name="adj" fmla="val 846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5857884" y="3500438"/>
            <a:ext cx="2237438" cy="1928826"/>
          </a:xfrm>
          <a:prstGeom prst="triangle">
            <a:avLst>
              <a:gd name="adj" fmla="val 24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未深搜的部分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786182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6143636" y="321468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</a:t>
            </a:r>
            <a:r>
              <a:rPr lang="zh-CN" altLang="en-US" sz="2400" b="1" dirty="0" smtClean="0"/>
              <a:t>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对根节点特判</a:t>
            </a:r>
            <a:endParaRPr lang="en-US" altLang="zh-CN" sz="2400" b="1" dirty="0" smtClean="0"/>
          </a:p>
        </p:txBody>
      </p:sp>
      <p:cxnSp>
        <p:nvCxnSpPr>
          <p:cNvPr id="30" name="直接连接符 29"/>
          <p:cNvCxnSpPr>
            <a:stCxn id="14" idx="1"/>
            <a:endCxn id="18" idx="5"/>
          </p:cNvCxnSpPr>
          <p:nvPr/>
        </p:nvCxnSpPr>
        <p:spPr>
          <a:xfrm rot="10800000">
            <a:off x="4258968" y="4464851"/>
            <a:ext cx="1869043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>
            <a:off x="5040764" y="4286256"/>
            <a:ext cx="357190" cy="357190"/>
            <a:chOff x="1500166" y="4214818"/>
            <a:chExt cx="357190" cy="357190"/>
          </a:xfrm>
        </p:grpSpPr>
        <p:cxnSp>
          <p:nvCxnSpPr>
            <p:cNvPr id="32" name="直接连接符 31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285860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/>
              <a:t>目录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算法介绍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伪代码示例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复杂度分析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求双连通分量</a:t>
            </a:r>
            <a:endParaRPr lang="zh-CN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因此，判断一个点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是不是割点的方式是：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对于结点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，存在一个子结点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，有</a:t>
            </a:r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≥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是割点。反之不是。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特别地，对于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树的根节点</a:t>
            </a:r>
            <a:r>
              <a:rPr lang="en-US" altLang="zh-CN" sz="2400" b="1" dirty="0" smtClean="0"/>
              <a:t>r</a:t>
            </a:r>
            <a:r>
              <a:rPr lang="zh-CN" altLang="en-US" sz="2400" b="1" dirty="0" smtClean="0"/>
              <a:t>，判断其是否是割点的方式是：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如果</a:t>
            </a:r>
            <a:r>
              <a:rPr lang="en-US" altLang="zh-CN" sz="2400" b="1" dirty="0" smtClean="0"/>
              <a:t>r</a:t>
            </a:r>
            <a:r>
              <a:rPr lang="zh-CN" altLang="en-US" sz="2400" b="1" dirty="0" smtClean="0"/>
              <a:t>有多于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个的子树，则</a:t>
            </a:r>
            <a:r>
              <a:rPr lang="en-US" altLang="zh-CN" sz="2400" b="1" dirty="0" smtClean="0"/>
              <a:t>r</a:t>
            </a:r>
            <a:r>
              <a:rPr lang="zh-CN" altLang="en-US" sz="2400" b="1" dirty="0" smtClean="0"/>
              <a:t>是割点，反之不是。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81439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如果在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树里，对于边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是父结点），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有</a:t>
            </a:r>
            <a:r>
              <a:rPr lang="en-US" altLang="zh-CN" sz="2400" b="1" dirty="0" smtClean="0"/>
              <a:t>low[v]&gt;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树不能跳过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与其他结点连通。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对于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的其他子树，显然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树与这些子树上的结点只能通过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连通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对于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以及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的祖先结点和这些结点的其他子树上的结点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case1:dfn[x]&gt;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则因为</a:t>
            </a:r>
            <a:r>
              <a:rPr lang="en-US" altLang="zh-CN" sz="2400" b="1" dirty="0" smtClean="0"/>
              <a:t>low[v]&gt;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，故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树不与比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先搜索到的结点连通，故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不与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连通。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case2:dfn[x]&lt;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结点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后于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搜索到，根据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的特性，</a:t>
            </a:r>
            <a:r>
              <a:rPr lang="en-US" altLang="zh-CN" sz="2400" b="1" dirty="0" smtClean="0"/>
              <a:t>x</a:t>
            </a:r>
            <a:r>
              <a:rPr lang="zh-CN" altLang="en-US" sz="2400" b="1" dirty="0" smtClean="0"/>
              <a:t>与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显然不能跳过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连通。</a:t>
            </a:r>
            <a:endParaRPr lang="en-US" altLang="zh-CN" sz="2400" b="1" dirty="0" smtClean="0"/>
          </a:p>
          <a:p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857620" y="1357298"/>
            <a:ext cx="2523190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4857752" y="4071942"/>
            <a:ext cx="2237438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v</a:t>
            </a:r>
            <a:r>
              <a:rPr lang="zh-CN" altLang="en-US" sz="2000" b="1" dirty="0" smtClean="0"/>
              <a:t>结点的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子树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786182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571500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cxnSp>
        <p:nvCxnSpPr>
          <p:cNvPr id="9" name="直接箭头连接符 8"/>
          <p:cNvCxnSpPr>
            <a:stCxn id="5" idx="6"/>
            <a:endCxn id="7" idx="2"/>
          </p:cNvCxnSpPr>
          <p:nvPr/>
        </p:nvCxnSpPr>
        <p:spPr>
          <a:xfrm>
            <a:off x="4357686" y="4214818"/>
            <a:ext cx="13573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low[v]&gt;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是割边</a:t>
            </a:r>
            <a:endParaRPr lang="en-US" altLang="zh-CN" sz="2400" b="1" dirty="0" smtClean="0"/>
          </a:p>
        </p:txBody>
      </p:sp>
      <p:sp>
        <p:nvSpPr>
          <p:cNvPr id="19" name="矩形 18"/>
          <p:cNvSpPr/>
          <p:nvPr/>
        </p:nvSpPr>
        <p:spPr>
          <a:xfrm>
            <a:off x="6929454" y="2571744"/>
            <a:ext cx="17145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未深搜的部分</a:t>
            </a:r>
            <a:endParaRPr lang="zh-CN" altLang="en-US" b="1" dirty="0"/>
          </a:p>
        </p:txBody>
      </p:sp>
      <p:cxnSp>
        <p:nvCxnSpPr>
          <p:cNvPr id="25" name="直接箭头连接符 24"/>
          <p:cNvCxnSpPr>
            <a:stCxn id="18" idx="2"/>
            <a:endCxn id="5" idx="0"/>
          </p:cNvCxnSpPr>
          <p:nvPr/>
        </p:nvCxnSpPr>
        <p:spPr>
          <a:xfrm rot="16200000" flipH="1">
            <a:off x="3643306" y="3500438"/>
            <a:ext cx="64294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5" idx="5"/>
            <a:endCxn id="14" idx="1"/>
          </p:cNvCxnSpPr>
          <p:nvPr/>
        </p:nvCxnSpPr>
        <p:spPr>
          <a:xfrm rot="16200000" flipH="1">
            <a:off x="4539111" y="4151754"/>
            <a:ext cx="619480" cy="11497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14" idx="4"/>
            <a:endCxn id="19" idx="2"/>
          </p:cNvCxnSpPr>
          <p:nvPr/>
        </p:nvCxnSpPr>
        <p:spPr>
          <a:xfrm rot="5400000" flipH="1" flipV="1">
            <a:off x="6547975" y="4762033"/>
            <a:ext cx="1785950" cy="691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 rot="900000">
            <a:off x="7326782" y="4755021"/>
            <a:ext cx="357190" cy="357190"/>
            <a:chOff x="1500166" y="4214818"/>
            <a:chExt cx="357190" cy="357190"/>
          </a:xfrm>
        </p:grpSpPr>
        <p:cxnSp>
          <p:nvCxnSpPr>
            <p:cNvPr id="38" name="直接连接符 3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>
            <a:stCxn id="14" idx="5"/>
            <a:endCxn id="18" idx="4"/>
          </p:cNvCxnSpPr>
          <p:nvPr/>
        </p:nvCxnSpPr>
        <p:spPr>
          <a:xfrm flipH="1" flipV="1">
            <a:off x="6380810" y="3286124"/>
            <a:ext cx="161621" cy="175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3"/>
          <p:cNvGrpSpPr/>
          <p:nvPr/>
        </p:nvGrpSpPr>
        <p:grpSpPr>
          <a:xfrm rot="900000">
            <a:off x="6255212" y="3540576"/>
            <a:ext cx="357190" cy="357190"/>
            <a:chOff x="1500166" y="4214818"/>
            <a:chExt cx="357190" cy="357190"/>
          </a:xfrm>
        </p:grpSpPr>
        <p:cxnSp>
          <p:nvCxnSpPr>
            <p:cNvPr id="45" name="直接连接符 44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43"/>
          <p:cNvGrpSpPr/>
          <p:nvPr/>
        </p:nvGrpSpPr>
        <p:grpSpPr>
          <a:xfrm rot="900000">
            <a:off x="4683577" y="4540709"/>
            <a:ext cx="357190" cy="357190"/>
            <a:chOff x="1500166" y="4214818"/>
            <a:chExt cx="357190" cy="357190"/>
          </a:xfrm>
        </p:grpSpPr>
        <p:cxnSp>
          <p:nvCxnSpPr>
            <p:cNvPr id="21" name="直接连接符 20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等腰三角形 22"/>
          <p:cNvSpPr/>
          <p:nvPr/>
        </p:nvSpPr>
        <p:spPr>
          <a:xfrm>
            <a:off x="1214414" y="4214818"/>
            <a:ext cx="2571768" cy="1808120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结点的</a:t>
            </a:r>
            <a:r>
              <a:rPr lang="zh-CN" altLang="en-US" sz="2000" b="1" dirty="0" smtClean="0"/>
              <a:t>其他</a:t>
            </a:r>
            <a:r>
              <a:rPr lang="zh-CN" altLang="en-US" sz="2000" b="1" dirty="0" smtClean="0"/>
              <a:t>子</a:t>
            </a:r>
            <a:r>
              <a:rPr lang="zh-CN" altLang="en-US" sz="2000" b="1" dirty="0" smtClean="0"/>
              <a:t>树</a:t>
            </a:r>
            <a:endParaRPr lang="zh-CN" altLang="en-US" sz="2000" b="1" dirty="0"/>
          </a:p>
        </p:txBody>
      </p:sp>
      <p:cxnSp>
        <p:nvCxnSpPr>
          <p:cNvPr id="24" name="直接箭头连接符 23"/>
          <p:cNvCxnSpPr>
            <a:stCxn id="5" idx="2"/>
            <a:endCxn id="23" idx="0"/>
          </p:cNvCxnSpPr>
          <p:nvPr/>
        </p:nvCxnSpPr>
        <p:spPr>
          <a:xfrm rot="10800000">
            <a:off x="2515472" y="4214818"/>
            <a:ext cx="127071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1"/>
            <a:endCxn id="23" idx="5"/>
          </p:cNvCxnSpPr>
          <p:nvPr/>
        </p:nvCxnSpPr>
        <p:spPr>
          <a:xfrm rot="10800000" flipV="1">
            <a:off x="3150828" y="5036354"/>
            <a:ext cx="2272885" cy="8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43"/>
          <p:cNvGrpSpPr/>
          <p:nvPr/>
        </p:nvGrpSpPr>
        <p:grpSpPr>
          <a:xfrm rot="21364547">
            <a:off x="4112072" y="4897898"/>
            <a:ext cx="357190" cy="357190"/>
            <a:chOff x="1500166" y="4214818"/>
            <a:chExt cx="357190" cy="357190"/>
          </a:xfrm>
        </p:grpSpPr>
        <p:cxnSp>
          <p:nvCxnSpPr>
            <p:cNvPr id="28" name="直接连接符 2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3857620" y="1357298"/>
            <a:ext cx="2523190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14" name="等腰三角形 13"/>
          <p:cNvSpPr/>
          <p:nvPr/>
        </p:nvSpPr>
        <p:spPr>
          <a:xfrm>
            <a:off x="4857752" y="4071942"/>
            <a:ext cx="2237438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v</a:t>
            </a:r>
            <a:r>
              <a:rPr lang="zh-CN" altLang="en-US" sz="2000" b="1" dirty="0" smtClean="0"/>
              <a:t>结点的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子树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786182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571500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low[v]&gt;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是割边</a:t>
            </a:r>
            <a:endParaRPr lang="en-US" altLang="zh-CN" sz="2400" b="1" dirty="0" smtClean="0"/>
          </a:p>
        </p:txBody>
      </p:sp>
      <p:sp>
        <p:nvSpPr>
          <p:cNvPr id="19" name="矩形 18"/>
          <p:cNvSpPr/>
          <p:nvPr/>
        </p:nvSpPr>
        <p:spPr>
          <a:xfrm>
            <a:off x="6929454" y="2571744"/>
            <a:ext cx="17145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未深搜的部分</a:t>
            </a:r>
            <a:endParaRPr lang="zh-CN" altLang="en-US" b="1" dirty="0"/>
          </a:p>
        </p:txBody>
      </p:sp>
      <p:cxnSp>
        <p:nvCxnSpPr>
          <p:cNvPr id="25" name="直接箭头连接符 24"/>
          <p:cNvCxnSpPr>
            <a:stCxn id="18" idx="2"/>
            <a:endCxn id="5" idx="0"/>
          </p:cNvCxnSpPr>
          <p:nvPr/>
        </p:nvCxnSpPr>
        <p:spPr>
          <a:xfrm rot="16200000" flipH="1">
            <a:off x="3643306" y="3500438"/>
            <a:ext cx="64294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5" idx="5"/>
            <a:endCxn id="14" idx="1"/>
          </p:cNvCxnSpPr>
          <p:nvPr/>
        </p:nvCxnSpPr>
        <p:spPr>
          <a:xfrm rot="16200000" flipH="1">
            <a:off x="4539111" y="4151754"/>
            <a:ext cx="619480" cy="114972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14" idx="4"/>
            <a:endCxn id="19" idx="2"/>
          </p:cNvCxnSpPr>
          <p:nvPr/>
        </p:nvCxnSpPr>
        <p:spPr>
          <a:xfrm rot="5400000" flipH="1" flipV="1">
            <a:off x="6547975" y="4762033"/>
            <a:ext cx="1785950" cy="691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41"/>
          <p:cNvGrpSpPr/>
          <p:nvPr/>
        </p:nvGrpSpPr>
        <p:grpSpPr>
          <a:xfrm rot="900000">
            <a:off x="7326782" y="4755021"/>
            <a:ext cx="357190" cy="357190"/>
            <a:chOff x="1500166" y="4214818"/>
            <a:chExt cx="357190" cy="357190"/>
          </a:xfrm>
        </p:grpSpPr>
        <p:cxnSp>
          <p:nvCxnSpPr>
            <p:cNvPr id="38" name="直接连接符 3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直接连接符 42"/>
          <p:cNvCxnSpPr>
            <a:stCxn id="14" idx="5"/>
            <a:endCxn id="18" idx="4"/>
          </p:cNvCxnSpPr>
          <p:nvPr/>
        </p:nvCxnSpPr>
        <p:spPr>
          <a:xfrm flipH="1" flipV="1">
            <a:off x="6380810" y="3286124"/>
            <a:ext cx="161621" cy="175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43"/>
          <p:cNvGrpSpPr/>
          <p:nvPr/>
        </p:nvGrpSpPr>
        <p:grpSpPr>
          <a:xfrm rot="900000">
            <a:off x="6255212" y="3540576"/>
            <a:ext cx="357190" cy="357190"/>
            <a:chOff x="1500166" y="4214818"/>
            <a:chExt cx="357190" cy="357190"/>
          </a:xfrm>
        </p:grpSpPr>
        <p:cxnSp>
          <p:nvCxnSpPr>
            <p:cNvPr id="45" name="直接连接符 44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组合 43"/>
          <p:cNvGrpSpPr/>
          <p:nvPr/>
        </p:nvGrpSpPr>
        <p:grpSpPr>
          <a:xfrm rot="900000">
            <a:off x="4683577" y="4540709"/>
            <a:ext cx="357190" cy="357190"/>
            <a:chOff x="1500166" y="4214818"/>
            <a:chExt cx="357190" cy="357190"/>
          </a:xfrm>
        </p:grpSpPr>
        <p:cxnSp>
          <p:nvCxnSpPr>
            <p:cNvPr id="21" name="直接连接符 20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等腰三角形 22"/>
          <p:cNvSpPr/>
          <p:nvPr/>
        </p:nvSpPr>
        <p:spPr>
          <a:xfrm>
            <a:off x="1214414" y="4214818"/>
            <a:ext cx="2571768" cy="1808120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结点的</a:t>
            </a:r>
            <a:r>
              <a:rPr lang="zh-CN" altLang="en-US" sz="2000" b="1" dirty="0" smtClean="0"/>
              <a:t>其他</a:t>
            </a:r>
            <a:r>
              <a:rPr lang="zh-CN" altLang="en-US" sz="2000" b="1" dirty="0" smtClean="0"/>
              <a:t>子</a:t>
            </a:r>
            <a:r>
              <a:rPr lang="zh-CN" altLang="en-US" sz="2000" b="1" dirty="0" smtClean="0"/>
              <a:t>树</a:t>
            </a:r>
            <a:endParaRPr lang="zh-CN" altLang="en-US" sz="2000" b="1" dirty="0"/>
          </a:p>
        </p:txBody>
      </p:sp>
      <p:cxnSp>
        <p:nvCxnSpPr>
          <p:cNvPr id="24" name="直接箭头连接符 23"/>
          <p:cNvCxnSpPr>
            <a:stCxn id="5" idx="2"/>
            <a:endCxn id="23" idx="0"/>
          </p:cNvCxnSpPr>
          <p:nvPr/>
        </p:nvCxnSpPr>
        <p:spPr>
          <a:xfrm rot="10800000">
            <a:off x="2515472" y="4214818"/>
            <a:ext cx="127071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1"/>
            <a:endCxn id="23" idx="5"/>
          </p:cNvCxnSpPr>
          <p:nvPr/>
        </p:nvCxnSpPr>
        <p:spPr>
          <a:xfrm rot="10800000" flipV="1">
            <a:off x="3150828" y="5036354"/>
            <a:ext cx="2272885" cy="8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43"/>
          <p:cNvGrpSpPr/>
          <p:nvPr/>
        </p:nvGrpSpPr>
        <p:grpSpPr>
          <a:xfrm rot="21364547">
            <a:off x="4112072" y="4897898"/>
            <a:ext cx="357190" cy="357190"/>
            <a:chOff x="1500166" y="4214818"/>
            <a:chExt cx="357190" cy="357190"/>
          </a:xfrm>
        </p:grpSpPr>
        <p:cxnSp>
          <p:nvCxnSpPr>
            <p:cNvPr id="28" name="直接连接符 27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81439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如果在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树里，对于边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是父结点），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有</a:t>
            </a:r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≤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也就意味着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树上的结点可以跳过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或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的祖先结点或祖先结点的子树连通。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则删除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依旧与</a:t>
            </a:r>
            <a:r>
              <a:rPr lang="en-US" altLang="zh-CN" sz="2400" b="1" dirty="0" smtClean="0"/>
              <a:t>v</a:t>
            </a:r>
            <a:r>
              <a:rPr lang="zh-CN" altLang="en-US" sz="2400" b="1" dirty="0" smtClean="0"/>
              <a:t>连通，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不是割边。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如果某条边不在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树里，那么这条边显然不是割边。</a:t>
            </a:r>
            <a:endParaRPr lang="en-US" altLang="zh-CN" sz="2400" b="1" dirty="0" smtClean="0"/>
          </a:p>
          <a:p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low[v]</a:t>
            </a:r>
            <a:r>
              <a:rPr lang="zh-CN" altLang="en-US" sz="2400" b="1" dirty="0" smtClean="0"/>
              <a:t>≤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不是割边</a:t>
            </a:r>
            <a:endParaRPr lang="en-US" altLang="zh-CN" sz="2400" b="1" dirty="0" smtClean="0"/>
          </a:p>
        </p:txBody>
      </p:sp>
      <p:sp>
        <p:nvSpPr>
          <p:cNvPr id="26" name="等腰三角形 25"/>
          <p:cNvSpPr/>
          <p:nvPr/>
        </p:nvSpPr>
        <p:spPr>
          <a:xfrm>
            <a:off x="3857620" y="1357298"/>
            <a:ext cx="2523190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深搜完毕的部分</a:t>
            </a:r>
            <a:endParaRPr lang="zh-CN" altLang="en-US" sz="2000" b="1" dirty="0"/>
          </a:p>
        </p:txBody>
      </p:sp>
      <p:sp>
        <p:nvSpPr>
          <p:cNvPr id="27" name="等腰三角形 26"/>
          <p:cNvSpPr/>
          <p:nvPr/>
        </p:nvSpPr>
        <p:spPr>
          <a:xfrm>
            <a:off x="4857752" y="4071942"/>
            <a:ext cx="2237438" cy="1928826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v</a:t>
            </a:r>
            <a:r>
              <a:rPr lang="zh-CN" altLang="en-US" sz="2000" b="1" dirty="0" smtClean="0"/>
              <a:t>结点的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子树</a:t>
            </a:r>
            <a:endParaRPr lang="zh-CN" altLang="en-US" sz="2000" b="1" dirty="0"/>
          </a:p>
        </p:txBody>
      </p:sp>
      <p:sp>
        <p:nvSpPr>
          <p:cNvPr id="28" name="椭圆 27"/>
          <p:cNvSpPr/>
          <p:nvPr/>
        </p:nvSpPr>
        <p:spPr>
          <a:xfrm>
            <a:off x="3643306" y="300037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30" name="椭圆 29"/>
          <p:cNvSpPr/>
          <p:nvPr/>
        </p:nvSpPr>
        <p:spPr>
          <a:xfrm>
            <a:off x="5715008" y="3929066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cxnSp>
        <p:nvCxnSpPr>
          <p:cNvPr id="33" name="直接箭头连接符 32"/>
          <p:cNvCxnSpPr>
            <a:stCxn id="28" idx="5"/>
            <a:endCxn id="30" idx="2"/>
          </p:cNvCxnSpPr>
          <p:nvPr/>
        </p:nvCxnSpPr>
        <p:spPr>
          <a:xfrm rot="16200000" flipH="1">
            <a:off x="4559743" y="3059552"/>
            <a:ext cx="726637" cy="15838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6929454" y="2571744"/>
            <a:ext cx="171451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未深搜的部分</a:t>
            </a:r>
            <a:endParaRPr lang="zh-CN" altLang="en-US" b="1" dirty="0"/>
          </a:p>
        </p:txBody>
      </p:sp>
      <p:cxnSp>
        <p:nvCxnSpPr>
          <p:cNvPr id="41" name="直接连接符 40"/>
          <p:cNvCxnSpPr>
            <a:stCxn id="27" idx="4"/>
            <a:endCxn id="35" idx="2"/>
          </p:cNvCxnSpPr>
          <p:nvPr/>
        </p:nvCxnSpPr>
        <p:spPr>
          <a:xfrm rot="5400000" flipH="1" flipV="1">
            <a:off x="6547975" y="4762033"/>
            <a:ext cx="1785950" cy="6915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组合 41"/>
          <p:cNvGrpSpPr/>
          <p:nvPr/>
        </p:nvGrpSpPr>
        <p:grpSpPr>
          <a:xfrm rot="900000">
            <a:off x="7326782" y="4755021"/>
            <a:ext cx="357190" cy="357190"/>
            <a:chOff x="1500166" y="4214818"/>
            <a:chExt cx="357190" cy="357190"/>
          </a:xfrm>
        </p:grpSpPr>
        <p:cxnSp>
          <p:nvCxnSpPr>
            <p:cNvPr id="43" name="直接连接符 42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直接连接符 44"/>
          <p:cNvCxnSpPr>
            <a:stCxn id="27" idx="5"/>
            <a:endCxn id="26" idx="4"/>
          </p:cNvCxnSpPr>
          <p:nvPr/>
        </p:nvCxnSpPr>
        <p:spPr>
          <a:xfrm flipH="1" flipV="1">
            <a:off x="6380810" y="3286124"/>
            <a:ext cx="161621" cy="175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等腰三角形 51"/>
          <p:cNvSpPr/>
          <p:nvPr/>
        </p:nvSpPr>
        <p:spPr>
          <a:xfrm>
            <a:off x="1214414" y="4214818"/>
            <a:ext cx="2571768" cy="1808120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结点的</a:t>
            </a:r>
            <a:r>
              <a:rPr lang="zh-CN" altLang="en-US" sz="2000" b="1" dirty="0" smtClean="0"/>
              <a:t>其他</a:t>
            </a:r>
            <a:r>
              <a:rPr lang="zh-CN" altLang="en-US" sz="2000" b="1" dirty="0" smtClean="0"/>
              <a:t>子</a:t>
            </a:r>
            <a:r>
              <a:rPr lang="zh-CN" altLang="en-US" sz="2000" b="1" dirty="0" smtClean="0"/>
              <a:t>树</a:t>
            </a:r>
            <a:endParaRPr lang="zh-CN" altLang="en-US" sz="2000" b="1" dirty="0"/>
          </a:p>
        </p:txBody>
      </p:sp>
      <p:cxnSp>
        <p:nvCxnSpPr>
          <p:cNvPr id="53" name="直接箭头连接符 52"/>
          <p:cNvCxnSpPr>
            <a:stCxn id="28" idx="3"/>
            <a:endCxn id="52" idx="0"/>
          </p:cNvCxnSpPr>
          <p:nvPr/>
        </p:nvCxnSpPr>
        <p:spPr>
          <a:xfrm rot="5400000">
            <a:off x="2757918" y="3245734"/>
            <a:ext cx="726637" cy="12115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27" idx="1"/>
            <a:endCxn id="52" idx="5"/>
          </p:cNvCxnSpPr>
          <p:nvPr/>
        </p:nvCxnSpPr>
        <p:spPr>
          <a:xfrm rot="10800000" flipV="1">
            <a:off x="3150828" y="5036354"/>
            <a:ext cx="2272885" cy="8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组合 43"/>
          <p:cNvGrpSpPr/>
          <p:nvPr/>
        </p:nvGrpSpPr>
        <p:grpSpPr>
          <a:xfrm rot="21364547">
            <a:off x="4112072" y="4897898"/>
            <a:ext cx="357190" cy="357190"/>
            <a:chOff x="1500166" y="4214818"/>
            <a:chExt cx="357190" cy="357190"/>
          </a:xfrm>
        </p:grpSpPr>
        <p:cxnSp>
          <p:nvCxnSpPr>
            <p:cNvPr id="56" name="直接连接符 55"/>
            <p:cNvCxnSpPr/>
            <p:nvPr/>
          </p:nvCxnSpPr>
          <p:spPr>
            <a:xfrm rot="16200000" flipH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 rot="5400000" flipH="1" flipV="1">
              <a:off x="1500166" y="4214818"/>
              <a:ext cx="357190" cy="35719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组合 62"/>
          <p:cNvGrpSpPr/>
          <p:nvPr/>
        </p:nvGrpSpPr>
        <p:grpSpPr>
          <a:xfrm>
            <a:off x="6286512" y="3714752"/>
            <a:ext cx="419104" cy="285752"/>
            <a:chOff x="1285852" y="5357826"/>
            <a:chExt cx="419104" cy="285752"/>
          </a:xfrm>
        </p:grpSpPr>
        <p:cxnSp>
          <p:nvCxnSpPr>
            <p:cNvPr id="64" name="直接连接符 63"/>
            <p:cNvCxnSpPr/>
            <p:nvPr/>
          </p:nvCxnSpPr>
          <p:spPr>
            <a:xfrm rot="16200000" flipH="1">
              <a:off x="1285852" y="5500702"/>
              <a:ext cx="142876" cy="142876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连接符 64"/>
            <p:cNvCxnSpPr/>
            <p:nvPr/>
          </p:nvCxnSpPr>
          <p:spPr>
            <a:xfrm rot="5400000" flipH="1" flipV="1">
              <a:off x="1428728" y="5357826"/>
              <a:ext cx="276228" cy="276228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等腰三角形 17"/>
          <p:cNvSpPr/>
          <p:nvPr/>
        </p:nvSpPr>
        <p:spPr>
          <a:xfrm>
            <a:off x="2428860" y="2071678"/>
            <a:ext cx="4643470" cy="3500462"/>
          </a:xfrm>
          <a:prstGeom prst="triangle">
            <a:avLst>
              <a:gd name="adj" fmla="val 50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/>
              <a:t>深搜树</a:t>
            </a:r>
            <a:endParaRPr lang="zh-CN" altLang="en-US" sz="2000" b="1" dirty="0"/>
          </a:p>
        </p:txBody>
      </p:sp>
      <p:sp>
        <p:nvSpPr>
          <p:cNvPr id="5" name="椭圆 4"/>
          <p:cNvSpPr/>
          <p:nvPr/>
        </p:nvSpPr>
        <p:spPr>
          <a:xfrm>
            <a:off x="3143240" y="371475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u</a:t>
            </a:r>
          </a:p>
        </p:txBody>
      </p:sp>
      <p:sp>
        <p:nvSpPr>
          <p:cNvPr id="7" name="椭圆 6"/>
          <p:cNvSpPr/>
          <p:nvPr/>
        </p:nvSpPr>
        <p:spPr>
          <a:xfrm>
            <a:off x="5857884" y="371475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3143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不是树边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则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不是割边</a:t>
            </a:r>
            <a:endParaRPr lang="en-US" altLang="zh-CN" sz="2400" b="1" dirty="0" smtClean="0"/>
          </a:p>
        </p:txBody>
      </p:sp>
      <p:cxnSp>
        <p:nvCxnSpPr>
          <p:cNvPr id="46" name="曲线连接符 45"/>
          <p:cNvCxnSpPr>
            <a:stCxn id="5" idx="0"/>
            <a:endCxn id="7" idx="0"/>
          </p:cNvCxnSpPr>
          <p:nvPr/>
        </p:nvCxnSpPr>
        <p:spPr>
          <a:xfrm rot="5400000" flipH="1" flipV="1">
            <a:off x="4786314" y="2357430"/>
            <a:ext cx="1588" cy="2714644"/>
          </a:xfrm>
          <a:prstGeom prst="curvedConnector3">
            <a:avLst>
              <a:gd name="adj1" fmla="val 15733405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64291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割边判断：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因此，判断一条边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是不是割边的方式是：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（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是父结点）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是树边，且有</a:t>
            </a:r>
            <a:r>
              <a:rPr lang="en-US" altLang="zh-CN" sz="2400" b="1" dirty="0" smtClean="0"/>
              <a:t>low[v]&gt;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，则</a:t>
            </a:r>
            <a:r>
              <a:rPr lang="en-US" altLang="zh-CN" sz="2400" b="1" dirty="0" smtClean="0"/>
              <a:t>(</a:t>
            </a:r>
            <a:r>
              <a:rPr lang="en-US" altLang="zh-CN" sz="2400" b="1" dirty="0" err="1" smtClean="0"/>
              <a:t>u,v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是割边。反之不是。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</a:t>
            </a:r>
            <a:endParaRPr lang="zh-CN" altLang="en-US" b="1" dirty="0"/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4</a:t>
            </a:r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8</a:t>
            </a:r>
            <a:endParaRPr lang="zh-CN" altLang="en-US" b="1" dirty="0"/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6</a:t>
            </a:r>
            <a:endParaRPr lang="zh-CN" altLang="en-US" b="1" dirty="0"/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11</a:t>
            </a:r>
            <a:endParaRPr lang="zh-CN" altLang="en-US" b="1" dirty="0"/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19" name="直接连接符 18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8" idx="4"/>
            <a:endCxn id="14" idx="0"/>
          </p:cNvCxnSpPr>
          <p:nvPr/>
        </p:nvCxnSpPr>
        <p:spPr>
          <a:xfrm rot="5400000">
            <a:off x="4703247" y="3606765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3" idx="4"/>
            <a:endCxn id="15" idx="0"/>
          </p:cNvCxnSpPr>
          <p:nvPr/>
        </p:nvCxnSpPr>
        <p:spPr>
          <a:xfrm rot="5400000">
            <a:off x="4703247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3</a:t>
            </a:r>
            <a:endParaRPr lang="zh-CN" altLang="en-US" b="1" dirty="0"/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4</a:t>
            </a:r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8</a:t>
            </a:r>
            <a:endParaRPr lang="zh-CN" altLang="en-US" b="1" dirty="0"/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6</a:t>
            </a:r>
            <a:endParaRPr lang="zh-CN" altLang="en-US" b="1" dirty="0"/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11</a:t>
            </a:r>
            <a:endParaRPr lang="zh-CN" altLang="en-US" b="1" dirty="0"/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19" name="直接连接符 18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8" idx="4"/>
            <a:endCxn id="14" idx="0"/>
          </p:cNvCxnSpPr>
          <p:nvPr/>
        </p:nvCxnSpPr>
        <p:spPr>
          <a:xfrm rot="5400000">
            <a:off x="4703247" y="3606765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3" idx="4"/>
            <a:endCxn id="15" idx="0"/>
          </p:cNvCxnSpPr>
          <p:nvPr/>
        </p:nvCxnSpPr>
        <p:spPr>
          <a:xfrm rot="5400000">
            <a:off x="4703247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357818" y="857232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算法作用</a:t>
            </a:r>
            <a:endParaRPr lang="zh-CN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是</a:t>
            </a:r>
            <a:r>
              <a:rPr lang="en-US" sz="2400" b="1" dirty="0"/>
              <a:t>Robert </a:t>
            </a:r>
            <a:r>
              <a:rPr lang="en-US" sz="2400" b="1" dirty="0" err="1" smtClean="0"/>
              <a:t>Tarjan</a:t>
            </a:r>
            <a:r>
              <a:rPr lang="zh-CN" altLang="en-US" sz="2400" b="1" dirty="0" smtClean="0"/>
              <a:t>提出的</a:t>
            </a:r>
            <a:r>
              <a:rPr lang="zh-CN" altLang="en-US" sz="2400" b="1" dirty="0" smtClean="0"/>
              <a:t>一系列基于深度优先搜索算法的解决</a:t>
            </a:r>
            <a:r>
              <a:rPr lang="zh-CN" altLang="en-US" sz="2400" b="1" dirty="0" smtClean="0"/>
              <a:t>图论问题的线性时间算法。包括求有向图的强连通分量、必经点、必经边，求无向图的割边、割点、双联通分量。</a:t>
            </a:r>
            <a:endParaRPr lang="en-US" altLang="zh-CN" sz="2400" b="1" dirty="0" smtClean="0"/>
          </a:p>
          <a:p>
            <a:endParaRPr lang="en-US" altLang="zh-CN" sz="2400" b="1" dirty="0"/>
          </a:p>
          <a:p>
            <a:endParaRPr lang="en-US" altLang="zh-CN" sz="2400" b="1" dirty="0" smtClean="0"/>
          </a:p>
          <a:p>
            <a:r>
              <a:rPr lang="zh-CN" altLang="en-US" sz="2400" b="1" dirty="0"/>
              <a:t>本</a:t>
            </a:r>
            <a:r>
              <a:rPr lang="zh-CN" altLang="en-US" sz="2400" b="1" dirty="0" smtClean="0"/>
              <a:t>次</a:t>
            </a:r>
            <a:r>
              <a:rPr lang="en-US" altLang="zh-CN" sz="2400" b="1" dirty="0" smtClean="0"/>
              <a:t>OT</a:t>
            </a:r>
            <a:r>
              <a:rPr lang="zh-CN" altLang="en-US" sz="2400" b="1" dirty="0" smtClean="0"/>
              <a:t>会详细介绍如何用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求解割边集与割点集，并且会粗略地讲解如何用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求解双联通分量。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4</a:t>
            </a:r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8</a:t>
            </a:r>
            <a:endParaRPr lang="zh-CN" altLang="en-US" b="1" dirty="0"/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6</a:t>
            </a:r>
            <a:endParaRPr lang="zh-CN" altLang="en-US" b="1" dirty="0"/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11</a:t>
            </a:r>
            <a:endParaRPr lang="zh-CN" altLang="en-US" b="1" dirty="0"/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20" name="直接连接符 19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>
            <a:stCxn id="8" idx="4"/>
            <a:endCxn id="14" idx="0"/>
          </p:cNvCxnSpPr>
          <p:nvPr/>
        </p:nvCxnSpPr>
        <p:spPr>
          <a:xfrm rot="5400000">
            <a:off x="4703247" y="3606765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3" idx="4"/>
            <a:endCxn id="15" idx="0"/>
          </p:cNvCxnSpPr>
          <p:nvPr/>
        </p:nvCxnSpPr>
        <p:spPr>
          <a:xfrm rot="5400000">
            <a:off x="4703247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8</a:t>
            </a:r>
            <a:endParaRPr lang="zh-CN" altLang="en-US" b="1" dirty="0"/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6</a:t>
            </a:r>
            <a:endParaRPr lang="zh-CN" altLang="en-US" b="1" dirty="0"/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11</a:t>
            </a:r>
            <a:endParaRPr lang="zh-CN" altLang="en-US" b="1" dirty="0"/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23" name="直接连接符 22"/>
          <p:cNvCxnSpPr>
            <a:stCxn id="8" idx="4"/>
            <a:endCxn id="14" idx="0"/>
          </p:cNvCxnSpPr>
          <p:nvPr/>
        </p:nvCxnSpPr>
        <p:spPr>
          <a:xfrm rot="5400000">
            <a:off x="4703247" y="3606765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3" idx="4"/>
            <a:endCxn id="15" idx="0"/>
          </p:cNvCxnSpPr>
          <p:nvPr/>
        </p:nvCxnSpPr>
        <p:spPr>
          <a:xfrm rot="5400000">
            <a:off x="4703247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8</a:t>
            </a:r>
            <a:endParaRPr lang="zh-CN" altLang="en-US" b="1" dirty="0"/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11</a:t>
            </a:r>
            <a:endParaRPr lang="zh-CN" altLang="en-US" b="1" dirty="0"/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26" name="直接连接符 25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>
            <a:stCxn id="13" idx="4"/>
            <a:endCxn id="15" idx="0"/>
          </p:cNvCxnSpPr>
          <p:nvPr/>
        </p:nvCxnSpPr>
        <p:spPr>
          <a:xfrm rot="5400000">
            <a:off x="4703247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11</a:t>
            </a:r>
            <a:endParaRPr lang="zh-CN" altLang="en-US" b="1" dirty="0"/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29" name="直接连接符 28"/>
          <p:cNvCxnSpPr>
            <a:stCxn id="13" idx="4"/>
            <a:endCxn id="15" idx="0"/>
          </p:cNvCxnSpPr>
          <p:nvPr/>
        </p:nvCxnSpPr>
        <p:spPr>
          <a:xfrm rot="5400000">
            <a:off x="4703247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72066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10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stCxn id="10" idx="6"/>
            <a:endCxn id="15" idx="2"/>
          </p:cNvCxnSpPr>
          <p:nvPr/>
        </p:nvCxnSpPr>
        <p:spPr>
          <a:xfrm>
            <a:off x="2533525" y="5982494"/>
            <a:ext cx="204013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7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10" idx="0"/>
            <a:endCxn id="9" idx="4"/>
          </p:cNvCxnSpPr>
          <p:nvPr/>
        </p:nvCxnSpPr>
        <p:spPr>
          <a:xfrm rot="5400000" flipH="1" flipV="1">
            <a:off x="205837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5</a:t>
            </a:r>
            <a:endParaRPr lang="zh-CN" altLang="en-US" b="1" dirty="0"/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stCxn id="17" idx="3"/>
            <a:endCxn id="9" idx="7"/>
          </p:cNvCxnSpPr>
          <p:nvPr/>
        </p:nvCxnSpPr>
        <p:spPr>
          <a:xfrm rot="5400000">
            <a:off x="2469885" y="4270795"/>
            <a:ext cx="522682" cy="5725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low[7]=8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5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low[7]=8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5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low[7]=8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low[5]=9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5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00B050"/>
                </a:solidFill>
              </a:rPr>
              <a:t>dfn</a:t>
            </a:r>
            <a:r>
              <a:rPr lang="en-US" altLang="zh-CN" b="1" dirty="0" smtClean="0">
                <a:solidFill>
                  <a:srgbClr val="00B050"/>
                </a:solidFill>
              </a:rPr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low[7]=8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rot="10800000">
            <a:off x="3714744" y="4286256"/>
            <a:ext cx="57150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428736"/>
            <a:ext cx="75724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定义：</a:t>
            </a:r>
            <a:endParaRPr lang="en-US" altLang="zh-CN" sz="2400" b="1" dirty="0" smtClean="0"/>
          </a:p>
          <a:p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[u]</a:t>
            </a:r>
            <a:r>
              <a:rPr lang="zh-CN" altLang="en-US" sz="2400" b="1" dirty="0" smtClean="0"/>
              <a:t>表示编号为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的结点在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过程中，是第几个被搜索到的。（时间戳）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low[u]</a:t>
            </a:r>
            <a:r>
              <a:rPr lang="zh-CN" altLang="en-US" sz="2400" b="1" dirty="0" smtClean="0"/>
              <a:t>表示以编号为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的结点的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树中所有结点、以及与这些结点以一条边相邻的结点中，时间戳最小的结点。</a:t>
            </a:r>
            <a:endParaRPr lang="en-US" altLang="zh-CN" sz="2400" b="1" dirty="0" smtClean="0"/>
          </a:p>
          <a:p>
            <a:endParaRPr lang="en-US" altLang="zh-CN" sz="2400" b="1" dirty="0" smtClean="0"/>
          </a:p>
          <a:p>
            <a:r>
              <a:rPr lang="en-US" altLang="zh-CN" sz="2400" b="1" dirty="0" smtClean="0"/>
              <a:t>low[u]</a:t>
            </a:r>
            <a:r>
              <a:rPr lang="zh-CN" altLang="en-US" sz="2400" b="1" dirty="0" smtClean="0"/>
              <a:t>搜索的结点包括：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、以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为根的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树上的所有结点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(2)</a:t>
            </a:r>
            <a:r>
              <a:rPr lang="zh-CN" altLang="en-US" sz="2400" b="1" dirty="0" smtClean="0"/>
              <a:t>、与</a:t>
            </a:r>
            <a:r>
              <a:rPr lang="en-US" altLang="zh-CN" sz="2400" b="1" dirty="0" smtClean="0"/>
              <a:t>(1)</a:t>
            </a:r>
            <a:r>
              <a:rPr lang="zh-CN" altLang="en-US" sz="2400" b="1" dirty="0" smtClean="0"/>
              <a:t>中的结点以一条边相邻的所有结点</a:t>
            </a:r>
            <a:endParaRPr lang="en-US" altLang="zh-CN" sz="2400" b="1" dirty="0" smtClean="0"/>
          </a:p>
          <a:p>
            <a:r>
              <a:rPr lang="zh-CN" altLang="en-US" sz="2400" b="1" dirty="0" smtClean="0"/>
              <a:t>例外：不搜索在</a:t>
            </a:r>
            <a:r>
              <a:rPr lang="en-US" altLang="zh-CN" sz="2400" b="1" dirty="0" err="1" smtClean="0"/>
              <a:t>dfs</a:t>
            </a:r>
            <a:r>
              <a:rPr lang="zh-CN" altLang="en-US" sz="2400" b="1" dirty="0" smtClean="0"/>
              <a:t>树上以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与</a:t>
            </a:r>
            <a:r>
              <a:rPr lang="en-US" altLang="zh-CN" sz="2400" b="1" dirty="0" smtClean="0"/>
              <a:t>u</a:t>
            </a:r>
            <a:r>
              <a:rPr lang="zh-CN" altLang="en-US" sz="2400" b="1" dirty="0" smtClean="0"/>
              <a:t>的父结点为端点的边。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15" idx="1"/>
            <a:endCxn id="9" idx="5"/>
          </p:cNvCxnSpPr>
          <p:nvPr/>
        </p:nvCxnSpPr>
        <p:spPr>
          <a:xfrm rot="16200000" flipV="1">
            <a:off x="3292252" y="4398719"/>
            <a:ext cx="522683" cy="22172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low[7]=4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/>
          <p:nvPr/>
        </p:nvCxnSpPr>
        <p:spPr>
          <a:xfrm rot="10800000" flipV="1">
            <a:off x="2643174" y="4572008"/>
            <a:ext cx="357190" cy="28575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2</a:t>
            </a:r>
            <a:endParaRPr lang="zh-CN" altLang="en-US" b="1" dirty="0"/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>
            <a:stCxn id="16" idx="4"/>
            <a:endCxn id="9" idx="0"/>
          </p:cNvCxnSpPr>
          <p:nvPr/>
        </p:nvCxnSpPr>
        <p:spPr>
          <a:xfrm rot="5400000">
            <a:off x="1608155" y="3106698"/>
            <a:ext cx="2246143" cy="1000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00B050"/>
                </a:solidFill>
              </a:rPr>
              <a:t>dfn</a:t>
            </a:r>
            <a:r>
              <a:rPr lang="en-US" altLang="zh-CN" b="1" dirty="0" smtClean="0">
                <a:solidFill>
                  <a:srgbClr val="00B050"/>
                </a:solidFill>
              </a:rPr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low[7]=4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rot="10800000">
            <a:off x="3071802" y="5214950"/>
            <a:ext cx="785818" cy="2143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2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2" name="直接连接符 3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low[7]=4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low[2]=10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2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00B050"/>
                </a:solidFill>
              </a:rPr>
              <a:t>dfn</a:t>
            </a:r>
            <a:r>
              <a:rPr lang="en-US" altLang="zh-CN" b="1" dirty="0" smtClean="0">
                <a:solidFill>
                  <a:srgbClr val="00B050"/>
                </a:solidFill>
              </a:rPr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low[7]=4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rot="10800000">
            <a:off x="3643306" y="2000240"/>
            <a:ext cx="571504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7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low[10]=7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rot="5400000">
            <a:off x="2001026" y="3358356"/>
            <a:ext cx="1069982" cy="50006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10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low[11]=6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rot="5400000">
            <a:off x="1822233" y="5535429"/>
            <a:ext cx="357190" cy="198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3000364" y="6215082"/>
            <a:ext cx="135732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00B050"/>
                </a:solidFill>
              </a:rPr>
              <a:t>dfn</a:t>
            </a:r>
            <a:r>
              <a:rPr lang="en-US" altLang="zh-CN" b="1" dirty="0" smtClean="0">
                <a:solidFill>
                  <a:srgbClr val="00B050"/>
                </a:solidFill>
              </a:rPr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2857488" y="5143512"/>
            <a:ext cx="1428760" cy="35719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9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39" name="直接连接符 38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low[8]=2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 rot="5400000" flipH="1" flipV="1">
            <a:off x="4501356" y="5500702"/>
            <a:ext cx="284958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9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12</a:t>
            </a:r>
            <a:endParaRPr lang="zh-CN" altLang="en-US" b="1" dirty="0"/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cxnSp>
        <p:nvCxnSpPr>
          <p:cNvPr id="42" name="直接连接符 41"/>
          <p:cNvCxnSpPr>
            <a:stCxn id="11" idx="4"/>
            <a:endCxn id="12" idx="0"/>
          </p:cNvCxnSpPr>
          <p:nvPr/>
        </p:nvCxnSpPr>
        <p:spPr>
          <a:xfrm rot="5400000">
            <a:off x="6344659" y="5507348"/>
            <a:ext cx="345561" cy="1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4754089" y="2218436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754089" y="294019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54089" y="3661950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45284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45284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00760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00760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54089" y="5105463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54089" y="438370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54089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504895" y="294019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504895" y="438370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4852511" y="2808964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4852511" y="353072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4852511" y="425247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4852511" y="4974235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4852511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3204584" y="6056870"/>
            <a:ext cx="1549505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2843706" y="5695992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3156248" y="4756816"/>
            <a:ext cx="396983" cy="4348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2501755" y="3872673"/>
            <a:ext cx="1705970" cy="7596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5213389" y="5335113"/>
            <a:ext cx="787371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6099182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3964195" y="3169843"/>
            <a:ext cx="789894" cy="120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3964195" y="4613357"/>
            <a:ext cx="789894" cy="120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3780845" y="4853975"/>
            <a:ext cx="396983" cy="168403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28596" y="114298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low[u]</a:t>
            </a:r>
            <a:r>
              <a:rPr lang="zh-CN" altLang="en-US" sz="2000" b="1" dirty="0" smtClean="0"/>
              <a:t>取下述结点中时间戳最小的值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、以</a:t>
            </a:r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为根的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树上的所有结点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(2)</a:t>
            </a:r>
            <a:r>
              <a:rPr lang="zh-CN" altLang="en-US" sz="2000" b="1" dirty="0" smtClean="0"/>
              <a:t>、与</a:t>
            </a:r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中的结点以一条边相邻的所有结点</a:t>
            </a:r>
            <a:endParaRPr lang="en-US" altLang="zh-CN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9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12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9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low[12]=12</a:t>
            </a:r>
          </a:p>
        </p:txBody>
      </p:sp>
      <p:cxnSp>
        <p:nvCxnSpPr>
          <p:cNvPr id="42" name="直接箭头连接符 41"/>
          <p:cNvCxnSpPr/>
          <p:nvPr/>
        </p:nvCxnSpPr>
        <p:spPr>
          <a:xfrm rot="5400000" flipH="1" flipV="1">
            <a:off x="6573058" y="5499908"/>
            <a:ext cx="284958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{9}</a:t>
            </a:r>
            <a:endParaRPr lang="zh-CN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6715140" y="321468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dfn</a:t>
            </a:r>
            <a:r>
              <a:rPr lang="en-US" altLang="zh-CN" b="1" dirty="0" smtClean="0">
                <a:solidFill>
                  <a:srgbClr val="FF0000"/>
                </a:solidFill>
              </a:rPr>
              <a:t>[9]&lt;low[12]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(9,12)</a:t>
            </a:r>
            <a:r>
              <a:rPr lang="zh-CN" altLang="en-US" b="1" dirty="0" smtClean="0">
                <a:solidFill>
                  <a:srgbClr val="FF0000"/>
                </a:solidFill>
              </a:rPr>
              <a:t>是割边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9</a:t>
            </a:r>
            <a:r>
              <a:rPr lang="zh-CN" altLang="en-US" b="1" dirty="0" smtClean="0">
                <a:solidFill>
                  <a:srgbClr val="FF0000"/>
                </a:solidFill>
              </a:rPr>
              <a:t>是割点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8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low[6]=4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42" name="直接箭头连接符 41"/>
          <p:cNvCxnSpPr/>
          <p:nvPr/>
        </p:nvCxnSpPr>
        <p:spPr>
          <a:xfrm rot="10800000">
            <a:off x="5286380" y="4857760"/>
            <a:ext cx="64294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{9,8}</a:t>
            </a:r>
            <a:endParaRPr lang="zh-CN" alt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715140" y="321468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dfn</a:t>
            </a:r>
            <a:r>
              <a:rPr lang="en-US" altLang="zh-CN" b="1" dirty="0" smtClean="0">
                <a:solidFill>
                  <a:srgbClr val="FF0000"/>
                </a:solidFill>
              </a:rPr>
              <a:t>[8]&lt;low[9]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(8,9)</a:t>
            </a:r>
            <a:r>
              <a:rPr lang="zh-CN" altLang="en-US" b="1" dirty="0" smtClean="0">
                <a:solidFill>
                  <a:srgbClr val="FF0000"/>
                </a:solidFill>
              </a:rPr>
              <a:t>是割边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8</a:t>
            </a:r>
            <a:r>
              <a:rPr lang="zh-CN" altLang="en-US" b="1" dirty="0" smtClean="0">
                <a:solidFill>
                  <a:srgbClr val="FF0000"/>
                </a:solidFill>
              </a:rPr>
              <a:t>是割点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49" name="直接箭头连接符 48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5" name="直接箭头连接符 54"/>
          <p:cNvCxnSpPr/>
          <p:nvPr/>
        </p:nvCxnSpPr>
        <p:spPr>
          <a:xfrm rot="5400000" flipH="1" flipV="1">
            <a:off x="4465736" y="4535396"/>
            <a:ext cx="356396" cy="99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6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low[4]=3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00B050"/>
                </a:solidFill>
              </a:rPr>
              <a:t>dfn</a:t>
            </a:r>
            <a:r>
              <a:rPr lang="en-US" altLang="zh-CN" b="1" dirty="0" smtClean="0">
                <a:solidFill>
                  <a:srgbClr val="00B050"/>
                </a:solidFill>
              </a:rPr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3714744" y="4214818"/>
            <a:ext cx="714383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4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6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low[4]=2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5" name="直接箭头连接符 54"/>
          <p:cNvCxnSpPr/>
          <p:nvPr/>
        </p:nvCxnSpPr>
        <p:spPr>
          <a:xfrm rot="5400000" flipH="1" flipV="1">
            <a:off x="4466271" y="3606169"/>
            <a:ext cx="357190" cy="285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4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6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low[4]=2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56" name="直接箭头连接符 55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5" name="直接箭头连接符 54"/>
          <p:cNvCxnSpPr/>
          <p:nvPr/>
        </p:nvCxnSpPr>
        <p:spPr>
          <a:xfrm rot="5400000" flipH="1" flipV="1">
            <a:off x="4455514" y="2659496"/>
            <a:ext cx="357190" cy="285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{9,8,3}</a:t>
            </a:r>
            <a:endParaRPr lang="zh-CN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715140" y="321468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dfn</a:t>
            </a:r>
            <a:r>
              <a:rPr lang="en-US" altLang="zh-CN" b="1" dirty="0" smtClean="0">
                <a:solidFill>
                  <a:srgbClr val="FF0000"/>
                </a:solidFill>
              </a:rPr>
              <a:t>[3]=low[4]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是割点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3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4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6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low[4]=2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00B050"/>
                </a:solidFill>
              </a:rPr>
              <a:t>dfn</a:t>
            </a:r>
            <a:r>
              <a:rPr lang="en-US" altLang="zh-CN" b="1" dirty="0" smtClean="0">
                <a:solidFill>
                  <a:srgbClr val="00B050"/>
                </a:solidFill>
              </a:rPr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3786182" y="2000240"/>
            <a:ext cx="571506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{(9,12),(8,9),(1,3)}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{9,8,3}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FF00"/>
                </a:solidFill>
              </a:rPr>
              <a:t>1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3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4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6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low[4]=2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5" name="直接箭头连接符 54"/>
          <p:cNvCxnSpPr/>
          <p:nvPr/>
        </p:nvCxnSpPr>
        <p:spPr>
          <a:xfrm rot="5400000" flipH="1" flipV="1">
            <a:off x="4466270" y="1748780"/>
            <a:ext cx="357190" cy="285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{(9,12),(8,9),(1,3)}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{9,8,3}</a:t>
            </a:r>
            <a:endParaRPr lang="zh-CN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715140" y="321468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rgbClr val="FF0000"/>
                </a:solidFill>
              </a:rPr>
              <a:t>dfn</a:t>
            </a:r>
            <a:r>
              <a:rPr lang="en-US" altLang="zh-CN" b="1" dirty="0" smtClean="0">
                <a:solidFill>
                  <a:srgbClr val="FF0000"/>
                </a:solidFill>
              </a:rPr>
              <a:t>[1]&lt;low[3]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(1,3)</a:t>
            </a:r>
            <a:r>
              <a:rPr lang="zh-CN" altLang="en-US" b="1" dirty="0" smtClean="0">
                <a:solidFill>
                  <a:srgbClr val="FF0000"/>
                </a:solidFill>
              </a:rPr>
              <a:t>是割边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15140" y="400050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由于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是根节点，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不一定是割点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3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4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6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low[4]=2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{(9,12),(8,9),(1,3)}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{9,8,3}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4754089" y="2218436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754089" y="294019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54089" y="3661950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45284" y="510546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45284" y="582722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00760" y="510546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00760" y="582722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54089" y="5105463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54089" y="438370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54089" y="582722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504895" y="294019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504895" y="4383707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4852511" y="2808964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4852511" y="353072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4852511" y="425247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4852511" y="4974235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4852511" y="5695991"/>
            <a:ext cx="262457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3204584" y="6056870"/>
            <a:ext cx="1549505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2843706" y="5695992"/>
            <a:ext cx="262457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3156248" y="4756816"/>
            <a:ext cx="396983" cy="43483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2501755" y="3872673"/>
            <a:ext cx="1705970" cy="75961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5213389" y="5335113"/>
            <a:ext cx="787371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6099182" y="5695991"/>
            <a:ext cx="262457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3964195" y="3169843"/>
            <a:ext cx="789894" cy="120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3964195" y="4613357"/>
            <a:ext cx="789894" cy="120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3780845" y="4853975"/>
            <a:ext cx="396983" cy="168403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428596" y="114298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low[u]</a:t>
            </a:r>
            <a:r>
              <a:rPr lang="zh-CN" altLang="en-US" sz="2000" b="1" dirty="0" smtClean="0"/>
              <a:t>取下述结点中时间戳最小的值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、以</a:t>
            </a:r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为根的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树上的所有结点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(2)</a:t>
            </a:r>
            <a:r>
              <a:rPr lang="zh-CN" altLang="en-US" sz="2000" b="1" dirty="0" smtClean="0"/>
              <a:t>、与</a:t>
            </a:r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中的结点以一条边相邻的所有结点</a:t>
            </a:r>
            <a:endParaRPr lang="en-US" altLang="zh-CN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5143504" y="500063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[8]=5</a:t>
            </a:r>
          </a:p>
          <a:p>
            <a:r>
              <a:rPr lang="en-US" altLang="zh-CN" b="1" dirty="0" smtClean="0"/>
              <a:t>low[8]=2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算法流程演示</a:t>
            </a:r>
            <a:endParaRPr lang="zh-CN" altLang="en-US" sz="2400" b="1" dirty="0"/>
          </a:p>
        </p:txBody>
      </p:sp>
      <p:sp>
        <p:nvSpPr>
          <p:cNvPr id="5" name="椭圆 4"/>
          <p:cNvSpPr/>
          <p:nvPr/>
        </p:nvSpPr>
        <p:spPr>
          <a:xfrm>
            <a:off x="4573661" y="928670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573661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3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573661" y="2829253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4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2879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7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2879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10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15074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9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15074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573661" y="4729836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8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573661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6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573661" y="5680128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11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2928926" y="1878962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2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928926" y="3779545"/>
            <a:ext cx="604731" cy="60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C000"/>
                </a:solidFill>
              </a:rPr>
              <a:t>5</a:t>
            </a:r>
            <a:endParaRPr lang="zh-CN" altLang="en-US" b="1" dirty="0">
              <a:solidFill>
                <a:srgbClr val="FFC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43504" y="92867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[1]=1</a:t>
            </a:r>
          </a:p>
          <a:p>
            <a:r>
              <a:rPr lang="en-US" altLang="zh-CN" b="1" dirty="0" smtClean="0"/>
              <a:t>low[1]=1</a:t>
            </a:r>
          </a:p>
        </p:txBody>
      </p:sp>
      <p:cxnSp>
        <p:nvCxnSpPr>
          <p:cNvPr id="31" name="直接箭头连接符 30"/>
          <p:cNvCxnSpPr>
            <a:stCxn id="5" idx="4"/>
            <a:endCxn id="7" idx="0"/>
          </p:cNvCxnSpPr>
          <p:nvPr/>
        </p:nvCxnSpPr>
        <p:spPr>
          <a:xfrm rot="5400000">
            <a:off x="4703247" y="1706181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43504" y="1857364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[3]=2</a:t>
            </a:r>
          </a:p>
          <a:p>
            <a:r>
              <a:rPr lang="en-US" altLang="zh-CN" b="1" dirty="0" smtClean="0"/>
              <a:t>low[3]=2</a:t>
            </a:r>
          </a:p>
        </p:txBody>
      </p:sp>
      <p:cxnSp>
        <p:nvCxnSpPr>
          <p:cNvPr id="33" name="直接箭头连接符 32"/>
          <p:cNvCxnSpPr>
            <a:stCxn id="7" idx="4"/>
            <a:endCxn id="8" idx="0"/>
          </p:cNvCxnSpPr>
          <p:nvPr/>
        </p:nvCxnSpPr>
        <p:spPr>
          <a:xfrm rot="5400000">
            <a:off x="4703247" y="2656473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3504" y="2857496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[4]=3</a:t>
            </a:r>
          </a:p>
          <a:p>
            <a:r>
              <a:rPr lang="en-US" altLang="zh-CN" b="1" dirty="0" smtClean="0"/>
              <a:t>low[4]=2</a:t>
            </a:r>
          </a:p>
        </p:txBody>
      </p:sp>
      <p:cxnSp>
        <p:nvCxnSpPr>
          <p:cNvPr id="34" name="直接箭头连接符 33"/>
          <p:cNvCxnSpPr>
            <a:stCxn id="8" idx="4"/>
            <a:endCxn id="14" idx="0"/>
          </p:cNvCxnSpPr>
          <p:nvPr/>
        </p:nvCxnSpPr>
        <p:spPr>
          <a:xfrm rot="5400000">
            <a:off x="4703247" y="3606764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[6]=4</a:t>
            </a:r>
          </a:p>
          <a:p>
            <a:r>
              <a:rPr lang="en-US" altLang="zh-CN" b="1" dirty="0" smtClean="0"/>
              <a:t>low[6]=2</a:t>
            </a:r>
          </a:p>
        </p:txBody>
      </p:sp>
      <p:cxnSp>
        <p:nvCxnSpPr>
          <p:cNvPr id="37" name="直接箭头连接符 36"/>
          <p:cNvCxnSpPr>
            <a:stCxn id="14" idx="4"/>
            <a:endCxn id="13" idx="0"/>
          </p:cNvCxnSpPr>
          <p:nvPr/>
        </p:nvCxnSpPr>
        <p:spPr>
          <a:xfrm rot="5400000">
            <a:off x="4703247" y="4557056"/>
            <a:ext cx="34556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143504" y="571501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[11]=6</a:t>
            </a:r>
          </a:p>
          <a:p>
            <a:r>
              <a:rPr lang="en-US" altLang="zh-CN" b="1" dirty="0" smtClean="0"/>
              <a:t>low[11]=2</a:t>
            </a:r>
          </a:p>
        </p:txBody>
      </p:sp>
      <p:cxnSp>
        <p:nvCxnSpPr>
          <p:cNvPr id="43" name="直接箭头连接符 42"/>
          <p:cNvCxnSpPr>
            <a:stCxn id="13" idx="4"/>
            <a:endCxn id="15" idx="0"/>
          </p:cNvCxnSpPr>
          <p:nvPr/>
        </p:nvCxnSpPr>
        <p:spPr>
          <a:xfrm rot="5400000">
            <a:off x="4703247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>
            <a:stCxn id="15" idx="2"/>
            <a:endCxn id="10" idx="6"/>
          </p:cNvCxnSpPr>
          <p:nvPr/>
        </p:nvCxnSpPr>
        <p:spPr>
          <a:xfrm rot="10800000">
            <a:off x="2533525" y="5982494"/>
            <a:ext cx="204013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14348" y="564357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[10]=7</a:t>
            </a:r>
          </a:p>
          <a:p>
            <a:r>
              <a:rPr lang="en-US" altLang="zh-CN" b="1" dirty="0" smtClean="0"/>
              <a:t>low[10]=2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14348" y="471488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[7]=8</a:t>
            </a:r>
          </a:p>
          <a:p>
            <a:r>
              <a:rPr lang="en-US" altLang="zh-CN" b="1" dirty="0" smtClean="0"/>
              <a:t>low[7]=2</a:t>
            </a:r>
          </a:p>
        </p:txBody>
      </p:sp>
      <p:cxnSp>
        <p:nvCxnSpPr>
          <p:cNvPr id="47" name="直接箭头连接符 46"/>
          <p:cNvCxnSpPr>
            <a:stCxn id="10" idx="0"/>
            <a:endCxn id="9" idx="4"/>
          </p:cNvCxnSpPr>
          <p:nvPr/>
        </p:nvCxnSpPr>
        <p:spPr>
          <a:xfrm rot="5400000" flipH="1" flipV="1">
            <a:off x="2058380" y="5507348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9" idx="7"/>
            <a:endCxn id="17" idx="3"/>
          </p:cNvCxnSpPr>
          <p:nvPr/>
        </p:nvCxnSpPr>
        <p:spPr>
          <a:xfrm rot="5400000" flipH="1" flipV="1">
            <a:off x="2469884" y="4270795"/>
            <a:ext cx="522682" cy="5725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00364" y="314324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[5]=9</a:t>
            </a:r>
          </a:p>
          <a:p>
            <a:r>
              <a:rPr lang="en-US" altLang="zh-CN" b="1" dirty="0" smtClean="0"/>
              <a:t>low[5]=4</a:t>
            </a:r>
          </a:p>
        </p:txBody>
      </p:sp>
      <p:cxnSp>
        <p:nvCxnSpPr>
          <p:cNvPr id="51" name="直接箭头连接符 50"/>
          <p:cNvCxnSpPr>
            <a:stCxn id="9" idx="0"/>
            <a:endCxn id="16" idx="4"/>
          </p:cNvCxnSpPr>
          <p:nvPr/>
        </p:nvCxnSpPr>
        <p:spPr>
          <a:xfrm rot="5400000" flipH="1" flipV="1">
            <a:off x="1608155" y="3106699"/>
            <a:ext cx="2246143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14480" y="1857364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[2]=10</a:t>
            </a:r>
          </a:p>
          <a:p>
            <a:r>
              <a:rPr lang="en-US" altLang="zh-CN" b="1" dirty="0" smtClean="0"/>
              <a:t>low[2]=2</a:t>
            </a:r>
          </a:p>
        </p:txBody>
      </p:sp>
      <p:cxnSp>
        <p:nvCxnSpPr>
          <p:cNvPr id="61" name="直接箭头连接符 60"/>
          <p:cNvCxnSpPr>
            <a:stCxn id="9" idx="5"/>
            <a:endCxn id="15" idx="1"/>
          </p:cNvCxnSpPr>
          <p:nvPr/>
        </p:nvCxnSpPr>
        <p:spPr>
          <a:xfrm rot="16200000" flipH="1">
            <a:off x="3292252" y="4398718"/>
            <a:ext cx="522683" cy="221725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>
            <a:stCxn id="13" idx="6"/>
            <a:endCxn id="11" idx="2"/>
          </p:cNvCxnSpPr>
          <p:nvPr/>
        </p:nvCxnSpPr>
        <p:spPr>
          <a:xfrm>
            <a:off x="5178392" y="5032202"/>
            <a:ext cx="103668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786578" y="4786322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[9]=11</a:t>
            </a:r>
          </a:p>
          <a:p>
            <a:r>
              <a:rPr lang="en-US" altLang="zh-CN" b="1" dirty="0" smtClean="0"/>
              <a:t>low[9]=11</a:t>
            </a:r>
          </a:p>
        </p:txBody>
      </p:sp>
      <p:cxnSp>
        <p:nvCxnSpPr>
          <p:cNvPr id="54" name="直接箭头连接符 53"/>
          <p:cNvCxnSpPr>
            <a:stCxn id="11" idx="4"/>
            <a:endCxn id="12" idx="0"/>
          </p:cNvCxnSpPr>
          <p:nvPr/>
        </p:nvCxnSpPr>
        <p:spPr>
          <a:xfrm rot="5400000">
            <a:off x="6344660" y="5507347"/>
            <a:ext cx="345561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86578" y="571501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/>
              <a:t>dfn</a:t>
            </a:r>
            <a:r>
              <a:rPr lang="en-US" altLang="zh-CN" b="1" dirty="0" smtClean="0"/>
              <a:t>[12]=12</a:t>
            </a:r>
          </a:p>
          <a:p>
            <a:r>
              <a:rPr lang="en-US" altLang="zh-CN" b="1" dirty="0" smtClean="0"/>
              <a:t>low[12]=12</a:t>
            </a:r>
          </a:p>
        </p:txBody>
      </p:sp>
      <p:cxnSp>
        <p:nvCxnSpPr>
          <p:cNvPr id="58" name="直接箭头连接符 57"/>
          <p:cNvCxnSpPr>
            <a:stCxn id="17" idx="6"/>
            <a:endCxn id="14" idx="2"/>
          </p:cNvCxnSpPr>
          <p:nvPr/>
        </p:nvCxnSpPr>
        <p:spPr>
          <a:xfrm>
            <a:off x="3533657" y="4081911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16" idx="6"/>
            <a:endCxn id="7" idx="2"/>
          </p:cNvCxnSpPr>
          <p:nvPr/>
        </p:nvCxnSpPr>
        <p:spPr>
          <a:xfrm>
            <a:off x="3533657" y="2181328"/>
            <a:ext cx="1040004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15140" y="171448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割边集：</a:t>
            </a:r>
            <a:endParaRPr lang="en-US" altLang="zh-CN" b="1" dirty="0" smtClean="0"/>
          </a:p>
          <a:p>
            <a:r>
              <a:rPr lang="en-US" altLang="zh-CN" b="1" dirty="0" smtClean="0"/>
              <a:t>{(9,12),(8,9),(1,3)}</a:t>
            </a:r>
          </a:p>
          <a:p>
            <a:r>
              <a:rPr lang="zh-CN" altLang="en-US" b="1" dirty="0" smtClean="0"/>
              <a:t>割点集：</a:t>
            </a:r>
            <a:endParaRPr lang="en-US" altLang="zh-CN" b="1" dirty="0" smtClean="0"/>
          </a:p>
          <a:p>
            <a:r>
              <a:rPr lang="en-US" altLang="zh-CN" b="1" dirty="0" smtClean="0"/>
              <a:t>{9,8,3}</a:t>
            </a:r>
            <a:endParaRPr lang="zh-CN" alt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715140" y="321468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根节点只有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棵子树，故</a:t>
            </a: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不是割点。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伪代码示例</a:t>
            </a:r>
            <a:endParaRPr lang="zh-CN" altLang="en-US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42910" y="785794"/>
            <a:ext cx="7643866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dirty="0" err="1" smtClean="0">
                <a:solidFill>
                  <a:srgbClr val="333333"/>
                </a:solidFill>
                <a:latin typeface="Consolas"/>
              </a:rPr>
              <a:t>tarjan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(u)</a:t>
            </a:r>
          </a:p>
          <a:p>
            <a:pPr fontAlgn="base"/>
            <a:r>
              <a:rPr lang="en-US" dirty="0" smtClean="0">
                <a:solidFill>
                  <a:srgbClr val="333333"/>
                </a:solidFill>
                <a:latin typeface="Consolas"/>
              </a:rPr>
              <a:t>{</a:t>
            </a:r>
          </a:p>
          <a:p>
            <a:pPr fontAlgn="base"/>
            <a:r>
              <a:rPr lang="en-US" dirty="0" smtClean="0">
                <a:solidFill>
                  <a:srgbClr val="333333"/>
                </a:solidFill>
                <a:latin typeface="Consolas"/>
              </a:rPr>
              <a:t>    </a:t>
            </a:r>
            <a:r>
              <a:rPr lang="en-US" dirty="0" err="1" smtClean="0">
                <a:solidFill>
                  <a:srgbClr val="333333"/>
                </a:solidFill>
                <a:latin typeface="Consolas"/>
              </a:rPr>
              <a:t>dfn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[u]=low[u]=++Index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为节点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u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设定次序编号和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Low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初值</a:t>
            </a:r>
            <a:endParaRPr lang="en-US" altLang="zh-CN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altLang="zh-CN" dirty="0" smtClean="0">
                <a:latin typeface="Consolas"/>
              </a:rPr>
              <a:t>    </a:t>
            </a:r>
            <a:r>
              <a:rPr lang="en-US" altLang="zh-CN" dirty="0" err="1" smtClean="0">
                <a:latin typeface="Consolas"/>
              </a:rPr>
              <a:t>vis</a:t>
            </a:r>
            <a:r>
              <a:rPr lang="en-US" altLang="zh-CN" dirty="0" smtClean="0">
                <a:latin typeface="Consolas"/>
              </a:rPr>
              <a:t>[u]=1               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标记已访问</a:t>
            </a:r>
          </a:p>
          <a:p>
            <a:pPr fontAlgn="base"/>
            <a:r>
              <a:rPr lang="zh-CN" altLang="en-US" dirty="0" smtClean="0">
                <a:solidFill>
                  <a:srgbClr val="333333"/>
                </a:solidFill>
                <a:latin typeface="Consolas"/>
              </a:rPr>
              <a:t>    </a:t>
            </a:r>
            <a:r>
              <a:rPr lang="en-US" b="1" dirty="0" smtClean="0">
                <a:solidFill>
                  <a:srgbClr val="0070C0"/>
                </a:solidFill>
                <a:latin typeface="Consolas"/>
              </a:rPr>
              <a:t>for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 each(</a:t>
            </a:r>
            <a:r>
              <a:rPr lang="en-US" dirty="0" err="1" smtClean="0">
                <a:solidFill>
                  <a:srgbClr val="333333"/>
                </a:solidFill>
                <a:latin typeface="Consolas"/>
              </a:rPr>
              <a:t>u,v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) in E   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枚举每一条边</a:t>
            </a:r>
            <a:endParaRPr lang="en-US" altLang="zh-CN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altLang="zh-CN" dirty="0" smtClean="0">
                <a:solidFill>
                  <a:srgbClr val="00B050"/>
                </a:solidFill>
                <a:latin typeface="Consolas"/>
              </a:rPr>
              <a:t>        </a:t>
            </a:r>
            <a:r>
              <a:rPr lang="en-US" altLang="zh-CN" b="1" dirty="0" smtClean="0">
                <a:solidFill>
                  <a:schemeClr val="accent1"/>
                </a:solidFill>
                <a:latin typeface="Consolas"/>
              </a:rPr>
              <a:t>if</a:t>
            </a:r>
            <a:r>
              <a:rPr lang="en-US" altLang="zh-CN" dirty="0" smtClean="0">
                <a:latin typeface="Consolas"/>
              </a:rPr>
              <a:t> (v == parent[u])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跳过父结点</a:t>
            </a:r>
            <a:endParaRPr lang="en-US" altLang="zh-CN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altLang="zh-CN" dirty="0" smtClean="0">
                <a:latin typeface="Consolas"/>
              </a:rPr>
              <a:t>            continue</a:t>
            </a:r>
            <a:endParaRPr lang="zh-CN" altLang="en-US" dirty="0" smtClean="0">
              <a:latin typeface="Consolas"/>
            </a:endParaRPr>
          </a:p>
          <a:p>
            <a:pPr fontAlgn="base"/>
            <a:r>
              <a:rPr lang="zh-CN" altLang="en-US" dirty="0" smtClean="0">
                <a:solidFill>
                  <a:srgbClr val="333333"/>
                </a:solidFill>
                <a:latin typeface="Consolas"/>
              </a:rPr>
              <a:t>        </a:t>
            </a:r>
            <a:r>
              <a:rPr lang="en-US" altLang="zh-CN" b="1" dirty="0" smtClean="0">
                <a:solidFill>
                  <a:schemeClr val="accent1"/>
                </a:solidFill>
                <a:latin typeface="Consolas"/>
              </a:rPr>
              <a:t>if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 (</a:t>
            </a:r>
            <a:r>
              <a:rPr lang="en-US" dirty="0" err="1" smtClean="0">
                <a:solidFill>
                  <a:srgbClr val="333333"/>
                </a:solidFill>
                <a:latin typeface="Consolas"/>
              </a:rPr>
              <a:t>vis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[</a:t>
            </a:r>
            <a:r>
              <a:rPr lang="en-US" altLang="zh-CN" dirty="0" smtClean="0">
                <a:solidFill>
                  <a:srgbClr val="333333"/>
                </a:solidFill>
                <a:latin typeface="Consolas"/>
              </a:rPr>
              <a:t>v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] == 0</a:t>
            </a:r>
            <a:r>
              <a:rPr lang="en-US" dirty="0" smtClean="0">
                <a:latin typeface="Consolas"/>
              </a:rPr>
              <a:t>) 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如果节点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v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未被访问过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,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此边为树边</a:t>
            </a:r>
            <a:endParaRPr lang="en-US" altLang="zh-CN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altLang="zh-CN" dirty="0" smtClean="0">
                <a:solidFill>
                  <a:srgbClr val="00B050"/>
                </a:solidFill>
                <a:latin typeface="Consolas"/>
              </a:rPr>
              <a:t>            </a:t>
            </a:r>
            <a:r>
              <a:rPr lang="en-US" altLang="zh-CN" dirty="0" smtClean="0">
                <a:latin typeface="Consolas"/>
              </a:rPr>
              <a:t>parent[v] = u  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父结点记录</a:t>
            </a:r>
          </a:p>
          <a:p>
            <a:pPr fontAlgn="base"/>
            <a:r>
              <a:rPr lang="zh-CN" altLang="en-US" dirty="0" smtClean="0">
                <a:solidFill>
                  <a:srgbClr val="333333"/>
                </a:solidFill>
                <a:latin typeface="Consolas"/>
              </a:rPr>
              <a:t>            </a:t>
            </a:r>
            <a:r>
              <a:rPr lang="en-US" dirty="0" err="1" smtClean="0">
                <a:solidFill>
                  <a:srgbClr val="333333"/>
                </a:solidFill>
                <a:latin typeface="Consolas"/>
              </a:rPr>
              <a:t>tarjan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(v)    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继续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DFS</a:t>
            </a:r>
            <a:endParaRPr lang="zh-CN" altLang="en-US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zh-CN" altLang="en-US" dirty="0" smtClean="0">
                <a:solidFill>
                  <a:srgbClr val="333333"/>
                </a:solidFill>
                <a:latin typeface="Consolas"/>
              </a:rPr>
              <a:t>            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low[u]=min(low[u],low[v])  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维护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low[]</a:t>
            </a:r>
          </a:p>
          <a:p>
            <a:pPr fontAlgn="base"/>
            <a:r>
              <a:rPr lang="en-US" dirty="0" smtClean="0">
                <a:latin typeface="Consolas"/>
              </a:rPr>
              <a:t>            </a:t>
            </a:r>
            <a:r>
              <a:rPr lang="en-US" altLang="zh-CN" b="1" dirty="0" smtClean="0">
                <a:solidFill>
                  <a:schemeClr val="accent1"/>
                </a:solidFill>
                <a:latin typeface="Consolas"/>
              </a:rPr>
              <a:t>if</a:t>
            </a:r>
            <a:r>
              <a:rPr lang="en-US" altLang="zh-CN" dirty="0" smtClean="0">
                <a:latin typeface="Consolas"/>
              </a:rPr>
              <a:t>(</a:t>
            </a:r>
            <a:r>
              <a:rPr lang="en-US" altLang="zh-CN" dirty="0" err="1" smtClean="0">
                <a:latin typeface="Consolas"/>
              </a:rPr>
              <a:t>dfn</a:t>
            </a:r>
            <a:r>
              <a:rPr lang="en-US" altLang="zh-CN" dirty="0" smtClean="0">
                <a:latin typeface="Consolas"/>
              </a:rPr>
              <a:t>[u] &lt; low[v])          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割边判定</a:t>
            </a:r>
            <a:endParaRPr lang="en-US" altLang="zh-CN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dirty="0" smtClean="0">
                <a:latin typeface="Consolas"/>
              </a:rPr>
              <a:t>                </a:t>
            </a:r>
            <a:r>
              <a:rPr lang="en-US" dirty="0" err="1" smtClean="0">
                <a:latin typeface="Consolas"/>
              </a:rPr>
              <a:t>allCutEdge.push</a:t>
            </a:r>
            <a:r>
              <a:rPr lang="en-US" dirty="0" smtClean="0">
                <a:latin typeface="Consolas"/>
              </a:rPr>
              <a:t>((</a:t>
            </a:r>
            <a:r>
              <a:rPr lang="en-US" dirty="0" err="1" smtClean="0">
                <a:latin typeface="Consolas"/>
              </a:rPr>
              <a:t>u,v</a:t>
            </a:r>
            <a:r>
              <a:rPr lang="en-US" dirty="0" smtClean="0">
                <a:latin typeface="Consolas"/>
              </a:rPr>
              <a:t>))   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加入割边集</a:t>
            </a:r>
            <a:endParaRPr lang="en-US" b="1" dirty="0" smtClean="0">
              <a:latin typeface="Consolas"/>
            </a:endParaRPr>
          </a:p>
          <a:p>
            <a:pPr fontAlgn="base"/>
            <a:r>
              <a:rPr lang="en-US" dirty="0" smtClean="0">
                <a:latin typeface="Consolas"/>
              </a:rPr>
              <a:t>            </a:t>
            </a:r>
            <a:r>
              <a:rPr lang="en-US" altLang="zh-CN" b="1" dirty="0" smtClean="0">
                <a:solidFill>
                  <a:schemeClr val="accent1"/>
                </a:solidFill>
                <a:latin typeface="Consolas"/>
              </a:rPr>
              <a:t>if</a:t>
            </a:r>
            <a:r>
              <a:rPr lang="en-US" altLang="zh-CN" dirty="0" smtClean="0">
                <a:latin typeface="Consolas"/>
              </a:rPr>
              <a:t>(</a:t>
            </a:r>
            <a:r>
              <a:rPr lang="en-US" altLang="zh-CN" dirty="0" err="1" smtClean="0">
                <a:latin typeface="Consolas"/>
              </a:rPr>
              <a:t>dfn</a:t>
            </a:r>
            <a:r>
              <a:rPr lang="en-US" altLang="zh-CN" dirty="0" smtClean="0">
                <a:latin typeface="Consolas"/>
              </a:rPr>
              <a:t>[u] </a:t>
            </a:r>
            <a:r>
              <a:rPr lang="zh-CN" altLang="en-US" dirty="0" smtClean="0">
                <a:latin typeface="Consolas"/>
              </a:rPr>
              <a:t>≤ </a:t>
            </a:r>
            <a:r>
              <a:rPr lang="en-US" altLang="zh-CN" dirty="0" smtClean="0">
                <a:latin typeface="Consolas"/>
              </a:rPr>
              <a:t>low[v] &amp;&amp; u </a:t>
            </a:r>
            <a:r>
              <a:rPr lang="zh-CN" altLang="en-US" dirty="0" smtClean="0">
                <a:latin typeface="Consolas"/>
              </a:rPr>
              <a:t>≠ </a:t>
            </a:r>
            <a:r>
              <a:rPr lang="en-US" altLang="zh-CN" dirty="0" smtClean="0">
                <a:latin typeface="Consolas"/>
              </a:rPr>
              <a:t>root)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割点判定</a:t>
            </a:r>
            <a:endParaRPr lang="en-US" altLang="zh-CN" b="1" dirty="0" smtClean="0">
              <a:latin typeface="Consolas"/>
            </a:endParaRPr>
          </a:p>
          <a:p>
            <a:pPr fontAlgn="base"/>
            <a:r>
              <a:rPr lang="en-US" dirty="0" smtClean="0">
                <a:latin typeface="Consolas"/>
              </a:rPr>
              <a:t>                </a:t>
            </a:r>
            <a:r>
              <a:rPr lang="en-US" dirty="0" err="1" smtClean="0">
                <a:latin typeface="Consolas"/>
              </a:rPr>
              <a:t>allCutVertex.push</a:t>
            </a:r>
            <a:r>
              <a:rPr lang="en-US" dirty="0" smtClean="0">
                <a:latin typeface="Consolas"/>
              </a:rPr>
              <a:t>(u)</a:t>
            </a:r>
            <a:r>
              <a:rPr lang="en-US" altLang="zh-CN" dirty="0" smtClean="0">
                <a:latin typeface="Consolas"/>
              </a:rPr>
              <a:t>     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加入割点集</a:t>
            </a:r>
            <a:endParaRPr lang="en-US" altLang="zh-CN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dirty="0" smtClean="0">
                <a:solidFill>
                  <a:srgbClr val="00B050"/>
                </a:solidFill>
                <a:latin typeface="Consolas"/>
              </a:rPr>
              <a:t>            </a:t>
            </a:r>
            <a:r>
              <a:rPr lang="en-US" b="1" dirty="0" smtClean="0">
                <a:solidFill>
                  <a:schemeClr val="accent1"/>
                </a:solidFill>
                <a:latin typeface="Consolas"/>
              </a:rPr>
              <a:t>if</a:t>
            </a:r>
            <a:r>
              <a:rPr lang="en-US" altLang="zh-CN" dirty="0" smtClean="0">
                <a:latin typeface="Consolas"/>
              </a:rPr>
              <a:t>(u =</a:t>
            </a:r>
            <a:r>
              <a:rPr lang="zh-CN" altLang="en-US" dirty="0" smtClean="0">
                <a:latin typeface="Consolas"/>
              </a:rPr>
              <a:t> </a:t>
            </a:r>
            <a:r>
              <a:rPr lang="en-US" altLang="zh-CN" dirty="0" smtClean="0">
                <a:latin typeface="Consolas"/>
              </a:rPr>
              <a:t>root &amp;&amp; Index &gt; 1)</a:t>
            </a:r>
          </a:p>
          <a:p>
            <a:pPr fontAlgn="base"/>
            <a:r>
              <a:rPr lang="en-US" dirty="0" smtClean="0">
                <a:latin typeface="Consolas"/>
              </a:rPr>
              <a:t>                </a:t>
            </a:r>
            <a:r>
              <a:rPr lang="en-US" dirty="0" err="1" smtClean="0">
                <a:latin typeface="Consolas"/>
              </a:rPr>
              <a:t>allCutVertex.push</a:t>
            </a:r>
            <a:r>
              <a:rPr lang="en-US" dirty="0" smtClean="0">
                <a:latin typeface="Consolas"/>
              </a:rPr>
              <a:t>(u)</a:t>
            </a:r>
            <a:r>
              <a:rPr lang="en-US" altLang="zh-CN" dirty="0" smtClean="0">
                <a:latin typeface="Consolas"/>
              </a:rPr>
              <a:t>       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对根节点特判</a:t>
            </a:r>
            <a:endParaRPr lang="en-US" b="1" dirty="0" smtClean="0">
              <a:latin typeface="Consolas"/>
            </a:endParaRPr>
          </a:p>
          <a:p>
            <a:pPr fontAlgn="base"/>
            <a:r>
              <a:rPr lang="en-US" dirty="0" smtClean="0">
                <a:solidFill>
                  <a:srgbClr val="333333"/>
                </a:solidFill>
                <a:latin typeface="Consolas"/>
              </a:rPr>
              <a:t>        </a:t>
            </a:r>
            <a:r>
              <a:rPr lang="en-US" b="1" dirty="0" smtClean="0">
                <a:solidFill>
                  <a:schemeClr val="accent1"/>
                </a:solidFill>
                <a:latin typeface="Consolas"/>
              </a:rPr>
              <a:t>else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             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此边不是树边</a:t>
            </a:r>
          </a:p>
          <a:p>
            <a:pPr fontAlgn="base"/>
            <a:r>
              <a:rPr lang="zh-CN" altLang="en-US" dirty="0" smtClean="0">
                <a:solidFill>
                  <a:srgbClr val="333333"/>
                </a:solidFill>
                <a:latin typeface="Consolas"/>
              </a:rPr>
              <a:t>            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low[u]=min(low[u],</a:t>
            </a:r>
            <a:r>
              <a:rPr lang="en-US" dirty="0" err="1" smtClean="0">
                <a:solidFill>
                  <a:srgbClr val="333333"/>
                </a:solidFill>
                <a:latin typeface="Consolas"/>
              </a:rPr>
              <a:t>dfn</a:t>
            </a:r>
            <a:r>
              <a:rPr lang="en-US" dirty="0" smtClean="0">
                <a:solidFill>
                  <a:srgbClr val="333333"/>
                </a:solidFill>
                <a:latin typeface="Consolas"/>
              </a:rPr>
              <a:t>[v])      </a:t>
            </a:r>
            <a:r>
              <a:rPr lang="en-US" b="1" dirty="0" smtClean="0">
                <a:solidFill>
                  <a:srgbClr val="00B050"/>
                </a:solidFill>
                <a:latin typeface="Consolas"/>
              </a:rPr>
              <a:t>//</a:t>
            </a:r>
            <a:r>
              <a:rPr lang="zh-CN" altLang="en-US" b="1" dirty="0" smtClean="0">
                <a:solidFill>
                  <a:srgbClr val="00B050"/>
                </a:solidFill>
                <a:latin typeface="Consolas"/>
              </a:rPr>
              <a:t>维护</a:t>
            </a:r>
            <a:r>
              <a:rPr lang="en-US" altLang="zh-CN" b="1" dirty="0" smtClean="0">
                <a:solidFill>
                  <a:srgbClr val="00B050"/>
                </a:solidFill>
                <a:latin typeface="Consolas"/>
              </a:rPr>
              <a:t>low[]</a:t>
            </a:r>
            <a:endParaRPr lang="en-US" b="1" dirty="0" smtClean="0">
              <a:solidFill>
                <a:srgbClr val="00B050"/>
              </a:solidFill>
              <a:latin typeface="Consolas"/>
            </a:endParaRPr>
          </a:p>
          <a:p>
            <a:pPr fontAlgn="base"/>
            <a:r>
              <a:rPr lang="en-US" dirty="0" smtClean="0">
                <a:solidFill>
                  <a:srgbClr val="333333"/>
                </a:solidFill>
                <a:latin typeface="Consolas"/>
              </a:rPr>
              <a:t>}</a:t>
            </a:r>
            <a:endParaRPr lang="en-US" b="0" i="0" u="none" strike="noStrike" dirty="0">
              <a:solidFill>
                <a:srgbClr val="333333"/>
              </a:solidFill>
              <a:latin typeface="Consola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5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复杂度分析</a:t>
            </a:r>
            <a:endParaRPr lang="zh-CN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357298"/>
            <a:ext cx="76438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每个结点只被访问一次，在每个结点上算法的时间复杂度为</a:t>
            </a:r>
            <a:r>
              <a:rPr lang="en-US" altLang="zh-CN" sz="2400" b="1" dirty="0" smtClean="0"/>
              <a:t>O(1)</a:t>
            </a:r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每条边最多被访问两次（两个端点各一次，树边只有一次），在每条边上算法的时间复杂度也是</a:t>
            </a:r>
            <a:r>
              <a:rPr lang="en-US" altLang="zh-CN" sz="2400" b="1" dirty="0" smtClean="0"/>
              <a:t>O(1)</a:t>
            </a:r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因此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总的时间复杂度为</a:t>
            </a:r>
            <a:r>
              <a:rPr lang="en-US" altLang="zh-CN" sz="2400" b="1" dirty="0" smtClean="0"/>
              <a:t>O(V+E)</a:t>
            </a:r>
          </a:p>
          <a:p>
            <a:endParaRPr lang="en-US" altLang="zh-CN" sz="2400" b="1" dirty="0" smtClean="0"/>
          </a:p>
          <a:p>
            <a:r>
              <a:rPr lang="zh-CN" altLang="en-US" sz="2400" b="1" dirty="0" smtClean="0"/>
              <a:t>使用的空间相比深度优先搜索算法多了</a:t>
            </a:r>
            <a:r>
              <a:rPr lang="en-US" altLang="zh-CN" sz="2400" b="1" dirty="0" err="1" smtClean="0"/>
              <a:t>dfn</a:t>
            </a:r>
            <a:r>
              <a:rPr lang="en-US" altLang="zh-CN" sz="2400" b="1" dirty="0" smtClean="0"/>
              <a:t>[]</a:t>
            </a:r>
            <a:r>
              <a:rPr lang="zh-CN" altLang="en-US" sz="2400" b="1" dirty="0" smtClean="0"/>
              <a:t>，</a:t>
            </a:r>
            <a:r>
              <a:rPr lang="en-US" altLang="zh-CN" sz="2400" b="1" dirty="0" smtClean="0"/>
              <a:t>low[]</a:t>
            </a:r>
            <a:r>
              <a:rPr lang="zh-CN" altLang="en-US" sz="2400" b="1" dirty="0" smtClean="0"/>
              <a:t>，两个数组，因此空间复杂度为</a:t>
            </a:r>
            <a:r>
              <a:rPr lang="en-US" altLang="zh-CN" sz="2400" b="1" dirty="0" smtClean="0"/>
              <a:t>O(V+E)</a:t>
            </a:r>
            <a:endParaRPr lang="zh-CN" alt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求双连通分量</a:t>
            </a:r>
            <a:endParaRPr lang="zh-CN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142984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还可以用来求无向图的点双联通分量和边双联通分量。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642910" y="2285992"/>
            <a:ext cx="74295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点双联通分量：不含割点的极大联通分量。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点双联通分量是对边集的一个划分。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两个点双联通分量由一个割点连接。</a:t>
            </a:r>
            <a:endParaRPr lang="en-US" altLang="zh-CN" sz="2400" b="1" dirty="0" smtClean="0"/>
          </a:p>
          <a:p>
            <a:pPr>
              <a:defRPr/>
            </a:pP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边双联通分量：不含割边的极大联通分量。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边双联通分量是对点集的一个划分。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两个边双联通分量由一条割边连接。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点双联通分量：不含割点的极大联通分量。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点双联通分量是对边集的一个划分。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两个点双联通分量由一个割点连接。</a:t>
            </a:r>
            <a:endParaRPr lang="en-US" altLang="zh-CN" sz="2400" b="1" dirty="0" smtClean="0"/>
          </a:p>
          <a:p>
            <a:pPr>
              <a:defRPr/>
            </a:pP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在求割点算法的基础上，每次搜索到一条边，就将其压入栈中。当发现一个割点时，排出栈顶元素直到排出相应的边。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9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4868706" y="5750508"/>
            <a:ext cx="202061" cy="5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矩形 140"/>
          <p:cNvSpPr/>
          <p:nvPr/>
        </p:nvSpPr>
        <p:spPr>
          <a:xfrm>
            <a:off x="6000760" y="607220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146" name="矩形 1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147" name="矩形 1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148" name="矩形 1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149" name="矩形 1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150" name="矩形 1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151" name="矩形 1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152" name="矩形 1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153" name="矩形 152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154" name="矩形 153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155" name="矩形 1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156" name="矩形 155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  <p:sp>
        <p:nvSpPr>
          <p:cNvPr id="157" name="矩形 156"/>
          <p:cNvSpPr/>
          <p:nvPr/>
        </p:nvSpPr>
        <p:spPr>
          <a:xfrm>
            <a:off x="6000760" y="578645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9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4868706" y="5750508"/>
            <a:ext cx="202061" cy="5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矩形 140"/>
          <p:cNvSpPr/>
          <p:nvPr/>
        </p:nvSpPr>
        <p:spPr>
          <a:xfrm>
            <a:off x="7286644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9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45" name="矩形 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46" name="矩形 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47" name="矩形 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48" name="矩形 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49" name="矩形 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50" name="矩形 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51" name="矩形 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52" name="矩形 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53" name="矩形 52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54" name="矩形 53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55" name="矩形 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56" name="矩形 55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  <p:sp>
        <p:nvSpPr>
          <p:cNvPr id="57" name="矩形 56"/>
          <p:cNvSpPr/>
          <p:nvPr/>
        </p:nvSpPr>
        <p:spPr>
          <a:xfrm>
            <a:off x="6000760" y="578645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10800000" flipV="1">
            <a:off x="3929058" y="5357826"/>
            <a:ext cx="500066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矩形 140"/>
          <p:cNvSpPr/>
          <p:nvPr/>
        </p:nvSpPr>
        <p:spPr>
          <a:xfrm>
            <a:off x="7286644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9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86644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8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9" name="矩形 48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50" name="矩形 49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51" name="矩形 50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52" name="矩形 51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53" name="矩形 52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54" name="矩形 53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55" name="矩形 54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56" name="矩形 55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57" name="矩形 56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58" name="矩形 57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59" name="矩形 58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60" name="矩形 59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  <p:sp>
        <p:nvSpPr>
          <p:cNvPr id="61" name="矩形 60"/>
          <p:cNvSpPr/>
          <p:nvPr/>
        </p:nvSpPr>
        <p:spPr>
          <a:xfrm>
            <a:off x="6000760" y="578645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10800000" flipV="1">
            <a:off x="3929058" y="5357826"/>
            <a:ext cx="500066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矩形 139"/>
          <p:cNvSpPr/>
          <p:nvPr/>
        </p:nvSpPr>
        <p:spPr>
          <a:xfrm>
            <a:off x="7286644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  <p:sp>
        <p:nvSpPr>
          <p:cNvPr id="141" name="矩形 140"/>
          <p:cNvSpPr/>
          <p:nvPr/>
        </p:nvSpPr>
        <p:spPr>
          <a:xfrm>
            <a:off x="7286644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9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86644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8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6" name="矩形 45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48" name="矩形 47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49" name="矩形 48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50" name="矩形 49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51" name="矩形 50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52" name="矩形 51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53" name="矩形 52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54" name="矩形 53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55" name="矩形 54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56" name="矩形 55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57" name="矩形 56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58" name="矩形 57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4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8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6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3429786" y="3713958"/>
            <a:ext cx="28575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131" name="矩形 130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132" name="矩形 131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133" name="矩形 132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134" name="矩形 133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135" name="矩形 134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136" name="矩形 135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137" name="矩形 136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138" name="矩形 137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139" name="矩形 138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140" name="矩形 139"/>
          <p:cNvSpPr/>
          <p:nvPr/>
        </p:nvSpPr>
        <p:spPr>
          <a:xfrm>
            <a:off x="7286644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  <p:sp>
        <p:nvSpPr>
          <p:cNvPr id="141" name="矩形 140"/>
          <p:cNvSpPr/>
          <p:nvPr/>
        </p:nvSpPr>
        <p:spPr>
          <a:xfrm>
            <a:off x="7286644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9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86644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8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cxnSp>
        <p:nvCxnSpPr>
          <p:cNvPr id="54" name="直接箭头连接符 53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8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58" name="矩形 57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86644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3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4754089" y="2218436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754089" y="2940193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54089" y="3661950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45284" y="510546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45284" y="582722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00760" y="510546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00760" y="582722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54089" y="5105463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54089" y="4383707"/>
            <a:ext cx="459300" cy="4593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54089" y="5827220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504895" y="294019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504895" y="4383707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4852511" y="2808964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4852511" y="353072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4852511" y="425247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4852511" y="4974235"/>
            <a:ext cx="262457" cy="12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4852511" y="5695991"/>
            <a:ext cx="262457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3204584" y="6056870"/>
            <a:ext cx="1549505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2843706" y="5695992"/>
            <a:ext cx="262457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3156248" y="4756816"/>
            <a:ext cx="396983" cy="434837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2501755" y="3872673"/>
            <a:ext cx="1705970" cy="759611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5213389" y="5335113"/>
            <a:ext cx="787371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6099182" y="5695991"/>
            <a:ext cx="262457" cy="120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3964195" y="3169843"/>
            <a:ext cx="789894" cy="1206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3964195" y="4613357"/>
            <a:ext cx="789894" cy="1206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3780845" y="4853975"/>
            <a:ext cx="396983" cy="1684032"/>
          </a:xfrm>
          <a:prstGeom prst="line">
            <a:avLst/>
          </a:prstGeom>
          <a:ln w="38100">
            <a:solidFill>
              <a:srgbClr val="00B05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428596" y="114298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low[u]</a:t>
            </a:r>
            <a:r>
              <a:rPr lang="zh-CN" altLang="en-US" sz="2000" b="1" dirty="0" smtClean="0"/>
              <a:t>取下述结点中时间戳最小的值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、以</a:t>
            </a:r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为根的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树上的所有结点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(2)</a:t>
            </a:r>
            <a:r>
              <a:rPr lang="zh-CN" altLang="en-US" sz="2000" b="1" dirty="0" smtClean="0"/>
              <a:t>、与</a:t>
            </a:r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中的结点以一条边相邻的所有结点</a:t>
            </a:r>
            <a:endParaRPr lang="en-US" altLang="zh-CN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4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8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6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3429786" y="3713958"/>
            <a:ext cx="28575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131" name="矩形 130"/>
          <p:cNvSpPr/>
          <p:nvPr/>
        </p:nvSpPr>
        <p:spPr>
          <a:xfrm>
            <a:off x="7286644" y="364331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132" name="矩形 131"/>
          <p:cNvSpPr/>
          <p:nvPr/>
        </p:nvSpPr>
        <p:spPr>
          <a:xfrm>
            <a:off x="7286644" y="392906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133" name="矩形 132"/>
          <p:cNvSpPr/>
          <p:nvPr/>
        </p:nvSpPr>
        <p:spPr>
          <a:xfrm>
            <a:off x="7286644" y="421481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134" name="矩形 133"/>
          <p:cNvSpPr/>
          <p:nvPr/>
        </p:nvSpPr>
        <p:spPr>
          <a:xfrm>
            <a:off x="7286644" y="450057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135" name="矩形 134"/>
          <p:cNvSpPr/>
          <p:nvPr/>
        </p:nvSpPr>
        <p:spPr>
          <a:xfrm>
            <a:off x="7286644" y="478632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136" name="矩形 135"/>
          <p:cNvSpPr/>
          <p:nvPr/>
        </p:nvSpPr>
        <p:spPr>
          <a:xfrm>
            <a:off x="7286644" y="507207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137" name="矩形 136"/>
          <p:cNvSpPr/>
          <p:nvPr/>
        </p:nvSpPr>
        <p:spPr>
          <a:xfrm>
            <a:off x="7286644" y="535782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138" name="矩形 137"/>
          <p:cNvSpPr/>
          <p:nvPr/>
        </p:nvSpPr>
        <p:spPr>
          <a:xfrm>
            <a:off x="7286644" y="59293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139" name="矩形 138"/>
          <p:cNvSpPr/>
          <p:nvPr/>
        </p:nvSpPr>
        <p:spPr>
          <a:xfrm>
            <a:off x="7286644" y="65008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140" name="矩形 139"/>
          <p:cNvSpPr/>
          <p:nvPr/>
        </p:nvSpPr>
        <p:spPr>
          <a:xfrm>
            <a:off x="7286644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  <p:sp>
        <p:nvSpPr>
          <p:cNvPr id="141" name="矩形 140"/>
          <p:cNvSpPr/>
          <p:nvPr/>
        </p:nvSpPr>
        <p:spPr>
          <a:xfrm>
            <a:off x="7286644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9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86644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8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cxnSp>
        <p:nvCxnSpPr>
          <p:cNvPr id="54" name="直接箭头连接符 53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8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7286644" y="564357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58" name="矩形 57"/>
          <p:cNvSpPr/>
          <p:nvPr/>
        </p:nvSpPr>
        <p:spPr>
          <a:xfrm>
            <a:off x="7286644" y="62150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86644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3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6.1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在求割点算法的基础上，每次搜索到一条新的边，就将其压入栈中。当发现一个割点时，排出栈顶元素直到排出相应的边。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3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4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8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6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矩形 129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(1,3)</a:t>
            </a:r>
          </a:p>
        </p:txBody>
      </p:sp>
      <p:sp>
        <p:nvSpPr>
          <p:cNvPr id="131" name="矩形 130"/>
          <p:cNvSpPr/>
          <p:nvPr/>
        </p:nvSpPr>
        <p:spPr>
          <a:xfrm>
            <a:off x="7286644" y="364331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(3,4)</a:t>
            </a:r>
          </a:p>
        </p:txBody>
      </p:sp>
      <p:sp>
        <p:nvSpPr>
          <p:cNvPr id="132" name="矩形 131"/>
          <p:cNvSpPr/>
          <p:nvPr/>
        </p:nvSpPr>
        <p:spPr>
          <a:xfrm>
            <a:off x="7286644" y="392906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(4,6)</a:t>
            </a:r>
          </a:p>
        </p:txBody>
      </p:sp>
      <p:sp>
        <p:nvSpPr>
          <p:cNvPr id="133" name="矩形 132"/>
          <p:cNvSpPr/>
          <p:nvPr/>
        </p:nvSpPr>
        <p:spPr>
          <a:xfrm>
            <a:off x="7286644" y="421481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(6,8)</a:t>
            </a:r>
          </a:p>
        </p:txBody>
      </p:sp>
      <p:sp>
        <p:nvSpPr>
          <p:cNvPr id="134" name="矩形 133"/>
          <p:cNvSpPr/>
          <p:nvPr/>
        </p:nvSpPr>
        <p:spPr>
          <a:xfrm>
            <a:off x="7286644" y="450057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(8,11)</a:t>
            </a:r>
          </a:p>
        </p:txBody>
      </p:sp>
      <p:sp>
        <p:nvSpPr>
          <p:cNvPr id="135" name="矩形 134"/>
          <p:cNvSpPr/>
          <p:nvPr/>
        </p:nvSpPr>
        <p:spPr>
          <a:xfrm>
            <a:off x="7286644" y="478632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(11,10)</a:t>
            </a:r>
          </a:p>
        </p:txBody>
      </p:sp>
      <p:sp>
        <p:nvSpPr>
          <p:cNvPr id="136" name="矩形 135"/>
          <p:cNvSpPr/>
          <p:nvPr/>
        </p:nvSpPr>
        <p:spPr>
          <a:xfrm>
            <a:off x="7286644" y="507207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(10,7)</a:t>
            </a:r>
          </a:p>
        </p:txBody>
      </p:sp>
      <p:sp>
        <p:nvSpPr>
          <p:cNvPr id="137" name="矩形 136"/>
          <p:cNvSpPr/>
          <p:nvPr/>
        </p:nvSpPr>
        <p:spPr>
          <a:xfrm>
            <a:off x="7286644" y="535782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(7,5)</a:t>
            </a:r>
          </a:p>
        </p:txBody>
      </p:sp>
      <p:sp>
        <p:nvSpPr>
          <p:cNvPr id="138" name="矩形 137"/>
          <p:cNvSpPr/>
          <p:nvPr/>
        </p:nvSpPr>
        <p:spPr>
          <a:xfrm>
            <a:off x="7286644" y="59293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(7,2)</a:t>
            </a:r>
          </a:p>
        </p:txBody>
      </p:sp>
      <p:sp>
        <p:nvSpPr>
          <p:cNvPr id="139" name="矩形 138"/>
          <p:cNvSpPr/>
          <p:nvPr/>
        </p:nvSpPr>
        <p:spPr>
          <a:xfrm>
            <a:off x="7286644" y="65008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(7,11)</a:t>
            </a:r>
          </a:p>
        </p:txBody>
      </p:sp>
      <p:sp>
        <p:nvSpPr>
          <p:cNvPr id="140" name="矩形 139"/>
          <p:cNvSpPr/>
          <p:nvPr/>
        </p:nvSpPr>
        <p:spPr>
          <a:xfrm>
            <a:off x="7286644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(8,9)</a:t>
            </a:r>
          </a:p>
        </p:txBody>
      </p:sp>
      <p:sp>
        <p:nvSpPr>
          <p:cNvPr id="141" name="矩形 140"/>
          <p:cNvSpPr/>
          <p:nvPr/>
        </p:nvSpPr>
        <p:spPr>
          <a:xfrm>
            <a:off x="7286644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(9,12)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9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286644" y="264318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8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  <p:cxnSp>
        <p:nvCxnSpPr>
          <p:cNvPr id="54" name="直接箭头连接符 53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8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7286644" y="564357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(5,6)</a:t>
            </a:r>
          </a:p>
        </p:txBody>
      </p:sp>
      <p:sp>
        <p:nvSpPr>
          <p:cNvPr id="58" name="矩形 57"/>
          <p:cNvSpPr/>
          <p:nvPr/>
        </p:nvSpPr>
        <p:spPr>
          <a:xfrm>
            <a:off x="7286644" y="62150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(2,3)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86644" y="328612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3</a:t>
            </a:r>
            <a:r>
              <a:rPr lang="zh-CN" altLang="en-US" b="1" dirty="0" smtClean="0"/>
              <a:t>是割点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边双联通分量：不含割边的极大联通分量。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边双联通分量是对点集的一个划分。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两个边双联通分量由一条割边连接。</a:t>
            </a:r>
          </a:p>
          <a:p>
            <a:pPr>
              <a:defRPr/>
            </a:pP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9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4868706" y="5750508"/>
            <a:ext cx="202061" cy="5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146" name="矩形 1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147" name="矩形 1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148" name="矩形 1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149" name="矩形 1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150" name="矩形 1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151" name="矩形 1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152" name="矩形 1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155" name="矩形 1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46" name="矩形 45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47" name="矩形 46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48" name="矩形 47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6000760" y="578645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9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4868706" y="5750508"/>
            <a:ext cx="202061" cy="5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146" name="矩形 1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147" name="矩形 1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148" name="矩形 1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149" name="矩形 1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150" name="矩形 1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151" name="矩形 1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152" name="矩形 1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155" name="矩形 1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46" name="矩形 45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47" name="矩形 46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48" name="矩形 47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6000760" y="578645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9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4868706" y="5750508"/>
            <a:ext cx="202061" cy="56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146" name="矩形 1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147" name="矩形 1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148" name="矩形 1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149" name="矩形 1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150" name="矩形 1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151" name="矩形 1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152" name="矩形 1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155" name="矩形 1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46" name="矩形 45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47" name="矩形 46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48" name="矩形 47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10800000" flipV="1">
            <a:off x="4000498" y="5357826"/>
            <a:ext cx="357188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146" name="矩形 1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147" name="矩形 1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148" name="矩形 1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149" name="矩形 1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150" name="矩形 1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151" name="矩形 1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152" name="矩形 1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155" name="矩形 1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46" name="矩形 45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47" name="矩形 46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48" name="矩形 47"/>
          <p:cNvSpPr/>
          <p:nvPr/>
        </p:nvSpPr>
        <p:spPr>
          <a:xfrm>
            <a:off x="6000760" y="550070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86644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(8,9)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3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4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8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6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10800000" flipV="1">
            <a:off x="4000498" y="5357826"/>
            <a:ext cx="357188" cy="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146" name="矩形 145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147" name="矩形 146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148" name="矩形 147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149" name="矩形 148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150" name="矩形 149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151" name="矩形 150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152" name="矩形 151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155" name="矩形 154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46" name="矩形 45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47" name="矩形 46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48" name="矩形 47"/>
          <p:cNvSpPr/>
          <p:nvPr/>
        </p:nvSpPr>
        <p:spPr>
          <a:xfrm>
            <a:off x="7429520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86644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(8,9)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3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4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8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6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3428198" y="3071016"/>
            <a:ext cx="28575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48" name="矩形 47"/>
          <p:cNvSpPr/>
          <p:nvPr/>
        </p:nvSpPr>
        <p:spPr>
          <a:xfrm>
            <a:off x="7429520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86644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(8,9)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286644" y="32739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(1,3)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3" name="矩形 52"/>
          <p:cNvSpPr/>
          <p:nvPr/>
        </p:nvSpPr>
        <p:spPr>
          <a:xfrm>
            <a:off x="6000760" y="26431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54" name="矩形 53"/>
          <p:cNvSpPr/>
          <p:nvPr/>
        </p:nvSpPr>
        <p:spPr>
          <a:xfrm>
            <a:off x="6000760" y="292893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55" name="矩形 54"/>
          <p:cNvSpPr/>
          <p:nvPr/>
        </p:nvSpPr>
        <p:spPr>
          <a:xfrm>
            <a:off x="6000760" y="321468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56" name="矩形 55"/>
          <p:cNvSpPr/>
          <p:nvPr/>
        </p:nvSpPr>
        <p:spPr>
          <a:xfrm>
            <a:off x="6000760" y="350043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57" name="矩形 56"/>
          <p:cNvSpPr/>
          <p:nvPr/>
        </p:nvSpPr>
        <p:spPr>
          <a:xfrm>
            <a:off x="6000760" y="378619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58" name="矩形 57"/>
          <p:cNvSpPr/>
          <p:nvPr/>
        </p:nvSpPr>
        <p:spPr>
          <a:xfrm>
            <a:off x="6000760" y="407194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59" name="矩形 58"/>
          <p:cNvSpPr/>
          <p:nvPr/>
        </p:nvSpPr>
        <p:spPr>
          <a:xfrm>
            <a:off x="6000760" y="435769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60" name="矩形 59"/>
          <p:cNvSpPr/>
          <p:nvPr/>
        </p:nvSpPr>
        <p:spPr>
          <a:xfrm>
            <a:off x="6000760" y="464344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61" name="矩形 60"/>
          <p:cNvSpPr/>
          <p:nvPr/>
        </p:nvSpPr>
        <p:spPr>
          <a:xfrm>
            <a:off x="6000760" y="492919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62" name="矩形 61"/>
          <p:cNvSpPr/>
          <p:nvPr/>
        </p:nvSpPr>
        <p:spPr>
          <a:xfrm>
            <a:off x="6000760" y="521495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FF00"/>
                </a:solidFill>
              </a:rPr>
              <a:t>1</a:t>
            </a:r>
            <a:endParaRPr lang="zh-CN" altLang="en-US" sz="1400" b="1" dirty="0">
              <a:solidFill>
                <a:srgbClr val="FFFF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3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4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8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6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箭头连接符 125"/>
          <p:cNvCxnSpPr/>
          <p:nvPr/>
        </p:nvCxnSpPr>
        <p:spPr>
          <a:xfrm rot="5400000" flipH="1" flipV="1">
            <a:off x="3428198" y="3071016"/>
            <a:ext cx="28575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48" name="矩形 47"/>
          <p:cNvSpPr/>
          <p:nvPr/>
        </p:nvSpPr>
        <p:spPr>
          <a:xfrm>
            <a:off x="7429520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86644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(8,9)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286644" y="32739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(1,3)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3" name="矩形 52"/>
          <p:cNvSpPr/>
          <p:nvPr/>
        </p:nvSpPr>
        <p:spPr>
          <a:xfrm>
            <a:off x="7429520" y="364331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54" name="矩形 53"/>
          <p:cNvSpPr/>
          <p:nvPr/>
        </p:nvSpPr>
        <p:spPr>
          <a:xfrm>
            <a:off x="7429520" y="392906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55" name="矩形 54"/>
          <p:cNvSpPr/>
          <p:nvPr/>
        </p:nvSpPr>
        <p:spPr>
          <a:xfrm>
            <a:off x="7429520" y="421481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56" name="矩形 55"/>
          <p:cNvSpPr/>
          <p:nvPr/>
        </p:nvSpPr>
        <p:spPr>
          <a:xfrm>
            <a:off x="7429520" y="450057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57" name="矩形 56"/>
          <p:cNvSpPr/>
          <p:nvPr/>
        </p:nvSpPr>
        <p:spPr>
          <a:xfrm>
            <a:off x="7429520" y="478632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58" name="矩形 57"/>
          <p:cNvSpPr/>
          <p:nvPr/>
        </p:nvSpPr>
        <p:spPr>
          <a:xfrm>
            <a:off x="7429520" y="507207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59" name="矩形 58"/>
          <p:cNvSpPr/>
          <p:nvPr/>
        </p:nvSpPr>
        <p:spPr>
          <a:xfrm>
            <a:off x="7429520" y="535782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60" name="矩形 59"/>
          <p:cNvSpPr/>
          <p:nvPr/>
        </p:nvSpPr>
        <p:spPr>
          <a:xfrm>
            <a:off x="7429520" y="564357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61" name="矩形 60"/>
          <p:cNvSpPr/>
          <p:nvPr/>
        </p:nvSpPr>
        <p:spPr>
          <a:xfrm>
            <a:off x="7429520" y="59293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62" name="矩形 61"/>
          <p:cNvSpPr/>
          <p:nvPr/>
        </p:nvSpPr>
        <p:spPr>
          <a:xfrm>
            <a:off x="7429520" y="62150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4754089" y="2218436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754089" y="294019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54089" y="3661950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45284" y="5105463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45284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00760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00760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54089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54089" y="438370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54089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504895" y="294019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504895" y="438370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4852511" y="2808964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4852511" y="353072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4852511" y="425247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4852511" y="4974235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4852511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3204584" y="6056870"/>
            <a:ext cx="1549505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2843706" y="5695992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3156248" y="4756816"/>
            <a:ext cx="396983" cy="4348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2501755" y="3872673"/>
            <a:ext cx="1705970" cy="7596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5213389" y="5335113"/>
            <a:ext cx="787371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6099182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3964195" y="3169843"/>
            <a:ext cx="789894" cy="120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3964195" y="4613357"/>
            <a:ext cx="789894" cy="120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3780845" y="4853975"/>
            <a:ext cx="396983" cy="168403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28596" y="114298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low[u]</a:t>
            </a:r>
            <a:r>
              <a:rPr lang="zh-CN" altLang="en-US" sz="2000" b="1" dirty="0" smtClean="0"/>
              <a:t>取下述结点中时间戳最小的值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、以</a:t>
            </a:r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为根的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树上的所有结点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(2)</a:t>
            </a:r>
            <a:r>
              <a:rPr lang="zh-CN" altLang="en-US" sz="2000" b="1" dirty="0" smtClean="0"/>
              <a:t>、与</a:t>
            </a:r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中的结点以一条边相邻的所有结点</a:t>
            </a:r>
            <a:endParaRPr lang="en-US" altLang="zh-CN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求边双连通分量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571472" y="785794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400" b="1" dirty="0" smtClean="0"/>
              <a:t>实现方式：</a:t>
            </a:r>
            <a:endParaRPr lang="en-US" altLang="zh-CN" sz="2400" b="1" dirty="0" smtClean="0"/>
          </a:p>
          <a:p>
            <a:pPr>
              <a:defRPr/>
            </a:pPr>
            <a:r>
              <a:rPr lang="zh-CN" altLang="en-US" sz="2400" b="1" dirty="0" smtClean="0"/>
              <a:t>在求割边算法的基础上，每次搜索到一个点，就将其压入栈中。当发现一条割边时，排出栈顶元素直到排出相应的顶点。</a:t>
            </a:r>
            <a:endParaRPr lang="en-US" altLang="zh-CN" sz="2400" b="1" dirty="0" smtClean="0"/>
          </a:p>
        </p:txBody>
      </p:sp>
      <p:sp>
        <p:nvSpPr>
          <p:cNvPr id="89" name="椭圆 88"/>
          <p:cNvSpPr/>
          <p:nvPr/>
        </p:nvSpPr>
        <p:spPr>
          <a:xfrm>
            <a:off x="3450952" y="250908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0" name="椭圆 89"/>
          <p:cNvSpPr/>
          <p:nvPr/>
        </p:nvSpPr>
        <p:spPr>
          <a:xfrm>
            <a:off x="3450952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3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1" name="椭圆 90"/>
          <p:cNvSpPr/>
          <p:nvPr/>
        </p:nvSpPr>
        <p:spPr>
          <a:xfrm>
            <a:off x="3450952" y="385677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4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2" name="椭圆 91"/>
          <p:cNvSpPr/>
          <p:nvPr/>
        </p:nvSpPr>
        <p:spPr>
          <a:xfrm>
            <a:off x="1575501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7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3" name="椭圆 92"/>
          <p:cNvSpPr/>
          <p:nvPr/>
        </p:nvSpPr>
        <p:spPr>
          <a:xfrm>
            <a:off x="1575501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10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4" name="椭圆 93"/>
          <p:cNvSpPr/>
          <p:nvPr/>
        </p:nvSpPr>
        <p:spPr>
          <a:xfrm>
            <a:off x="4614863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9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4614863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3450952" y="5204457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8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3450952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6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3450952" y="5878301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11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99" name="椭圆 98"/>
          <p:cNvSpPr/>
          <p:nvPr/>
        </p:nvSpPr>
        <p:spPr>
          <a:xfrm>
            <a:off x="2284685" y="3182928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2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sp>
        <p:nvSpPr>
          <p:cNvPr id="100" name="椭圆 99"/>
          <p:cNvSpPr/>
          <p:nvPr/>
        </p:nvSpPr>
        <p:spPr>
          <a:xfrm>
            <a:off x="2284685" y="4530615"/>
            <a:ext cx="428809" cy="428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rgbClr val="FFC000"/>
                </a:solidFill>
              </a:rPr>
              <a:t>5</a:t>
            </a:r>
            <a:endParaRPr lang="zh-CN" altLang="en-US" sz="1400" b="1" dirty="0">
              <a:solidFill>
                <a:srgbClr val="FFC000"/>
              </a:solidFill>
            </a:endParaRPr>
          </a:p>
        </p:txBody>
      </p:sp>
      <p:cxnSp>
        <p:nvCxnSpPr>
          <p:cNvPr id="102" name="直接箭头连接符 101"/>
          <p:cNvCxnSpPr>
            <a:stCxn id="89" idx="4"/>
            <a:endCxn id="90" idx="0"/>
          </p:cNvCxnSpPr>
          <p:nvPr/>
        </p:nvCxnSpPr>
        <p:spPr>
          <a:xfrm rot="5400000">
            <a:off x="3542840" y="3060411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90" idx="4"/>
            <a:endCxn id="91" idx="0"/>
          </p:cNvCxnSpPr>
          <p:nvPr/>
        </p:nvCxnSpPr>
        <p:spPr>
          <a:xfrm rot="5400000">
            <a:off x="3542840" y="3734254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>
            <a:stCxn id="91" idx="4"/>
            <a:endCxn id="97" idx="0"/>
          </p:cNvCxnSpPr>
          <p:nvPr/>
        </p:nvCxnSpPr>
        <p:spPr>
          <a:xfrm rot="5400000">
            <a:off x="3542840" y="4408097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箭头连接符 107"/>
          <p:cNvCxnSpPr>
            <a:stCxn id="97" idx="4"/>
            <a:endCxn id="96" idx="0"/>
          </p:cNvCxnSpPr>
          <p:nvPr/>
        </p:nvCxnSpPr>
        <p:spPr>
          <a:xfrm rot="5400000">
            <a:off x="3542840" y="5081941"/>
            <a:ext cx="245033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接箭头连接符 109"/>
          <p:cNvCxnSpPr>
            <a:stCxn id="96" idx="4"/>
            <a:endCxn id="98" idx="0"/>
          </p:cNvCxnSpPr>
          <p:nvPr/>
        </p:nvCxnSpPr>
        <p:spPr>
          <a:xfrm rot="5400000">
            <a:off x="3542840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箭头连接符 110"/>
          <p:cNvCxnSpPr>
            <a:stCxn id="98" idx="2"/>
            <a:endCxn id="93" idx="6"/>
          </p:cNvCxnSpPr>
          <p:nvPr/>
        </p:nvCxnSpPr>
        <p:spPr>
          <a:xfrm rot="10800000">
            <a:off x="2004310" y="6092706"/>
            <a:ext cx="144664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stCxn id="93" idx="0"/>
            <a:endCxn id="92" idx="4"/>
          </p:cNvCxnSpPr>
          <p:nvPr/>
        </p:nvCxnSpPr>
        <p:spPr>
          <a:xfrm rot="5400000" flipH="1" flipV="1">
            <a:off x="1667389" y="5755784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92" idx="7"/>
            <a:endCxn id="100" idx="3"/>
          </p:cNvCxnSpPr>
          <p:nvPr/>
        </p:nvCxnSpPr>
        <p:spPr>
          <a:xfrm rot="5400000" flipH="1" flipV="1">
            <a:off x="1959183" y="4878956"/>
            <a:ext cx="370629" cy="40597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箭头连接符 116"/>
          <p:cNvCxnSpPr>
            <a:stCxn id="100" idx="6"/>
            <a:endCxn id="97" idx="2"/>
          </p:cNvCxnSpPr>
          <p:nvPr/>
        </p:nvCxnSpPr>
        <p:spPr>
          <a:xfrm>
            <a:off x="2713494" y="4745020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92" idx="0"/>
            <a:endCxn id="99" idx="4"/>
          </p:cNvCxnSpPr>
          <p:nvPr/>
        </p:nvCxnSpPr>
        <p:spPr>
          <a:xfrm rot="5400000" flipH="1" flipV="1">
            <a:off x="1348138" y="4053506"/>
            <a:ext cx="1592720" cy="7091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接箭头连接符 119"/>
          <p:cNvCxnSpPr>
            <a:stCxn id="99" idx="6"/>
            <a:endCxn id="90" idx="2"/>
          </p:cNvCxnSpPr>
          <p:nvPr/>
        </p:nvCxnSpPr>
        <p:spPr>
          <a:xfrm>
            <a:off x="2713494" y="3397333"/>
            <a:ext cx="737457" cy="112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箭头连接符 120"/>
          <p:cNvCxnSpPr>
            <a:stCxn id="92" idx="5"/>
            <a:endCxn id="98" idx="1"/>
          </p:cNvCxnSpPr>
          <p:nvPr/>
        </p:nvCxnSpPr>
        <p:spPr>
          <a:xfrm rot="16200000" flipH="1">
            <a:off x="2542316" y="4969665"/>
            <a:ext cx="370630" cy="1572237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>
            <a:stCxn id="96" idx="6"/>
            <a:endCxn id="94" idx="2"/>
          </p:cNvCxnSpPr>
          <p:nvPr/>
        </p:nvCxnSpPr>
        <p:spPr>
          <a:xfrm>
            <a:off x="3879761" y="5418862"/>
            <a:ext cx="735102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接箭头连接符 123"/>
          <p:cNvCxnSpPr>
            <a:stCxn id="94" idx="4"/>
            <a:endCxn id="95" idx="0"/>
          </p:cNvCxnSpPr>
          <p:nvPr/>
        </p:nvCxnSpPr>
        <p:spPr>
          <a:xfrm rot="5400000">
            <a:off x="4706751" y="5755783"/>
            <a:ext cx="245034" cy="1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6000760" y="200024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栈</a:t>
            </a:r>
            <a:endParaRPr lang="zh-CN" altLang="en-US" b="1" dirty="0"/>
          </a:p>
        </p:txBody>
      </p:sp>
      <p:sp>
        <p:nvSpPr>
          <p:cNvPr id="145" name="矩形 144"/>
          <p:cNvSpPr/>
          <p:nvPr/>
        </p:nvSpPr>
        <p:spPr>
          <a:xfrm>
            <a:off x="600076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</a:t>
            </a:r>
          </a:p>
        </p:txBody>
      </p:sp>
      <p:sp>
        <p:nvSpPr>
          <p:cNvPr id="48" name="矩形 47"/>
          <p:cNvSpPr/>
          <p:nvPr/>
        </p:nvSpPr>
        <p:spPr>
          <a:xfrm>
            <a:off x="7429520" y="300037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9</a:t>
            </a:r>
          </a:p>
        </p:txBody>
      </p:sp>
      <p:sp>
        <p:nvSpPr>
          <p:cNvPr id="49" name="矩形 48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86644" y="20002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(9,12)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86644" y="26431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(8,9)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286644" y="32739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(1,3)</a:t>
            </a:r>
            <a:r>
              <a:rPr lang="zh-CN" altLang="en-US" b="1" dirty="0" smtClean="0"/>
              <a:t>是割边</a:t>
            </a:r>
            <a:endParaRPr lang="zh-CN" altLang="en-US" b="1" dirty="0"/>
          </a:p>
        </p:txBody>
      </p:sp>
      <p:sp>
        <p:nvSpPr>
          <p:cNvPr id="53" name="矩形 52"/>
          <p:cNvSpPr/>
          <p:nvPr/>
        </p:nvSpPr>
        <p:spPr>
          <a:xfrm>
            <a:off x="7429520" y="364331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3</a:t>
            </a:r>
          </a:p>
        </p:txBody>
      </p:sp>
      <p:sp>
        <p:nvSpPr>
          <p:cNvPr id="54" name="矩形 53"/>
          <p:cNvSpPr/>
          <p:nvPr/>
        </p:nvSpPr>
        <p:spPr>
          <a:xfrm>
            <a:off x="7429520" y="392906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</a:p>
        </p:txBody>
      </p:sp>
      <p:sp>
        <p:nvSpPr>
          <p:cNvPr id="55" name="矩形 54"/>
          <p:cNvSpPr/>
          <p:nvPr/>
        </p:nvSpPr>
        <p:spPr>
          <a:xfrm>
            <a:off x="7429520" y="421481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6</a:t>
            </a:r>
          </a:p>
        </p:txBody>
      </p:sp>
      <p:sp>
        <p:nvSpPr>
          <p:cNvPr id="56" name="矩形 55"/>
          <p:cNvSpPr/>
          <p:nvPr/>
        </p:nvSpPr>
        <p:spPr>
          <a:xfrm>
            <a:off x="7429520" y="450057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  <p:sp>
        <p:nvSpPr>
          <p:cNvPr id="57" name="矩形 56"/>
          <p:cNvSpPr/>
          <p:nvPr/>
        </p:nvSpPr>
        <p:spPr>
          <a:xfrm>
            <a:off x="7429520" y="478632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11</a:t>
            </a:r>
          </a:p>
        </p:txBody>
      </p:sp>
      <p:sp>
        <p:nvSpPr>
          <p:cNvPr id="58" name="矩形 57"/>
          <p:cNvSpPr/>
          <p:nvPr/>
        </p:nvSpPr>
        <p:spPr>
          <a:xfrm>
            <a:off x="7429520" y="5072074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10</a:t>
            </a:r>
          </a:p>
        </p:txBody>
      </p:sp>
      <p:sp>
        <p:nvSpPr>
          <p:cNvPr id="59" name="矩形 58"/>
          <p:cNvSpPr/>
          <p:nvPr/>
        </p:nvSpPr>
        <p:spPr>
          <a:xfrm>
            <a:off x="7429520" y="5357826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7</a:t>
            </a:r>
          </a:p>
        </p:txBody>
      </p:sp>
      <p:sp>
        <p:nvSpPr>
          <p:cNvPr id="60" name="矩形 59"/>
          <p:cNvSpPr/>
          <p:nvPr/>
        </p:nvSpPr>
        <p:spPr>
          <a:xfrm>
            <a:off x="7429520" y="5643578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5</a:t>
            </a:r>
          </a:p>
        </p:txBody>
      </p:sp>
      <p:sp>
        <p:nvSpPr>
          <p:cNvPr id="61" name="矩形 60"/>
          <p:cNvSpPr/>
          <p:nvPr/>
        </p:nvSpPr>
        <p:spPr>
          <a:xfrm>
            <a:off x="7429520" y="59293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2</a:t>
            </a:r>
          </a:p>
        </p:txBody>
      </p:sp>
      <p:sp>
        <p:nvSpPr>
          <p:cNvPr id="62" name="矩形 61"/>
          <p:cNvSpPr/>
          <p:nvPr/>
        </p:nvSpPr>
        <p:spPr>
          <a:xfrm>
            <a:off x="7429520" y="6215082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6.2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求双连通分量算法复杂度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642910" y="1071546"/>
            <a:ext cx="7286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prstClr val="black"/>
                </a:solidFill>
              </a:rPr>
              <a:t>相比求割点、割边的算法，求双连通分量的算法只是增加了一个栈，每个元素至多进栈一次出栈一次。</a:t>
            </a:r>
            <a:endParaRPr lang="en-US" altLang="zh-CN" sz="2400" b="1" dirty="0" smtClean="0">
              <a:solidFill>
                <a:prstClr val="black"/>
              </a:solidFill>
            </a:endParaRPr>
          </a:p>
          <a:p>
            <a:pPr lvl="0"/>
            <a:endParaRPr lang="en-US" altLang="zh-CN" sz="24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2400" b="1" dirty="0" smtClean="0">
                <a:solidFill>
                  <a:prstClr val="black"/>
                </a:solidFill>
              </a:rPr>
              <a:t>因此</a:t>
            </a:r>
            <a:endParaRPr lang="en-US" altLang="zh-CN" sz="2400" b="1" dirty="0" smtClean="0">
              <a:solidFill>
                <a:prstClr val="black"/>
              </a:solidFill>
            </a:endParaRPr>
          </a:p>
          <a:p>
            <a:pPr lvl="0"/>
            <a:r>
              <a:rPr lang="zh-CN" altLang="en-US" sz="2400" b="1" dirty="0" smtClean="0">
                <a:solidFill>
                  <a:prstClr val="black"/>
                </a:solidFill>
              </a:rPr>
              <a:t>算法的时间复杂度依旧是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O(V+E)</a:t>
            </a:r>
          </a:p>
          <a:p>
            <a:pPr lvl="0"/>
            <a:r>
              <a:rPr lang="zh-CN" altLang="en-US" sz="2400" b="1" dirty="0" smtClean="0">
                <a:solidFill>
                  <a:prstClr val="black"/>
                </a:solidFill>
              </a:rPr>
              <a:t>算法的空间复杂度依旧是</a:t>
            </a:r>
            <a:r>
              <a:rPr lang="en-US" altLang="zh-CN" sz="2400" b="1" dirty="0" smtClean="0">
                <a:solidFill>
                  <a:prstClr val="black"/>
                </a:solidFill>
              </a:rPr>
              <a:t>O(V+E)</a:t>
            </a:r>
            <a:endParaRPr lang="zh-CN" altLang="en-US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、</a:t>
            </a:r>
            <a:r>
              <a:rPr lang="en-US" altLang="zh-CN" sz="2400" b="1" dirty="0" err="1" smtClean="0"/>
              <a:t>Tarjan’s</a:t>
            </a:r>
            <a:r>
              <a:rPr lang="en-US" altLang="zh-CN" sz="2400" b="1" dirty="0" smtClean="0"/>
              <a:t> Algorithm</a:t>
            </a:r>
            <a:r>
              <a:rPr lang="zh-CN" altLang="en-US" sz="2400" b="1" dirty="0" smtClean="0"/>
              <a:t>算法实现</a:t>
            </a:r>
            <a:endParaRPr lang="zh-CN" altLang="en-US" sz="2400" b="1" dirty="0"/>
          </a:p>
        </p:txBody>
      </p:sp>
      <p:sp>
        <p:nvSpPr>
          <p:cNvPr id="7" name="椭圆 6"/>
          <p:cNvSpPr/>
          <p:nvPr/>
        </p:nvSpPr>
        <p:spPr>
          <a:xfrm>
            <a:off x="4754089" y="2218436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754089" y="294019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3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4754089" y="3661950"/>
            <a:ext cx="459300" cy="459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4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745284" y="5105463"/>
            <a:ext cx="459300" cy="4593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7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45284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10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000760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9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000760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754089" y="5105463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8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4754089" y="4383707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754089" y="5827220"/>
            <a:ext cx="459300" cy="4593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11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504895" y="2940193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2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504895" y="4383707"/>
            <a:ext cx="459300" cy="4593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5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20" name="直接箭头连接符 19"/>
          <p:cNvCxnSpPr>
            <a:stCxn id="7" idx="4"/>
            <a:endCxn id="8" idx="0"/>
          </p:cNvCxnSpPr>
          <p:nvPr/>
        </p:nvCxnSpPr>
        <p:spPr>
          <a:xfrm rot="5400000">
            <a:off x="4852511" y="2808964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8" idx="4"/>
            <a:endCxn id="9" idx="0"/>
          </p:cNvCxnSpPr>
          <p:nvPr/>
        </p:nvCxnSpPr>
        <p:spPr>
          <a:xfrm rot="5400000">
            <a:off x="4852511" y="353072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9" idx="4"/>
            <a:endCxn id="15" idx="0"/>
          </p:cNvCxnSpPr>
          <p:nvPr/>
        </p:nvCxnSpPr>
        <p:spPr>
          <a:xfrm rot="5400000">
            <a:off x="4852511" y="4252478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>
            <a:stCxn id="15" idx="4"/>
            <a:endCxn id="14" idx="0"/>
          </p:cNvCxnSpPr>
          <p:nvPr/>
        </p:nvCxnSpPr>
        <p:spPr>
          <a:xfrm rot="5400000">
            <a:off x="4852511" y="4974235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14" idx="4"/>
            <a:endCxn id="16" idx="0"/>
          </p:cNvCxnSpPr>
          <p:nvPr/>
        </p:nvCxnSpPr>
        <p:spPr>
          <a:xfrm rot="5400000">
            <a:off x="4852511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>
            <a:stCxn id="16" idx="2"/>
            <a:endCxn id="11" idx="6"/>
          </p:cNvCxnSpPr>
          <p:nvPr/>
        </p:nvCxnSpPr>
        <p:spPr>
          <a:xfrm rot="10800000">
            <a:off x="3204584" y="6056870"/>
            <a:ext cx="1549505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stCxn id="11" idx="0"/>
            <a:endCxn id="10" idx="4"/>
          </p:cNvCxnSpPr>
          <p:nvPr/>
        </p:nvCxnSpPr>
        <p:spPr>
          <a:xfrm rot="5400000" flipH="1" flipV="1">
            <a:off x="2843706" y="5695992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>
            <a:stCxn id="10" idx="7"/>
            <a:endCxn id="18" idx="3"/>
          </p:cNvCxnSpPr>
          <p:nvPr/>
        </p:nvCxnSpPr>
        <p:spPr>
          <a:xfrm rot="5400000" flipH="1" flipV="1">
            <a:off x="3156248" y="4756816"/>
            <a:ext cx="396983" cy="434837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10" idx="0"/>
            <a:endCxn id="17" idx="4"/>
          </p:cNvCxnSpPr>
          <p:nvPr/>
        </p:nvCxnSpPr>
        <p:spPr>
          <a:xfrm rot="5400000" flipH="1" flipV="1">
            <a:off x="2501755" y="3872673"/>
            <a:ext cx="1705970" cy="759611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4" idx="6"/>
            <a:endCxn id="12" idx="2"/>
          </p:cNvCxnSpPr>
          <p:nvPr/>
        </p:nvCxnSpPr>
        <p:spPr>
          <a:xfrm>
            <a:off x="5213389" y="5335113"/>
            <a:ext cx="787371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12" idx="4"/>
            <a:endCxn id="13" idx="0"/>
          </p:cNvCxnSpPr>
          <p:nvPr/>
        </p:nvCxnSpPr>
        <p:spPr>
          <a:xfrm rot="5400000">
            <a:off x="6099182" y="5695991"/>
            <a:ext cx="262457" cy="12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>
            <a:stCxn id="17" idx="6"/>
            <a:endCxn id="8" idx="2"/>
          </p:cNvCxnSpPr>
          <p:nvPr/>
        </p:nvCxnSpPr>
        <p:spPr>
          <a:xfrm>
            <a:off x="3964195" y="3169843"/>
            <a:ext cx="789894" cy="1206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>
            <a:stCxn id="18" idx="6"/>
            <a:endCxn id="15" idx="2"/>
          </p:cNvCxnSpPr>
          <p:nvPr/>
        </p:nvCxnSpPr>
        <p:spPr>
          <a:xfrm>
            <a:off x="3964195" y="4613357"/>
            <a:ext cx="789894" cy="1206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>
            <a:stCxn id="10" idx="5"/>
            <a:endCxn id="16" idx="1"/>
          </p:cNvCxnSpPr>
          <p:nvPr/>
        </p:nvCxnSpPr>
        <p:spPr>
          <a:xfrm rot="16200000" flipH="1">
            <a:off x="3780845" y="4853975"/>
            <a:ext cx="396983" cy="1684032"/>
          </a:xfrm>
          <a:prstGeom prst="line">
            <a:avLst/>
          </a:prstGeom>
          <a:ln w="38100">
            <a:solidFill>
              <a:srgbClr val="0070C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28596" y="1142984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 smtClean="0"/>
              <a:t>low[u]</a:t>
            </a:r>
            <a:r>
              <a:rPr lang="zh-CN" altLang="en-US" sz="2000" b="1" dirty="0" smtClean="0"/>
              <a:t>取下述结点中时间戳最小的值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、以</a:t>
            </a:r>
            <a:r>
              <a:rPr lang="en-US" altLang="zh-CN" sz="2000" b="1" dirty="0" smtClean="0"/>
              <a:t>u</a:t>
            </a:r>
            <a:r>
              <a:rPr lang="zh-CN" altLang="en-US" sz="2000" b="1" dirty="0" smtClean="0"/>
              <a:t>为根的</a:t>
            </a:r>
            <a:r>
              <a:rPr lang="en-US" altLang="zh-CN" sz="2000" b="1" dirty="0" err="1" smtClean="0"/>
              <a:t>dfs</a:t>
            </a:r>
            <a:r>
              <a:rPr lang="zh-CN" altLang="en-US" sz="2000" b="1" dirty="0" smtClean="0"/>
              <a:t>树上的所有结点</a:t>
            </a:r>
            <a:endParaRPr lang="en-US" altLang="zh-CN" sz="2000" b="1" dirty="0" smtClean="0"/>
          </a:p>
          <a:p>
            <a:r>
              <a:rPr lang="en-US" altLang="zh-CN" sz="2000" b="1" dirty="0" smtClean="0"/>
              <a:t>(2)</a:t>
            </a:r>
            <a:r>
              <a:rPr lang="zh-CN" altLang="en-US" sz="2000" b="1" dirty="0" smtClean="0"/>
              <a:t>、与</a:t>
            </a:r>
            <a:r>
              <a:rPr lang="en-US" altLang="zh-CN" sz="2000" b="1" dirty="0" smtClean="0"/>
              <a:t>(1)</a:t>
            </a:r>
            <a:r>
              <a:rPr lang="zh-CN" altLang="en-US" sz="2000" b="1" dirty="0" smtClean="0"/>
              <a:t>中的结点以一条边相邻的所有结点</a:t>
            </a:r>
            <a:endParaRPr lang="en-US" altLang="zh-CN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6742</Words>
  <Application>Microsoft Office PowerPoint</Application>
  <PresentationFormat>全屏显示(4:3)</PresentationFormat>
  <Paragraphs>2077</Paragraphs>
  <Slides>81</Slides>
  <Notes>79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81</vt:i4>
      </vt:variant>
    </vt:vector>
  </HeadingPairs>
  <TitlesOfParts>
    <vt:vector size="8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  <vt:lpstr>幻灯片 38</vt:lpstr>
      <vt:lpstr>幻灯片 39</vt:lpstr>
      <vt:lpstr>幻灯片 40</vt:lpstr>
      <vt:lpstr>幻灯片 41</vt:lpstr>
      <vt:lpstr>幻灯片 42</vt:lpstr>
      <vt:lpstr>幻灯片 43</vt:lpstr>
      <vt:lpstr>幻灯片 44</vt:lpstr>
      <vt:lpstr>幻灯片 45</vt:lpstr>
      <vt:lpstr>幻灯片 46</vt:lpstr>
      <vt:lpstr>幻灯片 47</vt:lpstr>
      <vt:lpstr>幻灯片 48</vt:lpstr>
      <vt:lpstr>幻灯片 49</vt:lpstr>
      <vt:lpstr>幻灯片 50</vt:lpstr>
      <vt:lpstr>幻灯片 51</vt:lpstr>
      <vt:lpstr>幻灯片 52</vt:lpstr>
      <vt:lpstr>幻灯片 53</vt:lpstr>
      <vt:lpstr>幻灯片 54</vt:lpstr>
      <vt:lpstr>幻灯片 55</vt:lpstr>
      <vt:lpstr>幻灯片 56</vt:lpstr>
      <vt:lpstr>幻灯片 57</vt:lpstr>
      <vt:lpstr>幻灯片 58</vt:lpstr>
      <vt:lpstr>幻灯片 59</vt:lpstr>
      <vt:lpstr>幻灯片 60</vt:lpstr>
      <vt:lpstr>幻灯片 61</vt:lpstr>
      <vt:lpstr>幻灯片 62</vt:lpstr>
      <vt:lpstr>幻灯片 63</vt:lpstr>
      <vt:lpstr>幻灯片 64</vt:lpstr>
      <vt:lpstr>幻灯片 65</vt:lpstr>
      <vt:lpstr>幻灯片 66</vt:lpstr>
      <vt:lpstr>幻灯片 67</vt:lpstr>
      <vt:lpstr>幻灯片 68</vt:lpstr>
      <vt:lpstr>幻灯片 69</vt:lpstr>
      <vt:lpstr>幻灯片 70</vt:lpstr>
      <vt:lpstr>幻灯片 71</vt:lpstr>
      <vt:lpstr>幻灯片 72</vt:lpstr>
      <vt:lpstr>幻灯片 73</vt:lpstr>
      <vt:lpstr>幻灯片 74</vt:lpstr>
      <vt:lpstr>幻灯片 75</vt:lpstr>
      <vt:lpstr>幻灯片 76</vt:lpstr>
      <vt:lpstr>幻灯片 77</vt:lpstr>
      <vt:lpstr>幻灯片 78</vt:lpstr>
      <vt:lpstr>幻灯片 79</vt:lpstr>
      <vt:lpstr>幻灯片 80</vt:lpstr>
      <vt:lpstr>幻灯片 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62</cp:revision>
  <dcterms:created xsi:type="dcterms:W3CDTF">2020-11-30T14:30:22Z</dcterms:created>
  <dcterms:modified xsi:type="dcterms:W3CDTF">2020-12-02T01:27:12Z</dcterms:modified>
</cp:coreProperties>
</file>