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8" r:id="rId2"/>
    <p:sldId id="264" r:id="rId3"/>
    <p:sldId id="265" r:id="rId4"/>
    <p:sldId id="266" r:id="rId5"/>
    <p:sldId id="267" r:id="rId6"/>
    <p:sldId id="296" r:id="rId7"/>
    <p:sldId id="301" r:id="rId8"/>
    <p:sldId id="297" r:id="rId9"/>
    <p:sldId id="302" r:id="rId10"/>
    <p:sldId id="306" r:id="rId11"/>
    <p:sldId id="300" r:id="rId12"/>
    <p:sldId id="298" r:id="rId13"/>
    <p:sldId id="299" r:id="rId14"/>
    <p:sldId id="303" r:id="rId15"/>
    <p:sldId id="304" r:id="rId16"/>
    <p:sldId id="305" r:id="rId17"/>
    <p:sldId id="279" r:id="rId18"/>
    <p:sldId id="289" r:id="rId19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F65C3F"/>
    <a:srgbClr val="FB2B61"/>
    <a:srgbClr val="5C33D9"/>
    <a:srgbClr val="128EEF"/>
    <a:srgbClr val="24AF9B"/>
    <a:srgbClr val="4AB3D4"/>
    <a:srgbClr val="2F364B"/>
    <a:srgbClr val="676767"/>
    <a:srgbClr val="FF54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16" autoAdjust="0"/>
    <p:restoredTop sz="96318" autoAdjust="0"/>
  </p:normalViewPr>
  <p:slideViewPr>
    <p:cSldViewPr snapToGrid="0">
      <p:cViewPr>
        <p:scale>
          <a:sx n="94" d="100"/>
          <a:sy n="94" d="100"/>
        </p:scale>
        <p:origin x="-121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CBB2E-48DC-49CA-8E72-BE7599524DFA}" type="datetimeFigureOut">
              <a:rPr lang="zh-CN" altLang="en-US" smtClean="0"/>
              <a:t>2020/11/24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B25B89-6052-41D9-A908-A6BE7E761BF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9206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25B89-6052-41D9-A908-A6BE7E761BF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85970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25B89-6052-41D9-A908-A6BE7E761B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327688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25B89-6052-41D9-A908-A6BE7E761B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67562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25B89-6052-41D9-A908-A6BE7E761B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72355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25B89-6052-41D9-A908-A6BE7E761B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93798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25B89-6052-41D9-A908-A6BE7E761B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26544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25B89-6052-41D9-A908-A6BE7E761B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63636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25B89-6052-41D9-A908-A6BE7E761B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43674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25B89-6052-41D9-A908-A6BE7E761BFD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42409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25B89-6052-41D9-A908-A6BE7E761BFD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2756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25B89-6052-41D9-A908-A6BE7E761BF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084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25B89-6052-41D9-A908-A6BE7E761BF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8625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25B89-6052-41D9-A908-A6BE7E761BF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5630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B25B89-6052-41D9-A908-A6BE7E761BF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99283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25B89-6052-41D9-A908-A6BE7E761B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64260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25B89-6052-41D9-A908-A6BE7E761B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62188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25B89-6052-41D9-A908-A6BE7E761B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02105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1B25B89-6052-41D9-A908-A6BE7E761BFD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6925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F752-093A-47B5-9666-7DC80AC766F8}" type="datetimeFigureOut">
              <a:rPr lang="zh-CN" altLang="en-US" smtClean="0"/>
              <a:t>2020/11/24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FFDA4-7F78-489C-AB5B-DFB6510008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0353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F752-093A-47B5-9666-7DC80AC766F8}" type="datetimeFigureOut">
              <a:rPr lang="zh-CN" altLang="en-US" smtClean="0"/>
              <a:t>2020/11/24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FFDA4-7F78-489C-AB5B-DFB6510008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801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F752-093A-47B5-9666-7DC80AC766F8}" type="datetimeFigureOut">
              <a:rPr lang="zh-CN" altLang="en-US" smtClean="0"/>
              <a:t>2020/11/24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FFDA4-7F78-489C-AB5B-DFB6510008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246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F752-093A-47B5-9666-7DC80AC766F8}" type="datetimeFigureOut">
              <a:rPr lang="zh-CN" altLang="en-US" smtClean="0"/>
              <a:t>2020/11/24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FFDA4-7F78-489C-AB5B-DFB6510008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6578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F752-093A-47B5-9666-7DC80AC766F8}" type="datetimeFigureOut">
              <a:rPr lang="zh-CN" altLang="en-US" smtClean="0"/>
              <a:t>2020/11/24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FFDA4-7F78-489C-AB5B-DFB6510008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0101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F752-093A-47B5-9666-7DC80AC766F8}" type="datetimeFigureOut">
              <a:rPr lang="zh-CN" altLang="en-US" smtClean="0"/>
              <a:t>2020/11/24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FFDA4-7F78-489C-AB5B-DFB6510008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3331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F752-093A-47B5-9666-7DC80AC766F8}" type="datetimeFigureOut">
              <a:rPr lang="zh-CN" altLang="en-US" smtClean="0"/>
              <a:t>2020/11/24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FFDA4-7F78-489C-AB5B-DFB6510008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99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F752-093A-47B5-9666-7DC80AC766F8}" type="datetimeFigureOut">
              <a:rPr lang="zh-CN" altLang="en-US" smtClean="0"/>
              <a:t>2020/11/24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FFDA4-7F78-489C-AB5B-DFB6510008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5583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F752-093A-47B5-9666-7DC80AC766F8}" type="datetimeFigureOut">
              <a:rPr lang="zh-CN" altLang="en-US" smtClean="0"/>
              <a:t>2020/11/24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FFDA4-7F78-489C-AB5B-DFB6510008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4451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F752-093A-47B5-9666-7DC80AC766F8}" type="datetimeFigureOut">
              <a:rPr lang="zh-CN" altLang="en-US" smtClean="0"/>
              <a:t>2020/11/24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FFDA4-7F78-489C-AB5B-DFB6510008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3107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F752-093A-47B5-9666-7DC80AC766F8}" type="datetimeFigureOut">
              <a:rPr lang="zh-CN" altLang="en-US" smtClean="0"/>
              <a:t>2020/11/24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FFDA4-7F78-489C-AB5B-DFB6510008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4166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FF752-093A-47B5-9666-7DC80AC766F8}" type="datetimeFigureOut">
              <a:rPr lang="zh-CN" altLang="en-US" smtClean="0"/>
              <a:t>2020/11/24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FFDA4-7F78-489C-AB5B-DFB6510008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075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random/>
      </p:transition>
    </mc:Choice>
    <mc:Fallback xmlns="">
      <p:transition spd="slow" advClick="0" advTm="5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md.edu/class/fall2017/cmsc451-0101/Lects/lect13-dp-floyd.pdf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m.wikipedia.org/wiki/Floyd%E2%80%93Warshall_algorithm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组合 41">
            <a:extLst>
              <a:ext uri="{FF2B5EF4-FFF2-40B4-BE49-F238E27FC236}">
                <a16:creationId xmlns:a16="http://schemas.microsoft.com/office/drawing/2014/main" id="{7AFA7012-798C-40E5-B08A-FE9678A251D7}"/>
              </a:ext>
            </a:extLst>
          </p:cNvPr>
          <p:cNvGrpSpPr/>
          <p:nvPr/>
        </p:nvGrpSpPr>
        <p:grpSpPr>
          <a:xfrm>
            <a:off x="-653216" y="-646369"/>
            <a:ext cx="11127151" cy="8144235"/>
            <a:chOff x="6666450" y="-983792"/>
            <a:chExt cx="11127151" cy="8144235"/>
          </a:xfrm>
        </p:grpSpPr>
        <p:sp>
          <p:nvSpPr>
            <p:cNvPr id="44" name="矩形 43">
              <a:extLst>
                <a:ext uri="{FF2B5EF4-FFF2-40B4-BE49-F238E27FC236}">
                  <a16:creationId xmlns:a16="http://schemas.microsoft.com/office/drawing/2014/main" id="{227B53CD-A63F-4C91-A9FF-1D36E56A1C02}"/>
                </a:ext>
              </a:extLst>
            </p:cNvPr>
            <p:cNvSpPr/>
            <p:nvPr/>
          </p:nvSpPr>
          <p:spPr>
            <a:xfrm>
              <a:off x="14231484" y="4873548"/>
              <a:ext cx="1465300" cy="1409392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  <a:alpha val="22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36B1F8BD-6223-4476-8E54-3EA176FBE218}"/>
                </a:ext>
              </a:extLst>
            </p:cNvPr>
            <p:cNvSpPr/>
            <p:nvPr/>
          </p:nvSpPr>
          <p:spPr>
            <a:xfrm>
              <a:off x="10889733" y="5693157"/>
              <a:ext cx="1465300" cy="1409392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6E7ADB3A-2F2C-410D-8252-ED41992D3E41}"/>
                </a:ext>
              </a:extLst>
            </p:cNvPr>
            <p:cNvSpPr/>
            <p:nvPr/>
          </p:nvSpPr>
          <p:spPr>
            <a:xfrm>
              <a:off x="11459350" y="3900642"/>
              <a:ext cx="1465300" cy="1409392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A5FF5BCC-FD31-420A-A408-C5135593AC27}"/>
                </a:ext>
              </a:extLst>
            </p:cNvPr>
            <p:cNvSpPr/>
            <p:nvPr/>
          </p:nvSpPr>
          <p:spPr>
            <a:xfrm>
              <a:off x="10726700" y="2812823"/>
              <a:ext cx="1465300" cy="1409392"/>
            </a:xfrm>
            <a:prstGeom prst="rect">
              <a:avLst/>
            </a:prstGeom>
            <a:noFill/>
            <a:ln w="31750"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7CCF0A5B-5F90-48C0-80EA-D6D0A8DABC5E}"/>
                </a:ext>
              </a:extLst>
            </p:cNvPr>
            <p:cNvSpPr/>
            <p:nvPr/>
          </p:nvSpPr>
          <p:spPr>
            <a:xfrm>
              <a:off x="11459350" y="859522"/>
              <a:ext cx="1465300" cy="1409392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F6310E21-0E24-41DC-87C5-0237703D19D6}"/>
                </a:ext>
              </a:extLst>
            </p:cNvPr>
            <p:cNvSpPr/>
            <p:nvPr/>
          </p:nvSpPr>
          <p:spPr>
            <a:xfrm>
              <a:off x="9049978" y="-983792"/>
              <a:ext cx="1465300" cy="1409392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41928513-ACB6-48B3-A3C8-D031F908A5A2}"/>
                </a:ext>
              </a:extLst>
            </p:cNvPr>
            <p:cNvSpPr/>
            <p:nvPr/>
          </p:nvSpPr>
          <p:spPr>
            <a:xfrm>
              <a:off x="10298206" y="-248321"/>
              <a:ext cx="1465300" cy="1409392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006EBB9F-CD94-422C-B0EE-AAD400BB34DF}"/>
                </a:ext>
              </a:extLst>
            </p:cNvPr>
            <p:cNvSpPr/>
            <p:nvPr/>
          </p:nvSpPr>
          <p:spPr>
            <a:xfrm>
              <a:off x="9019399" y="2018030"/>
              <a:ext cx="1465300" cy="1409392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40E9E687-E6E0-4351-B0E9-1EA7FB106887}"/>
                </a:ext>
              </a:extLst>
            </p:cNvPr>
            <p:cNvSpPr/>
            <p:nvPr/>
          </p:nvSpPr>
          <p:spPr>
            <a:xfrm>
              <a:off x="9723663" y="3195946"/>
              <a:ext cx="1465300" cy="1409392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0EA22228-8B9C-4A87-9906-3A886140440F}"/>
                </a:ext>
              </a:extLst>
            </p:cNvPr>
            <p:cNvSpPr/>
            <p:nvPr/>
          </p:nvSpPr>
          <p:spPr>
            <a:xfrm>
              <a:off x="9948038" y="1403431"/>
              <a:ext cx="1465300" cy="1409392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AA8B53EF-C010-4EF4-B061-9456970B6D5E}"/>
                </a:ext>
              </a:extLst>
            </p:cNvPr>
            <p:cNvSpPr/>
            <p:nvPr/>
          </p:nvSpPr>
          <p:spPr>
            <a:xfrm>
              <a:off x="8687216" y="4045177"/>
              <a:ext cx="1465300" cy="1409392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066696DA-9313-4E4B-871C-84ADDC678106}"/>
                </a:ext>
              </a:extLst>
            </p:cNvPr>
            <p:cNvSpPr/>
            <p:nvPr/>
          </p:nvSpPr>
          <p:spPr>
            <a:xfrm>
              <a:off x="9565556" y="5078558"/>
              <a:ext cx="1465300" cy="1409392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FC56AE96-4295-4D24-B746-963B4F4BF8E5}"/>
                </a:ext>
              </a:extLst>
            </p:cNvPr>
            <p:cNvSpPr/>
            <p:nvPr/>
          </p:nvSpPr>
          <p:spPr>
            <a:xfrm>
              <a:off x="7706178" y="5709012"/>
              <a:ext cx="1465300" cy="1409392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7C8284BA-D9BF-4E1C-81F9-1A6B5FBA870B}"/>
                </a:ext>
              </a:extLst>
            </p:cNvPr>
            <p:cNvSpPr/>
            <p:nvPr/>
          </p:nvSpPr>
          <p:spPr>
            <a:xfrm>
              <a:off x="6666450" y="2635785"/>
              <a:ext cx="1465300" cy="1409392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6FF71A69-8C13-44D9-B0D0-214EF78E0CB2}"/>
                </a:ext>
              </a:extLst>
            </p:cNvPr>
            <p:cNvSpPr/>
            <p:nvPr/>
          </p:nvSpPr>
          <p:spPr>
            <a:xfrm>
              <a:off x="7917324" y="2977169"/>
              <a:ext cx="1465300" cy="1409392"/>
            </a:xfrm>
            <a:prstGeom prst="rect">
              <a:avLst/>
            </a:prstGeom>
            <a:noFill/>
            <a:ln w="44450"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586B7DCF-14EE-4304-BFDD-F8E41FDEEE12}"/>
                </a:ext>
              </a:extLst>
            </p:cNvPr>
            <p:cNvSpPr/>
            <p:nvPr/>
          </p:nvSpPr>
          <p:spPr>
            <a:xfrm>
              <a:off x="7753838" y="1397085"/>
              <a:ext cx="1465300" cy="1409392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4F9407C0-EFD0-43B9-8A36-8D892AEF3B28}"/>
                </a:ext>
              </a:extLst>
            </p:cNvPr>
            <p:cNvSpPr/>
            <p:nvPr/>
          </p:nvSpPr>
          <p:spPr>
            <a:xfrm>
              <a:off x="8914982" y="279953"/>
              <a:ext cx="1465300" cy="1409392"/>
            </a:xfrm>
            <a:prstGeom prst="rect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7D9E52CE-4D25-4C74-A7D6-0F911C8BB5FE}"/>
                </a:ext>
              </a:extLst>
            </p:cNvPr>
            <p:cNvSpPr/>
            <p:nvPr/>
          </p:nvSpPr>
          <p:spPr>
            <a:xfrm>
              <a:off x="9219138" y="595617"/>
              <a:ext cx="849381" cy="849381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1FF070DA-414F-49FE-97A1-D9F01C222624}"/>
                </a:ext>
              </a:extLst>
            </p:cNvPr>
            <p:cNvSpPr/>
            <p:nvPr/>
          </p:nvSpPr>
          <p:spPr>
            <a:xfrm>
              <a:off x="8984983" y="4386561"/>
              <a:ext cx="849381" cy="849381"/>
            </a:xfrm>
            <a:prstGeom prst="rect">
              <a:avLst/>
            </a:prstGeom>
            <a:noFill/>
            <a:ln w="666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8CEF42DF-93AB-4945-A6A8-8D339B4DBF17}"/>
                </a:ext>
              </a:extLst>
            </p:cNvPr>
            <p:cNvSpPr/>
            <p:nvPr/>
          </p:nvSpPr>
          <p:spPr>
            <a:xfrm>
              <a:off x="9506628" y="2187986"/>
              <a:ext cx="1665630" cy="166563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C7F47249-2D08-4AB1-9681-F2F62707AE98}"/>
                </a:ext>
              </a:extLst>
            </p:cNvPr>
            <p:cNvSpPr/>
            <p:nvPr/>
          </p:nvSpPr>
          <p:spPr>
            <a:xfrm>
              <a:off x="8625287" y="5837692"/>
              <a:ext cx="1322751" cy="1322751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3A5ADC00-ACCB-4CBF-9CB1-155BE7026C02}"/>
                </a:ext>
              </a:extLst>
            </p:cNvPr>
            <p:cNvSpPr/>
            <p:nvPr/>
          </p:nvSpPr>
          <p:spPr>
            <a:xfrm>
              <a:off x="10711122" y="5219936"/>
              <a:ext cx="1349667" cy="1349667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00A66F15-32AA-4AB3-B1AE-40AE4AC36167}"/>
                </a:ext>
              </a:extLst>
            </p:cNvPr>
            <p:cNvSpPr/>
            <p:nvPr/>
          </p:nvSpPr>
          <p:spPr>
            <a:xfrm>
              <a:off x="10680688" y="-291864"/>
              <a:ext cx="1330496" cy="1330496"/>
            </a:xfrm>
            <a:prstGeom prst="rect">
              <a:avLst/>
            </a:prstGeom>
            <a:noFill/>
            <a:ln w="603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矩形 45">
              <a:extLst>
                <a:ext uri="{FF2B5EF4-FFF2-40B4-BE49-F238E27FC236}">
                  <a16:creationId xmlns:a16="http://schemas.microsoft.com/office/drawing/2014/main" id="{A8EC09B3-4D26-45A0-8845-A6EECF3A0B32}"/>
                </a:ext>
              </a:extLst>
            </p:cNvPr>
            <p:cNvSpPr/>
            <p:nvPr/>
          </p:nvSpPr>
          <p:spPr>
            <a:xfrm>
              <a:off x="13239672" y="3124949"/>
              <a:ext cx="1465300" cy="1409392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  <a:alpha val="22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矩形 46">
              <a:extLst>
                <a:ext uri="{FF2B5EF4-FFF2-40B4-BE49-F238E27FC236}">
                  <a16:creationId xmlns:a16="http://schemas.microsoft.com/office/drawing/2014/main" id="{6AAB4875-4FC4-4AB7-8FC0-871911AB8FF2}"/>
                </a:ext>
              </a:extLst>
            </p:cNvPr>
            <p:cNvSpPr/>
            <p:nvPr/>
          </p:nvSpPr>
          <p:spPr>
            <a:xfrm>
              <a:off x="14565052" y="2269926"/>
              <a:ext cx="1465300" cy="1409392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  <a:alpha val="22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矩形 47">
              <a:extLst>
                <a:ext uri="{FF2B5EF4-FFF2-40B4-BE49-F238E27FC236}">
                  <a16:creationId xmlns:a16="http://schemas.microsoft.com/office/drawing/2014/main" id="{C8DC75B5-6D3E-476A-8716-1C2D38AA8497}"/>
                </a:ext>
              </a:extLst>
            </p:cNvPr>
            <p:cNvSpPr/>
            <p:nvPr/>
          </p:nvSpPr>
          <p:spPr>
            <a:xfrm>
              <a:off x="16328301" y="2136745"/>
              <a:ext cx="1465300" cy="1409392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  <a:alpha val="22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矩形 81">
              <a:extLst>
                <a:ext uri="{FF2B5EF4-FFF2-40B4-BE49-F238E27FC236}">
                  <a16:creationId xmlns:a16="http://schemas.microsoft.com/office/drawing/2014/main" id="{D00AE3E5-F787-4496-BC9F-FE4478F87F73}"/>
                </a:ext>
              </a:extLst>
            </p:cNvPr>
            <p:cNvSpPr/>
            <p:nvPr/>
          </p:nvSpPr>
          <p:spPr>
            <a:xfrm>
              <a:off x="15811153" y="3427422"/>
              <a:ext cx="1465300" cy="1409392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  <a:alpha val="22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矩形 82">
              <a:extLst>
                <a:ext uri="{FF2B5EF4-FFF2-40B4-BE49-F238E27FC236}">
                  <a16:creationId xmlns:a16="http://schemas.microsoft.com/office/drawing/2014/main" id="{22C1626D-1EB9-49B7-B850-E755AD6AC26D}"/>
                </a:ext>
              </a:extLst>
            </p:cNvPr>
            <p:cNvSpPr/>
            <p:nvPr/>
          </p:nvSpPr>
          <p:spPr>
            <a:xfrm>
              <a:off x="15282494" y="1206106"/>
              <a:ext cx="1465300" cy="1409392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  <a:alpha val="22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D95035E2-DF95-4CBF-915B-C2D64D7C8039}"/>
              </a:ext>
            </a:extLst>
          </p:cNvPr>
          <p:cNvGrpSpPr/>
          <p:nvPr/>
        </p:nvGrpSpPr>
        <p:grpSpPr>
          <a:xfrm>
            <a:off x="5875371" y="1199770"/>
            <a:ext cx="6039971" cy="4114701"/>
            <a:chOff x="6238471" y="307563"/>
            <a:chExt cx="6039971" cy="4114701"/>
          </a:xfrm>
        </p:grpSpPr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57ECD779-18A3-4BF0-BCF0-9139F1891390}"/>
                </a:ext>
              </a:extLst>
            </p:cNvPr>
            <p:cNvSpPr txBox="1"/>
            <p:nvPr/>
          </p:nvSpPr>
          <p:spPr>
            <a:xfrm>
              <a:off x="6238471" y="307563"/>
              <a:ext cx="6039971" cy="3539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3200" b="1" spc="600" dirty="0">
                  <a:solidFill>
                    <a:schemeClr val="bg2">
                      <a:lumMod val="25000"/>
                    </a:schemeClr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Constructing Shortest Path with Floyd-</a:t>
              </a:r>
              <a:r>
                <a:rPr lang="en-US" altLang="zh-CN" sz="3200" b="1" spc="600" dirty="0" err="1">
                  <a:solidFill>
                    <a:schemeClr val="bg2">
                      <a:lumMod val="25000"/>
                    </a:schemeClr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Warshall</a:t>
              </a:r>
              <a:endParaRPr lang="en-US" altLang="zh-CN" sz="3200" b="1" spc="600" dirty="0">
                <a:solidFill>
                  <a:schemeClr val="bg2">
                    <a:lumMod val="25000"/>
                  </a:scheme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  <a:p>
              <a:endParaRPr lang="en-US" altLang="zh-CN" sz="3200" b="1" spc="600" dirty="0">
                <a:solidFill>
                  <a:schemeClr val="bg2">
                    <a:lumMod val="25000"/>
                  </a:scheme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  <a:p>
              <a:r>
                <a:rPr lang="zh-CN" altLang="en-US" sz="3200" b="1" spc="600" dirty="0">
                  <a:solidFill>
                    <a:schemeClr val="bg2">
                      <a:lumMod val="25000"/>
                    </a:schemeClr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在</a:t>
              </a:r>
              <a:r>
                <a:rPr lang="en-US" altLang="zh-CN" sz="3200" b="1" spc="600" dirty="0">
                  <a:solidFill>
                    <a:schemeClr val="bg2">
                      <a:lumMod val="25000"/>
                    </a:schemeClr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Floyd-</a:t>
              </a:r>
              <a:r>
                <a:rPr lang="en-US" altLang="zh-CN" sz="3200" b="1" spc="600" dirty="0" err="1">
                  <a:solidFill>
                    <a:schemeClr val="bg2">
                      <a:lumMod val="25000"/>
                    </a:schemeClr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Warshall</a:t>
              </a:r>
              <a:r>
                <a:rPr lang="zh-CN" altLang="en-US" sz="3200" b="1" spc="600" dirty="0">
                  <a:solidFill>
                    <a:schemeClr val="bg2">
                      <a:lumMod val="25000"/>
                    </a:schemeClr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基础上构造最短路</a:t>
              </a:r>
              <a:endParaRPr lang="en-US" altLang="zh-CN" sz="3200" b="1" spc="600" dirty="0">
                <a:solidFill>
                  <a:schemeClr val="bg2">
                    <a:lumMod val="25000"/>
                  </a:scheme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  <a:p>
              <a:endParaRPr lang="zh-CN" altLang="en-US" sz="3200" b="1" spc="600" dirty="0">
                <a:solidFill>
                  <a:schemeClr val="bg2">
                    <a:lumMod val="25000"/>
                  </a:scheme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37" name="圆角矩形 17">
              <a:extLst>
                <a:ext uri="{FF2B5EF4-FFF2-40B4-BE49-F238E27FC236}">
                  <a16:creationId xmlns:a16="http://schemas.microsoft.com/office/drawing/2014/main" id="{419F1001-FB8D-495A-88CB-98F0555EA4B7}"/>
                </a:ext>
              </a:extLst>
            </p:cNvPr>
            <p:cNvSpPr/>
            <p:nvPr/>
          </p:nvSpPr>
          <p:spPr>
            <a:xfrm>
              <a:off x="7422111" y="3521592"/>
              <a:ext cx="2835629" cy="379655"/>
            </a:xfrm>
            <a:prstGeom prst="round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40" name="燕尾形 23">
              <a:extLst>
                <a:ext uri="{FF2B5EF4-FFF2-40B4-BE49-F238E27FC236}">
                  <a16:creationId xmlns:a16="http://schemas.microsoft.com/office/drawing/2014/main" id="{DFE2851B-1E8E-4955-8D3B-72304C42B698}"/>
                </a:ext>
              </a:extLst>
            </p:cNvPr>
            <p:cNvSpPr/>
            <p:nvPr/>
          </p:nvSpPr>
          <p:spPr>
            <a:xfrm>
              <a:off x="9416412" y="4307964"/>
              <a:ext cx="74613" cy="114300"/>
            </a:xfrm>
            <a:prstGeom prst="chevron">
              <a:avLst>
                <a:gd name="adj" fmla="val 6914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41" name="文本框 40">
              <a:extLst>
                <a:ext uri="{FF2B5EF4-FFF2-40B4-BE49-F238E27FC236}">
                  <a16:creationId xmlns:a16="http://schemas.microsoft.com/office/drawing/2014/main" id="{40C8042C-E9F6-469B-90F3-28BC1A5EFAB5}"/>
                </a:ext>
              </a:extLst>
            </p:cNvPr>
            <p:cNvSpPr txBox="1"/>
            <p:nvPr/>
          </p:nvSpPr>
          <p:spPr>
            <a:xfrm>
              <a:off x="7495986" y="3557530"/>
              <a:ext cx="2687877" cy="30777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400" spc="300" dirty="0">
                  <a:solidFill>
                    <a:schemeClr val="bg1"/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尹嘉恒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3424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>
            <a:extLst>
              <a:ext uri="{FF2B5EF4-FFF2-40B4-BE49-F238E27FC236}">
                <a16:creationId xmlns:a16="http://schemas.microsoft.com/office/drawing/2014/main" id="{AE777496-9F9E-4A7A-BB8F-ADFAD85B2F4A}"/>
              </a:ext>
            </a:extLst>
          </p:cNvPr>
          <p:cNvGrpSpPr/>
          <p:nvPr/>
        </p:nvGrpSpPr>
        <p:grpSpPr>
          <a:xfrm>
            <a:off x="415234" y="-199604"/>
            <a:ext cx="9945725" cy="1272564"/>
            <a:chOff x="415234" y="-199604"/>
            <a:chExt cx="9945725" cy="1272564"/>
          </a:xfrm>
        </p:grpSpPr>
        <p:sp>
          <p:nvSpPr>
            <p:cNvPr id="32" name="饼形 6">
              <a:extLst>
                <a:ext uri="{FF2B5EF4-FFF2-40B4-BE49-F238E27FC236}">
                  <a16:creationId xmlns:a16="http://schemas.microsoft.com/office/drawing/2014/main" id="{F84FD497-AE93-4D6F-BF09-444AA041FB5A}"/>
                </a:ext>
              </a:extLst>
            </p:cNvPr>
            <p:cNvSpPr/>
            <p:nvPr/>
          </p:nvSpPr>
          <p:spPr>
            <a:xfrm rot="16200000">
              <a:off x="610005" y="-394375"/>
              <a:ext cx="1210658" cy="1600200"/>
            </a:xfrm>
            <a:prstGeom prst="pie">
              <a:avLst>
                <a:gd name="adj1" fmla="val 10780140"/>
                <a:gd name="adj2" fmla="val 1620000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ED10EF23-834C-46BF-A59A-0C60BC651F36}"/>
                </a:ext>
              </a:extLst>
            </p:cNvPr>
            <p:cNvSpPr/>
            <p:nvPr/>
          </p:nvSpPr>
          <p:spPr>
            <a:xfrm>
              <a:off x="546360" y="360163"/>
              <a:ext cx="149859" cy="1781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704469D1-8819-4E32-95FC-3E27C59E9A58}"/>
                </a:ext>
              </a:extLst>
            </p:cNvPr>
            <p:cNvSpPr txBox="1"/>
            <p:nvPr/>
          </p:nvSpPr>
          <p:spPr>
            <a:xfrm>
              <a:off x="1276284" y="360163"/>
              <a:ext cx="90846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cs"/>
                </a:rPr>
                <a:t>Method 2: record when computing </a:t>
              </a:r>
              <a:r>
                <a:rPr kumimoji="0" lang="en-US" altLang="zh-CN" sz="2800" b="0" i="1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cs"/>
                </a:rPr>
                <a:t>D</a:t>
              </a:r>
              <a:endParaRPr kumimoji="0" lang="zh-CN" altLang="en-US" sz="2800" b="0" i="1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cs"/>
              </a:endParaRPr>
            </a:p>
          </p:txBody>
        </p:sp>
        <p:sp>
          <p:nvSpPr>
            <p:cNvPr id="35" name="文本框 19">
              <a:extLst>
                <a:ext uri="{FF2B5EF4-FFF2-40B4-BE49-F238E27FC236}">
                  <a16:creationId xmlns:a16="http://schemas.microsoft.com/office/drawing/2014/main" id="{678BF6B0-3BD7-4C28-9809-7BC80F40C995}"/>
                </a:ext>
              </a:extLst>
            </p:cNvPr>
            <p:cNvSpPr txBox="1"/>
            <p:nvPr/>
          </p:nvSpPr>
          <p:spPr>
            <a:xfrm>
              <a:off x="1291314" y="731776"/>
              <a:ext cx="2924339" cy="341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1" i="1" u="none" strike="noStrike" kern="1200" cap="none" spc="200" normalizeH="0" baseline="0" noProof="0" dirty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 </a:t>
              </a:r>
              <a:r>
                <a:rPr kumimoji="0" lang="zh-CN" altLang="en-US" sz="1200" b="1" i="1" u="none" strike="noStrike" kern="1200" cap="none" spc="200" normalizeH="0" baseline="0" noProof="0" dirty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方法二：计算权值矩阵时记录</a:t>
              </a:r>
            </a:p>
          </p:txBody>
        </p:sp>
      </p:grpSp>
      <p:pic>
        <p:nvPicPr>
          <p:cNvPr id="7" name="图片 6">
            <a:extLst>
              <a:ext uri="{FF2B5EF4-FFF2-40B4-BE49-F238E27FC236}">
                <a16:creationId xmlns:a16="http://schemas.microsoft.com/office/drawing/2014/main" id="{0D107891-1DDF-45E3-81E6-57EAE2D7476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599" t="4236" r="2516" b="4236"/>
          <a:stretch/>
        </p:blipFill>
        <p:spPr>
          <a:xfrm>
            <a:off x="2134976" y="1443151"/>
            <a:ext cx="8854336" cy="376641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20976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>
            <a:extLst>
              <a:ext uri="{FF2B5EF4-FFF2-40B4-BE49-F238E27FC236}">
                <a16:creationId xmlns:a16="http://schemas.microsoft.com/office/drawing/2014/main" id="{AE777496-9F9E-4A7A-BB8F-ADFAD85B2F4A}"/>
              </a:ext>
            </a:extLst>
          </p:cNvPr>
          <p:cNvGrpSpPr/>
          <p:nvPr/>
        </p:nvGrpSpPr>
        <p:grpSpPr>
          <a:xfrm>
            <a:off x="415234" y="-199604"/>
            <a:ext cx="9945725" cy="1272564"/>
            <a:chOff x="415234" y="-199604"/>
            <a:chExt cx="9945725" cy="1272564"/>
          </a:xfrm>
        </p:grpSpPr>
        <p:sp>
          <p:nvSpPr>
            <p:cNvPr id="32" name="饼形 6">
              <a:extLst>
                <a:ext uri="{FF2B5EF4-FFF2-40B4-BE49-F238E27FC236}">
                  <a16:creationId xmlns:a16="http://schemas.microsoft.com/office/drawing/2014/main" id="{F84FD497-AE93-4D6F-BF09-444AA041FB5A}"/>
                </a:ext>
              </a:extLst>
            </p:cNvPr>
            <p:cNvSpPr/>
            <p:nvPr/>
          </p:nvSpPr>
          <p:spPr>
            <a:xfrm rot="16200000">
              <a:off x="610005" y="-394375"/>
              <a:ext cx="1210658" cy="1600200"/>
            </a:xfrm>
            <a:prstGeom prst="pie">
              <a:avLst>
                <a:gd name="adj1" fmla="val 10780140"/>
                <a:gd name="adj2" fmla="val 1620000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ED10EF23-834C-46BF-A59A-0C60BC651F36}"/>
                </a:ext>
              </a:extLst>
            </p:cNvPr>
            <p:cNvSpPr/>
            <p:nvPr/>
          </p:nvSpPr>
          <p:spPr>
            <a:xfrm>
              <a:off x="546360" y="360163"/>
              <a:ext cx="149859" cy="1781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704469D1-8819-4E32-95FC-3E27C59E9A58}"/>
                </a:ext>
              </a:extLst>
            </p:cNvPr>
            <p:cNvSpPr txBox="1"/>
            <p:nvPr/>
          </p:nvSpPr>
          <p:spPr>
            <a:xfrm>
              <a:off x="1276284" y="360163"/>
              <a:ext cx="90846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cs"/>
                </a:rPr>
                <a:t>Method 2: record when computing </a:t>
              </a:r>
              <a:r>
                <a:rPr kumimoji="0" lang="en-US" altLang="zh-CN" sz="2800" b="0" i="1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cs"/>
                </a:rPr>
                <a:t>D</a:t>
              </a:r>
              <a:endParaRPr kumimoji="0" lang="zh-CN" altLang="en-US" sz="2800" b="0" i="1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cs"/>
              </a:endParaRPr>
            </a:p>
          </p:txBody>
        </p:sp>
        <p:sp>
          <p:nvSpPr>
            <p:cNvPr id="35" name="文本框 19">
              <a:extLst>
                <a:ext uri="{FF2B5EF4-FFF2-40B4-BE49-F238E27FC236}">
                  <a16:creationId xmlns:a16="http://schemas.microsoft.com/office/drawing/2014/main" id="{678BF6B0-3BD7-4C28-9809-7BC80F40C995}"/>
                </a:ext>
              </a:extLst>
            </p:cNvPr>
            <p:cNvSpPr txBox="1"/>
            <p:nvPr/>
          </p:nvSpPr>
          <p:spPr>
            <a:xfrm>
              <a:off x="1291314" y="731776"/>
              <a:ext cx="2924339" cy="341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1" i="1" u="none" strike="noStrike" kern="1200" cap="none" spc="200" normalizeH="0" baseline="0" noProof="0" dirty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方法二：计算权值矩阵时记录</a:t>
              </a: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7FDCD012-53C5-4109-8087-9B593F166D60}"/>
                  </a:ext>
                </a:extLst>
              </p:cNvPr>
              <p:cNvSpPr txBox="1"/>
              <p:nvPr/>
            </p:nvSpPr>
            <p:spPr>
              <a:xfrm>
                <a:off x="546360" y="1940540"/>
                <a:ext cx="7829093" cy="480131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dirty="0"/>
                  <a:t>let </a:t>
                </a:r>
                <a:r>
                  <a:rPr lang="en-US" altLang="zh-CN" dirty="0" err="1"/>
                  <a:t>dist</a:t>
                </a:r>
                <a:r>
                  <a:rPr lang="en-US" altLang="zh-CN" dirty="0"/>
                  <a:t> be a |</a:t>
                </a:r>
                <a:r>
                  <a:rPr lang="en-US" altLang="zh-CN" dirty="0" err="1"/>
                  <a:t>V|x|V</a:t>
                </a:r>
                <a:r>
                  <a:rPr lang="en-US" altLang="zh-CN" dirty="0"/>
                  <a:t>| array of minimum distances initialized to </a:t>
                </a:r>
                <a14:m>
                  <m:oMath xmlns:m="http://schemas.openxmlformats.org/officeDocument/2006/math"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altLang="zh-CN" dirty="0"/>
                  <a:t>  </a:t>
                </a:r>
                <a:br>
                  <a:rPr lang="en-US" altLang="zh-CN" dirty="0"/>
                </a:br>
                <a:r>
                  <a:rPr lang="en-US" altLang="zh-CN" dirty="0">
                    <a:solidFill>
                      <a:srgbClr val="FF0000"/>
                    </a:solidFill>
                  </a:rPr>
                  <a:t>let next be a |</a:t>
                </a:r>
                <a:r>
                  <a:rPr lang="en-US" altLang="zh-CN" dirty="0" err="1">
                    <a:solidFill>
                      <a:srgbClr val="FF0000"/>
                    </a:solidFill>
                  </a:rPr>
                  <a:t>V|x|V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|  array of vertex indices initialized to null</a:t>
                </a:r>
                <a:br>
                  <a:rPr lang="en-US" altLang="zh-CN" dirty="0"/>
                </a:br>
                <a:r>
                  <a:rPr lang="en-US" altLang="zh-CN" dirty="0"/>
                  <a:t>procedure </a:t>
                </a:r>
                <a:r>
                  <a:rPr lang="en-US" altLang="zh-CN" dirty="0" err="1"/>
                  <a:t>FloydWarshallWithPathReconstruction</a:t>
                </a:r>
                <a:r>
                  <a:rPr lang="en-US" altLang="zh-CN" dirty="0"/>
                  <a:t>() is</a:t>
                </a:r>
                <a:br>
                  <a:rPr lang="en-US" altLang="zh-CN" dirty="0"/>
                </a:br>
                <a:r>
                  <a:rPr lang="en-US" altLang="zh-CN" dirty="0"/>
                  <a:t>    for each edge (u, v) do</a:t>
                </a:r>
                <a:br>
                  <a:rPr lang="en-US" altLang="zh-CN" dirty="0"/>
                </a:br>
                <a:r>
                  <a:rPr lang="en-US" altLang="zh-CN" dirty="0"/>
                  <a:t>        </a:t>
                </a:r>
                <a:r>
                  <a:rPr lang="en-US" altLang="zh-CN" dirty="0" err="1"/>
                  <a:t>dist</a:t>
                </a:r>
                <a:r>
                  <a:rPr lang="en-US" altLang="zh-CN" dirty="0"/>
                  <a:t>[u][v] ← w(u, v)  // The weight of the edge (u, v)</a:t>
                </a:r>
                <a:br>
                  <a:rPr lang="en-US" altLang="zh-CN" dirty="0"/>
                </a:br>
                <a:r>
                  <a:rPr lang="en-US" altLang="zh-CN" dirty="0"/>
                  <a:t>        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next[u][v] ← v</a:t>
                </a:r>
                <a:br>
                  <a:rPr lang="en-US" altLang="zh-CN" dirty="0">
                    <a:solidFill>
                      <a:srgbClr val="FF0000"/>
                    </a:solidFill>
                  </a:rPr>
                </a:br>
                <a:r>
                  <a:rPr lang="en-US" altLang="zh-CN" dirty="0"/>
                  <a:t>    for each vertex v do</a:t>
                </a:r>
                <a:br>
                  <a:rPr lang="en-US" altLang="zh-CN" dirty="0"/>
                </a:br>
                <a:r>
                  <a:rPr lang="en-US" altLang="zh-CN" dirty="0"/>
                  <a:t>        </a:t>
                </a:r>
                <a:r>
                  <a:rPr lang="en-US" altLang="zh-CN" dirty="0" err="1"/>
                  <a:t>dist</a:t>
                </a:r>
                <a:r>
                  <a:rPr lang="en-US" altLang="zh-CN" dirty="0"/>
                  <a:t>[v][v] ← 0</a:t>
                </a:r>
                <a:br>
                  <a:rPr lang="en-US" altLang="zh-CN" dirty="0"/>
                </a:br>
                <a:r>
                  <a:rPr lang="en-US" altLang="zh-CN" dirty="0"/>
                  <a:t>        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next[v][v] ← v</a:t>
                </a:r>
                <a:br>
                  <a:rPr lang="en-US" altLang="zh-CN" dirty="0">
                    <a:solidFill>
                      <a:srgbClr val="FF0000"/>
                    </a:solidFill>
                  </a:rPr>
                </a:br>
                <a:r>
                  <a:rPr lang="en-US" altLang="zh-CN" dirty="0"/>
                  <a:t>    for k from 1 to |V| do // standard Floyd-</a:t>
                </a:r>
                <a:r>
                  <a:rPr lang="en-US" altLang="zh-CN" dirty="0" err="1"/>
                  <a:t>Warshall</a:t>
                </a:r>
                <a:r>
                  <a:rPr lang="en-US" altLang="zh-CN" dirty="0"/>
                  <a:t> implementation</a:t>
                </a:r>
                <a:br>
                  <a:rPr lang="en-US" altLang="zh-CN" dirty="0"/>
                </a:br>
                <a:r>
                  <a:rPr lang="en-US" altLang="zh-CN" dirty="0"/>
                  <a:t>        for </a:t>
                </a:r>
                <a:r>
                  <a:rPr lang="en-US" altLang="zh-CN" dirty="0" err="1"/>
                  <a:t>i</a:t>
                </a:r>
                <a:r>
                  <a:rPr lang="en-US" altLang="zh-CN" dirty="0"/>
                  <a:t> from 1 to |V|</a:t>
                </a:r>
                <a:br>
                  <a:rPr lang="en-US" altLang="zh-CN" dirty="0"/>
                </a:br>
                <a:r>
                  <a:rPr lang="en-US" altLang="zh-CN" dirty="0"/>
                  <a:t>            for j from 1 to |V|</a:t>
                </a:r>
                <a:br>
                  <a:rPr lang="en-US" altLang="zh-CN" dirty="0"/>
                </a:br>
                <a:r>
                  <a:rPr lang="en-US" altLang="zh-CN" dirty="0"/>
                  <a:t>                if </a:t>
                </a:r>
                <a:r>
                  <a:rPr lang="en-US" altLang="zh-CN" dirty="0" err="1"/>
                  <a:t>dist</a:t>
                </a:r>
                <a:r>
                  <a:rPr lang="en-US" altLang="zh-CN" dirty="0"/>
                  <a:t>[</a:t>
                </a:r>
                <a:r>
                  <a:rPr lang="en-US" altLang="zh-CN" dirty="0" err="1"/>
                  <a:t>i</a:t>
                </a:r>
                <a:r>
                  <a:rPr lang="en-US" altLang="zh-CN" dirty="0"/>
                  <a:t>][j] &gt; </a:t>
                </a:r>
                <a:r>
                  <a:rPr lang="en-US" altLang="zh-CN" dirty="0" err="1"/>
                  <a:t>dist</a:t>
                </a:r>
                <a:r>
                  <a:rPr lang="en-US" altLang="zh-CN" dirty="0"/>
                  <a:t>[</a:t>
                </a:r>
                <a:r>
                  <a:rPr lang="en-US" altLang="zh-CN" dirty="0" err="1"/>
                  <a:t>i</a:t>
                </a:r>
                <a:r>
                  <a:rPr lang="en-US" altLang="zh-CN" dirty="0"/>
                  <a:t>][k] + </a:t>
                </a:r>
                <a:r>
                  <a:rPr lang="en-US" altLang="zh-CN" dirty="0" err="1"/>
                  <a:t>dist</a:t>
                </a:r>
                <a:r>
                  <a:rPr lang="en-US" altLang="zh-CN" dirty="0"/>
                  <a:t>[k][j] then</a:t>
                </a:r>
                <a:br>
                  <a:rPr lang="en-US" altLang="zh-CN" dirty="0"/>
                </a:br>
                <a:r>
                  <a:rPr lang="en-US" altLang="zh-CN" dirty="0"/>
                  <a:t>                    </a:t>
                </a:r>
                <a:r>
                  <a:rPr lang="en-US" altLang="zh-CN" dirty="0" err="1"/>
                  <a:t>dist</a:t>
                </a:r>
                <a:r>
                  <a:rPr lang="en-US" altLang="zh-CN" dirty="0"/>
                  <a:t>[</a:t>
                </a:r>
                <a:r>
                  <a:rPr lang="en-US" altLang="zh-CN" dirty="0" err="1"/>
                  <a:t>i</a:t>
                </a:r>
                <a:r>
                  <a:rPr lang="en-US" altLang="zh-CN" dirty="0"/>
                  <a:t>][j] ← </a:t>
                </a:r>
                <a:r>
                  <a:rPr lang="en-US" altLang="zh-CN" dirty="0" err="1"/>
                  <a:t>dist</a:t>
                </a:r>
                <a:r>
                  <a:rPr lang="en-US" altLang="zh-CN" dirty="0"/>
                  <a:t>[</a:t>
                </a:r>
                <a:r>
                  <a:rPr lang="en-US" altLang="zh-CN" dirty="0" err="1"/>
                  <a:t>i</a:t>
                </a:r>
                <a:r>
                  <a:rPr lang="en-US" altLang="zh-CN" dirty="0"/>
                  <a:t>][k] + </a:t>
                </a:r>
                <a:r>
                  <a:rPr lang="en-US" altLang="zh-CN" dirty="0" err="1"/>
                  <a:t>dist</a:t>
                </a:r>
                <a:r>
                  <a:rPr lang="en-US" altLang="zh-CN" dirty="0"/>
                  <a:t>[k][j]</a:t>
                </a:r>
                <a:br>
                  <a:rPr lang="en-US" altLang="zh-CN" dirty="0"/>
                </a:br>
                <a:r>
                  <a:rPr lang="en-US" altLang="zh-CN" dirty="0"/>
                  <a:t>                    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next[</a:t>
                </a:r>
                <a:r>
                  <a:rPr lang="en-US" altLang="zh-CN" dirty="0" err="1">
                    <a:solidFill>
                      <a:srgbClr val="FF0000"/>
                    </a:solidFill>
                  </a:rPr>
                  <a:t>i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][j] ← next[</a:t>
                </a:r>
                <a:r>
                  <a:rPr lang="en-US" altLang="zh-CN" dirty="0" err="1">
                    <a:solidFill>
                      <a:srgbClr val="FF0000"/>
                    </a:solidFill>
                  </a:rPr>
                  <a:t>i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][k]</a:t>
                </a:r>
                <a:br>
                  <a:rPr lang="en-US" altLang="zh-CN" dirty="0">
                    <a:solidFill>
                      <a:srgbClr val="FF0000"/>
                    </a:solidFill>
                  </a:rPr>
                </a:br>
                <a:endParaRPr lang="en-US" altLang="zh-CN" dirty="0">
                  <a:solidFill>
                    <a:srgbClr val="FF0000"/>
                  </a:solidFill>
                </a:endParaRPr>
              </a:p>
              <a:p>
                <a:endParaRPr lang="en-US" altLang="zh-CN" dirty="0"/>
              </a:p>
            </p:txBody>
          </p:sp>
        </mc:Choice>
        <mc:Fallback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7FDCD012-53C5-4109-8087-9B593F166D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360" y="1940540"/>
                <a:ext cx="7829093" cy="4801314"/>
              </a:xfrm>
              <a:prstGeom prst="rect">
                <a:avLst/>
              </a:prstGeom>
              <a:blipFill>
                <a:blip r:embed="rId3"/>
                <a:stretch>
                  <a:fillRect l="-701" t="-63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文本框 10">
            <a:extLst>
              <a:ext uri="{FF2B5EF4-FFF2-40B4-BE49-F238E27FC236}">
                <a16:creationId xmlns:a16="http://schemas.microsoft.com/office/drawing/2014/main" id="{5EC2B1B6-5875-4A6D-AF6F-2F79C7B9B858}"/>
              </a:ext>
            </a:extLst>
          </p:cNvPr>
          <p:cNvSpPr txBox="1"/>
          <p:nvPr/>
        </p:nvSpPr>
        <p:spPr>
          <a:xfrm>
            <a:off x="7636918" y="1940540"/>
            <a:ext cx="4625035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dirty="0"/>
              <a:t>procedure Path(u, v)</a:t>
            </a:r>
            <a:br>
              <a:rPr lang="en-US" altLang="zh-CN" dirty="0"/>
            </a:br>
            <a:r>
              <a:rPr lang="en-US" altLang="zh-CN" dirty="0"/>
              <a:t>    if next[u][v] = null then</a:t>
            </a:r>
            <a:br>
              <a:rPr lang="en-US" altLang="zh-CN" dirty="0"/>
            </a:br>
            <a:r>
              <a:rPr lang="en-US" altLang="zh-CN" dirty="0"/>
              <a:t>        return []</a:t>
            </a:r>
            <a:br>
              <a:rPr lang="en-US" altLang="zh-CN" dirty="0"/>
            </a:br>
            <a:r>
              <a:rPr lang="en-US" altLang="zh-CN" dirty="0"/>
              <a:t>    path = [u]</a:t>
            </a:r>
            <a:br>
              <a:rPr lang="en-US" altLang="zh-CN" dirty="0"/>
            </a:br>
            <a:r>
              <a:rPr lang="en-US" altLang="zh-CN" dirty="0"/>
              <a:t>    while u ≠ v</a:t>
            </a:r>
            <a:br>
              <a:rPr lang="en-US" altLang="zh-CN" dirty="0"/>
            </a:br>
            <a:r>
              <a:rPr lang="en-US" altLang="zh-CN" dirty="0"/>
              <a:t>        u ← next[u][v]</a:t>
            </a:r>
            <a:br>
              <a:rPr lang="en-US" altLang="zh-CN" dirty="0"/>
            </a:br>
            <a:r>
              <a:rPr lang="en-US" altLang="zh-CN" dirty="0"/>
              <a:t>        </a:t>
            </a:r>
            <a:r>
              <a:rPr lang="en-US" altLang="zh-CN" dirty="0" err="1"/>
              <a:t>path.append</a:t>
            </a:r>
            <a:r>
              <a:rPr lang="en-US" altLang="zh-CN" dirty="0"/>
              <a:t>(u)</a:t>
            </a:r>
            <a:br>
              <a:rPr lang="en-US" altLang="zh-CN" dirty="0"/>
            </a:br>
            <a:r>
              <a:rPr lang="en-US" altLang="zh-CN" dirty="0"/>
              <a:t>    return path</a:t>
            </a:r>
            <a:br>
              <a:rPr lang="en-US" altLang="zh-CN" dirty="0"/>
            </a:br>
            <a:endParaRPr lang="zh-CN" altLang="en-US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368E9F5F-BFC1-4B77-A38D-6189E82EE916}"/>
              </a:ext>
            </a:extLst>
          </p:cNvPr>
          <p:cNvSpPr txBox="1"/>
          <p:nvPr/>
        </p:nvSpPr>
        <p:spPr>
          <a:xfrm>
            <a:off x="696219" y="1244965"/>
            <a:ext cx="9932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Reconstruction algorithm provided in Wikipedia</a:t>
            </a:r>
            <a:endParaRPr lang="zh-CN" altLang="en-US" sz="2400" spc="300" dirty="0">
              <a:solidFill>
                <a:schemeClr val="tx1">
                  <a:lumMod val="75000"/>
                  <a:lumOff val="25000"/>
                </a:schemeClr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2883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>
            <a:extLst>
              <a:ext uri="{FF2B5EF4-FFF2-40B4-BE49-F238E27FC236}">
                <a16:creationId xmlns:a16="http://schemas.microsoft.com/office/drawing/2014/main" id="{C75F7BAD-E8B6-493B-809A-688DC499DA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844" y="1326792"/>
            <a:ext cx="4790255" cy="406377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31" name="组合 30">
            <a:extLst>
              <a:ext uri="{FF2B5EF4-FFF2-40B4-BE49-F238E27FC236}">
                <a16:creationId xmlns:a16="http://schemas.microsoft.com/office/drawing/2014/main" id="{AE777496-9F9E-4A7A-BB8F-ADFAD85B2F4A}"/>
              </a:ext>
            </a:extLst>
          </p:cNvPr>
          <p:cNvGrpSpPr/>
          <p:nvPr/>
        </p:nvGrpSpPr>
        <p:grpSpPr>
          <a:xfrm>
            <a:off x="415234" y="-199604"/>
            <a:ext cx="9945725" cy="1272564"/>
            <a:chOff x="415234" y="-199604"/>
            <a:chExt cx="9945725" cy="1272564"/>
          </a:xfrm>
        </p:grpSpPr>
        <p:sp>
          <p:nvSpPr>
            <p:cNvPr id="32" name="饼形 6">
              <a:extLst>
                <a:ext uri="{FF2B5EF4-FFF2-40B4-BE49-F238E27FC236}">
                  <a16:creationId xmlns:a16="http://schemas.microsoft.com/office/drawing/2014/main" id="{F84FD497-AE93-4D6F-BF09-444AA041FB5A}"/>
                </a:ext>
              </a:extLst>
            </p:cNvPr>
            <p:cNvSpPr/>
            <p:nvPr/>
          </p:nvSpPr>
          <p:spPr>
            <a:xfrm rot="16200000">
              <a:off x="610005" y="-394375"/>
              <a:ext cx="1210658" cy="1600200"/>
            </a:xfrm>
            <a:prstGeom prst="pie">
              <a:avLst>
                <a:gd name="adj1" fmla="val 10780140"/>
                <a:gd name="adj2" fmla="val 1620000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ED10EF23-834C-46BF-A59A-0C60BC651F36}"/>
                </a:ext>
              </a:extLst>
            </p:cNvPr>
            <p:cNvSpPr/>
            <p:nvPr/>
          </p:nvSpPr>
          <p:spPr>
            <a:xfrm>
              <a:off x="546360" y="360163"/>
              <a:ext cx="149859" cy="1781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704469D1-8819-4E32-95FC-3E27C59E9A58}"/>
                </a:ext>
              </a:extLst>
            </p:cNvPr>
            <p:cNvSpPr txBox="1"/>
            <p:nvPr/>
          </p:nvSpPr>
          <p:spPr>
            <a:xfrm>
              <a:off x="1276284" y="360163"/>
              <a:ext cx="90846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cs"/>
                </a:rPr>
                <a:t>Method 2: record when computing </a:t>
              </a:r>
              <a:r>
                <a:rPr kumimoji="0" lang="en-US" altLang="zh-CN" sz="2800" b="0" i="1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cs"/>
                </a:rPr>
                <a:t>D</a:t>
              </a:r>
              <a:endParaRPr kumimoji="0" lang="zh-CN" altLang="en-US" sz="2800" b="0" i="1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cs"/>
              </a:endParaRPr>
            </a:p>
          </p:txBody>
        </p:sp>
        <p:sp>
          <p:nvSpPr>
            <p:cNvPr id="35" name="文本框 19">
              <a:extLst>
                <a:ext uri="{FF2B5EF4-FFF2-40B4-BE49-F238E27FC236}">
                  <a16:creationId xmlns:a16="http://schemas.microsoft.com/office/drawing/2014/main" id="{678BF6B0-3BD7-4C28-9809-7BC80F40C995}"/>
                </a:ext>
              </a:extLst>
            </p:cNvPr>
            <p:cNvSpPr txBox="1"/>
            <p:nvPr/>
          </p:nvSpPr>
          <p:spPr>
            <a:xfrm>
              <a:off x="1291314" y="731776"/>
              <a:ext cx="2924339" cy="341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1" i="1" u="none" strike="noStrike" kern="1200" cap="none" spc="200" normalizeH="0" baseline="0" noProof="0" dirty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 </a:t>
              </a:r>
              <a:r>
                <a:rPr kumimoji="0" lang="zh-CN" altLang="en-US" sz="1200" b="1" i="1" u="none" strike="noStrike" kern="1200" cap="none" spc="200" normalizeH="0" baseline="0" noProof="0" dirty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方法</a:t>
              </a:r>
              <a:r>
                <a:rPr lang="zh-CN" altLang="en-US" sz="1200" b="1" i="1" spc="200" dirty="0">
                  <a:solidFill>
                    <a:prstClr val="white">
                      <a:lumMod val="65000"/>
                    </a:prstClr>
                  </a:solidFill>
                  <a:latin typeface="等线" panose="020F0502020204030204"/>
                  <a:ea typeface="等线" panose="02010600030101010101" pitchFamily="2" charset="-122"/>
                </a:rPr>
                <a:t>二</a:t>
              </a:r>
              <a:r>
                <a:rPr kumimoji="0" lang="zh-CN" altLang="en-US" sz="1200" b="1" i="1" u="none" strike="noStrike" kern="1200" cap="none" spc="200" normalizeH="0" baseline="0" noProof="0" dirty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：计算权值矩阵时记录</a:t>
              </a:r>
            </a:p>
          </p:txBody>
        </p:sp>
      </p:grpSp>
      <p:sp>
        <p:nvSpPr>
          <p:cNvPr id="3" name="矩形 2">
            <a:extLst>
              <a:ext uri="{FF2B5EF4-FFF2-40B4-BE49-F238E27FC236}">
                <a16:creationId xmlns:a16="http://schemas.microsoft.com/office/drawing/2014/main" id="{550571DE-AF6D-4364-A20E-96C05EEFE606}"/>
              </a:ext>
            </a:extLst>
          </p:cNvPr>
          <p:cNvSpPr/>
          <p:nvPr/>
        </p:nvSpPr>
        <p:spPr>
          <a:xfrm>
            <a:off x="1568151" y="2189094"/>
            <a:ext cx="3314242" cy="8835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BAD4F7FD-9B25-4C70-A48C-917ACB06556C}"/>
              </a:ext>
            </a:extLst>
          </p:cNvPr>
          <p:cNvSpPr/>
          <p:nvPr/>
        </p:nvSpPr>
        <p:spPr>
          <a:xfrm>
            <a:off x="1568151" y="4192201"/>
            <a:ext cx="3314242" cy="8835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407B27F3-587E-4C43-962B-AFE3C8A55CA5}"/>
              </a:ext>
            </a:extLst>
          </p:cNvPr>
          <p:cNvSpPr txBox="1"/>
          <p:nvPr/>
        </p:nvSpPr>
        <p:spPr>
          <a:xfrm>
            <a:off x="1163568" y="5833973"/>
            <a:ext cx="40518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30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cs"/>
              </a:rPr>
              <a:t>STEP </a:t>
            </a:r>
            <a:r>
              <a:rPr lang="en-US" altLang="zh-CN" sz="1400" spc="300" dirty="0">
                <a:solidFill>
                  <a:srgbClr val="5B9BD5">
                    <a:lumMod val="50000"/>
                  </a:srgb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1</a:t>
            </a:r>
            <a:r>
              <a:rPr kumimoji="0" lang="en-US" altLang="zh-CN" sz="1400" b="0" i="0" u="none" strike="noStrike" kern="1200" cap="none" spc="30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cs"/>
              </a:rPr>
              <a:t> algorithm</a:t>
            </a:r>
            <a:endParaRPr kumimoji="0" lang="zh-CN" altLang="en-US" sz="1400" b="0" i="0" u="none" strike="noStrike" kern="1200" cap="none" spc="30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思源黑体 CN Medium" panose="020B0600000000000000" pitchFamily="34" charset="-122"/>
              <a:ea typeface="思源黑体 CN Medium" panose="020B0600000000000000" pitchFamily="34" charset="-122"/>
              <a:cs typeface="+mn-cs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8310679C-2DBD-410D-91FA-7F065AB4F5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2556" y="1456898"/>
            <a:ext cx="3127557" cy="13761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880410BF-CE2B-4B38-A87B-6FC89565F3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02556" y="2974223"/>
            <a:ext cx="3752694" cy="210150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4" name="文本框 23">
            <a:extLst>
              <a:ext uri="{FF2B5EF4-FFF2-40B4-BE49-F238E27FC236}">
                <a16:creationId xmlns:a16="http://schemas.microsoft.com/office/drawing/2014/main" id="{6E9E1369-1350-4AAB-9E49-E665D522A3F4}"/>
              </a:ext>
            </a:extLst>
          </p:cNvPr>
          <p:cNvSpPr txBox="1"/>
          <p:nvPr/>
        </p:nvSpPr>
        <p:spPr>
          <a:xfrm>
            <a:off x="7103415" y="5261869"/>
            <a:ext cx="40518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30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cs"/>
              </a:rPr>
              <a:t>STEP 2 algorithm</a:t>
            </a:r>
            <a:endParaRPr kumimoji="0" lang="zh-CN" altLang="en-US" sz="1400" b="0" i="0" u="none" strike="noStrike" kern="1200" cap="none" spc="30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思源黑体 CN Medium" panose="020B0600000000000000" pitchFamily="34" charset="-122"/>
              <a:ea typeface="思源黑体 CN Medium" panose="020B0600000000000000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81189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>
            <a:extLst>
              <a:ext uri="{FF2B5EF4-FFF2-40B4-BE49-F238E27FC236}">
                <a16:creationId xmlns:a16="http://schemas.microsoft.com/office/drawing/2014/main" id="{AE777496-9F9E-4A7A-BB8F-ADFAD85B2F4A}"/>
              </a:ext>
            </a:extLst>
          </p:cNvPr>
          <p:cNvGrpSpPr/>
          <p:nvPr/>
        </p:nvGrpSpPr>
        <p:grpSpPr>
          <a:xfrm>
            <a:off x="415234" y="-199604"/>
            <a:ext cx="9945725" cy="1272564"/>
            <a:chOff x="415234" y="-199604"/>
            <a:chExt cx="9945725" cy="1272564"/>
          </a:xfrm>
        </p:grpSpPr>
        <p:sp>
          <p:nvSpPr>
            <p:cNvPr id="32" name="饼形 6">
              <a:extLst>
                <a:ext uri="{FF2B5EF4-FFF2-40B4-BE49-F238E27FC236}">
                  <a16:creationId xmlns:a16="http://schemas.microsoft.com/office/drawing/2014/main" id="{F84FD497-AE93-4D6F-BF09-444AA041FB5A}"/>
                </a:ext>
              </a:extLst>
            </p:cNvPr>
            <p:cNvSpPr/>
            <p:nvPr/>
          </p:nvSpPr>
          <p:spPr>
            <a:xfrm rot="16200000">
              <a:off x="610005" y="-394375"/>
              <a:ext cx="1210658" cy="1600200"/>
            </a:xfrm>
            <a:prstGeom prst="pie">
              <a:avLst>
                <a:gd name="adj1" fmla="val 10780140"/>
                <a:gd name="adj2" fmla="val 1620000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ED10EF23-834C-46BF-A59A-0C60BC651F36}"/>
                </a:ext>
              </a:extLst>
            </p:cNvPr>
            <p:cNvSpPr/>
            <p:nvPr/>
          </p:nvSpPr>
          <p:spPr>
            <a:xfrm>
              <a:off x="546360" y="360163"/>
              <a:ext cx="149859" cy="1781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704469D1-8819-4E32-95FC-3E27C59E9A58}"/>
                </a:ext>
              </a:extLst>
            </p:cNvPr>
            <p:cNvSpPr txBox="1"/>
            <p:nvPr/>
          </p:nvSpPr>
          <p:spPr>
            <a:xfrm>
              <a:off x="1276284" y="360163"/>
              <a:ext cx="90846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cs"/>
                </a:rPr>
                <a:t>Method 2: record when computing </a:t>
              </a:r>
              <a:r>
                <a:rPr kumimoji="0" lang="en-US" altLang="zh-CN" sz="2800" b="0" i="1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cs"/>
                </a:rPr>
                <a:t>D</a:t>
              </a:r>
              <a:endParaRPr kumimoji="0" lang="zh-CN" altLang="en-US" sz="2800" b="0" i="1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cs"/>
              </a:endParaRPr>
            </a:p>
          </p:txBody>
        </p:sp>
        <p:sp>
          <p:nvSpPr>
            <p:cNvPr id="35" name="文本框 19">
              <a:extLst>
                <a:ext uri="{FF2B5EF4-FFF2-40B4-BE49-F238E27FC236}">
                  <a16:creationId xmlns:a16="http://schemas.microsoft.com/office/drawing/2014/main" id="{678BF6B0-3BD7-4C28-9809-7BC80F40C995}"/>
                </a:ext>
              </a:extLst>
            </p:cNvPr>
            <p:cNvSpPr txBox="1"/>
            <p:nvPr/>
          </p:nvSpPr>
          <p:spPr>
            <a:xfrm>
              <a:off x="1291314" y="731776"/>
              <a:ext cx="2924339" cy="341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1200" b="1" i="1" u="none" strike="noStrike" kern="1200" cap="none" spc="200" normalizeH="0" baseline="0" noProof="0" dirty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方法</a:t>
              </a:r>
              <a:r>
                <a:rPr lang="zh-CN" altLang="en-US" sz="1200" b="1" i="1" spc="200" dirty="0">
                  <a:solidFill>
                    <a:prstClr val="white">
                      <a:lumMod val="65000"/>
                    </a:prstClr>
                  </a:solidFill>
                  <a:latin typeface="等线" panose="020F0502020204030204"/>
                  <a:ea typeface="等线" panose="02010600030101010101" pitchFamily="2" charset="-122"/>
                </a:rPr>
                <a:t>二</a:t>
              </a:r>
              <a:r>
                <a:rPr kumimoji="0" lang="zh-CN" altLang="en-US" sz="1200" b="1" i="1" u="none" strike="noStrike" kern="1200" cap="none" spc="200" normalizeH="0" baseline="0" noProof="0" dirty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：计算权值矩阵时记录</a:t>
              </a:r>
            </a:p>
          </p:txBody>
        </p:sp>
      </p:grpSp>
      <p:grpSp>
        <p:nvGrpSpPr>
          <p:cNvPr id="47" name="组合 46">
            <a:extLst>
              <a:ext uri="{FF2B5EF4-FFF2-40B4-BE49-F238E27FC236}">
                <a16:creationId xmlns:a16="http://schemas.microsoft.com/office/drawing/2014/main" id="{B3CB9C71-7053-42DB-9072-83D75788729E}"/>
              </a:ext>
            </a:extLst>
          </p:cNvPr>
          <p:cNvGrpSpPr/>
          <p:nvPr/>
        </p:nvGrpSpPr>
        <p:grpSpPr>
          <a:xfrm>
            <a:off x="1420785" y="2260035"/>
            <a:ext cx="4406388" cy="2902713"/>
            <a:chOff x="1778268" y="2581110"/>
            <a:chExt cx="5605059" cy="1868236"/>
          </a:xfrm>
        </p:grpSpPr>
        <p:sp>
          <p:nvSpPr>
            <p:cNvPr id="48" name="文本框 12">
              <a:extLst>
                <a:ext uri="{FF2B5EF4-FFF2-40B4-BE49-F238E27FC236}">
                  <a16:creationId xmlns:a16="http://schemas.microsoft.com/office/drawing/2014/main" id="{E7A61557-3E62-4369-98A5-DCEC9F92BC04}"/>
                </a:ext>
              </a:extLst>
            </p:cNvPr>
            <p:cNvSpPr txBox="1"/>
            <p:nvPr/>
          </p:nvSpPr>
          <p:spPr>
            <a:xfrm>
              <a:off x="2610517" y="3795648"/>
              <a:ext cx="3834867" cy="6536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Normal" panose="020B0400000000000000" pitchFamily="34" charset="-122"/>
                  <a:ea typeface="思源黑体 CN Normal" panose="020B0400000000000000" pitchFamily="34" charset="-122"/>
                  <a:cs typeface="+mn-cs"/>
                </a:rPr>
                <a:t>计算最短路径权值矩阵</a:t>
              </a:r>
              <a:r>
                <a:rPr kumimoji="0" lang="en-US" altLang="zh-CN" sz="2000" b="0" i="1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Normal" panose="020B0400000000000000" pitchFamily="34" charset="-122"/>
                  <a:ea typeface="思源黑体 CN Normal" panose="020B0400000000000000" pitchFamily="34" charset="-122"/>
                  <a:cs typeface="+mn-cs"/>
                </a:rPr>
                <a:t>D</a:t>
              </a:r>
              <a:r>
                <a:rPr kumimoji="0" lang="zh-CN" altLang="en-US" sz="20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Normal" panose="020B0400000000000000" pitchFamily="34" charset="-122"/>
                  <a:ea typeface="思源黑体 CN Normal" panose="020B0400000000000000" pitchFamily="34" charset="-122"/>
                  <a:cs typeface="+mn-cs"/>
                </a:rPr>
                <a:t>并记录每个出现在路径上的新顶点</a:t>
              </a:r>
            </a:p>
          </p:txBody>
        </p:sp>
        <p:sp>
          <p:nvSpPr>
            <p:cNvPr id="49" name="文本框 48">
              <a:extLst>
                <a:ext uri="{FF2B5EF4-FFF2-40B4-BE49-F238E27FC236}">
                  <a16:creationId xmlns:a16="http://schemas.microsoft.com/office/drawing/2014/main" id="{1EAFFECB-CAB3-4BE5-93EE-6EE1ED986928}"/>
                </a:ext>
              </a:extLst>
            </p:cNvPr>
            <p:cNvSpPr txBox="1"/>
            <p:nvPr/>
          </p:nvSpPr>
          <p:spPr>
            <a:xfrm>
              <a:off x="1778268" y="2839747"/>
              <a:ext cx="5605059" cy="961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rPr>
                <a:t>Compute the matrix </a:t>
              </a:r>
              <a:r>
                <a:rPr kumimoji="0" lang="en-US" altLang="zh-CN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rPr>
                <a:t>D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rPr>
                <a:t> of shortest-path weights and record every new vertex in path</a:t>
              </a: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cs"/>
              </a:endParaRPr>
            </a:p>
          </p:txBody>
        </p:sp>
        <p:sp>
          <p:nvSpPr>
            <p:cNvPr id="50" name="文本框 49">
              <a:extLst>
                <a:ext uri="{FF2B5EF4-FFF2-40B4-BE49-F238E27FC236}">
                  <a16:creationId xmlns:a16="http://schemas.microsoft.com/office/drawing/2014/main" id="{0699FB3A-1B13-41C1-8BD6-74B668ED115E}"/>
                </a:ext>
              </a:extLst>
            </p:cNvPr>
            <p:cNvSpPr txBox="1"/>
            <p:nvPr/>
          </p:nvSpPr>
          <p:spPr>
            <a:xfrm>
              <a:off x="3729073" y="2581110"/>
              <a:ext cx="17034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0" i="0" u="none" strike="noStrike" kern="1200" cap="none" spc="30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cs"/>
                </a:rPr>
                <a:t>STEP 1</a:t>
              </a:r>
              <a:endParaRPr kumimoji="0" lang="zh-CN" altLang="en-US" sz="1400" b="0" i="0" u="none" strike="noStrike" kern="1200" cap="none" spc="30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cs"/>
              </a:endParaRPr>
            </a:p>
          </p:txBody>
        </p:sp>
      </p:grpSp>
      <p:grpSp>
        <p:nvGrpSpPr>
          <p:cNvPr id="51" name="组合 50">
            <a:extLst>
              <a:ext uri="{FF2B5EF4-FFF2-40B4-BE49-F238E27FC236}">
                <a16:creationId xmlns:a16="http://schemas.microsoft.com/office/drawing/2014/main" id="{F1AF4FE5-C87D-4058-A805-4CB9BE3E1266}"/>
              </a:ext>
            </a:extLst>
          </p:cNvPr>
          <p:cNvGrpSpPr/>
          <p:nvPr/>
        </p:nvGrpSpPr>
        <p:grpSpPr>
          <a:xfrm>
            <a:off x="7138991" y="2331473"/>
            <a:ext cx="3398577" cy="2154393"/>
            <a:chOff x="1778269" y="2496281"/>
            <a:chExt cx="3398577" cy="2154393"/>
          </a:xfrm>
        </p:grpSpPr>
        <p:sp>
          <p:nvSpPr>
            <p:cNvPr id="52" name="文本框 12">
              <a:extLst>
                <a:ext uri="{FF2B5EF4-FFF2-40B4-BE49-F238E27FC236}">
                  <a16:creationId xmlns:a16="http://schemas.microsoft.com/office/drawing/2014/main" id="{3FC5AA07-01EE-4121-B3E8-F21B6501D76B}"/>
                </a:ext>
              </a:extLst>
            </p:cNvPr>
            <p:cNvSpPr txBox="1"/>
            <p:nvPr/>
          </p:nvSpPr>
          <p:spPr>
            <a:xfrm>
              <a:off x="2485357" y="3942788"/>
              <a:ext cx="195376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Normal" panose="020B0400000000000000" pitchFamily="34" charset="-122"/>
                  <a:ea typeface="思源黑体 CN Normal" panose="020B0400000000000000" pitchFamily="34" charset="-122"/>
                  <a:cs typeface="+mn-cs"/>
                </a:rPr>
                <a:t>递归构造</a:t>
              </a:r>
              <a:endParaRPr kumimoji="0" lang="en-US" altLang="zh-CN" sz="2000" b="0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Normal" panose="020B0400000000000000" pitchFamily="34" charset="-122"/>
                  <a:ea typeface="思源黑体 CN Normal" panose="020B0400000000000000" pitchFamily="34" charset="-122"/>
                  <a:cs typeface="+mn-cs"/>
                </a:rPr>
                <a:t>最短路径</a:t>
              </a:r>
            </a:p>
          </p:txBody>
        </p:sp>
        <p:sp>
          <p:nvSpPr>
            <p:cNvPr id="53" name="文本框 52">
              <a:extLst>
                <a:ext uri="{FF2B5EF4-FFF2-40B4-BE49-F238E27FC236}">
                  <a16:creationId xmlns:a16="http://schemas.microsoft.com/office/drawing/2014/main" id="{22A2E1ED-1645-4D37-88B2-3348ED313FD8}"/>
                </a:ext>
              </a:extLst>
            </p:cNvPr>
            <p:cNvSpPr txBox="1"/>
            <p:nvPr/>
          </p:nvSpPr>
          <p:spPr>
            <a:xfrm>
              <a:off x="1778269" y="2839747"/>
              <a:ext cx="3398577" cy="961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rPr>
                <a:t>Recursively construct shortest paths</a:t>
              </a: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cs"/>
              </a:endParaRPr>
            </a:p>
          </p:txBody>
        </p:sp>
        <p:sp>
          <p:nvSpPr>
            <p:cNvPr id="54" name="文本框 53">
              <a:extLst>
                <a:ext uri="{FF2B5EF4-FFF2-40B4-BE49-F238E27FC236}">
                  <a16:creationId xmlns:a16="http://schemas.microsoft.com/office/drawing/2014/main" id="{3A10AE99-7B6A-4202-A057-B8CF3764C51D}"/>
                </a:ext>
              </a:extLst>
            </p:cNvPr>
            <p:cNvSpPr txBox="1"/>
            <p:nvPr/>
          </p:nvSpPr>
          <p:spPr>
            <a:xfrm>
              <a:off x="2610517" y="2496281"/>
              <a:ext cx="17034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0" i="0" u="none" strike="noStrike" kern="1200" cap="none" spc="30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cs"/>
                </a:rPr>
                <a:t>STEP 2</a:t>
              </a:r>
              <a:endParaRPr kumimoji="0" lang="zh-CN" altLang="en-US" sz="1400" b="0" i="0" u="none" strike="noStrike" kern="1200" cap="none" spc="30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cs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6BECF819-E141-418D-83F4-6E1E7889EE4B}"/>
                  </a:ext>
                </a:extLst>
              </p:cNvPr>
              <p:cNvSpPr txBox="1"/>
              <p:nvPr/>
            </p:nvSpPr>
            <p:spPr>
              <a:xfrm>
                <a:off x="696219" y="1152807"/>
                <a:ext cx="67534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000" spc="3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Time Complexity: </a:t>
                </a:r>
                <a:r>
                  <a:rPr lang="en-US" altLang="zh-CN" sz="4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4000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思源黑体 CN Light" panose="020B0300000000000000" pitchFamily="34" charset="-122"/>
                          </a:rPr>
                        </m:ctrlPr>
                      </m:sSupPr>
                      <m:e>
                        <m:r>
                          <a:rPr lang="en-US" altLang="zh-CN" sz="4000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思源黑体 CN Light" panose="020B0300000000000000" pitchFamily="34" charset="-122"/>
                          </a:rPr>
                          <m:t>𝑛</m:t>
                        </m:r>
                      </m:e>
                      <m:sup>
                        <m:r>
                          <a:rPr lang="en-US" altLang="zh-CN" sz="4000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思源黑体 CN Light" panose="020B0300000000000000" pitchFamily="34" charset="-122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altLang="zh-CN" sz="4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)</a:t>
                </a:r>
                <a:endParaRPr lang="zh-CN" altLang="en-US" sz="4000" spc="3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</mc:Choice>
        <mc:Fallback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6BECF819-E141-418D-83F4-6E1E7889EE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219" y="1152807"/>
                <a:ext cx="6753452" cy="707886"/>
              </a:xfrm>
              <a:prstGeom prst="rect">
                <a:avLst/>
              </a:prstGeom>
              <a:blipFill>
                <a:blip r:embed="rId3"/>
                <a:stretch>
                  <a:fillRect l="-3159" t="-15517" b="-3620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组合 15">
            <a:extLst>
              <a:ext uri="{FF2B5EF4-FFF2-40B4-BE49-F238E27FC236}">
                <a16:creationId xmlns:a16="http://schemas.microsoft.com/office/drawing/2014/main" id="{63C4A00B-0F9A-4196-887A-BA3085B9A4AE}"/>
              </a:ext>
            </a:extLst>
          </p:cNvPr>
          <p:cNvGrpSpPr/>
          <p:nvPr/>
        </p:nvGrpSpPr>
        <p:grpSpPr>
          <a:xfrm>
            <a:off x="3013168" y="5137355"/>
            <a:ext cx="1221619" cy="853906"/>
            <a:chOff x="5902901" y="2184856"/>
            <a:chExt cx="1779672" cy="853906"/>
          </a:xfrm>
        </p:grpSpPr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57FA6F82-10CE-4C14-B39E-3CC22EBEEC2A}"/>
                </a:ext>
              </a:extLst>
            </p:cNvPr>
            <p:cNvSpPr/>
            <p:nvPr/>
          </p:nvSpPr>
          <p:spPr>
            <a:xfrm>
              <a:off x="6346152" y="2184856"/>
              <a:ext cx="650929" cy="4581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8" name="文本框 17">
                  <a:extLst>
                    <a:ext uri="{FF2B5EF4-FFF2-40B4-BE49-F238E27FC236}">
                      <a16:creationId xmlns:a16="http://schemas.microsoft.com/office/drawing/2014/main" id="{F7B9CEAE-7E54-4F63-932C-D95B674FF3A1}"/>
                    </a:ext>
                  </a:extLst>
                </p:cNvPr>
                <p:cNvSpPr txBox="1"/>
                <p:nvPr/>
              </p:nvSpPr>
              <p:spPr>
                <a:xfrm>
                  <a:off x="5902901" y="2377106"/>
                  <a:ext cx="1779672" cy="6616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en-US" altLang="zh-CN" sz="28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思源黑体 CN Light" panose="020B0300000000000000" pitchFamily="34" charset="-122"/>
                      <a:ea typeface="思源黑体 CN Light" panose="020B0300000000000000" pitchFamily="34" charset="-122"/>
                    </a:rPr>
                    <a:t>O(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altLang="zh-CN" sz="28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思源黑体 CN Light" panose="020B0300000000000000" pitchFamily="34" charset="-122"/>
                            </a:rPr>
                          </m:ctrlPr>
                        </m:sSupPr>
                        <m:e>
                          <m:r>
                            <a:rPr lang="en-US" altLang="zh-CN" sz="28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思源黑体 CN Light" panose="020B0300000000000000" pitchFamily="34" charset="-122"/>
                            </a:rPr>
                            <m:t>𝑛</m:t>
                          </m:r>
                        </m:e>
                        <m:sup>
                          <m:r>
                            <a:rPr lang="en-US" altLang="zh-CN" sz="28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思源黑体 CN Light" panose="020B0300000000000000" pitchFamily="34" charset="-122"/>
                            </a:rPr>
                            <m:t>3</m:t>
                          </m:r>
                        </m:sup>
                      </m:sSup>
                    </m:oMath>
                  </a14:m>
                  <a:r>
                    <a:rPr lang="en-US" altLang="zh-CN" sz="28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思源黑体 CN Light" panose="020B0300000000000000" pitchFamily="34" charset="-122"/>
                      <a:ea typeface="思源黑体 CN Light" panose="020B0300000000000000" pitchFamily="34" charset="-122"/>
                    </a:rPr>
                    <a:t>)</a:t>
                  </a:r>
                  <a:endParaRPr lang="zh-CN" altLang="en-US" sz="2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endParaRPr>
                </a:p>
              </p:txBody>
            </p:sp>
          </mc:Choice>
          <mc:Fallback>
            <p:sp>
              <p:nvSpPr>
                <p:cNvPr id="18" name="文本框 17">
                  <a:extLst>
                    <a:ext uri="{FF2B5EF4-FFF2-40B4-BE49-F238E27FC236}">
                      <a16:creationId xmlns:a16="http://schemas.microsoft.com/office/drawing/2014/main" id="{F7B9CEAE-7E54-4F63-932C-D95B674FF3A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02901" y="2377106"/>
                  <a:ext cx="1779672" cy="661656"/>
                </a:xfrm>
                <a:prstGeom prst="rect">
                  <a:avLst/>
                </a:prstGeom>
                <a:blipFill>
                  <a:blip r:embed="rId4"/>
                  <a:stretch>
                    <a:fillRect l="-9950" b="-24771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01E9FC55-D0CA-4946-BA05-59E8E2E0028B}"/>
              </a:ext>
            </a:extLst>
          </p:cNvPr>
          <p:cNvGrpSpPr/>
          <p:nvPr/>
        </p:nvGrpSpPr>
        <p:grpSpPr>
          <a:xfrm>
            <a:off x="8308179" y="4573878"/>
            <a:ext cx="1221619" cy="853906"/>
            <a:chOff x="5902901" y="2184856"/>
            <a:chExt cx="1779672" cy="853906"/>
          </a:xfrm>
        </p:grpSpPr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122BAB52-285C-4DE2-90A1-91A71F1BDE0E}"/>
                </a:ext>
              </a:extLst>
            </p:cNvPr>
            <p:cNvSpPr/>
            <p:nvPr/>
          </p:nvSpPr>
          <p:spPr>
            <a:xfrm>
              <a:off x="6346152" y="2184856"/>
              <a:ext cx="650929" cy="4581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1" name="文本框 20">
                  <a:extLst>
                    <a:ext uri="{FF2B5EF4-FFF2-40B4-BE49-F238E27FC236}">
                      <a16:creationId xmlns:a16="http://schemas.microsoft.com/office/drawing/2014/main" id="{349CD59A-7ABE-4957-A6C2-1F376B1B65EA}"/>
                    </a:ext>
                  </a:extLst>
                </p:cNvPr>
                <p:cNvSpPr txBox="1"/>
                <p:nvPr/>
              </p:nvSpPr>
              <p:spPr>
                <a:xfrm>
                  <a:off x="5902901" y="2377106"/>
                  <a:ext cx="1779672" cy="6616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en-US" altLang="zh-CN" sz="28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思源黑体 CN Light" panose="020B0300000000000000" pitchFamily="34" charset="-122"/>
                      <a:ea typeface="思源黑体 CN Light" panose="020B0300000000000000" pitchFamily="34" charset="-122"/>
                    </a:rPr>
                    <a:t>O(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altLang="zh-CN" sz="28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思源黑体 CN Light" panose="020B0300000000000000" pitchFamily="34" charset="-122"/>
                            </a:rPr>
                          </m:ctrlPr>
                        </m:sSupPr>
                        <m:e>
                          <m:r>
                            <a:rPr lang="en-US" altLang="zh-CN" sz="28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思源黑体 CN Light" panose="020B0300000000000000" pitchFamily="34" charset="-122"/>
                            </a:rPr>
                            <m:t>𝑛</m:t>
                          </m:r>
                        </m:e>
                        <m:sup>
                          <m:r>
                            <a:rPr lang="en-US" altLang="zh-CN" sz="28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思源黑体 CN Light" panose="020B0300000000000000" pitchFamily="34" charset="-122"/>
                            </a:rPr>
                            <m:t>3</m:t>
                          </m:r>
                        </m:sup>
                      </m:sSup>
                    </m:oMath>
                  </a14:m>
                  <a:r>
                    <a:rPr lang="en-US" altLang="zh-CN" sz="28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思源黑体 CN Light" panose="020B0300000000000000" pitchFamily="34" charset="-122"/>
                      <a:ea typeface="思源黑体 CN Light" panose="020B0300000000000000" pitchFamily="34" charset="-122"/>
                    </a:rPr>
                    <a:t>)</a:t>
                  </a:r>
                  <a:endParaRPr lang="zh-CN" altLang="en-US" sz="2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endParaRPr>
                </a:p>
              </p:txBody>
            </p:sp>
          </mc:Choice>
          <mc:Fallback>
            <p:sp>
              <p:nvSpPr>
                <p:cNvPr id="21" name="文本框 20">
                  <a:extLst>
                    <a:ext uri="{FF2B5EF4-FFF2-40B4-BE49-F238E27FC236}">
                      <a16:creationId xmlns:a16="http://schemas.microsoft.com/office/drawing/2014/main" id="{349CD59A-7ABE-4957-A6C2-1F376B1B65E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02901" y="2377106"/>
                  <a:ext cx="1779672" cy="661656"/>
                </a:xfrm>
                <a:prstGeom prst="rect">
                  <a:avLst/>
                </a:prstGeom>
                <a:blipFill>
                  <a:blip r:embed="rId5"/>
                  <a:stretch>
                    <a:fillRect l="-10500" b="-25926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2" name="组合 21">
            <a:extLst>
              <a:ext uri="{FF2B5EF4-FFF2-40B4-BE49-F238E27FC236}">
                <a16:creationId xmlns:a16="http://schemas.microsoft.com/office/drawing/2014/main" id="{03E0E691-1124-44F5-BFDB-81ABF9C007EC}"/>
              </a:ext>
            </a:extLst>
          </p:cNvPr>
          <p:cNvGrpSpPr/>
          <p:nvPr/>
        </p:nvGrpSpPr>
        <p:grpSpPr>
          <a:xfrm>
            <a:off x="1795245" y="5598691"/>
            <a:ext cx="8347874" cy="1584423"/>
            <a:chOff x="5048665" y="2185685"/>
            <a:chExt cx="3428482" cy="1584423"/>
          </a:xfrm>
        </p:grpSpPr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64C80E3C-4DC0-46A0-9092-8A06D9FF1F17}"/>
                </a:ext>
              </a:extLst>
            </p:cNvPr>
            <p:cNvSpPr/>
            <p:nvPr/>
          </p:nvSpPr>
          <p:spPr>
            <a:xfrm>
              <a:off x="6220014" y="2185685"/>
              <a:ext cx="650929" cy="4581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4" name="文本框 23">
                  <a:extLst>
                    <a:ext uri="{FF2B5EF4-FFF2-40B4-BE49-F238E27FC236}">
                      <a16:creationId xmlns:a16="http://schemas.microsoft.com/office/drawing/2014/main" id="{25DF01A7-E36C-46AF-8AD9-7F4CFBC925F3}"/>
                    </a:ext>
                  </a:extLst>
                </p:cNvPr>
                <p:cNvSpPr txBox="1"/>
                <p:nvPr/>
              </p:nvSpPr>
              <p:spPr>
                <a:xfrm>
                  <a:off x="5048665" y="2462121"/>
                  <a:ext cx="3428482" cy="13079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en-US" altLang="zh-CN" sz="28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思源黑体 CN Light" panose="020B0300000000000000" pitchFamily="34" charset="-122"/>
                      <a:ea typeface="思源黑体 CN Light" panose="020B0300000000000000" pitchFamily="34" charset="-122"/>
                    </a:rPr>
                    <a:t>Total time is O(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altLang="zh-CN" sz="28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思源黑体 CN Light" panose="020B0300000000000000" pitchFamily="34" charset="-122"/>
                            </a:rPr>
                          </m:ctrlPr>
                        </m:sSupPr>
                        <m:e>
                          <m:r>
                            <a:rPr lang="en-US" altLang="zh-CN" sz="28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思源黑体 CN Light" panose="020B0300000000000000" pitchFamily="34" charset="-122"/>
                            </a:rPr>
                            <m:t>𝑛</m:t>
                          </m:r>
                        </m:e>
                        <m:sup>
                          <m:r>
                            <a:rPr lang="en-US" altLang="zh-CN" sz="28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思源黑体 CN Light" panose="020B0300000000000000" pitchFamily="34" charset="-122"/>
                            </a:rPr>
                            <m:t>3</m:t>
                          </m:r>
                        </m:sup>
                      </m:sSup>
                    </m:oMath>
                  </a14:m>
                  <a:r>
                    <a:rPr lang="en-US" altLang="zh-CN" sz="28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思源黑体 CN Light" panose="020B0300000000000000" pitchFamily="34" charset="-122"/>
                      <a:ea typeface="思源黑体 CN Light" panose="020B0300000000000000" pitchFamily="34" charset="-122"/>
                    </a:rPr>
                    <a:t>) and extra space is O(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altLang="zh-CN" sz="280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思源黑体 CN Light" panose="020B0300000000000000" pitchFamily="34" charset="-122"/>
                            </a:rPr>
                          </m:ctrlPr>
                        </m:sSupPr>
                        <m:e>
                          <m:r>
                            <a:rPr lang="en-US" altLang="zh-CN" sz="28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思源黑体 CN Light" panose="020B0300000000000000" pitchFamily="34" charset="-122"/>
                            </a:rPr>
                            <m:t>𝑛</m:t>
                          </m:r>
                        </m:e>
                        <m:sup>
                          <m:r>
                            <a:rPr lang="en-US" altLang="zh-CN" sz="28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思源黑体 CN Light" panose="020B0300000000000000" pitchFamily="34" charset="-122"/>
                            </a:rPr>
                            <m:t>2</m:t>
                          </m:r>
                        </m:sup>
                      </m:sSup>
                    </m:oMath>
                  </a14:m>
                  <a:r>
                    <a:rPr lang="en-US" altLang="zh-CN" sz="28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思源黑体 CN Light" panose="020B0300000000000000" pitchFamily="34" charset="-122"/>
                      <a:ea typeface="思源黑体 CN Light" panose="020B0300000000000000" pitchFamily="34" charset="-122"/>
                    </a:rPr>
                    <a:t>)</a:t>
                  </a:r>
                  <a:endParaRPr lang="zh-CN" altLang="en-US" sz="2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endParaRPr>
                </a:p>
              </p:txBody>
            </p:sp>
          </mc:Choice>
          <mc:Fallback>
            <p:sp>
              <p:nvSpPr>
                <p:cNvPr id="24" name="文本框 23">
                  <a:extLst>
                    <a:ext uri="{FF2B5EF4-FFF2-40B4-BE49-F238E27FC236}">
                      <a16:creationId xmlns:a16="http://schemas.microsoft.com/office/drawing/2014/main" id="{25DF01A7-E36C-46AF-8AD9-7F4CFBC925F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48665" y="2462121"/>
                  <a:ext cx="3428482" cy="1307987"/>
                </a:xfrm>
                <a:prstGeom prst="rect">
                  <a:avLst/>
                </a:prstGeom>
                <a:blipFill>
                  <a:blip r:embed="rId6"/>
                  <a:stretch>
                    <a:fillRect l="-1460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50572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>
            <a:extLst>
              <a:ext uri="{FF2B5EF4-FFF2-40B4-BE49-F238E27FC236}">
                <a16:creationId xmlns:a16="http://schemas.microsoft.com/office/drawing/2014/main" id="{AE777496-9F9E-4A7A-BB8F-ADFAD85B2F4A}"/>
              </a:ext>
            </a:extLst>
          </p:cNvPr>
          <p:cNvGrpSpPr/>
          <p:nvPr/>
        </p:nvGrpSpPr>
        <p:grpSpPr>
          <a:xfrm>
            <a:off x="415234" y="-199604"/>
            <a:ext cx="9945725" cy="1272564"/>
            <a:chOff x="415234" y="-199604"/>
            <a:chExt cx="9945725" cy="1272564"/>
          </a:xfrm>
        </p:grpSpPr>
        <p:sp>
          <p:nvSpPr>
            <p:cNvPr id="32" name="饼形 6">
              <a:extLst>
                <a:ext uri="{FF2B5EF4-FFF2-40B4-BE49-F238E27FC236}">
                  <a16:creationId xmlns:a16="http://schemas.microsoft.com/office/drawing/2014/main" id="{F84FD497-AE93-4D6F-BF09-444AA041FB5A}"/>
                </a:ext>
              </a:extLst>
            </p:cNvPr>
            <p:cNvSpPr/>
            <p:nvPr/>
          </p:nvSpPr>
          <p:spPr>
            <a:xfrm rot="16200000">
              <a:off x="610005" y="-394375"/>
              <a:ext cx="1210658" cy="1600200"/>
            </a:xfrm>
            <a:prstGeom prst="pie">
              <a:avLst>
                <a:gd name="adj1" fmla="val 10780140"/>
                <a:gd name="adj2" fmla="val 1620000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ED10EF23-834C-46BF-A59A-0C60BC651F36}"/>
                </a:ext>
              </a:extLst>
            </p:cNvPr>
            <p:cNvSpPr/>
            <p:nvPr/>
          </p:nvSpPr>
          <p:spPr>
            <a:xfrm>
              <a:off x="546360" y="360163"/>
              <a:ext cx="149859" cy="1781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704469D1-8819-4E32-95FC-3E27C59E9A58}"/>
                </a:ext>
              </a:extLst>
            </p:cNvPr>
            <p:cNvSpPr txBox="1"/>
            <p:nvPr/>
          </p:nvSpPr>
          <p:spPr>
            <a:xfrm>
              <a:off x="1276284" y="360163"/>
              <a:ext cx="90846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cs"/>
                </a:rPr>
                <a:t>Method 2: record when computing </a:t>
              </a:r>
              <a:r>
                <a:rPr kumimoji="0" lang="en-US" altLang="zh-CN" sz="2800" b="0" i="1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cs"/>
                </a:rPr>
                <a:t>D</a:t>
              </a:r>
              <a:endParaRPr kumimoji="0" lang="zh-CN" altLang="en-US" sz="2800" b="0" i="1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cs"/>
              </a:endParaRPr>
            </a:p>
          </p:txBody>
        </p:sp>
        <p:sp>
          <p:nvSpPr>
            <p:cNvPr id="35" name="文本框 19">
              <a:extLst>
                <a:ext uri="{FF2B5EF4-FFF2-40B4-BE49-F238E27FC236}">
                  <a16:creationId xmlns:a16="http://schemas.microsoft.com/office/drawing/2014/main" id="{678BF6B0-3BD7-4C28-9809-7BC80F40C995}"/>
                </a:ext>
              </a:extLst>
            </p:cNvPr>
            <p:cNvSpPr txBox="1"/>
            <p:nvPr/>
          </p:nvSpPr>
          <p:spPr>
            <a:xfrm>
              <a:off x="1291314" y="731776"/>
              <a:ext cx="2924339" cy="341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1" i="1" u="none" strike="noStrike" kern="1200" cap="none" spc="200" normalizeH="0" baseline="0" noProof="0" dirty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 </a:t>
              </a:r>
              <a:r>
                <a:rPr kumimoji="0" lang="zh-CN" altLang="en-US" sz="1200" b="1" i="1" u="none" strike="noStrike" kern="1200" cap="none" spc="200" normalizeH="0" baseline="0" noProof="0" dirty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方法二：计算权值矩阵时记录</a:t>
              </a:r>
            </a:p>
          </p:txBody>
        </p:sp>
      </p:grpSp>
      <p:sp>
        <p:nvSpPr>
          <p:cNvPr id="9" name="文本框 8">
            <a:extLst>
              <a:ext uri="{FF2B5EF4-FFF2-40B4-BE49-F238E27FC236}">
                <a16:creationId xmlns:a16="http://schemas.microsoft.com/office/drawing/2014/main" id="{C675B798-B041-4CCB-BE35-C8161C42C5CA}"/>
              </a:ext>
            </a:extLst>
          </p:cNvPr>
          <p:cNvSpPr txBox="1"/>
          <p:nvPr/>
        </p:nvSpPr>
        <p:spPr>
          <a:xfrm>
            <a:off x="1816012" y="994254"/>
            <a:ext cx="90846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Improvement 1: save space</a:t>
            </a:r>
            <a:endParaRPr lang="zh-CN" altLang="en-US" sz="4000" spc="300" dirty="0">
              <a:solidFill>
                <a:schemeClr val="tx1">
                  <a:lumMod val="75000"/>
                  <a:lumOff val="25000"/>
                </a:schemeClr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E2F62FF7-D4CC-42B4-9A66-583952B73F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176" y="1940540"/>
            <a:ext cx="6871053" cy="446427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12" name="组合 11">
            <a:extLst>
              <a:ext uri="{FF2B5EF4-FFF2-40B4-BE49-F238E27FC236}">
                <a16:creationId xmlns:a16="http://schemas.microsoft.com/office/drawing/2014/main" id="{6BE03375-066A-42F4-BCA6-F6B1C6EC5406}"/>
              </a:ext>
            </a:extLst>
          </p:cNvPr>
          <p:cNvGrpSpPr/>
          <p:nvPr/>
        </p:nvGrpSpPr>
        <p:grpSpPr>
          <a:xfrm>
            <a:off x="8209083" y="2466363"/>
            <a:ext cx="3580935" cy="2927998"/>
            <a:chOff x="4489947" y="1858296"/>
            <a:chExt cx="3458537" cy="4239599"/>
          </a:xfrm>
        </p:grpSpPr>
        <p:sp>
          <p:nvSpPr>
            <p:cNvPr id="13" name="圆角矩形 11">
              <a:extLst>
                <a:ext uri="{FF2B5EF4-FFF2-40B4-BE49-F238E27FC236}">
                  <a16:creationId xmlns:a16="http://schemas.microsoft.com/office/drawing/2014/main" id="{F7EC75C9-2DEC-4F2B-8DDE-F80555753B4E}"/>
                </a:ext>
              </a:extLst>
            </p:cNvPr>
            <p:cNvSpPr/>
            <p:nvPr/>
          </p:nvSpPr>
          <p:spPr>
            <a:xfrm>
              <a:off x="4489947" y="1858296"/>
              <a:ext cx="3212104" cy="4070555"/>
            </a:xfrm>
            <a:prstGeom prst="roundRect">
              <a:avLst>
                <a:gd name="adj" fmla="val 5807"/>
              </a:avLst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文本框 13">
                  <a:extLst>
                    <a:ext uri="{FF2B5EF4-FFF2-40B4-BE49-F238E27FC236}">
                      <a16:creationId xmlns:a16="http://schemas.microsoft.com/office/drawing/2014/main" id="{0A96A639-055E-47A2-B88B-A98C54B63C68}"/>
                    </a:ext>
                  </a:extLst>
                </p:cNvPr>
                <p:cNvSpPr txBox="1"/>
                <p:nvPr/>
              </p:nvSpPr>
              <p:spPr>
                <a:xfrm>
                  <a:off x="4489947" y="2109123"/>
                  <a:ext cx="3458537" cy="398877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800" spc="300" dirty="0">
                      <a:solidFill>
                        <a:schemeClr val="accent1">
                          <a:lumMod val="50000"/>
                        </a:schemeClr>
                      </a:solidFill>
                      <a:latin typeface="Cambria Math" panose="02040503050406030204" pitchFamily="18" charset="0"/>
                      <a:ea typeface="思源黑体 CN Medium" panose="020B0600000000000000" pitchFamily="34" charset="-122"/>
                    </a:rPr>
                    <a:t>t(P)</a:t>
                  </a:r>
                  <a:r>
                    <a:rPr lang="zh-CN" altLang="en-US" sz="2800" spc="300" dirty="0">
                      <a:solidFill>
                        <a:schemeClr val="accent1">
                          <a:lumMod val="50000"/>
                        </a:schemeClr>
                      </a:solidFill>
                      <a:latin typeface="Cambria Math" panose="02040503050406030204" pitchFamily="18" charset="0"/>
                      <a:ea typeface="思源黑体 CN Medium" panose="020B0600000000000000" pitchFamily="34" charset="-122"/>
                    </a:rPr>
                    <a:t>：序列</a:t>
                  </a:r>
                  <a:r>
                    <a:rPr lang="en-US" altLang="zh-CN" sz="2800" spc="300" dirty="0">
                      <a:solidFill>
                        <a:schemeClr val="accent1">
                          <a:lumMod val="50000"/>
                        </a:schemeClr>
                      </a:solidFill>
                      <a:latin typeface="Cambria Math" panose="02040503050406030204" pitchFamily="18" charset="0"/>
                      <a:ea typeface="思源黑体 CN Medium" panose="020B0600000000000000" pitchFamily="34" charset="-122"/>
                    </a:rPr>
                    <a:t>P</a:t>
                  </a:r>
                  <a:r>
                    <a:rPr lang="zh-CN" altLang="en-US" sz="2800" spc="300" dirty="0">
                      <a:solidFill>
                        <a:schemeClr val="accent1">
                          <a:lumMod val="50000"/>
                        </a:schemeClr>
                      </a:solidFill>
                      <a:latin typeface="Cambria Math" panose="02040503050406030204" pitchFamily="18" charset="0"/>
                      <a:ea typeface="思源黑体 CN Medium" panose="020B0600000000000000" pitchFamily="34" charset="-122"/>
                    </a:rPr>
                    <a:t>上的末尾元素（</a:t>
                  </a:r>
                  <a:r>
                    <a:rPr lang="en-US" altLang="zh-CN" sz="2800" spc="300" dirty="0">
                      <a:solidFill>
                        <a:schemeClr val="accent1">
                          <a:lumMod val="50000"/>
                        </a:schemeClr>
                      </a:solidFill>
                      <a:latin typeface="Cambria Math" panose="02040503050406030204" pitchFamily="18" charset="0"/>
                      <a:ea typeface="思源黑体 CN Medium" panose="020B0600000000000000" pitchFamily="34" charset="-122"/>
                    </a:rPr>
                    <a:t>highest numbered vertex</a:t>
                  </a:r>
                  <a:r>
                    <a:rPr lang="zh-CN" altLang="en-US" sz="2800" spc="300" dirty="0">
                      <a:solidFill>
                        <a:schemeClr val="accent1">
                          <a:lumMod val="50000"/>
                        </a:schemeClr>
                      </a:solidFill>
                      <a:latin typeface="Cambria Math" panose="02040503050406030204" pitchFamily="18" charset="0"/>
                      <a:ea typeface="思源黑体 CN Medium" panose="020B0600000000000000" pitchFamily="34" charset="-122"/>
                    </a:rPr>
                    <a:t>）</a:t>
                  </a:r>
                  <a:endParaRPr lang="en-US" altLang="zh-CN" sz="2800" spc="300" dirty="0">
                    <a:solidFill>
                      <a:schemeClr val="accent1">
                        <a:lumMod val="50000"/>
                      </a:schemeClr>
                    </a:solidFill>
                    <a:latin typeface="Cambria Math" panose="02040503050406030204" pitchFamily="18" charset="0"/>
                    <a:ea typeface="思源黑体 CN Medium" panose="020B0600000000000000" pitchFamily="34" charset="-122"/>
                  </a:endParaRPr>
                </a:p>
                <a:p>
                  <a:r>
                    <a:rPr lang="en-US" altLang="zh-CN" sz="2800" spc="300" dirty="0">
                      <a:solidFill>
                        <a:schemeClr val="accent1">
                          <a:lumMod val="50000"/>
                        </a:schemeClr>
                      </a:solidFill>
                      <a:ea typeface="思源黑体 CN Medium" panose="020B0600000000000000" pitchFamily="34" charset="-122"/>
                    </a:rPr>
                    <a:t>m(</a:t>
                  </a:r>
                  <a:r>
                    <a:rPr lang="en-US" altLang="zh-CN" sz="2800" spc="300" dirty="0" err="1">
                      <a:solidFill>
                        <a:schemeClr val="accent1">
                          <a:lumMod val="50000"/>
                        </a:schemeClr>
                      </a:solidFill>
                      <a:ea typeface="思源黑体 CN Medium" panose="020B0600000000000000" pitchFamily="34" charset="-122"/>
                    </a:rPr>
                    <a:t>i</a:t>
                  </a:r>
                  <a:r>
                    <a:rPr lang="en-US" altLang="zh-CN" sz="2800" spc="300" dirty="0">
                      <a:solidFill>
                        <a:schemeClr val="accent1">
                          <a:lumMod val="50000"/>
                        </a:schemeClr>
                      </a:solidFill>
                      <a:ea typeface="思源黑体 CN Medium" panose="020B0600000000000000" pitchFamily="34" charset="-122"/>
                    </a:rPr>
                    <a:t>,j)</a:t>
                  </a:r>
                  <a14:m>
                    <m:oMath xmlns:m="http://schemas.openxmlformats.org/officeDocument/2006/math">
                      <m:r>
                        <a:rPr lang="zh-CN" altLang="en-US" sz="2800" i="1" spc="3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思源黑体 CN Medium" panose="020B0600000000000000" pitchFamily="34" charset="-122"/>
                        </a:rPr>
                        <m:t>：</m:t>
                      </m:r>
                    </m:oMath>
                  </a14:m>
                  <a:r>
                    <a:rPr lang="zh-CN" altLang="en-US" sz="2800" b="0" spc="300" dirty="0">
                      <a:solidFill>
                        <a:schemeClr val="accent1">
                          <a:lumMod val="50000"/>
                        </a:schemeClr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从</a:t>
                  </a:r>
                  <a:r>
                    <a:rPr lang="en-US" altLang="zh-CN" sz="2800" b="0" spc="300" dirty="0">
                      <a:solidFill>
                        <a:schemeClr val="accent1">
                          <a:lumMod val="50000"/>
                        </a:schemeClr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i</a:t>
                  </a:r>
                  <a:r>
                    <a:rPr lang="zh-CN" altLang="en-US" sz="2800" b="0" spc="300" dirty="0">
                      <a:solidFill>
                        <a:schemeClr val="accent1">
                          <a:lumMod val="50000"/>
                        </a:schemeClr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到</a:t>
                  </a:r>
                  <a:r>
                    <a:rPr lang="en-US" altLang="zh-CN" sz="2800" b="0" spc="300" dirty="0">
                      <a:solidFill>
                        <a:schemeClr val="accent1">
                          <a:lumMod val="50000"/>
                        </a:schemeClr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j</a:t>
                  </a:r>
                  <a:r>
                    <a:rPr lang="zh-CN" altLang="en-US" sz="2800" b="0" spc="300" dirty="0">
                      <a:solidFill>
                        <a:schemeClr val="accent1">
                          <a:lumMod val="50000"/>
                        </a:schemeClr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最短路径的权值</a:t>
                  </a:r>
                  <a:endParaRPr lang="en-US" altLang="zh-CN" sz="2800" b="0" spc="300" dirty="0">
                    <a:solidFill>
                      <a:schemeClr val="accent1">
                        <a:lumMod val="50000"/>
                      </a:schemeClr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endParaRPr lang="zh-CN" altLang="en-US" sz="2800" spc="300" dirty="0">
                    <a:solidFill>
                      <a:schemeClr val="accent1">
                        <a:lumMod val="50000"/>
                      </a:schemeClr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</p:txBody>
            </p:sp>
          </mc:Choice>
          <mc:Fallback>
            <p:sp>
              <p:nvSpPr>
                <p:cNvPr id="14" name="文本框 13">
                  <a:extLst>
                    <a:ext uri="{FF2B5EF4-FFF2-40B4-BE49-F238E27FC236}">
                      <a16:creationId xmlns:a16="http://schemas.microsoft.com/office/drawing/2014/main" id="{0A96A639-055E-47A2-B88B-A98C54B63C6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489947" y="2109123"/>
                  <a:ext cx="3458537" cy="3988772"/>
                </a:xfrm>
                <a:prstGeom prst="rect">
                  <a:avLst/>
                </a:prstGeom>
                <a:blipFill>
                  <a:blip r:embed="rId4"/>
                  <a:stretch>
                    <a:fillRect l="-3578" t="-2434" r="-8177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FEEA05F9-CFC4-4DEE-ACC3-70BBA364EEBE}"/>
                  </a:ext>
                </a:extLst>
              </p:cNvPr>
              <p:cNvSpPr txBox="1"/>
              <p:nvPr/>
            </p:nvSpPr>
            <p:spPr>
              <a:xfrm>
                <a:off x="8491292" y="5293810"/>
                <a:ext cx="5285063" cy="13494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Time: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思源黑体 CN Light" panose="020B0300000000000000" pitchFamily="34" charset="-122"/>
                          </a:rPr>
                        </m:ctrlPr>
                      </m:sSupPr>
                      <m:e>
                        <m:r>
                          <a:rPr lang="en-US" altLang="zh-CN" sz="2800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思源黑体 CN Light" panose="020B0300000000000000" pitchFamily="34" charset="-122"/>
                          </a:rPr>
                          <m:t>𝑛</m:t>
                        </m:r>
                      </m:e>
                      <m:sup>
                        <m:r>
                          <a:rPr lang="en-US" altLang="zh-CN" sz="2800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思源黑体 CN Light" panose="020B0300000000000000" pitchFamily="34" charset="-122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altLang="zh-CN" sz="2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)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2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Space: O(</a:t>
                </a:r>
                <a14:m>
                  <m:oMath xmlns:m="http://schemas.openxmlformats.org/officeDocument/2006/math">
                    <m:r>
                      <a:rPr lang="en-US" altLang="zh-CN" sz="2800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  <a:ea typeface="思源黑体 CN Light" panose="020B0300000000000000" pitchFamily="34" charset="-122"/>
                      </a:rPr>
                      <m:t>𝑛</m:t>
                    </m:r>
                  </m:oMath>
                </a14:m>
                <a:r>
                  <a:rPr lang="en-US" altLang="zh-CN" sz="2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)</a:t>
                </a:r>
                <a:endParaRPr lang="zh-CN" altLang="en-US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endParaRPr>
              </a:p>
            </p:txBody>
          </p:sp>
        </mc:Choice>
        <mc:Fallback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FEEA05F9-CFC4-4DEE-ACC3-70BBA364EE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1292" y="5293810"/>
                <a:ext cx="5285063" cy="1349408"/>
              </a:xfrm>
              <a:prstGeom prst="rect">
                <a:avLst/>
              </a:prstGeom>
              <a:blipFill>
                <a:blip r:embed="rId5"/>
                <a:stretch>
                  <a:fillRect l="-2422" b="-85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本框 3">
            <a:extLst>
              <a:ext uri="{FF2B5EF4-FFF2-40B4-BE49-F238E27FC236}">
                <a16:creationId xmlns:a16="http://schemas.microsoft.com/office/drawing/2014/main" id="{99DB5494-409D-451C-985E-00B47A67145C}"/>
              </a:ext>
            </a:extLst>
          </p:cNvPr>
          <p:cNvSpPr txBox="1"/>
          <p:nvPr/>
        </p:nvSpPr>
        <p:spPr>
          <a:xfrm>
            <a:off x="3003259" y="4273539"/>
            <a:ext cx="781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)</a:t>
            </a:r>
            <a:r>
              <a:rPr lang="zh-CN" altLang="en-US" dirty="0"/>
              <a:t>，</a:t>
            </a:r>
          </a:p>
        </p:txBody>
      </p:sp>
    </p:spTree>
    <p:extLst>
      <p:ext uri="{BB962C8B-B14F-4D97-AF65-F5344CB8AC3E}">
        <p14:creationId xmlns:p14="http://schemas.microsoft.com/office/powerpoint/2010/main" val="1079951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>
            <a:extLst>
              <a:ext uri="{FF2B5EF4-FFF2-40B4-BE49-F238E27FC236}">
                <a16:creationId xmlns:a16="http://schemas.microsoft.com/office/drawing/2014/main" id="{AE777496-9F9E-4A7A-BB8F-ADFAD85B2F4A}"/>
              </a:ext>
            </a:extLst>
          </p:cNvPr>
          <p:cNvGrpSpPr/>
          <p:nvPr/>
        </p:nvGrpSpPr>
        <p:grpSpPr>
          <a:xfrm>
            <a:off x="415234" y="-199604"/>
            <a:ext cx="9945725" cy="1272564"/>
            <a:chOff x="415234" y="-199604"/>
            <a:chExt cx="9945725" cy="1272564"/>
          </a:xfrm>
        </p:grpSpPr>
        <p:sp>
          <p:nvSpPr>
            <p:cNvPr id="32" name="饼形 6">
              <a:extLst>
                <a:ext uri="{FF2B5EF4-FFF2-40B4-BE49-F238E27FC236}">
                  <a16:creationId xmlns:a16="http://schemas.microsoft.com/office/drawing/2014/main" id="{F84FD497-AE93-4D6F-BF09-444AA041FB5A}"/>
                </a:ext>
              </a:extLst>
            </p:cNvPr>
            <p:cNvSpPr/>
            <p:nvPr/>
          </p:nvSpPr>
          <p:spPr>
            <a:xfrm rot="16200000">
              <a:off x="610005" y="-394375"/>
              <a:ext cx="1210658" cy="1600200"/>
            </a:xfrm>
            <a:prstGeom prst="pie">
              <a:avLst>
                <a:gd name="adj1" fmla="val 10780140"/>
                <a:gd name="adj2" fmla="val 1620000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ED10EF23-834C-46BF-A59A-0C60BC651F36}"/>
                </a:ext>
              </a:extLst>
            </p:cNvPr>
            <p:cNvSpPr/>
            <p:nvPr/>
          </p:nvSpPr>
          <p:spPr>
            <a:xfrm>
              <a:off x="546360" y="360163"/>
              <a:ext cx="149859" cy="1781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704469D1-8819-4E32-95FC-3E27C59E9A58}"/>
                </a:ext>
              </a:extLst>
            </p:cNvPr>
            <p:cNvSpPr txBox="1"/>
            <p:nvPr/>
          </p:nvSpPr>
          <p:spPr>
            <a:xfrm>
              <a:off x="1276284" y="360163"/>
              <a:ext cx="90846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cs"/>
                </a:rPr>
                <a:t>Method 2: record when computing </a:t>
              </a:r>
              <a:r>
                <a:rPr kumimoji="0" lang="en-US" altLang="zh-CN" sz="2800" b="0" i="1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cs"/>
                </a:rPr>
                <a:t>D</a:t>
              </a:r>
              <a:endParaRPr kumimoji="0" lang="zh-CN" altLang="en-US" sz="2800" b="0" i="1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cs"/>
              </a:endParaRPr>
            </a:p>
          </p:txBody>
        </p:sp>
        <p:sp>
          <p:nvSpPr>
            <p:cNvPr id="35" name="文本框 19">
              <a:extLst>
                <a:ext uri="{FF2B5EF4-FFF2-40B4-BE49-F238E27FC236}">
                  <a16:creationId xmlns:a16="http://schemas.microsoft.com/office/drawing/2014/main" id="{678BF6B0-3BD7-4C28-9809-7BC80F40C995}"/>
                </a:ext>
              </a:extLst>
            </p:cNvPr>
            <p:cNvSpPr txBox="1"/>
            <p:nvPr/>
          </p:nvSpPr>
          <p:spPr>
            <a:xfrm>
              <a:off x="1291314" y="731776"/>
              <a:ext cx="2924339" cy="341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1" i="1" u="none" strike="noStrike" kern="1200" cap="none" spc="200" normalizeH="0" baseline="0" noProof="0" dirty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 </a:t>
              </a:r>
              <a:r>
                <a:rPr kumimoji="0" lang="zh-CN" altLang="en-US" sz="1200" b="1" i="1" u="none" strike="noStrike" kern="1200" cap="none" spc="200" normalizeH="0" baseline="0" noProof="0" dirty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方法二：计算权值矩阵时记录</a:t>
              </a:r>
            </a:p>
          </p:txBody>
        </p:sp>
      </p:grpSp>
      <p:sp>
        <p:nvSpPr>
          <p:cNvPr id="9" name="文本框 8">
            <a:extLst>
              <a:ext uri="{FF2B5EF4-FFF2-40B4-BE49-F238E27FC236}">
                <a16:creationId xmlns:a16="http://schemas.microsoft.com/office/drawing/2014/main" id="{C675B798-B041-4CCB-BE35-C8161C42C5CA}"/>
              </a:ext>
            </a:extLst>
          </p:cNvPr>
          <p:cNvSpPr txBox="1"/>
          <p:nvPr/>
        </p:nvSpPr>
        <p:spPr>
          <a:xfrm>
            <a:off x="1816012" y="994254"/>
            <a:ext cx="90846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0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cs"/>
              </a:rPr>
              <a:t>Improvement 2: save time</a:t>
            </a:r>
            <a:endParaRPr kumimoji="0" lang="zh-CN" altLang="en-US" sz="4000" b="0" i="0" u="none" strike="noStrike" kern="1200" cap="none" spc="30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思源黑体 CN Medium" panose="020B0600000000000000" pitchFamily="34" charset="-122"/>
              <a:ea typeface="思源黑体 CN Medium" panose="020B0600000000000000" pitchFamily="34" charset="-122"/>
              <a:cs typeface="+mn-cs"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6BE03375-066A-42F4-BCA6-F6B1C6EC5406}"/>
              </a:ext>
            </a:extLst>
          </p:cNvPr>
          <p:cNvGrpSpPr/>
          <p:nvPr/>
        </p:nvGrpSpPr>
        <p:grpSpPr>
          <a:xfrm>
            <a:off x="8209082" y="2548325"/>
            <a:ext cx="3325780" cy="2732557"/>
            <a:chOff x="4489947" y="1858296"/>
            <a:chExt cx="3212104" cy="4070555"/>
          </a:xfrm>
        </p:grpSpPr>
        <p:sp>
          <p:nvSpPr>
            <p:cNvPr id="13" name="圆角矩形 11">
              <a:extLst>
                <a:ext uri="{FF2B5EF4-FFF2-40B4-BE49-F238E27FC236}">
                  <a16:creationId xmlns:a16="http://schemas.microsoft.com/office/drawing/2014/main" id="{F7EC75C9-2DEC-4F2B-8DDE-F80555753B4E}"/>
                </a:ext>
              </a:extLst>
            </p:cNvPr>
            <p:cNvSpPr/>
            <p:nvPr/>
          </p:nvSpPr>
          <p:spPr>
            <a:xfrm>
              <a:off x="4489947" y="1858296"/>
              <a:ext cx="3212104" cy="4070555"/>
            </a:xfrm>
            <a:prstGeom prst="roundRect">
              <a:avLst>
                <a:gd name="adj" fmla="val 5807"/>
              </a:avLst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4" name="文本框 13">
                  <a:extLst>
                    <a:ext uri="{FF2B5EF4-FFF2-40B4-BE49-F238E27FC236}">
                      <a16:creationId xmlns:a16="http://schemas.microsoft.com/office/drawing/2014/main" id="{0A96A639-055E-47A2-B88B-A98C54B63C68}"/>
                    </a:ext>
                  </a:extLst>
                </p:cNvPr>
                <p:cNvSpPr txBox="1"/>
                <p:nvPr/>
              </p:nvSpPr>
              <p:spPr>
                <a:xfrm>
                  <a:off x="4621903" y="3170194"/>
                  <a:ext cx="2948192" cy="20631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altLang="zh-CN" sz="2800" b="0" i="0" u="none" strike="noStrike" kern="1200" cap="none" spc="300" normalizeH="0" baseline="0" noProof="0" dirty="0">
                      <a:ln>
                        <a:noFill/>
                      </a:ln>
                      <a:solidFill>
                        <a:srgbClr val="5B9BD5">
                          <a:lumMod val="50000"/>
                        </a:srgbClr>
                      </a:solidFill>
                      <a:effectLst/>
                      <a:uLnTx/>
                      <a:uFillTx/>
                      <a:latin typeface="等线" panose="020F0502020204030204"/>
                      <a:ea typeface="思源黑体 CN Medium" panose="020B0600000000000000" pitchFamily="34" charset="-122"/>
                      <a:cs typeface="+mn-cs"/>
                    </a:rPr>
                    <a:t>m(</a:t>
                  </a:r>
                  <a:r>
                    <a:rPr kumimoji="0" lang="en-US" altLang="zh-CN" sz="2800" b="0" i="0" u="none" strike="noStrike" kern="1200" cap="none" spc="300" normalizeH="0" baseline="0" noProof="0" dirty="0" err="1">
                      <a:ln>
                        <a:noFill/>
                      </a:ln>
                      <a:solidFill>
                        <a:srgbClr val="5B9BD5">
                          <a:lumMod val="50000"/>
                        </a:srgbClr>
                      </a:solidFill>
                      <a:effectLst/>
                      <a:uLnTx/>
                      <a:uFillTx/>
                      <a:latin typeface="等线" panose="020F0502020204030204"/>
                      <a:ea typeface="思源黑体 CN Medium" panose="020B0600000000000000" pitchFamily="34" charset="-122"/>
                      <a:cs typeface="+mn-cs"/>
                    </a:rPr>
                    <a:t>i,j</a:t>
                  </a:r>
                  <a:r>
                    <a:rPr kumimoji="0" lang="en-US" altLang="zh-CN" sz="2800" b="0" i="0" u="none" strike="noStrike" kern="1200" cap="none" spc="300" normalizeH="0" baseline="0" noProof="0" dirty="0">
                      <a:ln>
                        <a:noFill/>
                      </a:ln>
                      <a:solidFill>
                        <a:srgbClr val="5B9BD5">
                          <a:lumMod val="50000"/>
                        </a:srgbClr>
                      </a:solidFill>
                      <a:effectLst/>
                      <a:uLnTx/>
                      <a:uFillTx/>
                      <a:latin typeface="等线" panose="020F0502020204030204"/>
                      <a:ea typeface="思源黑体 CN Medium" panose="020B0600000000000000" pitchFamily="34" charset="-122"/>
                      <a:cs typeface="+mn-cs"/>
                    </a:rPr>
                    <a:t>)</a:t>
                  </a:r>
                  <a14:m>
                    <m:oMath xmlns:m="http://schemas.openxmlformats.org/officeDocument/2006/math">
                      <m:r>
                        <a:rPr kumimoji="0" lang="zh-CN" altLang="en-US" sz="2800" b="0" i="1" u="none" strike="noStrike" kern="1200" cap="none" spc="300" normalizeH="0" baseline="0" noProof="0">
                          <a:ln>
                            <a:noFill/>
                          </a:ln>
                          <a:solidFill>
                            <a:srgbClr val="5B9BD5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思源黑体 CN Medium" panose="020B0600000000000000" pitchFamily="34" charset="-122"/>
                          <a:cs typeface="+mn-cs"/>
                        </a:rPr>
                        <m:t>：</m:t>
                      </m:r>
                    </m:oMath>
                  </a14:m>
                  <a:r>
                    <a:rPr kumimoji="0" lang="zh-CN" altLang="en-US" sz="2800" b="0" i="0" u="none" strike="noStrike" kern="1200" cap="none" spc="300" normalizeH="0" baseline="0" noProof="0" dirty="0">
                      <a:ln>
                        <a:noFill/>
                      </a:ln>
                      <a:solidFill>
                        <a:srgbClr val="5B9BD5">
                          <a:lumMod val="50000"/>
                        </a:srgbClr>
                      </a:solidFill>
                      <a:effectLst/>
                      <a:uLnTx/>
                      <a:uFillTx/>
                      <a:latin typeface="思源黑体 CN Medium" panose="020B0600000000000000" pitchFamily="34" charset="-122"/>
                      <a:ea typeface="思源黑体 CN Medium" panose="020B0600000000000000" pitchFamily="34" charset="-122"/>
                      <a:cs typeface="+mn-cs"/>
                    </a:rPr>
                    <a:t>从</a:t>
                  </a:r>
                  <a:r>
                    <a:rPr kumimoji="0" lang="en-US" altLang="zh-CN" sz="2800" b="0" i="0" u="none" strike="noStrike" kern="1200" cap="none" spc="300" normalizeH="0" baseline="0" noProof="0" dirty="0">
                      <a:ln>
                        <a:noFill/>
                      </a:ln>
                      <a:solidFill>
                        <a:srgbClr val="5B9BD5">
                          <a:lumMod val="50000"/>
                        </a:srgbClr>
                      </a:solidFill>
                      <a:effectLst/>
                      <a:uLnTx/>
                      <a:uFillTx/>
                      <a:latin typeface="思源黑体 CN Medium" panose="020B0600000000000000" pitchFamily="34" charset="-122"/>
                      <a:ea typeface="思源黑体 CN Medium" panose="020B0600000000000000" pitchFamily="34" charset="-122"/>
                      <a:cs typeface="+mn-cs"/>
                    </a:rPr>
                    <a:t>i</a:t>
                  </a:r>
                  <a:r>
                    <a:rPr kumimoji="0" lang="zh-CN" altLang="en-US" sz="2800" b="0" i="0" u="none" strike="noStrike" kern="1200" cap="none" spc="300" normalizeH="0" baseline="0" noProof="0" dirty="0">
                      <a:ln>
                        <a:noFill/>
                      </a:ln>
                      <a:solidFill>
                        <a:srgbClr val="5B9BD5">
                          <a:lumMod val="50000"/>
                        </a:srgbClr>
                      </a:solidFill>
                      <a:effectLst/>
                      <a:uLnTx/>
                      <a:uFillTx/>
                      <a:latin typeface="思源黑体 CN Medium" panose="020B0600000000000000" pitchFamily="34" charset="-122"/>
                      <a:ea typeface="思源黑体 CN Medium" panose="020B0600000000000000" pitchFamily="34" charset="-122"/>
                      <a:cs typeface="+mn-cs"/>
                    </a:rPr>
                    <a:t>到</a:t>
                  </a:r>
                  <a:r>
                    <a:rPr kumimoji="0" lang="en-US" altLang="zh-CN" sz="2800" b="0" i="0" u="none" strike="noStrike" kern="1200" cap="none" spc="300" normalizeH="0" baseline="0" noProof="0" dirty="0">
                      <a:ln>
                        <a:noFill/>
                      </a:ln>
                      <a:solidFill>
                        <a:srgbClr val="5B9BD5">
                          <a:lumMod val="50000"/>
                        </a:srgbClr>
                      </a:solidFill>
                      <a:effectLst/>
                      <a:uLnTx/>
                      <a:uFillTx/>
                      <a:latin typeface="思源黑体 CN Medium" panose="020B0600000000000000" pitchFamily="34" charset="-122"/>
                      <a:ea typeface="思源黑体 CN Medium" panose="020B0600000000000000" pitchFamily="34" charset="-122"/>
                      <a:cs typeface="+mn-cs"/>
                    </a:rPr>
                    <a:t>j</a:t>
                  </a:r>
                  <a:r>
                    <a:rPr kumimoji="0" lang="zh-CN" altLang="en-US" sz="2800" b="0" i="0" u="none" strike="noStrike" kern="1200" cap="none" spc="300" normalizeH="0" baseline="0" noProof="0" dirty="0">
                      <a:ln>
                        <a:noFill/>
                      </a:ln>
                      <a:solidFill>
                        <a:srgbClr val="5B9BD5">
                          <a:lumMod val="50000"/>
                        </a:srgbClr>
                      </a:solidFill>
                      <a:effectLst/>
                      <a:uLnTx/>
                      <a:uFillTx/>
                      <a:latin typeface="思源黑体 CN Medium" panose="020B0600000000000000" pitchFamily="34" charset="-122"/>
                      <a:ea typeface="思源黑体 CN Medium" panose="020B0600000000000000" pitchFamily="34" charset="-122"/>
                      <a:cs typeface="+mn-cs"/>
                    </a:rPr>
                    <a:t>最短路径的权值</a:t>
                  </a:r>
                  <a:endParaRPr kumimoji="0" lang="en-US" altLang="zh-CN" sz="2800" b="0" i="0" u="none" strike="noStrike" kern="1200" cap="none" spc="30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+mn-cs"/>
                  </a:endParaRPr>
                </a:p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CN" altLang="en-US" sz="2800" b="0" i="0" u="none" strike="noStrike" kern="1200" cap="none" spc="300" normalizeH="0" baseline="0" noProof="0" dirty="0">
                    <a:ln>
                      <a:noFill/>
                    </a:ln>
                    <a:solidFill>
                      <a:srgbClr val="5B9BD5">
                        <a:lumMod val="50000"/>
                      </a:srgbClr>
                    </a:solidFill>
                    <a:effectLst/>
                    <a:uLnTx/>
                    <a:uFillTx/>
                    <a:latin typeface="思源黑体 CN Medium" panose="020B0600000000000000" pitchFamily="34" charset="-122"/>
                    <a:ea typeface="思源黑体 CN Medium" panose="020B0600000000000000" pitchFamily="34" charset="-122"/>
                    <a:cs typeface="+mn-cs"/>
                  </a:endParaRPr>
                </a:p>
              </p:txBody>
            </p:sp>
          </mc:Choice>
          <mc:Fallback>
            <p:sp>
              <p:nvSpPr>
                <p:cNvPr id="14" name="文本框 13">
                  <a:extLst>
                    <a:ext uri="{FF2B5EF4-FFF2-40B4-BE49-F238E27FC236}">
                      <a16:creationId xmlns:a16="http://schemas.microsoft.com/office/drawing/2014/main" id="{0A96A639-055E-47A2-B88B-A98C54B63C6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1903" y="3170194"/>
                  <a:ext cx="2948192" cy="2063159"/>
                </a:xfrm>
                <a:prstGeom prst="rect">
                  <a:avLst/>
                </a:prstGeom>
                <a:blipFill>
                  <a:blip r:embed="rId3"/>
                  <a:stretch>
                    <a:fillRect l="-3992" t="-5286" r="-1397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FEEA05F9-CFC4-4DEE-ACC3-70BBA364EEBE}"/>
                  </a:ext>
                </a:extLst>
              </p:cNvPr>
              <p:cNvSpPr txBox="1"/>
              <p:nvPr/>
            </p:nvSpPr>
            <p:spPr>
              <a:xfrm>
                <a:off x="8491292" y="5293810"/>
                <a:ext cx="5285063" cy="13494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Time: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altLang="zh-CN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思源黑体 CN Light" panose="020B0300000000000000" pitchFamily="34" charset="-122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altLang="zh-CN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思源黑体 CN Light" panose="020B0300000000000000" pitchFamily="34" charset="-122"/>
                            <a:cs typeface="+mn-cs"/>
                          </a:rPr>
                          <m:t>𝑛</m:t>
                        </m:r>
                      </m:e>
                      <m:sup>
                        <m:r>
                          <a:rPr kumimoji="0" lang="en-US" altLang="zh-CN" sz="2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思源黑体 CN Light" panose="020B0300000000000000" pitchFamily="34" charset="-122"/>
                            <a:cs typeface="+mn-cs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0" lang="en-US" altLang="zh-CN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)</a:t>
                </a:r>
              </a:p>
              <a:p>
                <a:pPr lvl="0">
                  <a:lnSpc>
                    <a:spcPct val="150000"/>
                  </a:lnSpc>
                </a:pPr>
                <a:r>
                  <a:rPr kumimoji="0" lang="en-US" altLang="zh-CN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Space: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8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ea typeface="思源黑体 CN Light" panose="020B0300000000000000" pitchFamily="34" charset="-122"/>
                          </a:rPr>
                        </m:ctrlPr>
                      </m:sSupPr>
                      <m:e>
                        <m:r>
                          <a:rPr lang="en-US" altLang="zh-CN" sz="2800" i="1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ea typeface="思源黑体 CN Light" panose="020B0300000000000000" pitchFamily="34" charset="-122"/>
                          </a:rPr>
                          <m:t>𝑛</m:t>
                        </m:r>
                      </m:e>
                      <m:sup>
                        <m:r>
                          <a:rPr lang="en-US" altLang="zh-CN" sz="2800" b="0" i="1" smtClean="0">
                            <a:solidFill>
                              <a:prstClr val="black">
                                <a:lumMod val="75000"/>
                                <a:lumOff val="25000"/>
                              </a:prstClr>
                            </a:solidFill>
                            <a:latin typeface="Cambria Math" panose="02040503050406030204" pitchFamily="18" charset="0"/>
                            <a:ea typeface="思源黑体 CN Light" panose="020B0300000000000000" pitchFamily="34" charset="-122"/>
                          </a:rPr>
                          <m:t>3</m:t>
                        </m:r>
                      </m:sup>
                    </m:sSup>
                  </m:oMath>
                </a14:m>
                <a:r>
                  <a:rPr kumimoji="0" lang="en-US" altLang="zh-CN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lumMod val="75000"/>
                        <a:lumOff val="25000"/>
                      </a:prstClr>
                    </a:solidFill>
                    <a:effectLst/>
                    <a:uLnTx/>
                    <a:uFillTx/>
                    <a:latin typeface="思源黑体 CN Light" panose="020B0300000000000000" pitchFamily="34" charset="-122"/>
                    <a:ea typeface="思源黑体 CN Light" panose="020B0300000000000000" pitchFamily="34" charset="-122"/>
                    <a:cs typeface="+mn-cs"/>
                  </a:rPr>
                  <a:t>)</a:t>
                </a:r>
                <a:endPara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endParaRPr>
              </a:p>
            </p:txBody>
          </p:sp>
        </mc:Choice>
        <mc:Fallback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FEEA05F9-CFC4-4DEE-ACC3-70BBA364EE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91292" y="5293810"/>
                <a:ext cx="5285063" cy="1349408"/>
              </a:xfrm>
              <a:prstGeom prst="rect">
                <a:avLst/>
              </a:prstGeom>
              <a:blipFill>
                <a:blip r:embed="rId4"/>
                <a:stretch>
                  <a:fillRect l="-2422" b="-85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图片 2">
            <a:extLst>
              <a:ext uri="{FF2B5EF4-FFF2-40B4-BE49-F238E27FC236}">
                <a16:creationId xmlns:a16="http://schemas.microsoft.com/office/drawing/2014/main" id="{54A37B01-B320-4871-AE58-4C2E060BB50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5496" r="1"/>
          <a:stretch/>
        </p:blipFill>
        <p:spPr>
          <a:xfrm>
            <a:off x="1435423" y="1695185"/>
            <a:ext cx="5560460" cy="516281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9ED0A575-569C-4B23-99C1-FA2742ABF0EA}"/>
              </a:ext>
            </a:extLst>
          </p:cNvPr>
          <p:cNvSpPr txBox="1"/>
          <p:nvPr/>
        </p:nvSpPr>
        <p:spPr>
          <a:xfrm>
            <a:off x="3257973" y="4121497"/>
            <a:ext cx="1971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//</a:t>
            </a:r>
            <a:r>
              <a:rPr lang="zh-CN" altLang="en-US" sz="1400" dirty="0"/>
              <a:t>路径上的中间点</a:t>
            </a:r>
          </a:p>
        </p:txBody>
      </p:sp>
    </p:spTree>
    <p:extLst>
      <p:ext uri="{BB962C8B-B14F-4D97-AF65-F5344CB8AC3E}">
        <p14:creationId xmlns:p14="http://schemas.microsoft.com/office/powerpoint/2010/main" val="1653782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>
            <a:extLst>
              <a:ext uri="{FF2B5EF4-FFF2-40B4-BE49-F238E27FC236}">
                <a16:creationId xmlns:a16="http://schemas.microsoft.com/office/drawing/2014/main" id="{AE777496-9F9E-4A7A-BB8F-ADFAD85B2F4A}"/>
              </a:ext>
            </a:extLst>
          </p:cNvPr>
          <p:cNvGrpSpPr/>
          <p:nvPr/>
        </p:nvGrpSpPr>
        <p:grpSpPr>
          <a:xfrm>
            <a:off x="415234" y="-199604"/>
            <a:ext cx="9945725" cy="1272564"/>
            <a:chOff x="415234" y="-199604"/>
            <a:chExt cx="9945725" cy="1272564"/>
          </a:xfrm>
        </p:grpSpPr>
        <p:sp>
          <p:nvSpPr>
            <p:cNvPr id="32" name="饼形 6">
              <a:extLst>
                <a:ext uri="{FF2B5EF4-FFF2-40B4-BE49-F238E27FC236}">
                  <a16:creationId xmlns:a16="http://schemas.microsoft.com/office/drawing/2014/main" id="{F84FD497-AE93-4D6F-BF09-444AA041FB5A}"/>
                </a:ext>
              </a:extLst>
            </p:cNvPr>
            <p:cNvSpPr/>
            <p:nvPr/>
          </p:nvSpPr>
          <p:spPr>
            <a:xfrm rot="16200000">
              <a:off x="610005" y="-394375"/>
              <a:ext cx="1210658" cy="1600200"/>
            </a:xfrm>
            <a:prstGeom prst="pie">
              <a:avLst>
                <a:gd name="adj1" fmla="val 10780140"/>
                <a:gd name="adj2" fmla="val 1620000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ED10EF23-834C-46BF-A59A-0C60BC651F36}"/>
                </a:ext>
              </a:extLst>
            </p:cNvPr>
            <p:cNvSpPr/>
            <p:nvPr/>
          </p:nvSpPr>
          <p:spPr>
            <a:xfrm>
              <a:off x="546360" y="360163"/>
              <a:ext cx="149859" cy="1781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704469D1-8819-4E32-95FC-3E27C59E9A58}"/>
                </a:ext>
              </a:extLst>
            </p:cNvPr>
            <p:cNvSpPr txBox="1"/>
            <p:nvPr/>
          </p:nvSpPr>
          <p:spPr>
            <a:xfrm>
              <a:off x="1276284" y="360163"/>
              <a:ext cx="90846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cs"/>
                </a:rPr>
                <a:t>Conclusion</a:t>
              </a:r>
              <a:endParaRPr kumimoji="0" lang="zh-CN" altLang="en-US" sz="2800" b="0" i="1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cs"/>
              </a:endParaRPr>
            </a:p>
          </p:txBody>
        </p:sp>
        <p:sp>
          <p:nvSpPr>
            <p:cNvPr id="35" name="文本框 19">
              <a:extLst>
                <a:ext uri="{FF2B5EF4-FFF2-40B4-BE49-F238E27FC236}">
                  <a16:creationId xmlns:a16="http://schemas.microsoft.com/office/drawing/2014/main" id="{678BF6B0-3BD7-4C28-9809-7BC80F40C995}"/>
                </a:ext>
              </a:extLst>
            </p:cNvPr>
            <p:cNvSpPr txBox="1"/>
            <p:nvPr/>
          </p:nvSpPr>
          <p:spPr>
            <a:xfrm>
              <a:off x="1291314" y="731776"/>
              <a:ext cx="2924339" cy="341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1" i="1" u="none" strike="noStrike" kern="1200" cap="none" spc="200" normalizeH="0" baseline="0" noProof="0" dirty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 </a:t>
              </a:r>
              <a:r>
                <a:rPr kumimoji="0" lang="zh-CN" altLang="en-US" sz="1200" b="1" i="1" u="none" strike="noStrike" kern="1200" cap="none" spc="200" normalizeH="0" baseline="0" noProof="0" dirty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总结</a:t>
              </a:r>
            </a:p>
          </p:txBody>
        </p:sp>
      </p:grpSp>
      <p:sp>
        <p:nvSpPr>
          <p:cNvPr id="9" name="文本框 8">
            <a:extLst>
              <a:ext uri="{FF2B5EF4-FFF2-40B4-BE49-F238E27FC236}">
                <a16:creationId xmlns:a16="http://schemas.microsoft.com/office/drawing/2014/main" id="{C675B798-B041-4CCB-BE35-C8161C42C5CA}"/>
              </a:ext>
            </a:extLst>
          </p:cNvPr>
          <p:cNvSpPr txBox="1"/>
          <p:nvPr/>
        </p:nvSpPr>
        <p:spPr>
          <a:xfrm>
            <a:off x="1631454" y="1570823"/>
            <a:ext cx="908467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0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cs"/>
              </a:rPr>
              <a:t>构造最短路径的方法思路大体相同</a:t>
            </a:r>
            <a:endParaRPr kumimoji="0" lang="en-US" altLang="zh-CN" sz="4000" b="0" i="0" u="none" strike="noStrike" kern="1200" cap="none" spc="30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思源黑体 CN Medium" panose="020B0600000000000000" pitchFamily="34" charset="-122"/>
              <a:ea typeface="思源黑体 CN Medium" panose="020B0600000000000000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4000" spc="3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使用合理的数据结构能有效减少时间</a:t>
            </a:r>
            <a:r>
              <a:rPr lang="en-US" altLang="zh-CN" sz="4000" spc="3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/</a:t>
            </a:r>
            <a:r>
              <a:rPr lang="zh-CN" altLang="en-US" sz="4000" spc="300" dirty="0">
                <a:solidFill>
                  <a:prstClr val="black">
                    <a:lumMod val="75000"/>
                    <a:lumOff val="25000"/>
                  </a:prst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空间开销</a:t>
            </a:r>
            <a:endParaRPr kumimoji="0" lang="zh-CN" altLang="en-US" sz="4000" b="0" i="0" u="none" strike="noStrike" kern="1200" cap="none" spc="30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思源黑体 CN Medium" panose="020B0600000000000000" pitchFamily="34" charset="-122"/>
              <a:ea typeface="思源黑体 CN Medium" panose="020B0600000000000000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6892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537787" y="1443151"/>
            <a:ext cx="831218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/>
              <a:t>[1] Dave Mount.</a:t>
            </a:r>
            <a:r>
              <a:rPr lang="zh-CN" altLang="en-US" sz="2000" dirty="0"/>
              <a:t> </a:t>
            </a:r>
            <a:r>
              <a:rPr lang="en-US" altLang="zh-CN" sz="2000" dirty="0"/>
              <a:t>All-Pairs Shortest Paths and the Floyd-</a:t>
            </a:r>
            <a:r>
              <a:rPr lang="en-US" altLang="zh-CN" sz="2000" dirty="0" err="1"/>
              <a:t>Warshall</a:t>
            </a:r>
            <a:r>
              <a:rPr lang="en-US" altLang="zh-CN" sz="2000" dirty="0"/>
              <a:t> Algorithm. CMSC 451: Lecture 13. 2017. </a:t>
            </a:r>
            <a:r>
              <a:rPr lang="en-US" altLang="zh-CN" sz="2000" dirty="0">
                <a:hlinkClick r:id="rId3"/>
              </a:rPr>
              <a:t>http://www.cs.umd.edu/class/fall2017/cmsc451-0101/Lects/lect13-dp-floyd.pdf</a:t>
            </a:r>
            <a:endParaRPr lang="en-US" altLang="zh-CN" sz="2000" dirty="0"/>
          </a:p>
          <a:p>
            <a:r>
              <a:rPr lang="en-US" altLang="zh-CN" sz="2000" dirty="0"/>
              <a:t>[2] </a:t>
            </a:r>
            <a:r>
              <a:rPr lang="en-US" altLang="zh-CN" sz="2000" dirty="0">
                <a:hlinkClick r:id="rId4"/>
              </a:rPr>
              <a:t>https://en.m.wikipedia.org/wiki/Floyd%E2%80%93Warshall_algorithm</a:t>
            </a:r>
            <a:endParaRPr lang="en-US" altLang="zh-CN" sz="2000" dirty="0"/>
          </a:p>
          <a:p>
            <a:r>
              <a:rPr lang="en-US" altLang="zh-CN" sz="2000" dirty="0"/>
              <a:t>[3] </a:t>
            </a:r>
            <a:r>
              <a:rPr lang="en-US" altLang="zh-CN" sz="2000" dirty="0" err="1"/>
              <a:t>C.M.Khoong</a:t>
            </a:r>
            <a:r>
              <a:rPr lang="en-US" altLang="zh-CN" sz="2000" dirty="0"/>
              <a:t>. Shortest-Path Reconstruction Algorithm. The Computer Journal, vol. 36, No. 6, 1993</a:t>
            </a:r>
            <a:endParaRPr lang="zh-CN" altLang="en-US" sz="2000" spc="300" dirty="0">
              <a:solidFill>
                <a:schemeClr val="tx1">
                  <a:lumMod val="75000"/>
                  <a:lumOff val="25000"/>
                </a:schemeClr>
              </a:solidFill>
              <a:latin typeface="思源黑体 CN Normal" panose="020B0400000000000000" pitchFamily="34" charset="-122"/>
              <a:ea typeface="思源黑体 CN Normal" panose="020B0400000000000000" pitchFamily="34" charset="-122"/>
            </a:endParaRPr>
          </a:p>
        </p:txBody>
      </p:sp>
      <p:grpSp>
        <p:nvGrpSpPr>
          <p:cNvPr id="23" name="组合 22">
            <a:extLst>
              <a:ext uri="{FF2B5EF4-FFF2-40B4-BE49-F238E27FC236}">
                <a16:creationId xmlns:a16="http://schemas.microsoft.com/office/drawing/2014/main" id="{A66F067C-60B0-4E44-9E0D-CE6C7719B57F}"/>
              </a:ext>
            </a:extLst>
          </p:cNvPr>
          <p:cNvGrpSpPr/>
          <p:nvPr/>
        </p:nvGrpSpPr>
        <p:grpSpPr>
          <a:xfrm>
            <a:off x="415234" y="-199604"/>
            <a:ext cx="4088013" cy="1272564"/>
            <a:chOff x="415234" y="-199604"/>
            <a:chExt cx="4088013" cy="1272564"/>
          </a:xfrm>
        </p:grpSpPr>
        <p:sp>
          <p:nvSpPr>
            <p:cNvPr id="24" name="饼形 6">
              <a:extLst>
                <a:ext uri="{FF2B5EF4-FFF2-40B4-BE49-F238E27FC236}">
                  <a16:creationId xmlns:a16="http://schemas.microsoft.com/office/drawing/2014/main" id="{2B0F28AF-B799-4ACF-B8F3-C640F13B19F3}"/>
                </a:ext>
              </a:extLst>
            </p:cNvPr>
            <p:cNvSpPr/>
            <p:nvPr/>
          </p:nvSpPr>
          <p:spPr>
            <a:xfrm rot="16200000">
              <a:off x="610005" y="-394375"/>
              <a:ext cx="1210658" cy="1600200"/>
            </a:xfrm>
            <a:prstGeom prst="pie">
              <a:avLst>
                <a:gd name="adj1" fmla="val 10780140"/>
                <a:gd name="adj2" fmla="val 1620000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6758D5DE-CEA8-43B3-B1D8-167D7E45F3F2}"/>
                </a:ext>
              </a:extLst>
            </p:cNvPr>
            <p:cNvSpPr/>
            <p:nvPr/>
          </p:nvSpPr>
          <p:spPr>
            <a:xfrm>
              <a:off x="546360" y="360163"/>
              <a:ext cx="149859" cy="1781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文本框 25">
              <a:extLst>
                <a:ext uri="{FF2B5EF4-FFF2-40B4-BE49-F238E27FC236}">
                  <a16:creationId xmlns:a16="http://schemas.microsoft.com/office/drawing/2014/main" id="{3792318E-A399-4BC7-88B7-DCE018C78B17}"/>
                </a:ext>
              </a:extLst>
            </p:cNvPr>
            <p:cNvSpPr txBox="1"/>
            <p:nvPr/>
          </p:nvSpPr>
          <p:spPr>
            <a:xfrm>
              <a:off x="1269560" y="360163"/>
              <a:ext cx="323368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spc="3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References</a:t>
              </a:r>
              <a:endParaRPr lang="zh-CN" altLang="en-US" sz="28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27" name="文本框 19">
              <a:extLst>
                <a:ext uri="{FF2B5EF4-FFF2-40B4-BE49-F238E27FC236}">
                  <a16:creationId xmlns:a16="http://schemas.microsoft.com/office/drawing/2014/main" id="{676D71C0-1C2E-4C04-89FA-948141C727AC}"/>
                </a:ext>
              </a:extLst>
            </p:cNvPr>
            <p:cNvSpPr txBox="1"/>
            <p:nvPr/>
          </p:nvSpPr>
          <p:spPr>
            <a:xfrm>
              <a:off x="1291314" y="731776"/>
              <a:ext cx="2264685" cy="341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1200" i="1" spc="200" dirty="0">
                  <a:solidFill>
                    <a:schemeClr val="bg1">
                      <a:lumMod val="65000"/>
                    </a:schemeClr>
                  </a:solidFill>
                </a:rPr>
                <a:t>参考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6779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组合 41">
            <a:extLst>
              <a:ext uri="{FF2B5EF4-FFF2-40B4-BE49-F238E27FC236}">
                <a16:creationId xmlns:a16="http://schemas.microsoft.com/office/drawing/2014/main" id="{7AFA7012-798C-40E5-B08A-FE9678A251D7}"/>
              </a:ext>
            </a:extLst>
          </p:cNvPr>
          <p:cNvGrpSpPr/>
          <p:nvPr/>
        </p:nvGrpSpPr>
        <p:grpSpPr>
          <a:xfrm>
            <a:off x="-653216" y="-646369"/>
            <a:ext cx="11127151" cy="8144235"/>
            <a:chOff x="6666450" y="-983792"/>
            <a:chExt cx="11127151" cy="8144235"/>
          </a:xfrm>
        </p:grpSpPr>
        <p:sp>
          <p:nvSpPr>
            <p:cNvPr id="44" name="矩形 43">
              <a:extLst>
                <a:ext uri="{FF2B5EF4-FFF2-40B4-BE49-F238E27FC236}">
                  <a16:creationId xmlns:a16="http://schemas.microsoft.com/office/drawing/2014/main" id="{227B53CD-A63F-4C91-A9FF-1D36E56A1C02}"/>
                </a:ext>
              </a:extLst>
            </p:cNvPr>
            <p:cNvSpPr/>
            <p:nvPr/>
          </p:nvSpPr>
          <p:spPr>
            <a:xfrm>
              <a:off x="14231484" y="4873548"/>
              <a:ext cx="1465300" cy="1409392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  <a:alpha val="22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36B1F8BD-6223-4476-8E54-3EA176FBE218}"/>
                </a:ext>
              </a:extLst>
            </p:cNvPr>
            <p:cNvSpPr/>
            <p:nvPr/>
          </p:nvSpPr>
          <p:spPr>
            <a:xfrm>
              <a:off x="10889733" y="5693157"/>
              <a:ext cx="1465300" cy="1409392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6E7ADB3A-2F2C-410D-8252-ED41992D3E41}"/>
                </a:ext>
              </a:extLst>
            </p:cNvPr>
            <p:cNvSpPr/>
            <p:nvPr/>
          </p:nvSpPr>
          <p:spPr>
            <a:xfrm>
              <a:off x="11459350" y="3900642"/>
              <a:ext cx="1465300" cy="1409392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A5FF5BCC-FD31-420A-A408-C5135593AC27}"/>
                </a:ext>
              </a:extLst>
            </p:cNvPr>
            <p:cNvSpPr/>
            <p:nvPr/>
          </p:nvSpPr>
          <p:spPr>
            <a:xfrm>
              <a:off x="10726700" y="2812823"/>
              <a:ext cx="1465300" cy="1409392"/>
            </a:xfrm>
            <a:prstGeom prst="rect">
              <a:avLst/>
            </a:prstGeom>
            <a:noFill/>
            <a:ln w="31750"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7CCF0A5B-5F90-48C0-80EA-D6D0A8DABC5E}"/>
                </a:ext>
              </a:extLst>
            </p:cNvPr>
            <p:cNvSpPr/>
            <p:nvPr/>
          </p:nvSpPr>
          <p:spPr>
            <a:xfrm>
              <a:off x="11459350" y="859522"/>
              <a:ext cx="1465300" cy="1409392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F6310E21-0E24-41DC-87C5-0237703D19D6}"/>
                </a:ext>
              </a:extLst>
            </p:cNvPr>
            <p:cNvSpPr/>
            <p:nvPr/>
          </p:nvSpPr>
          <p:spPr>
            <a:xfrm>
              <a:off x="9049978" y="-983792"/>
              <a:ext cx="1465300" cy="1409392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41928513-ACB6-48B3-A3C8-D031F908A5A2}"/>
                </a:ext>
              </a:extLst>
            </p:cNvPr>
            <p:cNvSpPr/>
            <p:nvPr/>
          </p:nvSpPr>
          <p:spPr>
            <a:xfrm>
              <a:off x="10298206" y="-248321"/>
              <a:ext cx="1465300" cy="1409392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006EBB9F-CD94-422C-B0EE-AAD400BB34DF}"/>
                </a:ext>
              </a:extLst>
            </p:cNvPr>
            <p:cNvSpPr/>
            <p:nvPr/>
          </p:nvSpPr>
          <p:spPr>
            <a:xfrm>
              <a:off x="9019399" y="2018030"/>
              <a:ext cx="1465300" cy="1409392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40E9E687-E6E0-4351-B0E9-1EA7FB106887}"/>
                </a:ext>
              </a:extLst>
            </p:cNvPr>
            <p:cNvSpPr/>
            <p:nvPr/>
          </p:nvSpPr>
          <p:spPr>
            <a:xfrm>
              <a:off x="9723663" y="3195946"/>
              <a:ext cx="1465300" cy="1409392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0EA22228-8B9C-4A87-9906-3A886140440F}"/>
                </a:ext>
              </a:extLst>
            </p:cNvPr>
            <p:cNvSpPr/>
            <p:nvPr/>
          </p:nvSpPr>
          <p:spPr>
            <a:xfrm>
              <a:off x="9948038" y="1403431"/>
              <a:ext cx="1465300" cy="1409392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AA8B53EF-C010-4EF4-B061-9456970B6D5E}"/>
                </a:ext>
              </a:extLst>
            </p:cNvPr>
            <p:cNvSpPr/>
            <p:nvPr/>
          </p:nvSpPr>
          <p:spPr>
            <a:xfrm>
              <a:off x="8687216" y="4045177"/>
              <a:ext cx="1465300" cy="1409392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066696DA-9313-4E4B-871C-84ADDC678106}"/>
                </a:ext>
              </a:extLst>
            </p:cNvPr>
            <p:cNvSpPr/>
            <p:nvPr/>
          </p:nvSpPr>
          <p:spPr>
            <a:xfrm>
              <a:off x="9565556" y="5078558"/>
              <a:ext cx="1465300" cy="1409392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FC56AE96-4295-4D24-B746-963B4F4BF8E5}"/>
                </a:ext>
              </a:extLst>
            </p:cNvPr>
            <p:cNvSpPr/>
            <p:nvPr/>
          </p:nvSpPr>
          <p:spPr>
            <a:xfrm>
              <a:off x="7706178" y="5709012"/>
              <a:ext cx="1465300" cy="1409392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7C8284BA-D9BF-4E1C-81F9-1A6B5FBA870B}"/>
                </a:ext>
              </a:extLst>
            </p:cNvPr>
            <p:cNvSpPr/>
            <p:nvPr/>
          </p:nvSpPr>
          <p:spPr>
            <a:xfrm>
              <a:off x="6666450" y="2635785"/>
              <a:ext cx="1465300" cy="1409392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6FF71A69-8C13-44D9-B0D0-214EF78E0CB2}"/>
                </a:ext>
              </a:extLst>
            </p:cNvPr>
            <p:cNvSpPr/>
            <p:nvPr/>
          </p:nvSpPr>
          <p:spPr>
            <a:xfrm>
              <a:off x="7917324" y="2977169"/>
              <a:ext cx="1465300" cy="1409392"/>
            </a:xfrm>
            <a:prstGeom prst="rect">
              <a:avLst/>
            </a:prstGeom>
            <a:noFill/>
            <a:ln w="44450"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586B7DCF-14EE-4304-BFDD-F8E41FDEEE12}"/>
                </a:ext>
              </a:extLst>
            </p:cNvPr>
            <p:cNvSpPr/>
            <p:nvPr/>
          </p:nvSpPr>
          <p:spPr>
            <a:xfrm>
              <a:off x="7753838" y="1397085"/>
              <a:ext cx="1465300" cy="1409392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4F9407C0-EFD0-43B9-8A36-8D892AEF3B28}"/>
                </a:ext>
              </a:extLst>
            </p:cNvPr>
            <p:cNvSpPr/>
            <p:nvPr/>
          </p:nvSpPr>
          <p:spPr>
            <a:xfrm>
              <a:off x="8914982" y="279953"/>
              <a:ext cx="1465300" cy="1409392"/>
            </a:xfrm>
            <a:prstGeom prst="rect">
              <a:avLst/>
            </a:prstGeom>
            <a:noFill/>
            <a:ln w="25400">
              <a:solidFill>
                <a:schemeClr val="accent1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7D9E52CE-4D25-4C74-A7D6-0F911C8BB5FE}"/>
                </a:ext>
              </a:extLst>
            </p:cNvPr>
            <p:cNvSpPr/>
            <p:nvPr/>
          </p:nvSpPr>
          <p:spPr>
            <a:xfrm>
              <a:off x="9219138" y="595617"/>
              <a:ext cx="849381" cy="849381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1FF070DA-414F-49FE-97A1-D9F01C222624}"/>
                </a:ext>
              </a:extLst>
            </p:cNvPr>
            <p:cNvSpPr/>
            <p:nvPr/>
          </p:nvSpPr>
          <p:spPr>
            <a:xfrm>
              <a:off x="8984983" y="4386561"/>
              <a:ext cx="849381" cy="849381"/>
            </a:xfrm>
            <a:prstGeom prst="rect">
              <a:avLst/>
            </a:prstGeom>
            <a:noFill/>
            <a:ln w="666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8CEF42DF-93AB-4945-A6A8-8D339B4DBF17}"/>
                </a:ext>
              </a:extLst>
            </p:cNvPr>
            <p:cNvSpPr/>
            <p:nvPr/>
          </p:nvSpPr>
          <p:spPr>
            <a:xfrm>
              <a:off x="9506628" y="2187986"/>
              <a:ext cx="1665630" cy="1665630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C7F47249-2D08-4AB1-9681-F2F62707AE98}"/>
                </a:ext>
              </a:extLst>
            </p:cNvPr>
            <p:cNvSpPr/>
            <p:nvPr/>
          </p:nvSpPr>
          <p:spPr>
            <a:xfrm>
              <a:off x="8625287" y="5837692"/>
              <a:ext cx="1322751" cy="1322751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3A5ADC00-ACCB-4CBF-9CB1-155BE7026C02}"/>
                </a:ext>
              </a:extLst>
            </p:cNvPr>
            <p:cNvSpPr/>
            <p:nvPr/>
          </p:nvSpPr>
          <p:spPr>
            <a:xfrm>
              <a:off x="10711122" y="5219936"/>
              <a:ext cx="1349667" cy="1349667"/>
            </a:xfrm>
            <a:prstGeom prst="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00A66F15-32AA-4AB3-B1AE-40AE4AC36167}"/>
                </a:ext>
              </a:extLst>
            </p:cNvPr>
            <p:cNvSpPr/>
            <p:nvPr/>
          </p:nvSpPr>
          <p:spPr>
            <a:xfrm>
              <a:off x="10680688" y="-291864"/>
              <a:ext cx="1330496" cy="1330496"/>
            </a:xfrm>
            <a:prstGeom prst="rect">
              <a:avLst/>
            </a:prstGeom>
            <a:noFill/>
            <a:ln w="603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矩形 45">
              <a:extLst>
                <a:ext uri="{FF2B5EF4-FFF2-40B4-BE49-F238E27FC236}">
                  <a16:creationId xmlns:a16="http://schemas.microsoft.com/office/drawing/2014/main" id="{A8EC09B3-4D26-45A0-8845-A6EECF3A0B32}"/>
                </a:ext>
              </a:extLst>
            </p:cNvPr>
            <p:cNvSpPr/>
            <p:nvPr/>
          </p:nvSpPr>
          <p:spPr>
            <a:xfrm>
              <a:off x="13239672" y="3124949"/>
              <a:ext cx="1465300" cy="1409392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  <a:alpha val="22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矩形 46">
              <a:extLst>
                <a:ext uri="{FF2B5EF4-FFF2-40B4-BE49-F238E27FC236}">
                  <a16:creationId xmlns:a16="http://schemas.microsoft.com/office/drawing/2014/main" id="{6AAB4875-4FC4-4AB7-8FC0-871911AB8FF2}"/>
                </a:ext>
              </a:extLst>
            </p:cNvPr>
            <p:cNvSpPr/>
            <p:nvPr/>
          </p:nvSpPr>
          <p:spPr>
            <a:xfrm>
              <a:off x="14565052" y="2269926"/>
              <a:ext cx="1465300" cy="1409392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  <a:alpha val="22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矩形 47">
              <a:extLst>
                <a:ext uri="{FF2B5EF4-FFF2-40B4-BE49-F238E27FC236}">
                  <a16:creationId xmlns:a16="http://schemas.microsoft.com/office/drawing/2014/main" id="{C8DC75B5-6D3E-476A-8716-1C2D38AA8497}"/>
                </a:ext>
              </a:extLst>
            </p:cNvPr>
            <p:cNvSpPr/>
            <p:nvPr/>
          </p:nvSpPr>
          <p:spPr>
            <a:xfrm>
              <a:off x="16328301" y="2136745"/>
              <a:ext cx="1465300" cy="1409392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  <a:alpha val="22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2" name="矩形 81">
              <a:extLst>
                <a:ext uri="{FF2B5EF4-FFF2-40B4-BE49-F238E27FC236}">
                  <a16:creationId xmlns:a16="http://schemas.microsoft.com/office/drawing/2014/main" id="{D00AE3E5-F787-4496-BC9F-FE4478F87F73}"/>
                </a:ext>
              </a:extLst>
            </p:cNvPr>
            <p:cNvSpPr/>
            <p:nvPr/>
          </p:nvSpPr>
          <p:spPr>
            <a:xfrm>
              <a:off x="15811153" y="3427422"/>
              <a:ext cx="1465300" cy="1409392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  <a:alpha val="22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3" name="矩形 82">
              <a:extLst>
                <a:ext uri="{FF2B5EF4-FFF2-40B4-BE49-F238E27FC236}">
                  <a16:creationId xmlns:a16="http://schemas.microsoft.com/office/drawing/2014/main" id="{22C1626D-1EB9-49B7-B850-E755AD6AC26D}"/>
                </a:ext>
              </a:extLst>
            </p:cNvPr>
            <p:cNvSpPr/>
            <p:nvPr/>
          </p:nvSpPr>
          <p:spPr>
            <a:xfrm>
              <a:off x="15282494" y="1206106"/>
              <a:ext cx="1465300" cy="1409392"/>
            </a:xfrm>
            <a:prstGeom prst="rect">
              <a:avLst/>
            </a:prstGeom>
            <a:noFill/>
            <a:ln>
              <a:solidFill>
                <a:schemeClr val="accent1">
                  <a:lumMod val="50000"/>
                  <a:alpha val="22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5" name="组合 34">
            <a:extLst>
              <a:ext uri="{FF2B5EF4-FFF2-40B4-BE49-F238E27FC236}">
                <a16:creationId xmlns:a16="http://schemas.microsoft.com/office/drawing/2014/main" id="{D95035E2-DF95-4CBF-915B-C2D64D7C8039}"/>
              </a:ext>
            </a:extLst>
          </p:cNvPr>
          <p:cNvGrpSpPr/>
          <p:nvPr/>
        </p:nvGrpSpPr>
        <p:grpSpPr>
          <a:xfrm>
            <a:off x="6383646" y="1553501"/>
            <a:ext cx="5008254" cy="3771743"/>
            <a:chOff x="7264985" y="650521"/>
            <a:chExt cx="5008254" cy="3771743"/>
          </a:xfrm>
        </p:grpSpPr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57ECD779-18A3-4BF0-BCF0-9139F1891390}"/>
                </a:ext>
              </a:extLst>
            </p:cNvPr>
            <p:cNvSpPr txBox="1"/>
            <p:nvPr/>
          </p:nvSpPr>
          <p:spPr>
            <a:xfrm>
              <a:off x="7264985" y="650521"/>
              <a:ext cx="5008254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8000" b="1" spc="600" dirty="0">
                  <a:solidFill>
                    <a:schemeClr val="bg2">
                      <a:lumMod val="25000"/>
                    </a:schemeClr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Thanks</a:t>
              </a:r>
              <a:endParaRPr lang="zh-CN" altLang="en-US" sz="8000" b="1" spc="600" dirty="0">
                <a:solidFill>
                  <a:schemeClr val="bg2">
                    <a:lumMod val="25000"/>
                  </a:scheme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40" name="燕尾形 23">
              <a:extLst>
                <a:ext uri="{FF2B5EF4-FFF2-40B4-BE49-F238E27FC236}">
                  <a16:creationId xmlns:a16="http://schemas.microsoft.com/office/drawing/2014/main" id="{DFE2851B-1E8E-4955-8D3B-72304C42B698}"/>
                </a:ext>
              </a:extLst>
            </p:cNvPr>
            <p:cNvSpPr/>
            <p:nvPr/>
          </p:nvSpPr>
          <p:spPr>
            <a:xfrm>
              <a:off x="9416412" y="4307964"/>
              <a:ext cx="74613" cy="114300"/>
            </a:xfrm>
            <a:prstGeom prst="chevron">
              <a:avLst>
                <a:gd name="adj" fmla="val 6914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bg2">
                    <a:lumMod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67020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饼形 6">
            <a:extLst>
              <a:ext uri="{FF2B5EF4-FFF2-40B4-BE49-F238E27FC236}">
                <a16:creationId xmlns:a16="http://schemas.microsoft.com/office/drawing/2014/main" id="{9B0F5E55-D9C7-4284-A6ED-BB56FC78D7B9}"/>
              </a:ext>
            </a:extLst>
          </p:cNvPr>
          <p:cNvSpPr/>
          <p:nvPr/>
        </p:nvSpPr>
        <p:spPr>
          <a:xfrm rot="16200000">
            <a:off x="610005" y="-350856"/>
            <a:ext cx="1210658" cy="1600200"/>
          </a:xfrm>
          <a:prstGeom prst="pie">
            <a:avLst>
              <a:gd name="adj1" fmla="val 10780140"/>
              <a:gd name="adj2" fmla="val 16200000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317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546360" y="360163"/>
            <a:ext cx="149859" cy="1781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1215334" y="360163"/>
            <a:ext cx="39443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CONTENTS</a:t>
            </a:r>
            <a:endParaRPr lang="zh-CN" altLang="en-US" sz="4400" spc="300" dirty="0">
              <a:solidFill>
                <a:schemeClr val="tx1">
                  <a:lumMod val="75000"/>
                  <a:lumOff val="25000"/>
                </a:schemeClr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5445555" y="1227207"/>
            <a:ext cx="5527245" cy="997324"/>
            <a:chOff x="2602490" y="1689372"/>
            <a:chExt cx="5527245" cy="997324"/>
          </a:xfrm>
        </p:grpSpPr>
        <p:sp>
          <p:nvSpPr>
            <p:cNvPr id="7" name="圆角矩形 6"/>
            <p:cNvSpPr/>
            <p:nvPr/>
          </p:nvSpPr>
          <p:spPr>
            <a:xfrm>
              <a:off x="2602490" y="1689372"/>
              <a:ext cx="997324" cy="99732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317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600" b="1" dirty="0">
                  <a:solidFill>
                    <a:schemeClr val="accent1">
                      <a:lumMod val="5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1</a:t>
              </a:r>
              <a:endParaRPr lang="zh-CN" altLang="en-US" sz="3600" b="1" dirty="0">
                <a:solidFill>
                  <a:schemeClr val="accent1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3756059" y="1705298"/>
              <a:ext cx="437367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spc="3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Floyd-</a:t>
              </a:r>
              <a:r>
                <a:rPr lang="en-US" altLang="zh-CN" sz="2000" spc="3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Warshall</a:t>
              </a:r>
              <a:r>
                <a:rPr lang="en-US" altLang="zh-CN" sz="2000" spc="3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 algorithm</a:t>
              </a:r>
              <a:endParaRPr lang="zh-CN" altLang="en-US" sz="20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3831718" y="2068513"/>
              <a:ext cx="1552129" cy="341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弗洛依德算法</a:t>
              </a:r>
            </a:p>
          </p:txBody>
        </p:sp>
      </p:grpSp>
      <p:grpSp>
        <p:nvGrpSpPr>
          <p:cNvPr id="41" name="组合 40">
            <a:extLst>
              <a:ext uri="{FF2B5EF4-FFF2-40B4-BE49-F238E27FC236}">
                <a16:creationId xmlns:a16="http://schemas.microsoft.com/office/drawing/2014/main" id="{4707C421-6C94-4DDE-88C3-1D7D4A061113}"/>
              </a:ext>
            </a:extLst>
          </p:cNvPr>
          <p:cNvGrpSpPr/>
          <p:nvPr/>
        </p:nvGrpSpPr>
        <p:grpSpPr>
          <a:xfrm>
            <a:off x="5445555" y="2635192"/>
            <a:ext cx="3920321" cy="997324"/>
            <a:chOff x="2602490" y="1689372"/>
            <a:chExt cx="3920321" cy="997324"/>
          </a:xfrm>
        </p:grpSpPr>
        <p:sp>
          <p:nvSpPr>
            <p:cNvPr id="42" name="圆角矩形 6">
              <a:extLst>
                <a:ext uri="{FF2B5EF4-FFF2-40B4-BE49-F238E27FC236}">
                  <a16:creationId xmlns:a16="http://schemas.microsoft.com/office/drawing/2014/main" id="{3CF616EC-A27D-4392-B36B-815A92879236}"/>
                </a:ext>
              </a:extLst>
            </p:cNvPr>
            <p:cNvSpPr/>
            <p:nvPr/>
          </p:nvSpPr>
          <p:spPr>
            <a:xfrm>
              <a:off x="2602490" y="1689372"/>
              <a:ext cx="997324" cy="99732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317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600" b="1" dirty="0">
                  <a:solidFill>
                    <a:schemeClr val="accent1">
                      <a:lumMod val="5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2</a:t>
              </a:r>
              <a:endParaRPr lang="zh-CN" altLang="en-US" sz="3600" b="1" dirty="0">
                <a:solidFill>
                  <a:schemeClr val="accent1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43" name="文本框 42">
              <a:extLst>
                <a:ext uri="{FF2B5EF4-FFF2-40B4-BE49-F238E27FC236}">
                  <a16:creationId xmlns:a16="http://schemas.microsoft.com/office/drawing/2014/main" id="{007A72A5-04D8-4DD7-91E8-465540EEC4E8}"/>
                </a:ext>
              </a:extLst>
            </p:cNvPr>
            <p:cNvSpPr txBox="1"/>
            <p:nvPr/>
          </p:nvSpPr>
          <p:spPr>
            <a:xfrm>
              <a:off x="3756059" y="1705298"/>
              <a:ext cx="27667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spc="3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Method 1</a:t>
              </a:r>
              <a:endParaRPr lang="zh-CN" altLang="en-US" sz="20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44" name="文本框 43">
              <a:extLst>
                <a:ext uri="{FF2B5EF4-FFF2-40B4-BE49-F238E27FC236}">
                  <a16:creationId xmlns:a16="http://schemas.microsoft.com/office/drawing/2014/main" id="{6A17185B-0862-493D-B262-7F3D60763E59}"/>
                </a:ext>
              </a:extLst>
            </p:cNvPr>
            <p:cNvSpPr txBox="1"/>
            <p:nvPr/>
          </p:nvSpPr>
          <p:spPr>
            <a:xfrm>
              <a:off x="3831718" y="2068513"/>
              <a:ext cx="1552129" cy="341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构造最短路经方法</a:t>
              </a:r>
              <a:r>
                <a:rPr lang="en-US" altLang="zh-CN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</a:t>
              </a:r>
              <a:endParaRPr lang="zh-CN" altLang="en-US" sz="1200" i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5" name="组合 44">
            <a:extLst>
              <a:ext uri="{FF2B5EF4-FFF2-40B4-BE49-F238E27FC236}">
                <a16:creationId xmlns:a16="http://schemas.microsoft.com/office/drawing/2014/main" id="{4FC13228-04AC-4602-8607-71174404DE1B}"/>
              </a:ext>
            </a:extLst>
          </p:cNvPr>
          <p:cNvGrpSpPr/>
          <p:nvPr/>
        </p:nvGrpSpPr>
        <p:grpSpPr>
          <a:xfrm>
            <a:off x="5445555" y="4059103"/>
            <a:ext cx="3013260" cy="997324"/>
            <a:chOff x="2602490" y="1689372"/>
            <a:chExt cx="3013260" cy="997324"/>
          </a:xfrm>
        </p:grpSpPr>
        <p:sp>
          <p:nvSpPr>
            <p:cNvPr id="46" name="圆角矩形 6">
              <a:extLst>
                <a:ext uri="{FF2B5EF4-FFF2-40B4-BE49-F238E27FC236}">
                  <a16:creationId xmlns:a16="http://schemas.microsoft.com/office/drawing/2014/main" id="{C539B494-3DCD-4722-BF33-71F8B01E92C5}"/>
                </a:ext>
              </a:extLst>
            </p:cNvPr>
            <p:cNvSpPr/>
            <p:nvPr/>
          </p:nvSpPr>
          <p:spPr>
            <a:xfrm>
              <a:off x="2602490" y="1689372"/>
              <a:ext cx="997324" cy="99732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317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600" b="1" dirty="0">
                  <a:solidFill>
                    <a:schemeClr val="accent1">
                      <a:lumMod val="5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3</a:t>
              </a:r>
              <a:endParaRPr lang="zh-CN" altLang="en-US" sz="3600" b="1" dirty="0">
                <a:solidFill>
                  <a:schemeClr val="accent1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47" name="文本框 46">
              <a:extLst>
                <a:ext uri="{FF2B5EF4-FFF2-40B4-BE49-F238E27FC236}">
                  <a16:creationId xmlns:a16="http://schemas.microsoft.com/office/drawing/2014/main" id="{AF1EF45E-3A7D-48FD-A651-62E1EE9B75ED}"/>
                </a:ext>
              </a:extLst>
            </p:cNvPr>
            <p:cNvSpPr txBox="1"/>
            <p:nvPr/>
          </p:nvSpPr>
          <p:spPr>
            <a:xfrm>
              <a:off x="3756059" y="1705298"/>
              <a:ext cx="170344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spc="3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Method 2</a:t>
              </a:r>
              <a:endParaRPr lang="zh-CN" altLang="en-US" sz="20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48" name="文本框 47">
              <a:extLst>
                <a:ext uri="{FF2B5EF4-FFF2-40B4-BE49-F238E27FC236}">
                  <a16:creationId xmlns:a16="http://schemas.microsoft.com/office/drawing/2014/main" id="{A80B492C-EB55-4DCD-8462-748FD50F1F21}"/>
                </a:ext>
              </a:extLst>
            </p:cNvPr>
            <p:cNvSpPr txBox="1"/>
            <p:nvPr/>
          </p:nvSpPr>
          <p:spPr>
            <a:xfrm>
              <a:off x="3831718" y="2068513"/>
              <a:ext cx="1784032" cy="341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构造最短路径的方法</a:t>
              </a:r>
              <a:r>
                <a:rPr lang="en-US" altLang="zh-CN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</a:t>
              </a:r>
              <a:endParaRPr lang="zh-CN" altLang="en-US" sz="1200" i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9" name="组合 48">
            <a:extLst>
              <a:ext uri="{FF2B5EF4-FFF2-40B4-BE49-F238E27FC236}">
                <a16:creationId xmlns:a16="http://schemas.microsoft.com/office/drawing/2014/main" id="{7B155892-84A3-4C20-9246-539E00103DA0}"/>
              </a:ext>
            </a:extLst>
          </p:cNvPr>
          <p:cNvGrpSpPr/>
          <p:nvPr/>
        </p:nvGrpSpPr>
        <p:grpSpPr>
          <a:xfrm>
            <a:off x="5445555" y="5384462"/>
            <a:ext cx="3325369" cy="997324"/>
            <a:chOff x="2602490" y="1689372"/>
            <a:chExt cx="3325369" cy="997324"/>
          </a:xfrm>
        </p:grpSpPr>
        <p:sp>
          <p:nvSpPr>
            <p:cNvPr id="50" name="圆角矩形 6">
              <a:extLst>
                <a:ext uri="{FF2B5EF4-FFF2-40B4-BE49-F238E27FC236}">
                  <a16:creationId xmlns:a16="http://schemas.microsoft.com/office/drawing/2014/main" id="{56421000-AD05-4BA9-915D-0469BA5506E9}"/>
                </a:ext>
              </a:extLst>
            </p:cNvPr>
            <p:cNvSpPr/>
            <p:nvPr/>
          </p:nvSpPr>
          <p:spPr>
            <a:xfrm>
              <a:off x="2602490" y="1689372"/>
              <a:ext cx="997324" cy="997324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317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600" b="1" dirty="0">
                  <a:solidFill>
                    <a:schemeClr val="accent1">
                      <a:lumMod val="50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4</a:t>
              </a:r>
              <a:endParaRPr lang="zh-CN" altLang="en-US" sz="3600" b="1" dirty="0">
                <a:solidFill>
                  <a:schemeClr val="accent1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51" name="文本框 50">
              <a:extLst>
                <a:ext uri="{FF2B5EF4-FFF2-40B4-BE49-F238E27FC236}">
                  <a16:creationId xmlns:a16="http://schemas.microsoft.com/office/drawing/2014/main" id="{F139B0EB-4FB0-48C8-AC6A-D5A2B144ECDF}"/>
                </a:ext>
              </a:extLst>
            </p:cNvPr>
            <p:cNvSpPr txBox="1"/>
            <p:nvPr/>
          </p:nvSpPr>
          <p:spPr>
            <a:xfrm>
              <a:off x="3756058" y="1705298"/>
              <a:ext cx="21718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000" spc="3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Conclusion</a:t>
              </a:r>
              <a:endParaRPr lang="zh-CN" altLang="en-US" sz="20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52" name="文本框 51">
              <a:extLst>
                <a:ext uri="{FF2B5EF4-FFF2-40B4-BE49-F238E27FC236}">
                  <a16:creationId xmlns:a16="http://schemas.microsoft.com/office/drawing/2014/main" id="{080CB4E5-3CE1-461D-B28A-A41D5BDA1230}"/>
                </a:ext>
              </a:extLst>
            </p:cNvPr>
            <p:cNvSpPr txBox="1"/>
            <p:nvPr/>
          </p:nvSpPr>
          <p:spPr>
            <a:xfrm>
              <a:off x="3831718" y="2068513"/>
              <a:ext cx="1552129" cy="341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200" i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总结</a:t>
              </a:r>
            </a:p>
          </p:txBody>
        </p:sp>
      </p:grpSp>
      <p:sp>
        <p:nvSpPr>
          <p:cNvPr id="54" name="圆角矩形 6">
            <a:extLst>
              <a:ext uri="{FF2B5EF4-FFF2-40B4-BE49-F238E27FC236}">
                <a16:creationId xmlns:a16="http://schemas.microsoft.com/office/drawing/2014/main" id="{257A3587-F5D0-4726-A523-D91C71FB181D}"/>
              </a:ext>
            </a:extLst>
          </p:cNvPr>
          <p:cNvSpPr/>
          <p:nvPr/>
        </p:nvSpPr>
        <p:spPr>
          <a:xfrm>
            <a:off x="1215334" y="3298032"/>
            <a:ext cx="2759392" cy="99732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317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b="1" dirty="0">
                <a:solidFill>
                  <a:schemeClr val="accent1">
                    <a:lumMod val="50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rPr>
              <a:t>Abstract</a:t>
            </a:r>
            <a:endParaRPr lang="zh-CN" altLang="en-US" sz="3600" b="1" dirty="0">
              <a:solidFill>
                <a:schemeClr val="accent1">
                  <a:lumMod val="50000"/>
                </a:schemeClr>
              </a:solidFill>
              <a:latin typeface="思源黑体 CN Light" panose="020B0300000000000000" pitchFamily="34" charset="-122"/>
              <a:ea typeface="思源黑体 CN Light" panose="020B0300000000000000" pitchFamily="34" charset="-122"/>
            </a:endParaRPr>
          </a:p>
        </p:txBody>
      </p: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29C3CF8B-AC45-406A-8B15-5EA16AD4A765}"/>
              </a:ext>
            </a:extLst>
          </p:cNvPr>
          <p:cNvCxnSpPr>
            <a:stCxn id="7" idx="1"/>
            <a:endCxn id="54" idx="3"/>
          </p:cNvCxnSpPr>
          <p:nvPr/>
        </p:nvCxnSpPr>
        <p:spPr>
          <a:xfrm flipH="1">
            <a:off x="3974726" y="1725869"/>
            <a:ext cx="1470829" cy="20708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>
            <a:extLst>
              <a:ext uri="{FF2B5EF4-FFF2-40B4-BE49-F238E27FC236}">
                <a16:creationId xmlns:a16="http://schemas.microsoft.com/office/drawing/2014/main" id="{18B31804-D58F-4A5B-84A2-374D5ECCFC6D}"/>
              </a:ext>
            </a:extLst>
          </p:cNvPr>
          <p:cNvCxnSpPr>
            <a:cxnSpLocks/>
            <a:stCxn id="42" idx="1"/>
            <a:endCxn id="54" idx="3"/>
          </p:cNvCxnSpPr>
          <p:nvPr/>
        </p:nvCxnSpPr>
        <p:spPr>
          <a:xfrm flipH="1">
            <a:off x="3974726" y="3133854"/>
            <a:ext cx="1470829" cy="662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>
            <a:extLst>
              <a:ext uri="{FF2B5EF4-FFF2-40B4-BE49-F238E27FC236}">
                <a16:creationId xmlns:a16="http://schemas.microsoft.com/office/drawing/2014/main" id="{D1136F97-B0B5-44FE-B982-941D9A123994}"/>
              </a:ext>
            </a:extLst>
          </p:cNvPr>
          <p:cNvCxnSpPr>
            <a:cxnSpLocks/>
            <a:stCxn id="46" idx="1"/>
            <a:endCxn id="54" idx="3"/>
          </p:cNvCxnSpPr>
          <p:nvPr/>
        </p:nvCxnSpPr>
        <p:spPr>
          <a:xfrm flipH="1" flipV="1">
            <a:off x="3974726" y="3796694"/>
            <a:ext cx="1470829" cy="7610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>
            <a:extLst>
              <a:ext uri="{FF2B5EF4-FFF2-40B4-BE49-F238E27FC236}">
                <a16:creationId xmlns:a16="http://schemas.microsoft.com/office/drawing/2014/main" id="{B0404F25-D4FA-4D5B-BB6E-5F69E02F498A}"/>
              </a:ext>
            </a:extLst>
          </p:cNvPr>
          <p:cNvCxnSpPr>
            <a:cxnSpLocks/>
            <a:stCxn id="50" idx="1"/>
            <a:endCxn id="54" idx="3"/>
          </p:cNvCxnSpPr>
          <p:nvPr/>
        </p:nvCxnSpPr>
        <p:spPr>
          <a:xfrm flipH="1" flipV="1">
            <a:off x="3974726" y="3796694"/>
            <a:ext cx="1470829" cy="2086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2124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组合 28">
            <a:extLst>
              <a:ext uri="{FF2B5EF4-FFF2-40B4-BE49-F238E27FC236}">
                <a16:creationId xmlns:a16="http://schemas.microsoft.com/office/drawing/2014/main" id="{6E2E6247-D5BD-4C75-B61E-3965EF32694F}"/>
              </a:ext>
            </a:extLst>
          </p:cNvPr>
          <p:cNvGrpSpPr/>
          <p:nvPr/>
        </p:nvGrpSpPr>
        <p:grpSpPr>
          <a:xfrm>
            <a:off x="415234" y="-199604"/>
            <a:ext cx="6967201" cy="1272564"/>
            <a:chOff x="415234" y="-199604"/>
            <a:chExt cx="6967201" cy="1272564"/>
          </a:xfrm>
        </p:grpSpPr>
        <p:sp>
          <p:nvSpPr>
            <p:cNvPr id="34" name="饼形 6">
              <a:extLst>
                <a:ext uri="{FF2B5EF4-FFF2-40B4-BE49-F238E27FC236}">
                  <a16:creationId xmlns:a16="http://schemas.microsoft.com/office/drawing/2014/main" id="{E443680E-5E21-42C5-82E3-F92BE292DAAE}"/>
                </a:ext>
              </a:extLst>
            </p:cNvPr>
            <p:cNvSpPr/>
            <p:nvPr/>
          </p:nvSpPr>
          <p:spPr>
            <a:xfrm rot="16200000">
              <a:off x="610005" y="-394375"/>
              <a:ext cx="1210658" cy="1600200"/>
            </a:xfrm>
            <a:prstGeom prst="pie">
              <a:avLst>
                <a:gd name="adj1" fmla="val 10780140"/>
                <a:gd name="adj2" fmla="val 1620000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70C7200A-1BD1-4B1A-B6FE-D3E9C916A9A7}"/>
                </a:ext>
              </a:extLst>
            </p:cNvPr>
            <p:cNvSpPr/>
            <p:nvPr/>
          </p:nvSpPr>
          <p:spPr>
            <a:xfrm>
              <a:off x="546360" y="360163"/>
              <a:ext cx="149859" cy="1781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文本框 38">
              <a:extLst>
                <a:ext uri="{FF2B5EF4-FFF2-40B4-BE49-F238E27FC236}">
                  <a16:creationId xmlns:a16="http://schemas.microsoft.com/office/drawing/2014/main" id="{55698F93-45E8-402C-98AF-AD5AFFAFEFF9}"/>
                </a:ext>
              </a:extLst>
            </p:cNvPr>
            <p:cNvSpPr txBox="1"/>
            <p:nvPr/>
          </p:nvSpPr>
          <p:spPr>
            <a:xfrm>
              <a:off x="1269560" y="360163"/>
              <a:ext cx="61128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spc="3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Floyd-</a:t>
              </a:r>
              <a:r>
                <a:rPr lang="en-US" altLang="zh-CN" sz="2800" spc="30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Warshall</a:t>
              </a:r>
              <a:r>
                <a:rPr lang="en-US" altLang="zh-CN" sz="2800" spc="3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 algorithm</a:t>
              </a:r>
              <a:endParaRPr lang="zh-CN" altLang="en-US" sz="28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40" name="文本框 19">
              <a:extLst>
                <a:ext uri="{FF2B5EF4-FFF2-40B4-BE49-F238E27FC236}">
                  <a16:creationId xmlns:a16="http://schemas.microsoft.com/office/drawing/2014/main" id="{27CFA4A1-CD28-4FE0-9A8A-F99F30F06F60}"/>
                </a:ext>
              </a:extLst>
            </p:cNvPr>
            <p:cNvSpPr txBox="1"/>
            <p:nvPr/>
          </p:nvSpPr>
          <p:spPr>
            <a:xfrm>
              <a:off x="1291314" y="731776"/>
              <a:ext cx="2264685" cy="341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200" i="1" spc="200" dirty="0">
                  <a:solidFill>
                    <a:schemeClr val="bg1">
                      <a:lumMod val="65000"/>
                    </a:schemeClr>
                  </a:solidFill>
                </a:rPr>
                <a:t>Lorem ipsum dolor</a:t>
              </a:r>
              <a:endParaRPr lang="zh-CN" altLang="en-US" sz="1200" i="1" spc="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pic>
        <p:nvPicPr>
          <p:cNvPr id="3" name="图片 2">
            <a:extLst>
              <a:ext uri="{FF2B5EF4-FFF2-40B4-BE49-F238E27FC236}">
                <a16:creationId xmlns:a16="http://schemas.microsoft.com/office/drawing/2014/main" id="{9BE76107-72EA-423F-B93F-F9182783720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200" r="7405"/>
          <a:stretch/>
        </p:blipFill>
        <p:spPr>
          <a:xfrm>
            <a:off x="858984" y="1304365"/>
            <a:ext cx="7126233" cy="347606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37" name="组合 36">
            <a:extLst>
              <a:ext uri="{FF2B5EF4-FFF2-40B4-BE49-F238E27FC236}">
                <a16:creationId xmlns:a16="http://schemas.microsoft.com/office/drawing/2014/main" id="{AC4ED72A-1184-4DD0-A917-EA4E8231BC55}"/>
              </a:ext>
            </a:extLst>
          </p:cNvPr>
          <p:cNvGrpSpPr/>
          <p:nvPr/>
        </p:nvGrpSpPr>
        <p:grpSpPr>
          <a:xfrm>
            <a:off x="8636003" y="1960466"/>
            <a:ext cx="3143621" cy="2732557"/>
            <a:chOff x="4489948" y="1858296"/>
            <a:chExt cx="3212104" cy="4070555"/>
          </a:xfrm>
        </p:grpSpPr>
        <p:sp>
          <p:nvSpPr>
            <p:cNvPr id="41" name="圆角矩形 11">
              <a:extLst>
                <a:ext uri="{FF2B5EF4-FFF2-40B4-BE49-F238E27FC236}">
                  <a16:creationId xmlns:a16="http://schemas.microsoft.com/office/drawing/2014/main" id="{8944282C-EDA3-460F-AE02-D0C88B675668}"/>
                </a:ext>
              </a:extLst>
            </p:cNvPr>
            <p:cNvSpPr/>
            <p:nvPr/>
          </p:nvSpPr>
          <p:spPr>
            <a:xfrm>
              <a:off x="4489948" y="1858296"/>
              <a:ext cx="3212104" cy="4070555"/>
            </a:xfrm>
            <a:prstGeom prst="roundRect">
              <a:avLst>
                <a:gd name="adj" fmla="val 5807"/>
              </a:avLst>
            </a:pr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4" name="文本框 43">
                  <a:extLst>
                    <a:ext uri="{FF2B5EF4-FFF2-40B4-BE49-F238E27FC236}">
                      <a16:creationId xmlns:a16="http://schemas.microsoft.com/office/drawing/2014/main" id="{EFAD2059-D594-4B82-B34A-ACF572C7D1C1}"/>
                    </a:ext>
                  </a:extLst>
                </p:cNvPr>
                <p:cNvSpPr txBox="1"/>
                <p:nvPr/>
              </p:nvSpPr>
              <p:spPr>
                <a:xfrm>
                  <a:off x="4753860" y="2850658"/>
                  <a:ext cx="2948192" cy="275670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2800" spc="300" dirty="0">
                      <a:solidFill>
                        <a:schemeClr val="accent1">
                          <a:lumMod val="50000"/>
                        </a:schemeClr>
                      </a:solidFill>
                      <a:latin typeface="Cambria Math" panose="02040503050406030204" pitchFamily="18" charset="0"/>
                      <a:ea typeface="思源黑体 CN Medium" panose="020B0600000000000000" pitchFamily="34" charset="-122"/>
                    </a:rPr>
                    <a:t>W</a:t>
                  </a:r>
                  <a:r>
                    <a:rPr lang="zh-CN" altLang="en-US" sz="2800" spc="300" dirty="0">
                      <a:solidFill>
                        <a:schemeClr val="accent1">
                          <a:lumMod val="50000"/>
                        </a:schemeClr>
                      </a:solidFill>
                      <a:latin typeface="Cambria Math" panose="02040503050406030204" pitchFamily="18" charset="0"/>
                      <a:ea typeface="思源黑体 CN Medium" panose="020B0600000000000000" pitchFamily="34" charset="-122"/>
                    </a:rPr>
                    <a:t>：邻接矩阵</a:t>
                  </a:r>
                  <a:endParaRPr lang="en-US" altLang="zh-CN" sz="2800" spc="300" dirty="0">
                    <a:solidFill>
                      <a:schemeClr val="accent1">
                        <a:lumMod val="50000"/>
                      </a:schemeClr>
                    </a:solidFill>
                    <a:latin typeface="Cambria Math" panose="02040503050406030204" pitchFamily="18" charset="0"/>
                    <a:ea typeface="思源黑体 CN Medium" panose="020B0600000000000000" pitchFamily="34" charset="-122"/>
                  </a:endParaRPr>
                </a:p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zh-CN" sz="2800" b="0" i="1" spc="300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思源黑体 CN Medium" panose="020B0600000000000000" pitchFamily="34" charset="-122"/>
                            </a:rPr>
                          </m:ctrlPr>
                        </m:sSubPr>
                        <m:e>
                          <m:r>
                            <a:rPr lang="en-US" altLang="zh-CN" sz="2800" b="0" i="1" spc="300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思源黑体 CN Medium" panose="020B0600000000000000" pitchFamily="34" charset="-122"/>
                            </a:rPr>
                            <m:t>𝑑</m:t>
                          </m:r>
                        </m:e>
                        <m:sub>
                          <m:r>
                            <a:rPr lang="en-US" altLang="zh-CN" sz="2800" b="0" i="1" spc="300" smtClean="0">
                              <a:solidFill>
                                <a:schemeClr val="accent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思源黑体 CN Medium" panose="020B0600000000000000" pitchFamily="34" charset="-122"/>
                            </a:rPr>
                            <m:t>𝑖𝑗</m:t>
                          </m:r>
                        </m:sub>
                      </m:sSub>
                      <m:r>
                        <a:rPr lang="zh-CN" altLang="en-US" sz="2800" i="1" spc="30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思源黑体 CN Medium" panose="020B0600000000000000" pitchFamily="34" charset="-122"/>
                        </a:rPr>
                        <m:t>：</m:t>
                      </m:r>
                    </m:oMath>
                  </a14:m>
                  <a:r>
                    <a:rPr lang="zh-CN" altLang="en-US" sz="2800" b="0" spc="300" dirty="0">
                      <a:solidFill>
                        <a:schemeClr val="accent1">
                          <a:lumMod val="50000"/>
                        </a:schemeClr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从</a:t>
                  </a:r>
                  <a:r>
                    <a:rPr lang="en-US" altLang="zh-CN" sz="2800" b="0" spc="300" dirty="0">
                      <a:solidFill>
                        <a:schemeClr val="accent1">
                          <a:lumMod val="50000"/>
                        </a:schemeClr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i</a:t>
                  </a:r>
                  <a:r>
                    <a:rPr lang="zh-CN" altLang="en-US" sz="2800" b="0" spc="300" dirty="0">
                      <a:solidFill>
                        <a:schemeClr val="accent1">
                          <a:lumMod val="50000"/>
                        </a:schemeClr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到</a:t>
                  </a:r>
                  <a:r>
                    <a:rPr lang="en-US" altLang="zh-CN" sz="2800" b="0" spc="300" dirty="0">
                      <a:solidFill>
                        <a:schemeClr val="accent1">
                          <a:lumMod val="50000"/>
                        </a:schemeClr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j</a:t>
                  </a:r>
                  <a:r>
                    <a:rPr lang="zh-CN" altLang="en-US" sz="2800" b="0" spc="300" dirty="0">
                      <a:solidFill>
                        <a:schemeClr val="accent1">
                          <a:lumMod val="50000"/>
                        </a:schemeClr>
                      </a:solidFill>
                      <a:latin typeface="思源黑体 CN Medium" panose="020B0600000000000000" pitchFamily="34" charset="-122"/>
                      <a:ea typeface="思源黑体 CN Medium" panose="020B0600000000000000" pitchFamily="34" charset="-122"/>
                    </a:rPr>
                    <a:t>最短路径的权值</a:t>
                  </a:r>
                  <a:endParaRPr lang="en-US" altLang="zh-CN" sz="2800" b="0" spc="300" dirty="0">
                    <a:solidFill>
                      <a:schemeClr val="accent1">
                        <a:lumMod val="50000"/>
                      </a:schemeClr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  <a:p>
                  <a:endParaRPr lang="zh-CN" altLang="en-US" sz="2800" spc="300" dirty="0">
                    <a:solidFill>
                      <a:schemeClr val="accent1">
                        <a:lumMod val="50000"/>
                      </a:schemeClr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endParaRPr>
                </a:p>
              </p:txBody>
            </p:sp>
          </mc:Choice>
          <mc:Fallback>
            <p:sp>
              <p:nvSpPr>
                <p:cNvPr id="44" name="文本框 43">
                  <a:extLst>
                    <a:ext uri="{FF2B5EF4-FFF2-40B4-BE49-F238E27FC236}">
                      <a16:creationId xmlns:a16="http://schemas.microsoft.com/office/drawing/2014/main" id="{EFAD2059-D594-4B82-B34A-ACF572C7D1C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53860" y="2850658"/>
                  <a:ext cx="2948192" cy="2756704"/>
                </a:xfrm>
                <a:prstGeom prst="rect">
                  <a:avLst/>
                </a:prstGeom>
                <a:blipFill>
                  <a:blip r:embed="rId4"/>
                  <a:stretch>
                    <a:fillRect l="-4228" t="-3960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7" name="文本框 46">
            <a:extLst>
              <a:ext uri="{FF2B5EF4-FFF2-40B4-BE49-F238E27FC236}">
                <a16:creationId xmlns:a16="http://schemas.microsoft.com/office/drawing/2014/main" id="{71ADCA3F-8DCD-4C8A-BA52-DF34A2A242FF}"/>
              </a:ext>
            </a:extLst>
          </p:cNvPr>
          <p:cNvSpPr txBox="1"/>
          <p:nvPr/>
        </p:nvSpPr>
        <p:spPr>
          <a:xfrm>
            <a:off x="6232409" y="4995042"/>
            <a:ext cx="2659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0" i="0" dirty="0">
                <a:effectLst/>
                <a:latin typeface="Times New Roman" panose="02020603050405020304" pitchFamily="18" charset="0"/>
              </a:rPr>
              <a:t>TC Page695</a:t>
            </a:r>
            <a:endParaRPr kumimoji="0" lang="zh-CN" altLang="en-US" sz="1400" b="0" i="0" u="none" strike="noStrike" kern="1200" cap="none" spc="30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思源黑体 CN Medium" panose="020B0600000000000000" pitchFamily="34" charset="-122"/>
              <a:ea typeface="思源黑体 CN Medium" panose="020B0600000000000000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5390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186352" y="2061949"/>
            <a:ext cx="3398577" cy="2154393"/>
            <a:chOff x="1778269" y="2496281"/>
            <a:chExt cx="3398577" cy="2154393"/>
          </a:xfrm>
        </p:grpSpPr>
        <p:sp>
          <p:nvSpPr>
            <p:cNvPr id="14" name="文本框 12"/>
            <p:cNvSpPr txBox="1"/>
            <p:nvPr/>
          </p:nvSpPr>
          <p:spPr>
            <a:xfrm>
              <a:off x="2485357" y="3942788"/>
              <a:ext cx="195376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2000" spc="3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计算最短路径权值矩阵</a:t>
              </a:r>
              <a:r>
                <a:rPr lang="en-US" altLang="zh-CN" sz="2000" i="1" spc="3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D</a:t>
              </a:r>
              <a:endParaRPr lang="zh-CN" altLang="en-US" sz="2000" i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1778269" y="2839747"/>
              <a:ext cx="3398577" cy="961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Compute the matrix </a:t>
              </a:r>
              <a:r>
                <a:rPr lang="en-US" altLang="zh-CN" sz="20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D</a:t>
              </a:r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 of shortest-path weights</a:t>
              </a:r>
              <a:endPara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2610517" y="2496281"/>
              <a:ext cx="17034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spc="300" dirty="0">
                  <a:solidFill>
                    <a:schemeClr val="accent1">
                      <a:lumMod val="50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STEP 1</a:t>
              </a:r>
              <a:endParaRPr lang="zh-CN" altLang="en-US" sz="1400" spc="300" dirty="0">
                <a:solidFill>
                  <a:schemeClr val="accent1">
                    <a:lumMod val="50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AE777496-9F9E-4A7A-BB8F-ADFAD85B2F4A}"/>
              </a:ext>
            </a:extLst>
          </p:cNvPr>
          <p:cNvGrpSpPr/>
          <p:nvPr/>
        </p:nvGrpSpPr>
        <p:grpSpPr>
          <a:xfrm>
            <a:off x="415234" y="-199604"/>
            <a:ext cx="7811431" cy="1272564"/>
            <a:chOff x="415234" y="-199604"/>
            <a:chExt cx="7811431" cy="1272564"/>
          </a:xfrm>
        </p:grpSpPr>
        <p:sp>
          <p:nvSpPr>
            <p:cNvPr id="32" name="饼形 6">
              <a:extLst>
                <a:ext uri="{FF2B5EF4-FFF2-40B4-BE49-F238E27FC236}">
                  <a16:creationId xmlns:a16="http://schemas.microsoft.com/office/drawing/2014/main" id="{F84FD497-AE93-4D6F-BF09-444AA041FB5A}"/>
                </a:ext>
              </a:extLst>
            </p:cNvPr>
            <p:cNvSpPr/>
            <p:nvPr/>
          </p:nvSpPr>
          <p:spPr>
            <a:xfrm rot="16200000">
              <a:off x="610005" y="-394375"/>
              <a:ext cx="1210658" cy="1600200"/>
            </a:xfrm>
            <a:prstGeom prst="pie">
              <a:avLst>
                <a:gd name="adj1" fmla="val 10780140"/>
                <a:gd name="adj2" fmla="val 1620000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ED10EF23-834C-46BF-A59A-0C60BC651F36}"/>
                </a:ext>
              </a:extLst>
            </p:cNvPr>
            <p:cNvSpPr/>
            <p:nvPr/>
          </p:nvSpPr>
          <p:spPr>
            <a:xfrm>
              <a:off x="546360" y="360163"/>
              <a:ext cx="149859" cy="1781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704469D1-8819-4E32-95FC-3E27C59E9A58}"/>
                </a:ext>
              </a:extLst>
            </p:cNvPr>
            <p:cNvSpPr txBox="1"/>
            <p:nvPr/>
          </p:nvSpPr>
          <p:spPr>
            <a:xfrm>
              <a:off x="1269560" y="360163"/>
              <a:ext cx="6957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spc="3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Method 1: predecessor matrix</a:t>
              </a:r>
              <a:endParaRPr lang="zh-CN" altLang="en-US" sz="28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35" name="文本框 19">
              <a:extLst>
                <a:ext uri="{FF2B5EF4-FFF2-40B4-BE49-F238E27FC236}">
                  <a16:creationId xmlns:a16="http://schemas.microsoft.com/office/drawing/2014/main" id="{678BF6B0-3BD7-4C28-9809-7BC80F40C995}"/>
                </a:ext>
              </a:extLst>
            </p:cNvPr>
            <p:cNvSpPr txBox="1"/>
            <p:nvPr/>
          </p:nvSpPr>
          <p:spPr>
            <a:xfrm>
              <a:off x="1291314" y="731776"/>
              <a:ext cx="2924339" cy="341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200" b="1" i="1" spc="200" dirty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zh-CN" altLang="en-US" sz="1200" b="1" i="1" spc="200" dirty="0">
                  <a:solidFill>
                    <a:schemeClr val="bg1">
                      <a:lumMod val="65000"/>
                    </a:schemeClr>
                  </a:solidFill>
                </a:rPr>
                <a:t>方法一：前驱矩阵</a:t>
              </a:r>
            </a:p>
          </p:txBody>
        </p:sp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812B6C58-2A10-48A5-AD36-288CD4C95E6A}"/>
              </a:ext>
            </a:extLst>
          </p:cNvPr>
          <p:cNvGrpSpPr/>
          <p:nvPr/>
        </p:nvGrpSpPr>
        <p:grpSpPr>
          <a:xfrm>
            <a:off x="4452717" y="2061949"/>
            <a:ext cx="3398577" cy="2154393"/>
            <a:chOff x="1778269" y="2496281"/>
            <a:chExt cx="3398577" cy="2154393"/>
          </a:xfrm>
        </p:grpSpPr>
        <p:sp>
          <p:nvSpPr>
            <p:cNvPr id="36" name="文本框 12">
              <a:extLst>
                <a:ext uri="{FF2B5EF4-FFF2-40B4-BE49-F238E27FC236}">
                  <a16:creationId xmlns:a16="http://schemas.microsoft.com/office/drawing/2014/main" id="{F6102AA9-7330-4161-A894-2DBABE89991D}"/>
                </a:ext>
              </a:extLst>
            </p:cNvPr>
            <p:cNvSpPr txBox="1"/>
            <p:nvPr/>
          </p:nvSpPr>
          <p:spPr>
            <a:xfrm>
              <a:off x="2485357" y="3942788"/>
              <a:ext cx="195376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2000" spc="3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根据</a:t>
              </a:r>
              <a:r>
                <a:rPr lang="en-US" altLang="zh-CN" sz="2000" i="1" spc="3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D</a:t>
              </a:r>
              <a:r>
                <a:rPr lang="zh-CN" altLang="en-US" sz="2000" spc="3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构造前驱矩阵</a:t>
              </a:r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ymbol" panose="05050102010706020507" pitchFamily="18" charset="2"/>
                  <a:ea typeface="思源黑体 CN Light" panose="020B0300000000000000" pitchFamily="34" charset="-122"/>
                </a:rPr>
                <a:t>P</a:t>
              </a:r>
              <a:endParaRPr lang="zh-CN" altLang="en-US" sz="20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id="{BF8389EB-BBFA-4532-8FFF-36B3E9B001A9}"/>
                </a:ext>
              </a:extLst>
            </p:cNvPr>
            <p:cNvSpPr txBox="1"/>
            <p:nvPr/>
          </p:nvSpPr>
          <p:spPr>
            <a:xfrm>
              <a:off x="1778269" y="2839747"/>
              <a:ext cx="3398577" cy="961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Construct the predecessor matrix  </a:t>
              </a:r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Symbol" panose="05050102010706020507" pitchFamily="18" charset="2"/>
                  <a:ea typeface="思源黑体 CN Light" panose="020B0300000000000000" pitchFamily="34" charset="-122"/>
                </a:rPr>
                <a:t>P  </a:t>
              </a:r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from </a:t>
              </a:r>
              <a:r>
                <a:rPr lang="en-US" altLang="zh-CN" sz="20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D</a:t>
              </a:r>
              <a:endParaRPr lang="zh-CN" altLang="en-US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38" name="文本框 37">
              <a:extLst>
                <a:ext uri="{FF2B5EF4-FFF2-40B4-BE49-F238E27FC236}">
                  <a16:creationId xmlns:a16="http://schemas.microsoft.com/office/drawing/2014/main" id="{1DCA9267-E5DC-4304-9BCC-99FDCC2AD454}"/>
                </a:ext>
              </a:extLst>
            </p:cNvPr>
            <p:cNvSpPr txBox="1"/>
            <p:nvPr/>
          </p:nvSpPr>
          <p:spPr>
            <a:xfrm>
              <a:off x="2610517" y="2496281"/>
              <a:ext cx="17034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spc="300" dirty="0">
                  <a:solidFill>
                    <a:schemeClr val="accent1">
                      <a:lumMod val="50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STEP 2</a:t>
              </a:r>
              <a:endParaRPr lang="zh-CN" altLang="en-US" sz="1400" spc="300" dirty="0">
                <a:solidFill>
                  <a:schemeClr val="accent1">
                    <a:lumMod val="50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</p:grpSp>
      <p:grpSp>
        <p:nvGrpSpPr>
          <p:cNvPr id="39" name="组合 38">
            <a:extLst>
              <a:ext uri="{FF2B5EF4-FFF2-40B4-BE49-F238E27FC236}">
                <a16:creationId xmlns:a16="http://schemas.microsoft.com/office/drawing/2014/main" id="{95609245-545D-4075-AAC5-49892367EC03}"/>
              </a:ext>
            </a:extLst>
          </p:cNvPr>
          <p:cNvGrpSpPr/>
          <p:nvPr/>
        </p:nvGrpSpPr>
        <p:grpSpPr>
          <a:xfrm>
            <a:off x="7883403" y="2083118"/>
            <a:ext cx="3094345" cy="3148887"/>
            <a:chOff x="1851690" y="2496281"/>
            <a:chExt cx="3094345" cy="3148887"/>
          </a:xfrm>
        </p:grpSpPr>
        <p:sp>
          <p:nvSpPr>
            <p:cNvPr id="40" name="文本框 12">
              <a:extLst>
                <a:ext uri="{FF2B5EF4-FFF2-40B4-BE49-F238E27FC236}">
                  <a16:creationId xmlns:a16="http://schemas.microsoft.com/office/drawing/2014/main" id="{20126F27-E6D2-4968-B32D-8BA8169A25AB}"/>
                </a:ext>
              </a:extLst>
            </p:cNvPr>
            <p:cNvSpPr txBox="1"/>
            <p:nvPr/>
          </p:nvSpPr>
          <p:spPr>
            <a:xfrm>
              <a:off x="1915907" y="4629505"/>
              <a:ext cx="303012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zh-CN" altLang="en-US" sz="2000" spc="3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Normal" panose="020B0400000000000000" pitchFamily="34" charset="-122"/>
                  <a:ea typeface="思源黑体 CN Normal" panose="020B0400000000000000" pitchFamily="34" charset="-122"/>
                </a:rPr>
                <a:t>使用</a:t>
              </a:r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PRINT-ALL-PAIRS-SHORTEST-PATH</a:t>
              </a: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过程来输出顶点</a:t>
              </a:r>
              <a:endParaRPr lang="zh-CN" altLang="en-US" sz="20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Normal" panose="020B0400000000000000" pitchFamily="34" charset="-122"/>
                <a:ea typeface="思源黑体 CN Normal" panose="020B0400000000000000" pitchFamily="34" charset="-122"/>
              </a:endParaRPr>
            </a:p>
          </p:txBody>
        </p:sp>
        <p:sp>
          <p:nvSpPr>
            <p:cNvPr id="41" name="文本框 40">
              <a:extLst>
                <a:ext uri="{FF2B5EF4-FFF2-40B4-BE49-F238E27FC236}">
                  <a16:creationId xmlns:a16="http://schemas.microsoft.com/office/drawing/2014/main" id="{B1E574B1-9F98-48DD-861E-FFBA60DF6D57}"/>
                </a:ext>
              </a:extLst>
            </p:cNvPr>
            <p:cNvSpPr txBox="1"/>
            <p:nvPr/>
          </p:nvSpPr>
          <p:spPr>
            <a:xfrm>
              <a:off x="1851690" y="2782889"/>
              <a:ext cx="3094345" cy="18846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zh-CN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Light" panose="020B0300000000000000" pitchFamily="34" charset="-122"/>
                  <a:ea typeface="思源黑体 CN Light" panose="020B0300000000000000" pitchFamily="34" charset="-122"/>
                </a:rPr>
                <a:t>Use PRINT-ALL-PAIRS-SHORTEST-PATH procedure to print the vertices</a:t>
              </a:r>
              <a:endPara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Light" panose="020B0300000000000000" pitchFamily="34" charset="-122"/>
                <a:ea typeface="思源黑体 CN Light" panose="020B0300000000000000" pitchFamily="34" charset="-122"/>
              </a:endParaRPr>
            </a:p>
          </p:txBody>
        </p:sp>
        <p:sp>
          <p:nvSpPr>
            <p:cNvPr id="42" name="文本框 41">
              <a:extLst>
                <a:ext uri="{FF2B5EF4-FFF2-40B4-BE49-F238E27FC236}">
                  <a16:creationId xmlns:a16="http://schemas.microsoft.com/office/drawing/2014/main" id="{B2FFF239-859A-44D8-B28F-83930AED59D5}"/>
                </a:ext>
              </a:extLst>
            </p:cNvPr>
            <p:cNvSpPr txBox="1"/>
            <p:nvPr/>
          </p:nvSpPr>
          <p:spPr>
            <a:xfrm>
              <a:off x="2610517" y="2496281"/>
              <a:ext cx="17034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spc="300" dirty="0">
                  <a:solidFill>
                    <a:schemeClr val="accent1">
                      <a:lumMod val="50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STEP 3</a:t>
              </a:r>
              <a:endParaRPr lang="zh-CN" altLang="en-US" sz="1400" spc="300" dirty="0">
                <a:solidFill>
                  <a:schemeClr val="accent1">
                    <a:lumMod val="50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</p:grpSp>
      <p:sp>
        <p:nvSpPr>
          <p:cNvPr id="43" name="文本框 42">
            <a:extLst>
              <a:ext uri="{FF2B5EF4-FFF2-40B4-BE49-F238E27FC236}">
                <a16:creationId xmlns:a16="http://schemas.microsoft.com/office/drawing/2014/main" id="{B9C8B3C1-B08E-4069-9E71-6CE04B54A0F4}"/>
              </a:ext>
            </a:extLst>
          </p:cNvPr>
          <p:cNvSpPr txBox="1"/>
          <p:nvPr/>
        </p:nvSpPr>
        <p:spPr>
          <a:xfrm>
            <a:off x="4691150" y="1202995"/>
            <a:ext cx="6753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Procedure</a:t>
            </a:r>
            <a:endParaRPr lang="zh-CN" altLang="en-US" sz="4000" spc="300" dirty="0">
              <a:solidFill>
                <a:schemeClr val="tx1">
                  <a:lumMod val="75000"/>
                  <a:lumOff val="25000"/>
                </a:schemeClr>
              </a:solidFill>
              <a:latin typeface="思源黑体 CN Medium" panose="020B0600000000000000" pitchFamily="34" charset="-122"/>
              <a:ea typeface="思源黑体 CN Medium" panose="020B06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84211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>
            <a:extLst>
              <a:ext uri="{FF2B5EF4-FFF2-40B4-BE49-F238E27FC236}">
                <a16:creationId xmlns:a16="http://schemas.microsoft.com/office/drawing/2014/main" id="{CC6A6324-BC5D-44BF-867A-48DFF1B8C32A}"/>
              </a:ext>
            </a:extLst>
          </p:cNvPr>
          <p:cNvGrpSpPr/>
          <p:nvPr/>
        </p:nvGrpSpPr>
        <p:grpSpPr>
          <a:xfrm>
            <a:off x="415234" y="-199604"/>
            <a:ext cx="7811431" cy="1272564"/>
            <a:chOff x="415234" y="-199604"/>
            <a:chExt cx="7811431" cy="1272564"/>
          </a:xfrm>
        </p:grpSpPr>
        <p:sp>
          <p:nvSpPr>
            <p:cNvPr id="23" name="饼形 6">
              <a:extLst>
                <a:ext uri="{FF2B5EF4-FFF2-40B4-BE49-F238E27FC236}">
                  <a16:creationId xmlns:a16="http://schemas.microsoft.com/office/drawing/2014/main" id="{0821F084-6DBD-419C-A47B-7CB3B3BD6185}"/>
                </a:ext>
              </a:extLst>
            </p:cNvPr>
            <p:cNvSpPr/>
            <p:nvPr/>
          </p:nvSpPr>
          <p:spPr>
            <a:xfrm rot="16200000">
              <a:off x="610005" y="-394375"/>
              <a:ext cx="1210658" cy="1600200"/>
            </a:xfrm>
            <a:prstGeom prst="pie">
              <a:avLst>
                <a:gd name="adj1" fmla="val 10780140"/>
                <a:gd name="adj2" fmla="val 1620000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87687DDC-EED2-4196-9E29-94ADC97CDF31}"/>
                </a:ext>
              </a:extLst>
            </p:cNvPr>
            <p:cNvSpPr/>
            <p:nvPr/>
          </p:nvSpPr>
          <p:spPr>
            <a:xfrm>
              <a:off x="546360" y="360163"/>
              <a:ext cx="149859" cy="1781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文本框 24">
              <a:extLst>
                <a:ext uri="{FF2B5EF4-FFF2-40B4-BE49-F238E27FC236}">
                  <a16:creationId xmlns:a16="http://schemas.microsoft.com/office/drawing/2014/main" id="{1D587F6B-EA31-444B-9BCE-DEB5B19449B1}"/>
                </a:ext>
              </a:extLst>
            </p:cNvPr>
            <p:cNvSpPr txBox="1"/>
            <p:nvPr/>
          </p:nvSpPr>
          <p:spPr>
            <a:xfrm>
              <a:off x="1269560" y="360163"/>
              <a:ext cx="6957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spc="3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rPr>
                <a:t>Method 1: predecessor matrix</a:t>
              </a:r>
              <a:endParaRPr lang="zh-CN" altLang="en-US" sz="28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endParaRPr>
            </a:p>
          </p:txBody>
        </p:sp>
        <p:sp>
          <p:nvSpPr>
            <p:cNvPr id="26" name="文本框 19">
              <a:extLst>
                <a:ext uri="{FF2B5EF4-FFF2-40B4-BE49-F238E27FC236}">
                  <a16:creationId xmlns:a16="http://schemas.microsoft.com/office/drawing/2014/main" id="{7DEB5F81-C526-4C00-AAA5-B08C95283FE8}"/>
                </a:ext>
              </a:extLst>
            </p:cNvPr>
            <p:cNvSpPr txBox="1"/>
            <p:nvPr/>
          </p:nvSpPr>
          <p:spPr>
            <a:xfrm>
              <a:off x="1291314" y="731776"/>
              <a:ext cx="2924339" cy="341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en-US" altLang="zh-CN" sz="1200" b="1" i="1" spc="200" dirty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zh-CN" altLang="en-US" sz="1200" b="1" i="1" spc="200" dirty="0">
                  <a:solidFill>
                    <a:schemeClr val="bg1">
                      <a:lumMod val="65000"/>
                    </a:schemeClr>
                  </a:solidFill>
                </a:rPr>
                <a:t>方法一：前驱矩阵</a:t>
              </a:r>
            </a:p>
          </p:txBody>
        </p:sp>
      </p:grpSp>
      <p:pic>
        <p:nvPicPr>
          <p:cNvPr id="3" name="图片 2">
            <a:extLst>
              <a:ext uri="{FF2B5EF4-FFF2-40B4-BE49-F238E27FC236}">
                <a16:creationId xmlns:a16="http://schemas.microsoft.com/office/drawing/2014/main" id="{98684D92-FE07-42AC-B4F3-44BFC49FF7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1895" y="2045582"/>
            <a:ext cx="6413101" cy="249036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7" name="文本框 26">
            <a:extLst>
              <a:ext uri="{FF2B5EF4-FFF2-40B4-BE49-F238E27FC236}">
                <a16:creationId xmlns:a16="http://schemas.microsoft.com/office/drawing/2014/main" id="{B8E716F2-7225-4DB3-9626-B900A690592F}"/>
              </a:ext>
            </a:extLst>
          </p:cNvPr>
          <p:cNvSpPr txBox="1"/>
          <p:nvPr/>
        </p:nvSpPr>
        <p:spPr>
          <a:xfrm>
            <a:off x="2473356" y="5292502"/>
            <a:ext cx="40518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0" i="0" dirty="0">
                <a:effectLst/>
                <a:latin typeface="Courier New" panose="02070309020205020404" pitchFamily="49" charset="0"/>
              </a:rPr>
              <a:t>3-9 </a:t>
            </a:r>
            <a:r>
              <a:rPr lang="zh-CN" altLang="en-US" sz="1400" b="0" i="0" dirty="0">
                <a:effectLst/>
                <a:latin typeface="Courier New" panose="02070309020205020404" pitchFamily="49" charset="0"/>
              </a:rPr>
              <a:t>题目</a:t>
            </a:r>
            <a:r>
              <a:rPr lang="en-US" altLang="zh-CN" sz="1400" b="0" i="0" dirty="0">
                <a:effectLst/>
                <a:latin typeface="Times New Roman" panose="02020603050405020304" pitchFamily="18" charset="0"/>
              </a:rPr>
              <a:t>2 (TC 25.1-6)</a:t>
            </a:r>
            <a:endParaRPr kumimoji="0" lang="zh-CN" altLang="en-US" sz="1400" b="0" i="0" u="none" strike="noStrike" kern="1200" cap="none" spc="30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思源黑体 CN Medium" panose="020B0600000000000000" pitchFamily="34" charset="-122"/>
              <a:ea typeface="思源黑体 CN Medium" panose="020B0600000000000000" pitchFamily="34" charset="-122"/>
              <a:cs typeface="+mn-cs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A1F0751A-BAB0-4790-BCC2-E132139B015E}"/>
              </a:ext>
            </a:extLst>
          </p:cNvPr>
          <p:cNvSpPr txBox="1"/>
          <p:nvPr/>
        </p:nvSpPr>
        <p:spPr>
          <a:xfrm>
            <a:off x="6692529" y="5418079"/>
            <a:ext cx="40518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30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cs"/>
              </a:rPr>
              <a:t>STEP </a:t>
            </a:r>
            <a:r>
              <a:rPr lang="en-US" altLang="zh-CN" sz="1400" spc="300" dirty="0">
                <a:solidFill>
                  <a:srgbClr val="5B9BD5">
                    <a:lumMod val="50000"/>
                  </a:srgbClr>
                </a:solidFill>
                <a:latin typeface="思源黑体 CN Medium" panose="020B0600000000000000" pitchFamily="34" charset="-122"/>
                <a:ea typeface="思源黑体 CN Medium" panose="020B0600000000000000" pitchFamily="34" charset="-122"/>
              </a:rPr>
              <a:t>3</a:t>
            </a:r>
            <a:r>
              <a:rPr kumimoji="0" lang="en-US" altLang="zh-CN" sz="1400" b="0" i="0" u="none" strike="noStrike" kern="1200" cap="none" spc="30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cs"/>
              </a:rPr>
              <a:t> algorithm</a:t>
            </a:r>
            <a:endParaRPr kumimoji="0" lang="zh-CN" altLang="en-US" sz="1400" b="0" i="0" u="none" strike="noStrike" kern="1200" cap="none" spc="30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思源黑体 CN Medium" panose="020B0600000000000000" pitchFamily="34" charset="-122"/>
              <a:ea typeface="思源黑体 CN Medium" panose="020B0600000000000000" pitchFamily="34" charset="-122"/>
              <a:cs typeface="+mn-cs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320B7F59-208C-46BF-9A1F-D14949D50CC0}"/>
              </a:ext>
            </a:extLst>
          </p:cNvPr>
          <p:cNvSpPr txBox="1"/>
          <p:nvPr/>
        </p:nvSpPr>
        <p:spPr>
          <a:xfrm>
            <a:off x="848619" y="5570479"/>
            <a:ext cx="40518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30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cs"/>
              </a:rPr>
              <a:t>STEP 2 algorithm</a:t>
            </a:r>
            <a:endParaRPr kumimoji="0" lang="zh-CN" altLang="en-US" sz="1400" b="0" i="0" u="none" strike="noStrike" kern="1200" cap="none" spc="30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思源黑体 CN Medium" panose="020B0600000000000000" pitchFamily="34" charset="-122"/>
              <a:ea typeface="思源黑体 CN Medium" panose="020B0600000000000000" pitchFamily="34" charset="-122"/>
              <a:cs typeface="+mn-cs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76FD9FF9-6A97-443E-80F6-94D561B29470}"/>
              </a:ext>
            </a:extLst>
          </p:cNvPr>
          <p:cNvSpPr txBox="1"/>
          <p:nvPr/>
        </p:nvSpPr>
        <p:spPr>
          <a:xfrm>
            <a:off x="10071545" y="4773175"/>
            <a:ext cx="2659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0" i="0" dirty="0">
                <a:effectLst/>
                <a:latin typeface="Times New Roman" panose="02020603050405020304" pitchFamily="18" charset="0"/>
              </a:rPr>
              <a:t>TC Page685</a:t>
            </a:r>
            <a:endParaRPr kumimoji="0" lang="zh-CN" altLang="en-US" sz="1400" b="0" i="0" u="none" strike="noStrike" kern="1200" cap="none" spc="30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思源黑体 CN Medium" panose="020B0600000000000000" pitchFamily="34" charset="-122"/>
              <a:ea typeface="思源黑体 CN Medium" panose="020B0600000000000000" pitchFamily="34" charset="-122"/>
              <a:cs typeface="+mn-cs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0DBC2784-CD75-46AA-98B7-2D52A90EB8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613" y="1377264"/>
            <a:ext cx="5131846" cy="382700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30168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952266" y="2018057"/>
            <a:ext cx="3398577" cy="2154393"/>
            <a:chOff x="1778269" y="2496281"/>
            <a:chExt cx="3398577" cy="2154393"/>
          </a:xfrm>
        </p:grpSpPr>
        <p:sp>
          <p:nvSpPr>
            <p:cNvPr id="14" name="文本框 12"/>
            <p:cNvSpPr txBox="1"/>
            <p:nvPr/>
          </p:nvSpPr>
          <p:spPr>
            <a:xfrm>
              <a:off x="2485357" y="3942788"/>
              <a:ext cx="195376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Normal" panose="020B0400000000000000" pitchFamily="34" charset="-122"/>
                  <a:ea typeface="思源黑体 CN Normal" panose="020B0400000000000000" pitchFamily="34" charset="-122"/>
                  <a:cs typeface="+mn-cs"/>
                </a:rPr>
                <a:t>计算最短路径权值矩阵</a:t>
              </a:r>
              <a:r>
                <a:rPr kumimoji="0" lang="en-US" altLang="zh-CN" sz="2000" b="0" i="1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Normal" panose="020B0400000000000000" pitchFamily="34" charset="-122"/>
                  <a:ea typeface="思源黑体 CN Normal" panose="020B0400000000000000" pitchFamily="34" charset="-122"/>
                  <a:cs typeface="+mn-cs"/>
                </a:rPr>
                <a:t>D</a:t>
              </a:r>
              <a:endParaRPr kumimoji="0" lang="zh-CN" altLang="en-US" sz="2000" b="0" i="1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cs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1778269" y="2839747"/>
              <a:ext cx="3398577" cy="961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rPr>
                <a:t>Compute the matrix </a:t>
              </a:r>
              <a:r>
                <a:rPr kumimoji="0" lang="en-US" altLang="zh-CN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rPr>
                <a:t>D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rPr>
                <a:t> of shortest-path weights</a:t>
              </a: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cs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2610517" y="2496281"/>
              <a:ext cx="17034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0" i="0" u="none" strike="noStrike" kern="1200" cap="none" spc="30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cs"/>
                </a:rPr>
                <a:t>STEP 1</a:t>
              </a:r>
              <a:endParaRPr kumimoji="0" lang="zh-CN" altLang="en-US" sz="1400" b="0" i="0" u="none" strike="noStrike" kern="1200" cap="none" spc="30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cs"/>
              </a:endParaRPr>
            </a:p>
          </p:txBody>
        </p:sp>
      </p:grpSp>
      <p:grpSp>
        <p:nvGrpSpPr>
          <p:cNvPr id="31" name="组合 30">
            <a:extLst>
              <a:ext uri="{FF2B5EF4-FFF2-40B4-BE49-F238E27FC236}">
                <a16:creationId xmlns:a16="http://schemas.microsoft.com/office/drawing/2014/main" id="{AE777496-9F9E-4A7A-BB8F-ADFAD85B2F4A}"/>
              </a:ext>
            </a:extLst>
          </p:cNvPr>
          <p:cNvGrpSpPr/>
          <p:nvPr/>
        </p:nvGrpSpPr>
        <p:grpSpPr>
          <a:xfrm>
            <a:off x="415234" y="-199604"/>
            <a:ext cx="7811431" cy="1272564"/>
            <a:chOff x="415234" y="-199604"/>
            <a:chExt cx="7811431" cy="1272564"/>
          </a:xfrm>
        </p:grpSpPr>
        <p:sp>
          <p:nvSpPr>
            <p:cNvPr id="32" name="饼形 6">
              <a:extLst>
                <a:ext uri="{FF2B5EF4-FFF2-40B4-BE49-F238E27FC236}">
                  <a16:creationId xmlns:a16="http://schemas.microsoft.com/office/drawing/2014/main" id="{F84FD497-AE93-4D6F-BF09-444AA041FB5A}"/>
                </a:ext>
              </a:extLst>
            </p:cNvPr>
            <p:cNvSpPr/>
            <p:nvPr/>
          </p:nvSpPr>
          <p:spPr>
            <a:xfrm rot="16200000">
              <a:off x="610005" y="-394375"/>
              <a:ext cx="1210658" cy="1600200"/>
            </a:xfrm>
            <a:prstGeom prst="pie">
              <a:avLst>
                <a:gd name="adj1" fmla="val 10780140"/>
                <a:gd name="adj2" fmla="val 1620000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ED10EF23-834C-46BF-A59A-0C60BC651F36}"/>
                </a:ext>
              </a:extLst>
            </p:cNvPr>
            <p:cNvSpPr/>
            <p:nvPr/>
          </p:nvSpPr>
          <p:spPr>
            <a:xfrm>
              <a:off x="546360" y="360163"/>
              <a:ext cx="149859" cy="1781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704469D1-8819-4E32-95FC-3E27C59E9A58}"/>
                </a:ext>
              </a:extLst>
            </p:cNvPr>
            <p:cNvSpPr txBox="1"/>
            <p:nvPr/>
          </p:nvSpPr>
          <p:spPr>
            <a:xfrm>
              <a:off x="1269560" y="360163"/>
              <a:ext cx="6957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cs"/>
                </a:rPr>
                <a:t>Method 1: predecessor matrix</a:t>
              </a:r>
              <a:endParaRPr kumimoji="0" lang="zh-CN" altLang="en-US" sz="2800" b="0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cs"/>
              </a:endParaRPr>
            </a:p>
          </p:txBody>
        </p:sp>
        <p:sp>
          <p:nvSpPr>
            <p:cNvPr id="35" name="文本框 19">
              <a:extLst>
                <a:ext uri="{FF2B5EF4-FFF2-40B4-BE49-F238E27FC236}">
                  <a16:creationId xmlns:a16="http://schemas.microsoft.com/office/drawing/2014/main" id="{678BF6B0-3BD7-4C28-9809-7BC80F40C995}"/>
                </a:ext>
              </a:extLst>
            </p:cNvPr>
            <p:cNvSpPr txBox="1"/>
            <p:nvPr/>
          </p:nvSpPr>
          <p:spPr>
            <a:xfrm>
              <a:off x="1291314" y="731776"/>
              <a:ext cx="2924339" cy="341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1" i="1" u="none" strike="noStrike" kern="1200" cap="none" spc="200" normalizeH="0" baseline="0" noProof="0" dirty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 </a:t>
              </a:r>
              <a:r>
                <a:rPr kumimoji="0" lang="zh-CN" altLang="en-US" sz="1200" b="1" i="1" u="none" strike="noStrike" kern="1200" cap="none" spc="200" normalizeH="0" baseline="0" noProof="0" dirty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方法一：前驱矩阵</a:t>
              </a:r>
            </a:p>
          </p:txBody>
        </p:sp>
      </p:grp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812B6C58-2A10-48A5-AD36-288CD4C95E6A}"/>
              </a:ext>
            </a:extLst>
          </p:cNvPr>
          <p:cNvGrpSpPr/>
          <p:nvPr/>
        </p:nvGrpSpPr>
        <p:grpSpPr>
          <a:xfrm>
            <a:off x="4218631" y="2018057"/>
            <a:ext cx="3398577" cy="2154393"/>
            <a:chOff x="1778269" y="2496281"/>
            <a:chExt cx="3398577" cy="2154393"/>
          </a:xfrm>
        </p:grpSpPr>
        <p:sp>
          <p:nvSpPr>
            <p:cNvPr id="36" name="文本框 12">
              <a:extLst>
                <a:ext uri="{FF2B5EF4-FFF2-40B4-BE49-F238E27FC236}">
                  <a16:creationId xmlns:a16="http://schemas.microsoft.com/office/drawing/2014/main" id="{F6102AA9-7330-4161-A894-2DBABE89991D}"/>
                </a:ext>
              </a:extLst>
            </p:cNvPr>
            <p:cNvSpPr txBox="1"/>
            <p:nvPr/>
          </p:nvSpPr>
          <p:spPr>
            <a:xfrm>
              <a:off x="2485357" y="3942788"/>
              <a:ext cx="195376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Normal" panose="020B0400000000000000" pitchFamily="34" charset="-122"/>
                  <a:ea typeface="思源黑体 CN Normal" panose="020B0400000000000000" pitchFamily="34" charset="-122"/>
                  <a:cs typeface="+mn-cs"/>
                </a:rPr>
                <a:t>根据</a:t>
              </a:r>
              <a:r>
                <a:rPr kumimoji="0" lang="en-US" altLang="zh-CN" sz="2000" b="0" i="1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Normal" panose="020B0400000000000000" pitchFamily="34" charset="-122"/>
                  <a:ea typeface="思源黑体 CN Normal" panose="020B0400000000000000" pitchFamily="34" charset="-122"/>
                  <a:cs typeface="+mn-cs"/>
                </a:rPr>
                <a:t>D</a:t>
              </a:r>
              <a:r>
                <a:rPr kumimoji="0" lang="zh-CN" altLang="en-US" sz="20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Normal" panose="020B0400000000000000" pitchFamily="34" charset="-122"/>
                  <a:ea typeface="思源黑体 CN Normal" panose="020B0400000000000000" pitchFamily="34" charset="-122"/>
                  <a:cs typeface="+mn-cs"/>
                </a:rPr>
                <a:t>构造前驱矩阵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ymbol" panose="05050102010706020507" pitchFamily="18" charset="2"/>
                  <a:ea typeface="思源黑体 CN Light" panose="020B0300000000000000" pitchFamily="34" charset="-122"/>
                  <a:cs typeface="+mn-cs"/>
                </a:rPr>
                <a:t>P</a:t>
              </a:r>
              <a:endParaRPr kumimoji="0" lang="zh-CN" altLang="en-US" sz="2000" b="0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cs"/>
              </a:endParaRPr>
            </a:p>
          </p:txBody>
        </p:sp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id="{BF8389EB-BBFA-4532-8FFF-36B3E9B001A9}"/>
                </a:ext>
              </a:extLst>
            </p:cNvPr>
            <p:cNvSpPr txBox="1"/>
            <p:nvPr/>
          </p:nvSpPr>
          <p:spPr>
            <a:xfrm>
              <a:off x="1778269" y="2839747"/>
              <a:ext cx="3398577" cy="961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rPr>
                <a:t>Construct the predecessor matrix  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Symbol" panose="05050102010706020507" pitchFamily="18" charset="2"/>
                  <a:ea typeface="思源黑体 CN Light" panose="020B0300000000000000" pitchFamily="34" charset="-122"/>
                  <a:cs typeface="+mn-cs"/>
                </a:rPr>
                <a:t>P  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rPr>
                <a:t>from </a:t>
              </a:r>
              <a:r>
                <a:rPr kumimoji="0" lang="en-US" altLang="zh-CN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rPr>
                <a:t>D</a:t>
              </a:r>
              <a:endParaRPr kumimoji="0" lang="zh-CN" altLang="en-US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cs"/>
              </a:endParaRPr>
            </a:p>
          </p:txBody>
        </p:sp>
        <p:sp>
          <p:nvSpPr>
            <p:cNvPr id="38" name="文本框 37">
              <a:extLst>
                <a:ext uri="{FF2B5EF4-FFF2-40B4-BE49-F238E27FC236}">
                  <a16:creationId xmlns:a16="http://schemas.microsoft.com/office/drawing/2014/main" id="{1DCA9267-E5DC-4304-9BCC-99FDCC2AD454}"/>
                </a:ext>
              </a:extLst>
            </p:cNvPr>
            <p:cNvSpPr txBox="1"/>
            <p:nvPr/>
          </p:nvSpPr>
          <p:spPr>
            <a:xfrm>
              <a:off x="2610517" y="2496281"/>
              <a:ext cx="17034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0" i="0" u="none" strike="noStrike" kern="1200" cap="none" spc="30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cs"/>
                </a:rPr>
                <a:t>STEP 2</a:t>
              </a:r>
              <a:endParaRPr kumimoji="0" lang="zh-CN" altLang="en-US" sz="1400" b="0" i="0" u="none" strike="noStrike" kern="1200" cap="none" spc="30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cs"/>
              </a:endParaRPr>
            </a:p>
          </p:txBody>
        </p:sp>
      </p:grpSp>
      <p:grpSp>
        <p:nvGrpSpPr>
          <p:cNvPr id="39" name="组合 38">
            <a:extLst>
              <a:ext uri="{FF2B5EF4-FFF2-40B4-BE49-F238E27FC236}">
                <a16:creationId xmlns:a16="http://schemas.microsoft.com/office/drawing/2014/main" id="{95609245-545D-4075-AAC5-49892367EC03}"/>
              </a:ext>
            </a:extLst>
          </p:cNvPr>
          <p:cNvGrpSpPr/>
          <p:nvPr/>
        </p:nvGrpSpPr>
        <p:grpSpPr>
          <a:xfrm>
            <a:off x="7649317" y="2039226"/>
            <a:ext cx="3094345" cy="3148887"/>
            <a:chOff x="1851690" y="2496281"/>
            <a:chExt cx="3094345" cy="3148887"/>
          </a:xfrm>
        </p:grpSpPr>
        <p:sp>
          <p:nvSpPr>
            <p:cNvPr id="40" name="文本框 12">
              <a:extLst>
                <a:ext uri="{FF2B5EF4-FFF2-40B4-BE49-F238E27FC236}">
                  <a16:creationId xmlns:a16="http://schemas.microsoft.com/office/drawing/2014/main" id="{20126F27-E6D2-4968-B32D-8BA8169A25AB}"/>
                </a:ext>
              </a:extLst>
            </p:cNvPr>
            <p:cNvSpPr txBox="1"/>
            <p:nvPr/>
          </p:nvSpPr>
          <p:spPr>
            <a:xfrm>
              <a:off x="1915907" y="4629505"/>
              <a:ext cx="303012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Normal" panose="020B0400000000000000" pitchFamily="34" charset="-122"/>
                  <a:ea typeface="思源黑体 CN Normal" panose="020B0400000000000000" pitchFamily="34" charset="-122"/>
                  <a:cs typeface="+mn-cs"/>
                </a:rPr>
                <a:t>使用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rPr>
                <a:t>PRINT-ALL-PAIRS-SHORTEST-PATH</a:t>
              </a:r>
              <a:r>
                <a:rPr kumimoji="0" lang="zh-CN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rPr>
                <a:t>过程来输出顶点</a:t>
              </a:r>
              <a:endParaRPr kumimoji="0" lang="zh-CN" altLang="en-US" sz="2000" b="0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cs"/>
              </a:endParaRPr>
            </a:p>
          </p:txBody>
        </p:sp>
        <p:sp>
          <p:nvSpPr>
            <p:cNvPr id="41" name="文本框 40">
              <a:extLst>
                <a:ext uri="{FF2B5EF4-FFF2-40B4-BE49-F238E27FC236}">
                  <a16:creationId xmlns:a16="http://schemas.microsoft.com/office/drawing/2014/main" id="{B1E574B1-9F98-48DD-861E-FFBA60DF6D57}"/>
                </a:ext>
              </a:extLst>
            </p:cNvPr>
            <p:cNvSpPr txBox="1"/>
            <p:nvPr/>
          </p:nvSpPr>
          <p:spPr>
            <a:xfrm>
              <a:off x="1851690" y="2782889"/>
              <a:ext cx="3094345" cy="18846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rPr>
                <a:t>Use PRINT-ALL-PAIRS-SHORTEST-PATH procedure to print the vertices</a:t>
              </a: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cs"/>
              </a:endParaRPr>
            </a:p>
          </p:txBody>
        </p:sp>
        <p:sp>
          <p:nvSpPr>
            <p:cNvPr id="42" name="文本框 41">
              <a:extLst>
                <a:ext uri="{FF2B5EF4-FFF2-40B4-BE49-F238E27FC236}">
                  <a16:creationId xmlns:a16="http://schemas.microsoft.com/office/drawing/2014/main" id="{B2FFF239-859A-44D8-B28F-83930AED59D5}"/>
                </a:ext>
              </a:extLst>
            </p:cNvPr>
            <p:cNvSpPr txBox="1"/>
            <p:nvPr/>
          </p:nvSpPr>
          <p:spPr>
            <a:xfrm>
              <a:off x="2610517" y="2496281"/>
              <a:ext cx="17034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0" i="0" u="none" strike="noStrike" kern="1200" cap="none" spc="30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cs"/>
                </a:rPr>
                <a:t>STEP 3</a:t>
              </a:r>
              <a:endParaRPr kumimoji="0" lang="zh-CN" altLang="en-US" sz="1400" b="0" i="0" u="none" strike="noStrike" kern="1200" cap="none" spc="30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cs"/>
              </a:endParaRPr>
            </a:p>
          </p:txBody>
        </p: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F2769CAD-F386-4802-A439-C7663C318D76}"/>
              </a:ext>
            </a:extLst>
          </p:cNvPr>
          <p:cNvGrpSpPr/>
          <p:nvPr/>
        </p:nvGrpSpPr>
        <p:grpSpPr>
          <a:xfrm>
            <a:off x="2009793" y="4172450"/>
            <a:ext cx="1221619" cy="853906"/>
            <a:chOff x="5902901" y="2184856"/>
            <a:chExt cx="1779672" cy="853906"/>
          </a:xfrm>
        </p:grpSpPr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78EE706F-1591-445C-B1F3-F53E41E09B0C}"/>
                </a:ext>
              </a:extLst>
            </p:cNvPr>
            <p:cNvSpPr/>
            <p:nvPr/>
          </p:nvSpPr>
          <p:spPr>
            <a:xfrm>
              <a:off x="6346152" y="2184856"/>
              <a:ext cx="650929" cy="4581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2" name="文本框 21">
                  <a:extLst>
                    <a:ext uri="{FF2B5EF4-FFF2-40B4-BE49-F238E27FC236}">
                      <a16:creationId xmlns:a16="http://schemas.microsoft.com/office/drawing/2014/main" id="{E3F48457-ACA6-4413-B68D-CA8E7D2EBB01}"/>
                    </a:ext>
                  </a:extLst>
                </p:cNvPr>
                <p:cNvSpPr txBox="1"/>
                <p:nvPr/>
              </p:nvSpPr>
              <p:spPr>
                <a:xfrm>
                  <a:off x="5902901" y="2377106"/>
                  <a:ext cx="1779672" cy="6616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en-US" altLang="zh-CN" sz="28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思源黑体 CN Light" panose="020B0300000000000000" pitchFamily="34" charset="-122"/>
                      <a:ea typeface="思源黑体 CN Light" panose="020B0300000000000000" pitchFamily="34" charset="-122"/>
                    </a:rPr>
                    <a:t>O(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altLang="zh-CN" sz="28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思源黑体 CN Light" panose="020B0300000000000000" pitchFamily="34" charset="-122"/>
                            </a:rPr>
                          </m:ctrlPr>
                        </m:sSupPr>
                        <m:e>
                          <m:r>
                            <a:rPr lang="en-US" altLang="zh-CN" sz="28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思源黑体 CN Light" panose="020B0300000000000000" pitchFamily="34" charset="-122"/>
                            </a:rPr>
                            <m:t>𝑛</m:t>
                          </m:r>
                        </m:e>
                        <m:sup>
                          <m:r>
                            <a:rPr lang="en-US" altLang="zh-CN" sz="28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思源黑体 CN Light" panose="020B0300000000000000" pitchFamily="34" charset="-122"/>
                            </a:rPr>
                            <m:t>3</m:t>
                          </m:r>
                        </m:sup>
                      </m:sSup>
                    </m:oMath>
                  </a14:m>
                  <a:r>
                    <a:rPr lang="en-US" altLang="zh-CN" sz="28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思源黑体 CN Light" panose="020B0300000000000000" pitchFamily="34" charset="-122"/>
                      <a:ea typeface="思源黑体 CN Light" panose="020B0300000000000000" pitchFamily="34" charset="-122"/>
                    </a:rPr>
                    <a:t>)</a:t>
                  </a:r>
                  <a:endParaRPr lang="zh-CN" altLang="en-US" sz="2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endParaRPr>
                </a:p>
              </p:txBody>
            </p:sp>
          </mc:Choice>
          <mc:Fallback>
            <p:sp>
              <p:nvSpPr>
                <p:cNvPr id="22" name="文本框 21">
                  <a:extLst>
                    <a:ext uri="{FF2B5EF4-FFF2-40B4-BE49-F238E27FC236}">
                      <a16:creationId xmlns:a16="http://schemas.microsoft.com/office/drawing/2014/main" id="{E3F48457-ACA6-4413-B68D-CA8E7D2EBB0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02901" y="2377106"/>
                  <a:ext cx="1779672" cy="661656"/>
                </a:xfrm>
                <a:prstGeom prst="rect">
                  <a:avLst/>
                </a:prstGeom>
                <a:blipFill>
                  <a:blip r:embed="rId3"/>
                  <a:stretch>
                    <a:fillRect l="-10500" b="-24771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D5F7B8D3-72CE-4EE9-BF6C-E1D7B5C45007}"/>
                  </a:ext>
                </a:extLst>
              </p:cNvPr>
              <p:cNvSpPr txBox="1"/>
              <p:nvPr/>
            </p:nvSpPr>
            <p:spPr>
              <a:xfrm>
                <a:off x="696219" y="1152807"/>
                <a:ext cx="675345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4000" spc="3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Medium" panose="020B0600000000000000" pitchFamily="34" charset="-122"/>
                    <a:ea typeface="思源黑体 CN Medium" panose="020B0600000000000000" pitchFamily="34" charset="-122"/>
                  </a:rPr>
                  <a:t>Time Complexity: </a:t>
                </a:r>
                <a:r>
                  <a:rPr lang="en-US" altLang="zh-CN" sz="4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4000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思源黑体 CN Light" panose="020B0300000000000000" pitchFamily="34" charset="-122"/>
                          </a:rPr>
                        </m:ctrlPr>
                      </m:sSupPr>
                      <m:e>
                        <m:r>
                          <a:rPr lang="en-US" altLang="zh-CN" sz="4000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思源黑体 CN Light" panose="020B0300000000000000" pitchFamily="34" charset="-122"/>
                          </a:rPr>
                          <m:t>𝑛</m:t>
                        </m:r>
                      </m:e>
                      <m:sup>
                        <m:r>
                          <a:rPr lang="en-US" altLang="zh-CN" sz="4000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 panose="02040503050406030204" pitchFamily="18" charset="0"/>
                            <a:ea typeface="思源黑体 CN Light" panose="020B0300000000000000" pitchFamily="34" charset="-122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altLang="zh-CN" sz="4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rPr>
                  <a:t>)</a:t>
                </a:r>
                <a:endParaRPr lang="zh-CN" altLang="en-US" sz="4000" spc="3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思源黑体 CN Medium" panose="020B0600000000000000" pitchFamily="34" charset="-122"/>
                  <a:ea typeface="思源黑体 CN Medium" panose="020B0600000000000000" pitchFamily="34" charset="-122"/>
                </a:endParaRPr>
              </a:p>
            </p:txBody>
          </p:sp>
        </mc:Choice>
        <mc:Fallback>
          <p:sp>
            <p:nvSpPr>
              <p:cNvPr id="23" name="文本框 22">
                <a:extLst>
                  <a:ext uri="{FF2B5EF4-FFF2-40B4-BE49-F238E27FC236}">
                    <a16:creationId xmlns:a16="http://schemas.microsoft.com/office/drawing/2014/main" id="{D5F7B8D3-72CE-4EE9-BF6C-E1D7B5C450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219" y="1152807"/>
                <a:ext cx="6753452" cy="707886"/>
              </a:xfrm>
              <a:prstGeom prst="rect">
                <a:avLst/>
              </a:prstGeom>
              <a:blipFill>
                <a:blip r:embed="rId4"/>
                <a:stretch>
                  <a:fillRect l="-3159" t="-15517" b="-3620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组合 25">
            <a:extLst>
              <a:ext uri="{FF2B5EF4-FFF2-40B4-BE49-F238E27FC236}">
                <a16:creationId xmlns:a16="http://schemas.microsoft.com/office/drawing/2014/main" id="{C59BEA71-BBA1-43C9-8515-318AECC37A59}"/>
              </a:ext>
            </a:extLst>
          </p:cNvPr>
          <p:cNvGrpSpPr/>
          <p:nvPr/>
        </p:nvGrpSpPr>
        <p:grpSpPr>
          <a:xfrm>
            <a:off x="5369394" y="4172450"/>
            <a:ext cx="1221619" cy="853906"/>
            <a:chOff x="5902901" y="2184856"/>
            <a:chExt cx="1779672" cy="853906"/>
          </a:xfrm>
        </p:grpSpPr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8660481A-A377-4E0F-B089-53573F1A619C}"/>
                </a:ext>
              </a:extLst>
            </p:cNvPr>
            <p:cNvSpPr/>
            <p:nvPr/>
          </p:nvSpPr>
          <p:spPr>
            <a:xfrm>
              <a:off x="6346152" y="2184856"/>
              <a:ext cx="650929" cy="4581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8" name="文本框 27">
                  <a:extLst>
                    <a:ext uri="{FF2B5EF4-FFF2-40B4-BE49-F238E27FC236}">
                      <a16:creationId xmlns:a16="http://schemas.microsoft.com/office/drawing/2014/main" id="{C0720466-4A51-42EE-A0BA-EA1F1CE3069D}"/>
                    </a:ext>
                  </a:extLst>
                </p:cNvPr>
                <p:cNvSpPr txBox="1"/>
                <p:nvPr/>
              </p:nvSpPr>
              <p:spPr>
                <a:xfrm>
                  <a:off x="5902901" y="2377106"/>
                  <a:ext cx="1779672" cy="6616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en-US" altLang="zh-CN" sz="28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思源黑体 CN Light" panose="020B0300000000000000" pitchFamily="34" charset="-122"/>
                      <a:ea typeface="思源黑体 CN Light" panose="020B0300000000000000" pitchFamily="34" charset="-122"/>
                    </a:rPr>
                    <a:t>O(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altLang="zh-CN" sz="28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思源黑体 CN Light" panose="020B0300000000000000" pitchFamily="34" charset="-122"/>
                            </a:rPr>
                          </m:ctrlPr>
                        </m:sSupPr>
                        <m:e>
                          <m:r>
                            <a:rPr lang="en-US" altLang="zh-CN" sz="28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思源黑体 CN Light" panose="020B0300000000000000" pitchFamily="34" charset="-122"/>
                            </a:rPr>
                            <m:t>𝑛</m:t>
                          </m:r>
                        </m:e>
                        <m:sup>
                          <m:r>
                            <a:rPr lang="en-US" altLang="zh-CN" sz="28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思源黑体 CN Light" panose="020B0300000000000000" pitchFamily="34" charset="-122"/>
                            </a:rPr>
                            <m:t>3</m:t>
                          </m:r>
                        </m:sup>
                      </m:sSup>
                    </m:oMath>
                  </a14:m>
                  <a:r>
                    <a:rPr lang="en-US" altLang="zh-CN" sz="28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思源黑体 CN Light" panose="020B0300000000000000" pitchFamily="34" charset="-122"/>
                      <a:ea typeface="思源黑体 CN Light" panose="020B0300000000000000" pitchFamily="34" charset="-122"/>
                    </a:rPr>
                    <a:t>)</a:t>
                  </a:r>
                  <a:endParaRPr lang="zh-CN" altLang="en-US" sz="2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endParaRPr>
                </a:p>
              </p:txBody>
            </p:sp>
          </mc:Choice>
          <mc:Fallback>
            <p:sp>
              <p:nvSpPr>
                <p:cNvPr id="28" name="文本框 27">
                  <a:extLst>
                    <a:ext uri="{FF2B5EF4-FFF2-40B4-BE49-F238E27FC236}">
                      <a16:creationId xmlns:a16="http://schemas.microsoft.com/office/drawing/2014/main" id="{C0720466-4A51-42EE-A0BA-EA1F1CE3069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02901" y="2377106"/>
                  <a:ext cx="1779672" cy="661656"/>
                </a:xfrm>
                <a:prstGeom prst="rect">
                  <a:avLst/>
                </a:prstGeom>
                <a:blipFill>
                  <a:blip r:embed="rId5"/>
                  <a:stretch>
                    <a:fillRect l="-10500" b="-24771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02E1E09C-66CD-41F5-96EE-8E6EBF342305}"/>
              </a:ext>
            </a:extLst>
          </p:cNvPr>
          <p:cNvGrpSpPr/>
          <p:nvPr/>
        </p:nvGrpSpPr>
        <p:grpSpPr>
          <a:xfrm>
            <a:off x="8751251" y="5158708"/>
            <a:ext cx="1221619" cy="853906"/>
            <a:chOff x="5902901" y="2184856"/>
            <a:chExt cx="1779672" cy="853906"/>
          </a:xfrm>
        </p:grpSpPr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2F8B9F53-0347-4E7A-8E55-2B84F6386EB1}"/>
                </a:ext>
              </a:extLst>
            </p:cNvPr>
            <p:cNvSpPr/>
            <p:nvPr/>
          </p:nvSpPr>
          <p:spPr>
            <a:xfrm>
              <a:off x="6346152" y="2184856"/>
              <a:ext cx="650929" cy="4581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3" name="文本框 42">
                  <a:extLst>
                    <a:ext uri="{FF2B5EF4-FFF2-40B4-BE49-F238E27FC236}">
                      <a16:creationId xmlns:a16="http://schemas.microsoft.com/office/drawing/2014/main" id="{CF520E20-2F58-41D5-B51A-1D9AEEDAB2C4}"/>
                    </a:ext>
                  </a:extLst>
                </p:cNvPr>
                <p:cNvSpPr txBox="1"/>
                <p:nvPr/>
              </p:nvSpPr>
              <p:spPr>
                <a:xfrm>
                  <a:off x="5902901" y="2377106"/>
                  <a:ext cx="1779672" cy="66165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en-US" altLang="zh-CN" sz="28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思源黑体 CN Light" panose="020B0300000000000000" pitchFamily="34" charset="-122"/>
                      <a:ea typeface="思源黑体 CN Light" panose="020B0300000000000000" pitchFamily="34" charset="-122"/>
                    </a:rPr>
                    <a:t>O(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altLang="zh-CN" sz="28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思源黑体 CN Light" panose="020B0300000000000000" pitchFamily="34" charset="-122"/>
                            </a:rPr>
                          </m:ctrlPr>
                        </m:sSupPr>
                        <m:e>
                          <m:r>
                            <a:rPr lang="en-US" altLang="zh-CN" sz="28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思源黑体 CN Light" panose="020B0300000000000000" pitchFamily="34" charset="-122"/>
                            </a:rPr>
                            <m:t>𝑛</m:t>
                          </m:r>
                        </m:e>
                        <m:sup>
                          <m:r>
                            <a:rPr lang="en-US" altLang="zh-CN" sz="28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思源黑体 CN Light" panose="020B0300000000000000" pitchFamily="34" charset="-122"/>
                            </a:rPr>
                            <m:t>3</m:t>
                          </m:r>
                        </m:sup>
                      </m:sSup>
                    </m:oMath>
                  </a14:m>
                  <a:r>
                    <a:rPr lang="en-US" altLang="zh-CN" sz="28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思源黑体 CN Light" panose="020B0300000000000000" pitchFamily="34" charset="-122"/>
                      <a:ea typeface="思源黑体 CN Light" panose="020B0300000000000000" pitchFamily="34" charset="-122"/>
                    </a:rPr>
                    <a:t>)</a:t>
                  </a:r>
                  <a:endParaRPr lang="zh-CN" altLang="en-US" sz="2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endParaRPr>
                </a:p>
              </p:txBody>
            </p:sp>
          </mc:Choice>
          <mc:Fallback>
            <p:sp>
              <p:nvSpPr>
                <p:cNvPr id="43" name="文本框 42">
                  <a:extLst>
                    <a:ext uri="{FF2B5EF4-FFF2-40B4-BE49-F238E27FC236}">
                      <a16:creationId xmlns:a16="http://schemas.microsoft.com/office/drawing/2014/main" id="{CF520E20-2F58-41D5-B51A-1D9AEEDAB2C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02901" y="2377106"/>
                  <a:ext cx="1779672" cy="661656"/>
                </a:xfrm>
                <a:prstGeom prst="rect">
                  <a:avLst/>
                </a:prstGeom>
                <a:blipFill>
                  <a:blip r:embed="rId6"/>
                  <a:stretch>
                    <a:fillRect l="-10500" b="-25926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7" name="组合 46">
            <a:extLst>
              <a:ext uri="{FF2B5EF4-FFF2-40B4-BE49-F238E27FC236}">
                <a16:creationId xmlns:a16="http://schemas.microsoft.com/office/drawing/2014/main" id="{3899C9EA-744B-4CD8-A5FA-68F1A952D551}"/>
              </a:ext>
            </a:extLst>
          </p:cNvPr>
          <p:cNvGrpSpPr/>
          <p:nvPr/>
        </p:nvGrpSpPr>
        <p:grpSpPr>
          <a:xfrm>
            <a:off x="1795245" y="5598691"/>
            <a:ext cx="8347874" cy="1584423"/>
            <a:chOff x="5048665" y="2185685"/>
            <a:chExt cx="3428482" cy="1584423"/>
          </a:xfrm>
        </p:grpSpPr>
        <p:sp>
          <p:nvSpPr>
            <p:cNvPr id="48" name="矩形 47">
              <a:extLst>
                <a:ext uri="{FF2B5EF4-FFF2-40B4-BE49-F238E27FC236}">
                  <a16:creationId xmlns:a16="http://schemas.microsoft.com/office/drawing/2014/main" id="{2BA63B5B-9FEC-40B7-B078-90D3E9B585B9}"/>
                </a:ext>
              </a:extLst>
            </p:cNvPr>
            <p:cNvSpPr/>
            <p:nvPr/>
          </p:nvSpPr>
          <p:spPr>
            <a:xfrm>
              <a:off x="6220014" y="2185685"/>
              <a:ext cx="650929" cy="4581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9" name="文本框 48">
                  <a:extLst>
                    <a:ext uri="{FF2B5EF4-FFF2-40B4-BE49-F238E27FC236}">
                      <a16:creationId xmlns:a16="http://schemas.microsoft.com/office/drawing/2014/main" id="{036C3E82-2742-4C30-B91B-AE451BFA9F1C}"/>
                    </a:ext>
                  </a:extLst>
                </p:cNvPr>
                <p:cNvSpPr txBox="1"/>
                <p:nvPr/>
              </p:nvSpPr>
              <p:spPr>
                <a:xfrm>
                  <a:off x="5048665" y="2462121"/>
                  <a:ext cx="3428482" cy="13079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lnSpc>
                      <a:spcPct val="150000"/>
                    </a:lnSpc>
                  </a:pPr>
                  <a:r>
                    <a:rPr lang="en-US" altLang="zh-CN" sz="28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思源黑体 CN Light" panose="020B0300000000000000" pitchFamily="34" charset="-122"/>
                      <a:ea typeface="思源黑体 CN Light" panose="020B0300000000000000" pitchFamily="34" charset="-122"/>
                    </a:rPr>
                    <a:t>Total time is O(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altLang="zh-CN" sz="28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思源黑体 CN Light" panose="020B0300000000000000" pitchFamily="34" charset="-122"/>
                            </a:rPr>
                          </m:ctrlPr>
                        </m:sSupPr>
                        <m:e>
                          <m:r>
                            <a:rPr lang="en-US" altLang="zh-CN" sz="28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思源黑体 CN Light" panose="020B0300000000000000" pitchFamily="34" charset="-122"/>
                            </a:rPr>
                            <m:t>𝑛</m:t>
                          </m:r>
                        </m:e>
                        <m:sup>
                          <m:r>
                            <a:rPr lang="en-US" altLang="zh-CN" sz="28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思源黑体 CN Light" panose="020B0300000000000000" pitchFamily="34" charset="-122"/>
                            </a:rPr>
                            <m:t>3</m:t>
                          </m:r>
                        </m:sup>
                      </m:sSup>
                    </m:oMath>
                  </a14:m>
                  <a:r>
                    <a:rPr lang="en-US" altLang="zh-CN" sz="28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思源黑体 CN Light" panose="020B0300000000000000" pitchFamily="34" charset="-122"/>
                      <a:ea typeface="思源黑体 CN Light" panose="020B0300000000000000" pitchFamily="34" charset="-122"/>
                    </a:rPr>
                    <a:t>) and extra space is O(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en-US" altLang="zh-CN" sz="280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思源黑体 CN Light" panose="020B0300000000000000" pitchFamily="34" charset="-122"/>
                            </a:rPr>
                          </m:ctrlPr>
                        </m:sSupPr>
                        <m:e>
                          <m:r>
                            <a:rPr lang="en-US" altLang="zh-CN" sz="2800" i="1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思源黑体 CN Light" panose="020B0300000000000000" pitchFamily="34" charset="-122"/>
                            </a:rPr>
                            <m:t>𝑛</m:t>
                          </m:r>
                        </m:e>
                        <m:sup>
                          <m:r>
                            <a:rPr lang="en-US" altLang="zh-CN" sz="2800" b="0" i="1" smtClean="0">
                              <a:solidFill>
                                <a:schemeClr val="tx1">
                                  <a:lumMod val="75000"/>
                                  <a:lumOff val="25000"/>
                                </a:schemeClr>
                              </a:solidFill>
                              <a:latin typeface="Cambria Math" panose="02040503050406030204" pitchFamily="18" charset="0"/>
                              <a:ea typeface="思源黑体 CN Light" panose="020B0300000000000000" pitchFamily="34" charset="-122"/>
                            </a:rPr>
                            <m:t>2</m:t>
                          </m:r>
                        </m:sup>
                      </m:sSup>
                    </m:oMath>
                  </a14:m>
                  <a:r>
                    <a:rPr lang="en-US" altLang="zh-CN" sz="2800" dirty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思源黑体 CN Light" panose="020B0300000000000000" pitchFamily="34" charset="-122"/>
                      <a:ea typeface="思源黑体 CN Light" panose="020B0300000000000000" pitchFamily="34" charset="-122"/>
                    </a:rPr>
                    <a:t>)</a:t>
                  </a:r>
                  <a:endParaRPr lang="zh-CN" altLang="en-US" sz="28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思源黑体 CN Light" panose="020B0300000000000000" pitchFamily="34" charset="-122"/>
                    <a:ea typeface="思源黑体 CN Light" panose="020B0300000000000000" pitchFamily="34" charset="-122"/>
                  </a:endParaRPr>
                </a:p>
              </p:txBody>
            </p:sp>
          </mc:Choice>
          <mc:Fallback>
            <p:sp>
              <p:nvSpPr>
                <p:cNvPr id="49" name="文本框 48">
                  <a:extLst>
                    <a:ext uri="{FF2B5EF4-FFF2-40B4-BE49-F238E27FC236}">
                      <a16:creationId xmlns:a16="http://schemas.microsoft.com/office/drawing/2014/main" id="{036C3E82-2742-4C30-B91B-AE451BFA9F1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48665" y="2462121"/>
                  <a:ext cx="3428482" cy="1307987"/>
                </a:xfrm>
                <a:prstGeom prst="rect">
                  <a:avLst/>
                </a:prstGeom>
                <a:blipFill>
                  <a:blip r:embed="rId7"/>
                  <a:stretch>
                    <a:fillRect l="-1460"/>
                  </a:stretch>
                </a:blipFill>
              </p:spPr>
              <p:txBody>
                <a:bodyPr/>
                <a:lstStyle/>
                <a:p>
                  <a:r>
                    <a:rPr lang="zh-CN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62310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>
            <a:extLst>
              <a:ext uri="{FF2B5EF4-FFF2-40B4-BE49-F238E27FC236}">
                <a16:creationId xmlns:a16="http://schemas.microsoft.com/office/drawing/2014/main" id="{AE777496-9F9E-4A7A-BB8F-ADFAD85B2F4A}"/>
              </a:ext>
            </a:extLst>
          </p:cNvPr>
          <p:cNvGrpSpPr/>
          <p:nvPr/>
        </p:nvGrpSpPr>
        <p:grpSpPr>
          <a:xfrm>
            <a:off x="415234" y="-199604"/>
            <a:ext cx="9945725" cy="1272564"/>
            <a:chOff x="415234" y="-199604"/>
            <a:chExt cx="9945725" cy="1272564"/>
          </a:xfrm>
        </p:grpSpPr>
        <p:sp>
          <p:nvSpPr>
            <p:cNvPr id="32" name="饼形 6">
              <a:extLst>
                <a:ext uri="{FF2B5EF4-FFF2-40B4-BE49-F238E27FC236}">
                  <a16:creationId xmlns:a16="http://schemas.microsoft.com/office/drawing/2014/main" id="{F84FD497-AE93-4D6F-BF09-444AA041FB5A}"/>
                </a:ext>
              </a:extLst>
            </p:cNvPr>
            <p:cNvSpPr/>
            <p:nvPr/>
          </p:nvSpPr>
          <p:spPr>
            <a:xfrm rot="16200000">
              <a:off x="610005" y="-394375"/>
              <a:ext cx="1210658" cy="1600200"/>
            </a:xfrm>
            <a:prstGeom prst="pie">
              <a:avLst>
                <a:gd name="adj1" fmla="val 10780140"/>
                <a:gd name="adj2" fmla="val 1620000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ED10EF23-834C-46BF-A59A-0C60BC651F36}"/>
                </a:ext>
              </a:extLst>
            </p:cNvPr>
            <p:cNvSpPr/>
            <p:nvPr/>
          </p:nvSpPr>
          <p:spPr>
            <a:xfrm>
              <a:off x="546360" y="360163"/>
              <a:ext cx="149859" cy="1781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704469D1-8819-4E32-95FC-3E27C59E9A58}"/>
                </a:ext>
              </a:extLst>
            </p:cNvPr>
            <p:cNvSpPr txBox="1"/>
            <p:nvPr/>
          </p:nvSpPr>
          <p:spPr>
            <a:xfrm>
              <a:off x="1276284" y="360163"/>
              <a:ext cx="90846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cs"/>
                </a:rPr>
                <a:t>Method 2: record when computing </a:t>
              </a:r>
              <a:r>
                <a:rPr kumimoji="0" lang="en-US" altLang="zh-CN" sz="2800" b="0" i="1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cs"/>
                </a:rPr>
                <a:t>D</a:t>
              </a:r>
              <a:endParaRPr kumimoji="0" lang="zh-CN" altLang="en-US" sz="2800" b="0" i="1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cs"/>
              </a:endParaRPr>
            </a:p>
          </p:txBody>
        </p:sp>
        <p:sp>
          <p:nvSpPr>
            <p:cNvPr id="35" name="文本框 19">
              <a:extLst>
                <a:ext uri="{FF2B5EF4-FFF2-40B4-BE49-F238E27FC236}">
                  <a16:creationId xmlns:a16="http://schemas.microsoft.com/office/drawing/2014/main" id="{678BF6B0-3BD7-4C28-9809-7BC80F40C995}"/>
                </a:ext>
              </a:extLst>
            </p:cNvPr>
            <p:cNvSpPr txBox="1"/>
            <p:nvPr/>
          </p:nvSpPr>
          <p:spPr>
            <a:xfrm>
              <a:off x="1291314" y="731776"/>
              <a:ext cx="2924339" cy="341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1" i="1" u="none" strike="noStrike" kern="1200" cap="none" spc="200" normalizeH="0" baseline="0" noProof="0" dirty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 </a:t>
              </a:r>
              <a:r>
                <a:rPr kumimoji="0" lang="zh-CN" altLang="en-US" sz="1200" b="1" i="1" u="none" strike="noStrike" kern="1200" cap="none" spc="200" normalizeH="0" baseline="0" noProof="0" dirty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方法</a:t>
              </a:r>
              <a:r>
                <a:rPr lang="zh-CN" altLang="en-US" sz="1200" b="1" i="1" spc="200" dirty="0">
                  <a:solidFill>
                    <a:prstClr val="white">
                      <a:lumMod val="65000"/>
                    </a:prstClr>
                  </a:solidFill>
                  <a:latin typeface="等线" panose="020F0502020204030204"/>
                  <a:ea typeface="等线" panose="02010600030101010101" pitchFamily="2" charset="-122"/>
                </a:rPr>
                <a:t>二</a:t>
              </a:r>
              <a:r>
                <a:rPr kumimoji="0" lang="zh-CN" altLang="en-US" sz="1200" b="1" i="1" u="none" strike="noStrike" kern="1200" cap="none" spc="200" normalizeH="0" baseline="0" noProof="0" dirty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：更新权值矩阵时记录</a:t>
              </a:r>
            </a:p>
          </p:txBody>
        </p:sp>
      </p:grpSp>
      <p:grpSp>
        <p:nvGrpSpPr>
          <p:cNvPr id="47" name="组合 46">
            <a:extLst>
              <a:ext uri="{FF2B5EF4-FFF2-40B4-BE49-F238E27FC236}">
                <a16:creationId xmlns:a16="http://schemas.microsoft.com/office/drawing/2014/main" id="{B3CB9C71-7053-42DB-9072-83D75788729E}"/>
              </a:ext>
            </a:extLst>
          </p:cNvPr>
          <p:cNvGrpSpPr/>
          <p:nvPr/>
        </p:nvGrpSpPr>
        <p:grpSpPr>
          <a:xfrm>
            <a:off x="1420785" y="2346953"/>
            <a:ext cx="4406388" cy="2902713"/>
            <a:chOff x="1778268" y="2581110"/>
            <a:chExt cx="5605059" cy="1868236"/>
          </a:xfrm>
        </p:grpSpPr>
        <p:sp>
          <p:nvSpPr>
            <p:cNvPr id="48" name="文本框 12">
              <a:extLst>
                <a:ext uri="{FF2B5EF4-FFF2-40B4-BE49-F238E27FC236}">
                  <a16:creationId xmlns:a16="http://schemas.microsoft.com/office/drawing/2014/main" id="{E7A61557-3E62-4369-98A5-DCEC9F92BC04}"/>
                </a:ext>
              </a:extLst>
            </p:cNvPr>
            <p:cNvSpPr txBox="1"/>
            <p:nvPr/>
          </p:nvSpPr>
          <p:spPr>
            <a:xfrm>
              <a:off x="2610517" y="3795648"/>
              <a:ext cx="3834867" cy="6536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Normal" panose="020B0400000000000000" pitchFamily="34" charset="-122"/>
                  <a:ea typeface="思源黑体 CN Normal" panose="020B0400000000000000" pitchFamily="34" charset="-122"/>
                  <a:cs typeface="+mn-cs"/>
                </a:rPr>
                <a:t>计算最短路径权值矩阵</a:t>
              </a:r>
              <a:r>
                <a:rPr kumimoji="0" lang="en-US" altLang="zh-CN" sz="2000" b="0" i="1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Normal" panose="020B0400000000000000" pitchFamily="34" charset="-122"/>
                  <a:ea typeface="思源黑体 CN Normal" panose="020B0400000000000000" pitchFamily="34" charset="-122"/>
                  <a:cs typeface="+mn-cs"/>
                </a:rPr>
                <a:t>D</a:t>
              </a:r>
              <a:r>
                <a:rPr kumimoji="0" lang="zh-CN" altLang="en-US" sz="20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Normal" panose="020B0400000000000000" pitchFamily="34" charset="-122"/>
                  <a:ea typeface="思源黑体 CN Normal" panose="020B0400000000000000" pitchFamily="34" charset="-122"/>
                  <a:cs typeface="+mn-cs"/>
                </a:rPr>
                <a:t>并记录每个出现在路径上的新顶点</a:t>
              </a:r>
            </a:p>
          </p:txBody>
        </p:sp>
        <p:sp>
          <p:nvSpPr>
            <p:cNvPr id="49" name="文本框 48">
              <a:extLst>
                <a:ext uri="{FF2B5EF4-FFF2-40B4-BE49-F238E27FC236}">
                  <a16:creationId xmlns:a16="http://schemas.microsoft.com/office/drawing/2014/main" id="{1EAFFECB-CAB3-4BE5-93EE-6EE1ED986928}"/>
                </a:ext>
              </a:extLst>
            </p:cNvPr>
            <p:cNvSpPr txBox="1"/>
            <p:nvPr/>
          </p:nvSpPr>
          <p:spPr>
            <a:xfrm>
              <a:off x="1778268" y="2839747"/>
              <a:ext cx="5605059" cy="961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rPr>
                <a:t>Compute the matrix </a:t>
              </a:r>
              <a:r>
                <a:rPr kumimoji="0" lang="en-US" altLang="zh-CN" sz="20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rPr>
                <a:t>D</a:t>
              </a: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rPr>
                <a:t> of shortest-path weights and record every new vertex in path</a:t>
              </a: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cs"/>
              </a:endParaRPr>
            </a:p>
          </p:txBody>
        </p:sp>
        <p:sp>
          <p:nvSpPr>
            <p:cNvPr id="50" name="文本框 49">
              <a:extLst>
                <a:ext uri="{FF2B5EF4-FFF2-40B4-BE49-F238E27FC236}">
                  <a16:creationId xmlns:a16="http://schemas.microsoft.com/office/drawing/2014/main" id="{0699FB3A-1B13-41C1-8BD6-74B668ED115E}"/>
                </a:ext>
              </a:extLst>
            </p:cNvPr>
            <p:cNvSpPr txBox="1"/>
            <p:nvPr/>
          </p:nvSpPr>
          <p:spPr>
            <a:xfrm>
              <a:off x="3729073" y="2581110"/>
              <a:ext cx="17034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0" i="0" u="none" strike="noStrike" kern="1200" cap="none" spc="30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cs"/>
                </a:rPr>
                <a:t>STEP 1</a:t>
              </a:r>
              <a:endParaRPr kumimoji="0" lang="zh-CN" altLang="en-US" sz="1400" b="0" i="0" u="none" strike="noStrike" kern="1200" cap="none" spc="30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cs"/>
              </a:endParaRPr>
            </a:p>
          </p:txBody>
        </p:sp>
      </p:grpSp>
      <p:grpSp>
        <p:nvGrpSpPr>
          <p:cNvPr id="51" name="组合 50">
            <a:extLst>
              <a:ext uri="{FF2B5EF4-FFF2-40B4-BE49-F238E27FC236}">
                <a16:creationId xmlns:a16="http://schemas.microsoft.com/office/drawing/2014/main" id="{F1AF4FE5-C87D-4058-A805-4CB9BE3E1266}"/>
              </a:ext>
            </a:extLst>
          </p:cNvPr>
          <p:cNvGrpSpPr/>
          <p:nvPr/>
        </p:nvGrpSpPr>
        <p:grpSpPr>
          <a:xfrm>
            <a:off x="7360788" y="2346953"/>
            <a:ext cx="3398577" cy="2154393"/>
            <a:chOff x="1778269" y="2496281"/>
            <a:chExt cx="3398577" cy="2154393"/>
          </a:xfrm>
        </p:grpSpPr>
        <p:sp>
          <p:nvSpPr>
            <p:cNvPr id="52" name="文本框 12">
              <a:extLst>
                <a:ext uri="{FF2B5EF4-FFF2-40B4-BE49-F238E27FC236}">
                  <a16:creationId xmlns:a16="http://schemas.microsoft.com/office/drawing/2014/main" id="{3FC5AA07-01EE-4121-B3E8-F21B6501D76B}"/>
                </a:ext>
              </a:extLst>
            </p:cNvPr>
            <p:cNvSpPr txBox="1"/>
            <p:nvPr/>
          </p:nvSpPr>
          <p:spPr>
            <a:xfrm>
              <a:off x="2485357" y="3942788"/>
              <a:ext cx="195376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Normal" panose="020B0400000000000000" pitchFamily="34" charset="-122"/>
                  <a:ea typeface="思源黑体 CN Normal" panose="020B0400000000000000" pitchFamily="34" charset="-122"/>
                  <a:cs typeface="+mn-cs"/>
                </a:rPr>
                <a:t>递归构造</a:t>
              </a:r>
              <a:endParaRPr kumimoji="0" lang="en-US" altLang="zh-CN" sz="2000" b="0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思源黑体 CN Normal" panose="020B0400000000000000" pitchFamily="34" charset="-122"/>
                <a:ea typeface="思源黑体 CN Normal" panose="020B0400000000000000" pitchFamily="34" charset="-122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20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Normal" panose="020B0400000000000000" pitchFamily="34" charset="-122"/>
                  <a:ea typeface="思源黑体 CN Normal" panose="020B0400000000000000" pitchFamily="34" charset="-122"/>
                  <a:cs typeface="+mn-cs"/>
                </a:rPr>
                <a:t>最短路径</a:t>
              </a:r>
            </a:p>
          </p:txBody>
        </p:sp>
        <p:sp>
          <p:nvSpPr>
            <p:cNvPr id="53" name="文本框 52">
              <a:extLst>
                <a:ext uri="{FF2B5EF4-FFF2-40B4-BE49-F238E27FC236}">
                  <a16:creationId xmlns:a16="http://schemas.microsoft.com/office/drawing/2014/main" id="{22A2E1ED-1645-4D37-88B2-3348ED313FD8}"/>
                </a:ext>
              </a:extLst>
            </p:cNvPr>
            <p:cNvSpPr txBox="1"/>
            <p:nvPr/>
          </p:nvSpPr>
          <p:spPr>
            <a:xfrm>
              <a:off x="1778269" y="2839747"/>
              <a:ext cx="3398577" cy="9612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Light" panose="020B0300000000000000" pitchFamily="34" charset="-122"/>
                  <a:ea typeface="思源黑体 CN Light" panose="020B0300000000000000" pitchFamily="34" charset="-122"/>
                  <a:cs typeface="+mn-cs"/>
                </a:rPr>
                <a:t>Recursively construct shortest paths</a:t>
              </a: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cs"/>
              </a:endParaRPr>
            </a:p>
          </p:txBody>
        </p:sp>
        <p:sp>
          <p:nvSpPr>
            <p:cNvPr id="54" name="文本框 53">
              <a:extLst>
                <a:ext uri="{FF2B5EF4-FFF2-40B4-BE49-F238E27FC236}">
                  <a16:creationId xmlns:a16="http://schemas.microsoft.com/office/drawing/2014/main" id="{3A10AE99-7B6A-4202-A057-B8CF3764C51D}"/>
                </a:ext>
              </a:extLst>
            </p:cNvPr>
            <p:cNvSpPr txBox="1"/>
            <p:nvPr/>
          </p:nvSpPr>
          <p:spPr>
            <a:xfrm>
              <a:off x="2610517" y="2496281"/>
              <a:ext cx="17034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400" b="0" i="0" u="none" strike="noStrike" kern="1200" cap="none" spc="30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cs"/>
                </a:rPr>
                <a:t>STEP 2</a:t>
              </a:r>
              <a:endParaRPr kumimoji="0" lang="zh-CN" altLang="en-US" sz="1400" b="0" i="0" u="none" strike="noStrike" kern="1200" cap="none" spc="30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cs"/>
              </a:endParaRPr>
            </a:p>
          </p:txBody>
        </p:sp>
      </p:grpSp>
      <p:sp>
        <p:nvSpPr>
          <p:cNvPr id="62" name="文本框 61">
            <a:extLst>
              <a:ext uri="{FF2B5EF4-FFF2-40B4-BE49-F238E27FC236}">
                <a16:creationId xmlns:a16="http://schemas.microsoft.com/office/drawing/2014/main" id="{CBC37972-473A-40A9-AAB0-21F6646F650F}"/>
              </a:ext>
            </a:extLst>
          </p:cNvPr>
          <p:cNvSpPr txBox="1"/>
          <p:nvPr/>
        </p:nvSpPr>
        <p:spPr>
          <a:xfrm>
            <a:off x="4691150" y="1202995"/>
            <a:ext cx="6753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0" i="0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cs"/>
              </a:rPr>
              <a:t>Procedure</a:t>
            </a:r>
            <a:endParaRPr kumimoji="0" lang="zh-CN" altLang="en-US" sz="4000" b="0" i="0" u="none" strike="noStrike" kern="1200" cap="none" spc="30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思源黑体 CN Medium" panose="020B0600000000000000" pitchFamily="34" charset="-122"/>
              <a:ea typeface="思源黑体 CN Medium" panose="020B0600000000000000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27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>
            <a:extLst>
              <a:ext uri="{FF2B5EF4-FFF2-40B4-BE49-F238E27FC236}">
                <a16:creationId xmlns:a16="http://schemas.microsoft.com/office/drawing/2014/main" id="{AE777496-9F9E-4A7A-BB8F-ADFAD85B2F4A}"/>
              </a:ext>
            </a:extLst>
          </p:cNvPr>
          <p:cNvGrpSpPr/>
          <p:nvPr/>
        </p:nvGrpSpPr>
        <p:grpSpPr>
          <a:xfrm>
            <a:off x="415234" y="-199604"/>
            <a:ext cx="9945725" cy="1272564"/>
            <a:chOff x="415234" y="-199604"/>
            <a:chExt cx="9945725" cy="1272564"/>
          </a:xfrm>
        </p:grpSpPr>
        <p:sp>
          <p:nvSpPr>
            <p:cNvPr id="32" name="饼形 6">
              <a:extLst>
                <a:ext uri="{FF2B5EF4-FFF2-40B4-BE49-F238E27FC236}">
                  <a16:creationId xmlns:a16="http://schemas.microsoft.com/office/drawing/2014/main" id="{F84FD497-AE93-4D6F-BF09-444AA041FB5A}"/>
                </a:ext>
              </a:extLst>
            </p:cNvPr>
            <p:cNvSpPr/>
            <p:nvPr/>
          </p:nvSpPr>
          <p:spPr>
            <a:xfrm rot="16200000">
              <a:off x="610005" y="-394375"/>
              <a:ext cx="1210658" cy="1600200"/>
            </a:xfrm>
            <a:prstGeom prst="pie">
              <a:avLst>
                <a:gd name="adj1" fmla="val 10780140"/>
                <a:gd name="adj2" fmla="val 1620000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ED10EF23-834C-46BF-A59A-0C60BC651F36}"/>
                </a:ext>
              </a:extLst>
            </p:cNvPr>
            <p:cNvSpPr/>
            <p:nvPr/>
          </p:nvSpPr>
          <p:spPr>
            <a:xfrm>
              <a:off x="546360" y="360163"/>
              <a:ext cx="149859" cy="1781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704469D1-8819-4E32-95FC-3E27C59E9A58}"/>
                </a:ext>
              </a:extLst>
            </p:cNvPr>
            <p:cNvSpPr txBox="1"/>
            <p:nvPr/>
          </p:nvSpPr>
          <p:spPr>
            <a:xfrm>
              <a:off x="1276284" y="360163"/>
              <a:ext cx="90846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cs"/>
                </a:rPr>
                <a:t>Method 2: record when computing </a:t>
              </a:r>
              <a:r>
                <a:rPr kumimoji="0" lang="en-US" altLang="zh-CN" sz="2800" b="0" i="1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cs"/>
                </a:rPr>
                <a:t>D</a:t>
              </a:r>
              <a:endParaRPr kumimoji="0" lang="zh-CN" altLang="en-US" sz="2800" b="0" i="1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cs"/>
              </a:endParaRPr>
            </a:p>
          </p:txBody>
        </p:sp>
        <p:sp>
          <p:nvSpPr>
            <p:cNvPr id="35" name="文本框 19">
              <a:extLst>
                <a:ext uri="{FF2B5EF4-FFF2-40B4-BE49-F238E27FC236}">
                  <a16:creationId xmlns:a16="http://schemas.microsoft.com/office/drawing/2014/main" id="{678BF6B0-3BD7-4C28-9809-7BC80F40C995}"/>
                </a:ext>
              </a:extLst>
            </p:cNvPr>
            <p:cNvSpPr txBox="1"/>
            <p:nvPr/>
          </p:nvSpPr>
          <p:spPr>
            <a:xfrm>
              <a:off x="1291314" y="731776"/>
              <a:ext cx="2924339" cy="341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1" i="1" u="none" strike="noStrike" kern="1200" cap="none" spc="200" normalizeH="0" baseline="0" noProof="0" dirty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 </a:t>
              </a:r>
              <a:r>
                <a:rPr kumimoji="0" lang="zh-CN" altLang="en-US" sz="1200" b="1" i="1" u="none" strike="noStrike" kern="1200" cap="none" spc="200" normalizeH="0" baseline="0" noProof="0" dirty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方法</a:t>
              </a:r>
              <a:r>
                <a:rPr lang="zh-CN" altLang="en-US" sz="1200" b="1" i="1" spc="200" dirty="0">
                  <a:solidFill>
                    <a:prstClr val="white">
                      <a:lumMod val="65000"/>
                    </a:prstClr>
                  </a:solidFill>
                  <a:latin typeface="等线" panose="020F0502020204030204"/>
                  <a:ea typeface="等线" panose="02010600030101010101" pitchFamily="2" charset="-122"/>
                </a:rPr>
                <a:t>二</a:t>
              </a:r>
              <a:r>
                <a:rPr kumimoji="0" lang="zh-CN" altLang="en-US" sz="1200" b="1" i="1" u="none" strike="noStrike" kern="1200" cap="none" spc="200" normalizeH="0" baseline="0" noProof="0" dirty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：计算权值矩阵时记录</a:t>
              </a:r>
            </a:p>
          </p:txBody>
        </p:sp>
      </p:grpSp>
      <p:pic>
        <p:nvPicPr>
          <p:cNvPr id="3" name="图片 2">
            <a:extLst>
              <a:ext uri="{FF2B5EF4-FFF2-40B4-BE49-F238E27FC236}">
                <a16:creationId xmlns:a16="http://schemas.microsoft.com/office/drawing/2014/main" id="{E9B47017-CD7A-4EE6-842E-78A5D5DF84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011" y="1804224"/>
            <a:ext cx="10534724" cy="357976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3" name="文本框 62">
            <a:extLst>
              <a:ext uri="{FF2B5EF4-FFF2-40B4-BE49-F238E27FC236}">
                <a16:creationId xmlns:a16="http://schemas.microsoft.com/office/drawing/2014/main" id="{9D486F0B-B1B9-4825-9E24-C033972244B9}"/>
              </a:ext>
            </a:extLst>
          </p:cNvPr>
          <p:cNvSpPr txBox="1"/>
          <p:nvPr/>
        </p:nvSpPr>
        <p:spPr>
          <a:xfrm>
            <a:off x="9457068" y="5533956"/>
            <a:ext cx="2659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0" i="0" dirty="0">
                <a:effectLst/>
                <a:latin typeface="Times New Roman" panose="02020603050405020304" pitchFamily="18" charset="0"/>
              </a:rPr>
              <a:t>TC 25.2-7</a:t>
            </a:r>
            <a:endParaRPr kumimoji="0" lang="zh-CN" altLang="en-US" sz="1400" b="0" i="0" u="none" strike="noStrike" kern="1200" cap="none" spc="30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思源黑体 CN Medium" panose="020B0600000000000000" pitchFamily="34" charset="-122"/>
              <a:ea typeface="思源黑体 CN Medium" panose="020B0600000000000000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4281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>
            <a:extLst>
              <a:ext uri="{FF2B5EF4-FFF2-40B4-BE49-F238E27FC236}">
                <a16:creationId xmlns:a16="http://schemas.microsoft.com/office/drawing/2014/main" id="{AE777496-9F9E-4A7A-BB8F-ADFAD85B2F4A}"/>
              </a:ext>
            </a:extLst>
          </p:cNvPr>
          <p:cNvGrpSpPr/>
          <p:nvPr/>
        </p:nvGrpSpPr>
        <p:grpSpPr>
          <a:xfrm>
            <a:off x="415234" y="-199604"/>
            <a:ext cx="9945725" cy="1272564"/>
            <a:chOff x="415234" y="-199604"/>
            <a:chExt cx="9945725" cy="1272564"/>
          </a:xfrm>
        </p:grpSpPr>
        <p:sp>
          <p:nvSpPr>
            <p:cNvPr id="32" name="饼形 6">
              <a:extLst>
                <a:ext uri="{FF2B5EF4-FFF2-40B4-BE49-F238E27FC236}">
                  <a16:creationId xmlns:a16="http://schemas.microsoft.com/office/drawing/2014/main" id="{F84FD497-AE93-4D6F-BF09-444AA041FB5A}"/>
                </a:ext>
              </a:extLst>
            </p:cNvPr>
            <p:cNvSpPr/>
            <p:nvPr/>
          </p:nvSpPr>
          <p:spPr>
            <a:xfrm rot="16200000">
              <a:off x="610005" y="-394375"/>
              <a:ext cx="1210658" cy="1600200"/>
            </a:xfrm>
            <a:prstGeom prst="pie">
              <a:avLst>
                <a:gd name="adj1" fmla="val 10780140"/>
                <a:gd name="adj2" fmla="val 1620000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ED10EF23-834C-46BF-A59A-0C60BC651F36}"/>
                </a:ext>
              </a:extLst>
            </p:cNvPr>
            <p:cNvSpPr/>
            <p:nvPr/>
          </p:nvSpPr>
          <p:spPr>
            <a:xfrm>
              <a:off x="546360" y="360163"/>
              <a:ext cx="149859" cy="17816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endParaRP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704469D1-8819-4E32-95FC-3E27C59E9A58}"/>
                </a:ext>
              </a:extLst>
            </p:cNvPr>
            <p:cNvSpPr txBox="1"/>
            <p:nvPr/>
          </p:nvSpPr>
          <p:spPr>
            <a:xfrm>
              <a:off x="1276284" y="360163"/>
              <a:ext cx="908467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2800" b="0" i="0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cs"/>
                </a:rPr>
                <a:t>Method 2: record when computing </a:t>
              </a:r>
              <a:r>
                <a:rPr kumimoji="0" lang="en-US" altLang="zh-CN" sz="2800" b="0" i="1" u="none" strike="noStrike" kern="1200" cap="none" spc="30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思源黑体 CN Medium" panose="020B0600000000000000" pitchFamily="34" charset="-122"/>
                  <a:ea typeface="思源黑体 CN Medium" panose="020B0600000000000000" pitchFamily="34" charset="-122"/>
                  <a:cs typeface="+mn-cs"/>
                </a:rPr>
                <a:t>D</a:t>
              </a:r>
              <a:endParaRPr kumimoji="0" lang="zh-CN" altLang="en-US" sz="2800" b="0" i="1" u="none" strike="noStrike" kern="1200" cap="none" spc="30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思源黑体 CN Medium" panose="020B0600000000000000" pitchFamily="34" charset="-122"/>
                <a:ea typeface="思源黑体 CN Medium" panose="020B0600000000000000" pitchFamily="34" charset="-122"/>
                <a:cs typeface="+mn-cs"/>
              </a:endParaRPr>
            </a:p>
          </p:txBody>
        </p:sp>
        <p:sp>
          <p:nvSpPr>
            <p:cNvPr id="35" name="文本框 19">
              <a:extLst>
                <a:ext uri="{FF2B5EF4-FFF2-40B4-BE49-F238E27FC236}">
                  <a16:creationId xmlns:a16="http://schemas.microsoft.com/office/drawing/2014/main" id="{678BF6B0-3BD7-4C28-9809-7BC80F40C995}"/>
                </a:ext>
              </a:extLst>
            </p:cNvPr>
            <p:cNvSpPr txBox="1"/>
            <p:nvPr/>
          </p:nvSpPr>
          <p:spPr>
            <a:xfrm>
              <a:off x="1291314" y="731776"/>
              <a:ext cx="2924339" cy="3411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1" i="1" u="none" strike="noStrike" kern="1200" cap="none" spc="200" normalizeH="0" baseline="0" noProof="0" dirty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 </a:t>
              </a:r>
              <a:r>
                <a:rPr kumimoji="0" lang="zh-CN" altLang="en-US" sz="1200" b="1" i="1" u="none" strike="noStrike" kern="1200" cap="none" spc="200" normalizeH="0" baseline="0" noProof="0" dirty="0">
                  <a:ln>
                    <a:noFill/>
                  </a:ln>
                  <a:solidFill>
                    <a:prstClr val="white">
                      <a:lumMod val="65000"/>
                    </a:prstClr>
                  </a:solidFill>
                  <a:effectLst/>
                  <a:uLnTx/>
                  <a:uFillTx/>
                  <a:latin typeface="等线" panose="020F0502020204030204"/>
                  <a:ea typeface="等线" panose="02010600030101010101" pitchFamily="2" charset="-122"/>
                  <a:cs typeface="+mn-cs"/>
                </a:rPr>
                <a:t>方法二：计算权值矩阵时记录</a:t>
              </a:r>
            </a:p>
          </p:txBody>
        </p:sp>
      </p:grpSp>
      <p:pic>
        <p:nvPicPr>
          <p:cNvPr id="2" name="图片 1">
            <a:extLst>
              <a:ext uri="{FF2B5EF4-FFF2-40B4-BE49-F238E27FC236}">
                <a16:creationId xmlns:a16="http://schemas.microsoft.com/office/drawing/2014/main" id="{46260878-44C0-4882-9334-1B2E3BF3274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685" r="27478"/>
          <a:stretch/>
        </p:blipFill>
        <p:spPr>
          <a:xfrm>
            <a:off x="433485" y="1318137"/>
            <a:ext cx="5933759" cy="136744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F152B920-0BC0-4C9E-8408-3391CF9FE50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244" t="1107" r="29220" b="-3020"/>
          <a:stretch/>
        </p:blipFill>
        <p:spPr>
          <a:xfrm>
            <a:off x="6480807" y="1011055"/>
            <a:ext cx="5299042" cy="5807962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4" name="矩形 13">
            <a:extLst>
              <a:ext uri="{FF2B5EF4-FFF2-40B4-BE49-F238E27FC236}">
                <a16:creationId xmlns:a16="http://schemas.microsoft.com/office/drawing/2014/main" id="{D9BC0E3D-F667-4A5B-B3ED-243DE622B5AB}"/>
              </a:ext>
            </a:extLst>
          </p:cNvPr>
          <p:cNvSpPr/>
          <p:nvPr/>
        </p:nvSpPr>
        <p:spPr>
          <a:xfrm>
            <a:off x="7666947" y="2685581"/>
            <a:ext cx="3733692" cy="3791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6CC85ACD-AB83-4BB6-993B-8416B825A1D1}"/>
              </a:ext>
            </a:extLst>
          </p:cNvPr>
          <p:cNvSpPr/>
          <p:nvPr/>
        </p:nvSpPr>
        <p:spPr>
          <a:xfrm>
            <a:off x="7374730" y="1886341"/>
            <a:ext cx="3733692" cy="3031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E838B7AB-5A42-410B-B578-6A456C0EF021}"/>
              </a:ext>
            </a:extLst>
          </p:cNvPr>
          <p:cNvSpPr/>
          <p:nvPr/>
        </p:nvSpPr>
        <p:spPr>
          <a:xfrm>
            <a:off x="7920015" y="3484823"/>
            <a:ext cx="3733692" cy="20770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95EFBCCC-44F3-45AF-90B9-EB3D21D58CD8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3200" r="16094"/>
          <a:stretch/>
        </p:blipFill>
        <p:spPr>
          <a:xfrm>
            <a:off x="275945" y="2837159"/>
            <a:ext cx="6091299" cy="327893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25588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oo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2400</TotalTime>
  <Words>1164</Words>
  <Application>Microsoft Office PowerPoint</Application>
  <PresentationFormat>宽屏</PresentationFormat>
  <Paragraphs>139</Paragraphs>
  <Slides>18</Slides>
  <Notes>18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9" baseType="lpstr">
      <vt:lpstr>等线</vt:lpstr>
      <vt:lpstr>等线 Light</vt:lpstr>
      <vt:lpstr>思源黑体 CN Light</vt:lpstr>
      <vt:lpstr>思源黑体 CN Medium</vt:lpstr>
      <vt:lpstr>思源黑体 CN Normal</vt:lpstr>
      <vt:lpstr>Arial</vt:lpstr>
      <vt:lpstr>Cambria Math</vt:lpstr>
      <vt:lpstr>Courier New</vt:lpstr>
      <vt:lpstr>Symbol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尹 嘉恒</cp:lastModifiedBy>
  <cp:revision>121</cp:revision>
  <dcterms:created xsi:type="dcterms:W3CDTF">2019-10-12T02:28:02Z</dcterms:created>
  <dcterms:modified xsi:type="dcterms:W3CDTF">2020-11-25T13:13:25Z</dcterms:modified>
</cp:coreProperties>
</file>