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9" r:id="rId10"/>
    <p:sldId id="272" r:id="rId11"/>
    <p:sldId id="274" r:id="rId12"/>
    <p:sldId id="275" r:id="rId13"/>
    <p:sldId id="276" r:id="rId14"/>
    <p:sldId id="277" r:id="rId15"/>
    <p:sldId id="278" r:id="rId16"/>
    <p:sldId id="279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475" y="62"/>
      </p:cViewPr>
      <p:guideLst>
        <p:guide orient="horz" pos="211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B78E0A-D127-4D43-8F14-3A9D33250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4401A42-DD4B-4CA7-851F-E90FE6B92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FE5344D-DF53-4367-8EAC-D60E44332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51A8-43CE-4E1B-9072-D9B2FAFCA178}" type="datetimeFigureOut">
              <a:rPr lang="zh-CN" altLang="en-US" smtClean="0"/>
              <a:t>2018/12/27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F9CCC2-EAFE-4240-8401-ED9D6D1BE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770D43-7A63-48A0-89DE-0A038DF86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9DE2-912C-420C-B6ED-318802DE55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504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70C7D3-29D7-4CF5-A649-0F32031C8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F4404D8-0A0F-40EC-8CE2-B5A2D0DEC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BE7482-83B3-4ED6-8040-4A77FF0B3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51A8-43CE-4E1B-9072-D9B2FAFCA178}" type="datetimeFigureOut">
              <a:rPr lang="zh-CN" altLang="en-US" smtClean="0"/>
              <a:t>2018/12/27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B54B974-F8A6-46B7-9ECC-E160C24BE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03C3EC-E544-4E9C-9169-2FD1EA858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9DE2-912C-420C-B6ED-318802DE55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033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1B91909-C3F5-47C4-A45E-AC16E25BED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ED16713-13A8-475D-9779-EA44682AB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5ED32F9-7BC4-4709-B8E7-D2F7EF78A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51A8-43CE-4E1B-9072-D9B2FAFCA178}" type="datetimeFigureOut">
              <a:rPr lang="zh-CN" altLang="en-US" smtClean="0"/>
              <a:t>2018/12/27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B38AE0-ABA3-4DB2-8F57-A549548AC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27C225-6688-4524-9D97-F9AABAB69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9DE2-912C-420C-B6ED-318802DE55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261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D791C8-842D-4B05-BCA8-E9BDD2B8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1D4430-5500-411F-AACD-4D6129A0C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083FD0-2C0B-44A2-B39D-8CA98A3A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51A8-43CE-4E1B-9072-D9B2FAFCA178}" type="datetimeFigureOut">
              <a:rPr lang="zh-CN" altLang="en-US" smtClean="0"/>
              <a:t>2018/12/27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5EB6EE-AFD0-43B6-89D6-80DE0719F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870074-D85D-4E4F-92D1-B08DCEF07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9DE2-912C-420C-B6ED-318802DE55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371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E34CEE-C727-4FA9-80F2-B3CB48F62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A516141-5883-41E2-B5C8-CAAA22ED2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FFA68A-C9E2-4843-8B50-02B4B08E6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51A8-43CE-4E1B-9072-D9B2FAFCA178}" type="datetimeFigureOut">
              <a:rPr lang="zh-CN" altLang="en-US" smtClean="0"/>
              <a:t>2018/12/27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BB0A22-AFE4-45A6-8F43-D756C161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FA61CD-2838-4617-829D-1FEFE6F0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9DE2-912C-420C-B6ED-318802DE55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832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0A69B7-766D-4FE2-8E0D-B9871495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B87B7F-7DB4-43F3-A9B6-22FDFEA3C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3A3905-9D1D-40A6-AC41-9521EE68D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1A2FFE3-8456-4733-B76C-2DCAFEB1E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51A8-43CE-4E1B-9072-D9B2FAFCA178}" type="datetimeFigureOut">
              <a:rPr lang="zh-CN" altLang="en-US" smtClean="0"/>
              <a:t>2018/12/27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D1F710D-B2C0-45E1-8949-7A3C39567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3112AF7-0233-44D0-8596-9EA291A1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9DE2-912C-420C-B6ED-318802DE55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57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1B887C-F900-4C85-B343-5E26FFCDB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9D562A8-770E-47C4-9794-5F73AC728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938DFF3-381E-45A2-BB9D-831DF84DE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F5E9671-A423-4B4F-930C-54164050D4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FE4AA44-5B78-44E8-95AC-F0356C26B3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79DBA5E-7FB4-446E-B4A4-0ED48610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51A8-43CE-4E1B-9072-D9B2FAFCA178}" type="datetimeFigureOut">
              <a:rPr lang="zh-CN" altLang="en-US" smtClean="0"/>
              <a:t>2018/12/27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09D92ED-DDF7-4C70-9E24-C5A76B83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FC6A9CC-0CA9-4290-BBB2-04AE515ED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9DE2-912C-420C-B6ED-318802DE55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658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4E33F1-0752-46D7-AB8D-D7F41986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A7AAB9C-3308-46E4-85E9-E62552FFA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51A8-43CE-4E1B-9072-D9B2FAFCA178}" type="datetimeFigureOut">
              <a:rPr lang="zh-CN" altLang="en-US" smtClean="0"/>
              <a:t>2018/12/27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0EE3526-D018-4B68-9FFD-6FA69852A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DCC312B-8D29-4677-BF62-72F314DC8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9DE2-912C-420C-B6ED-318802DE55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29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E21B225-C31A-4CAD-810D-7CF14F8B0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51A8-43CE-4E1B-9072-D9B2FAFCA178}" type="datetimeFigureOut">
              <a:rPr lang="zh-CN" altLang="en-US" smtClean="0"/>
              <a:t>2018/12/27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F9F39B8-D35D-46A4-A425-60E9BE8F3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2BBA2D0-ECE9-440D-95E1-CD1631309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9DE2-912C-420C-B6ED-318802DE55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401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235F95-B9A2-41C9-AA97-C5DEA2983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5B61E1-9489-453D-97D7-D0A832E16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C637062-2570-46A3-B5E9-7C74466A1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91BB0E-5F79-4D7D-A86C-3085080A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51A8-43CE-4E1B-9072-D9B2FAFCA178}" type="datetimeFigureOut">
              <a:rPr lang="zh-CN" altLang="en-US" smtClean="0"/>
              <a:t>2018/12/27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0A59EE5-E06B-44D7-AFAA-9EF1C9AB6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8691938-4A5E-4879-AE0C-F82558B91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9DE2-912C-420C-B6ED-318802DE55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282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B5B4A7-F9C3-46DE-9DAD-08CECDA58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1C0249A-59CC-43CD-BA3B-EC1F273AF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FF57E14-C1E3-4ECE-ACDA-E7CD213BC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DF4B117-F6C2-4522-BDBE-4DC68B796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A51A8-43CE-4E1B-9072-D9B2FAFCA178}" type="datetimeFigureOut">
              <a:rPr lang="zh-CN" altLang="en-US" smtClean="0"/>
              <a:t>2018/12/27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F9C956F-4206-4BBE-8D45-A2A8F55C4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456FE55-7D76-4AE4-869B-43165BCB1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9DE2-912C-420C-B6ED-318802DE55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409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E3D2B6E-02C7-4B77-BC4C-66BEF6C10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D64EFAB-FBCC-4C67-8570-D2FB72B28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76C5F5-1704-4BA9-8323-3AB38D635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A51A8-43CE-4E1B-9072-D9B2FAFCA178}" type="datetimeFigureOut">
              <a:rPr lang="zh-CN" altLang="en-US" smtClean="0"/>
              <a:t>2018/12/27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29B05BD-7A63-48BF-A3F4-D4348DC57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2CB9AF-2345-457C-B5E2-6DE537AAB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19DE2-912C-420C-B6ED-318802DE55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69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3FA451-52D1-4072-B8C2-889C78CEC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13490"/>
            <a:ext cx="9144000" cy="2387600"/>
          </a:xfrm>
        </p:spPr>
        <p:txBody>
          <a:bodyPr/>
          <a:lstStyle/>
          <a:p>
            <a:r>
              <a:rPr lang="en-US" altLang="zh-CN" dirty="0">
                <a:latin typeface="Century" panose="02040604050505020304" pitchFamily="18" charset="0"/>
              </a:rPr>
              <a:t>Dilworth theorem and Duality in graph</a:t>
            </a:r>
            <a:endParaRPr lang="zh-CN" altLang="en-US" dirty="0">
              <a:latin typeface="Century" panose="020406040505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88ED017-4247-4A1C-A705-61B924933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en-US" altLang="zh-CN" dirty="0">
                <a:latin typeface="Century" panose="02040604050505020304" pitchFamily="18" charset="0"/>
              </a:rPr>
              <a:t>Zhao-H. Yin</a:t>
            </a:r>
            <a:endParaRPr lang="zh-CN" altLang="en-US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91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9212DDF-D669-4998-81A0-E7767EE67FD3}"/>
              </a:ext>
            </a:extLst>
          </p:cNvPr>
          <p:cNvSpPr/>
          <p:nvPr/>
        </p:nvSpPr>
        <p:spPr>
          <a:xfrm>
            <a:off x="0" y="0"/>
            <a:ext cx="12192000" cy="1616364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AFDED52-EE93-459F-B311-A6CE6FAD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16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  <a:latin typeface="Century" panose="02040604050505020304" pitchFamily="18" charset="0"/>
              </a:rPr>
              <a:t>Proof</a:t>
            </a:r>
            <a:endParaRPr lang="zh-CN" altLang="en-US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E3B87FF-9EC4-46BF-B74C-AF5ED2404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2629" y="3327836"/>
            <a:ext cx="2637550" cy="185424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976C8485-4F56-455C-80B5-A4DDCD7EB060}"/>
                  </a:ext>
                </a:extLst>
              </p:cNvPr>
              <p:cNvSpPr txBox="1"/>
              <p:nvPr/>
            </p:nvSpPr>
            <p:spPr>
              <a:xfrm>
                <a:off x="671816" y="2305652"/>
                <a:ext cx="6056769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zh-CN" sz="2400" dirty="0">
                  <a:latin typeface="Century" panose="02040604050505020304" pitchFamily="18" charset="0"/>
                </a:endParaRPr>
              </a:p>
              <a:p>
                <a:r>
                  <a:rPr lang="en-US" altLang="zh-CN" sz="2400" dirty="0">
                    <a:latin typeface="Century" panose="02040604050505020304" pitchFamily="18" charset="0"/>
                  </a:rPr>
                  <a:t>Consider a vertex cover</a:t>
                </a:r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𝑆</m:t>
                    </m:r>
                  </m:oMath>
                </a14:m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</a:t>
                </a:r>
                <a:r>
                  <a:rPr lang="en-US" altLang="zh-CN" sz="2400" dirty="0">
                    <a:latin typeface="Century" panose="02040604050505020304" pitchFamily="18" charset="0"/>
                  </a:rPr>
                  <a:t>of G, exclude the element covered by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𝑆</m:t>
                    </m:r>
                  </m:oMath>
                </a14:m>
                <a:r>
                  <a:rPr lang="en-US" altLang="zh-CN" sz="2400" dirty="0">
                    <a:latin typeface="Century" panose="02040604050505020304" pitchFamily="18" charset="0"/>
                  </a:rPr>
                  <a:t>, the remained elements forms an antichain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𝐴</m:t>
                    </m:r>
                  </m:oMath>
                </a14:m>
                <a:r>
                  <a:rPr lang="en-US" altLang="zh-CN" sz="2400" dirty="0">
                    <a:latin typeface="Century" panose="02040604050505020304" pitchFamily="18" charset="0"/>
                  </a:rPr>
                  <a:t>.</a:t>
                </a:r>
              </a:p>
              <a:p>
                <a:endParaRPr lang="en-US" altLang="zh-CN" sz="2000" dirty="0">
                  <a:latin typeface="Century" panose="02040604050505020304" pitchFamily="18" charset="0"/>
                </a:endParaRPr>
              </a:p>
              <a:p>
                <a:r>
                  <a:rPr lang="en-US" altLang="zh-CN" sz="2000" dirty="0">
                    <a:latin typeface="Century" panose="02040604050505020304" pitchFamily="18" charset="0"/>
                  </a:rPr>
                  <a:t>i.e.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20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  <m:t>𝐴</m:t>
                        </m:r>
                      </m:e>
                    </m:d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≥</m:t>
                    </m:r>
                    <m:r>
                      <a:rPr lang="en-US" altLang="zh-CN" sz="20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𝑛</m:t>
                    </m:r>
                    <m:r>
                      <a:rPr lang="en-US" altLang="zh-CN" sz="20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20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  <m:t>𝑆</m:t>
                        </m:r>
                      </m:e>
                    </m:d>
                    <m:r>
                      <a:rPr lang="en-US" altLang="zh-CN" sz="20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≥</m:t>
                    </m:r>
                    <m:r>
                      <a:rPr lang="en-US" altLang="zh-CN" sz="20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𝑛</m:t>
                    </m:r>
                    <m:r>
                      <a:rPr lang="en-US" altLang="zh-CN" sz="20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−</m:t>
                    </m:r>
                    <m:r>
                      <a:rPr lang="en-US" altLang="zh-CN" sz="20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𝛼</m:t>
                    </m:r>
                    <m:r>
                      <a:rPr lang="en-US" altLang="zh-CN" sz="20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(</m:t>
                    </m:r>
                    <m:r>
                      <a:rPr lang="en-US" altLang="zh-CN" sz="20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𝐺</m:t>
                    </m:r>
                    <m:r>
                      <a:rPr lang="en-US" altLang="zh-CN" sz="20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)</m:t>
                    </m:r>
                  </m:oMath>
                </a14:m>
                <a:endParaRPr lang="en-US" altLang="zh-CN" sz="20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000" dirty="0">
                  <a:latin typeface="Century" panose="02040604050505020304" pitchFamily="18" charset="0"/>
                </a:endParaRPr>
              </a:p>
              <a:p>
                <a:endParaRPr lang="en-US" altLang="zh-CN" sz="2000" dirty="0">
                  <a:latin typeface="Century" panose="02040604050505020304" pitchFamily="18" charset="0"/>
                </a:endParaRPr>
              </a:p>
              <a:p>
                <a:endParaRPr lang="zh-CN" altLang="en-US" sz="2000" dirty="0"/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976C8485-4F56-455C-80B5-A4DDCD7EB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816" y="2305652"/>
                <a:ext cx="6056769" cy="3108543"/>
              </a:xfrm>
              <a:prstGeom prst="rect">
                <a:avLst/>
              </a:prstGeom>
              <a:blipFill>
                <a:blip r:embed="rId3"/>
                <a:stretch>
                  <a:fillRect l="-15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图片 7">
            <a:extLst>
              <a:ext uri="{FF2B5EF4-FFF2-40B4-BE49-F238E27FC236}">
                <a16:creationId xmlns:a16="http://schemas.microsoft.com/office/drawing/2014/main" id="{09F15E1D-4896-4DD9-8996-368F08C2DA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9245" y="2464359"/>
            <a:ext cx="2568645" cy="279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439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9212DDF-D669-4998-81A0-E7767EE67FD3}"/>
              </a:ext>
            </a:extLst>
          </p:cNvPr>
          <p:cNvSpPr/>
          <p:nvPr/>
        </p:nvSpPr>
        <p:spPr>
          <a:xfrm>
            <a:off x="0" y="0"/>
            <a:ext cx="12192000" cy="1616364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AFDED52-EE93-459F-B311-A6CE6FAD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16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  <a:latin typeface="Century" panose="02040604050505020304" pitchFamily="18" charset="0"/>
              </a:rPr>
              <a:t>Proof</a:t>
            </a:r>
            <a:endParaRPr lang="zh-CN" altLang="en-US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976C8485-4F56-455C-80B5-A4DDCD7EB060}"/>
                  </a:ext>
                </a:extLst>
              </p:cNvPr>
              <p:cNvSpPr txBox="1"/>
              <p:nvPr/>
            </p:nvSpPr>
            <p:spPr>
              <a:xfrm>
                <a:off x="838200" y="2265301"/>
                <a:ext cx="6126018" cy="4739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Century" panose="02040604050505020304" pitchFamily="18" charset="0"/>
                  </a:rPr>
                  <a:t>On the other hand, the graph is a DAG , then the</a:t>
                </a:r>
              </a:p>
              <a:p>
                <a:r>
                  <a:rPr lang="en-US" altLang="zh-CN" sz="2000" dirty="0">
                    <a:latin typeface="Century" panose="02040604050505020304" pitchFamily="18" charset="0"/>
                  </a:rPr>
                  <a:t>minimal disjoint path cover can be calculated by</a:t>
                </a:r>
              </a:p>
              <a:p>
                <a:endParaRPr lang="en-US" altLang="zh-CN" dirty="0">
                  <a:latin typeface="Century" panose="020406040505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  <m:t>𝐷</m:t>
                        </m:r>
                      </m:e>
                      <m:sub>
                        <m:r>
                          <a:rPr lang="en-US" altLang="zh-CN" sz="24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  <m:t>𝑚𝑖𝑛</m:t>
                        </m:r>
                      </m:sub>
                    </m:sSub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=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𝑛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−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𝛽</m:t>
                    </m:r>
                    <m:d>
                      <m:dPr>
                        <m:ctrlPr>
                          <a:rPr lang="en-US" altLang="zh-CN" sz="24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  <m:t>𝐺</m:t>
                        </m:r>
                      </m:e>
                    </m:d>
                    <m:r>
                      <a:rPr lang="en-US" altLang="zh-CN" sz="2400" b="0" i="1" smtClean="0">
                        <a:solidFill>
                          <a:srgbClr val="FF0000"/>
                        </a:solidFill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=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𝑛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−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𝛼</m:t>
                    </m:r>
                    <m:d>
                      <m:dPr>
                        <m:ctrlPr>
                          <a:rPr lang="en-US" altLang="zh-CN" sz="24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  <m:t>𝐺</m:t>
                        </m:r>
                      </m:e>
                    </m:d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≤</m:t>
                    </m:r>
                    <m:sSub>
                      <m:sSubPr>
                        <m:ctrlPr>
                          <a:rPr lang="en-US" altLang="zh-CN" sz="24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4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</a:t>
                </a: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r>
                  <a:rPr lang="en-US" altLang="zh-CN" sz="20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Since </a:t>
                </a:r>
                <a:endParaRPr lang="en-US" altLang="zh-CN" sz="2000" b="0" i="1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𝐷</m:t>
                          </m:r>
                        </m:e>
                      </m:d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≥|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𝐴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|</m:t>
                      </m:r>
                    </m:oMath>
                  </m:oMathPara>
                </a14:m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r>
                  <a:rPr lang="en-US" altLang="zh-CN" sz="20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it defines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𝑚𝑖𝑛</m:t>
                          </m:r>
                        </m:sub>
                      </m:sSub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en-US" altLang="zh-CN" sz="2400" b="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pPr algn="r"/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pPr algn="r"/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Q.E.D.</a:t>
                </a: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dirty="0">
                  <a:latin typeface="Century" panose="02040604050505020304" pitchFamily="18" charset="0"/>
                </a:endParaRPr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976C8485-4F56-455C-80B5-A4DDCD7EB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265301"/>
                <a:ext cx="6126018" cy="4739824"/>
              </a:xfrm>
              <a:prstGeom prst="rect">
                <a:avLst/>
              </a:prstGeom>
              <a:blipFill>
                <a:blip r:embed="rId2"/>
                <a:stretch>
                  <a:fillRect l="-1096" t="-772" r="-15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16907327-06CC-49DB-BDB2-FBFFA77ADD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5832" y="2265301"/>
            <a:ext cx="3154953" cy="339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348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9212DDF-D669-4998-81A0-E7767EE67FD3}"/>
              </a:ext>
            </a:extLst>
          </p:cNvPr>
          <p:cNvSpPr/>
          <p:nvPr/>
        </p:nvSpPr>
        <p:spPr>
          <a:xfrm>
            <a:off x="0" y="0"/>
            <a:ext cx="12192000" cy="1616364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AFDED52-EE93-459F-B311-A6CE6FAD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16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  <a:latin typeface="Century" panose="02040604050505020304" pitchFamily="18" charset="0"/>
              </a:rPr>
              <a:t>Primal-Dual Schema</a:t>
            </a:r>
            <a:endParaRPr lang="zh-CN" altLang="en-US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90C0BDA3-10A8-4E53-8F37-184A207D8612}"/>
                  </a:ext>
                </a:extLst>
              </p:cNvPr>
              <p:cNvSpPr txBox="1"/>
              <p:nvPr/>
            </p:nvSpPr>
            <p:spPr>
              <a:xfrm>
                <a:off x="450273" y="2068945"/>
                <a:ext cx="5592428" cy="3671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latin typeface="Century" panose="02040604050505020304" pitchFamily="18" charset="0"/>
                  </a:rPr>
                  <a:t>Use LP to solve minimal vertex cover</a:t>
                </a:r>
              </a:p>
              <a:p>
                <a:endParaRPr lang="en-US" altLang="zh-CN" sz="2400" dirty="0">
                  <a:latin typeface="Century" panose="02040604050505020304" pitchFamily="18" charset="0"/>
                </a:endParaRPr>
              </a:p>
              <a:p>
                <a:r>
                  <a:rPr lang="en-US" altLang="zh-CN" sz="2400" dirty="0">
                    <a:latin typeface="Century" panose="02040604050505020304" pitchFamily="18" charset="0"/>
                  </a:rPr>
                  <a:t>Minimize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CN" sz="2400" b="0" i="1" smtClean="0"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</a:rPr>
                            <m:t>𝑢</m:t>
                          </m:r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∈</m:t>
                          </m:r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𝐺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zh-CN" sz="2400" b="0" i="1" smtClean="0">
                                  <a:latin typeface="Latin Modern Math" panose="02000503000000000000" pitchFamily="50" charset="0"/>
                                  <a:ea typeface="Latin Modern Math" panose="02000503000000000000" pitchFamily="50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Latin Modern Math" panose="02000503000000000000" pitchFamily="50" charset="0"/>
                                  <a:ea typeface="Latin Modern Math" panose="02000503000000000000" pitchFamily="50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Latin Modern Math" panose="02000503000000000000" pitchFamily="50" charset="0"/>
                                </a:rPr>
                                <m:t>𝑢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altLang="zh-CN" sz="2400" b="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r>
                  <a:rPr lang="en-US" altLang="zh-CN" sz="2400" dirty="0">
                    <a:latin typeface="Century" panose="02040604050505020304" pitchFamily="18" charset="0"/>
                  </a:rPr>
                  <a:t>Subject to</a:t>
                </a:r>
              </a:p>
              <a:p>
                <a:endParaRPr lang="en-US" altLang="zh-CN" sz="2400" dirty="0">
                  <a:latin typeface="Century" panose="020406040505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</a:rPr>
                            <m:t>𝑢</m:t>
                          </m:r>
                        </m:sub>
                      </m:sSub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𝑣</m:t>
                          </m:r>
                        </m:sub>
                      </m:sSub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≥1  (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𝑢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,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𝑣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)∈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𝐸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(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𝐺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)</m:t>
                      </m:r>
                    </m:oMath>
                  </m:oMathPara>
                </a14:m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</a:rPr>
                            <m:t>𝑢</m:t>
                          </m:r>
                        </m:sub>
                      </m:sSub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∈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0,1</m:t>
                          </m:r>
                        </m:e>
                      </m:d>
                    </m:oMath>
                  </m:oMathPara>
                </a14:m>
                <a:endParaRPr lang="en-US" altLang="zh-CN" sz="2400" b="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</p:txBody>
          </p:sp>
        </mc:Choice>
        <mc:Fallback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90C0BDA3-10A8-4E53-8F37-184A207D86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73" y="2068945"/>
                <a:ext cx="5592428" cy="3671005"/>
              </a:xfrm>
              <a:prstGeom prst="rect">
                <a:avLst/>
              </a:prstGeom>
              <a:blipFill>
                <a:blip r:embed="rId2"/>
                <a:stretch>
                  <a:fillRect l="-1745" t="-13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7A0CC6F5-60F7-42F9-A66B-D499BDCE557F}"/>
              </a:ext>
            </a:extLst>
          </p:cNvPr>
          <p:cNvSpPr txBox="1"/>
          <p:nvPr/>
        </p:nvSpPr>
        <p:spPr>
          <a:xfrm>
            <a:off x="7331364" y="3765935"/>
            <a:ext cx="37737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latin typeface="Century" panose="02040604050505020304" pitchFamily="18" charset="0"/>
              </a:rPr>
              <a:t>Dual LP(ILP) ?</a:t>
            </a:r>
          </a:p>
          <a:p>
            <a:endParaRPr lang="en-US" altLang="zh-CN" sz="40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73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9212DDF-D669-4998-81A0-E7767EE67FD3}"/>
              </a:ext>
            </a:extLst>
          </p:cNvPr>
          <p:cNvSpPr/>
          <p:nvPr/>
        </p:nvSpPr>
        <p:spPr>
          <a:xfrm>
            <a:off x="0" y="0"/>
            <a:ext cx="12192000" cy="1616364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AFDED52-EE93-459F-B311-A6CE6FAD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16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  <a:latin typeface="Century" panose="02040604050505020304" pitchFamily="18" charset="0"/>
              </a:rPr>
              <a:t>Primal-Dual Schema</a:t>
            </a:r>
            <a:endParaRPr lang="zh-CN" altLang="en-US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90C0BDA3-10A8-4E53-8F37-184A207D8612}"/>
                  </a:ext>
                </a:extLst>
              </p:cNvPr>
              <p:cNvSpPr txBox="1"/>
              <p:nvPr/>
            </p:nvSpPr>
            <p:spPr>
              <a:xfrm>
                <a:off x="450273" y="2068945"/>
                <a:ext cx="5467394" cy="36710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latin typeface="Century" panose="02040604050505020304" pitchFamily="18" charset="0"/>
                  </a:rPr>
                  <a:t>Use LP to solve minimal vertex cover</a:t>
                </a:r>
              </a:p>
              <a:p>
                <a:endParaRPr lang="en-US" altLang="zh-CN" sz="2400" dirty="0">
                  <a:latin typeface="Century" panose="02040604050505020304" pitchFamily="18" charset="0"/>
                </a:endParaRPr>
              </a:p>
              <a:p>
                <a:r>
                  <a:rPr lang="en-US" altLang="zh-CN" sz="2400" dirty="0">
                    <a:latin typeface="Century" panose="02040604050505020304" pitchFamily="18" charset="0"/>
                  </a:rPr>
                  <a:t>Minimize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CN" sz="2400" b="0" i="1" smtClean="0"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</a:rPr>
                            <m:t>𝑢</m:t>
                          </m:r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∈</m:t>
                          </m:r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𝐺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zh-CN" sz="2400" b="0" i="1" smtClean="0">
                                  <a:latin typeface="Latin Modern Math" panose="02000503000000000000" pitchFamily="50" charset="0"/>
                                  <a:ea typeface="Latin Modern Math" panose="02000503000000000000" pitchFamily="50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Latin Modern Math" panose="02000503000000000000" pitchFamily="50" charset="0"/>
                                  <a:ea typeface="Latin Modern Math" panose="02000503000000000000" pitchFamily="50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Latin Modern Math" panose="02000503000000000000" pitchFamily="50" charset="0"/>
                                </a:rPr>
                                <m:t>𝑢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altLang="zh-CN" sz="2400" b="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r>
                  <a:rPr lang="en-US" altLang="zh-CN" sz="2400" dirty="0">
                    <a:latin typeface="Century" panose="02040604050505020304" pitchFamily="18" charset="0"/>
                  </a:rPr>
                  <a:t>Subject to</a:t>
                </a:r>
              </a:p>
              <a:p>
                <a:endParaRPr lang="en-US" altLang="zh-CN" sz="2400" dirty="0">
                  <a:latin typeface="Century" panose="020406040505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</a:rPr>
                            <m:t>𝑢</m:t>
                          </m:r>
                        </m:sub>
                      </m:sSub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𝑣</m:t>
                          </m:r>
                        </m:sub>
                      </m:sSub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≥1  (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𝑢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,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𝑣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)∈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𝐸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(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𝐺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)</m:t>
                      </m:r>
                    </m:oMath>
                  </m:oMathPara>
                </a14:m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</a:rPr>
                            <m:t>𝑢</m:t>
                          </m:r>
                        </m:sub>
                      </m:sSub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∈{0,1}</m:t>
                      </m:r>
                    </m:oMath>
                  </m:oMathPara>
                </a14:m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</p:txBody>
          </p:sp>
        </mc:Choice>
        <mc:Fallback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90C0BDA3-10A8-4E53-8F37-184A207D86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73" y="2068945"/>
                <a:ext cx="5467394" cy="3671070"/>
              </a:xfrm>
              <a:prstGeom prst="rect">
                <a:avLst/>
              </a:prstGeom>
              <a:blipFill>
                <a:blip r:embed="rId2"/>
                <a:stretch>
                  <a:fillRect l="-1784" t="-1327" r="-669" b="-1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4D2A0A09-110C-4232-A257-1276513F2B64}"/>
                  </a:ext>
                </a:extLst>
              </p:cNvPr>
              <p:cNvSpPr txBox="1"/>
              <p:nvPr/>
            </p:nvSpPr>
            <p:spPr>
              <a:xfrm>
                <a:off x="6634554" y="2323477"/>
                <a:ext cx="5030736" cy="4400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latin typeface="Century" panose="02040604050505020304" pitchFamily="18" charset="0"/>
                  </a:rPr>
                  <a:t>Define a factor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  <m:t>𝛼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Latin Modern Math" panose="02000503000000000000" pitchFamily="50" charset="0"/>
                          </a:rPr>
                          <m:t>𝑢</m:t>
                        </m:r>
                        <m:r>
                          <a:rPr lang="en-US" altLang="zh-CN" sz="24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  <m:t>𝑣</m:t>
                        </m:r>
                      </m:sub>
                    </m:sSub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≥0</m:t>
                    </m:r>
                  </m:oMath>
                </a14:m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Century" panose="020406040505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</a:rPr>
                            <m:t>𝑢</m:t>
                          </m:r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𝑣</m:t>
                          </m:r>
                        </m:sub>
                      </m:sSub>
                      <m:d>
                        <m:dPr>
                          <m:ctrlP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b="0" i="1" smtClean="0">
                                  <a:latin typeface="Latin Modern Math" panose="02000503000000000000" pitchFamily="50" charset="0"/>
                                  <a:ea typeface="Latin Modern Math" panose="02000503000000000000" pitchFamily="50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Latin Modern Math" panose="02000503000000000000" pitchFamily="50" charset="0"/>
                                  <a:ea typeface="Latin Modern Math" panose="02000503000000000000" pitchFamily="50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Latin Modern Math" panose="02000503000000000000" pitchFamily="50" charset="0"/>
                                </a:rPr>
                                <m:t>𝑢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CN" sz="2400" b="0" i="1" smtClean="0">
                                  <a:latin typeface="Latin Modern Math" panose="02000503000000000000" pitchFamily="50" charset="0"/>
                                  <a:ea typeface="Latin Modern Math" panose="02000503000000000000" pitchFamily="50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Latin Modern Math" panose="02000503000000000000" pitchFamily="50" charset="0"/>
                                  <a:ea typeface="Latin Modern Math" panose="02000503000000000000" pitchFamily="50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Latin Modern Math" panose="02000503000000000000" pitchFamily="50" charset="0"/>
                                  <a:ea typeface="Latin Modern Math" panose="02000503000000000000" pitchFamily="50" charset="0"/>
                                </a:rPr>
                                <m:t>𝑣</m:t>
                              </m:r>
                            </m:sub>
                          </m:sSub>
                        </m:e>
                      </m:d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≥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</a:rPr>
                            <m:t>𝑢</m:t>
                          </m:r>
                          <m: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𝑣</m:t>
                          </m:r>
                        </m:sub>
                      </m:sSub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  (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𝑢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,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𝑣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)∈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𝐸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(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𝐺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)</m:t>
                      </m:r>
                    </m:oMath>
                  </m:oMathPara>
                </a14:m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Subject to</a:t>
                </a: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Maximize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altLang="zh-CN" sz="24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altLang="zh-CN" sz="2400" b="0" i="1" smtClean="0">
                                  <a:latin typeface="Latin Modern Math" panose="02000503000000000000" pitchFamily="50" charset="0"/>
                                  <a:ea typeface="Latin Modern Math" panose="02000503000000000000" pitchFamily="50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Latin Modern Math" panose="02000503000000000000" pitchFamily="50" charset="0"/>
                                  <a:ea typeface="Latin Modern Math" panose="02000503000000000000" pitchFamily="50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Latin Modern Math" panose="02000503000000000000" pitchFamily="50" charset="0"/>
                                </a:rPr>
                                <m:t>𝑢</m:t>
                              </m:r>
                              <m:r>
                                <a:rPr lang="en-US" altLang="zh-CN" sz="2400" b="0" i="1" smtClean="0">
                                  <a:latin typeface="Latin Modern Math" panose="02000503000000000000" pitchFamily="50" charset="0"/>
                                  <a:ea typeface="Latin Modern Math" panose="02000503000000000000" pitchFamily="50" charset="0"/>
                                </a:rPr>
                                <m:t>𝑣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4D2A0A09-110C-4232-A257-1276513F2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4554" y="2323477"/>
                <a:ext cx="5030736" cy="4400307"/>
              </a:xfrm>
              <a:prstGeom prst="rect">
                <a:avLst/>
              </a:prstGeom>
              <a:blipFill>
                <a:blip r:embed="rId3"/>
                <a:stretch>
                  <a:fillRect l="-1816" t="-26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C38D4010-2800-4A59-8F74-BAB424799E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7712" y="4090411"/>
            <a:ext cx="4016088" cy="792549"/>
          </a:xfrm>
          <a:prstGeom prst="rect">
            <a:avLst/>
          </a:prstGeom>
        </p:spPr>
      </p:pic>
      <p:sp>
        <p:nvSpPr>
          <p:cNvPr id="7" name="矩形: 圆角 6">
            <a:extLst>
              <a:ext uri="{FF2B5EF4-FFF2-40B4-BE49-F238E27FC236}">
                <a16:creationId xmlns:a16="http://schemas.microsoft.com/office/drawing/2014/main" id="{C73EEF9F-1FD3-4112-813A-1DFB0B0B9E2A}"/>
              </a:ext>
            </a:extLst>
          </p:cNvPr>
          <p:cNvSpPr/>
          <p:nvPr/>
        </p:nvSpPr>
        <p:spPr>
          <a:xfrm>
            <a:off x="6310604" y="2050469"/>
            <a:ext cx="5467394" cy="4248728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0995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9212DDF-D669-4998-81A0-E7767EE67FD3}"/>
              </a:ext>
            </a:extLst>
          </p:cNvPr>
          <p:cNvSpPr/>
          <p:nvPr/>
        </p:nvSpPr>
        <p:spPr>
          <a:xfrm>
            <a:off x="0" y="0"/>
            <a:ext cx="12192000" cy="1616364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AFDED52-EE93-459F-B311-A6CE6FAD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16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  <a:latin typeface="Century" panose="02040604050505020304" pitchFamily="18" charset="0"/>
              </a:rPr>
              <a:t>Primal-Dual Schema</a:t>
            </a:r>
            <a:endParaRPr lang="zh-CN" altLang="en-US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C55DDB19-A80B-4E7E-B003-6A4A950EB973}"/>
                  </a:ext>
                </a:extLst>
              </p:cNvPr>
              <p:cNvSpPr txBox="1"/>
              <p:nvPr/>
            </p:nvSpPr>
            <p:spPr>
              <a:xfrm>
                <a:off x="618837" y="2027143"/>
                <a:ext cx="354135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dirty="0">
                    <a:latin typeface="Century" panose="02040604050505020304" pitchFamily="18" charset="0"/>
                  </a:rPr>
                  <a:t>If we only define edges once,</a:t>
                </a:r>
              </a:p>
              <a:p>
                <a:r>
                  <a:rPr lang="en-US" altLang="zh-CN" sz="2000" dirty="0">
                    <a:latin typeface="Century" panose="02040604050505020304" pitchFamily="18" charset="0"/>
                  </a:rPr>
                  <a:t>i.e.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Latin Modern Math" panose="02000503000000000000" pitchFamily="50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Latin Modern Math" panose="02000503000000000000" pitchFamily="50" charset="0"/>
                          </a:rPr>
                          <m:t> </m:t>
                        </m:r>
                        <m:r>
                          <a:rPr lang="en-US" altLang="zh-CN" sz="2000" i="1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  <m:t>𝛼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  <a:ea typeface="Latin Modern Math" panose="02000503000000000000" pitchFamily="50" charset="0"/>
                          </a:rPr>
                          <m:t>𝑢</m:t>
                        </m:r>
                        <m:r>
                          <a:rPr lang="en-US" altLang="zh-CN" sz="2000" i="1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altLang="zh-CN" sz="2000" dirty="0"/>
                  <a:t>=</a:t>
                </a:r>
                <a:r>
                  <a:rPr lang="en-US" altLang="zh-CN" sz="2000" dirty="0">
                    <a:ea typeface="Latin Modern Math" panose="02000503000000000000" pitchFamily="50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Latin Modern Math" panose="02000503000000000000" pitchFamily="50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  <m:t>𝛼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Latin Modern Math" panose="02000503000000000000" pitchFamily="50" charset="0"/>
                          </a:rPr>
                          <m:t>𝑣𝑢</m:t>
                        </m:r>
                      </m:sub>
                    </m:sSub>
                  </m:oMath>
                </a14:m>
                <a:endParaRPr lang="zh-CN" altLang="en-US" sz="2000" dirty="0">
                  <a:latin typeface="Century" panose="02040604050505020304" pitchFamily="18" charset="0"/>
                </a:endParaRPr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C55DDB19-A80B-4E7E-B003-6A4A950EB9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837" y="2027143"/>
                <a:ext cx="3541354" cy="707886"/>
              </a:xfrm>
              <a:prstGeom prst="rect">
                <a:avLst/>
              </a:prstGeom>
              <a:blipFill>
                <a:blip r:embed="rId2"/>
                <a:stretch>
                  <a:fillRect l="-1897" t="-5172" r="-1207" b="-146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9EF7EDB4-BCDF-4F6C-8F81-538C13112368}"/>
                  </a:ext>
                </a:extLst>
              </p:cNvPr>
              <p:cNvSpPr txBox="1"/>
              <p:nvPr/>
            </p:nvSpPr>
            <p:spPr>
              <a:xfrm>
                <a:off x="6750492" y="2049122"/>
                <a:ext cx="6005945" cy="34972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Maximize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altLang="zh-CN" sz="32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altLang="zh-CN" sz="3200" b="0" i="1" smtClean="0">
                                  <a:latin typeface="Latin Modern Math" panose="02000503000000000000" pitchFamily="50" charset="0"/>
                                  <a:ea typeface="Latin Modern Math" panose="02000503000000000000" pitchFamily="50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3200" b="0" i="1" smtClean="0">
                                  <a:latin typeface="Latin Modern Math" panose="02000503000000000000" pitchFamily="50" charset="0"/>
                                  <a:ea typeface="Latin Modern Math" panose="02000503000000000000" pitchFamily="50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altLang="zh-CN" sz="3200" b="0" i="1" smtClean="0">
                                  <a:latin typeface="Cambria Math" panose="02040503050406030204" pitchFamily="18" charset="0"/>
                                  <a:ea typeface="Latin Modern Math" panose="02000503000000000000" pitchFamily="50" charset="0"/>
                                </a:rPr>
                                <m:t>𝑢</m:t>
                              </m:r>
                              <m:r>
                                <a:rPr lang="en-US" altLang="zh-CN" sz="3200" b="0" i="1" smtClean="0">
                                  <a:latin typeface="Latin Modern Math" panose="02000503000000000000" pitchFamily="50" charset="0"/>
                                  <a:ea typeface="Latin Modern Math" panose="02000503000000000000" pitchFamily="50" charset="0"/>
                                </a:rPr>
                                <m:t>𝑣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altLang="zh-CN" sz="2400" b="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Subject to</a:t>
                </a: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</p:txBody>
          </p:sp>
        </mc:Choice>
        <mc:Fallback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9EF7EDB4-BCDF-4F6C-8F81-538C131123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0492" y="2049122"/>
                <a:ext cx="6005945" cy="3497239"/>
              </a:xfrm>
              <a:prstGeom prst="rect">
                <a:avLst/>
              </a:prstGeom>
              <a:blipFill>
                <a:blip r:embed="rId3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>
            <a:extLst>
              <a:ext uri="{FF2B5EF4-FFF2-40B4-BE49-F238E27FC236}">
                <a16:creationId xmlns:a16="http://schemas.microsoft.com/office/drawing/2014/main" id="{F8412DD6-A9C5-4753-B42B-B8E03741379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2544"/>
          <a:stretch/>
        </p:blipFill>
        <p:spPr>
          <a:xfrm>
            <a:off x="8170084" y="4074425"/>
            <a:ext cx="3166760" cy="1836691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324EA41C-B2C3-4E84-B018-88A6F4913388}"/>
              </a:ext>
            </a:extLst>
          </p:cNvPr>
          <p:cNvSpPr txBox="1"/>
          <p:nvPr/>
        </p:nvSpPr>
        <p:spPr>
          <a:xfrm>
            <a:off x="618837" y="3075057"/>
            <a:ext cx="53623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latin typeface="Latin Modern Math" panose="02000503000000000000" pitchFamily="50" charset="0"/>
                <a:ea typeface="Latin Modern Math" panose="02000503000000000000" pitchFamily="50" charset="0"/>
              </a:rPr>
              <a:t>Thus, we have shown that matching problem </a:t>
            </a:r>
          </a:p>
          <a:p>
            <a:r>
              <a:rPr lang="en-US" altLang="zh-CN" sz="2000" dirty="0">
                <a:latin typeface="Latin Modern Math" panose="02000503000000000000" pitchFamily="50" charset="0"/>
                <a:ea typeface="Latin Modern Math" panose="02000503000000000000" pitchFamily="50" charset="0"/>
              </a:rPr>
              <a:t>is a duality of vertex cover problem</a:t>
            </a:r>
            <a:endParaRPr lang="zh-CN" altLang="en-US" sz="2000" dirty="0">
              <a:latin typeface="Latin Modern Math" panose="02000503000000000000" pitchFamily="50" charset="0"/>
            </a:endParaRP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81EEBDB5-1E07-4ABA-85B2-FCC17B420BB9}"/>
              </a:ext>
            </a:extLst>
          </p:cNvPr>
          <p:cNvSpPr/>
          <p:nvPr/>
        </p:nvSpPr>
        <p:spPr>
          <a:xfrm>
            <a:off x="6286002" y="2027143"/>
            <a:ext cx="5467394" cy="4248728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2648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9212DDF-D669-4998-81A0-E7767EE67FD3}"/>
              </a:ext>
            </a:extLst>
          </p:cNvPr>
          <p:cNvSpPr/>
          <p:nvPr/>
        </p:nvSpPr>
        <p:spPr>
          <a:xfrm>
            <a:off x="0" y="0"/>
            <a:ext cx="12192000" cy="1616364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AFDED52-EE93-459F-B311-A6CE6FAD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16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  <a:latin typeface="Century" panose="02040604050505020304" pitchFamily="18" charset="0"/>
              </a:rPr>
              <a:t>Primal-Dual Schema</a:t>
            </a:r>
            <a:endParaRPr lang="zh-CN" altLang="en-US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15C96CA-1951-4DE3-8C63-C696CF11C2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409" y="2569678"/>
            <a:ext cx="5545818" cy="209468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9A2232B7-BB46-4A10-9ADD-3BCB6AB88B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4125" y="2642275"/>
            <a:ext cx="5712098" cy="251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362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9212DDF-D669-4998-81A0-E7767EE67FD3}"/>
              </a:ext>
            </a:extLst>
          </p:cNvPr>
          <p:cNvSpPr/>
          <p:nvPr/>
        </p:nvSpPr>
        <p:spPr>
          <a:xfrm>
            <a:off x="0" y="0"/>
            <a:ext cx="12192000" cy="1616364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AFDED52-EE93-459F-B311-A6CE6FAD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16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  <a:latin typeface="Century" panose="02040604050505020304" pitchFamily="18" charset="0"/>
              </a:rPr>
              <a:t>Primal-Dual Schema</a:t>
            </a:r>
            <a:endParaRPr lang="zh-CN" altLang="en-US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F7CC38E4-0256-494C-842A-125E58AECCF7}"/>
                  </a:ext>
                </a:extLst>
              </p:cNvPr>
              <p:cNvSpPr txBox="1"/>
              <p:nvPr/>
            </p:nvSpPr>
            <p:spPr>
              <a:xfrm>
                <a:off x="838200" y="2299854"/>
                <a:ext cx="8707833" cy="35394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>
                    <a:latin typeface="Century" panose="02040604050505020304" pitchFamily="18" charset="0"/>
                  </a:rPr>
                  <a:t>More interestingly for this problem,</a:t>
                </a:r>
                <a:r>
                  <a:rPr lang="zh-CN" altLang="en-US" sz="2800" dirty="0">
                    <a:latin typeface="Century" panose="02040604050505020304" pitchFamily="18" charset="0"/>
                  </a:rPr>
                  <a:t> </a:t>
                </a:r>
                <a:r>
                  <a:rPr lang="en-US" altLang="zh-CN" sz="2800" dirty="0">
                    <a:latin typeface="Century" panose="02040604050505020304" pitchFamily="18" charset="0"/>
                  </a:rPr>
                  <a:t>if</a:t>
                </a:r>
                <a:r>
                  <a:rPr lang="zh-CN" altLang="en-US" sz="2800" dirty="0">
                    <a:latin typeface="Century" panose="02040604050505020304" pitchFamily="18" charset="0"/>
                  </a:rPr>
                  <a:t> </a:t>
                </a:r>
                <a:r>
                  <a:rPr lang="en-US" altLang="zh-CN" sz="2800" dirty="0">
                    <a:latin typeface="Century" panose="02040604050505020304" pitchFamily="18" charset="0"/>
                  </a:rPr>
                  <a:t>we</a:t>
                </a:r>
                <a:r>
                  <a:rPr lang="zh-CN" altLang="en-US" sz="2800" dirty="0">
                    <a:latin typeface="Century" panose="02040604050505020304" pitchFamily="18" charset="0"/>
                  </a:rPr>
                  <a:t> </a:t>
                </a:r>
                <a:r>
                  <a:rPr lang="en-US" altLang="zh-CN" sz="2800" dirty="0">
                    <a:latin typeface="Century" panose="02040604050505020304" pitchFamily="18" charset="0"/>
                  </a:rPr>
                  <a:t>can</a:t>
                </a:r>
                <a:r>
                  <a:rPr lang="zh-CN" altLang="en-US" sz="2800" dirty="0">
                    <a:latin typeface="Century" panose="02040604050505020304" pitchFamily="18" charset="0"/>
                  </a:rPr>
                  <a:t> </a:t>
                </a:r>
                <a:r>
                  <a:rPr lang="en-US" altLang="zh-CN" sz="2800" dirty="0">
                    <a:latin typeface="Century" panose="02040604050505020304" pitchFamily="18" charset="0"/>
                  </a:rPr>
                  <a:t>prove</a:t>
                </a:r>
              </a:p>
              <a:p>
                <a:endParaRPr lang="en-US" altLang="zh-CN" sz="2800" dirty="0">
                  <a:latin typeface="Century" panose="02040604050505020304" pitchFamily="18" charset="0"/>
                </a:endParaRPr>
              </a:p>
              <a:p>
                <a:pPr marL="342900" indent="-342900">
                  <a:buAutoNum type="arabicPeriod"/>
                </a:pPr>
                <a:r>
                  <a:rPr lang="en-US" altLang="zh-CN" sz="2800" dirty="0">
                    <a:latin typeface="Century" panose="02040604050505020304" pitchFamily="18" charset="0"/>
                  </a:rPr>
                  <a:t>Strong duality defines</a:t>
                </a:r>
              </a:p>
              <a:p>
                <a:pPr marL="342900" indent="-342900">
                  <a:buAutoNum type="arabicPeriod"/>
                </a:pPr>
                <a:endParaRPr lang="en-US" altLang="zh-CN" sz="2800" dirty="0">
                  <a:latin typeface="Century" panose="02040604050505020304" pitchFamily="18" charset="0"/>
                </a:endParaRPr>
              </a:p>
              <a:p>
                <a:pPr marL="342900" indent="-342900">
                  <a:buAutoNum type="arabicPeriod"/>
                </a:pPr>
                <a:r>
                  <a:rPr lang="en-US" altLang="zh-CN" sz="2800" dirty="0">
                    <a:latin typeface="Century" panose="02040604050505020304" pitchFamily="18" charset="0"/>
                  </a:rPr>
                  <a:t>The SOL of the LP-Relax program is an integer</a:t>
                </a:r>
              </a:p>
              <a:p>
                <a:pPr marL="342900" indent="-342900">
                  <a:buAutoNum type="arabicPeriod"/>
                </a:pPr>
                <a:endParaRPr lang="en-US" altLang="zh-CN" sz="2800" dirty="0">
                  <a:latin typeface="Century" panose="02040604050505020304" pitchFamily="18" charset="0"/>
                </a:endParaRPr>
              </a:p>
              <a:p>
                <a:endParaRPr lang="en-US" altLang="zh-CN" sz="2800" dirty="0">
                  <a:latin typeface="Century" panose="02040604050505020304" pitchFamily="18" charset="0"/>
                </a:endParaRPr>
              </a:p>
              <a:p>
                <a:r>
                  <a:rPr lang="en-US" altLang="zh-CN" sz="2800" dirty="0">
                    <a:latin typeface="Century" panose="02040604050505020304" pitchFamily="18" charset="0"/>
                  </a:rPr>
                  <a:t>Then we will induce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𝛼</m:t>
                    </m:r>
                    <m:d>
                      <m:dPr>
                        <m:ctrlPr>
                          <a:rPr lang="en-US" altLang="zh-CN" sz="28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  <m:t>𝐺</m:t>
                        </m:r>
                      </m:e>
                    </m:d>
                    <m:r>
                      <a:rPr lang="en-US" altLang="zh-CN" sz="28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=</m:t>
                    </m:r>
                    <m:r>
                      <a:rPr lang="en-US" altLang="zh-CN" sz="28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𝛽</m:t>
                    </m:r>
                    <m:r>
                      <a:rPr lang="en-US" altLang="zh-CN" sz="28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(</m:t>
                    </m:r>
                    <m:r>
                      <a:rPr lang="en-US" altLang="zh-CN" sz="28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𝐺</m:t>
                    </m:r>
                    <m:r>
                      <a:rPr lang="en-US" altLang="zh-CN" sz="28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)</m:t>
                    </m:r>
                  </m:oMath>
                </a14:m>
                <a:endParaRPr lang="en-US" altLang="zh-CN" sz="28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F7CC38E4-0256-494C-842A-125E58AEC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299854"/>
                <a:ext cx="8707833" cy="3539430"/>
              </a:xfrm>
              <a:prstGeom prst="rect">
                <a:avLst/>
              </a:prstGeom>
              <a:blipFill>
                <a:blip r:embed="rId2"/>
                <a:stretch>
                  <a:fillRect l="-1471" t="-1721" r="-420" b="-17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0145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9212DDF-D669-4998-81A0-E7767EE67FD3}"/>
              </a:ext>
            </a:extLst>
          </p:cNvPr>
          <p:cNvSpPr/>
          <p:nvPr/>
        </p:nvSpPr>
        <p:spPr>
          <a:xfrm>
            <a:off x="0" y="0"/>
            <a:ext cx="12192000" cy="1616364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AFDED52-EE93-459F-B311-A6CE6FAD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16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  <a:latin typeface="Century" panose="02040604050505020304" pitchFamily="18" charset="0"/>
              </a:rPr>
              <a:t>Review : Set Order</a:t>
            </a:r>
            <a:endParaRPr lang="zh-CN" altLang="en-US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0CA660D-0B73-4C39-8834-A35728D3B7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30564" y="1982644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>
                    <a:latin typeface="Century" panose="02040604050505020304" pitchFamily="18" charset="0"/>
                  </a:rPr>
                  <a:t>A set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𝑆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>
                    <a:latin typeface="Century" panose="02040604050505020304" pitchFamily="18" charset="0"/>
                  </a:rPr>
                  <a:t> is partially ordered over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≼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>
                    <a:latin typeface="Century" panose="02040604050505020304" pitchFamily="18" charset="0"/>
                  </a:rPr>
                  <a:t>if 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0CA660D-0B73-4C39-8834-A35728D3B7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0564" y="1982644"/>
                <a:ext cx="10515600" cy="4351338"/>
              </a:xfrm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34445C2B-6C93-43AA-B7B6-0D38268B79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174" y="2434504"/>
            <a:ext cx="6363251" cy="198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62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9212DDF-D669-4998-81A0-E7767EE67FD3}"/>
              </a:ext>
            </a:extLst>
          </p:cNvPr>
          <p:cNvSpPr/>
          <p:nvPr/>
        </p:nvSpPr>
        <p:spPr>
          <a:xfrm>
            <a:off x="0" y="0"/>
            <a:ext cx="12192000" cy="1616364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AFDED52-EE93-459F-B311-A6CE6FAD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16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  <a:latin typeface="Century" panose="02040604050505020304" pitchFamily="18" charset="0"/>
              </a:rPr>
              <a:t>Chain</a:t>
            </a:r>
            <a:endParaRPr lang="zh-CN" altLang="en-US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0CA660D-0B73-4C39-8834-A35728D3B7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30564" y="227820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CN" dirty="0">
                    <a:latin typeface="Century" panose="02040604050505020304" pitchFamily="18" charset="0"/>
                  </a:rPr>
                  <a:t>A chain is a subset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𝐶</m:t>
                    </m:r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∈</m:t>
                    </m:r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𝑆</m:t>
                    </m:r>
                  </m:oMath>
                </a14:m>
                <a:r>
                  <a:rPr lang="en-US" altLang="zh-CN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, 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in which each pair of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𝑎</m:t>
                    </m:r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,</m:t>
                    </m:r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𝑏</m:t>
                    </m:r>
                  </m:oMath>
                </a14:m>
                <a:r>
                  <a:rPr lang="en-US" altLang="zh-CN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is comparable.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(i.e.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𝑎</m:t>
                    </m:r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≼</m:t>
                    </m:r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Latin Modern Math" panose="02000503000000000000" pitchFamily="50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or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Latin Modern Math" panose="02000503000000000000" pitchFamily="50" charset="0"/>
                      </a:rPr>
                      <m:t> </m:t>
                    </m:r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𝑏</m:t>
                    </m:r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≼</m:t>
                    </m:r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𝑎</m:t>
                    </m:r>
                  </m:oMath>
                </a14:m>
                <a:r>
                  <a:rPr lang="en-US" altLang="zh-CN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𝑎</m:t>
                    </m:r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=</m:t>
                    </m:r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𝑏</m:t>
                    </m:r>
                  </m:oMath>
                </a14:m>
                <a:r>
                  <a:rPr lang="en-US" altLang="zh-CN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holds)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>
                    <a:latin typeface="Century" panose="02040604050505020304" pitchFamily="18" charset="0"/>
                  </a:rPr>
                  <a:t>An antichain is a subset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𝐴</m:t>
                    </m:r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∈</m:t>
                    </m:r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𝑆</m:t>
                    </m:r>
                  </m:oMath>
                </a14:m>
                <a:r>
                  <a:rPr lang="en-US" altLang="zh-CN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, 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in which each pair of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𝑎</m:t>
                    </m:r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,</m:t>
                    </m:r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𝑏</m:t>
                    </m:r>
                  </m:oMath>
                </a14:m>
                <a:r>
                  <a:rPr lang="en-US" altLang="zh-CN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is non-comparable. </a:t>
                </a:r>
              </a:p>
              <a:p>
                <a:pPr marL="0" indent="0">
                  <a:buNone/>
                </a:pPr>
                <a:endParaRPr lang="en-US" altLang="zh-CN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0CA660D-0B73-4C39-8834-A35728D3B7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0564" y="2278205"/>
                <a:ext cx="10515600" cy="4351338"/>
              </a:xfrm>
              <a:blipFill>
                <a:blip r:embed="rId2"/>
                <a:stretch>
                  <a:fillRect l="-1217" t="-39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4896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9212DDF-D669-4998-81A0-E7767EE67FD3}"/>
              </a:ext>
            </a:extLst>
          </p:cNvPr>
          <p:cNvSpPr/>
          <p:nvPr/>
        </p:nvSpPr>
        <p:spPr>
          <a:xfrm>
            <a:off x="0" y="0"/>
            <a:ext cx="12192000" cy="1616364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AFDED52-EE93-459F-B311-A6CE6FAD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16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  <a:latin typeface="Century" panose="02040604050505020304" pitchFamily="18" charset="0"/>
              </a:rPr>
              <a:t>Division</a:t>
            </a:r>
            <a:endParaRPr lang="zh-CN" altLang="en-US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0CA660D-0B73-4C39-8834-A35728D3B7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30564" y="2287441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CN" dirty="0">
                    <a:latin typeface="Century" panose="02040604050505020304" pitchFamily="18" charset="0"/>
                  </a:rPr>
                  <a:t>Any nonempty set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𝑆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en-US" altLang="zh-CN" dirty="0">
                    <a:latin typeface="Century" panose="02040604050505020304" pitchFamily="18" charset="0"/>
                  </a:rPr>
                  <a:t>can be divided into </a:t>
                </a:r>
                <a:r>
                  <a:rPr lang="en-US" altLang="zh-CN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chains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  <m:t>𝐶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Latin Modern Math" panose="02000503000000000000" pitchFamily="50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  <m:t>𝐶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Latin Modern Math" panose="02000503000000000000" pitchFamily="50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,…</m:t>
                    </m:r>
                    <m:sSub>
                      <m:sSubPr>
                        <m:ctrlPr>
                          <a:rPr lang="en-US" altLang="zh-CN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  <m:t>𝐶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Latin Modern Math" panose="02000503000000000000" pitchFamily="50" charset="0"/>
                          </a:rPr>
                          <m:t>𝑠</m:t>
                        </m:r>
                      </m:sub>
                    </m:sSub>
                  </m:oMath>
                </a14:m>
                <a:endParaRPr lang="en-US" altLang="zh-CN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pPr marL="0" indent="0">
                  <a:buNone/>
                </a:pPr>
                <a:endParaRPr lang="en-US" altLang="zh-CN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pPr marL="0" indent="0">
                  <a:buNone/>
                </a:pPr>
                <a:r>
                  <a:rPr lang="en-US" altLang="zh-CN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Any nonempty set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𝑆</m:t>
                    </m:r>
                  </m:oMath>
                </a14:m>
                <a:r>
                  <a:rPr lang="en-US" altLang="zh-CN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always contains antichain.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0CA660D-0B73-4C39-8834-A35728D3B7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0564" y="2287441"/>
                <a:ext cx="10515600" cy="4351338"/>
              </a:xfrm>
              <a:blipFill>
                <a:blip r:embed="rId2"/>
                <a:stretch>
                  <a:fillRect l="-1217" t="-37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06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9212DDF-D669-4998-81A0-E7767EE67FD3}"/>
              </a:ext>
            </a:extLst>
          </p:cNvPr>
          <p:cNvSpPr/>
          <p:nvPr/>
        </p:nvSpPr>
        <p:spPr>
          <a:xfrm>
            <a:off x="0" y="0"/>
            <a:ext cx="12192000" cy="1616364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AFDED52-EE93-459F-B311-A6CE6FAD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16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  <a:latin typeface="Century" panose="02040604050505020304" pitchFamily="18" charset="0"/>
              </a:rPr>
              <a:t>Observation</a:t>
            </a:r>
            <a:endParaRPr lang="zh-CN" altLang="en-US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F07DD96-D57B-42BC-B95D-75839CA2933F}"/>
              </a:ext>
            </a:extLst>
          </p:cNvPr>
          <p:cNvSpPr txBox="1"/>
          <p:nvPr/>
        </p:nvSpPr>
        <p:spPr>
          <a:xfrm>
            <a:off x="930565" y="1983265"/>
            <a:ext cx="8228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Latin Modern Math" panose="02000503000000000000" pitchFamily="50" charset="0"/>
                <a:ea typeface="Latin Modern Math" panose="02000503000000000000" pitchFamily="50" charset="0"/>
              </a:rPr>
              <a:t>Size of the largest antichain in the following sets ?</a:t>
            </a:r>
            <a:endParaRPr lang="zh-CN" altLang="en-US" sz="2800" dirty="0">
              <a:latin typeface="Latin Modern Math" panose="02000503000000000000" pitchFamily="50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47B2A712-D8A3-4165-9AD6-4B64D1B29597}"/>
                  </a:ext>
                </a:extLst>
              </p:cNvPr>
              <p:cNvSpPr txBox="1"/>
              <p:nvPr/>
            </p:nvSpPr>
            <p:spPr>
              <a:xfrm>
                <a:off x="2787074" y="5236988"/>
                <a:ext cx="17831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𝑚𝑎𝑥</m:t>
                          </m:r>
                        </m:sub>
                      </m:sSub>
                      <m:r>
                        <a:rPr lang="en-US" altLang="zh-CN" sz="28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=2</m:t>
                      </m:r>
                    </m:oMath>
                  </m:oMathPara>
                </a14:m>
                <a:endParaRPr lang="zh-CN" altLang="en-US" sz="2800" dirty="0">
                  <a:latin typeface="Latin Modern Math" panose="02000503000000000000" pitchFamily="50" charset="0"/>
                </a:endParaRPr>
              </a:p>
            </p:txBody>
          </p:sp>
        </mc:Choice>
        <mc:Fallback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47B2A712-D8A3-4165-9AD6-4B64D1B295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074" y="5236988"/>
                <a:ext cx="1783117" cy="523220"/>
              </a:xfrm>
              <a:prstGeom prst="rect">
                <a:avLst/>
              </a:prstGeom>
              <a:blipFill>
                <a:blip r:embed="rId2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BD22A494-BB62-488D-9681-A332F6B8D4AD}"/>
                  </a:ext>
                </a:extLst>
              </p:cNvPr>
              <p:cNvSpPr txBox="1"/>
              <p:nvPr/>
            </p:nvSpPr>
            <p:spPr>
              <a:xfrm>
                <a:off x="8024093" y="5292404"/>
                <a:ext cx="17831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𝑚𝑎𝑥</m:t>
                          </m:r>
                        </m:sub>
                      </m:sSub>
                      <m:r>
                        <a:rPr lang="en-US" altLang="zh-CN" sz="28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=1</m:t>
                      </m:r>
                    </m:oMath>
                  </m:oMathPara>
                </a14:m>
                <a:endParaRPr lang="zh-CN" altLang="en-US" sz="2800" dirty="0">
                  <a:latin typeface="Latin Modern Math" panose="02000503000000000000" pitchFamily="50" charset="0"/>
                </a:endParaRPr>
              </a:p>
            </p:txBody>
          </p:sp>
        </mc:Choice>
        <mc:Fallback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BD22A494-BB62-488D-9681-A332F6B8D4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4093" y="5292404"/>
                <a:ext cx="1783117" cy="523220"/>
              </a:xfrm>
              <a:prstGeom prst="rect">
                <a:avLst/>
              </a:prstGeom>
              <a:blipFill>
                <a:blip r:embed="rId3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366A89E5-E7AC-4170-8B94-A34CC289A385}"/>
              </a:ext>
            </a:extLst>
          </p:cNvPr>
          <p:cNvSpPr txBox="1"/>
          <p:nvPr/>
        </p:nvSpPr>
        <p:spPr>
          <a:xfrm>
            <a:off x="930564" y="2528972"/>
            <a:ext cx="7975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Latin Modern Math" panose="02000503000000000000" pitchFamily="50" charset="0"/>
              </a:rPr>
              <a:t>The smallest number of chains </a:t>
            </a:r>
            <a:r>
              <a:rPr lang="en-US" altLang="zh-CN" sz="2800" u="sng" dirty="0">
                <a:latin typeface="Latin Modern Math" panose="02000503000000000000" pitchFamily="50" charset="0"/>
              </a:rPr>
              <a:t>dividing</a:t>
            </a:r>
            <a:r>
              <a:rPr lang="en-US" altLang="zh-CN" sz="2800" dirty="0">
                <a:latin typeface="Latin Modern Math" panose="02000503000000000000" pitchFamily="50" charset="0"/>
              </a:rPr>
              <a:t> the set? </a:t>
            </a:r>
            <a:endParaRPr lang="zh-CN" altLang="en-US" sz="2800" dirty="0">
              <a:latin typeface="Latin Modern Math" panose="02000503000000000000" pitchFamily="50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AA82FC59-EF94-49F9-BDD4-4C0C1596F422}"/>
                  </a:ext>
                </a:extLst>
              </p:cNvPr>
              <p:cNvSpPr txBox="1"/>
              <p:nvPr/>
            </p:nvSpPr>
            <p:spPr>
              <a:xfrm>
                <a:off x="2796309" y="5732469"/>
                <a:ext cx="17504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𝑚𝑖𝑛</m:t>
                          </m:r>
                        </m:sub>
                      </m:sSub>
                      <m:r>
                        <a:rPr lang="en-US" altLang="zh-CN" sz="28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=2</m:t>
                      </m:r>
                    </m:oMath>
                  </m:oMathPara>
                </a14:m>
                <a:endParaRPr lang="zh-CN" altLang="en-US" sz="2800" dirty="0">
                  <a:latin typeface="Latin Modern Math" panose="02000503000000000000" pitchFamily="50" charset="0"/>
                </a:endParaRPr>
              </a:p>
            </p:txBody>
          </p:sp>
        </mc:Choice>
        <mc:Fallback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AA82FC59-EF94-49F9-BDD4-4C0C1596F4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6309" y="5732469"/>
                <a:ext cx="175041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389DBDDF-3FA4-4328-8251-616E140DFD1F}"/>
                  </a:ext>
                </a:extLst>
              </p:cNvPr>
              <p:cNvSpPr txBox="1"/>
              <p:nvPr/>
            </p:nvSpPr>
            <p:spPr>
              <a:xfrm>
                <a:off x="8044498" y="5760208"/>
                <a:ext cx="17504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𝑚𝑖𝑛</m:t>
                          </m:r>
                        </m:sub>
                      </m:sSub>
                      <m:r>
                        <a:rPr lang="en-US" altLang="zh-CN" sz="28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=1</m:t>
                      </m:r>
                    </m:oMath>
                  </m:oMathPara>
                </a14:m>
                <a:endParaRPr lang="zh-CN" altLang="en-US" sz="2800" dirty="0">
                  <a:latin typeface="Latin Modern Math" panose="02000503000000000000" pitchFamily="50" charset="0"/>
                </a:endParaRPr>
              </a:p>
            </p:txBody>
          </p:sp>
        </mc:Choice>
        <mc:Fallback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389DBDDF-3FA4-4328-8251-616E140DF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4498" y="5760208"/>
                <a:ext cx="175041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图片 14">
            <a:extLst>
              <a:ext uri="{FF2B5EF4-FFF2-40B4-BE49-F238E27FC236}">
                <a16:creationId xmlns:a16="http://schemas.microsoft.com/office/drawing/2014/main" id="{CE8A215D-4791-454A-A2ED-075FFD5992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08771" y="3346065"/>
            <a:ext cx="2411016" cy="1799265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E47638C9-B5A4-4877-843E-F0FAC39547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3832" y="3405635"/>
            <a:ext cx="2274974" cy="172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166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9212DDF-D669-4998-81A0-E7767EE67FD3}"/>
              </a:ext>
            </a:extLst>
          </p:cNvPr>
          <p:cNvSpPr/>
          <p:nvPr/>
        </p:nvSpPr>
        <p:spPr>
          <a:xfrm>
            <a:off x="0" y="0"/>
            <a:ext cx="12192000" cy="1616364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AFDED52-EE93-459F-B311-A6CE6FAD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16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  <a:latin typeface="Century" panose="02040604050505020304" pitchFamily="18" charset="0"/>
              </a:rPr>
              <a:t>Theorem</a:t>
            </a:r>
            <a:endParaRPr lang="zh-CN" altLang="en-US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47B2A712-D8A3-4165-9AD6-4B64D1B29597}"/>
                  </a:ext>
                </a:extLst>
              </p:cNvPr>
              <p:cNvSpPr txBox="1"/>
              <p:nvPr/>
            </p:nvSpPr>
            <p:spPr>
              <a:xfrm>
                <a:off x="4907982" y="3734651"/>
                <a:ext cx="237603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𝑚𝑎𝑥</m:t>
                          </m:r>
                        </m:sub>
                      </m:sSub>
                      <m:r>
                        <a:rPr lang="en-US" altLang="zh-CN" sz="28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Latin Modern Math" panose="02000503000000000000" pitchFamily="50" charset="0"/>
                              <a:ea typeface="Latin Modern Math" panose="02000503000000000000" pitchFamily="50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zh-CN" altLang="en-US" sz="2400" dirty="0">
                  <a:latin typeface="Latin Modern Math" panose="02000503000000000000" pitchFamily="50" charset="0"/>
                </a:endParaRPr>
              </a:p>
            </p:txBody>
          </p:sp>
        </mc:Choice>
        <mc:Fallback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47B2A712-D8A3-4165-9AD6-4B64D1B295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982" y="3734651"/>
                <a:ext cx="2376035" cy="523220"/>
              </a:xfrm>
              <a:prstGeom prst="rect">
                <a:avLst/>
              </a:prstGeom>
              <a:blipFill>
                <a:blip r:embed="rId2"/>
                <a:stretch>
                  <a:fillRect t="-23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>
            <a:extLst>
              <a:ext uri="{FF2B5EF4-FFF2-40B4-BE49-F238E27FC236}">
                <a16:creationId xmlns:a16="http://schemas.microsoft.com/office/drawing/2014/main" id="{E688F68F-2987-4E58-8D0A-5FB1F6B83C5E}"/>
              </a:ext>
            </a:extLst>
          </p:cNvPr>
          <p:cNvSpPr txBox="1"/>
          <p:nvPr/>
        </p:nvSpPr>
        <p:spPr>
          <a:xfrm>
            <a:off x="997527" y="2343030"/>
            <a:ext cx="2422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Latin Modern Math" panose="02000503000000000000" pitchFamily="50" charset="0"/>
                <a:ea typeface="Latin Modern Math" panose="02000503000000000000" pitchFamily="50" charset="0"/>
              </a:rPr>
              <a:t>(Dilworth,1950) </a:t>
            </a:r>
            <a:endParaRPr lang="zh-CN" altLang="en-US" sz="2400" dirty="0">
              <a:latin typeface="Latin Modern Math" panose="02000503000000000000" pitchFamily="50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78DF2FBC-68A0-4787-B06E-4DBB7F035C69}"/>
                  </a:ext>
                </a:extLst>
              </p:cNvPr>
              <p:cNvSpPr txBox="1"/>
              <p:nvPr/>
            </p:nvSpPr>
            <p:spPr>
              <a:xfrm>
                <a:off x="1067286" y="2864808"/>
                <a:ext cx="51487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For any </a:t>
                </a:r>
                <a:r>
                  <a:rPr lang="en-US" altLang="zh-CN" sz="2400" u="sng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finite</a:t>
                </a:r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partially ordered set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𝑆</m:t>
                    </m:r>
                  </m:oMath>
                </a14:m>
                <a:endParaRPr lang="zh-CN" altLang="en-US" sz="2400" i="1" dirty="0">
                  <a:latin typeface="Latin Modern Math" panose="02000503000000000000" pitchFamily="50" charset="0"/>
                </a:endParaRPr>
              </a:p>
            </p:txBody>
          </p:sp>
        </mc:Choice>
        <mc:Fallback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78DF2FBC-68A0-4787-B06E-4DBB7F035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286" y="2864808"/>
                <a:ext cx="5148782" cy="461665"/>
              </a:xfrm>
              <a:prstGeom prst="rect">
                <a:avLst/>
              </a:prstGeom>
              <a:blipFill>
                <a:blip r:embed="rId3"/>
                <a:stretch>
                  <a:fillRect l="-1775" t="-2632" b="-368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0291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9212DDF-D669-4998-81A0-E7767EE67FD3}"/>
              </a:ext>
            </a:extLst>
          </p:cNvPr>
          <p:cNvSpPr/>
          <p:nvPr/>
        </p:nvSpPr>
        <p:spPr>
          <a:xfrm>
            <a:off x="0" y="0"/>
            <a:ext cx="12192000" cy="1616364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AFDED52-EE93-459F-B311-A6CE6FAD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16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  <a:latin typeface="Century" panose="02040604050505020304" pitchFamily="18" charset="0"/>
              </a:rPr>
              <a:t>Observation</a:t>
            </a:r>
            <a:endParaRPr lang="zh-CN" altLang="en-US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78DF2FBC-68A0-4787-B06E-4DBB7F035C69}"/>
                  </a:ext>
                </a:extLst>
              </p:cNvPr>
              <p:cNvSpPr txBox="1"/>
              <p:nvPr/>
            </p:nvSpPr>
            <p:spPr>
              <a:xfrm>
                <a:off x="681798" y="2015063"/>
                <a:ext cx="10291002" cy="6247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Having learnt basic proving skills graph theory, </a:t>
                </a:r>
              </a:p>
              <a:p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one can try to figure out the proof by himself.</a:t>
                </a:r>
              </a:p>
              <a:p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Do some observation first.</a:t>
                </a:r>
              </a:p>
              <a:p>
                <a:endParaRPr lang="en-US" altLang="zh-CN" sz="20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r>
                  <a:rPr lang="en-US" altLang="zh-CN" sz="22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1.  </a:t>
                </a:r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What does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4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imply ? </a:t>
                </a:r>
              </a:p>
              <a:p>
                <a:pPr marL="457200" indent="-457200">
                  <a:buAutoNum type="arabicPeriod"/>
                </a:pPr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    We can not add any new point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𝑢</m:t>
                    </m:r>
                  </m:oMath>
                </a14:m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into the antichain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𝐴</m:t>
                    </m:r>
                  </m:oMath>
                </a14:m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.</a:t>
                </a:r>
              </a:p>
              <a:p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   </a:t>
                </a:r>
              </a:p>
              <a:p>
                <a:r>
                  <a:rPr lang="en-US" altLang="zh-CN" sz="2400" b="0" dirty="0">
                    <a:ea typeface="Latin Modern Math" panose="02000503000000000000" pitchFamily="50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∀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 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𝑢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∈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𝑆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Latin Modern Math" panose="02000503000000000000" pitchFamily="50" charset="0"/>
                      </a:rPr>
                      <m:t> 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−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𝐴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,∃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Latin Modern Math" panose="02000503000000000000" pitchFamily="50" charset="0"/>
                      </a:rPr>
                      <m:t> 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𝑣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∈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𝐴</m:t>
                    </m:r>
                  </m:oMath>
                </a14:m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, there exists a path connecting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𝑢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,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𝑣</m:t>
                    </m:r>
                  </m:oMath>
                </a14:m>
                <a:endParaRPr lang="en-US" altLang="zh-CN" sz="2400" i="1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r>
                  <a:rPr lang="en-US" altLang="zh-CN" sz="2400" i="1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</a:t>
                </a:r>
              </a:p>
              <a:p>
                <a:r>
                  <a:rPr lang="en-US" altLang="zh-CN" sz="2400" i="1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    </a:t>
                </a:r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(Local Maximal)</a:t>
                </a:r>
              </a:p>
              <a:p>
                <a:endParaRPr lang="en-US" altLang="zh-CN" sz="2200" i="1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2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</a:t>
                </a:r>
              </a:p>
              <a:p>
                <a:endParaRPr lang="en-US" altLang="zh-CN" sz="2400" i="1" dirty="0">
                  <a:latin typeface="Latin Modern Math" panose="02000503000000000000" pitchFamily="50" charset="0"/>
                </a:endParaRPr>
              </a:p>
            </p:txBody>
          </p:sp>
        </mc:Choice>
        <mc:Fallback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78DF2FBC-68A0-4787-B06E-4DBB7F035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98" y="2015063"/>
                <a:ext cx="10291002" cy="6247864"/>
              </a:xfrm>
              <a:prstGeom prst="rect">
                <a:avLst/>
              </a:prstGeom>
              <a:blipFill>
                <a:blip r:embed="rId2"/>
                <a:stretch>
                  <a:fillRect l="-948" t="-7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136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9212DDF-D669-4998-81A0-E7767EE67FD3}"/>
              </a:ext>
            </a:extLst>
          </p:cNvPr>
          <p:cNvSpPr/>
          <p:nvPr/>
        </p:nvSpPr>
        <p:spPr>
          <a:xfrm>
            <a:off x="0" y="0"/>
            <a:ext cx="12192000" cy="1616364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AFDED52-EE93-459F-B311-A6CE6FAD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16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  <a:latin typeface="Century" panose="02040604050505020304" pitchFamily="18" charset="0"/>
              </a:rPr>
              <a:t>Observation</a:t>
            </a:r>
            <a:endParaRPr lang="zh-CN" altLang="en-US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78DF2FBC-68A0-4787-B06E-4DBB7F035C69}"/>
                  </a:ext>
                </a:extLst>
              </p:cNvPr>
              <p:cNvSpPr txBox="1"/>
              <p:nvPr/>
            </p:nvSpPr>
            <p:spPr>
              <a:xfrm>
                <a:off x="596231" y="2218263"/>
                <a:ext cx="5296065" cy="15697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2. Easy to verify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2400" b="0" i="0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Latin Modern Math" panose="02000503000000000000" pitchFamily="50" charset="0"/>
                            <a:ea typeface="Latin Modern Math" panose="02000503000000000000" pitchFamily="50" charset="0"/>
                          </a:rPr>
                          <m:t>𝐷</m:t>
                        </m:r>
                      </m:e>
                    </m:d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≥|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𝐴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|</m:t>
                    </m:r>
                  </m:oMath>
                </a14:m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By Contradiction.  If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∃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𝐴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,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𝐷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,|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𝐷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|&lt;|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𝐴</m:t>
                    </m:r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|</m:t>
                    </m:r>
                  </m:oMath>
                </a14:m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</p:txBody>
          </p:sp>
        </mc:Choice>
        <mc:Fallback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78DF2FBC-68A0-4787-B06E-4DBB7F035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231" y="2218263"/>
                <a:ext cx="5296065" cy="1569789"/>
              </a:xfrm>
              <a:prstGeom prst="rect">
                <a:avLst/>
              </a:prstGeom>
              <a:blipFill>
                <a:blip r:embed="rId2"/>
                <a:stretch>
                  <a:fillRect l="-1841" t="-2335" r="-3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图片 2">
            <a:extLst>
              <a:ext uri="{FF2B5EF4-FFF2-40B4-BE49-F238E27FC236}">
                <a16:creationId xmlns:a16="http://schemas.microsoft.com/office/drawing/2014/main" id="{03DAF76C-18E6-4FCD-AF82-667B59FA7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1586" y="2105064"/>
            <a:ext cx="4100420" cy="193899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9E8E6A1-601F-4863-B626-9C46A4FF56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8583" y="4565036"/>
            <a:ext cx="2909453" cy="186321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7590F72-DBAE-494E-9775-5335BE46B022}"/>
                  </a:ext>
                </a:extLst>
              </p:cNvPr>
              <p:cNvSpPr txBox="1"/>
              <p:nvPr/>
            </p:nvSpPr>
            <p:spPr>
              <a:xfrm>
                <a:off x="596231" y="3646513"/>
                <a:ext cx="4712252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Applying Pigeonhole principle,</a:t>
                </a: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∃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Latin Modern Math" panose="02000503000000000000" pitchFamily="50" charset="0"/>
                        </a:rPr>
                        <m:t> 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𝑃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∈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𝐷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,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𝑎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,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𝑏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∈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𝐴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s</m:t>
                      </m:r>
                      <m:r>
                        <a:rPr lang="en-US" altLang="zh-CN" sz="2400" b="0" i="0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t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ea typeface="Latin Modern Math" panose="02000503000000000000" pitchFamily="50" charset="0"/>
                        </a:rPr>
                        <m:t>. </m:t>
                      </m:r>
                      <m:r>
                        <a:rPr lang="en-US" altLang="zh-CN" sz="2400" b="0" i="0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 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𝑎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,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𝑏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∈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𝑃</m:t>
                      </m:r>
                    </m:oMath>
                  </m:oMathPara>
                </a14:m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∃ </m:t>
                      </m:r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chain</m:t>
                      </m:r>
                      <m:r>
                        <a:rPr lang="en-US" altLang="zh-CN" sz="2400" b="0" i="0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 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𝐶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⊂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𝑃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, 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𝑎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,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𝑏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∈</m:t>
                      </m:r>
                      <m:r>
                        <a:rPr lang="en-US" altLang="zh-CN" sz="2400" b="0" i="1" smtClean="0">
                          <a:latin typeface="Latin Modern Math" panose="02000503000000000000" pitchFamily="50" charset="0"/>
                          <a:ea typeface="Latin Modern Math" panose="02000503000000000000" pitchFamily="50" charset="0"/>
                        </a:rPr>
                        <m:t>𝐶</m:t>
                      </m:r>
                    </m:oMath>
                  </m:oMathPara>
                </a14:m>
                <a:endParaRPr lang="zh-CN" altLang="en-US" sz="2400" dirty="0">
                  <a:latin typeface="Latin Modern Math" panose="02000503000000000000" pitchFamily="50" charset="0"/>
                </a:endParaRPr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7590F72-DBAE-494E-9775-5335BE46B0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231" y="3646513"/>
                <a:ext cx="4712252" cy="1938992"/>
              </a:xfrm>
              <a:prstGeom prst="rect">
                <a:avLst/>
              </a:prstGeom>
              <a:blipFill>
                <a:blip r:embed="rId5"/>
                <a:stretch>
                  <a:fillRect l="-2070" t="-25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6861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9212DDF-D669-4998-81A0-E7767EE67FD3}"/>
              </a:ext>
            </a:extLst>
          </p:cNvPr>
          <p:cNvSpPr/>
          <p:nvPr/>
        </p:nvSpPr>
        <p:spPr>
          <a:xfrm>
            <a:off x="0" y="0"/>
            <a:ext cx="12192000" cy="1616364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AFDED52-EE93-459F-B311-A6CE6FAD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16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  <a:latin typeface="Century" panose="02040604050505020304" pitchFamily="18" charset="0"/>
              </a:rPr>
              <a:t>Observation</a:t>
            </a:r>
            <a:endParaRPr lang="zh-CN" altLang="en-US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78DF2FBC-68A0-4787-B06E-4DBB7F035C69}"/>
                  </a:ext>
                </a:extLst>
              </p:cNvPr>
              <p:cNvSpPr txBox="1"/>
              <p:nvPr/>
            </p:nvSpPr>
            <p:spPr>
              <a:xfrm>
                <a:off x="1143617" y="2031998"/>
                <a:ext cx="6153109" cy="8463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pPr marL="457200" indent="-457200">
                  <a:buAutoNum type="arabicPeriod" startAt="3"/>
                </a:pPr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𝑘</m:t>
                    </m:r>
                  </m:oMath>
                </a14:m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overlappable path cover implies a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𝑘</m:t>
                    </m:r>
                  </m:oMath>
                </a14:m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chain division and vice versa.</a:t>
                </a: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   Inspiration:</a:t>
                </a:r>
              </a:p>
              <a:p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   path cover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Latin Modern Math" panose="02000503000000000000" pitchFamily="50" charset="0"/>
                        <a:ea typeface="Latin Modern Math" panose="02000503000000000000" pitchFamily="50" charset="0"/>
                      </a:rPr>
                      <m:t>⇒</m:t>
                    </m:r>
                  </m:oMath>
                </a14:m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vertex cover </a:t>
                </a:r>
              </a:p>
              <a:p>
                <a:r>
                  <a:rPr lang="en-US" altLang="zh-CN" sz="2400" b="1" dirty="0">
                    <a:latin typeface="Century" panose="02040604050505020304" pitchFamily="18" charset="0"/>
                  </a:rPr>
                  <a:t>     </a:t>
                </a:r>
              </a:p>
              <a:p>
                <a:endParaRPr lang="en-US" altLang="zh-CN" sz="2400" dirty="0">
                  <a:latin typeface="Century" panose="02040604050505020304" pitchFamily="18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b="1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pPr marL="457200" indent="-457200">
                  <a:buAutoNum type="arabicPeriod"/>
                </a:pPr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r>
                  <a:rPr lang="en-US" altLang="zh-CN" sz="24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    </a:t>
                </a:r>
                <a:endParaRPr lang="en-US" altLang="zh-CN" sz="2400" i="1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4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8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endParaRPr lang="en-US" altLang="zh-CN" sz="2800" dirty="0">
                  <a:latin typeface="Latin Modern Math" panose="02000503000000000000" pitchFamily="50" charset="0"/>
                  <a:ea typeface="Latin Modern Math" panose="02000503000000000000" pitchFamily="50" charset="0"/>
                </a:endParaRPr>
              </a:p>
              <a:p>
                <a:r>
                  <a:rPr lang="en-US" altLang="zh-CN" sz="2800" dirty="0">
                    <a:latin typeface="Latin Modern Math" panose="02000503000000000000" pitchFamily="50" charset="0"/>
                    <a:ea typeface="Latin Modern Math" panose="02000503000000000000" pitchFamily="50" charset="0"/>
                  </a:rPr>
                  <a:t> </a:t>
                </a:r>
              </a:p>
              <a:p>
                <a:endParaRPr lang="en-US" altLang="zh-CN" sz="2800" i="1" dirty="0">
                  <a:latin typeface="Latin Modern Math" panose="02000503000000000000" pitchFamily="50" charset="0"/>
                </a:endParaRPr>
              </a:p>
            </p:txBody>
          </p:sp>
        </mc:Choice>
        <mc:Fallback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78DF2FBC-68A0-4787-B06E-4DBB7F035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617" y="2031998"/>
                <a:ext cx="6153109" cy="8463855"/>
              </a:xfrm>
              <a:prstGeom prst="rect">
                <a:avLst/>
              </a:prstGeom>
              <a:blipFill>
                <a:blip r:embed="rId2"/>
                <a:stretch>
                  <a:fillRect l="-14965" t="-111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5FDEE4A3-AAD2-49B5-9074-B453118A2592}"/>
              </a:ext>
            </a:extLst>
          </p:cNvPr>
          <p:cNvSpPr txBox="1"/>
          <p:nvPr/>
        </p:nvSpPr>
        <p:spPr>
          <a:xfrm>
            <a:off x="1533236" y="4673600"/>
            <a:ext cx="5643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entury" panose="02040604050505020304" pitchFamily="18" charset="0"/>
              </a:rPr>
              <a:t>Build a bipartite graph G to illustrate the possibilities.</a:t>
            </a:r>
          </a:p>
          <a:p>
            <a:endParaRPr lang="zh-CN" altLang="en-US" sz="2400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77C39C23-F982-4CEE-85A4-8BCA449AB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3430" y="2237591"/>
            <a:ext cx="3154953" cy="339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104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580</Words>
  <Application>Microsoft Office PowerPoint</Application>
  <PresentationFormat>宽屏</PresentationFormat>
  <Paragraphs>144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等线</vt:lpstr>
      <vt:lpstr>等线 Light</vt:lpstr>
      <vt:lpstr>Arial</vt:lpstr>
      <vt:lpstr>Cambria Math</vt:lpstr>
      <vt:lpstr>Century</vt:lpstr>
      <vt:lpstr>Latin Modern Math</vt:lpstr>
      <vt:lpstr>Office 主题​​</vt:lpstr>
      <vt:lpstr>Dilworth theorem and Duality in graph</vt:lpstr>
      <vt:lpstr>Review : Set Order</vt:lpstr>
      <vt:lpstr>Chain</vt:lpstr>
      <vt:lpstr>Division</vt:lpstr>
      <vt:lpstr>Observation</vt:lpstr>
      <vt:lpstr>Theorem</vt:lpstr>
      <vt:lpstr>Observation</vt:lpstr>
      <vt:lpstr>Observation</vt:lpstr>
      <vt:lpstr>Observation</vt:lpstr>
      <vt:lpstr>Proof</vt:lpstr>
      <vt:lpstr>Proof</vt:lpstr>
      <vt:lpstr>Primal-Dual Schema</vt:lpstr>
      <vt:lpstr>Primal-Dual Schema</vt:lpstr>
      <vt:lpstr>Primal-Dual Schema</vt:lpstr>
      <vt:lpstr>Primal-Dual Schema</vt:lpstr>
      <vt:lpstr>Primal-Dual Schema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81271</dc:creator>
  <cp:lastModifiedBy> </cp:lastModifiedBy>
  <cp:revision>33</cp:revision>
  <dcterms:created xsi:type="dcterms:W3CDTF">2018-12-27T08:27:20Z</dcterms:created>
  <dcterms:modified xsi:type="dcterms:W3CDTF">2018-12-28T06:41:00Z</dcterms:modified>
</cp:coreProperties>
</file>