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27"/>
  </p:notesMasterIdLst>
  <p:sldIdLst>
    <p:sldId id="256" r:id="rId2"/>
    <p:sldId id="318" r:id="rId3"/>
    <p:sldId id="320" r:id="rId4"/>
    <p:sldId id="274" r:id="rId5"/>
    <p:sldId id="321" r:id="rId6"/>
    <p:sldId id="293" r:id="rId7"/>
    <p:sldId id="296" r:id="rId8"/>
    <p:sldId id="297" r:id="rId9"/>
    <p:sldId id="295" r:id="rId10"/>
    <p:sldId id="311" r:id="rId11"/>
    <p:sldId id="322" r:id="rId12"/>
    <p:sldId id="298" r:id="rId13"/>
    <p:sldId id="319" r:id="rId14"/>
    <p:sldId id="313" r:id="rId15"/>
    <p:sldId id="323" r:id="rId16"/>
    <p:sldId id="301" r:id="rId17"/>
    <p:sldId id="324" r:id="rId18"/>
    <p:sldId id="315" r:id="rId19"/>
    <p:sldId id="325" r:id="rId20"/>
    <p:sldId id="303" r:id="rId21"/>
    <p:sldId id="310" r:id="rId22"/>
    <p:sldId id="290" r:id="rId23"/>
    <p:sldId id="316" r:id="rId24"/>
    <p:sldId id="317" r:id="rId25"/>
    <p:sldId id="273" r:id="rId2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charset="-122"/>
        <a:cs typeface="+mn-cs"/>
      </a:defRPr>
    </a:lvl1pPr>
    <a:lvl2pPr marL="457200" algn="l" rtl="0" eaLnBrk="0" fontAlgn="base" hangingPunct="0">
      <a:spcBef>
        <a:spcPct val="0"/>
      </a:spcBef>
      <a:spcAft>
        <a:spcPct val="0"/>
      </a:spcAft>
      <a:defRPr kern="1200">
        <a:solidFill>
          <a:schemeClr val="tx1"/>
        </a:solidFill>
        <a:latin typeface="Arial" charset="0"/>
        <a:ea typeface="宋体" charset="-122"/>
        <a:cs typeface="+mn-cs"/>
      </a:defRPr>
    </a:lvl2pPr>
    <a:lvl3pPr marL="914400" algn="l" rtl="0" eaLnBrk="0" fontAlgn="base" hangingPunct="0">
      <a:spcBef>
        <a:spcPct val="0"/>
      </a:spcBef>
      <a:spcAft>
        <a:spcPct val="0"/>
      </a:spcAft>
      <a:defRPr kern="1200">
        <a:solidFill>
          <a:schemeClr val="tx1"/>
        </a:solidFill>
        <a:latin typeface="Arial" charset="0"/>
        <a:ea typeface="宋体" charset="-122"/>
        <a:cs typeface="+mn-cs"/>
      </a:defRPr>
    </a:lvl3pPr>
    <a:lvl4pPr marL="1371600" algn="l" rtl="0" eaLnBrk="0" fontAlgn="base" hangingPunct="0">
      <a:spcBef>
        <a:spcPct val="0"/>
      </a:spcBef>
      <a:spcAft>
        <a:spcPct val="0"/>
      </a:spcAft>
      <a:defRPr kern="1200">
        <a:solidFill>
          <a:schemeClr val="tx1"/>
        </a:solidFill>
        <a:latin typeface="Arial" charset="0"/>
        <a:ea typeface="宋体" charset="-122"/>
        <a:cs typeface="+mn-cs"/>
      </a:defRPr>
    </a:lvl4pPr>
    <a:lvl5pPr marL="1828800" algn="l" rtl="0" eaLnBrk="0" fontAlgn="base" hangingPunct="0">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B2B2B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27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宋体" pitchFamily="2" charset="-122"/>
              </a:defRPr>
            </a:lvl1pPr>
          </a:lstStyle>
          <a:p>
            <a:pPr>
              <a:defRPr/>
            </a:pPr>
            <a:endParaRPr lang="zh-CN" altLang="zh-CN"/>
          </a:p>
        </p:txBody>
      </p:sp>
      <p:sp>
        <p:nvSpPr>
          <p:cNvPr id="30724" name="Rectangle 4"/>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a:t>Click to edit Master text styles</a:t>
            </a:r>
          </a:p>
          <a:p>
            <a:pPr lvl="1"/>
            <a:r>
              <a:rPr lang="zh-CN" altLang="zh-CN" noProof="0"/>
              <a:t>Second level</a:t>
            </a:r>
          </a:p>
          <a:p>
            <a:pPr lvl="2"/>
            <a:r>
              <a:rPr lang="zh-CN" altLang="zh-CN" noProof="0"/>
              <a:t>Third level</a:t>
            </a:r>
          </a:p>
          <a:p>
            <a:pPr lvl="3"/>
            <a:r>
              <a:rPr lang="zh-CN" altLang="zh-CN" noProof="0"/>
              <a:t>Fourth level</a:t>
            </a:r>
          </a:p>
          <a:p>
            <a:pPr lvl="4"/>
            <a:r>
              <a:rPr lang="zh-CN" altLang="zh-CN"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D637D73-8D20-4ED7-AD20-6AB2417F13AE}" type="slidenum">
              <a:rPr lang="zh-CN" altLang="zh-CN"/>
              <a:pPr>
                <a:defRPr/>
              </a:pPr>
              <a:t>‹#›</a:t>
            </a:fld>
            <a:endParaRPr lang="zh-CN" altLang="zh-CN"/>
          </a:p>
        </p:txBody>
      </p:sp>
    </p:spTree>
    <p:extLst>
      <p:ext uri="{BB962C8B-B14F-4D97-AF65-F5344CB8AC3E}">
        <p14:creationId xmlns:p14="http://schemas.microsoft.com/office/powerpoint/2010/main" val="1461288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Arial" charset="0"/>
              <a:ea typeface="宋体" charset="-122"/>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89C2EB2B-E148-42DE-91CF-F270B0F2F0A6}" type="slidenum">
              <a:rPr lang="zh-CN" altLang="zh-CN" smtClean="0"/>
              <a:pPr/>
              <a:t>1</a:t>
            </a:fld>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p:sp>
      <p:sp>
        <p:nvSpPr>
          <p:cNvPr id="3277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Arial" charset="0"/>
              <a:ea typeface="宋体" charset="-122"/>
            </a:endParaRPr>
          </a:p>
        </p:txBody>
      </p:sp>
      <p:sp>
        <p:nvSpPr>
          <p:cNvPr id="3277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AF16DE65-4DEF-4C9F-9C3B-F3F40B154499}" type="slidenum">
              <a:rPr lang="zh-CN" altLang="zh-CN" smtClean="0"/>
              <a:pPr/>
              <a:t>9</a:t>
            </a:fld>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Arial" charset="0"/>
              <a:ea typeface="宋体" charset="-122"/>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EFDA82BA-3355-4C96-AFAA-3307C3BCB4E2}" type="slidenum">
              <a:rPr lang="zh-CN" altLang="zh-CN" smtClean="0"/>
              <a:pPr/>
              <a:t>21</a:t>
            </a:fld>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2625" y="4222750"/>
            <a:ext cx="7772400" cy="890588"/>
          </a:xfrm>
        </p:spPr>
        <p:txBody>
          <a:bodyPr/>
          <a:lstStyle>
            <a:lvl1pPr>
              <a:defRPr>
                <a:solidFill>
                  <a:schemeClr val="bg1"/>
                </a:solidFill>
              </a:defRPr>
            </a:lvl1pPr>
          </a:lstStyle>
          <a:p>
            <a:pPr lvl="0"/>
            <a:r>
              <a:rPr lang="en-US" altLang="zh-CN" noProof="0"/>
              <a:t>Click to edit Master title style</a:t>
            </a:r>
            <a:endParaRPr lang="zh-CN" noProof="0"/>
          </a:p>
        </p:txBody>
      </p:sp>
      <p:sp>
        <p:nvSpPr>
          <p:cNvPr id="2051" name="Rectangle 3"/>
          <p:cNvSpPr>
            <a:spLocks noGrp="1" noChangeArrowheads="1"/>
          </p:cNvSpPr>
          <p:nvPr>
            <p:ph type="subTitle" idx="1"/>
          </p:nvPr>
        </p:nvSpPr>
        <p:spPr>
          <a:xfrm>
            <a:off x="1331913" y="5302250"/>
            <a:ext cx="6400800" cy="625475"/>
          </a:xfrm>
        </p:spPr>
        <p:txBody>
          <a:bodyPr/>
          <a:lstStyle>
            <a:lvl1pPr marL="0" indent="0" algn="ctr">
              <a:buFont typeface="Wingdings" pitchFamily="2" charset="2"/>
              <a:buNone/>
              <a:defRPr>
                <a:solidFill>
                  <a:schemeClr val="bg1"/>
                </a:solidFill>
              </a:defRPr>
            </a:lvl1pPr>
          </a:lstStyle>
          <a:p>
            <a:pPr lvl="0"/>
            <a:r>
              <a:rPr lang="en-US" altLang="zh-CN" noProof="0"/>
              <a:t>Click to edit Master subtitle style</a:t>
            </a:r>
            <a:endParaRPr lang="zh-CN" noProof="0"/>
          </a:p>
        </p:txBody>
      </p:sp>
    </p:spTree>
    <p:extLst>
      <p:ext uri="{BB962C8B-B14F-4D97-AF65-F5344CB8AC3E}">
        <p14:creationId xmlns:p14="http://schemas.microsoft.com/office/powerpoint/2010/main" val="3009235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CE85284B-6E60-4346-A0A5-4885BDC8CB3D}" type="slidenum">
              <a:rPr lang="zh-CN" altLang="zh-CN"/>
              <a:pPr>
                <a:defRPr/>
              </a:pPr>
              <a:t>‹#›</a:t>
            </a:fld>
            <a:endParaRPr lang="zh-CN" altLang="zh-CN"/>
          </a:p>
        </p:txBody>
      </p:sp>
    </p:spTree>
    <p:extLst>
      <p:ext uri="{BB962C8B-B14F-4D97-AF65-F5344CB8AC3E}">
        <p14:creationId xmlns:p14="http://schemas.microsoft.com/office/powerpoint/2010/main" val="158242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3AFFF7F5-52BE-4DF0-80D2-AEC3D55CD0B3}" type="slidenum">
              <a:rPr lang="zh-CN" altLang="zh-CN"/>
              <a:pPr>
                <a:defRPr/>
              </a:pPr>
              <a:t>‹#›</a:t>
            </a:fld>
            <a:endParaRPr lang="zh-CN" altLang="zh-CN"/>
          </a:p>
        </p:txBody>
      </p:sp>
    </p:spTree>
    <p:extLst>
      <p:ext uri="{BB962C8B-B14F-4D97-AF65-F5344CB8AC3E}">
        <p14:creationId xmlns:p14="http://schemas.microsoft.com/office/powerpoint/2010/main" val="191500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35E784F1-F89D-4B59-A94A-27816819D409}" type="slidenum">
              <a:rPr lang="zh-CN" altLang="zh-CN"/>
              <a:pPr>
                <a:defRPr/>
              </a:pPr>
              <a:t>‹#›</a:t>
            </a:fld>
            <a:endParaRPr lang="zh-CN" altLang="zh-CN"/>
          </a:p>
        </p:txBody>
      </p:sp>
    </p:spTree>
    <p:extLst>
      <p:ext uri="{BB962C8B-B14F-4D97-AF65-F5344CB8AC3E}">
        <p14:creationId xmlns:p14="http://schemas.microsoft.com/office/powerpoint/2010/main" val="189277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906AD5A1-CBB0-448C-92BE-4BFEB086353F}" type="slidenum">
              <a:rPr lang="zh-CN" altLang="zh-CN"/>
              <a:pPr>
                <a:defRPr/>
              </a:pPr>
              <a:t>‹#›</a:t>
            </a:fld>
            <a:endParaRPr lang="zh-CN" altLang="zh-CN"/>
          </a:p>
        </p:txBody>
      </p:sp>
    </p:spTree>
    <p:extLst>
      <p:ext uri="{BB962C8B-B14F-4D97-AF65-F5344CB8AC3E}">
        <p14:creationId xmlns:p14="http://schemas.microsoft.com/office/powerpoint/2010/main" val="380822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63DBA9D4-BA5F-4A27-BE0E-94DEF2EFB902}" type="slidenum">
              <a:rPr lang="zh-CN" altLang="zh-CN"/>
              <a:pPr>
                <a:defRPr/>
              </a:pPr>
              <a:t>‹#›</a:t>
            </a:fld>
            <a:endParaRPr lang="zh-CN" altLang="zh-CN"/>
          </a:p>
        </p:txBody>
      </p:sp>
    </p:spTree>
    <p:extLst>
      <p:ext uri="{BB962C8B-B14F-4D97-AF65-F5344CB8AC3E}">
        <p14:creationId xmlns:p14="http://schemas.microsoft.com/office/powerpoint/2010/main" val="429389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pPr>
              <a:defRPr/>
            </a:pPr>
            <a:fld id="{EBC11FEA-21A6-44AA-B822-4477D7FE20F3}" type="slidenum">
              <a:rPr lang="zh-CN" altLang="zh-CN"/>
              <a:pPr>
                <a:defRPr/>
              </a:pPr>
              <a:t>‹#›</a:t>
            </a:fld>
            <a:endParaRPr lang="zh-CN" altLang="zh-CN"/>
          </a:p>
        </p:txBody>
      </p:sp>
    </p:spTree>
    <p:extLst>
      <p:ext uri="{BB962C8B-B14F-4D97-AF65-F5344CB8AC3E}">
        <p14:creationId xmlns:p14="http://schemas.microsoft.com/office/powerpoint/2010/main" val="317147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58FFF9D8-A1ED-45E1-B542-8CE8234C74C7}" type="slidenum">
              <a:rPr lang="zh-CN" altLang="zh-CN"/>
              <a:pPr>
                <a:defRPr/>
              </a:pPr>
              <a:t>‹#›</a:t>
            </a:fld>
            <a:endParaRPr lang="zh-CN" altLang="zh-CN"/>
          </a:p>
        </p:txBody>
      </p:sp>
    </p:spTree>
    <p:extLst>
      <p:ext uri="{BB962C8B-B14F-4D97-AF65-F5344CB8AC3E}">
        <p14:creationId xmlns:p14="http://schemas.microsoft.com/office/powerpoint/2010/main" val="210950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pPr>
              <a:defRPr/>
            </a:pPr>
            <a:fld id="{294C8C50-5321-492C-A6F2-F5DF2DCFB4C7}" type="slidenum">
              <a:rPr lang="zh-CN" altLang="zh-CN"/>
              <a:pPr>
                <a:defRPr/>
              </a:pPr>
              <a:t>‹#›</a:t>
            </a:fld>
            <a:endParaRPr lang="zh-CN" altLang="zh-CN"/>
          </a:p>
        </p:txBody>
      </p:sp>
    </p:spTree>
    <p:extLst>
      <p:ext uri="{BB962C8B-B14F-4D97-AF65-F5344CB8AC3E}">
        <p14:creationId xmlns:p14="http://schemas.microsoft.com/office/powerpoint/2010/main" val="322277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6EAC247D-3253-4272-8611-CD1C06A8EDE1}" type="slidenum">
              <a:rPr lang="zh-CN" altLang="zh-CN"/>
              <a:pPr>
                <a:defRPr/>
              </a:pPr>
              <a:t>‹#›</a:t>
            </a:fld>
            <a:endParaRPr lang="zh-CN" altLang="zh-CN"/>
          </a:p>
        </p:txBody>
      </p:sp>
    </p:spTree>
    <p:extLst>
      <p:ext uri="{BB962C8B-B14F-4D97-AF65-F5344CB8AC3E}">
        <p14:creationId xmlns:p14="http://schemas.microsoft.com/office/powerpoint/2010/main" val="357777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2C2CACAA-6871-4C00-BB50-8DE864BDDD6B}" type="slidenum">
              <a:rPr lang="zh-CN" altLang="zh-CN"/>
              <a:pPr>
                <a:defRPr/>
              </a:pPr>
              <a:t>‹#›</a:t>
            </a:fld>
            <a:endParaRPr lang="zh-CN" altLang="zh-CN"/>
          </a:p>
        </p:txBody>
      </p:sp>
    </p:spTree>
    <p:extLst>
      <p:ext uri="{BB962C8B-B14F-4D97-AF65-F5344CB8AC3E}">
        <p14:creationId xmlns:p14="http://schemas.microsoft.com/office/powerpoint/2010/main" val="379111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宋体" pitchFamily="2" charset="-122"/>
              </a:defRPr>
            </a:lvl1pPr>
          </a:lstStyle>
          <a:p>
            <a:pPr>
              <a:defRPr/>
            </a:pPr>
            <a:endParaRPr lang="zh-CN" altLang="zh-CN"/>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ea typeface="宋体" pitchFamily="2" charset="-122"/>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ea typeface="宋体" pitchFamily="2" charset="-122"/>
              </a:defRPr>
            </a:lvl1pPr>
          </a:lstStyle>
          <a:p>
            <a:pPr>
              <a:defRPr/>
            </a:pPr>
            <a:fld id="{EBB12863-330E-406F-9A63-C59866DCAC07}" type="slidenum">
              <a:rPr lang="zh-CN" altLang="zh-CN"/>
              <a:pPr>
                <a:defRPr/>
              </a:pPr>
              <a:t>‹#›</a:t>
            </a:fld>
            <a:endParaRPr lang="zh-CN" altLang="zh-CN"/>
          </a:p>
        </p:txBody>
      </p:sp>
    </p:spTree>
  </p:cSld>
  <p:clrMap bg1="lt1" tx1="dk1" bg2="lt2" tx2="dk2" accent1="accent1" accent2="accent2" accent3="accent3" accent4="accent4" accent5="accent5" accent6="accent6" hlink="hlink" folHlink="folHlink"/>
  <p:sldLayoutIdLst>
    <p:sldLayoutId id="2147484050"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Impact" pitchFamily="34" charset="0"/>
          <a:ea typeface="微软雅黑" pitchFamily="34" charset="-122"/>
        </a:defRPr>
      </a:lvl2pPr>
      <a:lvl3pPr algn="ctr" rtl="0" eaLnBrk="0" fontAlgn="base" hangingPunct="0">
        <a:spcBef>
          <a:spcPct val="0"/>
        </a:spcBef>
        <a:spcAft>
          <a:spcPct val="0"/>
        </a:spcAft>
        <a:defRPr sz="4000" b="1">
          <a:solidFill>
            <a:schemeClr val="tx1"/>
          </a:solidFill>
          <a:latin typeface="Impact" pitchFamily="34" charset="0"/>
          <a:ea typeface="微软雅黑" pitchFamily="34" charset="-122"/>
        </a:defRPr>
      </a:lvl3pPr>
      <a:lvl4pPr algn="ctr" rtl="0" eaLnBrk="0" fontAlgn="base" hangingPunct="0">
        <a:spcBef>
          <a:spcPct val="0"/>
        </a:spcBef>
        <a:spcAft>
          <a:spcPct val="0"/>
        </a:spcAft>
        <a:defRPr sz="4000" b="1">
          <a:solidFill>
            <a:schemeClr val="tx1"/>
          </a:solidFill>
          <a:latin typeface="Impact" pitchFamily="34" charset="0"/>
          <a:ea typeface="微软雅黑" pitchFamily="34" charset="-122"/>
        </a:defRPr>
      </a:lvl4pPr>
      <a:lvl5pPr algn="ctr" rtl="0" eaLnBrk="0" fontAlgn="base" hangingPunct="0">
        <a:spcBef>
          <a:spcPct val="0"/>
        </a:spcBef>
        <a:spcAft>
          <a:spcPct val="0"/>
        </a:spcAft>
        <a:defRPr sz="4000" b="1">
          <a:solidFill>
            <a:schemeClr val="tx1"/>
          </a:solidFill>
          <a:latin typeface="Impact" pitchFamily="34" charset="0"/>
          <a:ea typeface="微软雅黑" pitchFamily="34" charset="-122"/>
        </a:defRPr>
      </a:lvl5pPr>
      <a:lvl6pPr marL="457200" algn="ctr" rtl="0" eaLnBrk="1" fontAlgn="base" hangingPunct="1">
        <a:spcBef>
          <a:spcPct val="0"/>
        </a:spcBef>
        <a:spcAft>
          <a:spcPct val="0"/>
        </a:spcAft>
        <a:defRPr sz="4000" b="1">
          <a:solidFill>
            <a:schemeClr val="tx1"/>
          </a:solidFill>
          <a:latin typeface="Impact" pitchFamily="34" charset="0"/>
          <a:ea typeface="微软雅黑" pitchFamily="34" charset="-122"/>
        </a:defRPr>
      </a:lvl6pPr>
      <a:lvl7pPr marL="914400" algn="ctr" rtl="0" eaLnBrk="1" fontAlgn="base" hangingPunct="1">
        <a:spcBef>
          <a:spcPct val="0"/>
        </a:spcBef>
        <a:spcAft>
          <a:spcPct val="0"/>
        </a:spcAft>
        <a:defRPr sz="4000" b="1">
          <a:solidFill>
            <a:schemeClr val="tx1"/>
          </a:solidFill>
          <a:latin typeface="Impact" pitchFamily="34" charset="0"/>
          <a:ea typeface="微软雅黑" pitchFamily="34" charset="-122"/>
        </a:defRPr>
      </a:lvl7pPr>
      <a:lvl8pPr marL="1371600" algn="ctr" rtl="0" eaLnBrk="1" fontAlgn="base" hangingPunct="1">
        <a:spcBef>
          <a:spcPct val="0"/>
        </a:spcBef>
        <a:spcAft>
          <a:spcPct val="0"/>
        </a:spcAft>
        <a:defRPr sz="4000" b="1">
          <a:solidFill>
            <a:schemeClr val="tx1"/>
          </a:solidFill>
          <a:latin typeface="Impact" pitchFamily="34" charset="0"/>
          <a:ea typeface="微软雅黑" pitchFamily="34" charset="-122"/>
        </a:defRPr>
      </a:lvl8pPr>
      <a:lvl9pPr marL="1828800" algn="ctr" rtl="0" eaLnBrk="1" fontAlgn="base" hangingPunct="1">
        <a:spcBef>
          <a:spcPct val="0"/>
        </a:spcBef>
        <a:spcAft>
          <a:spcPct val="0"/>
        </a:spcAft>
        <a:defRPr sz="4000" b="1">
          <a:solidFill>
            <a:schemeClr val="tx1"/>
          </a:solidFill>
          <a:latin typeface="Impact" pitchFamily="34" charset="0"/>
          <a:ea typeface="微软雅黑" pitchFamily="34" charset="-122"/>
        </a:defRPr>
      </a:lvl9pPr>
    </p:titleStyle>
    <p:bodyStyle>
      <a:lvl1pPr marL="342900" indent="-342900" algn="l" rtl="0" eaLnBrk="0" fontAlgn="base" hangingPunct="0">
        <a:spcBef>
          <a:spcPct val="20000"/>
        </a:spcBef>
        <a:spcAft>
          <a:spcPct val="0"/>
        </a:spcAft>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2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4437063"/>
            <a:ext cx="7772400" cy="890587"/>
          </a:xfrm>
        </p:spPr>
        <p:txBody>
          <a:bodyPr/>
          <a:lstStyle/>
          <a:p>
            <a:pPr eaLnBrk="1" hangingPunct="1"/>
            <a:r>
              <a:rPr lang="zh-CN" altLang="zh-CN" sz="3200" b="0">
                <a:solidFill>
                  <a:srgbClr val="FFFF00"/>
                </a:solidFill>
                <a:latin typeface="华文行楷" pitchFamily="2" charset="-122"/>
                <a:ea typeface="华文行楷" pitchFamily="2" charset="-122"/>
              </a:rPr>
              <a:t>计算机问题求解</a:t>
            </a:r>
            <a:r>
              <a:rPr lang="zh-CN" altLang="en-US" sz="3200" b="0"/>
              <a:t> </a:t>
            </a:r>
            <a:r>
              <a:rPr lang="en-US" altLang="zh-CN" sz="3200" b="0"/>
              <a:t>–</a:t>
            </a:r>
            <a:r>
              <a:rPr lang="zh-CN" altLang="en-US" sz="3200" b="0"/>
              <a:t> </a:t>
            </a:r>
            <a:r>
              <a:rPr lang="zh-CN" altLang="en-US" sz="3200" b="0">
                <a:latin typeface="楷体" pitchFamily="49" charset="-122"/>
                <a:ea typeface="楷体" pitchFamily="49" charset="-122"/>
              </a:rPr>
              <a:t>论题</a:t>
            </a:r>
            <a:r>
              <a:rPr lang="en-US" altLang="zh-CN" sz="3200" b="0">
                <a:latin typeface="楷体" pitchFamily="49" charset="-122"/>
                <a:ea typeface="楷体" pitchFamily="49" charset="-122"/>
              </a:rPr>
              <a:t>3-14</a:t>
            </a:r>
            <a:br>
              <a:rPr lang="zh-CN" altLang="zh-CN" sz="3200" b="0"/>
            </a:br>
            <a:r>
              <a:rPr lang="zh-CN" altLang="zh-CN" sz="3600" b="0"/>
              <a:t>    -  </a:t>
            </a:r>
            <a:r>
              <a:rPr lang="zh-CN" altLang="en-US" sz="3600" b="0">
                <a:latin typeface="楷体" pitchFamily="49" charset="-122"/>
                <a:ea typeface="楷体" pitchFamily="49" charset="-122"/>
              </a:rPr>
              <a:t>密码算法</a:t>
            </a:r>
            <a:endParaRPr lang="zh-CN" altLang="zh-CN" sz="3600" b="0">
              <a:latin typeface="楷体" pitchFamily="49" charset="-122"/>
              <a:ea typeface="楷体" pitchFamily="49" charset="-122"/>
            </a:endParaRPr>
          </a:p>
        </p:txBody>
      </p:sp>
      <p:sp>
        <p:nvSpPr>
          <p:cNvPr id="3075" name="Rectangle 3"/>
          <p:cNvSpPr>
            <a:spLocks noGrp="1" noChangeArrowheads="1"/>
          </p:cNvSpPr>
          <p:nvPr>
            <p:ph type="subTitle" idx="1"/>
          </p:nvPr>
        </p:nvSpPr>
        <p:spPr>
          <a:xfrm>
            <a:off x="1331913" y="5589588"/>
            <a:ext cx="6400800" cy="338137"/>
          </a:xfrm>
        </p:spPr>
        <p:txBody>
          <a:bodyPr/>
          <a:lstStyle/>
          <a:p>
            <a:pPr eaLnBrk="1" hangingPunct="1"/>
            <a:r>
              <a:rPr lang="zh-CN" altLang="zh-CN" sz="2000" dirty="0"/>
              <a:t>20</a:t>
            </a:r>
            <a:r>
              <a:rPr lang="en-US" altLang="zh-CN" sz="2000" dirty="0"/>
              <a:t>21</a:t>
            </a:r>
            <a:r>
              <a:rPr lang="zh-CN" altLang="zh-CN" sz="2000" dirty="0"/>
              <a:t>年</a:t>
            </a:r>
            <a:r>
              <a:rPr lang="en-US" altLang="zh-CN" sz="2000" dirty="0"/>
              <a:t>11</a:t>
            </a:r>
            <a:r>
              <a:rPr lang="zh-CN" altLang="en-US" sz="2000" dirty="0"/>
              <a:t>月</a:t>
            </a:r>
            <a:r>
              <a:rPr lang="en-US" altLang="zh-CN" sz="2000" dirty="0"/>
              <a:t>29</a:t>
            </a:r>
            <a:r>
              <a:rPr lang="zh-CN" altLang="zh-CN" sz="2000" dirty="0"/>
              <a:t>日</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48777"/>
            <a:ext cx="8229600" cy="1012825"/>
          </a:xfrm>
        </p:spPr>
        <p:txBody>
          <a:bodyPr/>
          <a:lstStyle/>
          <a:p>
            <a:pPr eaLnBrk="1" hangingPunct="1">
              <a:defRPr/>
            </a:pPr>
            <a:r>
              <a:rPr lang="en-US" altLang="zh-CN" dirty="0" err="1">
                <a:latin typeface="+mn-lt"/>
              </a:rPr>
              <a:t>Diffie</a:t>
            </a:r>
            <a:r>
              <a:rPr lang="en-US" altLang="zh-CN" dirty="0">
                <a:latin typeface="+mn-lt"/>
              </a:rPr>
              <a:t>-Hellman Key</a:t>
            </a:r>
            <a:r>
              <a:rPr lang="zh-CN" altLang="en-US" dirty="0"/>
              <a:t>交换</a:t>
            </a:r>
          </a:p>
        </p:txBody>
      </p:sp>
      <p:sp>
        <p:nvSpPr>
          <p:cNvPr id="2" name="TextBox 1"/>
          <p:cNvSpPr txBox="1"/>
          <p:nvPr/>
        </p:nvSpPr>
        <p:spPr>
          <a:xfrm>
            <a:off x="891518" y="1378112"/>
            <a:ext cx="5768714" cy="707886"/>
          </a:xfrm>
          <a:prstGeom prst="rect">
            <a:avLst/>
          </a:prstGeom>
          <a:noFill/>
        </p:spPr>
        <p:txBody>
          <a:bodyPr wrap="square">
            <a:spAutoFit/>
          </a:bodyPr>
          <a:lstStyle/>
          <a:p>
            <a:pPr>
              <a:defRPr/>
            </a:pPr>
            <a:r>
              <a:rPr lang="zh-CN" altLang="en-US" sz="2000" dirty="0">
                <a:solidFill>
                  <a:srgbClr val="C00000"/>
                </a:solidFill>
                <a:latin typeface="+mj-ea"/>
                <a:ea typeface="+mj-ea"/>
              </a:rPr>
              <a:t>解除“</a:t>
            </a:r>
            <a:r>
              <a:rPr lang="en-US" altLang="zh-CN" sz="2000" dirty="0">
                <a:solidFill>
                  <a:srgbClr val="C00000"/>
                </a:solidFill>
                <a:latin typeface="+mj-ea"/>
                <a:ea typeface="+mj-ea"/>
              </a:rPr>
              <a:t>Key Distribution</a:t>
            </a:r>
            <a:r>
              <a:rPr lang="zh-CN" altLang="en-US" sz="2000" dirty="0">
                <a:solidFill>
                  <a:srgbClr val="C00000"/>
                </a:solidFill>
                <a:latin typeface="+mj-ea"/>
                <a:ea typeface="+mj-ea"/>
              </a:rPr>
              <a:t>魔咒”的第一个突破：</a:t>
            </a:r>
            <a:endParaRPr lang="en-US" altLang="zh-CN" sz="2000" dirty="0">
              <a:solidFill>
                <a:srgbClr val="C00000"/>
              </a:solidFill>
              <a:latin typeface="+mj-ea"/>
              <a:ea typeface="+mj-ea"/>
            </a:endParaRPr>
          </a:p>
          <a:p>
            <a:pPr>
              <a:defRPr/>
            </a:pPr>
            <a:r>
              <a:rPr lang="zh-CN" altLang="en-US" sz="2000" dirty="0">
                <a:latin typeface="+mj-ea"/>
                <a:ea typeface="+mj-ea"/>
              </a:rPr>
              <a:t>在公共信道（不保证安全）上实现密钥共享</a:t>
            </a:r>
          </a:p>
        </p:txBody>
      </p:sp>
      <p:sp>
        <p:nvSpPr>
          <p:cNvPr id="5" name="矩形: 圆角 4">
            <a:extLst>
              <a:ext uri="{FF2B5EF4-FFF2-40B4-BE49-F238E27FC236}">
                <a16:creationId xmlns:a16="http://schemas.microsoft.com/office/drawing/2014/main" id="{FD3953CA-C0C7-4B3A-B518-591B8C2FA6FB}"/>
              </a:ext>
            </a:extLst>
          </p:cNvPr>
          <p:cNvSpPr/>
          <p:nvPr/>
        </p:nvSpPr>
        <p:spPr>
          <a:xfrm>
            <a:off x="1619672" y="2708920"/>
            <a:ext cx="1296144" cy="1800200"/>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29D9AAEA-FF99-4267-9C1A-A32DBB6AAEE9}"/>
              </a:ext>
            </a:extLst>
          </p:cNvPr>
          <p:cNvSpPr txBox="1"/>
          <p:nvPr/>
        </p:nvSpPr>
        <p:spPr>
          <a:xfrm>
            <a:off x="1799692" y="2920477"/>
            <a:ext cx="936104" cy="461665"/>
          </a:xfrm>
          <a:prstGeom prst="rect">
            <a:avLst/>
          </a:prstGeom>
          <a:noFill/>
        </p:spPr>
        <p:txBody>
          <a:bodyPr wrap="square" rtlCol="0">
            <a:spAutoFit/>
          </a:bodyPr>
          <a:lstStyle/>
          <a:p>
            <a:r>
              <a:rPr lang="en-US" altLang="zh-CN" sz="2400" b="1" dirty="0">
                <a:solidFill>
                  <a:srgbClr val="C00000"/>
                </a:solidFill>
                <a:latin typeface="+mn-lt"/>
              </a:rPr>
              <a:t>Alice</a:t>
            </a:r>
            <a:endParaRPr lang="zh-CN" altLang="en-US" sz="2400" b="1" dirty="0">
              <a:solidFill>
                <a:srgbClr val="C00000"/>
              </a:solidFill>
              <a:latin typeface="+mn-lt"/>
            </a:endParaRPr>
          </a:p>
        </p:txBody>
      </p:sp>
      <p:sp>
        <p:nvSpPr>
          <p:cNvPr id="13" name="矩形: 圆角 12">
            <a:extLst>
              <a:ext uri="{FF2B5EF4-FFF2-40B4-BE49-F238E27FC236}">
                <a16:creationId xmlns:a16="http://schemas.microsoft.com/office/drawing/2014/main" id="{FAA416F7-A791-4F89-9384-EC1BC68FAE6E}"/>
              </a:ext>
            </a:extLst>
          </p:cNvPr>
          <p:cNvSpPr/>
          <p:nvPr/>
        </p:nvSpPr>
        <p:spPr>
          <a:xfrm>
            <a:off x="5796136" y="2693471"/>
            <a:ext cx="1296144" cy="1800200"/>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13CD76D6-E3E2-4B18-B4E2-2C4D2409CF2C}"/>
              </a:ext>
            </a:extLst>
          </p:cNvPr>
          <p:cNvSpPr txBox="1"/>
          <p:nvPr/>
        </p:nvSpPr>
        <p:spPr>
          <a:xfrm>
            <a:off x="6116419" y="2865782"/>
            <a:ext cx="823189" cy="461665"/>
          </a:xfrm>
          <a:prstGeom prst="rect">
            <a:avLst/>
          </a:prstGeom>
          <a:noFill/>
        </p:spPr>
        <p:txBody>
          <a:bodyPr wrap="square" rtlCol="0">
            <a:spAutoFit/>
          </a:bodyPr>
          <a:lstStyle/>
          <a:p>
            <a:r>
              <a:rPr lang="en-US" altLang="zh-CN" sz="2400" b="1" dirty="0">
                <a:solidFill>
                  <a:srgbClr val="C00000"/>
                </a:solidFill>
                <a:latin typeface="+mn-lt"/>
              </a:rPr>
              <a:t>Bob</a:t>
            </a:r>
            <a:endParaRPr lang="zh-CN" altLang="en-US" sz="2400" b="1" dirty="0">
              <a:solidFill>
                <a:srgbClr val="C00000"/>
              </a:solidFill>
              <a:latin typeface="+mn-lt"/>
            </a:endParaRPr>
          </a:p>
        </p:txBody>
      </p:sp>
      <p:cxnSp>
        <p:nvCxnSpPr>
          <p:cNvPr id="12" name="直接箭头连接符 11">
            <a:extLst>
              <a:ext uri="{FF2B5EF4-FFF2-40B4-BE49-F238E27FC236}">
                <a16:creationId xmlns:a16="http://schemas.microsoft.com/office/drawing/2014/main" id="{BC3C4699-FD10-457D-8D99-FA1B73F8CF3F}"/>
              </a:ext>
            </a:extLst>
          </p:cNvPr>
          <p:cNvCxnSpPr>
            <a:cxnSpLocks/>
          </p:cNvCxnSpPr>
          <p:nvPr/>
        </p:nvCxnSpPr>
        <p:spPr>
          <a:xfrm flipV="1">
            <a:off x="2915478" y="3180522"/>
            <a:ext cx="2862470" cy="1"/>
          </a:xfrm>
          <a:prstGeom prst="straightConnector1">
            <a:avLst/>
          </a:prstGeom>
          <a:ln>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60262CBB-383D-4770-83CA-C495C243C584}"/>
              </a:ext>
            </a:extLst>
          </p:cNvPr>
          <p:cNvSpPr txBox="1"/>
          <p:nvPr/>
        </p:nvSpPr>
        <p:spPr>
          <a:xfrm>
            <a:off x="3431401" y="2584262"/>
            <a:ext cx="1800200" cy="584775"/>
          </a:xfrm>
          <a:prstGeom prst="rect">
            <a:avLst/>
          </a:prstGeom>
          <a:noFill/>
        </p:spPr>
        <p:txBody>
          <a:bodyPr wrap="square" rtlCol="0">
            <a:spAutoFit/>
          </a:bodyPr>
          <a:lstStyle/>
          <a:p>
            <a:r>
              <a:rPr lang="zh-CN" altLang="en-US" sz="1600" dirty="0">
                <a:latin typeface="楷体" panose="02010609060101010101" pitchFamily="49" charset="-122"/>
                <a:ea typeface="楷体" panose="02010609060101010101" pitchFamily="49" charset="-122"/>
              </a:rPr>
              <a:t>公开的质数</a:t>
            </a:r>
            <a:r>
              <a:rPr lang="en-US" altLang="zh-CN" sz="1600" i="1" dirty="0">
                <a:latin typeface="+mn-lt"/>
                <a:ea typeface="楷体" panose="02010609060101010101" pitchFamily="49" charset="-122"/>
              </a:rPr>
              <a:t>q</a:t>
            </a:r>
            <a:r>
              <a:rPr lang="zh-CN" altLang="en-US" sz="1600" dirty="0">
                <a:latin typeface="楷体" panose="02010609060101010101" pitchFamily="49" charset="-122"/>
                <a:ea typeface="楷体" panose="02010609060101010101" pitchFamily="49" charset="-122"/>
              </a:rPr>
              <a:t>和</a:t>
            </a:r>
            <a:r>
              <a:rPr lang="en-US" altLang="zh-CN" sz="1600" i="1" dirty="0" err="1">
                <a:latin typeface="+mn-lt"/>
                <a:ea typeface="楷体" panose="02010609060101010101" pitchFamily="49" charset="-122"/>
              </a:rPr>
              <a:t>F</a:t>
            </a:r>
            <a:r>
              <a:rPr lang="en-US" altLang="zh-CN" sz="1600" i="1" baseline="-25000" dirty="0" err="1">
                <a:latin typeface="+mn-lt"/>
                <a:ea typeface="楷体" panose="02010609060101010101" pitchFamily="49" charset="-122"/>
              </a:rPr>
              <a:t>q</a:t>
            </a:r>
            <a:r>
              <a:rPr lang="zh-CN" altLang="en-US" sz="1600" dirty="0">
                <a:latin typeface="楷体" panose="02010609060101010101" pitchFamily="49" charset="-122"/>
                <a:ea typeface="楷体" panose="02010609060101010101" pitchFamily="49" charset="-122"/>
              </a:rPr>
              <a:t>上的生成元</a:t>
            </a:r>
            <a:r>
              <a:rPr lang="en-US" altLang="zh-CN" sz="1600" i="1" dirty="0">
                <a:latin typeface="+mn-lt"/>
                <a:ea typeface="楷体" panose="02010609060101010101" pitchFamily="49" charset="-122"/>
              </a:rPr>
              <a:t>g</a:t>
            </a:r>
            <a:endParaRPr lang="zh-CN" altLang="en-US" sz="1600" i="1" baseline="-25000" dirty="0">
              <a:latin typeface="+mn-lt"/>
              <a:ea typeface="楷体" panose="02010609060101010101" pitchFamily="49" charset="-122"/>
            </a:endParaRPr>
          </a:p>
        </p:txBody>
      </p:sp>
      <p:sp>
        <p:nvSpPr>
          <p:cNvPr id="17" name="文本框 16">
            <a:extLst>
              <a:ext uri="{FF2B5EF4-FFF2-40B4-BE49-F238E27FC236}">
                <a16:creationId xmlns:a16="http://schemas.microsoft.com/office/drawing/2014/main" id="{01109C22-64D6-401B-ADF4-E531DAA54CEA}"/>
              </a:ext>
            </a:extLst>
          </p:cNvPr>
          <p:cNvSpPr txBox="1"/>
          <p:nvPr/>
        </p:nvSpPr>
        <p:spPr>
          <a:xfrm>
            <a:off x="1666798" y="3342252"/>
            <a:ext cx="1193778" cy="830997"/>
          </a:xfrm>
          <a:prstGeom prst="rect">
            <a:avLst/>
          </a:prstGeom>
          <a:noFill/>
        </p:spPr>
        <p:txBody>
          <a:bodyPr wrap="square" rtlCol="0">
            <a:spAutoFit/>
          </a:bodyPr>
          <a:lstStyle/>
          <a:p>
            <a:r>
              <a:rPr lang="zh-CN" altLang="en-US" sz="1600" dirty="0">
                <a:latin typeface="楷体" panose="02010609060101010101" pitchFamily="49" charset="-122"/>
                <a:ea typeface="楷体" panose="02010609060101010101" pitchFamily="49" charset="-122"/>
              </a:rPr>
              <a:t>选一个</a:t>
            </a:r>
            <a:r>
              <a:rPr lang="en-US" altLang="zh-CN" sz="1600" i="1" dirty="0" err="1">
                <a:latin typeface="+mn-lt"/>
                <a:ea typeface="楷体" panose="02010609060101010101" pitchFamily="49" charset="-122"/>
              </a:rPr>
              <a:t>F</a:t>
            </a:r>
            <a:r>
              <a:rPr lang="en-US" altLang="zh-CN" sz="1600" i="1" baseline="-25000" dirty="0" err="1">
                <a:latin typeface="+mn-lt"/>
                <a:ea typeface="楷体" panose="02010609060101010101" pitchFamily="49" charset="-122"/>
              </a:rPr>
              <a:t>q</a:t>
            </a:r>
            <a:r>
              <a:rPr lang="zh-CN" altLang="en-US" sz="1600" dirty="0">
                <a:latin typeface="楷体" panose="02010609060101010101" pitchFamily="49" charset="-122"/>
                <a:ea typeface="楷体" panose="02010609060101010101" pitchFamily="49" charset="-122"/>
              </a:rPr>
              <a:t>上的随机数</a:t>
            </a:r>
            <a:r>
              <a:rPr lang="zh-CN" altLang="en-US" sz="1600" i="1" dirty="0">
                <a:latin typeface="+mn-lt"/>
                <a:ea typeface="楷体" panose="02010609060101010101" pitchFamily="49" charset="-122"/>
                <a:sym typeface="Symbol" panose="05050102010706020507" pitchFamily="18" charset="2"/>
              </a:rPr>
              <a:t></a:t>
            </a:r>
            <a:r>
              <a:rPr lang="en-US" altLang="zh-CN" sz="1600" dirty="0">
                <a:latin typeface="楷体" panose="02010609060101010101" pitchFamily="49" charset="-122"/>
                <a:ea typeface="楷体" panose="02010609060101010101" pitchFamily="49" charset="-122"/>
                <a:sym typeface="Symbol" panose="05050102010706020507" pitchFamily="18" charset="2"/>
              </a:rPr>
              <a:t>(</a:t>
            </a:r>
            <a:r>
              <a:rPr lang="zh-CN" altLang="en-US" sz="1600" dirty="0">
                <a:latin typeface="楷体" panose="02010609060101010101" pitchFamily="49" charset="-122"/>
                <a:ea typeface="楷体" panose="02010609060101010101" pitchFamily="49" charset="-122"/>
                <a:sym typeface="Symbol" panose="05050102010706020507" pitchFamily="18" charset="2"/>
              </a:rPr>
              <a:t>不公开</a:t>
            </a:r>
            <a:r>
              <a:rPr lang="en-US" altLang="zh-CN" sz="1600" dirty="0">
                <a:latin typeface="楷体" panose="02010609060101010101" pitchFamily="49" charset="-122"/>
                <a:ea typeface="楷体" panose="02010609060101010101" pitchFamily="49" charset="-122"/>
                <a:sym typeface="Symbol" panose="05050102010706020507" pitchFamily="18" charset="2"/>
              </a:rPr>
              <a:t>)</a:t>
            </a:r>
            <a:endParaRPr lang="zh-CN" altLang="en-US" sz="1600" dirty="0">
              <a:latin typeface="楷体" panose="02010609060101010101" pitchFamily="49" charset="-122"/>
              <a:ea typeface="楷体" panose="02010609060101010101" pitchFamily="49" charset="-122"/>
            </a:endParaRPr>
          </a:p>
        </p:txBody>
      </p:sp>
      <p:sp>
        <p:nvSpPr>
          <p:cNvPr id="22" name="文本框 21">
            <a:extLst>
              <a:ext uri="{FF2B5EF4-FFF2-40B4-BE49-F238E27FC236}">
                <a16:creationId xmlns:a16="http://schemas.microsoft.com/office/drawing/2014/main" id="{BA868CE6-0E9A-4501-B990-B2F96CC29978}"/>
              </a:ext>
            </a:extLst>
          </p:cNvPr>
          <p:cNvSpPr txBox="1"/>
          <p:nvPr/>
        </p:nvSpPr>
        <p:spPr>
          <a:xfrm>
            <a:off x="5874363" y="3348878"/>
            <a:ext cx="1193778" cy="830997"/>
          </a:xfrm>
          <a:prstGeom prst="rect">
            <a:avLst/>
          </a:prstGeom>
          <a:noFill/>
        </p:spPr>
        <p:txBody>
          <a:bodyPr wrap="square" rtlCol="0">
            <a:spAutoFit/>
          </a:bodyPr>
          <a:lstStyle/>
          <a:p>
            <a:r>
              <a:rPr lang="zh-CN" altLang="en-US" sz="1600" dirty="0">
                <a:latin typeface="楷体" panose="02010609060101010101" pitchFamily="49" charset="-122"/>
                <a:ea typeface="楷体" panose="02010609060101010101" pitchFamily="49" charset="-122"/>
              </a:rPr>
              <a:t>选一个</a:t>
            </a:r>
            <a:r>
              <a:rPr lang="en-US" altLang="zh-CN" sz="1600" i="1" dirty="0" err="1">
                <a:latin typeface="+mn-lt"/>
                <a:ea typeface="楷体" panose="02010609060101010101" pitchFamily="49" charset="-122"/>
              </a:rPr>
              <a:t>F</a:t>
            </a:r>
            <a:r>
              <a:rPr lang="en-US" altLang="zh-CN" sz="1600" i="1" baseline="-25000" dirty="0" err="1">
                <a:latin typeface="+mn-lt"/>
                <a:ea typeface="楷体" panose="02010609060101010101" pitchFamily="49" charset="-122"/>
              </a:rPr>
              <a:t>q</a:t>
            </a:r>
            <a:r>
              <a:rPr lang="zh-CN" altLang="en-US" sz="1600" dirty="0">
                <a:latin typeface="楷体" panose="02010609060101010101" pitchFamily="49" charset="-122"/>
                <a:ea typeface="楷体" panose="02010609060101010101" pitchFamily="49" charset="-122"/>
              </a:rPr>
              <a:t>上的随机数</a:t>
            </a:r>
            <a:r>
              <a:rPr lang="zh-CN" altLang="en-US" sz="1600" i="1" dirty="0">
                <a:latin typeface="+mn-lt"/>
                <a:ea typeface="楷体" panose="02010609060101010101" pitchFamily="49" charset="-122"/>
                <a:sym typeface="Symbol" panose="05050102010706020507" pitchFamily="18" charset="2"/>
              </a:rPr>
              <a:t></a:t>
            </a:r>
            <a:r>
              <a:rPr lang="en-US" altLang="zh-CN" sz="1600" dirty="0">
                <a:latin typeface="楷体" panose="02010609060101010101" pitchFamily="49" charset="-122"/>
                <a:ea typeface="楷体" panose="02010609060101010101" pitchFamily="49" charset="-122"/>
                <a:sym typeface="Symbol" panose="05050102010706020507" pitchFamily="18" charset="2"/>
              </a:rPr>
              <a:t>(</a:t>
            </a:r>
            <a:r>
              <a:rPr lang="zh-CN" altLang="en-US" sz="1600" dirty="0">
                <a:latin typeface="楷体" panose="02010609060101010101" pitchFamily="49" charset="-122"/>
                <a:ea typeface="楷体" panose="02010609060101010101" pitchFamily="49" charset="-122"/>
                <a:sym typeface="Symbol" panose="05050102010706020507" pitchFamily="18" charset="2"/>
              </a:rPr>
              <a:t>不公开</a:t>
            </a:r>
            <a:r>
              <a:rPr lang="en-US" altLang="zh-CN" sz="1600" dirty="0">
                <a:latin typeface="楷体" panose="02010609060101010101" pitchFamily="49" charset="-122"/>
                <a:ea typeface="楷体" panose="02010609060101010101" pitchFamily="49" charset="-122"/>
                <a:sym typeface="Symbol" panose="05050102010706020507" pitchFamily="18" charset="2"/>
              </a:rPr>
              <a:t>)</a:t>
            </a:r>
            <a:endParaRPr lang="zh-CN" altLang="en-US" sz="1600" dirty="0">
              <a:latin typeface="楷体" panose="02010609060101010101" pitchFamily="49" charset="-122"/>
              <a:ea typeface="楷体" panose="02010609060101010101" pitchFamily="49" charset="-122"/>
            </a:endParaRPr>
          </a:p>
        </p:txBody>
      </p:sp>
      <p:cxnSp>
        <p:nvCxnSpPr>
          <p:cNvPr id="23" name="直接箭头连接符 22">
            <a:extLst>
              <a:ext uri="{FF2B5EF4-FFF2-40B4-BE49-F238E27FC236}">
                <a16:creationId xmlns:a16="http://schemas.microsoft.com/office/drawing/2014/main" id="{1019A771-7E14-461F-A346-DB643D1DA8AA}"/>
              </a:ext>
            </a:extLst>
          </p:cNvPr>
          <p:cNvCxnSpPr>
            <a:cxnSpLocks/>
          </p:cNvCxnSpPr>
          <p:nvPr/>
        </p:nvCxnSpPr>
        <p:spPr>
          <a:xfrm flipV="1">
            <a:off x="2883023" y="3690326"/>
            <a:ext cx="2862470" cy="1"/>
          </a:xfrm>
          <a:prstGeom prst="straightConnector1">
            <a:avLst/>
          </a:prstGeom>
          <a:ln>
            <a:headEnd type="none"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7ECCA2BE-7C83-460F-89E9-96CB8E46B2D0}"/>
              </a:ext>
            </a:extLst>
          </p:cNvPr>
          <p:cNvCxnSpPr>
            <a:cxnSpLocks/>
          </p:cNvCxnSpPr>
          <p:nvPr/>
        </p:nvCxnSpPr>
        <p:spPr>
          <a:xfrm flipV="1">
            <a:off x="2895059" y="4179875"/>
            <a:ext cx="2862470" cy="1"/>
          </a:xfrm>
          <a:prstGeom prst="straightConnector1">
            <a:avLst/>
          </a:prstGeom>
          <a:ln>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4351B026-5E4B-497B-9C56-F1CD34C21685}"/>
              </a:ext>
            </a:extLst>
          </p:cNvPr>
          <p:cNvSpPr txBox="1"/>
          <p:nvPr/>
        </p:nvSpPr>
        <p:spPr>
          <a:xfrm>
            <a:off x="3718926" y="3333666"/>
            <a:ext cx="1224136" cy="369330"/>
          </a:xfrm>
          <a:prstGeom prst="rect">
            <a:avLst/>
          </a:prstGeom>
          <a:noFill/>
        </p:spPr>
        <p:txBody>
          <a:bodyPr wrap="square" rtlCol="0">
            <a:spAutoFit/>
          </a:bodyPr>
          <a:lstStyle/>
          <a:p>
            <a:r>
              <a:rPr lang="en-US" altLang="zh-CN" i="1" dirty="0">
                <a:latin typeface="+mn-lt"/>
              </a:rPr>
              <a:t>g</a:t>
            </a:r>
            <a:r>
              <a:rPr lang="en-US" altLang="zh-CN" i="1" baseline="30000" dirty="0">
                <a:latin typeface="+mn-lt"/>
                <a:sym typeface="Symbol" panose="05050102010706020507" pitchFamily="18" charset="2"/>
              </a:rPr>
              <a:t></a:t>
            </a:r>
            <a:r>
              <a:rPr lang="en-US" altLang="zh-CN" dirty="0">
                <a:latin typeface="+mn-lt"/>
                <a:sym typeface="Symbol" panose="05050102010706020507" pitchFamily="18" charset="2"/>
              </a:rPr>
              <a:t> mod </a:t>
            </a:r>
            <a:r>
              <a:rPr lang="en-US" altLang="zh-CN" i="1" dirty="0">
                <a:latin typeface="+mn-lt"/>
                <a:sym typeface="Symbol" panose="05050102010706020507" pitchFamily="18" charset="2"/>
              </a:rPr>
              <a:t>q</a:t>
            </a:r>
            <a:endParaRPr lang="zh-CN" altLang="en-US" i="1" dirty="0">
              <a:latin typeface="+mn-lt"/>
            </a:endParaRPr>
          </a:p>
        </p:txBody>
      </p:sp>
      <p:sp>
        <p:nvSpPr>
          <p:cNvPr id="26" name="文本框 25">
            <a:extLst>
              <a:ext uri="{FF2B5EF4-FFF2-40B4-BE49-F238E27FC236}">
                <a16:creationId xmlns:a16="http://schemas.microsoft.com/office/drawing/2014/main" id="{EB529B63-91D7-4F7C-B995-E1F5BB0D9B97}"/>
              </a:ext>
            </a:extLst>
          </p:cNvPr>
          <p:cNvSpPr txBox="1"/>
          <p:nvPr/>
        </p:nvSpPr>
        <p:spPr>
          <a:xfrm>
            <a:off x="3702190" y="3803919"/>
            <a:ext cx="1224136" cy="369330"/>
          </a:xfrm>
          <a:prstGeom prst="rect">
            <a:avLst/>
          </a:prstGeom>
          <a:noFill/>
        </p:spPr>
        <p:txBody>
          <a:bodyPr wrap="square" rtlCol="0">
            <a:spAutoFit/>
          </a:bodyPr>
          <a:lstStyle/>
          <a:p>
            <a:r>
              <a:rPr lang="en-US" altLang="zh-CN" i="1" dirty="0">
                <a:latin typeface="+mn-lt"/>
              </a:rPr>
              <a:t>g</a:t>
            </a:r>
            <a:r>
              <a:rPr lang="en-US" altLang="zh-CN" i="1" baseline="30000" dirty="0">
                <a:latin typeface="+mn-lt"/>
                <a:sym typeface="Symbol" panose="05050102010706020507" pitchFamily="18" charset="2"/>
              </a:rPr>
              <a:t></a:t>
            </a:r>
            <a:r>
              <a:rPr lang="en-US" altLang="zh-CN" dirty="0">
                <a:latin typeface="+mn-lt"/>
                <a:sym typeface="Symbol" panose="05050102010706020507" pitchFamily="18" charset="2"/>
              </a:rPr>
              <a:t> mod </a:t>
            </a:r>
            <a:r>
              <a:rPr lang="en-US" altLang="zh-CN" i="1" dirty="0">
                <a:latin typeface="+mn-lt"/>
                <a:sym typeface="Symbol" panose="05050102010706020507" pitchFamily="18" charset="2"/>
              </a:rPr>
              <a:t>q</a:t>
            </a:r>
            <a:endParaRPr lang="zh-CN" altLang="en-US" i="1" dirty="0">
              <a:latin typeface="+mn-lt"/>
            </a:endParaRPr>
          </a:p>
        </p:txBody>
      </p:sp>
      <p:sp>
        <p:nvSpPr>
          <p:cNvPr id="27" name="文本框 26">
            <a:extLst>
              <a:ext uri="{FF2B5EF4-FFF2-40B4-BE49-F238E27FC236}">
                <a16:creationId xmlns:a16="http://schemas.microsoft.com/office/drawing/2014/main" id="{D4FB6D61-3943-45F8-86D4-3A670304F9CE}"/>
              </a:ext>
            </a:extLst>
          </p:cNvPr>
          <p:cNvSpPr txBox="1"/>
          <p:nvPr/>
        </p:nvSpPr>
        <p:spPr>
          <a:xfrm>
            <a:off x="1736795" y="4549719"/>
            <a:ext cx="1982131" cy="369332"/>
          </a:xfrm>
          <a:prstGeom prst="rect">
            <a:avLst/>
          </a:prstGeom>
          <a:noFill/>
        </p:spPr>
        <p:txBody>
          <a:bodyPr wrap="square" rtlCol="0">
            <a:spAutoFit/>
          </a:bodyPr>
          <a:lstStyle/>
          <a:p>
            <a:r>
              <a:rPr lang="zh-CN" altLang="en-US" dirty="0">
                <a:solidFill>
                  <a:srgbClr val="006600"/>
                </a:solidFill>
                <a:latin typeface="+mn-lt"/>
              </a:rPr>
              <a:t>计算 </a:t>
            </a:r>
            <a:r>
              <a:rPr lang="en-US" altLang="zh-CN" dirty="0">
                <a:solidFill>
                  <a:srgbClr val="006600"/>
                </a:solidFill>
                <a:latin typeface="+mn-lt"/>
              </a:rPr>
              <a:t>(</a:t>
            </a:r>
            <a:r>
              <a:rPr lang="en-US" altLang="zh-CN" i="1" dirty="0">
                <a:solidFill>
                  <a:srgbClr val="006600"/>
                </a:solidFill>
                <a:latin typeface="+mn-lt"/>
              </a:rPr>
              <a:t>g</a:t>
            </a:r>
            <a:r>
              <a:rPr lang="en-US" altLang="zh-CN" i="1" baseline="30000" dirty="0">
                <a:solidFill>
                  <a:srgbClr val="006600"/>
                </a:solidFill>
                <a:latin typeface="+mn-lt"/>
                <a:sym typeface="Symbol" panose="05050102010706020507" pitchFamily="18" charset="2"/>
              </a:rPr>
              <a:t></a:t>
            </a:r>
            <a:r>
              <a:rPr lang="en-US" altLang="zh-CN" dirty="0">
                <a:solidFill>
                  <a:srgbClr val="006600"/>
                </a:solidFill>
                <a:latin typeface="+mn-lt"/>
                <a:sym typeface="Symbol" panose="05050102010706020507" pitchFamily="18" charset="2"/>
              </a:rPr>
              <a:t>)</a:t>
            </a:r>
            <a:r>
              <a:rPr lang="en-US" altLang="zh-CN" baseline="30000" dirty="0">
                <a:solidFill>
                  <a:srgbClr val="006600"/>
                </a:solidFill>
                <a:latin typeface="+mn-lt"/>
                <a:sym typeface="Symbol" panose="05050102010706020507" pitchFamily="18" charset="2"/>
              </a:rPr>
              <a:t></a:t>
            </a:r>
            <a:r>
              <a:rPr lang="en-US" altLang="zh-CN" dirty="0">
                <a:solidFill>
                  <a:srgbClr val="006600"/>
                </a:solidFill>
                <a:latin typeface="+mn-lt"/>
                <a:sym typeface="Symbol" panose="05050102010706020507" pitchFamily="18" charset="2"/>
              </a:rPr>
              <a:t> mod </a:t>
            </a:r>
            <a:r>
              <a:rPr lang="en-US" altLang="zh-CN" i="1" dirty="0">
                <a:solidFill>
                  <a:srgbClr val="006600"/>
                </a:solidFill>
                <a:latin typeface="+mn-lt"/>
                <a:sym typeface="Symbol" panose="05050102010706020507" pitchFamily="18" charset="2"/>
              </a:rPr>
              <a:t>q</a:t>
            </a:r>
            <a:endParaRPr lang="zh-CN" altLang="en-US" i="1" dirty="0">
              <a:solidFill>
                <a:srgbClr val="006600"/>
              </a:solidFill>
              <a:latin typeface="+mn-lt"/>
            </a:endParaRPr>
          </a:p>
        </p:txBody>
      </p:sp>
      <p:sp>
        <p:nvSpPr>
          <p:cNvPr id="28" name="文本框 27">
            <a:extLst>
              <a:ext uri="{FF2B5EF4-FFF2-40B4-BE49-F238E27FC236}">
                <a16:creationId xmlns:a16="http://schemas.microsoft.com/office/drawing/2014/main" id="{6050EDBD-2CA5-4117-994C-AEF5FCAECF44}"/>
              </a:ext>
            </a:extLst>
          </p:cNvPr>
          <p:cNvSpPr txBox="1"/>
          <p:nvPr/>
        </p:nvSpPr>
        <p:spPr>
          <a:xfrm>
            <a:off x="5425074" y="4564308"/>
            <a:ext cx="1982131" cy="369332"/>
          </a:xfrm>
          <a:prstGeom prst="rect">
            <a:avLst/>
          </a:prstGeom>
          <a:noFill/>
        </p:spPr>
        <p:txBody>
          <a:bodyPr wrap="square" rtlCol="0">
            <a:spAutoFit/>
          </a:bodyPr>
          <a:lstStyle/>
          <a:p>
            <a:r>
              <a:rPr lang="zh-CN" altLang="en-US" dirty="0">
                <a:solidFill>
                  <a:srgbClr val="006600"/>
                </a:solidFill>
                <a:latin typeface="+mn-lt"/>
              </a:rPr>
              <a:t>计算 </a:t>
            </a:r>
            <a:r>
              <a:rPr lang="en-US" altLang="zh-CN" dirty="0">
                <a:solidFill>
                  <a:srgbClr val="006600"/>
                </a:solidFill>
                <a:latin typeface="+mn-lt"/>
              </a:rPr>
              <a:t>(</a:t>
            </a:r>
            <a:r>
              <a:rPr lang="en-US" altLang="zh-CN" i="1" dirty="0">
                <a:solidFill>
                  <a:srgbClr val="006600"/>
                </a:solidFill>
                <a:latin typeface="+mn-lt"/>
              </a:rPr>
              <a:t>g</a:t>
            </a:r>
            <a:r>
              <a:rPr lang="en-US" altLang="zh-CN" i="1" baseline="30000" dirty="0">
                <a:solidFill>
                  <a:srgbClr val="006600"/>
                </a:solidFill>
                <a:latin typeface="+mn-lt"/>
                <a:sym typeface="Symbol" panose="05050102010706020507" pitchFamily="18" charset="2"/>
              </a:rPr>
              <a:t></a:t>
            </a:r>
            <a:r>
              <a:rPr lang="en-US" altLang="zh-CN" dirty="0">
                <a:solidFill>
                  <a:srgbClr val="006600"/>
                </a:solidFill>
                <a:latin typeface="+mn-lt"/>
                <a:sym typeface="Symbol" panose="05050102010706020507" pitchFamily="18" charset="2"/>
              </a:rPr>
              <a:t>)</a:t>
            </a:r>
            <a:r>
              <a:rPr lang="en-US" altLang="zh-CN" baseline="30000" dirty="0">
                <a:solidFill>
                  <a:srgbClr val="006600"/>
                </a:solidFill>
                <a:latin typeface="+mn-lt"/>
                <a:sym typeface="Symbol" panose="05050102010706020507" pitchFamily="18" charset="2"/>
              </a:rPr>
              <a:t></a:t>
            </a:r>
            <a:r>
              <a:rPr lang="en-US" altLang="zh-CN" dirty="0">
                <a:solidFill>
                  <a:srgbClr val="006600"/>
                </a:solidFill>
                <a:latin typeface="+mn-lt"/>
                <a:sym typeface="Symbol" panose="05050102010706020507" pitchFamily="18" charset="2"/>
              </a:rPr>
              <a:t> mod </a:t>
            </a:r>
            <a:r>
              <a:rPr lang="en-US" altLang="zh-CN" i="1" dirty="0">
                <a:solidFill>
                  <a:srgbClr val="006600"/>
                </a:solidFill>
                <a:latin typeface="+mn-lt"/>
                <a:sym typeface="Symbol" panose="05050102010706020507" pitchFamily="18" charset="2"/>
              </a:rPr>
              <a:t>q</a:t>
            </a:r>
            <a:endParaRPr lang="zh-CN" altLang="en-US" i="1" dirty="0">
              <a:solidFill>
                <a:srgbClr val="006600"/>
              </a:solidFill>
              <a:latin typeface="+mn-lt"/>
            </a:endParaRPr>
          </a:p>
        </p:txBody>
      </p:sp>
      <p:sp>
        <p:nvSpPr>
          <p:cNvPr id="19" name="文本框 18">
            <a:extLst>
              <a:ext uri="{FF2B5EF4-FFF2-40B4-BE49-F238E27FC236}">
                <a16:creationId xmlns:a16="http://schemas.microsoft.com/office/drawing/2014/main" id="{0707C286-FA53-4AC1-B61F-E3937EF21816}"/>
              </a:ext>
            </a:extLst>
          </p:cNvPr>
          <p:cNvSpPr txBox="1"/>
          <p:nvPr/>
        </p:nvSpPr>
        <p:spPr>
          <a:xfrm>
            <a:off x="2081873" y="5221143"/>
            <a:ext cx="5688905" cy="830997"/>
          </a:xfrm>
          <a:prstGeom prst="rect">
            <a:avLst/>
          </a:prstGeom>
          <a:noFill/>
        </p:spPr>
        <p:txBody>
          <a:bodyPr wrap="square" rtlCol="0">
            <a:spAutoFit/>
          </a:bodyPr>
          <a:lstStyle/>
          <a:p>
            <a:r>
              <a:rPr lang="zh-CN" altLang="en-US" sz="2400" dirty="0">
                <a:solidFill>
                  <a:srgbClr val="C00000"/>
                </a:solidFill>
                <a:latin typeface="+mj-ea"/>
                <a:ea typeface="+mj-ea"/>
              </a:rPr>
              <a:t>双方并没有见面，但计算出相同的结果：</a:t>
            </a:r>
            <a:r>
              <a:rPr lang="en-US" altLang="zh-CN" sz="2400" i="1" dirty="0">
                <a:solidFill>
                  <a:srgbClr val="C00000"/>
                </a:solidFill>
                <a:latin typeface="+mn-lt"/>
                <a:ea typeface="+mj-ea"/>
              </a:rPr>
              <a:t>g</a:t>
            </a:r>
            <a:r>
              <a:rPr lang="en-US" altLang="zh-CN" sz="2400" i="1" baseline="30000" dirty="0">
                <a:solidFill>
                  <a:srgbClr val="C00000"/>
                </a:solidFill>
                <a:latin typeface="+mn-lt"/>
                <a:ea typeface="+mj-ea"/>
                <a:sym typeface="Symbol" panose="05050102010706020507" pitchFamily="18" charset="2"/>
              </a:rPr>
              <a:t></a:t>
            </a:r>
            <a:r>
              <a:rPr lang="en-US" altLang="zh-CN" sz="2400" i="1" dirty="0">
                <a:solidFill>
                  <a:srgbClr val="C00000"/>
                </a:solidFill>
                <a:latin typeface="+mn-lt"/>
                <a:ea typeface="+mj-ea"/>
                <a:sym typeface="Symbol" panose="05050102010706020507" pitchFamily="18" charset="2"/>
              </a:rPr>
              <a:t> </a:t>
            </a:r>
            <a:r>
              <a:rPr lang="en-US" altLang="zh-CN" sz="2400" dirty="0">
                <a:solidFill>
                  <a:srgbClr val="C00000"/>
                </a:solidFill>
                <a:latin typeface="+mn-lt"/>
                <a:ea typeface="+mj-ea"/>
                <a:sym typeface="Symbol" panose="05050102010706020507" pitchFamily="18" charset="2"/>
              </a:rPr>
              <a:t>mod </a:t>
            </a:r>
            <a:r>
              <a:rPr lang="en-US" altLang="zh-CN" sz="2400" i="1" dirty="0">
                <a:solidFill>
                  <a:srgbClr val="C00000"/>
                </a:solidFill>
                <a:latin typeface="+mn-lt"/>
                <a:ea typeface="+mj-ea"/>
                <a:sym typeface="Symbol" panose="05050102010706020507" pitchFamily="18" charset="2"/>
              </a:rPr>
              <a:t>q</a:t>
            </a:r>
            <a:r>
              <a:rPr lang="en-US" altLang="zh-CN" sz="2400" dirty="0">
                <a:solidFill>
                  <a:srgbClr val="C00000"/>
                </a:solidFill>
                <a:latin typeface="+mj-ea"/>
                <a:ea typeface="+mj-ea"/>
                <a:sym typeface="Symbol" panose="05050102010706020507" pitchFamily="18" charset="2"/>
              </a:rPr>
              <a:t>, </a:t>
            </a:r>
            <a:r>
              <a:rPr lang="zh-CN" altLang="en-US" sz="2400" dirty="0">
                <a:solidFill>
                  <a:srgbClr val="C00000"/>
                </a:solidFill>
                <a:latin typeface="+mj-ea"/>
                <a:ea typeface="+mj-ea"/>
                <a:sym typeface="Symbol" panose="05050102010706020507" pitchFamily="18" charset="2"/>
              </a:rPr>
              <a:t>即可作为后面通信用的密钥</a:t>
            </a:r>
            <a:endParaRPr lang="zh-CN" altLang="en-US" sz="2400" dirty="0">
              <a:solidFill>
                <a:srgbClr val="C00000"/>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B76B8-FDB2-4B48-A99B-01C2DAB3BD64}"/>
              </a:ext>
            </a:extLst>
          </p:cNvPr>
          <p:cNvSpPr>
            <a:spLocks noGrp="1"/>
          </p:cNvSpPr>
          <p:nvPr>
            <p:ph type="title"/>
          </p:nvPr>
        </p:nvSpPr>
        <p:spPr>
          <a:xfrm>
            <a:off x="457200" y="404664"/>
            <a:ext cx="8229600" cy="1143000"/>
          </a:xfrm>
        </p:spPr>
        <p:txBody>
          <a:bodyPr/>
          <a:lstStyle/>
          <a:p>
            <a:r>
              <a:rPr lang="zh-CN" altLang="en-US" dirty="0"/>
              <a:t>生成的密钥是否安全？</a:t>
            </a:r>
          </a:p>
        </p:txBody>
      </p:sp>
      <p:pic>
        <p:nvPicPr>
          <p:cNvPr id="4" name="图片 3">
            <a:extLst>
              <a:ext uri="{FF2B5EF4-FFF2-40B4-BE49-F238E27FC236}">
                <a16:creationId xmlns:a16="http://schemas.microsoft.com/office/drawing/2014/main" id="{97DE6D21-4C44-46CA-896E-1C01253376AD}"/>
              </a:ext>
            </a:extLst>
          </p:cNvPr>
          <p:cNvPicPr>
            <a:picLocks noChangeAspect="1"/>
          </p:cNvPicPr>
          <p:nvPr/>
        </p:nvPicPr>
        <p:blipFill>
          <a:blip r:embed="rId2"/>
          <a:stretch>
            <a:fillRect/>
          </a:stretch>
        </p:blipFill>
        <p:spPr>
          <a:xfrm>
            <a:off x="3275856" y="1583634"/>
            <a:ext cx="4828220" cy="1143000"/>
          </a:xfrm>
          <a:prstGeom prst="rect">
            <a:avLst/>
          </a:prstGeom>
        </p:spPr>
      </p:pic>
      <p:sp>
        <p:nvSpPr>
          <p:cNvPr id="5" name="文本框 4">
            <a:extLst>
              <a:ext uri="{FF2B5EF4-FFF2-40B4-BE49-F238E27FC236}">
                <a16:creationId xmlns:a16="http://schemas.microsoft.com/office/drawing/2014/main" id="{92D85EE2-9E03-492D-ACE3-D1E805BA684B}"/>
              </a:ext>
            </a:extLst>
          </p:cNvPr>
          <p:cNvSpPr txBox="1"/>
          <p:nvPr/>
        </p:nvSpPr>
        <p:spPr>
          <a:xfrm>
            <a:off x="1246244" y="1955079"/>
            <a:ext cx="2016224" cy="400110"/>
          </a:xfrm>
          <a:prstGeom prst="rect">
            <a:avLst/>
          </a:prstGeom>
          <a:noFill/>
        </p:spPr>
        <p:txBody>
          <a:bodyPr wrap="square" rtlCol="0">
            <a:spAutoFit/>
          </a:bodyPr>
          <a:lstStyle/>
          <a:p>
            <a:r>
              <a:rPr lang="zh-CN" altLang="en-US" sz="2000" dirty="0">
                <a:latin typeface="+mj-ea"/>
                <a:ea typeface="+mj-ea"/>
              </a:rPr>
              <a:t>离散对数问题：</a:t>
            </a:r>
          </a:p>
        </p:txBody>
      </p:sp>
      <p:sp>
        <p:nvSpPr>
          <p:cNvPr id="6" name="TextBox 2">
            <a:extLst>
              <a:ext uri="{FF2B5EF4-FFF2-40B4-BE49-F238E27FC236}">
                <a16:creationId xmlns:a16="http://schemas.microsoft.com/office/drawing/2014/main" id="{D687177E-F3EA-4C24-A4FF-2D5516524B9C}"/>
              </a:ext>
            </a:extLst>
          </p:cNvPr>
          <p:cNvSpPr txBox="1">
            <a:spLocks noChangeArrowheads="1"/>
          </p:cNvSpPr>
          <p:nvPr/>
        </p:nvSpPr>
        <p:spPr bwMode="auto">
          <a:xfrm>
            <a:off x="1043608" y="2924944"/>
            <a:ext cx="73453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2000" dirty="0">
                <a:solidFill>
                  <a:srgbClr val="008000"/>
                </a:solidFill>
                <a:latin typeface="+mj-ea"/>
                <a:ea typeface="+mj-ea"/>
              </a:rPr>
              <a:t>如果上述离散对数问题没有“有效”的解法，偷听者即使拿到在</a:t>
            </a:r>
            <a:r>
              <a:rPr lang="en-US" altLang="zh-CN" sz="2000" dirty="0">
                <a:solidFill>
                  <a:srgbClr val="008000"/>
                </a:solidFill>
                <a:latin typeface="+mj-ea"/>
                <a:ea typeface="+mj-ea"/>
              </a:rPr>
              <a:t>(</a:t>
            </a:r>
            <a:r>
              <a:rPr lang="zh-CN" altLang="en-US" sz="2000" dirty="0">
                <a:solidFill>
                  <a:srgbClr val="008000"/>
                </a:solidFill>
                <a:latin typeface="+mj-ea"/>
                <a:ea typeface="+mj-ea"/>
              </a:rPr>
              <a:t>不安全的</a:t>
            </a:r>
            <a:r>
              <a:rPr lang="en-US" altLang="zh-CN" sz="2000" dirty="0">
                <a:solidFill>
                  <a:srgbClr val="008000"/>
                </a:solidFill>
                <a:latin typeface="+mj-ea"/>
                <a:ea typeface="+mj-ea"/>
              </a:rPr>
              <a:t>)</a:t>
            </a:r>
            <a:r>
              <a:rPr lang="zh-CN" altLang="en-US" sz="2000" dirty="0">
                <a:solidFill>
                  <a:srgbClr val="008000"/>
                </a:solidFill>
                <a:latin typeface="+mj-ea"/>
                <a:ea typeface="+mj-ea"/>
              </a:rPr>
              <a:t>线路上传递的信息，也不能与</a:t>
            </a:r>
            <a:r>
              <a:rPr lang="en-US" altLang="zh-CN" sz="2000" dirty="0">
                <a:solidFill>
                  <a:srgbClr val="008000"/>
                </a:solidFill>
                <a:latin typeface="+mn-lt"/>
                <a:ea typeface="+mj-ea"/>
                <a:cs typeface="Times New Roman" pitchFamily="18" charset="0"/>
              </a:rPr>
              <a:t>Alice</a:t>
            </a:r>
            <a:r>
              <a:rPr lang="zh-CN" altLang="en-US" sz="2000" dirty="0">
                <a:solidFill>
                  <a:srgbClr val="008000"/>
                </a:solidFill>
                <a:latin typeface="+mj-ea"/>
                <a:ea typeface="+mj-ea"/>
              </a:rPr>
              <a:t>及</a:t>
            </a:r>
            <a:r>
              <a:rPr lang="en-US" altLang="zh-CN" sz="2000" dirty="0">
                <a:solidFill>
                  <a:srgbClr val="008000"/>
                </a:solidFill>
                <a:latin typeface="+mn-lt"/>
                <a:ea typeface="+mj-ea"/>
                <a:cs typeface="Times New Roman" pitchFamily="18" charset="0"/>
              </a:rPr>
              <a:t>Bob</a:t>
            </a:r>
            <a:r>
              <a:rPr lang="zh-CN" altLang="en-US" sz="2000" dirty="0">
                <a:solidFill>
                  <a:srgbClr val="008000"/>
                </a:solidFill>
                <a:latin typeface="+mj-ea"/>
                <a:ea typeface="+mj-ea"/>
              </a:rPr>
              <a:t>拥有同样的信息，因此 </a:t>
            </a:r>
            <a:r>
              <a:rPr lang="en-US" altLang="zh-CN" sz="2000" dirty="0" err="1">
                <a:solidFill>
                  <a:srgbClr val="008000"/>
                </a:solidFill>
                <a:latin typeface="+mn-lt"/>
                <a:ea typeface="+mj-ea"/>
              </a:rPr>
              <a:t>Diffy</a:t>
            </a:r>
            <a:r>
              <a:rPr lang="en-US" altLang="zh-CN" sz="2000" dirty="0">
                <a:solidFill>
                  <a:srgbClr val="008000"/>
                </a:solidFill>
                <a:latin typeface="+mn-lt"/>
                <a:ea typeface="+mj-ea"/>
              </a:rPr>
              <a:t>-Hellman key exchange </a:t>
            </a:r>
            <a:r>
              <a:rPr lang="zh-CN" altLang="en-US" sz="2000" dirty="0">
                <a:solidFill>
                  <a:srgbClr val="008000"/>
                </a:solidFill>
                <a:latin typeface="+mj-ea"/>
                <a:ea typeface="+mj-ea"/>
              </a:rPr>
              <a:t>的安全程度等价与离散对数问题解的难度。</a:t>
            </a:r>
          </a:p>
        </p:txBody>
      </p:sp>
      <p:sp>
        <p:nvSpPr>
          <p:cNvPr id="7" name="文本框 6">
            <a:extLst>
              <a:ext uri="{FF2B5EF4-FFF2-40B4-BE49-F238E27FC236}">
                <a16:creationId xmlns:a16="http://schemas.microsoft.com/office/drawing/2014/main" id="{C67656CC-B3A4-4D1F-B2D2-90C4EB4585FE}"/>
              </a:ext>
            </a:extLst>
          </p:cNvPr>
          <p:cNvSpPr txBox="1"/>
          <p:nvPr/>
        </p:nvSpPr>
        <p:spPr>
          <a:xfrm>
            <a:off x="1033534" y="4486294"/>
            <a:ext cx="7560840" cy="1323439"/>
          </a:xfrm>
          <a:prstGeom prst="rect">
            <a:avLst/>
          </a:prstGeom>
          <a:noFill/>
        </p:spPr>
        <p:txBody>
          <a:bodyPr wrap="square" rtlCol="0">
            <a:spAutoFit/>
          </a:bodyPr>
          <a:lstStyle/>
          <a:p>
            <a:r>
              <a:rPr lang="zh-CN" altLang="en-US" sz="2000" dirty="0">
                <a:latin typeface="+mj-ea"/>
                <a:ea typeface="+mj-ea"/>
              </a:rPr>
              <a:t>虽然</a:t>
            </a:r>
            <a:r>
              <a:rPr lang="en-US" altLang="zh-CN" sz="2000" dirty="0" err="1">
                <a:latin typeface="+mn-lt"/>
                <a:ea typeface="+mj-ea"/>
              </a:rPr>
              <a:t>Diffy</a:t>
            </a:r>
            <a:r>
              <a:rPr lang="en-US" altLang="zh-CN" sz="2000" dirty="0">
                <a:latin typeface="+mn-lt"/>
                <a:ea typeface="+mj-ea"/>
              </a:rPr>
              <a:t>-Hellman</a:t>
            </a:r>
            <a:r>
              <a:rPr lang="zh-CN" altLang="en-US" sz="2000" dirty="0">
                <a:latin typeface="+mj-ea"/>
                <a:ea typeface="+mj-ea"/>
              </a:rPr>
              <a:t>交换并不是加密</a:t>
            </a:r>
            <a:r>
              <a:rPr lang="en-US" altLang="zh-CN" sz="2000" dirty="0">
                <a:latin typeface="+mj-ea"/>
                <a:ea typeface="+mj-ea"/>
              </a:rPr>
              <a:t>-</a:t>
            </a:r>
            <a:r>
              <a:rPr lang="zh-CN" altLang="en-US" sz="2000" dirty="0">
                <a:latin typeface="+mj-ea"/>
                <a:ea typeface="+mj-ea"/>
              </a:rPr>
              <a:t>解密算法，但能够在非安全信道上实现关键信息的传递，其重要的启示在于</a:t>
            </a:r>
            <a:r>
              <a:rPr lang="en-US" altLang="zh-CN" sz="2000" dirty="0">
                <a:latin typeface="+mj-ea"/>
                <a:ea typeface="+mj-ea"/>
              </a:rPr>
              <a:t>: </a:t>
            </a:r>
            <a:r>
              <a:rPr lang="zh-CN" altLang="en-US" sz="2000" dirty="0">
                <a:latin typeface="+mj-ea"/>
                <a:ea typeface="+mj-ea"/>
              </a:rPr>
              <a:t>我们可以将密钥一分为二，一个保密，一个不需要保密。于是诞生了体现“非对称”原则的公钥密码。</a:t>
            </a:r>
          </a:p>
        </p:txBody>
      </p:sp>
    </p:spTree>
    <p:extLst>
      <p:ext uri="{BB962C8B-B14F-4D97-AF65-F5344CB8AC3E}">
        <p14:creationId xmlns:p14="http://schemas.microsoft.com/office/powerpoint/2010/main" val="4899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457200" y="404813"/>
            <a:ext cx="8229600" cy="1012825"/>
          </a:xfrm>
        </p:spPr>
        <p:txBody>
          <a:bodyPr/>
          <a:lstStyle/>
          <a:p>
            <a:pPr eaLnBrk="1" hangingPunct="1"/>
            <a:r>
              <a:rPr lang="zh-CN" altLang="en-US"/>
              <a:t>从</a:t>
            </a:r>
            <a:r>
              <a:rPr lang="en-US" altLang="zh-CN"/>
              <a:t>“</a:t>
            </a:r>
            <a:r>
              <a:rPr lang="zh-CN" altLang="en-US"/>
              <a:t>思想”到“实用方法”</a:t>
            </a:r>
          </a:p>
        </p:txBody>
      </p:sp>
      <p:sp>
        <p:nvSpPr>
          <p:cNvPr id="2" name="Rectangle 1"/>
          <p:cNvSpPr/>
          <p:nvPr/>
        </p:nvSpPr>
        <p:spPr>
          <a:xfrm>
            <a:off x="850582" y="1417638"/>
            <a:ext cx="7776864" cy="1785104"/>
          </a:xfrm>
          <a:prstGeom prst="rect">
            <a:avLst/>
          </a:prstGeom>
          <a:noFill/>
        </p:spPr>
        <p:txBody>
          <a:bodyPr wrap="square">
            <a:spAutoFit/>
          </a:bodyPr>
          <a:lstStyle/>
          <a:p>
            <a:pPr>
              <a:defRPr/>
            </a:pPr>
            <a:r>
              <a:rPr lang="zh-CN" alt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问题</a:t>
            </a:r>
            <a:r>
              <a:rPr lang="en-US" altLang="zh-CN"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6:</a:t>
            </a:r>
          </a:p>
          <a:p>
            <a:pPr>
              <a:spcBef>
                <a:spcPts val="1200"/>
              </a:spcBef>
              <a:defRPr/>
            </a:pPr>
            <a:r>
              <a:rPr lang="zh-CN" alt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你认为要将上述</a:t>
            </a:r>
            <a:r>
              <a:rPr lang="en-US" altLang="zh-CN"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t>
            </a:r>
            <a:r>
              <a:rPr lang="zh-CN" alt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铁盒子</a:t>
            </a:r>
            <a:r>
              <a:rPr lang="en-US" altLang="zh-CN"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t>
            </a:r>
            <a:r>
              <a:rPr lang="zh-CN" alt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式的方案变成真正实用的密码方法，需要满足什么条件？</a:t>
            </a:r>
            <a:endParaRPr lang="en-US" altLang="zh-CN"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TextBox 2"/>
          <p:cNvSpPr txBox="1">
            <a:spLocks noChangeArrowheads="1"/>
          </p:cNvSpPr>
          <p:nvPr/>
        </p:nvSpPr>
        <p:spPr bwMode="auto">
          <a:xfrm>
            <a:off x="5294490" y="3301316"/>
            <a:ext cx="339738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2000" dirty="0">
                <a:solidFill>
                  <a:srgbClr val="C00000"/>
                </a:solidFill>
                <a:latin typeface="微软雅黑" pitchFamily="34" charset="-122"/>
                <a:ea typeface="微软雅黑" pitchFamily="34" charset="-122"/>
              </a:rPr>
              <a:t>我们需要一种“很难求逆”的函数</a:t>
            </a:r>
            <a:r>
              <a:rPr lang="zh-CN" altLang="en-US" sz="2000" dirty="0">
                <a:solidFill>
                  <a:srgbClr val="C00000"/>
                </a:solidFill>
                <a:latin typeface="Arial" charset="0"/>
              </a:rPr>
              <a:t> </a:t>
            </a:r>
            <a:r>
              <a:rPr lang="en-US" altLang="zh-CN" sz="2000" dirty="0">
                <a:solidFill>
                  <a:srgbClr val="C00000"/>
                </a:solidFill>
                <a:latin typeface="Arial" charset="0"/>
              </a:rPr>
              <a:t>–</a:t>
            </a:r>
            <a:r>
              <a:rPr lang="zh-CN" altLang="en-US" sz="2000" dirty="0">
                <a:solidFill>
                  <a:srgbClr val="C00000"/>
                </a:solidFill>
                <a:latin typeface="Arial" charset="0"/>
              </a:rPr>
              <a:t> </a:t>
            </a:r>
            <a:r>
              <a:rPr lang="en-US" altLang="zh-CN" sz="2000" b="1" dirty="0">
                <a:solidFill>
                  <a:srgbClr val="C00000"/>
                </a:solidFill>
                <a:cs typeface="Times New Roman" pitchFamily="18" charset="0"/>
              </a:rPr>
              <a:t>one-way function</a:t>
            </a:r>
            <a:r>
              <a:rPr lang="zh-CN" altLang="en-US" sz="2000" dirty="0">
                <a:solidFill>
                  <a:srgbClr val="C00000"/>
                </a:solidFill>
                <a:latin typeface="Arial" charset="0"/>
              </a:rPr>
              <a:t>。</a:t>
            </a:r>
          </a:p>
        </p:txBody>
      </p:sp>
      <p:grpSp>
        <p:nvGrpSpPr>
          <p:cNvPr id="8" name="组合 7">
            <a:extLst>
              <a:ext uri="{FF2B5EF4-FFF2-40B4-BE49-F238E27FC236}">
                <a16:creationId xmlns:a16="http://schemas.microsoft.com/office/drawing/2014/main" id="{9F35ED2E-477B-4655-9231-14BAB3ABE2B5}"/>
              </a:ext>
            </a:extLst>
          </p:cNvPr>
          <p:cNvGrpSpPr/>
          <p:nvPr/>
        </p:nvGrpSpPr>
        <p:grpSpPr>
          <a:xfrm>
            <a:off x="938532" y="3605796"/>
            <a:ext cx="4086281" cy="2835424"/>
            <a:chOff x="938532" y="3605796"/>
            <a:chExt cx="4086281" cy="2835424"/>
          </a:xfrm>
        </p:grpSpPr>
        <p:pic>
          <p:nvPicPr>
            <p:cNvPr id="5" name="图片 4">
              <a:extLst>
                <a:ext uri="{FF2B5EF4-FFF2-40B4-BE49-F238E27FC236}">
                  <a16:creationId xmlns:a16="http://schemas.microsoft.com/office/drawing/2014/main" id="{4C3A97B9-723F-4F2F-A3AC-457431ED6FA5}"/>
                </a:ext>
              </a:extLst>
            </p:cNvPr>
            <p:cNvPicPr>
              <a:picLocks noChangeAspect="1"/>
            </p:cNvPicPr>
            <p:nvPr/>
          </p:nvPicPr>
          <p:blipFill>
            <a:blip r:embed="rId2"/>
            <a:stretch>
              <a:fillRect/>
            </a:stretch>
          </p:blipFill>
          <p:spPr>
            <a:xfrm>
              <a:off x="961779" y="3605796"/>
              <a:ext cx="4014407" cy="1420313"/>
            </a:xfrm>
            <a:prstGeom prst="rect">
              <a:avLst/>
            </a:prstGeom>
          </p:spPr>
        </p:pic>
        <p:pic>
          <p:nvPicPr>
            <p:cNvPr id="7" name="图片 6">
              <a:extLst>
                <a:ext uri="{FF2B5EF4-FFF2-40B4-BE49-F238E27FC236}">
                  <a16:creationId xmlns:a16="http://schemas.microsoft.com/office/drawing/2014/main" id="{58B75343-6A77-464B-9955-1553712D4107}"/>
                </a:ext>
              </a:extLst>
            </p:cNvPr>
            <p:cNvPicPr>
              <a:picLocks noChangeAspect="1"/>
            </p:cNvPicPr>
            <p:nvPr/>
          </p:nvPicPr>
          <p:blipFill>
            <a:blip r:embed="rId3"/>
            <a:stretch>
              <a:fillRect/>
            </a:stretch>
          </p:blipFill>
          <p:spPr>
            <a:xfrm>
              <a:off x="938532" y="4979049"/>
              <a:ext cx="4086281" cy="1462171"/>
            </a:xfrm>
            <a:prstGeom prst="rect">
              <a:avLst/>
            </a:prstGeom>
          </p:spPr>
        </p:pic>
      </p:grpSp>
      <p:pic>
        <p:nvPicPr>
          <p:cNvPr id="12" name="图片 11">
            <a:extLst>
              <a:ext uri="{FF2B5EF4-FFF2-40B4-BE49-F238E27FC236}">
                <a16:creationId xmlns:a16="http://schemas.microsoft.com/office/drawing/2014/main" id="{30EAA053-2860-4A4D-86E0-7DF6034DBFAD}"/>
              </a:ext>
            </a:extLst>
          </p:cNvPr>
          <p:cNvPicPr>
            <a:picLocks noChangeAspect="1"/>
          </p:cNvPicPr>
          <p:nvPr/>
        </p:nvPicPr>
        <p:blipFill>
          <a:blip r:embed="rId4"/>
          <a:stretch>
            <a:fillRect/>
          </a:stretch>
        </p:blipFill>
        <p:spPr>
          <a:xfrm>
            <a:off x="5148064" y="4646670"/>
            <a:ext cx="3494364" cy="12462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5648" y="2564904"/>
            <a:ext cx="2967479" cy="1754326"/>
          </a:xfrm>
          <a:prstGeom prst="rect">
            <a:avLst/>
          </a:prstGeom>
          <a:noFill/>
        </p:spPr>
        <p:txBody>
          <a:bodyPr wrap="none">
            <a:spAutoFit/>
          </a:bodyPr>
          <a:lstStyle/>
          <a:p>
            <a:pPr algn="ctr">
              <a:defRPr/>
            </a:pPr>
            <a:r>
              <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Part II</a:t>
            </a:r>
          </a:p>
          <a:p>
            <a:pPr algn="ctr">
              <a:defRPr/>
            </a:pPr>
            <a:r>
              <a:rPr lang="zh-CN"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公钥密码</a:t>
            </a:r>
            <a:endPar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1188" y="476250"/>
            <a:ext cx="5122862" cy="792163"/>
          </a:xfrm>
        </p:spPr>
        <p:txBody>
          <a:bodyPr/>
          <a:lstStyle/>
          <a:p>
            <a:pPr eaLnBrk="1" hangingPunct="1"/>
            <a:r>
              <a:rPr lang="zh-CN" altLang="en-US"/>
              <a:t>换一种“铁箱子”</a:t>
            </a:r>
          </a:p>
        </p:txBody>
      </p:sp>
      <p:sp>
        <p:nvSpPr>
          <p:cNvPr id="3" name="Rectangle 2"/>
          <p:cNvSpPr/>
          <p:nvPr/>
        </p:nvSpPr>
        <p:spPr>
          <a:xfrm>
            <a:off x="755576" y="3499915"/>
            <a:ext cx="3384376" cy="2031325"/>
          </a:xfrm>
          <a:prstGeom prst="rect">
            <a:avLst/>
          </a:prstGeom>
          <a:noFill/>
        </p:spPr>
        <p:txBody>
          <a:bodyPr wrap="square">
            <a:spAutoFit/>
          </a:bodyPr>
          <a:lstStyle/>
          <a:p>
            <a:pPr>
              <a:defRPr/>
            </a:pPr>
            <a:r>
              <a:rPr lang="zh-CN"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问题</a:t>
            </a:r>
            <a:r>
              <a:rPr lang="en-US" altLang="zh-CN"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7</a:t>
            </a:r>
            <a:r>
              <a:rPr lang="zh-CN"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altLang="zh-CN"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spcBef>
                <a:spcPts val="1200"/>
              </a:spcBef>
              <a:defRPr/>
            </a:pPr>
            <a:r>
              <a:rPr lang="zh-CN" alt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你理解上述描述与寻找新的密码方法之间的联系吗？</a:t>
            </a:r>
            <a:endParaRPr lang="en-US" altLang="zh-CN"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 name="TextBox 1"/>
          <p:cNvSpPr txBox="1"/>
          <p:nvPr/>
        </p:nvSpPr>
        <p:spPr>
          <a:xfrm>
            <a:off x="625037" y="1614979"/>
            <a:ext cx="8051420" cy="1538370"/>
          </a:xfrm>
          <a:prstGeom prst="rect">
            <a:avLst/>
          </a:prstGeom>
          <a:noFill/>
        </p:spPr>
        <p:txBody>
          <a:bodyPr wrap="square">
            <a:spAutoFit/>
          </a:bodyPr>
          <a:lstStyle/>
          <a:p>
            <a:pPr>
              <a:lnSpc>
                <a:spcPct val="120000"/>
              </a:lnSpc>
              <a:defRPr/>
            </a:pPr>
            <a:r>
              <a:rPr lang="zh-CN" altLang="en-US" sz="2000" dirty="0">
                <a:latin typeface="+mj-ea"/>
                <a:ea typeface="+mj-ea"/>
              </a:rPr>
              <a:t>如果在某个公共空间的墙上装着一个属于</a:t>
            </a:r>
            <a:r>
              <a:rPr lang="en-US" altLang="zh-CN" sz="2000" dirty="0">
                <a:latin typeface="+mn-lt"/>
                <a:ea typeface="+mj-ea"/>
              </a:rPr>
              <a:t>Bob </a:t>
            </a:r>
            <a:r>
              <a:rPr lang="zh-CN" altLang="en-US" sz="2000" dirty="0">
                <a:latin typeface="+mj-ea"/>
                <a:ea typeface="+mj-ea"/>
              </a:rPr>
              <a:t>的保险柜。这个保险柜的门是开着的。但一旦关上，只有 </a:t>
            </a:r>
            <a:r>
              <a:rPr lang="en-US" altLang="zh-CN" sz="2000" dirty="0">
                <a:latin typeface="+mn-lt"/>
                <a:ea typeface="+mj-ea"/>
              </a:rPr>
              <a:t>Bob </a:t>
            </a:r>
            <a:r>
              <a:rPr lang="zh-CN" altLang="en-US" sz="2000" dirty="0">
                <a:latin typeface="+mj-ea"/>
                <a:ea typeface="+mj-ea"/>
              </a:rPr>
              <a:t>知道能打开它的密码。任何人，包括 </a:t>
            </a:r>
            <a:r>
              <a:rPr lang="en-US" altLang="zh-CN" sz="2000" dirty="0">
                <a:latin typeface="+mn-lt"/>
                <a:ea typeface="+mj-ea"/>
              </a:rPr>
              <a:t>Alice </a:t>
            </a:r>
            <a:r>
              <a:rPr lang="zh-CN" altLang="en-US" sz="2000" dirty="0">
                <a:latin typeface="+mj-ea"/>
                <a:ea typeface="+mj-ea"/>
              </a:rPr>
              <a:t>都可以将打算传送给 </a:t>
            </a:r>
            <a:r>
              <a:rPr lang="en-US" altLang="zh-CN" sz="2000" dirty="0">
                <a:latin typeface="+mn-lt"/>
                <a:ea typeface="+mj-ea"/>
              </a:rPr>
              <a:t>Bob </a:t>
            </a:r>
            <a:r>
              <a:rPr lang="zh-CN" altLang="en-US" sz="2000" dirty="0">
                <a:latin typeface="+mj-ea"/>
                <a:ea typeface="+mj-ea"/>
              </a:rPr>
              <a:t>的信息放入保险柜，然后关上门。</a:t>
            </a:r>
            <a:r>
              <a:rPr lang="en-US" altLang="zh-CN" sz="2000" dirty="0">
                <a:latin typeface="+mj-ea"/>
                <a:ea typeface="+mj-ea"/>
              </a:rPr>
              <a:t>( </a:t>
            </a:r>
            <a:r>
              <a:rPr lang="zh-CN" altLang="en-US" sz="2000" dirty="0">
                <a:latin typeface="+mj-ea"/>
                <a:ea typeface="+mj-ea"/>
              </a:rPr>
              <a:t>此时，</a:t>
            </a:r>
            <a:r>
              <a:rPr lang="en-US" altLang="zh-CN" sz="2000" dirty="0">
                <a:latin typeface="+mn-lt"/>
                <a:ea typeface="+mj-ea"/>
              </a:rPr>
              <a:t>Alice </a:t>
            </a:r>
            <a:r>
              <a:rPr lang="zh-CN" altLang="en-US" sz="2000" dirty="0">
                <a:latin typeface="+mj-ea"/>
                <a:ea typeface="+mj-ea"/>
              </a:rPr>
              <a:t>也没法将刚刚放入的信取出来了</a:t>
            </a:r>
            <a:r>
              <a:rPr lang="en-US" altLang="zh-CN" sz="2000" dirty="0">
                <a:latin typeface="+mj-ea"/>
                <a:ea typeface="+mj-ea"/>
              </a:rPr>
              <a:t>! )</a:t>
            </a:r>
            <a:endParaRPr lang="zh-CN" altLang="en-US" sz="2000" dirty="0">
              <a:latin typeface="+mj-ea"/>
              <a:ea typeface="+mj-ea"/>
            </a:endParaRPr>
          </a:p>
        </p:txBody>
      </p:sp>
      <p:sp>
        <p:nvSpPr>
          <p:cNvPr id="5" name="TextBox 14">
            <a:extLst>
              <a:ext uri="{FF2B5EF4-FFF2-40B4-BE49-F238E27FC236}">
                <a16:creationId xmlns:a16="http://schemas.microsoft.com/office/drawing/2014/main" id="{55DE37C9-F4C3-43D6-A342-0D7821DB407A}"/>
              </a:ext>
            </a:extLst>
          </p:cNvPr>
          <p:cNvSpPr txBox="1">
            <a:spLocks noChangeArrowheads="1"/>
          </p:cNvSpPr>
          <p:nvPr/>
        </p:nvSpPr>
        <p:spPr bwMode="auto">
          <a:xfrm>
            <a:off x="4017441" y="3732645"/>
            <a:ext cx="45370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2000" dirty="0">
                <a:solidFill>
                  <a:srgbClr val="C00000"/>
                </a:solidFill>
                <a:latin typeface="楷体" pitchFamily="49" charset="-122"/>
                <a:ea typeface="楷体" pitchFamily="49" charset="-122"/>
              </a:rPr>
              <a:t>我们需要一种函数，单方向执行不难，但其逆依赖于特殊信息，否则非常难。</a:t>
            </a:r>
            <a:endParaRPr lang="en-US" altLang="zh-CN" sz="2000" dirty="0">
              <a:solidFill>
                <a:srgbClr val="C00000"/>
              </a:solidFill>
              <a:latin typeface="楷体" pitchFamily="49" charset="-122"/>
              <a:ea typeface="楷体" pitchFamily="49" charset="-122"/>
            </a:endParaRPr>
          </a:p>
          <a:p>
            <a:pPr>
              <a:spcBef>
                <a:spcPts val="1200"/>
              </a:spcBef>
            </a:pPr>
            <a:r>
              <a:rPr lang="zh-CN" altLang="en-US" sz="2000" dirty="0">
                <a:solidFill>
                  <a:srgbClr val="C00000"/>
                </a:solidFill>
                <a:latin typeface="楷体" pitchFamily="49" charset="-122"/>
                <a:ea typeface="楷体" pitchFamily="49" charset="-122"/>
              </a:rPr>
              <a:t>如果能找到这样的函数，只要保持特殊信息的秘密，函数本身完全可以公开！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B4DE76-EF32-4642-A614-EBBA4323AAE8}"/>
              </a:ext>
            </a:extLst>
          </p:cNvPr>
          <p:cNvSpPr>
            <a:spLocks noGrp="1"/>
          </p:cNvSpPr>
          <p:nvPr>
            <p:ph type="title"/>
          </p:nvPr>
        </p:nvSpPr>
        <p:spPr/>
        <p:txBody>
          <a:bodyPr/>
          <a:lstStyle/>
          <a:p>
            <a:r>
              <a:rPr lang="zh-CN" altLang="en-US" dirty="0"/>
              <a:t>加密通信的基本数学模型</a:t>
            </a:r>
          </a:p>
        </p:txBody>
      </p:sp>
      <p:sp>
        <p:nvSpPr>
          <p:cNvPr id="3" name="内容占位符 2">
            <a:extLst>
              <a:ext uri="{FF2B5EF4-FFF2-40B4-BE49-F238E27FC236}">
                <a16:creationId xmlns:a16="http://schemas.microsoft.com/office/drawing/2014/main" id="{B90DCE1E-A0B2-4D9B-9D30-1CB67F717CD4}"/>
              </a:ext>
            </a:extLst>
          </p:cNvPr>
          <p:cNvSpPr>
            <a:spLocks noGrp="1"/>
          </p:cNvSpPr>
          <p:nvPr>
            <p:ph idx="1"/>
          </p:nvPr>
        </p:nvSpPr>
        <p:spPr>
          <a:xfrm>
            <a:off x="439621" y="1600200"/>
            <a:ext cx="8229600" cy="4525963"/>
          </a:xfrm>
        </p:spPr>
        <p:txBody>
          <a:bodyPr/>
          <a:lstStyle/>
          <a:p>
            <a:r>
              <a:rPr lang="zh-CN" altLang="en-US" sz="2800" dirty="0"/>
              <a:t>基本符号表</a:t>
            </a:r>
            <a:endParaRPr lang="en-US" altLang="zh-CN" sz="2800" dirty="0"/>
          </a:p>
          <a:p>
            <a:r>
              <a:rPr lang="zh-CN" altLang="en-US" sz="2800" dirty="0"/>
              <a:t>所有允许的有限符号序列的集合：</a:t>
            </a:r>
            <a:r>
              <a:rPr lang="en-US" altLang="zh-CN" sz="3600" b="1" i="1" dirty="0">
                <a:latin typeface="French Script MT" panose="03020402040607040605" pitchFamily="66" charset="0"/>
              </a:rPr>
              <a:t>D</a:t>
            </a:r>
          </a:p>
          <a:p>
            <a:r>
              <a:rPr lang="zh-CN" altLang="en-US" sz="2800" dirty="0">
                <a:latin typeface="+mn-ea"/>
              </a:rPr>
              <a:t>公钥与密钥：</a:t>
            </a:r>
            <a:r>
              <a:rPr lang="en-US" altLang="zh-CN" sz="3600" b="1" i="1" dirty="0">
                <a:latin typeface="French Script MT" panose="03020402040607040605" pitchFamily="66" charset="0"/>
              </a:rPr>
              <a:t>D </a:t>
            </a:r>
            <a:r>
              <a:rPr lang="zh-CN" altLang="en-US" sz="2800" dirty="0">
                <a:latin typeface="+mn-ea"/>
              </a:rPr>
              <a:t>上的一对一的函数</a:t>
            </a:r>
            <a:r>
              <a:rPr lang="en-US" altLang="zh-CN" sz="2800" i="1" dirty="0"/>
              <a:t>P</a:t>
            </a:r>
            <a:r>
              <a:rPr lang="en-US" altLang="zh-CN" sz="2800" dirty="0"/>
              <a:t>,</a:t>
            </a:r>
            <a:r>
              <a:rPr lang="en-US" altLang="zh-CN" sz="2800" i="1" dirty="0"/>
              <a:t>S</a:t>
            </a:r>
            <a:r>
              <a:rPr lang="zh-CN" altLang="en-US" sz="2800" dirty="0"/>
              <a:t>，且它们均可“有效计算”</a:t>
            </a:r>
            <a:endParaRPr lang="en-US" altLang="zh-CN" sz="2800" dirty="0"/>
          </a:p>
          <a:p>
            <a:r>
              <a:rPr lang="zh-CN" altLang="en-US" sz="2800" dirty="0"/>
              <a:t>对任一参与通信者，如</a:t>
            </a:r>
            <a:r>
              <a:rPr lang="en-US" altLang="zh-CN" sz="2800" dirty="0"/>
              <a:t>Alice, </a:t>
            </a:r>
            <a:r>
              <a:rPr lang="zh-CN" altLang="en-US" sz="2800" dirty="0"/>
              <a:t>其公钥和私钥相互为反函数，即：</a:t>
            </a:r>
            <a:endParaRPr lang="en-US" altLang="zh-CN" sz="2800" dirty="0"/>
          </a:p>
          <a:p>
            <a:pPr marL="0" indent="0">
              <a:buNone/>
            </a:pPr>
            <a:endParaRPr lang="zh-CN" altLang="en-US" sz="2800" i="1" dirty="0"/>
          </a:p>
        </p:txBody>
      </p:sp>
      <p:pic>
        <p:nvPicPr>
          <p:cNvPr id="5" name="图片 4">
            <a:extLst>
              <a:ext uri="{FF2B5EF4-FFF2-40B4-BE49-F238E27FC236}">
                <a16:creationId xmlns:a16="http://schemas.microsoft.com/office/drawing/2014/main" id="{5C1F1B64-69D8-430E-AABA-172489EC9120}"/>
              </a:ext>
            </a:extLst>
          </p:cNvPr>
          <p:cNvPicPr>
            <a:picLocks noChangeAspect="1"/>
          </p:cNvPicPr>
          <p:nvPr/>
        </p:nvPicPr>
        <p:blipFill>
          <a:blip r:embed="rId2"/>
          <a:stretch>
            <a:fillRect/>
          </a:stretch>
        </p:blipFill>
        <p:spPr>
          <a:xfrm>
            <a:off x="2051720" y="4869160"/>
            <a:ext cx="2664296" cy="946504"/>
          </a:xfrm>
          <a:prstGeom prst="rect">
            <a:avLst/>
          </a:prstGeom>
        </p:spPr>
      </p:pic>
      <p:sp>
        <p:nvSpPr>
          <p:cNvPr id="6" name="文本框 5">
            <a:extLst>
              <a:ext uri="{FF2B5EF4-FFF2-40B4-BE49-F238E27FC236}">
                <a16:creationId xmlns:a16="http://schemas.microsoft.com/office/drawing/2014/main" id="{3BFC82C2-F0D6-4A4C-8311-F7C06D58EEFE}"/>
              </a:ext>
            </a:extLst>
          </p:cNvPr>
          <p:cNvSpPr txBox="1"/>
          <p:nvPr/>
        </p:nvSpPr>
        <p:spPr>
          <a:xfrm>
            <a:off x="5292080" y="5229200"/>
            <a:ext cx="1224136" cy="523220"/>
          </a:xfrm>
          <a:prstGeom prst="rect">
            <a:avLst/>
          </a:prstGeom>
          <a:noFill/>
        </p:spPr>
        <p:txBody>
          <a:bodyPr wrap="square" rtlCol="0">
            <a:spAutoFit/>
          </a:bodyPr>
          <a:lstStyle/>
          <a:p>
            <a:r>
              <a:rPr lang="en-US" altLang="zh-CN" sz="2400" i="1" dirty="0">
                <a:latin typeface="+mn-lt"/>
              </a:rPr>
              <a:t>M</a:t>
            </a:r>
            <a:r>
              <a:rPr lang="en-US" altLang="zh-CN" sz="2400" dirty="0">
                <a:latin typeface="+mn-lt"/>
                <a:sym typeface="Symbol" panose="05050102010706020507" pitchFamily="18" charset="2"/>
              </a:rPr>
              <a:t></a:t>
            </a:r>
            <a:r>
              <a:rPr lang="en-US" altLang="zh-CN" sz="1800" b="1" i="1" dirty="0">
                <a:latin typeface="French Script MT" panose="03020402040607040605" pitchFamily="66" charset="0"/>
              </a:rPr>
              <a:t> </a:t>
            </a:r>
            <a:r>
              <a:rPr lang="en-US" altLang="zh-CN" sz="2800" b="1" i="1" dirty="0">
                <a:latin typeface="French Script MT" panose="03020402040607040605" pitchFamily="66" charset="0"/>
              </a:rPr>
              <a:t>D</a:t>
            </a:r>
            <a:endParaRPr lang="zh-CN" altLang="en-US" sz="2800" dirty="0"/>
          </a:p>
        </p:txBody>
      </p:sp>
      <p:sp>
        <p:nvSpPr>
          <p:cNvPr id="4" name="文本框 3">
            <a:extLst>
              <a:ext uri="{FF2B5EF4-FFF2-40B4-BE49-F238E27FC236}">
                <a16:creationId xmlns:a16="http://schemas.microsoft.com/office/drawing/2014/main" id="{0BEF83DD-9B84-4A51-A2EF-BE2CBAF2ABA6}"/>
              </a:ext>
            </a:extLst>
          </p:cNvPr>
          <p:cNvSpPr txBox="1"/>
          <p:nvPr/>
        </p:nvSpPr>
        <p:spPr>
          <a:xfrm>
            <a:off x="2699792" y="5941497"/>
            <a:ext cx="2952328" cy="369332"/>
          </a:xfrm>
          <a:prstGeom prst="rect">
            <a:avLst/>
          </a:prstGeom>
          <a:noFill/>
        </p:spPr>
        <p:txBody>
          <a:bodyPr wrap="square" rtlCol="0">
            <a:spAutoFit/>
          </a:bodyPr>
          <a:lstStyle/>
          <a:p>
            <a:r>
              <a:rPr lang="zh-CN" altLang="en-US" dirty="0">
                <a:solidFill>
                  <a:srgbClr val="C00000"/>
                </a:solidFill>
                <a:latin typeface="+mj-ea"/>
                <a:ea typeface="+mj-ea"/>
              </a:rPr>
              <a:t>且称此为“公钥密码方程”</a:t>
            </a:r>
          </a:p>
        </p:txBody>
      </p:sp>
    </p:spTree>
    <p:extLst>
      <p:ext uri="{BB962C8B-B14F-4D97-AF65-F5344CB8AC3E}">
        <p14:creationId xmlns:p14="http://schemas.microsoft.com/office/powerpoint/2010/main" val="202751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zh-CN" altLang="en-US" dirty="0"/>
              <a:t>公钥密码系统中的通信</a:t>
            </a:r>
          </a:p>
        </p:txBody>
      </p:sp>
      <p:pic>
        <p:nvPicPr>
          <p:cNvPr id="1946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831" y="1436840"/>
            <a:ext cx="7272337"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图片 1">
            <a:extLst>
              <a:ext uri="{FF2B5EF4-FFF2-40B4-BE49-F238E27FC236}">
                <a16:creationId xmlns:a16="http://schemas.microsoft.com/office/drawing/2014/main" id="{BD9C5248-5F31-49CE-91B5-22F0E87D2ACC}"/>
              </a:ext>
            </a:extLst>
          </p:cNvPr>
          <p:cNvPicPr>
            <a:picLocks noChangeAspect="1"/>
          </p:cNvPicPr>
          <p:nvPr/>
        </p:nvPicPr>
        <p:blipFill>
          <a:blip r:embed="rId3"/>
          <a:stretch>
            <a:fillRect/>
          </a:stretch>
        </p:blipFill>
        <p:spPr>
          <a:xfrm>
            <a:off x="4932040" y="4077072"/>
            <a:ext cx="2918345" cy="2187901"/>
          </a:xfrm>
          <a:prstGeom prst="rect">
            <a:avLst/>
          </a:prstGeom>
        </p:spPr>
      </p:pic>
      <p:pic>
        <p:nvPicPr>
          <p:cNvPr id="3" name="图片 2">
            <a:extLst>
              <a:ext uri="{FF2B5EF4-FFF2-40B4-BE49-F238E27FC236}">
                <a16:creationId xmlns:a16="http://schemas.microsoft.com/office/drawing/2014/main" id="{5D9DFB27-8D0E-4972-9E25-8F3DB692DCED}"/>
              </a:ext>
            </a:extLst>
          </p:cNvPr>
          <p:cNvPicPr>
            <a:picLocks noChangeAspect="1"/>
          </p:cNvPicPr>
          <p:nvPr/>
        </p:nvPicPr>
        <p:blipFill>
          <a:blip r:embed="rId4"/>
          <a:stretch>
            <a:fillRect/>
          </a:stretch>
        </p:blipFill>
        <p:spPr>
          <a:xfrm>
            <a:off x="4788024" y="4077072"/>
            <a:ext cx="1810108" cy="720080"/>
          </a:xfrm>
          <a:prstGeom prst="rect">
            <a:avLst/>
          </a:prstGeom>
        </p:spPr>
      </p:pic>
      <p:cxnSp>
        <p:nvCxnSpPr>
          <p:cNvPr id="5" name="直接箭头连接符 4">
            <a:extLst>
              <a:ext uri="{FF2B5EF4-FFF2-40B4-BE49-F238E27FC236}">
                <a16:creationId xmlns:a16="http://schemas.microsoft.com/office/drawing/2014/main" id="{91DAB0A3-AD81-45BA-8E0F-DA157078DC3A}"/>
              </a:ext>
            </a:extLst>
          </p:cNvPr>
          <p:cNvCxnSpPr>
            <a:cxnSpLocks/>
          </p:cNvCxnSpPr>
          <p:nvPr/>
        </p:nvCxnSpPr>
        <p:spPr>
          <a:xfrm flipH="1">
            <a:off x="3851920" y="4578033"/>
            <a:ext cx="100811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948E75E1-6570-4756-929C-5D0DD0CAA93C}"/>
              </a:ext>
            </a:extLst>
          </p:cNvPr>
          <p:cNvSpPr txBox="1"/>
          <p:nvPr/>
        </p:nvSpPr>
        <p:spPr>
          <a:xfrm>
            <a:off x="1331640" y="4797152"/>
            <a:ext cx="2880321" cy="1138773"/>
          </a:xfrm>
          <a:prstGeom prst="rect">
            <a:avLst/>
          </a:prstGeom>
          <a:noFill/>
        </p:spPr>
        <p:txBody>
          <a:bodyPr wrap="square" rtlCol="0">
            <a:spAutoFit/>
          </a:bodyPr>
          <a:lstStyle/>
          <a:p>
            <a:r>
              <a:rPr lang="zh-CN" altLang="en-US" sz="2000" dirty="0"/>
              <a:t>第一个实用的公钥密码系统的发明者：</a:t>
            </a:r>
            <a:r>
              <a:rPr lang="en-US" altLang="zh-CN" sz="2400" b="1" dirty="0">
                <a:solidFill>
                  <a:srgbClr val="C00000"/>
                </a:solidFill>
                <a:latin typeface="+mn-lt"/>
              </a:rPr>
              <a:t>R</a:t>
            </a:r>
            <a:r>
              <a:rPr lang="en-US" altLang="zh-CN" sz="2000" dirty="0">
                <a:latin typeface="+mn-lt"/>
              </a:rPr>
              <a:t>ivest, </a:t>
            </a:r>
            <a:r>
              <a:rPr lang="en-US" altLang="zh-CN" sz="2400" b="1" dirty="0">
                <a:solidFill>
                  <a:srgbClr val="C00000"/>
                </a:solidFill>
                <a:latin typeface="+mn-lt"/>
              </a:rPr>
              <a:t>S</a:t>
            </a:r>
            <a:r>
              <a:rPr lang="en-US" altLang="zh-CN" sz="2000" dirty="0">
                <a:latin typeface="+mn-lt"/>
              </a:rPr>
              <a:t>hamir, </a:t>
            </a:r>
            <a:r>
              <a:rPr lang="en-US" altLang="zh-CN" sz="2400" b="1" dirty="0">
                <a:solidFill>
                  <a:srgbClr val="C00000"/>
                </a:solidFill>
                <a:latin typeface="+mn-lt"/>
              </a:rPr>
              <a:t>A</a:t>
            </a:r>
            <a:r>
              <a:rPr lang="en-US" altLang="zh-CN" sz="2000" dirty="0">
                <a:latin typeface="+mn-lt"/>
              </a:rPr>
              <a:t>dleman</a:t>
            </a:r>
            <a:endParaRPr lang="zh-CN" altLang="en-US" sz="20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2A007E-5713-4875-9AB6-8AF107BDB8F9}"/>
              </a:ext>
            </a:extLst>
          </p:cNvPr>
          <p:cNvSpPr>
            <a:spLocks noGrp="1"/>
          </p:cNvSpPr>
          <p:nvPr>
            <p:ph type="title"/>
          </p:nvPr>
        </p:nvSpPr>
        <p:spPr/>
        <p:txBody>
          <a:bodyPr/>
          <a:lstStyle/>
          <a:p>
            <a:r>
              <a:rPr lang="en-US" altLang="zh-CN" dirty="0">
                <a:latin typeface="+mn-lt"/>
              </a:rPr>
              <a:t>RSA</a:t>
            </a:r>
            <a:r>
              <a:rPr lang="zh-CN" altLang="en-US" dirty="0">
                <a:latin typeface="+mn-lt"/>
              </a:rPr>
              <a:t>系统协议</a:t>
            </a:r>
          </a:p>
        </p:txBody>
      </p:sp>
      <p:sp>
        <p:nvSpPr>
          <p:cNvPr id="3" name="文本框 2">
            <a:extLst>
              <a:ext uri="{FF2B5EF4-FFF2-40B4-BE49-F238E27FC236}">
                <a16:creationId xmlns:a16="http://schemas.microsoft.com/office/drawing/2014/main" id="{E63CAE1F-F73C-4BB4-807C-511DE55A9565}"/>
              </a:ext>
            </a:extLst>
          </p:cNvPr>
          <p:cNvSpPr txBox="1"/>
          <p:nvPr/>
        </p:nvSpPr>
        <p:spPr>
          <a:xfrm>
            <a:off x="693912" y="1417638"/>
            <a:ext cx="7992888" cy="2631490"/>
          </a:xfrm>
          <a:prstGeom prst="rect">
            <a:avLst/>
          </a:prstGeom>
          <a:noFill/>
        </p:spPr>
        <p:txBody>
          <a:bodyPr wrap="square" rtlCol="0">
            <a:spAutoFit/>
          </a:bodyPr>
          <a:lstStyle/>
          <a:p>
            <a:r>
              <a:rPr lang="en-US" altLang="zh-CN" dirty="0"/>
              <a:t>1</a:t>
            </a:r>
            <a:r>
              <a:rPr lang="zh-CN" altLang="en-US" dirty="0"/>
              <a:t>，</a:t>
            </a:r>
            <a:r>
              <a:rPr lang="zh-CN" altLang="en-US" sz="2000" dirty="0">
                <a:solidFill>
                  <a:srgbClr val="006600"/>
                </a:solidFill>
                <a:latin typeface="楷体" panose="02010609060101010101" pitchFamily="49" charset="-122"/>
                <a:ea typeface="楷体" panose="02010609060101010101" pitchFamily="49" charset="-122"/>
              </a:rPr>
              <a:t>随机选择两个不相等的“大”质数 </a:t>
            </a:r>
            <a:r>
              <a:rPr lang="en-US" altLang="zh-CN" sz="2000" i="1" dirty="0" err="1">
                <a:solidFill>
                  <a:srgbClr val="006600"/>
                </a:solidFill>
                <a:latin typeface="+mn-lt"/>
                <a:ea typeface="楷体" panose="02010609060101010101" pitchFamily="49" charset="-122"/>
              </a:rPr>
              <a:t>p</a:t>
            </a:r>
            <a:r>
              <a:rPr lang="en-US" altLang="zh-CN" sz="2000" dirty="0" err="1">
                <a:solidFill>
                  <a:srgbClr val="006600"/>
                </a:solidFill>
                <a:latin typeface="+mn-lt"/>
                <a:ea typeface="楷体" panose="02010609060101010101" pitchFamily="49" charset="-122"/>
              </a:rPr>
              <a:t>,</a:t>
            </a:r>
            <a:r>
              <a:rPr lang="en-US" altLang="zh-CN" sz="2000" i="1" dirty="0" err="1">
                <a:solidFill>
                  <a:srgbClr val="006600"/>
                </a:solidFill>
                <a:latin typeface="+mn-lt"/>
                <a:ea typeface="楷体" panose="02010609060101010101" pitchFamily="49" charset="-122"/>
              </a:rPr>
              <a:t>q</a:t>
            </a:r>
            <a:r>
              <a:rPr lang="zh-CN" altLang="en-US" sz="2000" dirty="0">
                <a:solidFill>
                  <a:srgbClr val="006600"/>
                </a:solidFill>
                <a:latin typeface="楷体" panose="02010609060101010101" pitchFamily="49" charset="-122"/>
                <a:ea typeface="楷体" panose="02010609060101010101" pitchFamily="49" charset="-122"/>
              </a:rPr>
              <a:t>，比如 </a:t>
            </a:r>
            <a:r>
              <a:rPr lang="en-US" altLang="zh-CN" sz="2000" dirty="0">
                <a:solidFill>
                  <a:srgbClr val="006600"/>
                </a:solidFill>
                <a:latin typeface="+mn-lt"/>
                <a:ea typeface="楷体" panose="02010609060101010101" pitchFamily="49" charset="-122"/>
              </a:rPr>
              <a:t>1024 </a:t>
            </a:r>
            <a:r>
              <a:rPr lang="zh-CN" altLang="en-US" sz="2000" dirty="0">
                <a:solidFill>
                  <a:srgbClr val="006600"/>
                </a:solidFill>
                <a:latin typeface="楷体" panose="02010609060101010101" pitchFamily="49" charset="-122"/>
                <a:ea typeface="楷体" panose="02010609060101010101" pitchFamily="49" charset="-122"/>
              </a:rPr>
              <a:t>位</a:t>
            </a:r>
            <a:endParaRPr lang="en-US" altLang="zh-CN" sz="2000" dirty="0">
              <a:solidFill>
                <a:srgbClr val="006600"/>
              </a:solidFill>
              <a:latin typeface="楷体" panose="02010609060101010101" pitchFamily="49" charset="-122"/>
              <a:ea typeface="楷体" panose="02010609060101010101" pitchFamily="49" charset="-122"/>
            </a:endParaRPr>
          </a:p>
          <a:p>
            <a:pPr>
              <a:spcBef>
                <a:spcPts val="600"/>
              </a:spcBef>
            </a:pPr>
            <a:r>
              <a:rPr lang="en-US" altLang="zh-CN" sz="2000" dirty="0">
                <a:solidFill>
                  <a:srgbClr val="006600"/>
                </a:solidFill>
                <a:latin typeface="楷体" panose="02010609060101010101" pitchFamily="49" charset="-122"/>
                <a:ea typeface="楷体" panose="02010609060101010101" pitchFamily="49" charset="-122"/>
              </a:rPr>
              <a:t>2</a:t>
            </a:r>
            <a:r>
              <a:rPr lang="zh-CN" altLang="en-US" sz="2000" dirty="0">
                <a:solidFill>
                  <a:srgbClr val="006600"/>
                </a:solidFill>
                <a:latin typeface="楷体" panose="02010609060101010101" pitchFamily="49" charset="-122"/>
                <a:ea typeface="楷体" panose="02010609060101010101" pitchFamily="49" charset="-122"/>
              </a:rPr>
              <a:t>，计算 </a:t>
            </a:r>
            <a:r>
              <a:rPr lang="en-US" altLang="zh-CN" sz="2000" i="1" dirty="0">
                <a:solidFill>
                  <a:srgbClr val="006600"/>
                </a:solidFill>
                <a:latin typeface="+mn-lt"/>
                <a:ea typeface="楷体" panose="02010609060101010101" pitchFamily="49" charset="-122"/>
              </a:rPr>
              <a:t>n </a:t>
            </a:r>
            <a:r>
              <a:rPr lang="en-US" altLang="zh-CN" sz="2000" dirty="0">
                <a:solidFill>
                  <a:srgbClr val="006600"/>
                </a:solidFill>
                <a:latin typeface="+mn-lt"/>
                <a:ea typeface="楷体" panose="02010609060101010101" pitchFamily="49" charset="-122"/>
              </a:rPr>
              <a:t>= </a:t>
            </a:r>
            <a:r>
              <a:rPr lang="en-US" altLang="zh-CN" sz="2000" i="1" dirty="0" err="1">
                <a:solidFill>
                  <a:srgbClr val="006600"/>
                </a:solidFill>
                <a:latin typeface="+mn-lt"/>
                <a:ea typeface="楷体" panose="02010609060101010101" pitchFamily="49" charset="-122"/>
              </a:rPr>
              <a:t>pq</a:t>
            </a:r>
            <a:r>
              <a:rPr lang="en-US" altLang="zh-CN" sz="2000" dirty="0">
                <a:solidFill>
                  <a:srgbClr val="006600"/>
                </a:solidFill>
                <a:latin typeface="+mn-lt"/>
                <a:ea typeface="楷体" panose="02010609060101010101" pitchFamily="49" charset="-122"/>
              </a:rPr>
              <a:t> </a:t>
            </a:r>
            <a:r>
              <a:rPr lang="zh-CN" altLang="en-US" dirty="0">
                <a:solidFill>
                  <a:schemeClr val="bg1">
                    <a:lumMod val="50000"/>
                  </a:schemeClr>
                </a:solidFill>
                <a:latin typeface="楷体" panose="02010609060101010101" pitchFamily="49" charset="-122"/>
                <a:ea typeface="楷体" panose="02010609060101010101" pitchFamily="49" charset="-122"/>
              </a:rPr>
              <a:t>（这就是前面所说的</a:t>
            </a:r>
            <a:r>
              <a:rPr lang="en-US" altLang="zh-CN" dirty="0">
                <a:solidFill>
                  <a:schemeClr val="bg1">
                    <a:lumMod val="50000"/>
                  </a:schemeClr>
                </a:solidFill>
                <a:latin typeface="+mn-lt"/>
                <a:ea typeface="楷体" panose="02010609060101010101" pitchFamily="49" charset="-122"/>
              </a:rPr>
              <a:t>one-way</a:t>
            </a:r>
            <a:r>
              <a:rPr lang="zh-CN" altLang="en-US" dirty="0">
                <a:solidFill>
                  <a:schemeClr val="bg1">
                    <a:lumMod val="50000"/>
                  </a:schemeClr>
                </a:solidFill>
                <a:latin typeface="楷体" panose="02010609060101010101" pitchFamily="49" charset="-122"/>
                <a:ea typeface="楷体" panose="02010609060101010101" pitchFamily="49" charset="-122"/>
              </a:rPr>
              <a:t>函数）</a:t>
            </a:r>
            <a:endParaRPr lang="en-US" altLang="zh-CN" dirty="0">
              <a:solidFill>
                <a:schemeClr val="bg1">
                  <a:lumMod val="50000"/>
                </a:schemeClr>
              </a:solidFill>
              <a:latin typeface="楷体" panose="02010609060101010101" pitchFamily="49" charset="-122"/>
              <a:ea typeface="楷体" panose="02010609060101010101" pitchFamily="49" charset="-122"/>
            </a:endParaRPr>
          </a:p>
          <a:p>
            <a:pPr marL="357188" indent="-357188">
              <a:spcBef>
                <a:spcPts val="600"/>
              </a:spcBef>
            </a:pPr>
            <a:r>
              <a:rPr lang="en-US" altLang="zh-CN" sz="2000" dirty="0">
                <a:solidFill>
                  <a:srgbClr val="006600"/>
                </a:solidFill>
                <a:latin typeface="楷体" panose="02010609060101010101" pitchFamily="49" charset="-122"/>
                <a:ea typeface="楷体" panose="02010609060101010101" pitchFamily="49" charset="-122"/>
              </a:rPr>
              <a:t>3</a:t>
            </a:r>
            <a:r>
              <a:rPr lang="zh-CN" altLang="en-US" dirty="0">
                <a:solidFill>
                  <a:schemeClr val="bg1">
                    <a:lumMod val="50000"/>
                  </a:schemeClr>
                </a:solidFill>
                <a:latin typeface="楷体" panose="02010609060101010101" pitchFamily="49" charset="-122"/>
                <a:ea typeface="楷体" panose="02010609060101010101" pitchFamily="49" charset="-122"/>
              </a:rPr>
              <a:t>，（我们知道</a:t>
            </a:r>
            <a:r>
              <a:rPr lang="en-US" altLang="zh-CN" dirty="0">
                <a:solidFill>
                  <a:schemeClr val="bg1">
                    <a:lumMod val="50000"/>
                  </a:schemeClr>
                </a:solidFill>
                <a:latin typeface="+mn-lt"/>
                <a:ea typeface="楷体" panose="02010609060101010101" pitchFamily="49" charset="-122"/>
              </a:rPr>
              <a:t>0,..., </a:t>
            </a:r>
            <a:r>
              <a:rPr lang="en-US" altLang="zh-CN" i="1" dirty="0">
                <a:solidFill>
                  <a:schemeClr val="bg1">
                    <a:lumMod val="50000"/>
                  </a:schemeClr>
                </a:solidFill>
                <a:latin typeface="+mn-lt"/>
                <a:ea typeface="楷体" panose="02010609060101010101" pitchFamily="49" charset="-122"/>
              </a:rPr>
              <a:t>n</a:t>
            </a:r>
            <a:r>
              <a:rPr lang="en-US" altLang="zh-CN" dirty="0">
                <a:solidFill>
                  <a:schemeClr val="bg1">
                    <a:lumMod val="50000"/>
                  </a:schemeClr>
                </a:solidFill>
                <a:latin typeface="+mn-lt"/>
                <a:ea typeface="楷体" panose="02010609060101010101" pitchFamily="49" charset="-122"/>
              </a:rPr>
              <a:t>-1</a:t>
            </a:r>
            <a:r>
              <a:rPr lang="zh-CN" altLang="en-US" dirty="0">
                <a:solidFill>
                  <a:schemeClr val="bg1">
                    <a:lumMod val="50000"/>
                  </a:schemeClr>
                </a:solidFill>
                <a:latin typeface="楷体" panose="02010609060101010101" pitchFamily="49" charset="-122"/>
                <a:ea typeface="楷体" panose="02010609060101010101" pitchFamily="49" charset="-122"/>
              </a:rPr>
              <a:t>中所有满足</a:t>
            </a:r>
            <a:r>
              <a:rPr lang="en-US" altLang="zh-CN" dirty="0" err="1">
                <a:solidFill>
                  <a:schemeClr val="bg1">
                    <a:lumMod val="50000"/>
                  </a:schemeClr>
                </a:solidFill>
                <a:latin typeface="+mn-lt"/>
                <a:ea typeface="楷体" panose="02010609060101010101" pitchFamily="49" charset="-122"/>
              </a:rPr>
              <a:t>gcd</a:t>
            </a:r>
            <a:r>
              <a:rPr lang="en-US" altLang="zh-CN" dirty="0">
                <a:solidFill>
                  <a:schemeClr val="bg1">
                    <a:lumMod val="50000"/>
                  </a:schemeClr>
                </a:solidFill>
                <a:latin typeface="+mn-lt"/>
                <a:ea typeface="楷体" panose="02010609060101010101" pitchFamily="49" charset="-122"/>
              </a:rPr>
              <a:t>(</a:t>
            </a:r>
            <a:r>
              <a:rPr lang="en-US" altLang="zh-CN" i="1" dirty="0" err="1">
                <a:solidFill>
                  <a:schemeClr val="bg1">
                    <a:lumMod val="50000"/>
                  </a:schemeClr>
                </a:solidFill>
                <a:latin typeface="+mn-lt"/>
                <a:ea typeface="楷体" panose="02010609060101010101" pitchFamily="49" charset="-122"/>
              </a:rPr>
              <a:t>a</a:t>
            </a:r>
            <a:r>
              <a:rPr lang="en-US" altLang="zh-CN" dirty="0" err="1">
                <a:solidFill>
                  <a:schemeClr val="bg1">
                    <a:lumMod val="50000"/>
                  </a:schemeClr>
                </a:solidFill>
                <a:latin typeface="+mn-lt"/>
                <a:ea typeface="楷体" panose="02010609060101010101" pitchFamily="49" charset="-122"/>
              </a:rPr>
              <a:t>,</a:t>
            </a:r>
            <a:r>
              <a:rPr lang="en-US" altLang="zh-CN" i="1" dirty="0" err="1">
                <a:solidFill>
                  <a:schemeClr val="bg1">
                    <a:lumMod val="50000"/>
                  </a:schemeClr>
                </a:solidFill>
                <a:latin typeface="+mn-lt"/>
                <a:ea typeface="楷体" panose="02010609060101010101" pitchFamily="49" charset="-122"/>
              </a:rPr>
              <a:t>n</a:t>
            </a:r>
            <a:r>
              <a:rPr lang="en-US" altLang="zh-CN" dirty="0">
                <a:solidFill>
                  <a:schemeClr val="bg1">
                    <a:lumMod val="50000"/>
                  </a:schemeClr>
                </a:solidFill>
                <a:latin typeface="+mn-lt"/>
                <a:ea typeface="楷体" panose="02010609060101010101" pitchFamily="49" charset="-122"/>
              </a:rPr>
              <a:t>)=1</a:t>
            </a:r>
            <a:r>
              <a:rPr lang="zh-CN" altLang="en-US" dirty="0">
                <a:solidFill>
                  <a:schemeClr val="bg1">
                    <a:lumMod val="50000"/>
                  </a:schemeClr>
                </a:solidFill>
                <a:latin typeface="楷体" panose="02010609060101010101" pitchFamily="49" charset="-122"/>
                <a:ea typeface="楷体" panose="02010609060101010101" pitchFamily="49" charset="-122"/>
              </a:rPr>
              <a:t>的数 </a:t>
            </a:r>
            <a:r>
              <a:rPr lang="en-US" altLang="zh-CN" i="1" dirty="0">
                <a:solidFill>
                  <a:schemeClr val="bg1">
                    <a:lumMod val="50000"/>
                  </a:schemeClr>
                </a:solidFill>
                <a:latin typeface="+mn-lt"/>
                <a:ea typeface="楷体" panose="02010609060101010101" pitchFamily="49" charset="-122"/>
              </a:rPr>
              <a:t>a </a:t>
            </a:r>
            <a:r>
              <a:rPr lang="zh-CN" altLang="en-US" dirty="0">
                <a:solidFill>
                  <a:schemeClr val="bg1">
                    <a:lumMod val="50000"/>
                  </a:schemeClr>
                </a:solidFill>
                <a:latin typeface="楷体" panose="02010609060101010101" pitchFamily="49" charset="-122"/>
                <a:ea typeface="楷体" panose="02010609060101010101" pitchFamily="49" charset="-122"/>
              </a:rPr>
              <a:t>构成模乘群，该群中含</a:t>
            </a:r>
            <a:r>
              <a:rPr lang="zh-CN" altLang="en-US" i="1" dirty="0">
                <a:solidFill>
                  <a:schemeClr val="bg1">
                    <a:lumMod val="50000"/>
                  </a:schemeClr>
                </a:solidFill>
                <a:latin typeface="+mn-lt"/>
                <a:ea typeface="楷体" panose="02010609060101010101" pitchFamily="49" charset="-122"/>
                <a:sym typeface="Symbol" panose="05050102010706020507" pitchFamily="18" charset="2"/>
              </a:rPr>
              <a:t></a:t>
            </a:r>
            <a:r>
              <a:rPr lang="en-US" altLang="zh-CN" dirty="0">
                <a:solidFill>
                  <a:schemeClr val="bg1">
                    <a:lumMod val="50000"/>
                  </a:schemeClr>
                </a:solidFill>
                <a:latin typeface="+mn-lt"/>
                <a:ea typeface="楷体" panose="02010609060101010101" pitchFamily="49" charset="-122"/>
                <a:sym typeface="Symbol" panose="05050102010706020507" pitchFamily="18" charset="2"/>
              </a:rPr>
              <a:t>(</a:t>
            </a:r>
            <a:r>
              <a:rPr lang="en-US" altLang="zh-CN" i="1" dirty="0">
                <a:solidFill>
                  <a:schemeClr val="bg1">
                    <a:lumMod val="50000"/>
                  </a:schemeClr>
                </a:solidFill>
                <a:latin typeface="+mn-lt"/>
                <a:ea typeface="楷体" panose="02010609060101010101" pitchFamily="49" charset="-122"/>
                <a:sym typeface="Symbol" panose="05050102010706020507" pitchFamily="18" charset="2"/>
              </a:rPr>
              <a:t>n</a:t>
            </a:r>
            <a:r>
              <a:rPr lang="en-US" altLang="zh-CN" dirty="0">
                <a:solidFill>
                  <a:schemeClr val="bg1">
                    <a:lumMod val="50000"/>
                  </a:schemeClr>
                </a:solidFill>
                <a:latin typeface="+mn-lt"/>
                <a:ea typeface="楷体" panose="02010609060101010101" pitchFamily="49" charset="-122"/>
                <a:sym typeface="Symbol" panose="05050102010706020507" pitchFamily="18" charset="2"/>
              </a:rPr>
              <a:t>)=(</a:t>
            </a:r>
            <a:r>
              <a:rPr lang="en-US" altLang="zh-CN" i="1" dirty="0">
                <a:solidFill>
                  <a:schemeClr val="bg1">
                    <a:lumMod val="50000"/>
                  </a:schemeClr>
                </a:solidFill>
                <a:latin typeface="+mn-lt"/>
                <a:ea typeface="楷体" panose="02010609060101010101" pitchFamily="49" charset="-122"/>
                <a:sym typeface="Symbol" panose="05050102010706020507" pitchFamily="18" charset="2"/>
              </a:rPr>
              <a:t>p</a:t>
            </a:r>
            <a:r>
              <a:rPr lang="en-US" altLang="zh-CN" dirty="0">
                <a:solidFill>
                  <a:schemeClr val="bg1">
                    <a:lumMod val="50000"/>
                  </a:schemeClr>
                </a:solidFill>
                <a:latin typeface="+mn-lt"/>
                <a:ea typeface="楷体" panose="02010609060101010101" pitchFamily="49" charset="-122"/>
                <a:sym typeface="Symbol" panose="05050102010706020507" pitchFamily="18" charset="2"/>
              </a:rPr>
              <a:t>-1)(</a:t>
            </a:r>
            <a:r>
              <a:rPr lang="en-US" altLang="zh-CN" i="1" dirty="0">
                <a:solidFill>
                  <a:schemeClr val="bg1">
                    <a:lumMod val="50000"/>
                  </a:schemeClr>
                </a:solidFill>
                <a:latin typeface="+mn-lt"/>
                <a:ea typeface="楷体" panose="02010609060101010101" pitchFamily="49" charset="-122"/>
                <a:sym typeface="Symbol" panose="05050102010706020507" pitchFamily="18" charset="2"/>
              </a:rPr>
              <a:t>q</a:t>
            </a:r>
            <a:r>
              <a:rPr lang="en-US" altLang="zh-CN" dirty="0">
                <a:solidFill>
                  <a:schemeClr val="bg1">
                    <a:lumMod val="50000"/>
                  </a:schemeClr>
                </a:solidFill>
                <a:latin typeface="+mn-lt"/>
                <a:ea typeface="楷体" panose="02010609060101010101" pitchFamily="49" charset="-122"/>
                <a:sym typeface="Symbol" panose="05050102010706020507" pitchFamily="18" charset="2"/>
              </a:rPr>
              <a:t>-1) </a:t>
            </a:r>
            <a:r>
              <a:rPr lang="zh-CN" altLang="en-US" dirty="0">
                <a:solidFill>
                  <a:schemeClr val="bg1">
                    <a:lumMod val="50000"/>
                  </a:schemeClr>
                </a:solidFill>
                <a:latin typeface="楷体" panose="02010609060101010101" pitchFamily="49" charset="-122"/>
                <a:ea typeface="楷体" panose="02010609060101010101" pitchFamily="49" charset="-122"/>
                <a:sym typeface="Symbol" panose="05050102010706020507" pitchFamily="18" charset="2"/>
              </a:rPr>
              <a:t>个数</a:t>
            </a:r>
            <a:r>
              <a:rPr lang="zh-CN" altLang="en-US" dirty="0">
                <a:solidFill>
                  <a:schemeClr val="bg1">
                    <a:lumMod val="50000"/>
                  </a:schemeClr>
                </a:solidFill>
                <a:latin typeface="楷体" panose="02010609060101010101" pitchFamily="49" charset="-122"/>
                <a:ea typeface="楷体" panose="02010609060101010101" pitchFamily="49" charset="-122"/>
              </a:rPr>
              <a:t>）</a:t>
            </a:r>
            <a:r>
              <a:rPr lang="zh-CN" altLang="en-US" sz="2000" dirty="0">
                <a:solidFill>
                  <a:srgbClr val="006600"/>
                </a:solidFill>
                <a:latin typeface="楷体" panose="02010609060101010101" pitchFamily="49" charset="-122"/>
                <a:ea typeface="楷体" panose="02010609060101010101" pitchFamily="49" charset="-122"/>
              </a:rPr>
              <a:t>选一个与</a:t>
            </a:r>
            <a:r>
              <a:rPr lang="zh-CN" altLang="en-US" sz="2000" i="1" dirty="0">
                <a:solidFill>
                  <a:srgbClr val="006600"/>
                </a:solidFill>
                <a:latin typeface="+mn-lt"/>
                <a:ea typeface="楷体" panose="02010609060101010101" pitchFamily="49" charset="-122"/>
                <a:sym typeface="Symbol" panose="05050102010706020507" pitchFamily="18" charset="2"/>
              </a:rPr>
              <a:t></a:t>
            </a:r>
            <a:r>
              <a:rPr lang="en-US" altLang="zh-CN" sz="2000" dirty="0">
                <a:solidFill>
                  <a:srgbClr val="006600"/>
                </a:solidFill>
                <a:latin typeface="+mn-lt"/>
                <a:ea typeface="楷体" panose="02010609060101010101" pitchFamily="49" charset="-122"/>
                <a:sym typeface="Symbol" panose="05050102010706020507" pitchFamily="18" charset="2"/>
              </a:rPr>
              <a:t>(</a:t>
            </a:r>
            <a:r>
              <a:rPr lang="en-US" altLang="zh-CN" sz="2000" i="1" dirty="0">
                <a:solidFill>
                  <a:srgbClr val="006600"/>
                </a:solidFill>
                <a:latin typeface="+mn-lt"/>
                <a:ea typeface="楷体" panose="02010609060101010101" pitchFamily="49" charset="-122"/>
                <a:sym typeface="Symbol" panose="05050102010706020507" pitchFamily="18" charset="2"/>
              </a:rPr>
              <a:t>n</a:t>
            </a:r>
            <a:r>
              <a:rPr lang="en-US" altLang="zh-CN" sz="2000" dirty="0">
                <a:solidFill>
                  <a:srgbClr val="006600"/>
                </a:solidFill>
                <a:latin typeface="+mn-lt"/>
                <a:ea typeface="楷体" panose="02010609060101010101" pitchFamily="49" charset="-122"/>
                <a:sym typeface="Symbol" panose="05050102010706020507" pitchFamily="18" charset="2"/>
              </a:rPr>
              <a:t>)</a:t>
            </a:r>
            <a:r>
              <a:rPr lang="zh-CN" altLang="en-US" sz="2000" dirty="0">
                <a:solidFill>
                  <a:srgbClr val="006600"/>
                </a:solidFill>
                <a:latin typeface="楷体" panose="02010609060101010101" pitchFamily="49" charset="-122"/>
                <a:ea typeface="楷体" panose="02010609060101010101" pitchFamily="49" charset="-122"/>
                <a:sym typeface="Symbol" panose="05050102010706020507" pitchFamily="18" charset="2"/>
              </a:rPr>
              <a:t>互质的“小”奇数</a:t>
            </a:r>
            <a:r>
              <a:rPr lang="en-US" altLang="zh-CN" sz="2000" i="1" dirty="0">
                <a:solidFill>
                  <a:srgbClr val="006600"/>
                </a:solidFill>
                <a:latin typeface="+mn-lt"/>
                <a:ea typeface="楷体" panose="02010609060101010101" pitchFamily="49" charset="-122"/>
                <a:sym typeface="Symbol" panose="05050102010706020507" pitchFamily="18" charset="2"/>
              </a:rPr>
              <a:t>e</a:t>
            </a:r>
          </a:p>
          <a:p>
            <a:pPr marL="357188" indent="-357188">
              <a:spcBef>
                <a:spcPts val="600"/>
              </a:spcBef>
            </a:pPr>
            <a:r>
              <a:rPr lang="en-US" altLang="zh-CN" sz="2000" dirty="0">
                <a:solidFill>
                  <a:srgbClr val="006600"/>
                </a:solidFill>
                <a:latin typeface="楷体" panose="02010609060101010101" pitchFamily="49" charset="-122"/>
                <a:ea typeface="楷体" panose="02010609060101010101" pitchFamily="49" charset="-122"/>
              </a:rPr>
              <a:t>4</a:t>
            </a:r>
            <a:r>
              <a:rPr lang="zh-CN" altLang="en-US" sz="2000" dirty="0">
                <a:solidFill>
                  <a:srgbClr val="006600"/>
                </a:solidFill>
                <a:latin typeface="楷体" panose="02010609060101010101" pitchFamily="49" charset="-122"/>
                <a:ea typeface="楷体" panose="02010609060101010101" pitchFamily="49" charset="-122"/>
              </a:rPr>
              <a:t>，</a:t>
            </a:r>
            <a:r>
              <a:rPr lang="zh-CN" altLang="en-US" dirty="0">
                <a:solidFill>
                  <a:schemeClr val="bg1">
                    <a:lumMod val="50000"/>
                  </a:schemeClr>
                </a:solidFill>
                <a:latin typeface="楷体" panose="02010609060101010101" pitchFamily="49" charset="-122"/>
                <a:ea typeface="楷体" panose="02010609060101010101" pitchFamily="49" charset="-122"/>
              </a:rPr>
              <a:t>（利用解模方程的算法）</a:t>
            </a:r>
            <a:r>
              <a:rPr lang="zh-CN" altLang="en-US" sz="2000" dirty="0">
                <a:solidFill>
                  <a:srgbClr val="006600"/>
                </a:solidFill>
                <a:latin typeface="楷体" panose="02010609060101010101" pitchFamily="49" charset="-122"/>
                <a:ea typeface="楷体" panose="02010609060101010101" pitchFamily="49" charset="-122"/>
              </a:rPr>
              <a:t>计算</a:t>
            </a:r>
            <a:r>
              <a:rPr lang="en-US" altLang="zh-CN" sz="2000" i="1" dirty="0">
                <a:solidFill>
                  <a:srgbClr val="006600"/>
                </a:solidFill>
                <a:latin typeface="+mn-lt"/>
                <a:ea typeface="楷体" panose="02010609060101010101" pitchFamily="49" charset="-122"/>
              </a:rPr>
              <a:t>d</a:t>
            </a:r>
            <a:r>
              <a:rPr lang="zh-CN" altLang="en-US" sz="2000" dirty="0">
                <a:solidFill>
                  <a:srgbClr val="006600"/>
                </a:solidFill>
                <a:latin typeface="楷体" panose="02010609060101010101" pitchFamily="49" charset="-122"/>
                <a:ea typeface="楷体" panose="02010609060101010101" pitchFamily="49" charset="-122"/>
              </a:rPr>
              <a:t>，满足</a:t>
            </a:r>
            <a:r>
              <a:rPr lang="en-US" altLang="zh-CN" sz="2000" i="1" dirty="0">
                <a:solidFill>
                  <a:srgbClr val="006600"/>
                </a:solidFill>
                <a:latin typeface="+mn-lt"/>
                <a:ea typeface="楷体" panose="02010609060101010101" pitchFamily="49" charset="-122"/>
              </a:rPr>
              <a:t>de </a:t>
            </a:r>
            <a:r>
              <a:rPr lang="en-US" altLang="zh-CN" sz="2000" dirty="0">
                <a:solidFill>
                  <a:srgbClr val="006600"/>
                </a:solidFill>
                <a:latin typeface="+mn-lt"/>
                <a:ea typeface="楷体" panose="02010609060101010101" pitchFamily="49" charset="-122"/>
                <a:sym typeface="Symbol" panose="05050102010706020507" pitchFamily="18" charset="2"/>
              </a:rPr>
              <a:t> 1 mod </a:t>
            </a:r>
            <a:r>
              <a:rPr lang="en-US" altLang="zh-CN" sz="2000" i="1" dirty="0">
                <a:solidFill>
                  <a:srgbClr val="006600"/>
                </a:solidFill>
                <a:latin typeface="+mn-lt"/>
                <a:ea typeface="楷体" panose="02010609060101010101" pitchFamily="49" charset="-122"/>
                <a:sym typeface="Symbol" panose="05050102010706020507" pitchFamily="18" charset="2"/>
              </a:rPr>
              <a:t></a:t>
            </a:r>
            <a:r>
              <a:rPr lang="en-US" altLang="zh-CN" sz="2000" dirty="0">
                <a:solidFill>
                  <a:srgbClr val="006600"/>
                </a:solidFill>
                <a:latin typeface="+mn-lt"/>
                <a:ea typeface="楷体" panose="02010609060101010101" pitchFamily="49" charset="-122"/>
                <a:sym typeface="Symbol" panose="05050102010706020507" pitchFamily="18" charset="2"/>
              </a:rPr>
              <a:t>(</a:t>
            </a:r>
            <a:r>
              <a:rPr lang="en-US" altLang="zh-CN" sz="2000" i="1" dirty="0">
                <a:solidFill>
                  <a:srgbClr val="006600"/>
                </a:solidFill>
                <a:latin typeface="+mn-lt"/>
                <a:ea typeface="楷体" panose="02010609060101010101" pitchFamily="49" charset="-122"/>
                <a:sym typeface="Symbol" panose="05050102010706020507" pitchFamily="18" charset="2"/>
              </a:rPr>
              <a:t>n</a:t>
            </a:r>
            <a:r>
              <a:rPr lang="en-US" altLang="zh-CN" sz="2000" dirty="0">
                <a:solidFill>
                  <a:srgbClr val="006600"/>
                </a:solidFill>
                <a:latin typeface="+mn-lt"/>
                <a:ea typeface="楷体" panose="02010609060101010101" pitchFamily="49" charset="-122"/>
                <a:sym typeface="Symbol" panose="05050102010706020507" pitchFamily="18" charset="2"/>
              </a:rPr>
              <a:t>)</a:t>
            </a:r>
          </a:p>
          <a:p>
            <a:pPr marL="357188" indent="-357188">
              <a:spcBef>
                <a:spcPts val="600"/>
              </a:spcBef>
            </a:pPr>
            <a:r>
              <a:rPr lang="en-US" altLang="zh-CN" sz="2000" dirty="0">
                <a:solidFill>
                  <a:srgbClr val="006600"/>
                </a:solidFill>
                <a:latin typeface="楷体" panose="02010609060101010101" pitchFamily="49" charset="-122"/>
                <a:ea typeface="楷体" panose="02010609060101010101" pitchFamily="49" charset="-122"/>
                <a:sym typeface="Symbol" panose="05050102010706020507" pitchFamily="18" charset="2"/>
              </a:rPr>
              <a:t>5</a:t>
            </a:r>
            <a:r>
              <a:rPr lang="zh-CN" altLang="en-US" sz="2000" dirty="0">
                <a:solidFill>
                  <a:srgbClr val="006600"/>
                </a:solidFill>
                <a:latin typeface="楷体" panose="02010609060101010101" pitchFamily="49" charset="-122"/>
                <a:ea typeface="楷体" panose="02010609060101010101" pitchFamily="49" charset="-122"/>
                <a:sym typeface="Symbol" panose="05050102010706020507" pitchFamily="18" charset="2"/>
              </a:rPr>
              <a:t>，公布 </a:t>
            </a:r>
            <a:r>
              <a:rPr lang="en-US" altLang="zh-CN" sz="2000" i="1" dirty="0">
                <a:solidFill>
                  <a:srgbClr val="006600"/>
                </a:solidFill>
                <a:latin typeface="+mn-lt"/>
                <a:ea typeface="楷体" panose="02010609060101010101" pitchFamily="49" charset="-122"/>
                <a:sym typeface="Symbol" panose="05050102010706020507" pitchFamily="18" charset="2"/>
              </a:rPr>
              <a:t>P</a:t>
            </a:r>
            <a:r>
              <a:rPr lang="en-US" altLang="zh-CN" sz="2000" dirty="0">
                <a:solidFill>
                  <a:srgbClr val="006600"/>
                </a:solidFill>
                <a:latin typeface="+mn-lt"/>
                <a:ea typeface="楷体" panose="02010609060101010101" pitchFamily="49" charset="-122"/>
                <a:sym typeface="Symbol" panose="05050102010706020507" pitchFamily="18" charset="2"/>
              </a:rPr>
              <a:t>=(</a:t>
            </a:r>
            <a:r>
              <a:rPr lang="en-US" altLang="zh-CN" sz="2000" i="1" dirty="0" err="1">
                <a:solidFill>
                  <a:srgbClr val="006600"/>
                </a:solidFill>
                <a:latin typeface="+mn-lt"/>
                <a:ea typeface="楷体" panose="02010609060101010101" pitchFamily="49" charset="-122"/>
                <a:sym typeface="Symbol" panose="05050102010706020507" pitchFamily="18" charset="2"/>
              </a:rPr>
              <a:t>e</a:t>
            </a:r>
            <a:r>
              <a:rPr lang="en-US" altLang="zh-CN" sz="2000" dirty="0" err="1">
                <a:solidFill>
                  <a:srgbClr val="006600"/>
                </a:solidFill>
                <a:latin typeface="+mn-lt"/>
                <a:ea typeface="楷体" panose="02010609060101010101" pitchFamily="49" charset="-122"/>
                <a:sym typeface="Symbol" panose="05050102010706020507" pitchFamily="18" charset="2"/>
              </a:rPr>
              <a:t>,</a:t>
            </a:r>
            <a:r>
              <a:rPr lang="en-US" altLang="zh-CN" sz="2000" i="1" dirty="0" err="1">
                <a:solidFill>
                  <a:srgbClr val="006600"/>
                </a:solidFill>
                <a:latin typeface="+mn-lt"/>
                <a:ea typeface="楷体" panose="02010609060101010101" pitchFamily="49" charset="-122"/>
                <a:sym typeface="Symbol" panose="05050102010706020507" pitchFamily="18" charset="2"/>
              </a:rPr>
              <a:t>n</a:t>
            </a:r>
            <a:r>
              <a:rPr lang="en-US" altLang="zh-CN" sz="2000" dirty="0">
                <a:solidFill>
                  <a:srgbClr val="006600"/>
                </a:solidFill>
                <a:latin typeface="+mn-lt"/>
                <a:ea typeface="楷体" panose="02010609060101010101" pitchFamily="49" charset="-122"/>
                <a:sym typeface="Symbol" panose="05050102010706020507" pitchFamily="18" charset="2"/>
              </a:rPr>
              <a:t>) </a:t>
            </a:r>
            <a:r>
              <a:rPr lang="zh-CN" altLang="en-US" sz="2000" dirty="0">
                <a:solidFill>
                  <a:srgbClr val="006600"/>
                </a:solidFill>
                <a:latin typeface="楷体" panose="02010609060101010101" pitchFamily="49" charset="-122"/>
                <a:ea typeface="楷体" panose="02010609060101010101" pitchFamily="49" charset="-122"/>
                <a:sym typeface="Symbol" panose="05050102010706020507" pitchFamily="18" charset="2"/>
              </a:rPr>
              <a:t>作为</a:t>
            </a:r>
            <a:r>
              <a:rPr lang="en-US" altLang="zh-CN" sz="2000" dirty="0">
                <a:solidFill>
                  <a:srgbClr val="006600"/>
                </a:solidFill>
                <a:latin typeface="+mn-lt"/>
                <a:ea typeface="楷体" panose="02010609060101010101" pitchFamily="49" charset="-122"/>
                <a:sym typeface="Symbol" panose="05050102010706020507" pitchFamily="18" charset="2"/>
              </a:rPr>
              <a:t>RSA</a:t>
            </a:r>
            <a:r>
              <a:rPr lang="zh-CN" altLang="en-US" sz="2000" dirty="0">
                <a:solidFill>
                  <a:srgbClr val="006600"/>
                </a:solidFill>
                <a:latin typeface="楷体" panose="02010609060101010101" pitchFamily="49" charset="-122"/>
                <a:ea typeface="楷体" panose="02010609060101010101" pitchFamily="49" charset="-122"/>
                <a:sym typeface="Symbol" panose="05050102010706020507" pitchFamily="18" charset="2"/>
              </a:rPr>
              <a:t>公钥</a:t>
            </a:r>
            <a:endParaRPr lang="en-US" altLang="zh-CN" sz="2000" dirty="0">
              <a:solidFill>
                <a:srgbClr val="006600"/>
              </a:solidFill>
              <a:latin typeface="楷体" panose="02010609060101010101" pitchFamily="49" charset="-122"/>
              <a:ea typeface="楷体" panose="02010609060101010101" pitchFamily="49" charset="-122"/>
              <a:sym typeface="Symbol" panose="05050102010706020507" pitchFamily="18" charset="2"/>
            </a:endParaRPr>
          </a:p>
          <a:p>
            <a:pPr marL="357188" indent="-357188">
              <a:spcBef>
                <a:spcPts val="600"/>
              </a:spcBef>
            </a:pPr>
            <a:r>
              <a:rPr lang="en-US" altLang="zh-CN" sz="2000" dirty="0">
                <a:solidFill>
                  <a:srgbClr val="006600"/>
                </a:solidFill>
                <a:latin typeface="楷体" panose="02010609060101010101" pitchFamily="49" charset="-122"/>
                <a:ea typeface="楷体" panose="02010609060101010101" pitchFamily="49" charset="-122"/>
              </a:rPr>
              <a:t>6</a:t>
            </a:r>
            <a:r>
              <a:rPr lang="zh-CN" altLang="en-US" sz="2000" dirty="0">
                <a:solidFill>
                  <a:srgbClr val="006600"/>
                </a:solidFill>
                <a:latin typeface="楷体" panose="02010609060101010101" pitchFamily="49" charset="-122"/>
                <a:ea typeface="楷体" panose="02010609060101010101" pitchFamily="49" charset="-122"/>
              </a:rPr>
              <a:t>，密存 </a:t>
            </a:r>
            <a:r>
              <a:rPr lang="en-US" altLang="zh-CN" sz="2000" i="1" dirty="0">
                <a:solidFill>
                  <a:srgbClr val="006600"/>
                </a:solidFill>
                <a:latin typeface="+mn-lt"/>
                <a:ea typeface="楷体" panose="02010609060101010101" pitchFamily="49" charset="-122"/>
              </a:rPr>
              <a:t>S</a:t>
            </a:r>
            <a:r>
              <a:rPr lang="en-US" altLang="zh-CN" sz="2000" dirty="0">
                <a:solidFill>
                  <a:srgbClr val="006600"/>
                </a:solidFill>
                <a:latin typeface="+mn-lt"/>
                <a:ea typeface="楷体" panose="02010609060101010101" pitchFamily="49" charset="-122"/>
              </a:rPr>
              <a:t>=(</a:t>
            </a:r>
            <a:r>
              <a:rPr lang="en-US" altLang="zh-CN" sz="2000" i="1" dirty="0" err="1">
                <a:solidFill>
                  <a:srgbClr val="006600"/>
                </a:solidFill>
                <a:latin typeface="+mn-lt"/>
                <a:ea typeface="楷体" panose="02010609060101010101" pitchFamily="49" charset="-122"/>
              </a:rPr>
              <a:t>d</a:t>
            </a:r>
            <a:r>
              <a:rPr lang="en-US" altLang="zh-CN" sz="2000" dirty="0" err="1">
                <a:solidFill>
                  <a:srgbClr val="006600"/>
                </a:solidFill>
                <a:latin typeface="+mn-lt"/>
                <a:ea typeface="楷体" panose="02010609060101010101" pitchFamily="49" charset="-122"/>
              </a:rPr>
              <a:t>,</a:t>
            </a:r>
            <a:r>
              <a:rPr lang="en-US" altLang="zh-CN" sz="2000" i="1" dirty="0" err="1">
                <a:solidFill>
                  <a:srgbClr val="006600"/>
                </a:solidFill>
                <a:latin typeface="+mn-lt"/>
                <a:ea typeface="楷体" panose="02010609060101010101" pitchFamily="49" charset="-122"/>
              </a:rPr>
              <a:t>n</a:t>
            </a:r>
            <a:r>
              <a:rPr lang="en-US" altLang="zh-CN" sz="2000" dirty="0">
                <a:solidFill>
                  <a:srgbClr val="006600"/>
                </a:solidFill>
                <a:latin typeface="+mn-lt"/>
                <a:ea typeface="楷体" panose="02010609060101010101" pitchFamily="49" charset="-122"/>
              </a:rPr>
              <a:t>) </a:t>
            </a:r>
            <a:r>
              <a:rPr lang="zh-CN" altLang="en-US" sz="2000" dirty="0">
                <a:solidFill>
                  <a:srgbClr val="006600"/>
                </a:solidFill>
                <a:latin typeface="楷体" panose="02010609060101010101" pitchFamily="49" charset="-122"/>
                <a:ea typeface="楷体" panose="02010609060101010101" pitchFamily="49" charset="-122"/>
              </a:rPr>
              <a:t>作为</a:t>
            </a:r>
            <a:r>
              <a:rPr lang="en-US" altLang="zh-CN" sz="2000" dirty="0">
                <a:solidFill>
                  <a:srgbClr val="006600"/>
                </a:solidFill>
                <a:latin typeface="+mn-lt"/>
                <a:ea typeface="楷体" panose="02010609060101010101" pitchFamily="49" charset="-122"/>
              </a:rPr>
              <a:t>RSA</a:t>
            </a:r>
            <a:r>
              <a:rPr lang="zh-CN" altLang="en-US" sz="2000" dirty="0">
                <a:solidFill>
                  <a:srgbClr val="006600"/>
                </a:solidFill>
                <a:latin typeface="楷体" panose="02010609060101010101" pitchFamily="49" charset="-122"/>
                <a:ea typeface="楷体" panose="02010609060101010101" pitchFamily="49" charset="-122"/>
              </a:rPr>
              <a:t>的私钥</a:t>
            </a:r>
          </a:p>
        </p:txBody>
      </p:sp>
      <p:sp>
        <p:nvSpPr>
          <p:cNvPr id="4" name="文本框 3">
            <a:extLst>
              <a:ext uri="{FF2B5EF4-FFF2-40B4-BE49-F238E27FC236}">
                <a16:creationId xmlns:a16="http://schemas.microsoft.com/office/drawing/2014/main" id="{4D56D2CA-533D-4FC9-8F3C-64321635A3A7}"/>
              </a:ext>
            </a:extLst>
          </p:cNvPr>
          <p:cNvSpPr txBox="1"/>
          <p:nvPr/>
        </p:nvSpPr>
        <p:spPr>
          <a:xfrm>
            <a:off x="616732" y="4221088"/>
            <a:ext cx="7910536" cy="461665"/>
          </a:xfrm>
          <a:prstGeom prst="rect">
            <a:avLst/>
          </a:prstGeom>
          <a:noFill/>
        </p:spPr>
        <p:txBody>
          <a:bodyPr wrap="square" rtlCol="0">
            <a:spAutoFit/>
          </a:bodyPr>
          <a:lstStyle/>
          <a:p>
            <a:r>
              <a:rPr lang="zh-CN" altLang="en-US" sz="2000" dirty="0"/>
              <a:t>由前面讨论的代数知识可知：在这个系统中</a:t>
            </a:r>
            <a:r>
              <a:rPr lang="en-US" altLang="zh-CN" sz="2400" b="1" i="1" dirty="0">
                <a:latin typeface="French Script MT" panose="03020402040607040605" pitchFamily="66" charset="0"/>
              </a:rPr>
              <a:t>D </a:t>
            </a:r>
            <a:r>
              <a:rPr lang="en-US" altLang="zh-CN" sz="2000" dirty="0">
                <a:latin typeface="+mn-lt"/>
              </a:rPr>
              <a:t>=Z</a:t>
            </a:r>
            <a:r>
              <a:rPr lang="en-US" altLang="zh-CN" sz="2000" baseline="-25000" dirty="0">
                <a:latin typeface="+mn-lt"/>
              </a:rPr>
              <a:t>n</a:t>
            </a:r>
            <a:r>
              <a:rPr lang="en-US" altLang="zh-CN" sz="2000" dirty="0">
                <a:latin typeface="+mn-lt"/>
              </a:rPr>
              <a:t>, </a:t>
            </a:r>
            <a:r>
              <a:rPr lang="zh-CN" altLang="en-US" sz="2000" dirty="0">
                <a:latin typeface="+mn-lt"/>
              </a:rPr>
              <a:t>对任意报文</a:t>
            </a:r>
            <a:r>
              <a:rPr lang="en-US" altLang="zh-CN" sz="2000" dirty="0">
                <a:latin typeface="+mn-lt"/>
              </a:rPr>
              <a:t>M</a:t>
            </a:r>
            <a:r>
              <a:rPr lang="en-US" altLang="zh-CN" sz="2000" dirty="0">
                <a:latin typeface="+mn-lt"/>
                <a:sym typeface="Symbol" panose="05050102010706020507" pitchFamily="18" charset="2"/>
              </a:rPr>
              <a:t></a:t>
            </a:r>
            <a:r>
              <a:rPr lang="en-US" altLang="zh-CN" sz="2400" b="1" i="1" dirty="0">
                <a:latin typeface="French Script MT" panose="03020402040607040605" pitchFamily="66" charset="0"/>
              </a:rPr>
              <a:t>D </a:t>
            </a:r>
            <a:r>
              <a:rPr lang="en-US" altLang="zh-CN" sz="2000" dirty="0">
                <a:latin typeface="+mn-lt"/>
              </a:rPr>
              <a:t>: </a:t>
            </a:r>
            <a:endParaRPr lang="zh-CN" altLang="en-US" sz="2000" dirty="0">
              <a:latin typeface="+mn-lt"/>
            </a:endParaRPr>
          </a:p>
        </p:txBody>
      </p:sp>
      <p:pic>
        <p:nvPicPr>
          <p:cNvPr id="6" name="图片 5">
            <a:extLst>
              <a:ext uri="{FF2B5EF4-FFF2-40B4-BE49-F238E27FC236}">
                <a16:creationId xmlns:a16="http://schemas.microsoft.com/office/drawing/2014/main" id="{38BAECD1-E1A3-464C-A71B-9D534F35E04A}"/>
              </a:ext>
            </a:extLst>
          </p:cNvPr>
          <p:cNvPicPr>
            <a:picLocks noChangeAspect="1"/>
          </p:cNvPicPr>
          <p:nvPr/>
        </p:nvPicPr>
        <p:blipFill>
          <a:blip r:embed="rId2"/>
          <a:stretch>
            <a:fillRect/>
          </a:stretch>
        </p:blipFill>
        <p:spPr>
          <a:xfrm>
            <a:off x="1547664" y="4854713"/>
            <a:ext cx="2278456" cy="468233"/>
          </a:xfrm>
          <a:prstGeom prst="rect">
            <a:avLst/>
          </a:prstGeom>
        </p:spPr>
      </p:pic>
      <p:pic>
        <p:nvPicPr>
          <p:cNvPr id="8" name="图片 7">
            <a:extLst>
              <a:ext uri="{FF2B5EF4-FFF2-40B4-BE49-F238E27FC236}">
                <a16:creationId xmlns:a16="http://schemas.microsoft.com/office/drawing/2014/main" id="{A5EE7B67-39DD-49B1-924E-B6DFFF01423F}"/>
              </a:ext>
            </a:extLst>
          </p:cNvPr>
          <p:cNvPicPr>
            <a:picLocks noChangeAspect="1"/>
          </p:cNvPicPr>
          <p:nvPr/>
        </p:nvPicPr>
        <p:blipFill>
          <a:blip r:embed="rId3"/>
          <a:stretch>
            <a:fillRect/>
          </a:stretch>
        </p:blipFill>
        <p:spPr>
          <a:xfrm>
            <a:off x="1530895" y="5285266"/>
            <a:ext cx="2278455" cy="491968"/>
          </a:xfrm>
          <a:prstGeom prst="rect">
            <a:avLst/>
          </a:prstGeom>
        </p:spPr>
      </p:pic>
      <p:sp>
        <p:nvSpPr>
          <p:cNvPr id="9" name="文本框 8">
            <a:extLst>
              <a:ext uri="{FF2B5EF4-FFF2-40B4-BE49-F238E27FC236}">
                <a16:creationId xmlns:a16="http://schemas.microsoft.com/office/drawing/2014/main" id="{A178FCBB-7AC4-4E99-B9CE-F4BC374F0FE7}"/>
              </a:ext>
            </a:extLst>
          </p:cNvPr>
          <p:cNvSpPr txBox="1"/>
          <p:nvPr/>
        </p:nvSpPr>
        <p:spPr>
          <a:xfrm>
            <a:off x="4139952" y="4924385"/>
            <a:ext cx="2736304" cy="369332"/>
          </a:xfrm>
          <a:prstGeom prst="rect">
            <a:avLst/>
          </a:prstGeom>
          <a:noFill/>
        </p:spPr>
        <p:txBody>
          <a:bodyPr wrap="square" rtlCol="0">
            <a:spAutoFit/>
          </a:bodyPr>
          <a:lstStyle/>
          <a:p>
            <a:r>
              <a:rPr lang="zh-CN" altLang="en-US" dirty="0">
                <a:latin typeface="楷体" panose="02010609060101010101" pitchFamily="49" charset="-122"/>
                <a:ea typeface="楷体" panose="02010609060101010101" pitchFamily="49" charset="-122"/>
              </a:rPr>
              <a:t>将明文</a:t>
            </a:r>
            <a:r>
              <a:rPr lang="en-US" altLang="zh-CN" i="1" dirty="0">
                <a:latin typeface="+mn-lt"/>
                <a:ea typeface="楷体" panose="02010609060101010101" pitchFamily="49" charset="-122"/>
              </a:rPr>
              <a:t>M</a:t>
            </a:r>
            <a:r>
              <a:rPr lang="zh-CN" altLang="en-US" dirty="0">
                <a:latin typeface="楷体" panose="02010609060101010101" pitchFamily="49" charset="-122"/>
                <a:ea typeface="楷体" panose="02010609060101010101" pitchFamily="49" charset="-122"/>
              </a:rPr>
              <a:t>加密为密文</a:t>
            </a:r>
            <a:r>
              <a:rPr lang="en-US" altLang="zh-CN" i="1" dirty="0">
                <a:latin typeface="+mn-lt"/>
                <a:ea typeface="楷体" panose="02010609060101010101" pitchFamily="49" charset="-122"/>
              </a:rPr>
              <a:t>C</a:t>
            </a:r>
            <a:endParaRPr lang="zh-CN" altLang="en-US" i="1" dirty="0">
              <a:latin typeface="+mn-lt"/>
              <a:ea typeface="楷体" panose="02010609060101010101" pitchFamily="49" charset="-122"/>
            </a:endParaRPr>
          </a:p>
        </p:txBody>
      </p:sp>
      <p:sp>
        <p:nvSpPr>
          <p:cNvPr id="10" name="文本框 9">
            <a:extLst>
              <a:ext uri="{FF2B5EF4-FFF2-40B4-BE49-F238E27FC236}">
                <a16:creationId xmlns:a16="http://schemas.microsoft.com/office/drawing/2014/main" id="{24B7FEB9-D41C-4F5E-9DAA-5A07E263AD8E}"/>
              </a:ext>
            </a:extLst>
          </p:cNvPr>
          <p:cNvSpPr txBox="1"/>
          <p:nvPr/>
        </p:nvSpPr>
        <p:spPr>
          <a:xfrm>
            <a:off x="4139952" y="5407902"/>
            <a:ext cx="2736304" cy="369332"/>
          </a:xfrm>
          <a:prstGeom prst="rect">
            <a:avLst/>
          </a:prstGeom>
          <a:noFill/>
        </p:spPr>
        <p:txBody>
          <a:bodyPr wrap="square" rtlCol="0">
            <a:spAutoFit/>
          </a:bodyPr>
          <a:lstStyle/>
          <a:p>
            <a:r>
              <a:rPr lang="zh-CN" altLang="en-US" dirty="0">
                <a:latin typeface="楷体" panose="02010609060101010101" pitchFamily="49" charset="-122"/>
                <a:ea typeface="楷体" panose="02010609060101010101" pitchFamily="49" charset="-122"/>
              </a:rPr>
              <a:t>将密文</a:t>
            </a:r>
            <a:r>
              <a:rPr lang="en-US" altLang="zh-CN" i="1" dirty="0">
                <a:latin typeface="+mn-lt"/>
                <a:ea typeface="楷体" panose="02010609060101010101" pitchFamily="49" charset="-122"/>
              </a:rPr>
              <a:t>C </a:t>
            </a:r>
            <a:r>
              <a:rPr lang="zh-CN" altLang="en-US" dirty="0">
                <a:latin typeface="楷体" panose="02010609060101010101" pitchFamily="49" charset="-122"/>
                <a:ea typeface="楷体" panose="02010609060101010101" pitchFamily="49" charset="-122"/>
              </a:rPr>
              <a:t>解密为原文</a:t>
            </a:r>
            <a:r>
              <a:rPr lang="en-US" altLang="zh-CN" i="1" dirty="0">
                <a:latin typeface="+mn-lt"/>
                <a:ea typeface="楷体" panose="02010609060101010101" pitchFamily="49" charset="-122"/>
              </a:rPr>
              <a:t>M</a:t>
            </a:r>
            <a:endParaRPr lang="zh-CN" altLang="en-US" i="1" dirty="0">
              <a:latin typeface="+mn-lt"/>
              <a:ea typeface="楷体" panose="02010609060101010101" pitchFamily="49" charset="-122"/>
            </a:endParaRPr>
          </a:p>
        </p:txBody>
      </p:sp>
      <p:sp>
        <p:nvSpPr>
          <p:cNvPr id="5" name="文本框 4">
            <a:extLst>
              <a:ext uri="{FF2B5EF4-FFF2-40B4-BE49-F238E27FC236}">
                <a16:creationId xmlns:a16="http://schemas.microsoft.com/office/drawing/2014/main" id="{744ADC01-4B6B-4D1B-A2BE-8E456C72F422}"/>
              </a:ext>
            </a:extLst>
          </p:cNvPr>
          <p:cNvSpPr txBox="1"/>
          <p:nvPr/>
        </p:nvSpPr>
        <p:spPr>
          <a:xfrm>
            <a:off x="3106039" y="6010415"/>
            <a:ext cx="2592288" cy="369332"/>
          </a:xfrm>
          <a:prstGeom prst="rect">
            <a:avLst/>
          </a:prstGeom>
          <a:noFill/>
        </p:spPr>
        <p:txBody>
          <a:bodyPr wrap="square" rtlCol="0">
            <a:spAutoFit/>
          </a:bodyPr>
          <a:lstStyle/>
          <a:p>
            <a:r>
              <a:rPr lang="zh-CN" altLang="en-US" dirty="0">
                <a:solidFill>
                  <a:srgbClr val="C00000"/>
                </a:solidFill>
                <a:latin typeface="+mj-ea"/>
                <a:ea typeface="+mj-ea"/>
              </a:rPr>
              <a:t>且称此方程为</a:t>
            </a:r>
            <a:r>
              <a:rPr lang="en-US" altLang="zh-CN" dirty="0">
                <a:solidFill>
                  <a:srgbClr val="C00000"/>
                </a:solidFill>
                <a:latin typeface="+mj-ea"/>
                <a:ea typeface="+mj-ea"/>
              </a:rPr>
              <a:t>RSA</a:t>
            </a:r>
            <a:r>
              <a:rPr lang="zh-CN" altLang="en-US" dirty="0">
                <a:solidFill>
                  <a:srgbClr val="C00000"/>
                </a:solidFill>
                <a:latin typeface="+mj-ea"/>
                <a:ea typeface="+mj-ea"/>
              </a:rPr>
              <a:t>方程</a:t>
            </a:r>
          </a:p>
        </p:txBody>
      </p:sp>
    </p:spTree>
    <p:extLst>
      <p:ext uri="{BB962C8B-B14F-4D97-AF65-F5344CB8AC3E}">
        <p14:creationId xmlns:p14="http://schemas.microsoft.com/office/powerpoint/2010/main" val="2089652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9750" y="333375"/>
            <a:ext cx="8229600" cy="774700"/>
          </a:xfrm>
        </p:spPr>
        <p:txBody>
          <a:bodyPr/>
          <a:lstStyle/>
          <a:p>
            <a:pPr eaLnBrk="1" hangingPunct="1">
              <a:defRPr/>
            </a:pPr>
            <a:r>
              <a:rPr lang="zh-CN" altLang="en-US" dirty="0"/>
              <a:t>例子：</a:t>
            </a:r>
            <a:r>
              <a:rPr lang="en-US" altLang="zh-CN" dirty="0">
                <a:latin typeface="+mn-lt"/>
              </a:rPr>
              <a:t>Bob</a:t>
            </a:r>
            <a:r>
              <a:rPr lang="zh-CN" altLang="en-US" dirty="0"/>
              <a:t>向</a:t>
            </a:r>
            <a:r>
              <a:rPr lang="en-US" altLang="zh-CN" dirty="0">
                <a:latin typeface="+mn-lt"/>
              </a:rPr>
              <a:t>Alice</a:t>
            </a:r>
            <a:r>
              <a:rPr lang="zh-CN" altLang="en-US" dirty="0"/>
              <a:t>发“</a:t>
            </a:r>
            <a:r>
              <a:rPr lang="en-US" altLang="zh-CN" dirty="0">
                <a:latin typeface="+mn-lt"/>
              </a:rPr>
              <a:t>X</a:t>
            </a:r>
            <a:r>
              <a:rPr lang="en-US" altLang="zh-CN" dirty="0"/>
              <a:t>”</a:t>
            </a:r>
            <a:r>
              <a:rPr lang="en-US" altLang="zh-CN" sz="2400" dirty="0"/>
              <a:t> </a:t>
            </a:r>
            <a:r>
              <a:rPr lang="en-US" altLang="zh-CN" sz="2400" dirty="0">
                <a:latin typeface="+mn-lt"/>
              </a:rPr>
              <a:t>(=88)</a:t>
            </a:r>
            <a:endParaRPr lang="zh-CN" altLang="en-US" dirty="0">
              <a:latin typeface="+mn-lt"/>
            </a:endParaRPr>
          </a:p>
        </p:txBody>
      </p:sp>
      <p:sp>
        <p:nvSpPr>
          <p:cNvPr id="3" name="TextBox 2"/>
          <p:cNvSpPr txBox="1"/>
          <p:nvPr/>
        </p:nvSpPr>
        <p:spPr>
          <a:xfrm>
            <a:off x="761216" y="1091372"/>
            <a:ext cx="7483192" cy="1946687"/>
          </a:xfrm>
          <a:prstGeom prst="rect">
            <a:avLst/>
          </a:prstGeom>
          <a:gradFill>
            <a:gsLst>
              <a:gs pos="0">
                <a:srgbClr val="FFEFD1"/>
              </a:gs>
              <a:gs pos="64999">
                <a:srgbClr val="F0EBD5"/>
              </a:gs>
              <a:gs pos="100000">
                <a:srgbClr val="D1C39F"/>
              </a:gs>
            </a:gsLst>
            <a:lin ang="5400000" scaled="0"/>
          </a:gradFill>
          <a:ln w="38100" cmpd="tri">
            <a:solidFill>
              <a:srgbClr val="C00000"/>
            </a:solidFill>
          </a:ln>
          <a:scene3d>
            <a:camera prst="orthographicFront"/>
            <a:lightRig rig="threePt" dir="t"/>
          </a:scene3d>
          <a:sp3d>
            <a:bevelT prst="slope"/>
          </a:sp3d>
        </p:spPr>
        <p:txBody>
          <a:bodyPr wrap="square">
            <a:spAutoFit/>
          </a:bodyPr>
          <a:lstStyle/>
          <a:p>
            <a:pPr>
              <a:defRPr/>
            </a:pPr>
            <a:r>
              <a:rPr lang="en-US" altLang="zh-CN" b="1" dirty="0">
                <a:solidFill>
                  <a:srgbClr val="C00000"/>
                </a:solidFill>
                <a:latin typeface="Times New Roman" panose="02020603050405020304" pitchFamily="18" charset="0"/>
                <a:cs typeface="Times New Roman" panose="02020603050405020304" pitchFamily="18" charset="0"/>
              </a:rPr>
              <a:t>Alice </a:t>
            </a:r>
            <a:r>
              <a:rPr lang="zh-CN" altLang="en-US" b="1" dirty="0">
                <a:solidFill>
                  <a:srgbClr val="C00000"/>
                </a:solidFill>
              </a:rPr>
              <a:t>发布公钥，收藏密钥：</a:t>
            </a:r>
            <a:endParaRPr lang="en-US" altLang="zh-CN" b="1" dirty="0">
              <a:solidFill>
                <a:srgbClr val="C00000"/>
              </a:solidFill>
            </a:endParaRPr>
          </a:p>
          <a:p>
            <a:pPr>
              <a:spcBef>
                <a:spcPts val="600"/>
              </a:spcBef>
              <a:defRPr/>
            </a:pPr>
            <a:r>
              <a:rPr lang="en-US" altLang="zh-CN" dirty="0">
                <a:latin typeface="Times New Roman" panose="02020603050405020304" pitchFamily="18" charset="0"/>
                <a:cs typeface="Times New Roman" panose="02020603050405020304" pitchFamily="18" charset="0"/>
              </a:rPr>
              <a:t>Alice picks two primes: </a:t>
            </a:r>
            <a:r>
              <a:rPr lang="en-US" altLang="zh-CN" i="1" dirty="0">
                <a:latin typeface="Times New Roman" panose="02020603050405020304" pitchFamily="18" charset="0"/>
                <a:cs typeface="Times New Roman" panose="02020603050405020304" pitchFamily="18" charset="0"/>
              </a:rPr>
              <a:t>p</a:t>
            </a:r>
            <a:r>
              <a:rPr lang="en-US" altLang="zh-CN" dirty="0">
                <a:latin typeface="Times New Roman" panose="02020603050405020304" pitchFamily="18" charset="0"/>
                <a:cs typeface="Times New Roman" panose="02020603050405020304" pitchFamily="18" charset="0"/>
              </a:rPr>
              <a:t>=17, </a:t>
            </a:r>
            <a:r>
              <a:rPr lang="en-US" altLang="zh-CN" i="1" dirty="0">
                <a:latin typeface="Times New Roman" panose="02020603050405020304" pitchFamily="18" charset="0"/>
                <a:cs typeface="Times New Roman" panose="02020603050405020304" pitchFamily="18" charset="0"/>
              </a:rPr>
              <a:t>q</a:t>
            </a:r>
            <a:r>
              <a:rPr lang="en-US" altLang="zh-CN" dirty="0">
                <a:latin typeface="Times New Roman" panose="02020603050405020304" pitchFamily="18" charset="0"/>
                <a:cs typeface="Times New Roman" panose="02020603050405020304" pitchFamily="18" charset="0"/>
              </a:rPr>
              <a:t>=11 (just for simplicity, usually giant );</a:t>
            </a:r>
          </a:p>
          <a:p>
            <a:pPr>
              <a:spcBef>
                <a:spcPts val="300"/>
              </a:spcBef>
              <a:defRPr/>
            </a:pPr>
            <a:r>
              <a:rPr lang="en-US" altLang="zh-CN" dirty="0">
                <a:latin typeface="Times New Roman" panose="02020603050405020304" pitchFamily="18" charset="0"/>
                <a:cs typeface="Times New Roman" panose="02020603050405020304" pitchFamily="18" charset="0"/>
              </a:rPr>
              <a:t>Alice calculates </a:t>
            </a:r>
            <a:r>
              <a:rPr lang="en-US" altLang="zh-CN" i="1" dirty="0">
                <a:latin typeface="Times New Roman" panose="02020603050405020304" pitchFamily="18" charset="0"/>
                <a:cs typeface="Times New Roman" panose="02020603050405020304" pitchFamily="18" charset="0"/>
              </a:rPr>
              <a:t>n</a:t>
            </a:r>
            <a:r>
              <a:rPr lang="en-US" altLang="zh-CN" dirty="0">
                <a:latin typeface="Times New Roman" panose="02020603050405020304" pitchFamily="18" charset="0"/>
                <a:cs typeface="Times New Roman" panose="02020603050405020304" pitchFamily="18" charset="0"/>
              </a:rPr>
              <a:t>=</a:t>
            </a:r>
            <a:r>
              <a:rPr lang="en-US" altLang="zh-CN" i="1" dirty="0" err="1">
                <a:latin typeface="Times New Roman" panose="02020603050405020304" pitchFamily="18" charset="0"/>
                <a:cs typeface="Times New Roman" panose="02020603050405020304" pitchFamily="18" charset="0"/>
              </a:rPr>
              <a:t>pq</a:t>
            </a:r>
            <a:r>
              <a:rPr lang="en-US" altLang="zh-CN" dirty="0">
                <a:latin typeface="Times New Roman" panose="02020603050405020304" pitchFamily="18" charset="0"/>
                <a:cs typeface="Times New Roman" panose="02020603050405020304" pitchFamily="18" charset="0"/>
              </a:rPr>
              <a:t>=187;</a:t>
            </a:r>
          </a:p>
          <a:p>
            <a:pPr marL="450850" indent="-450850">
              <a:spcBef>
                <a:spcPts val="300"/>
              </a:spcBef>
              <a:defRPr/>
            </a:pPr>
            <a:r>
              <a:rPr lang="en-US" altLang="zh-CN" dirty="0">
                <a:latin typeface="Times New Roman" panose="02020603050405020304" pitchFamily="18" charset="0"/>
                <a:cs typeface="Times New Roman" panose="02020603050405020304" pitchFamily="18" charset="0"/>
              </a:rPr>
              <a:t>Alice picks </a:t>
            </a:r>
            <a:r>
              <a:rPr lang="en-US" altLang="zh-CN" i="1" dirty="0">
                <a:latin typeface="Times New Roman" panose="02020603050405020304" pitchFamily="18" charset="0"/>
                <a:cs typeface="Times New Roman" panose="02020603050405020304" pitchFamily="18" charset="0"/>
              </a:rPr>
              <a:t>e</a:t>
            </a:r>
            <a:r>
              <a:rPr lang="en-US" altLang="zh-CN" dirty="0">
                <a:latin typeface="Times New Roman" panose="02020603050405020304" pitchFamily="18" charset="0"/>
                <a:cs typeface="Times New Roman" panose="02020603050405020304" pitchFamily="18" charset="0"/>
              </a:rPr>
              <a:t>=7 (relatively prime to (</a:t>
            </a:r>
            <a:r>
              <a:rPr lang="en-US" altLang="zh-CN" i="1" dirty="0">
                <a:latin typeface="Times New Roman" panose="02020603050405020304" pitchFamily="18" charset="0"/>
                <a:cs typeface="Times New Roman" panose="02020603050405020304" pitchFamily="18" charset="0"/>
              </a:rPr>
              <a:t>p</a:t>
            </a:r>
            <a:r>
              <a:rPr lang="en-US" altLang="zh-CN" dirty="0">
                <a:latin typeface="Times New Roman" panose="02020603050405020304" pitchFamily="18" charset="0"/>
                <a:cs typeface="Times New Roman" panose="02020603050405020304" pitchFamily="18" charset="0"/>
              </a:rPr>
              <a:t>-1)(</a:t>
            </a:r>
            <a:r>
              <a:rPr lang="en-US" altLang="zh-CN" i="1" dirty="0">
                <a:latin typeface="Times New Roman" panose="02020603050405020304" pitchFamily="18" charset="0"/>
                <a:cs typeface="Times New Roman" panose="02020603050405020304" pitchFamily="18" charset="0"/>
              </a:rPr>
              <a:t>q</a:t>
            </a:r>
            <a:r>
              <a:rPr lang="en-US" altLang="zh-CN" dirty="0">
                <a:latin typeface="Times New Roman" panose="02020603050405020304" pitchFamily="18" charset="0"/>
                <a:cs typeface="Times New Roman" panose="02020603050405020304" pitchFamily="18" charset="0"/>
              </a:rPr>
              <a:t>-1)=160, and finds the inverse of </a:t>
            </a:r>
            <a:r>
              <a:rPr lang="en-US" altLang="zh-CN" i="1" dirty="0">
                <a:latin typeface="Times New Roman" panose="02020603050405020304" pitchFamily="18" charset="0"/>
                <a:cs typeface="Times New Roman" panose="02020603050405020304" pitchFamily="18" charset="0"/>
              </a:rPr>
              <a:t>e: </a:t>
            </a:r>
            <a:r>
              <a:rPr lang="en-US" altLang="zh-CN" dirty="0">
                <a:latin typeface="Times New Roman" panose="02020603050405020304" pitchFamily="18" charset="0"/>
                <a:cs typeface="Times New Roman" panose="02020603050405020304" pitchFamily="18" charset="0"/>
              </a:rPr>
              <a:t> </a:t>
            </a:r>
            <a:r>
              <a:rPr lang="en-US" altLang="zh-CN" i="1" dirty="0">
                <a:latin typeface="Times New Roman" panose="02020603050405020304" pitchFamily="18" charset="0"/>
                <a:cs typeface="Times New Roman" panose="02020603050405020304" pitchFamily="18" charset="0"/>
              </a:rPr>
              <a:t>d</a:t>
            </a:r>
            <a:r>
              <a:rPr lang="en-US" altLang="zh-CN" dirty="0">
                <a:latin typeface="Times New Roman" panose="02020603050405020304" pitchFamily="18" charset="0"/>
                <a:cs typeface="Times New Roman" panose="02020603050405020304" pitchFamily="18" charset="0"/>
              </a:rPr>
              <a:t>=23 in </a:t>
            </a:r>
            <a:r>
              <a:rPr lang="en-US" altLang="zh-CN" i="1" dirty="0">
                <a:latin typeface="Times New Roman" panose="02020603050405020304" pitchFamily="18" charset="0"/>
                <a:cs typeface="Times New Roman" panose="02020603050405020304" pitchFamily="18" charset="0"/>
              </a:rPr>
              <a:t>Z</a:t>
            </a:r>
            <a:r>
              <a:rPr lang="en-US" altLang="zh-CN" i="1" baseline="-25000" dirty="0">
                <a:latin typeface="Times New Roman" panose="02020603050405020304" pitchFamily="18" charset="0"/>
                <a:cs typeface="Times New Roman" panose="02020603050405020304" pitchFamily="18" charset="0"/>
              </a:rPr>
              <a:t>n</a:t>
            </a:r>
            <a:r>
              <a:rPr lang="en-US" altLang="zh-CN" dirty="0">
                <a:latin typeface="Times New Roman" panose="02020603050405020304" pitchFamily="18" charset="0"/>
                <a:cs typeface="Times New Roman" panose="02020603050405020304" pitchFamily="18" charset="0"/>
              </a:rPr>
              <a:t>*;</a:t>
            </a:r>
          </a:p>
          <a:p>
            <a:pPr>
              <a:spcBef>
                <a:spcPts val="300"/>
              </a:spcBef>
              <a:defRPr/>
            </a:pPr>
            <a:r>
              <a:rPr lang="en-US" altLang="zh-CN" dirty="0">
                <a:latin typeface="Times New Roman" panose="02020603050405020304" pitchFamily="18" charset="0"/>
                <a:cs typeface="Times New Roman" panose="02020603050405020304" pitchFamily="18" charset="0"/>
              </a:rPr>
              <a:t>Alice makes (7, 187) public, and keeps (23,187) in privacy.</a:t>
            </a:r>
            <a:endParaRPr lang="zh-CN" alt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61216" y="3122814"/>
            <a:ext cx="7483192" cy="1038746"/>
          </a:xfrm>
          <a:prstGeom prst="rect">
            <a:avLst/>
          </a:prstGeom>
          <a:blipFill>
            <a:blip r:embed="rId2"/>
            <a:tile tx="0" ty="0" sx="100000" sy="100000" flip="none" algn="tl"/>
          </a:blipFill>
          <a:ln w="38100" cmpd="tri">
            <a:solidFill>
              <a:srgbClr val="002060"/>
            </a:solidFill>
          </a:ln>
          <a:scene3d>
            <a:camera prst="orthographicFront"/>
            <a:lightRig rig="threePt" dir="t"/>
          </a:scene3d>
          <a:sp3d>
            <a:bevelT prst="slope"/>
          </a:sp3d>
        </p:spPr>
        <p:txBody>
          <a:bodyPr wrap="square">
            <a:spAutoFit/>
          </a:bodyPr>
          <a:lstStyle/>
          <a:p>
            <a:pPr>
              <a:defRPr/>
            </a:pPr>
            <a:r>
              <a:rPr lang="en-US" altLang="zh-CN" b="1" dirty="0">
                <a:solidFill>
                  <a:srgbClr val="C00000"/>
                </a:solidFill>
                <a:latin typeface="Times New Roman" panose="02020603050405020304" pitchFamily="18" charset="0"/>
                <a:cs typeface="Times New Roman" panose="02020603050405020304" pitchFamily="18" charset="0"/>
              </a:rPr>
              <a:t>Bob</a:t>
            </a:r>
            <a:r>
              <a:rPr lang="zh-CN" altLang="en-US" b="1" dirty="0">
                <a:solidFill>
                  <a:srgbClr val="C00000"/>
                </a:solidFill>
              </a:rPr>
              <a:t>发送加密件：</a:t>
            </a:r>
            <a:endParaRPr lang="en-US" altLang="zh-CN" b="1" dirty="0">
              <a:solidFill>
                <a:srgbClr val="C00000"/>
              </a:solidFill>
            </a:endParaRPr>
          </a:p>
          <a:p>
            <a:pPr>
              <a:spcBef>
                <a:spcPts val="600"/>
              </a:spcBef>
              <a:defRPr/>
            </a:pPr>
            <a:r>
              <a:rPr lang="en-US" altLang="zh-CN" dirty="0">
                <a:latin typeface="Times New Roman" panose="02020603050405020304" pitchFamily="18" charset="0"/>
                <a:cs typeface="Times New Roman" panose="02020603050405020304" pitchFamily="18" charset="0"/>
              </a:rPr>
              <a:t>Bob encrypts the plaintext 88: c=88</a:t>
            </a:r>
            <a:r>
              <a:rPr lang="en-US" altLang="zh-CN" baseline="30000" dirty="0">
                <a:latin typeface="Times New Roman" panose="02020603050405020304" pitchFamily="18" charset="0"/>
                <a:cs typeface="Times New Roman" panose="02020603050405020304" pitchFamily="18" charset="0"/>
              </a:rPr>
              <a:t>7</a:t>
            </a:r>
            <a:r>
              <a:rPr lang="en-US" altLang="zh-CN" dirty="0">
                <a:latin typeface="Times New Roman" panose="02020603050405020304" pitchFamily="18" charset="0"/>
                <a:cs typeface="Times New Roman" panose="02020603050405020304" pitchFamily="18" charset="0"/>
              </a:rPr>
              <a:t> (mod 187) = 11;</a:t>
            </a:r>
          </a:p>
          <a:p>
            <a:pPr>
              <a:spcBef>
                <a:spcPts val="300"/>
              </a:spcBef>
              <a:defRPr/>
            </a:pPr>
            <a:r>
              <a:rPr lang="en-US" altLang="zh-CN" dirty="0">
                <a:latin typeface="Times New Roman" panose="02020603050405020304" pitchFamily="18" charset="0"/>
                <a:cs typeface="Times New Roman" panose="02020603050405020304" pitchFamily="18" charset="0"/>
              </a:rPr>
              <a:t>Bob send </a:t>
            </a:r>
            <a:r>
              <a:rPr lang="en-US" altLang="zh-CN" i="1" dirty="0">
                <a:latin typeface="Times New Roman" panose="02020603050405020304" pitchFamily="18" charset="0"/>
                <a:cs typeface="Times New Roman" panose="02020603050405020304" pitchFamily="18" charset="0"/>
              </a:rPr>
              <a:t>c</a:t>
            </a:r>
            <a:r>
              <a:rPr lang="en-US" altLang="zh-CN" dirty="0">
                <a:latin typeface="Times New Roman" panose="02020603050405020304" pitchFamily="18" charset="0"/>
                <a:cs typeface="Times New Roman" panose="02020603050405020304" pitchFamily="18" charset="0"/>
              </a:rPr>
              <a:t> to Alice.</a:t>
            </a:r>
          </a:p>
        </p:txBody>
      </p:sp>
      <p:sp>
        <p:nvSpPr>
          <p:cNvPr id="5" name="TextBox 4"/>
          <p:cNvSpPr txBox="1"/>
          <p:nvPr/>
        </p:nvSpPr>
        <p:spPr>
          <a:xfrm>
            <a:off x="761216" y="4305782"/>
            <a:ext cx="7483192" cy="1077218"/>
          </a:xfrm>
          <a:prstGeom prst="rect">
            <a:avLst/>
          </a:prstGeom>
          <a:solidFill>
            <a:srgbClr val="B2B2B2"/>
          </a:solidFill>
          <a:ln w="38100" cmpd="tri">
            <a:solidFill>
              <a:srgbClr val="006600"/>
            </a:solidFill>
          </a:ln>
          <a:scene3d>
            <a:camera prst="orthographicFront"/>
            <a:lightRig rig="threePt" dir="t"/>
          </a:scene3d>
          <a:sp3d>
            <a:bevelT prst="slope"/>
          </a:sp3d>
        </p:spPr>
        <p:txBody>
          <a:bodyPr wrap="square">
            <a:spAutoFit/>
          </a:bodyPr>
          <a:lstStyle/>
          <a:p>
            <a:pPr>
              <a:defRPr/>
            </a:pPr>
            <a:r>
              <a:rPr lang="en-US" altLang="zh-CN" b="1" dirty="0">
                <a:solidFill>
                  <a:srgbClr val="C00000"/>
                </a:solidFill>
                <a:latin typeface="Times New Roman" panose="02020603050405020304" pitchFamily="18" charset="0"/>
                <a:cs typeface="Times New Roman" panose="02020603050405020304" pitchFamily="18" charset="0"/>
              </a:rPr>
              <a:t>Alice</a:t>
            </a:r>
            <a:r>
              <a:rPr lang="zh-CN" altLang="en-US" b="1" dirty="0">
                <a:solidFill>
                  <a:srgbClr val="C00000"/>
                </a:solidFill>
                <a:latin typeface="Times New Roman" panose="02020603050405020304" pitchFamily="18" charset="0"/>
                <a:cs typeface="Times New Roman" panose="02020603050405020304" pitchFamily="18" charset="0"/>
              </a:rPr>
              <a:t>阅读</a:t>
            </a:r>
            <a:r>
              <a:rPr lang="en-US" altLang="zh-CN" b="1" dirty="0">
                <a:solidFill>
                  <a:srgbClr val="C00000"/>
                </a:solidFill>
                <a:latin typeface="Times New Roman" panose="02020603050405020304" pitchFamily="18" charset="0"/>
                <a:cs typeface="Times New Roman" panose="02020603050405020304" pitchFamily="18" charset="0"/>
              </a:rPr>
              <a:t>Bob</a:t>
            </a:r>
            <a:r>
              <a:rPr lang="zh-CN" altLang="en-US" b="1" dirty="0">
                <a:solidFill>
                  <a:srgbClr val="C00000"/>
                </a:solidFill>
                <a:latin typeface="Times New Roman" panose="02020603050405020304" pitchFamily="18" charset="0"/>
                <a:cs typeface="Times New Roman" panose="02020603050405020304" pitchFamily="18" charset="0"/>
              </a:rPr>
              <a:t>的密件</a:t>
            </a:r>
            <a:r>
              <a:rPr lang="zh-CN" altLang="en-US" b="1" dirty="0">
                <a:solidFill>
                  <a:srgbClr val="C00000"/>
                </a:solidFill>
              </a:rPr>
              <a:t>：</a:t>
            </a:r>
            <a:endParaRPr lang="en-US" altLang="zh-CN" b="1" dirty="0">
              <a:solidFill>
                <a:srgbClr val="C00000"/>
              </a:solidFill>
            </a:endParaRPr>
          </a:p>
          <a:p>
            <a:pPr>
              <a:spcBef>
                <a:spcPts val="600"/>
              </a:spcBef>
              <a:defRPr/>
            </a:pPr>
            <a:r>
              <a:rPr lang="en-US" altLang="zh-CN" dirty="0">
                <a:latin typeface="Times New Roman" panose="02020603050405020304" pitchFamily="18" charset="0"/>
                <a:cs typeface="Times New Roman" panose="02020603050405020304" pitchFamily="18" charset="0"/>
              </a:rPr>
              <a:t>Alice receives c=11 from Bob</a:t>
            </a:r>
          </a:p>
          <a:p>
            <a:pPr>
              <a:spcBef>
                <a:spcPts val="600"/>
              </a:spcBef>
              <a:defRPr/>
            </a:pPr>
            <a:r>
              <a:rPr lang="en-US" altLang="zh-CN" dirty="0">
                <a:latin typeface="Times New Roman" panose="02020603050405020304" pitchFamily="18" charset="0"/>
                <a:cs typeface="Times New Roman" panose="02020603050405020304" pitchFamily="18" charset="0"/>
              </a:rPr>
              <a:t>Alice decrypts the message: plaintext = 11</a:t>
            </a:r>
            <a:r>
              <a:rPr lang="en-US" altLang="zh-CN" baseline="30000" dirty="0">
                <a:latin typeface="Times New Roman" panose="02020603050405020304" pitchFamily="18" charset="0"/>
                <a:cs typeface="Times New Roman" panose="02020603050405020304" pitchFamily="18" charset="0"/>
              </a:rPr>
              <a:t>23</a:t>
            </a:r>
            <a:r>
              <a:rPr lang="en-US" altLang="zh-CN" dirty="0">
                <a:latin typeface="Times New Roman" panose="02020603050405020304" pitchFamily="18" charset="0"/>
                <a:cs typeface="Times New Roman" panose="02020603050405020304" pitchFamily="18" charset="0"/>
              </a:rPr>
              <a:t> (mod 187) = 88 </a:t>
            </a:r>
            <a:endParaRPr lang="zh-CN" alt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1547664" y="5527222"/>
            <a:ext cx="6516528" cy="523220"/>
          </a:xfrm>
          <a:prstGeom prst="rect">
            <a:avLst/>
          </a:prstGeom>
          <a:noFill/>
        </p:spPr>
        <p:txBody>
          <a:bodyPr wrap="none">
            <a:spAutoFit/>
          </a:bodyPr>
          <a:lstStyle/>
          <a:p>
            <a:pPr>
              <a:defRPr/>
            </a:pPr>
            <a:r>
              <a:rPr lang="zh-CN" altLang="en-US"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问题</a:t>
            </a:r>
            <a:r>
              <a:rPr lang="en-US" altLang="zh-CN"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8</a:t>
            </a:r>
            <a:r>
              <a:rPr lang="zh-CN" altLang="en-US"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：这里有那些你应该熟悉的算法？</a:t>
            </a:r>
            <a:endParaRPr lang="en-US" altLang="zh-CN"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38F95A-12CF-44A1-B7B2-685A220B675E}"/>
              </a:ext>
            </a:extLst>
          </p:cNvPr>
          <p:cNvSpPr>
            <a:spLocks noGrp="1"/>
          </p:cNvSpPr>
          <p:nvPr>
            <p:ph type="title"/>
          </p:nvPr>
        </p:nvSpPr>
        <p:spPr>
          <a:xfrm>
            <a:off x="323528" y="382081"/>
            <a:ext cx="8229600" cy="1143000"/>
          </a:xfrm>
        </p:spPr>
        <p:txBody>
          <a:bodyPr/>
          <a:lstStyle/>
          <a:p>
            <a:r>
              <a:rPr lang="en-US" altLang="zh-CN" sz="3600" dirty="0">
                <a:latin typeface="+mn-lt"/>
              </a:rPr>
              <a:t>RSA</a:t>
            </a:r>
            <a:r>
              <a:rPr lang="zh-CN" altLang="en-US" sz="3600" dirty="0"/>
              <a:t>方程在 </a:t>
            </a:r>
            <a:r>
              <a:rPr lang="en-US" altLang="zh-CN" sz="3600" i="1" dirty="0">
                <a:latin typeface="+mn-lt"/>
              </a:rPr>
              <a:t>Z</a:t>
            </a:r>
            <a:r>
              <a:rPr lang="en-US" altLang="zh-CN" sz="3600" i="1" baseline="-25000" dirty="0">
                <a:latin typeface="+mn-lt"/>
              </a:rPr>
              <a:t>n </a:t>
            </a:r>
            <a:r>
              <a:rPr lang="zh-CN" altLang="en-US" sz="3600" dirty="0"/>
              <a:t>中满足公钥密码方程</a:t>
            </a:r>
          </a:p>
        </p:txBody>
      </p:sp>
      <p:sp>
        <p:nvSpPr>
          <p:cNvPr id="3" name="文本框 2">
            <a:extLst>
              <a:ext uri="{FF2B5EF4-FFF2-40B4-BE49-F238E27FC236}">
                <a16:creationId xmlns:a16="http://schemas.microsoft.com/office/drawing/2014/main" id="{18AA2A68-7EAA-4521-BB32-B3398C51BC22}"/>
              </a:ext>
            </a:extLst>
          </p:cNvPr>
          <p:cNvSpPr txBox="1"/>
          <p:nvPr/>
        </p:nvSpPr>
        <p:spPr>
          <a:xfrm>
            <a:off x="899592" y="1556792"/>
            <a:ext cx="7560840" cy="4139595"/>
          </a:xfrm>
          <a:prstGeom prst="rect">
            <a:avLst/>
          </a:prstGeom>
          <a:noFill/>
        </p:spPr>
        <p:txBody>
          <a:bodyPr wrap="square" rtlCol="0">
            <a:spAutoFit/>
          </a:bodyPr>
          <a:lstStyle/>
          <a:p>
            <a:r>
              <a:rPr lang="zh-CN" altLang="en-US" sz="2000" dirty="0"/>
              <a:t>显然，对任意</a:t>
            </a:r>
            <a:r>
              <a:rPr lang="en-US" altLang="zh-CN" sz="2000" dirty="0"/>
              <a:t>M</a:t>
            </a:r>
            <a:r>
              <a:rPr lang="en-US" altLang="zh-CN" sz="2000" dirty="0">
                <a:sym typeface="Symbol" panose="05050102010706020507" pitchFamily="18" charset="2"/>
              </a:rPr>
              <a:t></a:t>
            </a:r>
            <a:r>
              <a:rPr lang="en-US" altLang="zh-CN" sz="2400" b="1" i="1" dirty="0">
                <a:latin typeface="French Script MT" panose="03020402040607040605" pitchFamily="66" charset="0"/>
              </a:rPr>
              <a:t>D </a:t>
            </a:r>
            <a:r>
              <a:rPr lang="en-US" altLang="zh-CN" sz="2000" dirty="0">
                <a:latin typeface="+mn-lt"/>
              </a:rPr>
              <a:t>: </a:t>
            </a:r>
            <a:r>
              <a:rPr lang="en-US" altLang="zh-CN" sz="2000" i="1" dirty="0">
                <a:latin typeface="+mn-lt"/>
              </a:rPr>
              <a:t>P</a:t>
            </a:r>
            <a:r>
              <a:rPr lang="en-US" altLang="zh-CN" sz="2000" dirty="0">
                <a:latin typeface="+mn-lt"/>
              </a:rPr>
              <a:t>(</a:t>
            </a:r>
            <a:r>
              <a:rPr lang="en-US" altLang="zh-CN" sz="2000" i="1" dirty="0">
                <a:latin typeface="+mn-lt"/>
              </a:rPr>
              <a:t>S</a:t>
            </a:r>
            <a:r>
              <a:rPr lang="en-US" altLang="zh-CN" sz="2000" dirty="0">
                <a:latin typeface="+mn-lt"/>
              </a:rPr>
              <a:t>(</a:t>
            </a:r>
            <a:r>
              <a:rPr lang="en-US" altLang="zh-CN" sz="2000" i="1" dirty="0">
                <a:latin typeface="+mn-lt"/>
              </a:rPr>
              <a:t>M</a:t>
            </a:r>
            <a:r>
              <a:rPr lang="en-US" altLang="zh-CN" sz="2000" dirty="0">
                <a:latin typeface="+mn-lt"/>
              </a:rPr>
              <a:t>))</a:t>
            </a:r>
            <a:r>
              <a:rPr lang="en-US" altLang="zh-CN" sz="2000" b="1" i="1" dirty="0">
                <a:latin typeface="French Script MT" panose="03020402040607040605" pitchFamily="66" charset="0"/>
              </a:rPr>
              <a:t> </a:t>
            </a:r>
            <a:r>
              <a:rPr lang="en-US" altLang="zh-CN" sz="2000" dirty="0">
                <a:latin typeface="French Script MT" panose="03020402040607040605" pitchFamily="66" charset="0"/>
              </a:rPr>
              <a:t>= </a:t>
            </a:r>
            <a:r>
              <a:rPr lang="en-US" altLang="zh-CN" sz="2000" i="1" dirty="0">
                <a:latin typeface="+mn-lt"/>
              </a:rPr>
              <a:t>S</a:t>
            </a:r>
            <a:r>
              <a:rPr lang="en-US" altLang="zh-CN" sz="2000" dirty="0">
                <a:latin typeface="+mn-lt"/>
              </a:rPr>
              <a:t>(</a:t>
            </a:r>
            <a:r>
              <a:rPr lang="en-US" altLang="zh-CN" sz="2000" i="1" dirty="0">
                <a:latin typeface="+mn-lt"/>
              </a:rPr>
              <a:t>P</a:t>
            </a:r>
            <a:r>
              <a:rPr lang="en-US" altLang="zh-CN" sz="2000" dirty="0">
                <a:latin typeface="+mn-lt"/>
              </a:rPr>
              <a:t>(</a:t>
            </a:r>
            <a:r>
              <a:rPr lang="en-US" altLang="zh-CN" sz="2000" i="1" dirty="0">
                <a:latin typeface="+mn-lt"/>
              </a:rPr>
              <a:t>M</a:t>
            </a:r>
            <a:r>
              <a:rPr lang="en-US" altLang="zh-CN" sz="2000" dirty="0">
                <a:latin typeface="+mn-lt"/>
              </a:rPr>
              <a:t>)) = </a:t>
            </a:r>
            <a:r>
              <a:rPr lang="en-US" altLang="zh-CN" sz="2000" i="1" dirty="0">
                <a:latin typeface="+mn-lt"/>
              </a:rPr>
              <a:t>M</a:t>
            </a:r>
            <a:r>
              <a:rPr lang="en-US" altLang="zh-CN" sz="2000" i="1" baseline="30000" dirty="0">
                <a:latin typeface="+mn-lt"/>
              </a:rPr>
              <a:t>ed</a:t>
            </a:r>
            <a:r>
              <a:rPr lang="en-US" altLang="zh-CN" sz="2000" dirty="0">
                <a:latin typeface="+mn-lt"/>
              </a:rPr>
              <a:t> (mod </a:t>
            </a:r>
            <a:r>
              <a:rPr lang="en-US" altLang="zh-CN" sz="2000" i="1" dirty="0">
                <a:latin typeface="+mn-lt"/>
              </a:rPr>
              <a:t>n</a:t>
            </a:r>
            <a:r>
              <a:rPr lang="en-US" altLang="zh-CN" sz="2000" dirty="0">
                <a:latin typeface="+mn-lt"/>
              </a:rPr>
              <a:t>)</a:t>
            </a:r>
          </a:p>
          <a:p>
            <a:pPr>
              <a:spcBef>
                <a:spcPts val="600"/>
              </a:spcBef>
            </a:pPr>
            <a:r>
              <a:rPr lang="zh-CN" altLang="en-US" sz="2000" dirty="0">
                <a:latin typeface="+mn-lt"/>
              </a:rPr>
              <a:t>由于</a:t>
            </a:r>
            <a:r>
              <a:rPr lang="en-US" altLang="zh-CN" sz="2000" i="1" dirty="0" err="1">
                <a:latin typeface="+mn-lt"/>
              </a:rPr>
              <a:t>e</a:t>
            </a:r>
            <a:r>
              <a:rPr lang="en-US" altLang="zh-CN" sz="2000" dirty="0" err="1">
                <a:latin typeface="+mn-lt"/>
              </a:rPr>
              <a:t>,</a:t>
            </a:r>
            <a:r>
              <a:rPr lang="en-US" altLang="zh-CN" sz="2000" i="1" dirty="0" err="1">
                <a:latin typeface="+mn-lt"/>
              </a:rPr>
              <a:t>d</a:t>
            </a:r>
            <a:r>
              <a:rPr lang="en-US" altLang="zh-CN" sz="2000" dirty="0">
                <a:latin typeface="+mn-lt"/>
              </a:rPr>
              <a:t> </a:t>
            </a:r>
            <a:r>
              <a:rPr lang="zh-CN" altLang="en-US" sz="2000" dirty="0">
                <a:latin typeface="+mn-lt"/>
              </a:rPr>
              <a:t>在</a:t>
            </a:r>
            <a:r>
              <a:rPr lang="en-US" altLang="zh-CN" sz="2000" i="1" dirty="0">
                <a:latin typeface="+mn-lt"/>
              </a:rPr>
              <a:t>Z</a:t>
            </a:r>
            <a:r>
              <a:rPr lang="en-US" altLang="zh-CN" sz="2000" i="1" baseline="-25000" dirty="0">
                <a:latin typeface="+mn-lt"/>
              </a:rPr>
              <a:t>n</a:t>
            </a:r>
            <a:r>
              <a:rPr lang="en-US" altLang="zh-CN" sz="2000" baseline="30000" dirty="0">
                <a:latin typeface="+mn-lt"/>
              </a:rPr>
              <a:t>*</a:t>
            </a:r>
            <a:r>
              <a:rPr lang="en-US" altLang="zh-CN" sz="2000" dirty="0">
                <a:latin typeface="+mn-lt"/>
              </a:rPr>
              <a:t> </a:t>
            </a:r>
            <a:r>
              <a:rPr lang="zh-CN" altLang="en-US" sz="2000" dirty="0">
                <a:latin typeface="+mn-lt"/>
              </a:rPr>
              <a:t>中互为逆元素，</a:t>
            </a:r>
            <a:r>
              <a:rPr lang="en-US" altLang="zh-CN" sz="2000" dirty="0">
                <a:latin typeface="+mn-lt"/>
              </a:rPr>
              <a:t>ed </a:t>
            </a:r>
            <a:r>
              <a:rPr lang="en-US" altLang="zh-CN" sz="2000" dirty="0">
                <a:latin typeface="+mn-lt"/>
                <a:sym typeface="Symbol" panose="05050102010706020507" pitchFamily="18" charset="2"/>
              </a:rPr>
              <a:t> 1 (mod </a:t>
            </a:r>
            <a:r>
              <a:rPr lang="en-US" altLang="zh-CN" sz="2000" i="1" dirty="0">
                <a:latin typeface="+mn-lt"/>
                <a:sym typeface="Symbol" panose="05050102010706020507" pitchFamily="18" charset="2"/>
              </a:rPr>
              <a:t></a:t>
            </a:r>
            <a:r>
              <a:rPr lang="en-US" altLang="zh-CN" sz="2000" dirty="0">
                <a:latin typeface="+mn-lt"/>
                <a:sym typeface="Symbol" panose="05050102010706020507" pitchFamily="18" charset="2"/>
              </a:rPr>
              <a:t>(</a:t>
            </a:r>
            <a:r>
              <a:rPr lang="en-US" altLang="zh-CN" sz="2000" i="1" dirty="0">
                <a:latin typeface="+mn-lt"/>
                <a:sym typeface="Symbol" panose="05050102010706020507" pitchFamily="18" charset="2"/>
              </a:rPr>
              <a:t>n</a:t>
            </a:r>
            <a:r>
              <a:rPr lang="en-US" altLang="zh-CN" sz="2000" dirty="0">
                <a:latin typeface="+mn-lt"/>
                <a:sym typeface="Symbol" panose="05050102010706020507" pitchFamily="18" charset="2"/>
              </a:rPr>
              <a:t>)=(</a:t>
            </a:r>
            <a:r>
              <a:rPr lang="en-US" altLang="zh-CN" sz="2000" i="1" dirty="0">
                <a:latin typeface="+mn-lt"/>
                <a:sym typeface="Symbol" panose="05050102010706020507" pitchFamily="18" charset="2"/>
              </a:rPr>
              <a:t>p</a:t>
            </a:r>
            <a:r>
              <a:rPr lang="en-US" altLang="zh-CN" sz="2000" dirty="0">
                <a:latin typeface="+mn-lt"/>
                <a:sym typeface="Symbol" panose="05050102010706020507" pitchFamily="18" charset="2"/>
              </a:rPr>
              <a:t>-1)(</a:t>
            </a:r>
            <a:r>
              <a:rPr lang="en-US" altLang="zh-CN" sz="2000" i="1" dirty="0">
                <a:latin typeface="+mn-lt"/>
                <a:sym typeface="Symbol" panose="05050102010706020507" pitchFamily="18" charset="2"/>
              </a:rPr>
              <a:t>q</a:t>
            </a:r>
            <a:r>
              <a:rPr lang="en-US" altLang="zh-CN" sz="2000" dirty="0">
                <a:latin typeface="+mn-lt"/>
                <a:sym typeface="Symbol" panose="05050102010706020507" pitchFamily="18" charset="2"/>
              </a:rPr>
              <a:t>-1))</a:t>
            </a:r>
            <a:endParaRPr lang="en-US" altLang="zh-CN" sz="2000" dirty="0">
              <a:latin typeface="+mn-lt"/>
            </a:endParaRPr>
          </a:p>
          <a:p>
            <a:pPr>
              <a:spcBef>
                <a:spcPts val="600"/>
              </a:spcBef>
            </a:pPr>
            <a:r>
              <a:rPr lang="en-US" altLang="zh-CN" sz="2000" dirty="0">
                <a:latin typeface="+mn-lt"/>
              </a:rPr>
              <a:t>	</a:t>
            </a:r>
            <a:r>
              <a:rPr lang="zh-CN" altLang="en-US" sz="2000" dirty="0">
                <a:latin typeface="+mn-lt"/>
              </a:rPr>
              <a:t>即 </a:t>
            </a:r>
            <a:r>
              <a:rPr lang="en-US" altLang="zh-CN" sz="2000" i="1" dirty="0">
                <a:latin typeface="+mn-lt"/>
              </a:rPr>
              <a:t>ed </a:t>
            </a:r>
            <a:r>
              <a:rPr lang="en-US" altLang="zh-CN" sz="2000" dirty="0">
                <a:latin typeface="+mn-lt"/>
              </a:rPr>
              <a:t>= 1 + </a:t>
            </a:r>
            <a:r>
              <a:rPr lang="en-US" altLang="zh-CN" sz="2000" i="1" dirty="0">
                <a:latin typeface="+mn-lt"/>
              </a:rPr>
              <a:t>k</a:t>
            </a:r>
            <a:r>
              <a:rPr lang="en-US" altLang="zh-CN" sz="2000" dirty="0">
                <a:latin typeface="+mn-lt"/>
              </a:rPr>
              <a:t>(</a:t>
            </a:r>
            <a:r>
              <a:rPr lang="en-US" altLang="zh-CN" sz="2000" i="1" dirty="0">
                <a:latin typeface="+mn-lt"/>
              </a:rPr>
              <a:t>p</a:t>
            </a:r>
            <a:r>
              <a:rPr lang="en-US" altLang="zh-CN" sz="2000" dirty="0">
                <a:latin typeface="+mn-lt"/>
              </a:rPr>
              <a:t>-1)(</a:t>
            </a:r>
            <a:r>
              <a:rPr lang="en-US" altLang="zh-CN" sz="2000" i="1" dirty="0">
                <a:latin typeface="+mn-lt"/>
              </a:rPr>
              <a:t>q</a:t>
            </a:r>
            <a:r>
              <a:rPr lang="en-US" altLang="zh-CN" sz="2000" dirty="0">
                <a:latin typeface="+mn-lt"/>
              </a:rPr>
              <a:t>-1), </a:t>
            </a:r>
            <a:r>
              <a:rPr lang="en-US" altLang="zh-CN" sz="2000" i="1" dirty="0">
                <a:latin typeface="+mn-lt"/>
              </a:rPr>
              <a:t>k</a:t>
            </a:r>
            <a:r>
              <a:rPr lang="zh-CN" altLang="en-US" sz="2000" dirty="0">
                <a:latin typeface="+mn-lt"/>
              </a:rPr>
              <a:t>为整数</a:t>
            </a:r>
            <a:endParaRPr lang="en-US" altLang="zh-CN" sz="2000" dirty="0">
              <a:latin typeface="+mn-lt"/>
            </a:endParaRPr>
          </a:p>
          <a:p>
            <a:pPr>
              <a:spcBef>
                <a:spcPts val="600"/>
              </a:spcBef>
            </a:pPr>
            <a:r>
              <a:rPr lang="zh-CN" altLang="en-US" sz="2000" dirty="0"/>
              <a:t>假设</a:t>
            </a:r>
            <a:r>
              <a:rPr lang="en-US" altLang="zh-CN" sz="2000" i="1" dirty="0">
                <a:latin typeface="+mn-lt"/>
              </a:rPr>
              <a:t>M</a:t>
            </a:r>
            <a:r>
              <a:rPr lang="en-US" altLang="zh-CN" sz="2000" dirty="0">
                <a:latin typeface="+mn-lt"/>
                <a:sym typeface="Symbol" panose="05050102010706020507" pitchFamily="18" charset="2"/>
              </a:rPr>
              <a:t>0 (mod </a:t>
            </a:r>
            <a:r>
              <a:rPr lang="en-US" altLang="zh-CN" sz="2000" i="1" dirty="0">
                <a:latin typeface="+mn-lt"/>
                <a:sym typeface="Symbol" panose="05050102010706020507" pitchFamily="18" charset="2"/>
              </a:rPr>
              <a:t>p</a:t>
            </a:r>
            <a:r>
              <a:rPr lang="en-US" altLang="zh-CN" sz="2000" dirty="0">
                <a:latin typeface="+mn-lt"/>
                <a:sym typeface="Symbol" panose="05050102010706020507" pitchFamily="18" charset="2"/>
              </a:rPr>
              <a:t>):</a:t>
            </a:r>
          </a:p>
          <a:p>
            <a:pPr>
              <a:spcBef>
                <a:spcPts val="600"/>
              </a:spcBef>
            </a:pPr>
            <a:r>
              <a:rPr lang="en-US" altLang="zh-CN" sz="2000" i="1" dirty="0">
                <a:latin typeface="+mn-lt"/>
              </a:rPr>
              <a:t>M </a:t>
            </a:r>
            <a:r>
              <a:rPr lang="en-US" altLang="zh-CN" sz="2000" i="1" baseline="30000" dirty="0">
                <a:latin typeface="+mn-lt"/>
              </a:rPr>
              <a:t>ed</a:t>
            </a:r>
            <a:r>
              <a:rPr lang="en-US" altLang="zh-CN" sz="2000" dirty="0">
                <a:latin typeface="+mn-lt"/>
              </a:rPr>
              <a:t> = </a:t>
            </a:r>
            <a:r>
              <a:rPr lang="en-US" altLang="zh-CN" sz="2000" i="1" dirty="0">
                <a:latin typeface="+mn-lt"/>
              </a:rPr>
              <a:t>M</a:t>
            </a:r>
            <a:r>
              <a:rPr lang="en-US" altLang="zh-CN" sz="2000" dirty="0">
                <a:latin typeface="+mn-lt"/>
              </a:rPr>
              <a:t>(</a:t>
            </a:r>
            <a:r>
              <a:rPr lang="en-US" altLang="zh-CN" sz="2000" i="1" dirty="0">
                <a:latin typeface="+mn-lt"/>
              </a:rPr>
              <a:t>M</a:t>
            </a:r>
            <a:r>
              <a:rPr lang="en-US" altLang="zh-CN" sz="2000" i="1" baseline="30000" dirty="0">
                <a:latin typeface="+mn-lt"/>
              </a:rPr>
              <a:t>p</a:t>
            </a:r>
            <a:r>
              <a:rPr lang="en-US" altLang="zh-CN" sz="2000" baseline="30000" dirty="0">
                <a:latin typeface="+mn-lt"/>
              </a:rPr>
              <a:t>-1</a:t>
            </a:r>
            <a:r>
              <a:rPr lang="en-US" altLang="zh-CN" sz="2000" dirty="0">
                <a:latin typeface="+mn-lt"/>
              </a:rPr>
              <a:t>)</a:t>
            </a:r>
            <a:r>
              <a:rPr lang="en-US" altLang="zh-CN" sz="2000" i="1" baseline="30000" dirty="0">
                <a:latin typeface="+mn-lt"/>
              </a:rPr>
              <a:t>k</a:t>
            </a:r>
            <a:r>
              <a:rPr lang="en-US" altLang="zh-CN" sz="2000" baseline="30000" dirty="0">
                <a:latin typeface="+mn-lt"/>
              </a:rPr>
              <a:t>(</a:t>
            </a:r>
            <a:r>
              <a:rPr lang="en-US" altLang="zh-CN" sz="2000" i="1" baseline="30000" dirty="0">
                <a:latin typeface="+mn-lt"/>
              </a:rPr>
              <a:t>q</a:t>
            </a:r>
            <a:r>
              <a:rPr lang="en-US" altLang="zh-CN" sz="2000" baseline="30000" dirty="0">
                <a:latin typeface="+mn-lt"/>
              </a:rPr>
              <a:t>-1) </a:t>
            </a:r>
            <a:r>
              <a:rPr lang="en-US" altLang="zh-CN" sz="2000" dirty="0">
                <a:latin typeface="+mn-lt"/>
              </a:rPr>
              <a:t> (mod </a:t>
            </a:r>
            <a:r>
              <a:rPr lang="en-US" altLang="zh-CN" sz="2000" i="1" dirty="0">
                <a:latin typeface="+mn-lt"/>
              </a:rPr>
              <a:t>p</a:t>
            </a:r>
            <a:r>
              <a:rPr lang="en-US" altLang="zh-CN" sz="2000" dirty="0">
                <a:latin typeface="+mn-lt"/>
              </a:rPr>
              <a:t>) </a:t>
            </a:r>
          </a:p>
          <a:p>
            <a:pPr>
              <a:spcBef>
                <a:spcPts val="600"/>
              </a:spcBef>
            </a:pPr>
            <a:r>
              <a:rPr lang="en-US" altLang="zh-CN" sz="2000" dirty="0">
                <a:latin typeface="+mn-lt"/>
              </a:rPr>
              <a:t>       =  </a:t>
            </a:r>
            <a:r>
              <a:rPr lang="en-US" altLang="zh-CN" sz="2000" i="1" dirty="0">
                <a:latin typeface="+mn-lt"/>
              </a:rPr>
              <a:t>M</a:t>
            </a:r>
            <a:r>
              <a:rPr lang="en-US" altLang="zh-CN" sz="2000" dirty="0">
                <a:latin typeface="+mn-lt"/>
              </a:rPr>
              <a:t> (</a:t>
            </a:r>
            <a:r>
              <a:rPr lang="en-US" altLang="zh-CN" sz="2000" dirty="0">
                <a:solidFill>
                  <a:srgbClr val="C00000"/>
                </a:solidFill>
                <a:latin typeface="+mn-lt"/>
              </a:rPr>
              <a:t>(</a:t>
            </a:r>
            <a:r>
              <a:rPr lang="en-US" altLang="zh-CN" sz="2000" i="1" dirty="0">
                <a:solidFill>
                  <a:srgbClr val="C00000"/>
                </a:solidFill>
                <a:latin typeface="+mn-lt"/>
              </a:rPr>
              <a:t>M</a:t>
            </a:r>
            <a:r>
              <a:rPr lang="en-US" altLang="zh-CN" sz="2000" dirty="0">
                <a:solidFill>
                  <a:srgbClr val="C00000"/>
                </a:solidFill>
                <a:latin typeface="+mn-lt"/>
              </a:rPr>
              <a:t> mod </a:t>
            </a:r>
            <a:r>
              <a:rPr lang="en-US" altLang="zh-CN" sz="2000" i="1" dirty="0">
                <a:solidFill>
                  <a:srgbClr val="C00000"/>
                </a:solidFill>
                <a:latin typeface="+mn-lt"/>
              </a:rPr>
              <a:t>p</a:t>
            </a:r>
            <a:r>
              <a:rPr lang="en-US" altLang="zh-CN" sz="2000" dirty="0">
                <a:solidFill>
                  <a:srgbClr val="C00000"/>
                </a:solidFill>
                <a:latin typeface="+mn-lt"/>
              </a:rPr>
              <a:t>)</a:t>
            </a:r>
            <a:r>
              <a:rPr lang="en-US" altLang="zh-CN" sz="2000" baseline="30000" dirty="0">
                <a:solidFill>
                  <a:srgbClr val="C00000"/>
                </a:solidFill>
                <a:latin typeface="+mn-lt"/>
              </a:rPr>
              <a:t>(</a:t>
            </a:r>
            <a:r>
              <a:rPr lang="en-US" altLang="zh-CN" sz="2000" i="1" baseline="30000" dirty="0">
                <a:solidFill>
                  <a:srgbClr val="C00000"/>
                </a:solidFill>
                <a:latin typeface="+mn-lt"/>
              </a:rPr>
              <a:t>p</a:t>
            </a:r>
            <a:r>
              <a:rPr lang="en-US" altLang="zh-CN" sz="2000" baseline="30000" dirty="0">
                <a:solidFill>
                  <a:srgbClr val="C00000"/>
                </a:solidFill>
                <a:latin typeface="+mn-lt"/>
              </a:rPr>
              <a:t>-1)</a:t>
            </a:r>
            <a:r>
              <a:rPr lang="en-US" altLang="zh-CN" sz="2000" dirty="0">
                <a:latin typeface="+mn-lt"/>
              </a:rPr>
              <a:t>)</a:t>
            </a:r>
            <a:r>
              <a:rPr lang="en-US" altLang="zh-CN" sz="2000" i="1" baseline="30000" dirty="0">
                <a:latin typeface="+mn-lt"/>
              </a:rPr>
              <a:t>k</a:t>
            </a:r>
            <a:r>
              <a:rPr lang="en-US" altLang="zh-CN" sz="2000" baseline="30000" dirty="0">
                <a:latin typeface="+mn-lt"/>
              </a:rPr>
              <a:t>(</a:t>
            </a:r>
            <a:r>
              <a:rPr lang="en-US" altLang="zh-CN" sz="2000" i="1" baseline="30000" dirty="0">
                <a:latin typeface="+mn-lt"/>
              </a:rPr>
              <a:t>q</a:t>
            </a:r>
            <a:r>
              <a:rPr lang="en-US" altLang="zh-CN" sz="2000" baseline="30000" dirty="0">
                <a:latin typeface="+mn-lt"/>
              </a:rPr>
              <a:t>-1)  </a:t>
            </a:r>
            <a:r>
              <a:rPr lang="en-US" altLang="zh-CN" sz="2000" dirty="0">
                <a:latin typeface="+mn-lt"/>
              </a:rPr>
              <a:t>(mod </a:t>
            </a:r>
            <a:r>
              <a:rPr lang="en-US" altLang="zh-CN" sz="2000" i="1" dirty="0">
                <a:latin typeface="+mn-lt"/>
              </a:rPr>
              <a:t>p</a:t>
            </a:r>
            <a:r>
              <a:rPr lang="en-US" altLang="zh-CN" sz="1600" dirty="0">
                <a:latin typeface="+mn-lt"/>
              </a:rPr>
              <a:t>)    </a:t>
            </a:r>
            <a:r>
              <a:rPr lang="en-US" altLang="zh-CN" sz="1600" dirty="0">
                <a:solidFill>
                  <a:schemeClr val="bg1">
                    <a:lumMod val="50000"/>
                  </a:schemeClr>
                </a:solidFill>
                <a:latin typeface="+mn-lt"/>
              </a:rPr>
              <a:t> (</a:t>
            </a:r>
            <a:r>
              <a:rPr lang="zh-CN" altLang="en-US" sz="1600" dirty="0">
                <a:solidFill>
                  <a:schemeClr val="bg1">
                    <a:lumMod val="50000"/>
                  </a:schemeClr>
                </a:solidFill>
                <a:latin typeface="+mn-lt"/>
              </a:rPr>
              <a:t>根据费马小定理，棕色部分等于</a:t>
            </a:r>
            <a:r>
              <a:rPr lang="en-US" altLang="zh-CN" sz="1600" dirty="0">
                <a:solidFill>
                  <a:schemeClr val="bg1">
                    <a:lumMod val="50000"/>
                  </a:schemeClr>
                </a:solidFill>
                <a:latin typeface="+mn-lt"/>
              </a:rPr>
              <a:t>1)</a:t>
            </a:r>
          </a:p>
          <a:p>
            <a:pPr>
              <a:spcBef>
                <a:spcPts val="600"/>
              </a:spcBef>
            </a:pPr>
            <a:r>
              <a:rPr lang="en-US" altLang="zh-CN" sz="2000" dirty="0">
                <a:solidFill>
                  <a:schemeClr val="bg1">
                    <a:lumMod val="50000"/>
                  </a:schemeClr>
                </a:solidFill>
                <a:latin typeface="+mn-lt"/>
              </a:rPr>
              <a:t>       </a:t>
            </a:r>
            <a:r>
              <a:rPr lang="en-US" altLang="zh-CN" sz="2000" dirty="0">
                <a:latin typeface="+mn-lt"/>
              </a:rPr>
              <a:t>= </a:t>
            </a:r>
            <a:r>
              <a:rPr lang="en-US" altLang="zh-CN" sz="2000" i="1" dirty="0">
                <a:latin typeface="+mn-lt"/>
              </a:rPr>
              <a:t>M </a:t>
            </a:r>
            <a:r>
              <a:rPr lang="en-US" altLang="zh-CN" sz="2000" dirty="0">
                <a:latin typeface="+mn-lt"/>
              </a:rPr>
              <a:t>(mod </a:t>
            </a:r>
            <a:r>
              <a:rPr lang="en-US" altLang="zh-CN" sz="2000" i="1" dirty="0">
                <a:latin typeface="+mn-lt"/>
              </a:rPr>
              <a:t>p</a:t>
            </a:r>
            <a:r>
              <a:rPr lang="en-US" altLang="zh-CN" sz="2000" dirty="0">
                <a:latin typeface="+mn-lt"/>
              </a:rPr>
              <a:t>)</a:t>
            </a:r>
          </a:p>
          <a:p>
            <a:pPr>
              <a:spcBef>
                <a:spcPts val="600"/>
              </a:spcBef>
            </a:pPr>
            <a:r>
              <a:rPr lang="zh-CN" altLang="en-US" sz="2000" dirty="0">
                <a:latin typeface="+mn-lt"/>
              </a:rPr>
              <a:t>如果</a:t>
            </a:r>
            <a:r>
              <a:rPr lang="en-US" altLang="zh-CN" sz="2000" i="1" dirty="0">
                <a:latin typeface="+mn-lt"/>
              </a:rPr>
              <a:t>M</a:t>
            </a:r>
            <a:r>
              <a:rPr lang="en-US" altLang="zh-CN" sz="2000" dirty="0">
                <a:latin typeface="+mn-lt"/>
              </a:rPr>
              <a:t>=0 (mod </a:t>
            </a:r>
            <a:r>
              <a:rPr lang="en-US" altLang="zh-CN" sz="2000" i="1" dirty="0">
                <a:latin typeface="+mn-lt"/>
              </a:rPr>
              <a:t>p</a:t>
            </a:r>
            <a:r>
              <a:rPr lang="en-US" altLang="zh-CN" sz="2000" dirty="0">
                <a:latin typeface="+mn-lt"/>
              </a:rPr>
              <a:t>), </a:t>
            </a:r>
            <a:r>
              <a:rPr lang="en-US" altLang="zh-CN" sz="2000" i="1" dirty="0">
                <a:latin typeface="+mn-lt"/>
              </a:rPr>
              <a:t>M</a:t>
            </a:r>
            <a:r>
              <a:rPr lang="en-US" altLang="zh-CN" sz="2000" i="1" baseline="30000" dirty="0">
                <a:latin typeface="+mn-lt"/>
              </a:rPr>
              <a:t>ed</a:t>
            </a:r>
            <a:r>
              <a:rPr lang="en-US" altLang="zh-CN" sz="2000" dirty="0">
                <a:latin typeface="+mn-lt"/>
              </a:rPr>
              <a:t> = </a:t>
            </a:r>
            <a:r>
              <a:rPr lang="en-US" altLang="zh-CN" sz="2000" i="1" dirty="0">
                <a:latin typeface="+mn-lt"/>
              </a:rPr>
              <a:t>M </a:t>
            </a:r>
            <a:r>
              <a:rPr lang="zh-CN" altLang="en-US" sz="2000" dirty="0">
                <a:latin typeface="+mn-lt"/>
              </a:rPr>
              <a:t>当然成立</a:t>
            </a:r>
            <a:endParaRPr lang="en-US" altLang="zh-CN" sz="2000" dirty="0">
              <a:latin typeface="+mn-lt"/>
            </a:endParaRPr>
          </a:p>
          <a:p>
            <a:pPr>
              <a:spcBef>
                <a:spcPts val="1200"/>
              </a:spcBef>
            </a:pPr>
            <a:r>
              <a:rPr lang="zh-CN" altLang="en-US" sz="2000" dirty="0">
                <a:latin typeface="+mn-lt"/>
              </a:rPr>
              <a:t>类似可证，</a:t>
            </a:r>
            <a:r>
              <a:rPr lang="en-US" altLang="zh-CN" sz="2000" i="1" dirty="0">
                <a:latin typeface="+mn-lt"/>
              </a:rPr>
              <a:t>M</a:t>
            </a:r>
            <a:r>
              <a:rPr lang="en-US" altLang="zh-CN" sz="2000" i="1" baseline="30000" dirty="0">
                <a:latin typeface="+mn-lt"/>
              </a:rPr>
              <a:t>ed</a:t>
            </a:r>
            <a:r>
              <a:rPr lang="en-US" altLang="zh-CN" sz="2000" dirty="0">
                <a:latin typeface="+mn-lt"/>
              </a:rPr>
              <a:t> = </a:t>
            </a:r>
            <a:r>
              <a:rPr lang="en-US" altLang="zh-CN" sz="2000" i="1" dirty="0">
                <a:latin typeface="+mn-lt"/>
              </a:rPr>
              <a:t>M</a:t>
            </a:r>
            <a:r>
              <a:rPr lang="en-US" altLang="zh-CN" sz="2000" dirty="0">
                <a:latin typeface="+mn-lt"/>
              </a:rPr>
              <a:t> (mod </a:t>
            </a:r>
            <a:r>
              <a:rPr lang="en-US" altLang="zh-CN" sz="2000" i="1" dirty="0">
                <a:latin typeface="+mn-lt"/>
              </a:rPr>
              <a:t>q</a:t>
            </a:r>
            <a:r>
              <a:rPr lang="en-US" altLang="zh-CN" sz="2000" dirty="0">
                <a:latin typeface="+mn-lt"/>
              </a:rPr>
              <a:t>) </a:t>
            </a:r>
            <a:r>
              <a:rPr lang="zh-CN" altLang="en-US" sz="2000" dirty="0">
                <a:latin typeface="+mn-lt"/>
              </a:rPr>
              <a:t>也成立</a:t>
            </a:r>
            <a:r>
              <a:rPr lang="en-US" altLang="zh-CN" sz="2000" dirty="0">
                <a:latin typeface="+mn-lt"/>
              </a:rPr>
              <a:t> </a:t>
            </a:r>
          </a:p>
          <a:p>
            <a:pPr>
              <a:spcBef>
                <a:spcPts val="1200"/>
              </a:spcBef>
            </a:pPr>
            <a:r>
              <a:rPr lang="zh-CN" altLang="en-US" sz="2000" dirty="0">
                <a:latin typeface="+mn-lt"/>
              </a:rPr>
              <a:t>根据中国余数定理：</a:t>
            </a:r>
            <a:r>
              <a:rPr lang="en-US" altLang="zh-CN" sz="2000" i="1" dirty="0">
                <a:latin typeface="+mn-lt"/>
              </a:rPr>
              <a:t> </a:t>
            </a:r>
            <a:r>
              <a:rPr lang="en-US" altLang="zh-CN" sz="2400" b="1" i="1" dirty="0">
                <a:solidFill>
                  <a:srgbClr val="C00000"/>
                </a:solidFill>
                <a:latin typeface="+mn-lt"/>
              </a:rPr>
              <a:t>M</a:t>
            </a:r>
            <a:r>
              <a:rPr lang="en-US" altLang="zh-CN" sz="2400" b="1" i="1" baseline="30000" dirty="0">
                <a:solidFill>
                  <a:srgbClr val="C00000"/>
                </a:solidFill>
                <a:latin typeface="+mn-lt"/>
              </a:rPr>
              <a:t>ed</a:t>
            </a:r>
            <a:r>
              <a:rPr lang="en-US" altLang="zh-CN" sz="2400" b="1" dirty="0">
                <a:solidFill>
                  <a:srgbClr val="C00000"/>
                </a:solidFill>
                <a:latin typeface="+mn-lt"/>
              </a:rPr>
              <a:t> = </a:t>
            </a:r>
            <a:r>
              <a:rPr lang="en-US" altLang="zh-CN" sz="2400" b="1" i="1" dirty="0">
                <a:solidFill>
                  <a:srgbClr val="C00000"/>
                </a:solidFill>
                <a:latin typeface="+mn-lt"/>
              </a:rPr>
              <a:t>M</a:t>
            </a:r>
            <a:r>
              <a:rPr lang="en-US" altLang="zh-CN" sz="2400" b="1" dirty="0">
                <a:solidFill>
                  <a:srgbClr val="C00000"/>
                </a:solidFill>
                <a:latin typeface="+mn-lt"/>
              </a:rPr>
              <a:t> (mod n) </a:t>
            </a:r>
            <a:endParaRPr lang="zh-CN" altLang="en-US" sz="2400" b="1" dirty="0">
              <a:solidFill>
                <a:srgbClr val="C00000"/>
              </a:solidFill>
              <a:latin typeface="+mn-lt"/>
            </a:endParaRPr>
          </a:p>
        </p:txBody>
      </p:sp>
    </p:spTree>
    <p:extLst>
      <p:ext uri="{BB962C8B-B14F-4D97-AF65-F5344CB8AC3E}">
        <p14:creationId xmlns:p14="http://schemas.microsoft.com/office/powerpoint/2010/main" val="210094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776" y="2492896"/>
            <a:ext cx="3663183" cy="1754326"/>
          </a:xfrm>
          <a:prstGeom prst="rect">
            <a:avLst/>
          </a:prstGeom>
          <a:noFill/>
        </p:spPr>
        <p:txBody>
          <a:bodyPr wrap="none">
            <a:spAutoFit/>
          </a:bodyPr>
          <a:lstStyle/>
          <a:p>
            <a:pPr algn="ctr">
              <a:defRPr/>
            </a:pPr>
            <a:r>
              <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Part I</a:t>
            </a:r>
          </a:p>
          <a:p>
            <a:pPr algn="ctr">
              <a:defRPr/>
            </a:pPr>
            <a:r>
              <a:rPr lang="zh-CN"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非对称交换</a:t>
            </a:r>
            <a:endPar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268760"/>
            <a:ext cx="7632848" cy="2554545"/>
          </a:xfrm>
          <a:prstGeom prst="rect">
            <a:avLst/>
          </a:prstGeom>
          <a:noFill/>
        </p:spPr>
        <p:txBody>
          <a:bodyPr>
            <a:spAutoFit/>
          </a:bodyPr>
          <a:lstStyle/>
          <a:p>
            <a:pPr>
              <a:defRPr/>
            </a:pPr>
            <a:r>
              <a:rPr lang="zh-CN" alt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问题</a:t>
            </a:r>
            <a:r>
              <a:rPr lang="en-US" altLang="zh-CN"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9</a:t>
            </a:r>
            <a:r>
              <a:rPr lang="zh-CN" alt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en-US" altLang="zh-CN"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spcBef>
                <a:spcPts val="1200"/>
              </a:spcBef>
              <a:defRPr/>
            </a:pPr>
            <a:r>
              <a:rPr lang="zh-CN" altLang="en-US" sz="4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与上述讨论关系最密切的关于质数的算法应该有哪些？</a:t>
            </a:r>
            <a:endParaRPr lang="en-US" altLang="zh-CN" sz="4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TextBox 2"/>
          <p:cNvSpPr txBox="1"/>
          <p:nvPr/>
        </p:nvSpPr>
        <p:spPr>
          <a:xfrm>
            <a:off x="1547813" y="4221163"/>
            <a:ext cx="5688012" cy="1016000"/>
          </a:xfrm>
          <a:prstGeom prst="rect">
            <a:avLst/>
          </a:prstGeom>
          <a:noFill/>
        </p:spPr>
        <p:txBody>
          <a:bodyPr>
            <a:spAutoFit/>
          </a:bodyPr>
          <a:lstStyle/>
          <a:p>
            <a:pPr>
              <a:defRPr/>
            </a:pPr>
            <a:r>
              <a:rPr lang="zh-CN" altLang="en-US" sz="2000" dirty="0">
                <a:solidFill>
                  <a:srgbClr val="C00000"/>
                </a:solidFill>
              </a:rPr>
              <a:t>如何找“大素数”？（我们需要</a:t>
            </a:r>
            <a:r>
              <a:rPr lang="en-US" altLang="zh-CN" sz="2000" i="1" dirty="0">
                <a:solidFill>
                  <a:srgbClr val="C00000"/>
                </a:solidFill>
                <a:latin typeface="Times New Roman" pitchFamily="18" charset="0"/>
                <a:cs typeface="Times New Roman" pitchFamily="18" charset="0"/>
              </a:rPr>
              <a:t>p</a:t>
            </a:r>
            <a:r>
              <a:rPr lang="zh-CN" altLang="en-US" sz="2000" dirty="0">
                <a:solidFill>
                  <a:srgbClr val="C00000"/>
                </a:solidFill>
              </a:rPr>
              <a:t>和</a:t>
            </a:r>
            <a:r>
              <a:rPr lang="en-US" altLang="zh-CN" sz="2000" i="1" dirty="0">
                <a:solidFill>
                  <a:srgbClr val="C00000"/>
                </a:solidFill>
                <a:latin typeface="Times New Roman" pitchFamily="18" charset="0"/>
                <a:cs typeface="Times New Roman" pitchFamily="18" charset="0"/>
              </a:rPr>
              <a:t>q</a:t>
            </a:r>
            <a:r>
              <a:rPr lang="zh-CN" altLang="en-US" sz="2000" dirty="0">
                <a:solidFill>
                  <a:srgbClr val="C00000"/>
                </a:solidFill>
              </a:rPr>
              <a:t>）</a:t>
            </a:r>
            <a:endParaRPr lang="en-US" altLang="zh-CN" sz="2000" dirty="0">
              <a:solidFill>
                <a:srgbClr val="C00000"/>
              </a:solidFill>
            </a:endParaRPr>
          </a:p>
          <a:p>
            <a:pPr marL="450850" indent="-450850">
              <a:defRPr/>
            </a:pPr>
            <a:r>
              <a:rPr lang="zh-CN" altLang="en-US" sz="2000" dirty="0">
                <a:solidFill>
                  <a:srgbClr val="C00000"/>
                </a:solidFill>
              </a:rPr>
              <a:t>如何分解两个素数的乘积？（分解</a:t>
            </a:r>
            <a:r>
              <a:rPr lang="en-US" altLang="zh-CN" sz="2000" i="1" dirty="0">
                <a:solidFill>
                  <a:srgbClr val="C00000"/>
                </a:solidFill>
                <a:latin typeface="Times New Roman" pitchFamily="18" charset="0"/>
                <a:cs typeface="Times New Roman" pitchFamily="18" charset="0"/>
              </a:rPr>
              <a:t>n</a:t>
            </a:r>
            <a:r>
              <a:rPr lang="zh-CN" altLang="en-US" sz="2000" dirty="0">
                <a:solidFill>
                  <a:srgbClr val="C00000"/>
                </a:solidFill>
              </a:rPr>
              <a:t>，其实我们不希望这个解容易找到！）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5480" y="836712"/>
            <a:ext cx="7878020" cy="2154436"/>
          </a:xfrm>
          <a:prstGeom prst="rect">
            <a:avLst/>
          </a:prstGeom>
          <a:noFill/>
        </p:spPr>
        <p:txBody>
          <a:bodyPr>
            <a:spAutoFit/>
          </a:bodyPr>
          <a:lstStyle/>
          <a:p>
            <a:pPr>
              <a:defRPr/>
            </a:pP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问题</a:t>
            </a:r>
            <a:r>
              <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10</a:t>
            </a: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spcBef>
                <a:spcPts val="1200"/>
              </a:spcBef>
              <a:defRPr/>
            </a:pPr>
            <a:r>
              <a:rPr lang="zh-CN" alt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从算法设计的角度看，找随机的素数与素性判定是什么关系？</a:t>
            </a:r>
            <a:endParaRPr lang="en-US" altLang="zh-CN"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nvGrpSpPr>
          <p:cNvPr id="5" name="Group 4"/>
          <p:cNvGrpSpPr>
            <a:grpSpLocks/>
          </p:cNvGrpSpPr>
          <p:nvPr/>
        </p:nvGrpSpPr>
        <p:grpSpPr bwMode="auto">
          <a:xfrm>
            <a:off x="611188" y="3141663"/>
            <a:ext cx="8072437" cy="2590800"/>
            <a:chOff x="611560" y="3140968"/>
            <a:chExt cx="8071940" cy="2592288"/>
          </a:xfrm>
        </p:grpSpPr>
        <p:pic>
          <p:nvPicPr>
            <p:cNvPr id="256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140968"/>
              <a:ext cx="432048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293096"/>
              <a:ext cx="807194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611560" y="4292566"/>
              <a:ext cx="1728681" cy="36057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Rounded Rectangle 3"/>
            <p:cNvSpPr/>
            <p:nvPr/>
          </p:nvSpPr>
          <p:spPr>
            <a:xfrm>
              <a:off x="8243790" y="5372686"/>
              <a:ext cx="439710" cy="36057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680" y="692696"/>
            <a:ext cx="7200800" cy="1969770"/>
          </a:xfrm>
          <a:prstGeom prst="rect">
            <a:avLst/>
          </a:prstGeom>
          <a:noFill/>
        </p:spPr>
        <p:txBody>
          <a:bodyPr>
            <a:spAutoFit/>
          </a:bodyPr>
          <a:lstStyle/>
          <a:p>
            <a:pPr eaLnBrk="1" hangingPunct="1">
              <a:defRPr/>
            </a:pPr>
            <a:r>
              <a:rPr lang="zh-CN" alt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问题</a:t>
            </a:r>
            <a:r>
              <a:rPr lang="en-US" altLang="zh-CN"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11</a:t>
            </a:r>
            <a:r>
              <a:rPr lang="zh-CN" alt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en-US" altLang="zh-CN"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eaLnBrk="1" hangingPunct="1">
              <a:spcBef>
                <a:spcPts val="1200"/>
              </a:spcBef>
              <a:defRPr/>
            </a:pPr>
            <a:r>
              <a:rPr lang="zh-CN" altLang="en-US"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如何理解</a:t>
            </a:r>
            <a:r>
              <a:rPr lang="en-US" altLang="zh-CN"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RSA</a:t>
            </a:r>
            <a:r>
              <a:rPr lang="zh-CN" altLang="en-US"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的安全性基于大数很难分解成两个质因子的乘积？</a:t>
            </a:r>
            <a:endParaRPr lang="en-US" altLang="zh-CN"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grpSp>
        <p:nvGrpSpPr>
          <p:cNvPr id="4" name="Group 3"/>
          <p:cNvGrpSpPr>
            <a:grpSpLocks/>
          </p:cNvGrpSpPr>
          <p:nvPr/>
        </p:nvGrpSpPr>
        <p:grpSpPr bwMode="auto">
          <a:xfrm>
            <a:off x="1149350" y="2924175"/>
            <a:ext cx="7310438" cy="1852613"/>
            <a:chOff x="1391189" y="3933056"/>
            <a:chExt cx="7310386" cy="1853969"/>
          </a:xfrm>
        </p:grpSpPr>
        <p:pic>
          <p:nvPicPr>
            <p:cNvPr id="266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1189" y="3933056"/>
              <a:ext cx="7272808"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2808817" y="5423221"/>
              <a:ext cx="5892758" cy="3638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sp>
        <p:nvSpPr>
          <p:cNvPr id="5" name="TextBox 4"/>
          <p:cNvSpPr txBox="1">
            <a:spLocks noChangeArrowheads="1"/>
          </p:cNvSpPr>
          <p:nvPr/>
        </p:nvSpPr>
        <p:spPr bwMode="auto">
          <a:xfrm>
            <a:off x="777875" y="4941888"/>
            <a:ext cx="76819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1800">
                <a:solidFill>
                  <a:srgbClr val="C00000"/>
                </a:solidFill>
                <a:latin typeface="微软雅黑" pitchFamily="34" charset="-122"/>
                <a:ea typeface="微软雅黑" pitchFamily="34" charset="-122"/>
              </a:rPr>
              <a:t>顺便说一句：前面那张照片引</a:t>
            </a:r>
            <a:r>
              <a:rPr lang="zh-CN" altLang="en-US" sz="1800">
                <a:solidFill>
                  <a:srgbClr val="C00000"/>
                </a:solidFill>
                <a:latin typeface="微软雅黑" pitchFamily="34" charset="-122"/>
                <a:ea typeface="微软雅黑" pitchFamily="34" charset="-122"/>
                <a:cs typeface="Times New Roman" pitchFamily="18" charset="0"/>
              </a:rPr>
              <a:t>自 </a:t>
            </a:r>
            <a:r>
              <a:rPr lang="en-US" altLang="zh-CN" sz="1800">
                <a:solidFill>
                  <a:srgbClr val="C00000"/>
                </a:solidFill>
                <a:cs typeface="Times New Roman" pitchFamily="18" charset="0"/>
              </a:rPr>
              <a:t>Craig Bauer: Secret History – the History of Cryptology</a:t>
            </a:r>
            <a:r>
              <a:rPr lang="zh-CN" altLang="en-US" sz="1800">
                <a:solidFill>
                  <a:srgbClr val="C00000"/>
                </a:solidFill>
                <a:latin typeface="Arial" charset="0"/>
              </a:rPr>
              <a:t>。</a:t>
            </a:r>
            <a:r>
              <a:rPr lang="zh-CN" altLang="en-US" sz="1800">
                <a:solidFill>
                  <a:srgbClr val="C00000"/>
                </a:solidFill>
                <a:latin typeface="微软雅黑" pitchFamily="34" charset="-122"/>
                <a:ea typeface="微软雅黑" pitchFamily="34" charset="-122"/>
              </a:rPr>
              <a:t>那本书中介绍了</a:t>
            </a:r>
            <a:r>
              <a:rPr lang="en-US" altLang="zh-CN" sz="1800">
                <a:solidFill>
                  <a:srgbClr val="C00000"/>
                </a:solidFill>
                <a:ea typeface="微软雅黑" pitchFamily="34" charset="-122"/>
              </a:rPr>
              <a:t>11</a:t>
            </a:r>
            <a:r>
              <a:rPr lang="zh-CN" altLang="en-US" sz="1800">
                <a:solidFill>
                  <a:srgbClr val="C00000"/>
                </a:solidFill>
                <a:latin typeface="微软雅黑" pitchFamily="34" charset="-122"/>
                <a:ea typeface="微软雅黑" pitchFamily="34" charset="-122"/>
              </a:rPr>
              <a:t>种攻击</a:t>
            </a:r>
            <a:r>
              <a:rPr lang="en-US" altLang="zh-CN" sz="1800">
                <a:solidFill>
                  <a:srgbClr val="C00000"/>
                </a:solidFill>
                <a:cs typeface="Times New Roman" pitchFamily="18" charset="0"/>
              </a:rPr>
              <a:t>RSA</a:t>
            </a:r>
            <a:r>
              <a:rPr lang="zh-CN" altLang="en-US" sz="1800">
                <a:solidFill>
                  <a:srgbClr val="C00000"/>
                </a:solidFill>
                <a:cs typeface="Times New Roman" pitchFamily="18" charset="0"/>
              </a:rPr>
              <a:t>的</a:t>
            </a:r>
            <a:r>
              <a:rPr lang="en-US" altLang="zh-CN" sz="1800">
                <a:solidFill>
                  <a:srgbClr val="C00000"/>
                </a:solidFill>
                <a:cs typeface="Times New Roman" pitchFamily="18" charset="0"/>
              </a:rPr>
              <a:t>non-factoring</a:t>
            </a:r>
            <a:r>
              <a:rPr lang="zh-CN" altLang="en-US" sz="1800">
                <a:solidFill>
                  <a:srgbClr val="C00000"/>
                </a:solidFill>
                <a:latin typeface="微软雅黑" pitchFamily="34" charset="-122"/>
                <a:ea typeface="微软雅黑" pitchFamily="34" charset="-122"/>
              </a:rPr>
              <a:t>方法</a:t>
            </a:r>
            <a:r>
              <a:rPr lang="zh-CN" altLang="en-US" sz="1800">
                <a:solidFill>
                  <a:srgbClr val="C00000"/>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060848"/>
            <a:ext cx="7488832" cy="2154436"/>
          </a:xfrm>
          <a:prstGeom prst="rect">
            <a:avLst/>
          </a:prstGeom>
          <a:noFill/>
        </p:spPr>
        <p:txBody>
          <a:bodyPr>
            <a:spAutoFit/>
          </a:bodyPr>
          <a:lstStyle/>
          <a:p>
            <a:pPr>
              <a:defRPr/>
            </a:pP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问题</a:t>
            </a:r>
            <a:r>
              <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12</a:t>
            </a: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spcBef>
                <a:spcPts val="1200"/>
              </a:spcBef>
              <a:defRPr/>
            </a:pPr>
            <a:r>
              <a:rPr lang="zh-CN" alt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为什么公钥加密系统可以用于发信人的身份认证？</a:t>
            </a:r>
            <a:endParaRPr lang="en-US" altLang="zh-CN"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189" y="1844824"/>
            <a:ext cx="7632848" cy="2339102"/>
          </a:xfrm>
          <a:prstGeom prst="rect">
            <a:avLst/>
          </a:prstGeom>
          <a:noFill/>
        </p:spPr>
        <p:txBody>
          <a:bodyPr>
            <a:spAutoFit/>
          </a:bodyPr>
          <a:lstStyle/>
          <a:p>
            <a:pPr>
              <a:defRPr/>
            </a:pPr>
            <a:r>
              <a:rPr lang="zh-CN" altLang="en-US"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问题</a:t>
            </a:r>
            <a:r>
              <a:rPr lang="en-US" altLang="zh-CN" sz="4800" b="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13</a:t>
            </a:r>
            <a:r>
              <a:rPr lang="zh-CN" altLang="en-US" sz="4800" b="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t>
            </a:r>
            <a:endParaRPr lang="en-US" altLang="zh-CN"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spcBef>
                <a:spcPts val="1200"/>
              </a:spcBef>
              <a:defRPr/>
            </a:pPr>
            <a:r>
              <a:rPr lang="zh-CN" altLang="en-US"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相比私钥密码，你认为公钥密码有什么缺点？</a:t>
            </a:r>
            <a:endParaRPr lang="en-US" altLang="zh-CN"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文本框 2">
            <a:extLst>
              <a:ext uri="{FF2B5EF4-FFF2-40B4-BE49-F238E27FC236}">
                <a16:creationId xmlns:a16="http://schemas.microsoft.com/office/drawing/2014/main" id="{EBA01323-BF5F-4BD3-AA24-49D139E0D3B8}"/>
              </a:ext>
            </a:extLst>
          </p:cNvPr>
          <p:cNvSpPr txBox="1"/>
          <p:nvPr/>
        </p:nvSpPr>
        <p:spPr>
          <a:xfrm>
            <a:off x="3347864" y="4365104"/>
            <a:ext cx="3744416" cy="400110"/>
          </a:xfrm>
          <a:prstGeom prst="rect">
            <a:avLst/>
          </a:prstGeom>
          <a:noFill/>
        </p:spPr>
        <p:txBody>
          <a:bodyPr wrap="square" rtlCol="0">
            <a:spAutoFit/>
          </a:bodyPr>
          <a:lstStyle/>
          <a:p>
            <a:r>
              <a:rPr lang="zh-CN" altLang="en-US" sz="2000" dirty="0">
                <a:solidFill>
                  <a:srgbClr val="006600"/>
                </a:solidFill>
                <a:latin typeface="+mj-ea"/>
                <a:ea typeface="+mj-ea"/>
              </a:rPr>
              <a:t>“混合式”加密解密如何进行？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zh-CN" altLang="en-US"/>
              <a:t>课外作业</a:t>
            </a:r>
          </a:p>
        </p:txBody>
      </p:sp>
      <p:sp>
        <p:nvSpPr>
          <p:cNvPr id="29699" name="Content Placeholder 2"/>
          <p:cNvSpPr>
            <a:spLocks noGrp="1"/>
          </p:cNvSpPr>
          <p:nvPr>
            <p:ph idx="1"/>
          </p:nvPr>
        </p:nvSpPr>
        <p:spPr>
          <a:xfrm>
            <a:off x="457200" y="1341438"/>
            <a:ext cx="8229600" cy="4789487"/>
          </a:xfrm>
        </p:spPr>
        <p:txBody>
          <a:bodyPr/>
          <a:lstStyle/>
          <a:p>
            <a:pPr eaLnBrk="1" hangingPunct="1"/>
            <a:r>
              <a:rPr lang="en-US" altLang="zh-CN"/>
              <a:t>TJ Ex.7: 3, 7, 9, 12</a:t>
            </a:r>
          </a:p>
          <a:p>
            <a:pPr eaLnBrk="1" hangingPunct="1"/>
            <a:r>
              <a:rPr lang="en-US" altLang="zh-CN"/>
              <a:t>TC Ex.31.7-: 1,2</a:t>
            </a:r>
          </a:p>
          <a:p>
            <a:pPr eaLnBrk="1" hangingPunct="1"/>
            <a:r>
              <a:rPr lang="en-US" altLang="zh-CN"/>
              <a:t>TC Prob.31: 2,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49098D-58BA-4C40-B070-B704862D8D67}"/>
              </a:ext>
            </a:extLst>
          </p:cNvPr>
          <p:cNvSpPr>
            <a:spLocks noGrp="1"/>
          </p:cNvSpPr>
          <p:nvPr>
            <p:ph type="title"/>
          </p:nvPr>
        </p:nvSpPr>
        <p:spPr>
          <a:xfrm>
            <a:off x="457200" y="274638"/>
            <a:ext cx="8229600" cy="1117645"/>
          </a:xfrm>
        </p:spPr>
        <p:txBody>
          <a:bodyPr/>
          <a:lstStyle/>
          <a:p>
            <a:r>
              <a:rPr lang="zh-CN" altLang="en-US" dirty="0"/>
              <a:t>移位和置换</a:t>
            </a:r>
          </a:p>
        </p:txBody>
      </p:sp>
      <p:pic>
        <p:nvPicPr>
          <p:cNvPr id="4" name="图片 3">
            <a:extLst>
              <a:ext uri="{FF2B5EF4-FFF2-40B4-BE49-F238E27FC236}">
                <a16:creationId xmlns:a16="http://schemas.microsoft.com/office/drawing/2014/main" id="{52C31C53-4C15-4330-9C89-A088F7559525}"/>
              </a:ext>
            </a:extLst>
          </p:cNvPr>
          <p:cNvPicPr>
            <a:picLocks noChangeAspect="1"/>
          </p:cNvPicPr>
          <p:nvPr/>
        </p:nvPicPr>
        <p:blipFill>
          <a:blip r:embed="rId2"/>
          <a:stretch>
            <a:fillRect/>
          </a:stretch>
        </p:blipFill>
        <p:spPr>
          <a:xfrm>
            <a:off x="1115616" y="1392283"/>
            <a:ext cx="2604655" cy="2450034"/>
          </a:xfrm>
          <a:prstGeom prst="rect">
            <a:avLst/>
          </a:prstGeom>
        </p:spPr>
      </p:pic>
      <p:sp>
        <p:nvSpPr>
          <p:cNvPr id="5" name="矩形 4">
            <a:extLst>
              <a:ext uri="{FF2B5EF4-FFF2-40B4-BE49-F238E27FC236}">
                <a16:creationId xmlns:a16="http://schemas.microsoft.com/office/drawing/2014/main" id="{2165E6E8-ACC8-47E6-873D-662A231976A8}"/>
              </a:ext>
            </a:extLst>
          </p:cNvPr>
          <p:cNvSpPr/>
          <p:nvPr/>
        </p:nvSpPr>
        <p:spPr>
          <a:xfrm>
            <a:off x="4141011" y="1643896"/>
            <a:ext cx="4125049" cy="1785104"/>
          </a:xfrm>
          <a:prstGeom prst="rect">
            <a:avLst/>
          </a:prstGeom>
          <a:noFill/>
        </p:spPr>
        <p:txBody>
          <a:bodyPr wrap="square" lIns="91440" tIns="45720" rIns="91440" bIns="45720">
            <a:spAutoFit/>
          </a:bodyPr>
          <a:lstStyle/>
          <a:p>
            <a:r>
              <a:rPr lang="zh-CN" alt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问题</a:t>
            </a:r>
            <a:r>
              <a:rPr lang="en-US" altLang="zh-CN"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a:t>
            </a:r>
            <a:r>
              <a:rPr lang="zh-CN" alt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n-US" altLang="zh-CN"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spcBef>
                <a:spcPts val="1200"/>
              </a:spcBef>
            </a:pPr>
            <a:r>
              <a:rPr lang="zh-CN" alt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“凯撒密码”为什么非常容易被破解？</a:t>
            </a:r>
            <a:endParaRPr lang="zh-CN" alt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文本框 5">
            <a:extLst>
              <a:ext uri="{FF2B5EF4-FFF2-40B4-BE49-F238E27FC236}">
                <a16:creationId xmlns:a16="http://schemas.microsoft.com/office/drawing/2014/main" id="{F67941CD-0F0E-44D7-843B-0E880FC51C29}"/>
              </a:ext>
            </a:extLst>
          </p:cNvPr>
          <p:cNvSpPr txBox="1"/>
          <p:nvPr/>
        </p:nvSpPr>
        <p:spPr>
          <a:xfrm>
            <a:off x="1115616" y="4293096"/>
            <a:ext cx="7344816" cy="1477328"/>
          </a:xfrm>
          <a:prstGeom prst="rect">
            <a:avLst/>
          </a:prstGeom>
          <a:noFill/>
        </p:spPr>
        <p:txBody>
          <a:bodyPr wrap="square" rtlCol="0">
            <a:spAutoFit/>
          </a:bodyPr>
          <a:lstStyle/>
          <a:p>
            <a:r>
              <a:rPr lang="zh-CN" altLang="en-US" sz="2000" dirty="0">
                <a:latin typeface="+mj-ea"/>
                <a:ea typeface="+mj-ea"/>
              </a:rPr>
              <a:t>你是否会觉得用字母表的任意一种“置换”进行加密应该安全很多，因为可能的密钥的集合大小为</a:t>
            </a:r>
            <a:r>
              <a:rPr lang="en-US" altLang="zh-CN" sz="2000" dirty="0">
                <a:latin typeface="+mj-ea"/>
                <a:ea typeface="+mj-ea"/>
              </a:rPr>
              <a:t>N!</a:t>
            </a:r>
            <a:r>
              <a:rPr lang="zh-CN" altLang="en-US" sz="2000" dirty="0">
                <a:latin typeface="+mj-ea"/>
                <a:ea typeface="+mj-ea"/>
              </a:rPr>
              <a:t>（</a:t>
            </a:r>
            <a:r>
              <a:rPr lang="en-US" altLang="zh-CN" sz="2000" dirty="0">
                <a:latin typeface="+mj-ea"/>
                <a:ea typeface="+mj-ea"/>
              </a:rPr>
              <a:t>N</a:t>
            </a:r>
            <a:r>
              <a:rPr lang="zh-CN" altLang="en-US" sz="2000" dirty="0">
                <a:latin typeface="+mj-ea"/>
                <a:ea typeface="+mj-ea"/>
              </a:rPr>
              <a:t>是字母表的大小）？</a:t>
            </a:r>
            <a:endParaRPr lang="en-US" altLang="zh-CN" sz="2000" dirty="0">
              <a:latin typeface="+mj-ea"/>
              <a:ea typeface="+mj-ea"/>
            </a:endParaRPr>
          </a:p>
          <a:p>
            <a:pPr>
              <a:spcBef>
                <a:spcPts val="1200"/>
              </a:spcBef>
            </a:pPr>
            <a:r>
              <a:rPr lang="zh-CN" altLang="en-US" sz="2000" dirty="0">
                <a:latin typeface="+mj-ea"/>
                <a:ea typeface="+mj-ea"/>
              </a:rPr>
              <a:t>假如待加密的明文被分为长度相等的“块”，加密的过程可以理解为一个函数计算。</a:t>
            </a:r>
          </a:p>
        </p:txBody>
      </p:sp>
    </p:spTree>
    <p:extLst>
      <p:ext uri="{BB962C8B-B14F-4D97-AF65-F5344CB8AC3E}">
        <p14:creationId xmlns:p14="http://schemas.microsoft.com/office/powerpoint/2010/main" val="2974414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484784"/>
            <a:ext cx="7272808" cy="3293209"/>
          </a:xfrm>
          <a:prstGeom prst="rect">
            <a:avLst/>
          </a:prstGeom>
          <a:noFill/>
        </p:spPr>
        <p:txBody>
          <a:bodyPr>
            <a:spAutoFit/>
          </a:bodyPr>
          <a:lstStyle/>
          <a:p>
            <a:pPr eaLnBrk="1" hangingPunct="1">
              <a:defRPr/>
            </a:pP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问题</a:t>
            </a:r>
            <a:r>
              <a:rPr lang="en-US" altLang="zh-CN"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2:</a:t>
            </a:r>
          </a:p>
          <a:p>
            <a:pPr eaLnBrk="1" hangingPunct="1">
              <a:spcBef>
                <a:spcPts val="1200"/>
              </a:spcBef>
              <a:defRPr/>
            </a:pP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你听说过密码通信中的</a:t>
            </a:r>
            <a:r>
              <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key distribution</a:t>
            </a: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问题吗</a:t>
            </a:r>
            <a:r>
              <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r>
              <a:rPr lang="zh-CN" alt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为什么这个问题很重要？</a:t>
            </a:r>
            <a:endParaRPr lang="en-US" altLang="zh-C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3FF98A-1CF7-457B-8169-5F242844BEC1}"/>
              </a:ext>
            </a:extLst>
          </p:cNvPr>
          <p:cNvSpPr>
            <a:spLocks noGrp="1"/>
          </p:cNvSpPr>
          <p:nvPr>
            <p:ph type="title"/>
          </p:nvPr>
        </p:nvSpPr>
        <p:spPr/>
        <p:txBody>
          <a:bodyPr/>
          <a:lstStyle/>
          <a:p>
            <a:r>
              <a:rPr lang="zh-CN" altLang="en-US" dirty="0"/>
              <a:t>一个历史性的突破</a:t>
            </a:r>
          </a:p>
        </p:txBody>
      </p:sp>
      <p:sp>
        <p:nvSpPr>
          <p:cNvPr id="4" name="文本框 3">
            <a:extLst>
              <a:ext uri="{FF2B5EF4-FFF2-40B4-BE49-F238E27FC236}">
                <a16:creationId xmlns:a16="http://schemas.microsoft.com/office/drawing/2014/main" id="{E1A0A1DD-63BE-4581-AAF8-9A4AE04069DD}"/>
              </a:ext>
            </a:extLst>
          </p:cNvPr>
          <p:cNvSpPr txBox="1"/>
          <p:nvPr/>
        </p:nvSpPr>
        <p:spPr>
          <a:xfrm>
            <a:off x="647564" y="1844824"/>
            <a:ext cx="8039236" cy="3785652"/>
          </a:xfrm>
          <a:prstGeom prst="rect">
            <a:avLst/>
          </a:prstGeom>
          <a:noFill/>
        </p:spPr>
        <p:txBody>
          <a:bodyPr wrap="square">
            <a:spAutoFit/>
          </a:bodyPr>
          <a:lstStyle/>
          <a:p>
            <a:pPr algn="l"/>
            <a:r>
              <a:rPr lang="en-US" altLang="zh-CN" sz="2400" b="0" i="0" u="none" strike="noStrike" baseline="0" dirty="0">
                <a:solidFill>
                  <a:srgbClr val="181819"/>
                </a:solidFill>
                <a:latin typeface="+mn-lt"/>
              </a:rPr>
              <a:t>Despite claims that the problem of key distribution was unsolvable, a team of </a:t>
            </a:r>
            <a:r>
              <a:rPr lang="en-US" altLang="zh-CN" sz="2400" b="0" i="0" u="none" strike="noStrike" baseline="0" dirty="0">
                <a:solidFill>
                  <a:srgbClr val="C00000"/>
                </a:solidFill>
                <a:latin typeface="+mn-lt"/>
              </a:rPr>
              <a:t>mavericks </a:t>
            </a:r>
            <a:r>
              <a:rPr lang="en-US" altLang="zh-CN" sz="2400" b="0" i="0" u="none" strike="noStrike" baseline="0" dirty="0">
                <a:solidFill>
                  <a:srgbClr val="181819"/>
                </a:solidFill>
                <a:latin typeface="+mn-lt"/>
              </a:rPr>
              <a:t>triumphed against the odds and came up with a brilliant solution in the mid-1970s. They devised an encryption system that appeared to defy all logic. Although computers transformed the implementation of ciphers, the greatest revolution in twentieth-century cryptography was the development of techniques to overcome the problem of key distribution. Indeed, this breakthrough is considered to be the greatest cryptographic achievement since the invention of the monoalphabetic cipher, over two thousand years ago.</a:t>
            </a:r>
            <a:endParaRPr lang="zh-CN" altLang="en-US" sz="2400" dirty="0">
              <a:latin typeface="+mn-lt"/>
            </a:endParaRPr>
          </a:p>
        </p:txBody>
      </p:sp>
      <p:sp>
        <p:nvSpPr>
          <p:cNvPr id="5" name="TextBox 12">
            <a:extLst>
              <a:ext uri="{FF2B5EF4-FFF2-40B4-BE49-F238E27FC236}">
                <a16:creationId xmlns:a16="http://schemas.microsoft.com/office/drawing/2014/main" id="{F0E9E674-12D8-4FCC-B6CD-940590D28612}"/>
              </a:ext>
            </a:extLst>
          </p:cNvPr>
          <p:cNvSpPr txBox="1">
            <a:spLocks noChangeArrowheads="1"/>
          </p:cNvSpPr>
          <p:nvPr/>
        </p:nvSpPr>
        <p:spPr bwMode="auto">
          <a:xfrm>
            <a:off x="3707904" y="1447081"/>
            <a:ext cx="36718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en-US" altLang="zh-CN" sz="1800" dirty="0">
                <a:solidFill>
                  <a:srgbClr val="006600"/>
                </a:solidFill>
                <a:cs typeface="Times New Roman" pitchFamily="18" charset="0"/>
              </a:rPr>
              <a:t>Maverick: </a:t>
            </a:r>
            <a:r>
              <a:rPr lang="zh-CN" altLang="en-US" sz="1800" dirty="0">
                <a:solidFill>
                  <a:srgbClr val="006600"/>
                </a:solidFill>
                <a:latin typeface="楷体" pitchFamily="49" charset="-122"/>
                <a:ea typeface="楷体" pitchFamily="49" charset="-122"/>
              </a:rPr>
              <a:t>不守常规，不从众的人</a:t>
            </a:r>
          </a:p>
        </p:txBody>
      </p:sp>
      <p:sp>
        <p:nvSpPr>
          <p:cNvPr id="6" name="文本框 11">
            <a:extLst>
              <a:ext uri="{FF2B5EF4-FFF2-40B4-BE49-F238E27FC236}">
                <a16:creationId xmlns:a16="http://schemas.microsoft.com/office/drawing/2014/main" id="{364E05F2-0673-47E4-9955-DF575160A7E1}"/>
              </a:ext>
            </a:extLst>
          </p:cNvPr>
          <p:cNvSpPr txBox="1">
            <a:spLocks noChangeArrowheads="1"/>
          </p:cNvSpPr>
          <p:nvPr/>
        </p:nvSpPr>
        <p:spPr bwMode="auto">
          <a:xfrm>
            <a:off x="1115616" y="5873512"/>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en-US" altLang="zh-CN" sz="1800" dirty="0">
                <a:solidFill>
                  <a:srgbClr val="006600"/>
                </a:solidFill>
                <a:cs typeface="Times New Roman" pitchFamily="18" charset="0"/>
              </a:rPr>
              <a:t>Simon Singh: The Code Book – How to Make It, Break It, Hack It, Crack It, </a:t>
            </a:r>
            <a:endParaRPr lang="zh-CN" altLang="en-US" sz="1800" dirty="0">
              <a:solidFill>
                <a:srgbClr val="006600"/>
              </a:solidFill>
              <a:cs typeface="Times New Roman" pitchFamily="18" charset="0"/>
            </a:endParaRPr>
          </a:p>
        </p:txBody>
      </p:sp>
    </p:spTree>
    <p:extLst>
      <p:ext uri="{BB962C8B-B14F-4D97-AF65-F5344CB8AC3E}">
        <p14:creationId xmlns:p14="http://schemas.microsoft.com/office/powerpoint/2010/main" val="426190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2"/>
            <a:ext cx="7920880" cy="3693319"/>
          </a:xfrm>
          <a:prstGeom prst="rect">
            <a:avLst/>
          </a:prstGeom>
          <a:noFill/>
        </p:spPr>
        <p:txBody>
          <a:bodyPr>
            <a:spAutoFit/>
          </a:bodyPr>
          <a:lstStyle/>
          <a:p>
            <a:pPr>
              <a:defRPr/>
            </a:pPr>
            <a:r>
              <a:rPr lang="zh-CN" alt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问题</a:t>
            </a:r>
            <a:r>
              <a:rPr lang="en-US" altLang="zh-CN"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3</a:t>
            </a:r>
            <a:r>
              <a:rPr lang="zh-CN" alt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a:t>
            </a:r>
            <a:endParaRPr lang="en-US" altLang="zh-CN"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endParaRPr>
          </a:p>
          <a:p>
            <a:pPr>
              <a:spcBef>
                <a:spcPts val="1200"/>
              </a:spcBef>
              <a:defRPr/>
            </a:pPr>
            <a:r>
              <a:rPr lang="zh-CN" alt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如果</a:t>
            </a:r>
            <a:r>
              <a:rPr lang="en-US" altLang="zh-CN"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Alice</a:t>
            </a:r>
            <a:r>
              <a:rPr lang="zh-CN" alt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要将一个隐秘文件装在铁箱中通过信使传递给远方的</a:t>
            </a:r>
            <a:r>
              <a:rPr lang="en-US" altLang="zh-CN"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Bob</a:t>
            </a:r>
            <a:r>
              <a:rPr lang="zh-CN" alt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。信使并不可信（他可能试图私自打开箱子窥探，但不会带着箱子消失）。你有办法保证文件安全递交吗？</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8280920" cy="3016210"/>
          </a:xfrm>
          <a:prstGeom prst="rect">
            <a:avLst/>
          </a:prstGeom>
          <a:noFill/>
        </p:spPr>
        <p:txBody>
          <a:bodyPr>
            <a:spAutoFit/>
          </a:bodyPr>
          <a:lstStyle/>
          <a:p>
            <a:pPr>
              <a:defRPr/>
            </a:pPr>
            <a:r>
              <a:rPr lang="zh-CN" altLang="en-US" sz="4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ea typeface="宋体" panose="02010600030101010101" pitchFamily="2" charset="-122"/>
              </a:rPr>
              <a:t>问题</a:t>
            </a:r>
            <a:r>
              <a:rPr lang="en-US" altLang="zh-CN" sz="4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ea typeface="宋体" panose="02010600030101010101" pitchFamily="2" charset="-122"/>
              </a:rPr>
              <a:t>4</a:t>
            </a:r>
            <a:r>
              <a:rPr lang="zh-CN" altLang="en-US" sz="4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ea typeface="宋体" panose="02010600030101010101" pitchFamily="2" charset="-122"/>
              </a:rPr>
              <a:t>：</a:t>
            </a:r>
            <a:endParaRPr lang="en-US" altLang="zh-CN" sz="4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ea typeface="宋体" panose="02010600030101010101" pitchFamily="2" charset="-122"/>
            </a:endParaRPr>
          </a:p>
          <a:p>
            <a:pPr>
              <a:spcBef>
                <a:spcPts val="1200"/>
              </a:spcBef>
              <a:defRPr/>
            </a:pPr>
            <a:r>
              <a:rPr lang="zh-CN" altLang="en-US" sz="44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ea typeface="宋体" panose="02010600030101010101" pitchFamily="2" charset="-122"/>
              </a:rPr>
              <a:t>前面关于铁箱子的例子体现了什么是“非对称”，你能解释并将其引申到数学概念吗？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a:xfrm>
            <a:off x="457200" y="476250"/>
            <a:ext cx="8229600" cy="941388"/>
          </a:xfrm>
        </p:spPr>
        <p:txBody>
          <a:bodyPr/>
          <a:lstStyle/>
          <a:p>
            <a:pPr eaLnBrk="1" hangingPunct="1"/>
            <a:r>
              <a:rPr lang="zh-CN" altLang="en-US"/>
              <a:t>铁箱子传递文件的数学形式</a:t>
            </a:r>
          </a:p>
        </p:txBody>
      </p:sp>
      <p:pic>
        <p:nvPicPr>
          <p:cNvPr id="10243"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498600"/>
            <a:ext cx="75596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图片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0113" y="2251075"/>
            <a:ext cx="3887787"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组合 6"/>
          <p:cNvGrpSpPr>
            <a:grpSpLocks/>
          </p:cNvGrpSpPr>
          <p:nvPr/>
        </p:nvGrpSpPr>
        <p:grpSpPr bwMode="auto">
          <a:xfrm>
            <a:off x="900113" y="3598863"/>
            <a:ext cx="7642225" cy="993775"/>
            <a:chOff x="899592" y="3717032"/>
            <a:chExt cx="7643192" cy="994096"/>
          </a:xfrm>
        </p:grpSpPr>
        <p:pic>
          <p:nvPicPr>
            <p:cNvPr id="10251" name="图片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235702"/>
              <a:ext cx="7643192" cy="47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文本框 5"/>
            <p:cNvSpPr txBox="1">
              <a:spLocks noChangeArrowheads="1"/>
            </p:cNvSpPr>
            <p:nvPr/>
          </p:nvSpPr>
          <p:spPr bwMode="auto">
            <a:xfrm>
              <a:off x="899592" y="3717032"/>
              <a:ext cx="4896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2400">
                  <a:solidFill>
                    <a:srgbClr val="C00000"/>
                  </a:solidFill>
                  <a:latin typeface="微软雅黑" pitchFamily="34" charset="-122"/>
                  <a:ea typeface="微软雅黑" pitchFamily="34" charset="-122"/>
                </a:rPr>
                <a:t>如果</a:t>
              </a:r>
              <a:r>
                <a:rPr lang="en-US" altLang="zh-CN" sz="2400">
                  <a:solidFill>
                    <a:srgbClr val="C00000"/>
                  </a:solidFill>
                  <a:latin typeface="微软雅黑" pitchFamily="34" charset="-122"/>
                  <a:ea typeface="微软雅黑" pitchFamily="34" charset="-122"/>
                </a:rPr>
                <a:t>……</a:t>
              </a:r>
              <a:r>
                <a:rPr lang="zh-CN" altLang="en-US" sz="2400">
                  <a:solidFill>
                    <a:srgbClr val="C00000"/>
                  </a:solidFill>
                  <a:latin typeface="微软雅黑" pitchFamily="34" charset="-122"/>
                  <a:ea typeface="微软雅黑" pitchFamily="34" charset="-122"/>
                </a:rPr>
                <a:t>则：</a:t>
              </a:r>
            </a:p>
          </p:txBody>
        </p:sp>
      </p:grpSp>
      <p:grpSp>
        <p:nvGrpSpPr>
          <p:cNvPr id="10" name="组合 9"/>
          <p:cNvGrpSpPr>
            <a:grpSpLocks/>
          </p:cNvGrpSpPr>
          <p:nvPr/>
        </p:nvGrpSpPr>
        <p:grpSpPr bwMode="auto">
          <a:xfrm>
            <a:off x="6388100" y="4152900"/>
            <a:ext cx="2089150" cy="993775"/>
            <a:chOff x="6372200" y="4235702"/>
            <a:chExt cx="2088232" cy="993523"/>
          </a:xfrm>
        </p:grpSpPr>
        <p:sp>
          <p:nvSpPr>
            <p:cNvPr id="8" name="圆角矩形 7"/>
            <p:cNvSpPr/>
            <p:nvPr/>
          </p:nvSpPr>
          <p:spPr>
            <a:xfrm>
              <a:off x="6372200" y="4235702"/>
              <a:ext cx="2088232" cy="47612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250" name="文本框 8"/>
            <p:cNvSpPr txBox="1">
              <a:spLocks noChangeArrowheads="1"/>
            </p:cNvSpPr>
            <p:nvPr/>
          </p:nvSpPr>
          <p:spPr bwMode="auto">
            <a:xfrm>
              <a:off x="7020272" y="4767560"/>
              <a:ext cx="1440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en-US" altLang="zh-CN" sz="2400" b="1">
                  <a:solidFill>
                    <a:srgbClr val="FF0000"/>
                  </a:solidFill>
                  <a:latin typeface="Garamond" pitchFamily="18" charset="0"/>
                </a:rPr>
                <a:t>Done</a:t>
              </a:r>
              <a:r>
                <a:rPr lang="zh-CN" altLang="en-US" sz="2400" b="1">
                  <a:solidFill>
                    <a:srgbClr val="FF0000"/>
                  </a:solidFill>
                  <a:latin typeface="Garamond" pitchFamily="18" charset="0"/>
                </a:rPr>
                <a:t>！</a:t>
              </a:r>
            </a:p>
          </p:txBody>
        </p:sp>
      </p:grpSp>
      <p:sp>
        <p:nvSpPr>
          <p:cNvPr id="11" name="矩形 10"/>
          <p:cNvSpPr/>
          <p:nvPr/>
        </p:nvSpPr>
        <p:spPr>
          <a:xfrm>
            <a:off x="1593305" y="4705738"/>
            <a:ext cx="2501006" cy="1338828"/>
          </a:xfrm>
          <a:prstGeom prst="rect">
            <a:avLst/>
          </a:prstGeom>
          <a:noFill/>
        </p:spPr>
        <p:txBody>
          <a:bodyPr wrap="none">
            <a:spAutoFit/>
          </a:bodyPr>
          <a:lstStyle/>
          <a:p>
            <a:pPr>
              <a:defRPr/>
            </a:pPr>
            <a:r>
              <a:rPr lang="zh-CN" alt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panose="020B0604020202020204" pitchFamily="34" charset="0"/>
                <a:ea typeface="宋体" panose="02010600030101010101" pitchFamily="2" charset="-122"/>
              </a:rPr>
              <a:t>问题</a:t>
            </a:r>
            <a:r>
              <a:rPr lang="en-US" altLang="zh-CN"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panose="020B0604020202020204" pitchFamily="34" charset="0"/>
                <a:ea typeface="宋体" panose="02010600030101010101" pitchFamily="2" charset="-122"/>
              </a:rPr>
              <a:t>5</a:t>
            </a:r>
            <a:r>
              <a:rPr lang="zh-CN" alt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panose="020B0604020202020204" pitchFamily="34" charset="0"/>
                <a:ea typeface="宋体" panose="02010600030101010101" pitchFamily="2" charset="-122"/>
              </a:rPr>
              <a:t>：</a:t>
            </a:r>
            <a:endParaRPr lang="en-US" altLang="zh-CN"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panose="020B0604020202020204" pitchFamily="34" charset="0"/>
              <a:ea typeface="宋体" panose="02010600030101010101" pitchFamily="2" charset="-122"/>
            </a:endParaRPr>
          </a:p>
          <a:p>
            <a:pPr>
              <a:spcBef>
                <a:spcPts val="600"/>
              </a:spcBef>
              <a:defRPr/>
            </a:pPr>
            <a:r>
              <a:rPr lang="zh-CN" alt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panose="020B0604020202020204" pitchFamily="34" charset="0"/>
                <a:ea typeface="宋体" panose="02010600030101010101" pitchFamily="2" charset="-122"/>
              </a:rPr>
              <a:t>如果什么？</a:t>
            </a:r>
          </a:p>
        </p:txBody>
      </p:sp>
      <p:sp>
        <p:nvSpPr>
          <p:cNvPr id="2" name="TextBox 1"/>
          <p:cNvSpPr txBox="1">
            <a:spLocks noChangeArrowheads="1"/>
          </p:cNvSpPr>
          <p:nvPr/>
        </p:nvSpPr>
        <p:spPr bwMode="auto">
          <a:xfrm>
            <a:off x="4246563" y="5191125"/>
            <a:ext cx="4213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1800">
                <a:solidFill>
                  <a:srgbClr val="C00000"/>
                </a:solidFill>
                <a:latin typeface="微软雅黑" pitchFamily="34" charset="-122"/>
                <a:ea typeface="微软雅黑" pitchFamily="34" charset="-122"/>
              </a:rPr>
              <a:t>完全复制“铁箱子”的方法难以实现！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80">
                                          <p:stCondLst>
                                            <p:cond delay="0"/>
                                          </p:stCondLst>
                                        </p:cTn>
                                        <p:tgtEl>
                                          <p:spTgt spid="10"/>
                                        </p:tgtEl>
                                      </p:cBhvr>
                                    </p:animEffect>
                                    <p:anim calcmode="lin" valueType="num">
                                      <p:cBhvr>
                                        <p:cTn id="1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8" dur="26">
                                          <p:stCondLst>
                                            <p:cond delay="650"/>
                                          </p:stCondLst>
                                        </p:cTn>
                                        <p:tgtEl>
                                          <p:spTgt spid="10"/>
                                        </p:tgtEl>
                                      </p:cBhvr>
                                      <p:to x="100000" y="60000"/>
                                    </p:animScale>
                                    <p:animScale>
                                      <p:cBhvr>
                                        <p:cTn id="19" dur="166" decel="50000">
                                          <p:stCondLst>
                                            <p:cond delay="676"/>
                                          </p:stCondLst>
                                        </p:cTn>
                                        <p:tgtEl>
                                          <p:spTgt spid="10"/>
                                        </p:tgtEl>
                                      </p:cBhvr>
                                      <p:to x="100000" y="100000"/>
                                    </p:animScale>
                                    <p:animScale>
                                      <p:cBhvr>
                                        <p:cTn id="20" dur="26">
                                          <p:stCondLst>
                                            <p:cond delay="1312"/>
                                          </p:stCondLst>
                                        </p:cTn>
                                        <p:tgtEl>
                                          <p:spTgt spid="10"/>
                                        </p:tgtEl>
                                      </p:cBhvr>
                                      <p:to x="100000" y="80000"/>
                                    </p:animScale>
                                    <p:animScale>
                                      <p:cBhvr>
                                        <p:cTn id="21" dur="166" decel="50000">
                                          <p:stCondLst>
                                            <p:cond delay="1338"/>
                                          </p:stCondLst>
                                        </p:cTn>
                                        <p:tgtEl>
                                          <p:spTgt spid="10"/>
                                        </p:tgtEl>
                                      </p:cBhvr>
                                      <p:to x="100000" y="100000"/>
                                    </p:animScale>
                                    <p:animScale>
                                      <p:cBhvr>
                                        <p:cTn id="22" dur="26">
                                          <p:stCondLst>
                                            <p:cond delay="1642"/>
                                          </p:stCondLst>
                                        </p:cTn>
                                        <p:tgtEl>
                                          <p:spTgt spid="10"/>
                                        </p:tgtEl>
                                      </p:cBhvr>
                                      <p:to x="100000" y="90000"/>
                                    </p:animScale>
                                    <p:animScale>
                                      <p:cBhvr>
                                        <p:cTn id="23" dur="166" decel="50000">
                                          <p:stCondLst>
                                            <p:cond delay="1668"/>
                                          </p:stCondLst>
                                        </p:cTn>
                                        <p:tgtEl>
                                          <p:spTgt spid="10"/>
                                        </p:tgtEl>
                                      </p:cBhvr>
                                      <p:to x="100000" y="100000"/>
                                    </p:animScale>
                                    <p:animScale>
                                      <p:cBhvr>
                                        <p:cTn id="24" dur="26">
                                          <p:stCondLst>
                                            <p:cond delay="1808"/>
                                          </p:stCondLst>
                                        </p:cTn>
                                        <p:tgtEl>
                                          <p:spTgt spid="10"/>
                                        </p:tgtEl>
                                      </p:cBhvr>
                                      <p:to x="100000" y="95000"/>
                                    </p:animScale>
                                    <p:animScale>
                                      <p:cBhvr>
                                        <p:cTn id="25" dur="166" decel="50000">
                                          <p:stCondLst>
                                            <p:cond delay="1834"/>
                                          </p:stCondLst>
                                        </p:cTn>
                                        <p:tgtEl>
                                          <p:spTgt spid="10"/>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16"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 calcmode="lin" valueType="num">
                                      <p:cBhvr>
                                        <p:cTn id="3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a:xfrm>
            <a:off x="457200" y="404813"/>
            <a:ext cx="8229600" cy="1012825"/>
          </a:xfrm>
        </p:spPr>
        <p:txBody>
          <a:bodyPr/>
          <a:lstStyle/>
          <a:p>
            <a:pPr eaLnBrk="1" hangingPunct="1"/>
            <a:r>
              <a:rPr lang="zh-CN" altLang="en-US"/>
              <a:t>对称与非对称</a:t>
            </a:r>
          </a:p>
        </p:txBody>
      </p:sp>
      <p:sp>
        <p:nvSpPr>
          <p:cNvPr id="8195" name="文本框 2"/>
          <p:cNvSpPr txBox="1">
            <a:spLocks noChangeArrowheads="1"/>
          </p:cNvSpPr>
          <p:nvPr/>
        </p:nvSpPr>
        <p:spPr bwMode="auto">
          <a:xfrm>
            <a:off x="468313" y="1268413"/>
            <a:ext cx="84248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en-US" altLang="zh-CN" sz="2400">
                <a:cs typeface="Times New Roman" pitchFamily="18" charset="0"/>
              </a:rPr>
              <a:t>Key Distribution</a:t>
            </a:r>
            <a:r>
              <a:rPr lang="zh-CN" altLang="en-US" sz="2400">
                <a:cs typeface="Times New Roman" pitchFamily="18" charset="0"/>
              </a:rPr>
              <a:t>成为问题的根本原因，是原来的加密采用对称方式，即用什么样的</a:t>
            </a:r>
            <a:r>
              <a:rPr lang="en-US" altLang="zh-CN" sz="2400">
                <a:cs typeface="Times New Roman" pitchFamily="18" charset="0"/>
              </a:rPr>
              <a:t>key</a:t>
            </a:r>
            <a:r>
              <a:rPr lang="zh-CN" altLang="en-US" sz="2400">
                <a:cs typeface="Times New Roman" pitchFamily="18" charset="0"/>
              </a:rPr>
              <a:t>加密，就必须用什么样的</a:t>
            </a:r>
            <a:r>
              <a:rPr lang="en-US" altLang="zh-CN" sz="2400">
                <a:cs typeface="Times New Roman" pitchFamily="18" charset="0"/>
              </a:rPr>
              <a:t>key</a:t>
            </a:r>
            <a:r>
              <a:rPr lang="zh-CN" altLang="en-US" sz="2400">
                <a:cs typeface="Times New Roman" pitchFamily="18" charset="0"/>
              </a:rPr>
              <a:t>解密。</a:t>
            </a:r>
          </a:p>
        </p:txBody>
      </p:sp>
      <p:pic>
        <p:nvPicPr>
          <p:cNvPr id="8196" name="图片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492375"/>
            <a:ext cx="4608512" cy="348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文本框 5"/>
          <p:cNvSpPr txBox="1">
            <a:spLocks noChangeArrowheads="1"/>
          </p:cNvSpPr>
          <p:nvPr/>
        </p:nvSpPr>
        <p:spPr bwMode="auto">
          <a:xfrm>
            <a:off x="5695950" y="5510213"/>
            <a:ext cx="28178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en-US" altLang="zh-CN" sz="2400">
                <a:latin typeface="Garamond" pitchFamily="18" charset="0"/>
              </a:rPr>
              <a:t>The Gang’s all here!</a:t>
            </a:r>
            <a:endParaRPr lang="zh-CN" altLang="en-US" sz="2400">
              <a:latin typeface="Garamond" pitchFamily="18" charset="0"/>
            </a:endParaRPr>
          </a:p>
        </p:txBody>
      </p:sp>
      <p:grpSp>
        <p:nvGrpSpPr>
          <p:cNvPr id="11" name="组合 10"/>
          <p:cNvGrpSpPr>
            <a:grpSpLocks/>
          </p:cNvGrpSpPr>
          <p:nvPr/>
        </p:nvGrpSpPr>
        <p:grpSpPr bwMode="auto">
          <a:xfrm>
            <a:off x="3348038" y="2276475"/>
            <a:ext cx="4860925" cy="1989138"/>
            <a:chOff x="3347864" y="2276872"/>
            <a:chExt cx="4861284" cy="1989386"/>
          </a:xfrm>
        </p:grpSpPr>
        <p:sp>
          <p:nvSpPr>
            <p:cNvPr id="7" name="椭圆 6"/>
            <p:cNvSpPr/>
            <p:nvPr/>
          </p:nvSpPr>
          <p:spPr>
            <a:xfrm>
              <a:off x="3347864" y="2276872"/>
              <a:ext cx="2335384" cy="12955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9" name="直接箭头连接符 8"/>
            <p:cNvCxnSpPr>
              <a:stCxn id="7" idx="6"/>
            </p:cNvCxnSpPr>
            <p:nvPr/>
          </p:nvCxnSpPr>
          <p:spPr>
            <a:xfrm>
              <a:off x="5683248" y="2924653"/>
              <a:ext cx="760469" cy="360408"/>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8202" name="文本框 9"/>
            <p:cNvSpPr txBox="1">
              <a:spLocks noChangeArrowheads="1"/>
            </p:cNvSpPr>
            <p:nvPr/>
          </p:nvSpPr>
          <p:spPr bwMode="auto">
            <a:xfrm>
              <a:off x="5976900" y="3342928"/>
              <a:ext cx="223224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1800">
                  <a:latin typeface="Arial" charset="0"/>
                </a:rPr>
                <a:t>也就是前面提到的</a:t>
              </a:r>
              <a:r>
                <a:rPr lang="en-US" altLang="zh-CN" sz="1800">
                  <a:cs typeface="Times New Roman" pitchFamily="18" charset="0"/>
                </a:rPr>
                <a:t>mavericks: Diffie, Hellman, Merkle</a:t>
              </a:r>
              <a:endParaRPr lang="zh-CN" altLang="en-US" sz="1800">
                <a:cs typeface="Times New Roman" pitchFamily="18" charset="0"/>
              </a:endParaRPr>
            </a:p>
          </p:txBody>
        </p:sp>
      </p:grpSp>
      <p:sp>
        <p:nvSpPr>
          <p:cNvPr id="12" name="文本框 11"/>
          <p:cNvSpPr txBox="1">
            <a:spLocks noChangeArrowheads="1"/>
          </p:cNvSpPr>
          <p:nvPr/>
        </p:nvSpPr>
        <p:spPr bwMode="auto">
          <a:xfrm>
            <a:off x="5695950" y="4581525"/>
            <a:ext cx="312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r>
              <a:rPr lang="zh-CN" altLang="en-US" sz="1600">
                <a:latin typeface="Arial" charset="0"/>
              </a:rPr>
              <a:t>对于科研工作者，这段历史有非常多的启示：</a:t>
            </a:r>
            <a:r>
              <a:rPr lang="en-US" altLang="zh-CN" sz="1600" b="1">
                <a:solidFill>
                  <a:srgbClr val="FF0000"/>
                </a:solidFill>
                <a:cs typeface="Times New Roman" pitchFamily="18" charset="0"/>
              </a:rPr>
              <a:t>God reward fools!</a:t>
            </a:r>
            <a:endParaRPr lang="zh-CN" altLang="en-US" sz="1600" b="1">
              <a:solidFill>
                <a:srgbClr val="FF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Theme2">
  <a:themeElements>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海上日出">
      <a:majorFont>
        <a:latin typeface="Impact"/>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1822</TotalTime>
  <Pages>0</Pages>
  <Words>1641</Words>
  <Characters>0</Characters>
  <Application>Microsoft Office PowerPoint</Application>
  <DocSecurity>0</DocSecurity>
  <PresentationFormat>全屏显示(4:3)</PresentationFormat>
  <Lines>0</Lines>
  <Paragraphs>124</Paragraphs>
  <Slides>25</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华文行楷</vt:lpstr>
      <vt:lpstr>楷体</vt:lpstr>
      <vt:lpstr>宋体</vt:lpstr>
      <vt:lpstr>微软雅黑</vt:lpstr>
      <vt:lpstr>Arial</vt:lpstr>
      <vt:lpstr>French Script MT</vt:lpstr>
      <vt:lpstr>Garamond</vt:lpstr>
      <vt:lpstr>Impact</vt:lpstr>
      <vt:lpstr>Times New Roman</vt:lpstr>
      <vt:lpstr>Wingdings</vt:lpstr>
      <vt:lpstr>Theme2</vt:lpstr>
      <vt:lpstr>计算机问题求解 – 论题3-14     -  密码算法</vt:lpstr>
      <vt:lpstr>PowerPoint 演示文稿</vt:lpstr>
      <vt:lpstr>移位和置换</vt:lpstr>
      <vt:lpstr>PowerPoint 演示文稿</vt:lpstr>
      <vt:lpstr>一个历史性的突破</vt:lpstr>
      <vt:lpstr>PowerPoint 演示文稿</vt:lpstr>
      <vt:lpstr>PowerPoint 演示文稿</vt:lpstr>
      <vt:lpstr>铁箱子传递文件的数学形式</vt:lpstr>
      <vt:lpstr>对称与非对称</vt:lpstr>
      <vt:lpstr>Diffie-Hellman Key交换</vt:lpstr>
      <vt:lpstr>生成的密钥是否安全？</vt:lpstr>
      <vt:lpstr>从“思想”到“实用方法”</vt:lpstr>
      <vt:lpstr>PowerPoint 演示文稿</vt:lpstr>
      <vt:lpstr>换一种“铁箱子”</vt:lpstr>
      <vt:lpstr>加密通信的基本数学模型</vt:lpstr>
      <vt:lpstr>公钥密码系统中的通信</vt:lpstr>
      <vt:lpstr>RSA系统协议</vt:lpstr>
      <vt:lpstr>例子：Bob向Alice发“X” (=88)</vt:lpstr>
      <vt:lpstr>RSA方程在 Zn 中满足公钥密码方程</vt:lpstr>
      <vt:lpstr>PowerPoint 演示文稿</vt:lpstr>
      <vt:lpstr>PowerPoint 演示文稿</vt:lpstr>
      <vt:lpstr>PowerPoint 演示文稿</vt:lpstr>
      <vt:lpstr>PowerPoint 演示文稿</vt:lpstr>
      <vt:lpstr>PowerPoint 演示文稿</vt:lpstr>
      <vt:lpstr>课外作业</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Chen Daoxu</cp:lastModifiedBy>
  <cp:revision>107</cp:revision>
  <cp:lastPrinted>1601-01-01T00:00:00Z</cp:lastPrinted>
  <dcterms:created xsi:type="dcterms:W3CDTF">2010-10-07T02:50:25Z</dcterms:created>
  <dcterms:modified xsi:type="dcterms:W3CDTF">2021-11-29T01:54:33Z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