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9" r:id="rId1"/>
  </p:sldMasterIdLst>
  <p:notesMasterIdLst>
    <p:notesMasterId r:id="rId28"/>
  </p:notesMasterIdLst>
  <p:sldIdLst>
    <p:sldId id="256" r:id="rId2"/>
    <p:sldId id="307" r:id="rId3"/>
    <p:sldId id="274" r:id="rId4"/>
    <p:sldId id="278" r:id="rId5"/>
    <p:sldId id="279" r:id="rId6"/>
    <p:sldId id="295" r:id="rId7"/>
    <p:sldId id="309" r:id="rId8"/>
    <p:sldId id="281" r:id="rId9"/>
    <p:sldId id="296" r:id="rId10"/>
    <p:sldId id="297" r:id="rId11"/>
    <p:sldId id="298" r:id="rId12"/>
    <p:sldId id="310" r:id="rId13"/>
    <p:sldId id="308" r:id="rId14"/>
    <p:sldId id="282" r:id="rId15"/>
    <p:sldId id="283" r:id="rId16"/>
    <p:sldId id="311" r:id="rId17"/>
    <p:sldId id="312" r:id="rId18"/>
    <p:sldId id="313" r:id="rId19"/>
    <p:sldId id="305" r:id="rId20"/>
    <p:sldId id="300" r:id="rId21"/>
    <p:sldId id="314" r:id="rId22"/>
    <p:sldId id="287" r:id="rId23"/>
    <p:sldId id="302" r:id="rId24"/>
    <p:sldId id="288" r:id="rId25"/>
    <p:sldId id="303" r:id="rId26"/>
    <p:sldId id="273" r:id="rId27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006600"/>
    <a:srgbClr val="008000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1243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2772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3077" name="Rectangle 5"/>
          <p:cNvSpPr>
            <a:spLocks noGrp="1" noRot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 cmpd="sng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 noProof="0"/>
              <a:t>Click to edit Master text styles</a:t>
            </a:r>
          </a:p>
          <a:p>
            <a:pPr lvl="1"/>
            <a:r>
              <a:rPr lang="zh-CN" altLang="zh-CN" noProof="0"/>
              <a:t>Second level</a:t>
            </a:r>
          </a:p>
          <a:p>
            <a:pPr lvl="2"/>
            <a:r>
              <a:rPr lang="zh-CN" altLang="zh-CN" noProof="0"/>
              <a:t>Third level</a:t>
            </a:r>
          </a:p>
          <a:p>
            <a:pPr lvl="3"/>
            <a:r>
              <a:rPr lang="zh-CN" altLang="zh-CN" noProof="0"/>
              <a:t>Fourth level</a:t>
            </a:r>
          </a:p>
          <a:p>
            <a:pPr lvl="4"/>
            <a:r>
              <a:rPr lang="zh-CN" altLang="zh-CN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fld id="{C862BAAE-C728-4B55-AED0-741684EBB4E1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6614028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862BAAE-C728-4B55-AED0-741684EBB4E1}" type="slidenum">
              <a:rPr lang="zh-CN" altLang="zh-CN" smtClean="0"/>
              <a:pPr>
                <a:defRPr/>
              </a:pPr>
              <a:t>9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8822147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862BAAE-C728-4B55-AED0-741684EBB4E1}" type="slidenum">
              <a:rPr lang="zh-CN" altLang="zh-CN" smtClean="0"/>
              <a:pPr>
                <a:defRPr/>
              </a:pPr>
              <a:t>18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991494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>
              <a:latin typeface="Arial" charset="0"/>
              <a:ea typeface="宋体" charset="-122"/>
            </a:endParaRP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fld id="{45C21086-0D92-47CF-9024-9B5F5C87151A}" type="slidenum">
              <a:rPr lang="zh-CN" altLang="zh-CN" smtClean="0"/>
              <a:pPr/>
              <a:t>22</a:t>
            </a:fld>
            <a:endParaRPr lang="zh-CN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2625" y="4222750"/>
            <a:ext cx="7772400" cy="8905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/>
              <a:t>Click to edit Master title style</a:t>
            </a:r>
            <a:endParaRPr lang="zh-CN" noProof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5302250"/>
            <a:ext cx="6400800" cy="62547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/>
              <a:t>Click to edit Master subtitle style</a:t>
            </a:r>
            <a:endParaRPr lang="zh-CN" noProof="0"/>
          </a:p>
        </p:txBody>
      </p:sp>
    </p:spTree>
    <p:extLst>
      <p:ext uri="{BB962C8B-B14F-4D97-AF65-F5344CB8AC3E}">
        <p14:creationId xmlns:p14="http://schemas.microsoft.com/office/powerpoint/2010/main" val="530461349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A2D45F-5BFC-4634-BAAE-56DC39548FDF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863154785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635A0C-688A-4BEB-89BE-A9D901D528AD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032565044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D735D9-99C2-4B5C-A4ED-6D167DDC7858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622846348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3BF985-EA5D-4BC7-A6BB-236D177B7866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211930293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2EED9C-E995-48AE-92AA-E8EDA5FDF806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898779025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7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8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10CFC3-5E93-405F-9F11-67F210BF8222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992963208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160E40-4257-42FD-9F15-94D3C9D3555E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452155200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934B1E-291C-4431-9B6E-A949F1FB1609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85009651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4B4D57-6539-44D5-863A-5BA0C72F5901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78032581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/>
              <a:t>Click icon to add picture</a:t>
            </a:r>
            <a:endParaRPr lang="zh-CN" alt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2EFD07-4243-44FC-994A-939F70545887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4291100681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/>
              <a:t>单击此处编辑母版文本样式</a:t>
            </a:r>
          </a:p>
          <a:p>
            <a:pPr lvl="1"/>
            <a:r>
              <a:rPr lang="zh-CN" altLang="zh-CN"/>
              <a:t>第二级</a:t>
            </a:r>
          </a:p>
          <a:p>
            <a:pPr lvl="2"/>
            <a:r>
              <a:rPr lang="zh-CN" altLang="zh-CN"/>
              <a:t>第三级</a:t>
            </a:r>
          </a:p>
          <a:p>
            <a:pPr lvl="3"/>
            <a:r>
              <a:rPr lang="zh-CN" altLang="zh-CN"/>
              <a:t>第四级</a:t>
            </a:r>
          </a:p>
          <a:p>
            <a:pPr lvl="4"/>
            <a:r>
              <a:rPr lang="zh-CN" altLang="zh-CN"/>
              <a:t>第五级</a:t>
            </a:r>
          </a:p>
        </p:txBody>
      </p:sp>
      <p:sp>
        <p:nvSpPr>
          <p:cNvPr id="1028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29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30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3BEB375-9636-4ECE-8D1D-FC13131B8907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8" r:id="rId1"/>
    <p:sldLayoutId id="2147484028" r:id="rId2"/>
    <p:sldLayoutId id="2147484029" r:id="rId3"/>
    <p:sldLayoutId id="2147484030" r:id="rId4"/>
    <p:sldLayoutId id="2147484031" r:id="rId5"/>
    <p:sldLayoutId id="2147484032" r:id="rId6"/>
    <p:sldLayoutId id="2147484033" r:id="rId7"/>
    <p:sldLayoutId id="2147484034" r:id="rId8"/>
    <p:sldLayoutId id="2147484035" r:id="rId9"/>
    <p:sldLayoutId id="2147484036" r:id="rId10"/>
    <p:sldLayoutId id="2147484037" r:id="rId11"/>
  </p:sldLayoutIdLst>
  <p:transition spd="med"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微软雅黑" pitchFamily="34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微软雅黑" pitchFamily="34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微软雅黑" pitchFamily="34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微软雅黑" pitchFamily="34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微软雅黑" pitchFamily="34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微软雅黑" pitchFamily="34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微软雅黑" pitchFamily="34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微软雅黑" pitchFamily="34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0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4.emf"/><Relationship Id="rId5" Type="http://schemas.openxmlformats.org/officeDocument/2006/relationships/image" Target="../media/image23.png"/><Relationship Id="rId4" Type="http://schemas.openxmlformats.org/officeDocument/2006/relationships/image" Target="../media/image22.e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emf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4437063"/>
            <a:ext cx="7772400" cy="890587"/>
          </a:xfrm>
        </p:spPr>
        <p:txBody>
          <a:bodyPr/>
          <a:lstStyle/>
          <a:p>
            <a:pPr eaLnBrk="1" hangingPunct="1"/>
            <a:r>
              <a:rPr lang="zh-CN" altLang="zh-CN" sz="3200" b="0">
                <a:solidFill>
                  <a:srgbClr val="FFFF00"/>
                </a:solidFill>
                <a:latin typeface="华文行楷" pitchFamily="2" charset="-122"/>
                <a:ea typeface="华文行楷" pitchFamily="2" charset="-122"/>
              </a:rPr>
              <a:t>计算机问题求解</a:t>
            </a:r>
            <a:r>
              <a:rPr lang="zh-CN" altLang="en-US" sz="3200" b="0"/>
              <a:t> </a:t>
            </a:r>
            <a:r>
              <a:rPr lang="en-US" altLang="zh-CN" sz="3200" b="0"/>
              <a:t>–</a:t>
            </a:r>
            <a:r>
              <a:rPr lang="zh-CN" altLang="en-US" sz="3200" b="0"/>
              <a:t> </a:t>
            </a:r>
            <a:r>
              <a:rPr lang="zh-CN" altLang="en-US" sz="3200" b="0">
                <a:latin typeface="楷体" pitchFamily="49" charset="-122"/>
                <a:ea typeface="楷体" pitchFamily="49" charset="-122"/>
              </a:rPr>
              <a:t>论题</a:t>
            </a:r>
            <a:r>
              <a:rPr lang="en-US" altLang="zh-CN" sz="3200" b="0">
                <a:latin typeface="楷体" pitchFamily="49" charset="-122"/>
                <a:ea typeface="楷体" pitchFamily="49" charset="-122"/>
              </a:rPr>
              <a:t>3-13</a:t>
            </a:r>
            <a:br>
              <a:rPr lang="zh-CN" altLang="zh-CN" sz="3200" b="0"/>
            </a:br>
            <a:r>
              <a:rPr lang="zh-CN" altLang="zh-CN" sz="3200" b="0"/>
              <a:t>    </a:t>
            </a:r>
            <a:r>
              <a:rPr lang="zh-CN" altLang="zh-CN" sz="3600" b="0"/>
              <a:t>-  </a:t>
            </a:r>
            <a:r>
              <a:rPr lang="zh-CN" altLang="en-US" sz="3600" b="0">
                <a:latin typeface="楷体" pitchFamily="49" charset="-122"/>
                <a:ea typeface="楷体" pitchFamily="49" charset="-122"/>
              </a:rPr>
              <a:t>数论算法</a:t>
            </a:r>
            <a:endParaRPr lang="zh-CN" altLang="zh-CN" sz="3600" b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5516563"/>
            <a:ext cx="6400800" cy="411162"/>
          </a:xfrm>
        </p:spPr>
        <p:txBody>
          <a:bodyPr/>
          <a:lstStyle/>
          <a:p>
            <a:pPr eaLnBrk="1" hangingPunct="1"/>
            <a:r>
              <a:rPr lang="zh-CN" altLang="zh-CN" sz="2000" dirty="0"/>
              <a:t>20</a:t>
            </a:r>
            <a:r>
              <a:rPr lang="en-US" altLang="zh-CN" sz="2000" dirty="0"/>
              <a:t>21</a:t>
            </a:r>
            <a:r>
              <a:rPr lang="zh-CN" altLang="zh-CN" sz="2000" dirty="0"/>
              <a:t>年</a:t>
            </a:r>
            <a:r>
              <a:rPr lang="en-US" altLang="zh-CN" sz="2000" dirty="0"/>
              <a:t>11</a:t>
            </a:r>
            <a:r>
              <a:rPr lang="zh-CN" altLang="en-US" sz="2000" dirty="0"/>
              <a:t>月</a:t>
            </a:r>
            <a:r>
              <a:rPr lang="en-US" altLang="zh-CN" sz="2000" dirty="0"/>
              <a:t>22</a:t>
            </a:r>
            <a:r>
              <a:rPr lang="zh-CN" altLang="zh-CN" sz="2000" dirty="0"/>
              <a:t>日</a:t>
            </a: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328613" y="765175"/>
            <a:ext cx="8229600" cy="941388"/>
          </a:xfrm>
        </p:spPr>
        <p:txBody>
          <a:bodyPr/>
          <a:lstStyle/>
          <a:p>
            <a:pPr eaLnBrk="1" hangingPunct="1"/>
            <a:r>
              <a:rPr lang="zh-CN" altLang="en-US"/>
              <a:t>扩展的欧几里德算法的正确性</a:t>
            </a:r>
          </a:p>
        </p:txBody>
      </p:sp>
      <p:pic>
        <p:nvPicPr>
          <p:cNvPr id="174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75" y="1844675"/>
            <a:ext cx="8137525" cy="4103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1187450" y="5661025"/>
            <a:ext cx="7345363" cy="650875"/>
            <a:chOff x="1187624" y="5157192"/>
            <a:chExt cx="7344816" cy="652138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1187624" y="5157192"/>
              <a:ext cx="7344816" cy="0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>
              <a:off x="5364026" y="5157192"/>
              <a:ext cx="792103" cy="504215"/>
            </a:xfrm>
            <a:prstGeom prst="straightConnector1">
              <a:avLst/>
            </a:prstGeom>
            <a:ln>
              <a:solidFill>
                <a:schemeClr val="bg1">
                  <a:lumMod val="6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415" name="TextBox 6"/>
            <p:cNvSpPr txBox="1">
              <a:spLocks noChangeArrowheads="1"/>
            </p:cNvSpPr>
            <p:nvPr/>
          </p:nvSpPr>
          <p:spPr bwMode="auto">
            <a:xfrm>
              <a:off x="6156176" y="5409220"/>
              <a:ext cx="201622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5pPr>
              <a:lvl6pPr eaLnBrk="0" hangingPunct="0">
                <a:buFont typeface="Arial" charset="0"/>
                <a:defRPr sz="20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6pPr>
              <a:lvl7pPr eaLnBrk="0" hangingPunct="0">
                <a:buFont typeface="Arial" charset="0"/>
                <a:defRPr sz="20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7pPr>
              <a:lvl8pPr eaLnBrk="0" hangingPunct="0">
                <a:buFont typeface="Arial" charset="0"/>
                <a:defRPr sz="20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8pPr>
              <a:lvl9pPr eaLnBrk="0" hangingPunct="0">
                <a:buFont typeface="Arial" charset="0"/>
                <a:defRPr sz="20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9pPr>
            </a:lstStyle>
            <a:p>
              <a:r>
                <a:rPr lang="zh-CN" altLang="en-US" sz="2000">
                  <a:solidFill>
                    <a:srgbClr val="C00000"/>
                  </a:solidFill>
                  <a:latin typeface="微软雅黑" pitchFamily="34" charset="-122"/>
                  <a:ea typeface="微软雅黑" pitchFamily="34" charset="-122"/>
                </a:rPr>
                <a:t>关键是这句话。</a:t>
              </a:r>
            </a:p>
          </p:txBody>
        </p:sp>
      </p:grp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692696"/>
            <a:ext cx="8208912" cy="266226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问题</a:t>
            </a:r>
            <a:r>
              <a:rPr lang="en-US" altLang="zh-CN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7</a:t>
            </a:r>
            <a:r>
              <a:rPr lang="zh-CN" altLang="en-US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：</a:t>
            </a:r>
            <a:endParaRPr lang="en-US" altLang="zh-CN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>
              <a:spcBef>
                <a:spcPts val="600"/>
              </a:spcBef>
              <a:defRPr/>
            </a:pPr>
            <a:r>
              <a:rPr lang="zh-CN" altLang="en-US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你能否用下面的例子解释什么是</a:t>
            </a:r>
            <a:endParaRPr lang="en-US" altLang="zh-CN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>
              <a:spcBef>
                <a:spcPts val="600"/>
              </a:spcBef>
              <a:defRPr/>
            </a:pPr>
            <a:r>
              <a:rPr lang="en-US" altLang="zh-CN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Multiplicative group modulo </a:t>
            </a:r>
            <a:r>
              <a:rPr lang="en-US" altLang="zh-CN" sz="36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n</a:t>
            </a:r>
            <a:r>
              <a:rPr lang="en-US" altLang="zh-CN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</a:p>
          <a:p>
            <a:pPr>
              <a:spcBef>
                <a:spcPts val="600"/>
              </a:spcBef>
              <a:defRPr/>
            </a:pPr>
            <a:endParaRPr lang="en-US" altLang="zh-CN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563" y="2674938"/>
            <a:ext cx="1357312" cy="54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4875" y="2601913"/>
            <a:ext cx="5211763" cy="690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3197225" y="3194050"/>
            <a:ext cx="4752975" cy="758825"/>
            <a:chOff x="3347864" y="3432132"/>
            <a:chExt cx="4752528" cy="759065"/>
          </a:xfrm>
        </p:grpSpPr>
        <p:cxnSp>
          <p:nvCxnSpPr>
            <p:cNvPr id="4" name="Straight Connector 3"/>
            <p:cNvCxnSpPr/>
            <p:nvPr/>
          </p:nvCxnSpPr>
          <p:spPr>
            <a:xfrm flipV="1">
              <a:off x="3347864" y="3432132"/>
              <a:ext cx="4017585" cy="28584"/>
            </a:xfrm>
            <a:prstGeom prst="line">
              <a:avLst/>
            </a:prstGeom>
            <a:ln w="254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5652697" y="3460716"/>
              <a:ext cx="914314" cy="457345"/>
            </a:xfrm>
            <a:prstGeom prst="straightConnector1">
              <a:avLst/>
            </a:prstGeom>
            <a:ln w="25400">
              <a:solidFill>
                <a:schemeClr val="bg1">
                  <a:lumMod val="65000"/>
                </a:schemeClr>
              </a:solidFill>
              <a:prstDash val="lg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466" name="TextBox 8"/>
            <p:cNvSpPr txBox="1">
              <a:spLocks noChangeArrowheads="1"/>
            </p:cNvSpPr>
            <p:nvPr/>
          </p:nvSpPr>
          <p:spPr bwMode="auto">
            <a:xfrm>
              <a:off x="6566520" y="3544866"/>
              <a:ext cx="153387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5pPr>
              <a:lvl6pPr eaLnBrk="0" hangingPunct="0">
                <a:buFont typeface="Arial" charset="0"/>
                <a:defRPr sz="20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6pPr>
              <a:lvl7pPr eaLnBrk="0" hangingPunct="0">
                <a:buFont typeface="Arial" charset="0"/>
                <a:defRPr sz="20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7pPr>
              <a:lvl8pPr eaLnBrk="0" hangingPunct="0">
                <a:buFont typeface="Arial" charset="0"/>
                <a:defRPr sz="20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8pPr>
              <a:lvl9pPr eaLnBrk="0" hangingPunct="0">
                <a:buFont typeface="Arial" charset="0"/>
                <a:defRPr sz="20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9pPr>
            </a:lstStyle>
            <a:p>
              <a:r>
                <a:rPr lang="en-US" altLang="zh-CN" sz="1800">
                  <a:solidFill>
                    <a:srgbClr val="C00000"/>
                  </a:solidFill>
                  <a:latin typeface="Arial" charset="0"/>
                </a:rPr>
                <a:t>well-defined,</a:t>
              </a:r>
            </a:p>
            <a:p>
              <a:r>
                <a:rPr lang="zh-CN" altLang="en-US" sz="1800">
                  <a:solidFill>
                    <a:srgbClr val="C00000"/>
                  </a:solidFill>
                  <a:latin typeface="Arial" charset="0"/>
                </a:rPr>
                <a:t>什么意思？</a:t>
              </a:r>
            </a:p>
          </p:txBody>
        </p:sp>
      </p:grpSp>
      <p:pic>
        <p:nvPicPr>
          <p:cNvPr id="19462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563" y="3432175"/>
            <a:ext cx="3351212" cy="266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572000" y="4365625"/>
            <a:ext cx="36718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r>
              <a:rPr lang="zh-CN" altLang="en-US" sz="2000">
                <a:solidFill>
                  <a:srgbClr val="006600"/>
                </a:solidFill>
                <a:latin typeface="Arial" charset="0"/>
              </a:rPr>
              <a:t>顺便问一句：</a:t>
            </a:r>
            <a:endParaRPr lang="en-US" altLang="zh-CN" sz="2000">
              <a:solidFill>
                <a:srgbClr val="006600"/>
              </a:solidFill>
              <a:latin typeface="Arial" charset="0"/>
            </a:endParaRPr>
          </a:p>
          <a:p>
            <a:r>
              <a:rPr lang="en-US" altLang="zh-CN" sz="2000">
                <a:solidFill>
                  <a:srgbClr val="006600"/>
                </a:solidFill>
                <a:latin typeface="Arial" charset="0"/>
              </a:rPr>
              <a:t>4</a:t>
            </a:r>
            <a:r>
              <a:rPr lang="zh-CN" altLang="en-US" sz="2000">
                <a:solidFill>
                  <a:srgbClr val="006600"/>
                </a:solidFill>
                <a:latin typeface="Arial" charset="0"/>
              </a:rPr>
              <a:t>除以</a:t>
            </a:r>
            <a:r>
              <a:rPr lang="en-US" altLang="zh-CN" sz="2000">
                <a:solidFill>
                  <a:srgbClr val="006600"/>
                </a:solidFill>
                <a:latin typeface="Arial" charset="0"/>
              </a:rPr>
              <a:t>13</a:t>
            </a:r>
            <a:r>
              <a:rPr lang="zh-CN" altLang="en-US" sz="2000">
                <a:solidFill>
                  <a:srgbClr val="006600"/>
                </a:solidFill>
                <a:latin typeface="Arial" charset="0"/>
              </a:rPr>
              <a:t>等于多少？</a:t>
            </a:r>
            <a:r>
              <a:rPr lang="en-US" altLang="zh-CN" sz="2000">
                <a:solidFill>
                  <a:srgbClr val="006600"/>
                </a:solidFill>
                <a:latin typeface="Arial" charset="0"/>
              </a:rPr>
              <a:t>7</a:t>
            </a:r>
            <a:r>
              <a:rPr lang="zh-CN" altLang="en-US" sz="2000">
                <a:solidFill>
                  <a:srgbClr val="006600"/>
                </a:solidFill>
                <a:latin typeface="Arial" charset="0"/>
              </a:rPr>
              <a:t>除以</a:t>
            </a:r>
            <a:r>
              <a:rPr lang="en-US" altLang="zh-CN" sz="2000">
                <a:solidFill>
                  <a:srgbClr val="006600"/>
                </a:solidFill>
                <a:latin typeface="Arial" charset="0"/>
              </a:rPr>
              <a:t>14</a:t>
            </a:r>
            <a:r>
              <a:rPr lang="zh-CN" altLang="en-US" sz="2000">
                <a:solidFill>
                  <a:srgbClr val="006600"/>
                </a:solidFill>
                <a:latin typeface="Arial" charset="0"/>
              </a:rPr>
              <a:t>呢？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A401264E-686E-4AA3-A967-D27289BD83DB}"/>
              </a:ext>
            </a:extLst>
          </p:cNvPr>
          <p:cNvSpPr txBox="1"/>
          <p:nvPr/>
        </p:nvSpPr>
        <p:spPr>
          <a:xfrm>
            <a:off x="5364088" y="5163234"/>
            <a:ext cx="23551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008000"/>
                </a:solidFill>
                <a:latin typeface="+mn-lt"/>
              </a:rPr>
              <a:t>13 </a:t>
            </a:r>
            <a:r>
              <a:rPr lang="en-US" altLang="zh-CN" dirty="0">
                <a:solidFill>
                  <a:srgbClr val="008000"/>
                </a:solidFill>
                <a:latin typeface="+mn-lt"/>
                <a:sym typeface="Symbol" panose="05050102010706020507" pitchFamily="18" charset="2"/>
              </a:rPr>
              <a:t> 13 = 4 (mod 15)</a:t>
            </a:r>
          </a:p>
          <a:p>
            <a:r>
              <a:rPr lang="en-US" altLang="zh-CN" dirty="0">
                <a:solidFill>
                  <a:srgbClr val="008000"/>
                </a:solidFill>
                <a:latin typeface="+mn-lt"/>
                <a:sym typeface="Symbol" panose="05050102010706020507" pitchFamily="18" charset="2"/>
              </a:rPr>
              <a:t>14   8  = 7 (mod 15)</a:t>
            </a:r>
            <a:endParaRPr lang="zh-CN" altLang="en-US" dirty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095BCD65-2325-49BF-BAD6-68438ED10AD0}"/>
              </a:ext>
            </a:extLst>
          </p:cNvPr>
          <p:cNvSpPr txBox="1"/>
          <p:nvPr/>
        </p:nvSpPr>
        <p:spPr>
          <a:xfrm>
            <a:off x="4572000" y="3947100"/>
            <a:ext cx="3627437" cy="344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latin typeface="楷体" panose="02010609060101010101" pitchFamily="49" charset="-122"/>
                <a:ea typeface="楷体" panose="02010609060101010101" pitchFamily="49" charset="-122"/>
              </a:rPr>
              <a:t>系统中不含</a:t>
            </a:r>
            <a:r>
              <a:rPr lang="en-US" altLang="zh-CN" sz="1600" dirty="0">
                <a:latin typeface="楷体" panose="02010609060101010101" pitchFamily="49" charset="-122"/>
                <a:ea typeface="楷体" panose="02010609060101010101" pitchFamily="49" charset="-122"/>
              </a:rPr>
              <a:t>0</a:t>
            </a:r>
            <a:r>
              <a:rPr lang="zh-CN" altLang="en-US" sz="1600" dirty="0"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r>
              <a:rPr lang="en-US" altLang="zh-CN" sz="1600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en-US" sz="1600" dirty="0">
                <a:latin typeface="楷体" panose="02010609060101010101" pitchFamily="49" charset="-122"/>
                <a:ea typeface="楷体" panose="02010609060101010101" pitchFamily="49" charset="-122"/>
              </a:rPr>
              <a:t>和</a:t>
            </a:r>
            <a:r>
              <a:rPr lang="en-US" altLang="zh-CN" sz="1600" dirty="0"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r>
              <a:rPr lang="zh-CN" altLang="en-US" sz="1600" dirty="0">
                <a:latin typeface="楷体" panose="02010609060101010101" pitchFamily="49" charset="-122"/>
                <a:ea typeface="楷体" panose="02010609060101010101" pitchFamily="49" charset="-122"/>
              </a:rPr>
              <a:t>以及它们的倍数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3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1EB9FDD-2220-4B3E-A3BD-913BB0B1F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+mn-lt"/>
              </a:rPr>
              <a:t>(</a:t>
            </a:r>
            <a:r>
              <a:rPr lang="en-US" altLang="zh-CN" i="1" dirty="0">
                <a:latin typeface="+mn-lt"/>
              </a:rPr>
              <a:t>Z</a:t>
            </a:r>
            <a:r>
              <a:rPr lang="en-US" altLang="zh-CN" i="1" baseline="-25000" dirty="0">
                <a:latin typeface="+mn-lt"/>
              </a:rPr>
              <a:t>n</a:t>
            </a:r>
            <a:r>
              <a:rPr lang="en-US" altLang="zh-CN" dirty="0">
                <a:latin typeface="+mn-lt"/>
              </a:rPr>
              <a:t>*, </a:t>
            </a:r>
            <a:r>
              <a:rPr lang="en-US" altLang="zh-CN" dirty="0">
                <a:latin typeface="+mn-lt"/>
                <a:sym typeface="Symbol" panose="05050102010706020507" pitchFamily="18" charset="2"/>
              </a:rPr>
              <a:t></a:t>
            </a:r>
            <a:r>
              <a:rPr lang="en-US" altLang="zh-CN" i="1" baseline="-25000" dirty="0">
                <a:latin typeface="+mn-lt"/>
                <a:sym typeface="Symbol" panose="05050102010706020507" pitchFamily="18" charset="2"/>
              </a:rPr>
              <a:t>n</a:t>
            </a:r>
            <a:r>
              <a:rPr lang="en-US" altLang="zh-CN" dirty="0">
                <a:latin typeface="+mn-lt"/>
                <a:sym typeface="Symbol" panose="05050102010706020507" pitchFamily="18" charset="2"/>
              </a:rPr>
              <a:t>) </a:t>
            </a:r>
            <a:r>
              <a:rPr lang="zh-CN" altLang="en-US" dirty="0">
                <a:latin typeface="+mn-lt"/>
                <a:sym typeface="Symbol" panose="05050102010706020507" pitchFamily="18" charset="2"/>
              </a:rPr>
              <a:t>是有限可交换群</a:t>
            </a:r>
            <a:endParaRPr lang="zh-CN" altLang="en-US" dirty="0">
              <a:latin typeface="+mn-lt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0BB2D74-1644-47BF-A686-3CF1BD61DE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/>
          <a:lstStyle/>
          <a:p>
            <a:r>
              <a:rPr lang="en-US" altLang="zh-CN" sz="2400" dirty="0"/>
              <a:t>[</a:t>
            </a:r>
            <a:r>
              <a:rPr lang="zh-CN" altLang="en-US" sz="2400" dirty="0"/>
              <a:t>封闭性</a:t>
            </a:r>
            <a:r>
              <a:rPr lang="en-US" altLang="zh-CN" sz="2400" dirty="0"/>
              <a:t>] </a:t>
            </a:r>
            <a:r>
              <a:rPr lang="zh-CN" altLang="en-US" sz="2400" dirty="0"/>
              <a:t>如果</a:t>
            </a:r>
            <a:r>
              <a:rPr lang="en-US" altLang="zh-CN" sz="2400" dirty="0" err="1"/>
              <a:t>gcd</a:t>
            </a:r>
            <a:r>
              <a:rPr lang="en-US" altLang="zh-CN" sz="2400" dirty="0"/>
              <a:t>(</a:t>
            </a:r>
            <a:r>
              <a:rPr lang="en-US" altLang="zh-CN" sz="2400" i="1" dirty="0" err="1"/>
              <a:t>a</a:t>
            </a:r>
            <a:r>
              <a:rPr lang="en-US" altLang="zh-CN" sz="2400" dirty="0" err="1"/>
              <a:t>,</a:t>
            </a:r>
            <a:r>
              <a:rPr lang="en-US" altLang="zh-CN" sz="2400" i="1" dirty="0" err="1"/>
              <a:t>n</a:t>
            </a:r>
            <a:r>
              <a:rPr lang="en-US" altLang="zh-CN" sz="2400" dirty="0"/>
              <a:t>)=1, </a:t>
            </a:r>
            <a:r>
              <a:rPr lang="en-US" altLang="zh-CN" sz="2400" dirty="0" err="1"/>
              <a:t>gcd</a:t>
            </a:r>
            <a:r>
              <a:rPr lang="en-US" altLang="zh-CN" sz="2400" dirty="0"/>
              <a:t>(</a:t>
            </a:r>
            <a:r>
              <a:rPr lang="en-US" altLang="zh-CN" sz="2400" i="1" dirty="0" err="1"/>
              <a:t>b</a:t>
            </a:r>
            <a:r>
              <a:rPr lang="en-US" altLang="zh-CN" sz="2400" dirty="0" err="1"/>
              <a:t>,</a:t>
            </a:r>
            <a:r>
              <a:rPr lang="en-US" altLang="zh-CN" sz="2400" i="1" dirty="0" err="1"/>
              <a:t>n</a:t>
            </a:r>
            <a:r>
              <a:rPr lang="en-US" altLang="zh-CN" sz="2400" dirty="0"/>
              <a:t>)=1, </a:t>
            </a:r>
            <a:r>
              <a:rPr lang="zh-CN" altLang="en-US" sz="2400" dirty="0"/>
              <a:t>则</a:t>
            </a:r>
            <a:r>
              <a:rPr lang="en-US" altLang="zh-CN" sz="2400" dirty="0" err="1"/>
              <a:t>gcd</a:t>
            </a:r>
            <a:r>
              <a:rPr lang="en-US" altLang="zh-CN" sz="2400" dirty="0"/>
              <a:t>(</a:t>
            </a:r>
            <a:r>
              <a:rPr lang="en-US" altLang="zh-CN" sz="2400" i="1" dirty="0" err="1"/>
              <a:t>ab</a:t>
            </a:r>
            <a:r>
              <a:rPr lang="en-US" altLang="zh-CN" sz="2400" dirty="0" err="1"/>
              <a:t>,</a:t>
            </a:r>
            <a:r>
              <a:rPr lang="en-US" altLang="zh-CN" sz="2400" i="1" dirty="0" err="1"/>
              <a:t>n</a:t>
            </a:r>
            <a:r>
              <a:rPr lang="en-US" altLang="zh-CN" sz="2400" dirty="0"/>
              <a:t>)=1</a:t>
            </a:r>
          </a:p>
          <a:p>
            <a:r>
              <a:rPr lang="en-US" altLang="zh-CN" sz="2400" dirty="0"/>
              <a:t>[</a:t>
            </a:r>
            <a:r>
              <a:rPr lang="zh-CN" altLang="en-US" sz="2400" dirty="0"/>
              <a:t>结合律和交换律</a:t>
            </a:r>
            <a:r>
              <a:rPr lang="en-US" altLang="zh-CN" sz="2400" dirty="0"/>
              <a:t>] </a:t>
            </a:r>
            <a:r>
              <a:rPr lang="zh-CN" altLang="en-US" sz="2400" dirty="0"/>
              <a:t>直接继承普通乘法的性质</a:t>
            </a:r>
            <a:endParaRPr lang="en-US" altLang="zh-CN" sz="2400" dirty="0"/>
          </a:p>
          <a:p>
            <a:r>
              <a:rPr lang="en-US" altLang="zh-CN" sz="2400" dirty="0"/>
              <a:t>[</a:t>
            </a:r>
            <a:r>
              <a:rPr lang="zh-CN" altLang="en-US" sz="2400" dirty="0"/>
              <a:t>单位元</a:t>
            </a:r>
            <a:r>
              <a:rPr lang="en-US" altLang="zh-CN" sz="2400" dirty="0"/>
              <a:t>] [1]</a:t>
            </a:r>
            <a:r>
              <a:rPr lang="en-US" altLang="zh-CN" sz="2400" i="1" baseline="-25000" dirty="0"/>
              <a:t>n</a:t>
            </a:r>
          </a:p>
          <a:p>
            <a:r>
              <a:rPr lang="en-US" altLang="zh-CN" sz="2400" dirty="0"/>
              <a:t>[</a:t>
            </a:r>
            <a:r>
              <a:rPr lang="zh-CN" altLang="en-US" sz="2400" dirty="0"/>
              <a:t>逆元素</a:t>
            </a:r>
            <a:r>
              <a:rPr lang="en-US" altLang="zh-CN" sz="2400" dirty="0"/>
              <a:t>]</a:t>
            </a:r>
          </a:p>
          <a:p>
            <a:pPr lvl="1"/>
            <a:r>
              <a:rPr lang="en-US" altLang="zh-CN" sz="2000" dirty="0"/>
              <a:t>[</a:t>
            </a:r>
            <a:r>
              <a:rPr lang="zh-CN" altLang="en-US" sz="2000" dirty="0"/>
              <a:t>存在</a:t>
            </a:r>
            <a:r>
              <a:rPr lang="en-US" altLang="zh-CN" sz="2000" dirty="0"/>
              <a:t>] </a:t>
            </a:r>
            <a:r>
              <a:rPr lang="zh-CN" altLang="en-US" sz="2000" dirty="0"/>
              <a:t>对任意</a:t>
            </a:r>
            <a:r>
              <a:rPr lang="en-US" altLang="zh-CN" sz="2000" dirty="0" err="1"/>
              <a:t>a</a:t>
            </a:r>
            <a:r>
              <a:rPr lang="en-US" altLang="zh-CN" sz="2000" dirty="0" err="1">
                <a:sym typeface="Symbol" panose="05050102010706020507" pitchFamily="18" charset="2"/>
              </a:rPr>
              <a:t>Z</a:t>
            </a:r>
            <a:r>
              <a:rPr lang="en-US" altLang="zh-CN" sz="2000" baseline="-25000" dirty="0" err="1">
                <a:sym typeface="Symbol" panose="05050102010706020507" pitchFamily="18" charset="2"/>
              </a:rPr>
              <a:t>n</a:t>
            </a:r>
            <a:r>
              <a:rPr lang="en-US" altLang="zh-CN" sz="2000" baseline="30000" dirty="0">
                <a:sym typeface="Symbol" panose="05050102010706020507" pitchFamily="18" charset="2"/>
              </a:rPr>
              <a:t>*</a:t>
            </a:r>
            <a:r>
              <a:rPr lang="en-US" altLang="zh-CN" sz="2000" dirty="0">
                <a:sym typeface="Symbol" panose="05050102010706020507" pitchFamily="18" charset="2"/>
              </a:rPr>
              <a:t>, </a:t>
            </a:r>
            <a:r>
              <a:rPr lang="en-US" altLang="zh-CN" sz="2000" dirty="0" err="1">
                <a:sym typeface="Symbol" panose="05050102010706020507" pitchFamily="18" charset="2"/>
              </a:rPr>
              <a:t>gcd</a:t>
            </a:r>
            <a:r>
              <a:rPr lang="en-US" altLang="zh-CN" sz="2000" dirty="0">
                <a:sym typeface="Symbol" panose="05050102010706020507" pitchFamily="18" charset="2"/>
              </a:rPr>
              <a:t>(</a:t>
            </a:r>
            <a:r>
              <a:rPr lang="en-US" altLang="zh-CN" sz="2000" dirty="0" err="1">
                <a:sym typeface="Symbol" panose="05050102010706020507" pitchFamily="18" charset="2"/>
              </a:rPr>
              <a:t>a,n</a:t>
            </a:r>
            <a:r>
              <a:rPr lang="en-US" altLang="zh-CN" sz="2000" dirty="0">
                <a:sym typeface="Symbol" panose="05050102010706020507" pitchFamily="18" charset="2"/>
              </a:rPr>
              <a:t>)=1, </a:t>
            </a:r>
            <a:r>
              <a:rPr lang="zh-CN" altLang="en-US" sz="2000" dirty="0">
                <a:sym typeface="Symbol" panose="05050102010706020507" pitchFamily="18" charset="2"/>
              </a:rPr>
              <a:t>即：存在整数</a:t>
            </a:r>
            <a:r>
              <a:rPr lang="en-US" altLang="zh-CN" sz="2000" dirty="0" err="1">
                <a:sym typeface="Symbol" panose="05050102010706020507" pitchFamily="18" charset="2"/>
              </a:rPr>
              <a:t>x,y</a:t>
            </a:r>
            <a:r>
              <a:rPr lang="en-US" altLang="zh-CN" sz="2000" dirty="0">
                <a:sym typeface="Symbol" panose="05050102010706020507" pitchFamily="18" charset="2"/>
              </a:rPr>
              <a:t>, </a:t>
            </a:r>
            <a:r>
              <a:rPr lang="zh-CN" altLang="en-US" sz="2000" dirty="0">
                <a:sym typeface="Symbol" panose="05050102010706020507" pitchFamily="18" charset="2"/>
              </a:rPr>
              <a:t>满足</a:t>
            </a:r>
            <a:r>
              <a:rPr lang="en-US" altLang="zh-CN" sz="2000" dirty="0" err="1">
                <a:sym typeface="Symbol" panose="05050102010706020507" pitchFamily="18" charset="2"/>
              </a:rPr>
              <a:t>ax+ny</a:t>
            </a:r>
            <a:r>
              <a:rPr lang="en-US" altLang="zh-CN" sz="2000" dirty="0">
                <a:sym typeface="Symbol" panose="05050102010706020507" pitchFamily="18" charset="2"/>
              </a:rPr>
              <a:t>=1, </a:t>
            </a:r>
            <a:r>
              <a:rPr lang="zh-CN" altLang="en-US" sz="2000" dirty="0">
                <a:sym typeface="Symbol" panose="05050102010706020507" pitchFamily="18" charset="2"/>
              </a:rPr>
              <a:t>所以：</a:t>
            </a:r>
            <a:r>
              <a:rPr lang="en-US" altLang="zh-CN" sz="2000" dirty="0">
                <a:sym typeface="Symbol" panose="05050102010706020507" pitchFamily="18" charset="2"/>
              </a:rPr>
              <a:t>ax1 (mod n)</a:t>
            </a:r>
            <a:endParaRPr lang="zh-CN" altLang="en-US" sz="2000" dirty="0"/>
          </a:p>
        </p:txBody>
      </p: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E96B1571-538D-4735-8D4C-FE86FF684038}"/>
              </a:ext>
            </a:extLst>
          </p:cNvPr>
          <p:cNvCxnSpPr/>
          <p:nvPr/>
        </p:nvCxnSpPr>
        <p:spPr>
          <a:xfrm>
            <a:off x="1691680" y="4077072"/>
            <a:ext cx="1584176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>
            <a:extLst>
              <a:ext uri="{FF2B5EF4-FFF2-40B4-BE49-F238E27FC236}">
                <a16:creationId xmlns:a16="http://schemas.microsoft.com/office/drawing/2014/main" id="{02CF2732-FBA4-47AD-B080-4215E8151EA6}"/>
              </a:ext>
            </a:extLst>
          </p:cNvPr>
          <p:cNvSpPr txBox="1"/>
          <p:nvPr/>
        </p:nvSpPr>
        <p:spPr>
          <a:xfrm>
            <a:off x="1187624" y="4228243"/>
            <a:ext cx="28803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rgbClr val="008000"/>
                </a:solidFill>
                <a:latin typeface="+mj-ea"/>
                <a:ea typeface="+mj-ea"/>
              </a:rPr>
              <a:t>这是“线性模方程”：</a:t>
            </a:r>
            <a:r>
              <a:rPr lang="en-US" altLang="zh-CN" sz="2000" i="1" dirty="0" err="1">
                <a:solidFill>
                  <a:srgbClr val="008000"/>
                </a:solidFill>
                <a:latin typeface="+mn-lt"/>
                <a:ea typeface="+mj-ea"/>
              </a:rPr>
              <a:t>ax</a:t>
            </a:r>
            <a:r>
              <a:rPr lang="en-US" altLang="zh-CN" sz="2000" dirty="0" err="1">
                <a:solidFill>
                  <a:srgbClr val="008000"/>
                </a:solidFill>
                <a:latin typeface="+mn-lt"/>
                <a:ea typeface="+mj-ea"/>
                <a:sym typeface="Symbol" panose="05050102010706020507" pitchFamily="18" charset="2"/>
              </a:rPr>
              <a:t></a:t>
            </a:r>
            <a:r>
              <a:rPr lang="en-US" altLang="zh-CN" sz="2000" i="1" dirty="0" err="1">
                <a:solidFill>
                  <a:srgbClr val="008000"/>
                </a:solidFill>
                <a:latin typeface="+mn-lt"/>
                <a:ea typeface="+mj-ea"/>
                <a:sym typeface="Symbol" panose="05050102010706020507" pitchFamily="18" charset="2"/>
              </a:rPr>
              <a:t>b</a:t>
            </a:r>
            <a:r>
              <a:rPr lang="en-US" altLang="zh-CN" sz="2000" dirty="0">
                <a:solidFill>
                  <a:srgbClr val="008000"/>
                </a:solidFill>
                <a:latin typeface="+mn-lt"/>
                <a:ea typeface="+mj-ea"/>
                <a:sym typeface="Symbol" panose="05050102010706020507" pitchFamily="18" charset="2"/>
              </a:rPr>
              <a:t> (mod </a:t>
            </a:r>
            <a:r>
              <a:rPr lang="en-US" altLang="zh-CN" sz="2000" i="1" dirty="0">
                <a:solidFill>
                  <a:srgbClr val="008000"/>
                </a:solidFill>
                <a:latin typeface="+mn-lt"/>
                <a:ea typeface="+mj-ea"/>
                <a:sym typeface="Symbol" panose="05050102010706020507" pitchFamily="18" charset="2"/>
              </a:rPr>
              <a:t>n</a:t>
            </a:r>
            <a:r>
              <a:rPr lang="en-US" altLang="zh-CN" sz="2000" dirty="0">
                <a:solidFill>
                  <a:srgbClr val="008000"/>
                </a:solidFill>
                <a:latin typeface="+mn-lt"/>
                <a:ea typeface="+mj-ea"/>
                <a:sym typeface="Symbol" panose="05050102010706020507" pitchFamily="18" charset="2"/>
              </a:rPr>
              <a:t>) </a:t>
            </a:r>
            <a:r>
              <a:rPr lang="zh-CN" altLang="en-US" sz="2000" dirty="0">
                <a:solidFill>
                  <a:srgbClr val="008000"/>
                </a:solidFill>
                <a:latin typeface="+mn-lt"/>
                <a:ea typeface="+mj-ea"/>
                <a:sym typeface="Symbol" panose="05050102010706020507" pitchFamily="18" charset="2"/>
              </a:rPr>
              <a:t>的特例</a:t>
            </a:r>
            <a:r>
              <a:rPr lang="zh-CN" altLang="en-US" sz="2000" dirty="0">
                <a:solidFill>
                  <a:srgbClr val="008000"/>
                </a:solidFill>
                <a:latin typeface="+mn-lt"/>
                <a:ea typeface="+mj-ea"/>
              </a:rPr>
              <a:t>，</a:t>
            </a:r>
            <a:endParaRPr lang="en-US" altLang="zh-CN" sz="2000" dirty="0">
              <a:solidFill>
                <a:srgbClr val="008000"/>
              </a:solidFill>
              <a:latin typeface="+mn-lt"/>
              <a:ea typeface="+mj-ea"/>
            </a:endParaRPr>
          </a:p>
          <a:p>
            <a:r>
              <a:rPr lang="zh-CN" altLang="en-US" sz="2000" dirty="0">
                <a:solidFill>
                  <a:srgbClr val="008000"/>
                </a:solidFill>
                <a:latin typeface="+mj-ea"/>
                <a:ea typeface="+mj-ea"/>
              </a:rPr>
              <a:t>其解的性质后面讨论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FE348E20-AA6C-4F3B-B09E-BA8EBC5717B5}"/>
              </a:ext>
            </a:extLst>
          </p:cNvPr>
          <p:cNvSpPr/>
          <p:nvPr/>
        </p:nvSpPr>
        <p:spPr>
          <a:xfrm>
            <a:off x="4283968" y="4083547"/>
            <a:ext cx="3505310" cy="17081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zh-CN" alt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问题</a:t>
            </a:r>
            <a:r>
              <a:rPr lang="en-US" altLang="zh-CN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8</a:t>
            </a:r>
            <a:r>
              <a:rPr lang="zh-CN" alt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：</a:t>
            </a:r>
            <a:endParaRPr lang="en-US" altLang="zh-CN" sz="3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>
              <a:spcBef>
                <a:spcPts val="600"/>
              </a:spcBef>
            </a:pPr>
            <a:r>
              <a:rPr lang="en-US" altLang="zh-CN" sz="3200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</a:rPr>
              <a:t>Z</a:t>
            </a:r>
            <a:r>
              <a:rPr lang="en-US" altLang="zh-CN" sz="3200" b="1" i="1" baseline="-250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</a:rPr>
              <a:t>n</a:t>
            </a:r>
            <a:r>
              <a:rPr lang="en-US" altLang="zh-CN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</a:rPr>
              <a:t>*</a:t>
            </a:r>
            <a:r>
              <a:rPr lang="en-US" altLang="zh-CN" sz="3200" b="1" baseline="300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</a:rPr>
              <a:t> </a:t>
            </a:r>
            <a:r>
              <a:rPr lang="zh-CN" alt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中的“</a:t>
            </a:r>
            <a:r>
              <a:rPr lang="en-US" altLang="zh-CN" sz="3200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</a:rPr>
              <a:t>ax</a:t>
            </a:r>
            <a:r>
              <a:rPr lang="zh-CN" alt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”对 </a:t>
            </a:r>
            <a:r>
              <a:rPr lang="en-US" altLang="zh-CN" sz="3200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</a:rPr>
              <a:t>Z</a:t>
            </a:r>
            <a:r>
              <a:rPr lang="en-US" altLang="zh-CN" sz="3200" b="1" i="1" baseline="-250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</a:rPr>
              <a:t>n</a:t>
            </a:r>
            <a:r>
              <a:rPr lang="zh-CN" alt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意味着什么？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990158993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07839" y="2636912"/>
            <a:ext cx="5128327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Part II</a:t>
            </a:r>
          </a:p>
          <a:p>
            <a:pPr algn="ctr">
              <a:defRPr/>
            </a:pPr>
            <a:r>
              <a:rPr lang="zh-CN" alt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线性模方程的解</a:t>
            </a:r>
            <a:endParaRPr lang="en-US" altLang="zh-CN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40197" y="1048014"/>
            <a:ext cx="7702895" cy="221599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4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问题</a:t>
            </a:r>
            <a:r>
              <a:rPr lang="en-US" altLang="zh-CN" sz="4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9</a:t>
            </a:r>
            <a:r>
              <a:rPr lang="zh-CN" altLang="en-US" sz="4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：</a:t>
            </a:r>
            <a:endParaRPr lang="en-US" altLang="zh-CN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>
              <a:spcBef>
                <a:spcPts val="1200"/>
              </a:spcBef>
              <a:defRPr/>
            </a:pPr>
            <a:r>
              <a:rPr lang="zh-CN" altLang="en-US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从</a:t>
            </a:r>
            <a:r>
              <a:rPr lang="en-US" altLang="zh-CN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Z</a:t>
            </a:r>
            <a:r>
              <a:rPr lang="en-US" altLang="zh-CN" sz="4000" b="1" baseline="-2500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</a:t>
            </a:r>
            <a:r>
              <a:rPr lang="zh-CN" altLang="en-US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中取什么样的元素</a:t>
            </a:r>
            <a:r>
              <a:rPr lang="en-US" altLang="zh-CN" sz="4000" b="1" i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</a:t>
            </a:r>
            <a:r>
              <a:rPr lang="zh-CN" altLang="en-US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，可以满足</a:t>
            </a:r>
            <a:r>
              <a:rPr lang="en-US" altLang="zh-CN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sym typeface="Symbol"/>
              </a:rPr>
              <a:t></a:t>
            </a:r>
            <a:r>
              <a:rPr lang="en-US" altLang="zh-CN" sz="4000" b="1" i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sym typeface="Symbol"/>
              </a:rPr>
              <a:t>a</a:t>
            </a:r>
            <a:r>
              <a:rPr lang="en-US" altLang="zh-CN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sym typeface="Symbol"/>
              </a:rPr>
              <a:t></a:t>
            </a:r>
            <a:r>
              <a:rPr lang="zh-CN" altLang="en-US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sym typeface="Symbol"/>
              </a:rPr>
              <a:t>恰好就是</a:t>
            </a:r>
            <a:r>
              <a:rPr lang="en-US" altLang="zh-CN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sym typeface="Symbol"/>
              </a:rPr>
              <a:t>Z</a:t>
            </a:r>
            <a:r>
              <a:rPr lang="en-US" altLang="zh-CN" sz="4000" b="1" baseline="-2500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sym typeface="Symbol"/>
              </a:rPr>
              <a:t>n</a:t>
            </a:r>
            <a:r>
              <a:rPr lang="en-US" altLang="zh-CN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sym typeface="Symbol"/>
              </a:rPr>
              <a:t>?</a:t>
            </a:r>
            <a:endParaRPr lang="en-US" altLang="zh-CN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31640" y="3645024"/>
            <a:ext cx="6766791" cy="215443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4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问题</a:t>
            </a:r>
            <a:r>
              <a:rPr lang="en-US" altLang="zh-CN" sz="4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10</a:t>
            </a:r>
            <a:r>
              <a:rPr lang="zh-CN" altLang="en-US" sz="4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：</a:t>
            </a:r>
            <a:endParaRPr lang="en-US" altLang="zh-CN" sz="4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spcBef>
                <a:spcPts val="1200"/>
              </a:spcBef>
              <a:defRPr/>
            </a:pPr>
            <a:r>
              <a:rPr lang="zh-CN" altLang="en-US" sz="40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如果选择的</a:t>
            </a:r>
            <a:r>
              <a:rPr lang="en-US" altLang="zh-CN" sz="4000" b="1" i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r>
              <a:rPr lang="zh-CN" altLang="en-US" sz="40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不能生成</a:t>
            </a:r>
            <a:r>
              <a:rPr lang="en-US" altLang="zh-CN" sz="40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Z</a:t>
            </a:r>
            <a:r>
              <a:rPr lang="en-US" altLang="zh-CN" sz="4000" b="1" baseline="-2500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n</a:t>
            </a:r>
            <a:r>
              <a:rPr lang="zh-CN" altLang="en-US" sz="40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，那么</a:t>
            </a:r>
            <a:r>
              <a:rPr lang="zh-CN" altLang="en-US" sz="40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sym typeface="Symbol"/>
              </a:rPr>
              <a:t></a:t>
            </a:r>
            <a:r>
              <a:rPr lang="en-US" altLang="zh-CN" sz="4000" b="1" i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sym typeface="Symbol"/>
              </a:rPr>
              <a:t>a</a:t>
            </a:r>
            <a:r>
              <a:rPr lang="zh-CN" altLang="en-US" sz="40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sym typeface="Symbol"/>
              </a:rPr>
              <a:t>有什么特征？</a:t>
            </a:r>
            <a:endParaRPr lang="en-US" altLang="zh-CN" sz="40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916238" y="817563"/>
            <a:ext cx="20875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r>
              <a:rPr lang="zh-CN" altLang="en-US" sz="240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比如说：</a:t>
            </a:r>
            <a:r>
              <a:rPr lang="en-US" altLang="zh-CN" sz="2400" i="1">
                <a:solidFill>
                  <a:srgbClr val="C00000"/>
                </a:solidFill>
                <a:cs typeface="Times New Roman" pitchFamily="18" charset="0"/>
              </a:rPr>
              <a:t>n</a:t>
            </a:r>
            <a:r>
              <a:rPr lang="en-US" altLang="zh-CN" sz="2400">
                <a:solidFill>
                  <a:srgbClr val="C00000"/>
                </a:solidFill>
                <a:cs typeface="Times New Roman" pitchFamily="18" charset="0"/>
              </a:rPr>
              <a:t>=8</a:t>
            </a:r>
            <a:endParaRPr lang="zh-CN" altLang="en-US" sz="2400">
              <a:solidFill>
                <a:srgbClr val="C00000"/>
              </a:solidFill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74740" y="694071"/>
            <a:ext cx="3168352" cy="707886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=5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；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=2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；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=7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=4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=1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</a:t>
            </a:r>
            <a:r>
              <a:rPr lang="en-US" altLang="zh-CN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=6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；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=3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=0</a:t>
            </a:r>
            <a:endParaRPr lang="zh-CN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99992" y="3665049"/>
            <a:ext cx="3168352" cy="707886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=2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；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=4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；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=6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=0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=2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altLang="zh-CN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=4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；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=6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=0</a:t>
            </a:r>
            <a:endParaRPr lang="zh-CN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2230" y="1124744"/>
            <a:ext cx="7056784" cy="276998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zh-CN" altLang="en-US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问题</a:t>
            </a:r>
            <a:r>
              <a:rPr lang="en-US" altLang="zh-CN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11</a:t>
            </a:r>
            <a:r>
              <a:rPr lang="zh-CN" altLang="en-US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：</a:t>
            </a:r>
            <a:endParaRPr lang="en-US" altLang="zh-CN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>
              <a:spcBef>
                <a:spcPts val="1200"/>
              </a:spcBef>
              <a:defRPr/>
            </a:pPr>
            <a:r>
              <a:rPr lang="zh-CN" altLang="en-US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前面的两个问题与方程</a:t>
            </a:r>
            <a:r>
              <a:rPr lang="en-US" altLang="zh-CN" sz="4000" b="1" i="1" spc="50" dirty="0" err="1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ax</a:t>
            </a:r>
            <a:r>
              <a:rPr lang="en-US" altLang="zh-CN" sz="4000" b="1" spc="50" dirty="0" err="1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</a:t>
            </a:r>
            <a:r>
              <a:rPr lang="en-US" altLang="zh-CN" sz="4000" b="1" i="1" spc="50" dirty="0" err="1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b</a:t>
            </a:r>
            <a:r>
              <a:rPr lang="en-US" altLang="zh-CN" sz="40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 mod </a:t>
            </a:r>
            <a:r>
              <a:rPr lang="en-US" altLang="zh-CN" sz="4000" b="1" i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n</a:t>
            </a:r>
            <a:r>
              <a:rPr lang="zh-CN" altLang="en-US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sym typeface="Symbol"/>
              </a:rPr>
              <a:t>是否有解以及如何解是什么关系？</a:t>
            </a:r>
            <a:endParaRPr lang="en-US" altLang="zh-CN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835696" y="4077072"/>
            <a:ext cx="4535487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r>
              <a:rPr lang="zh-CN" altLang="en-US" sz="2400" dirty="0">
                <a:latin typeface="楷体" pitchFamily="49" charset="-122"/>
                <a:ea typeface="楷体" pitchFamily="49" charset="-122"/>
              </a:rPr>
              <a:t>方程有解“完全”取决于</a:t>
            </a:r>
            <a:r>
              <a:rPr lang="en-US" altLang="zh-CN" sz="2400" i="1" dirty="0">
                <a:cs typeface="Times New Roman" pitchFamily="18" charset="0"/>
              </a:rPr>
              <a:t>b</a:t>
            </a:r>
            <a:r>
              <a:rPr lang="zh-CN" altLang="en-US" sz="2400" dirty="0">
                <a:latin typeface="楷体" pitchFamily="49" charset="-122"/>
                <a:ea typeface="楷体" pitchFamily="49" charset="-122"/>
              </a:rPr>
              <a:t>是否为 </a:t>
            </a:r>
            <a:r>
              <a:rPr lang="en-US" altLang="zh-CN" sz="2400" dirty="0" err="1">
                <a:cs typeface="Times New Roman" pitchFamily="18" charset="0"/>
              </a:rPr>
              <a:t>gcd</a:t>
            </a:r>
            <a:r>
              <a:rPr lang="en-US" altLang="zh-CN" sz="2400" dirty="0">
                <a:cs typeface="Times New Roman" pitchFamily="18" charset="0"/>
              </a:rPr>
              <a:t>(</a:t>
            </a:r>
            <a:r>
              <a:rPr lang="en-US" altLang="zh-CN" sz="2400" i="1" dirty="0" err="1">
                <a:cs typeface="Times New Roman" pitchFamily="18" charset="0"/>
              </a:rPr>
              <a:t>a,n</a:t>
            </a:r>
            <a:r>
              <a:rPr lang="en-US" altLang="zh-CN" sz="2400" dirty="0">
                <a:cs typeface="Times New Roman" pitchFamily="18" charset="0"/>
              </a:rPr>
              <a:t>)</a:t>
            </a:r>
            <a:r>
              <a:rPr lang="zh-CN" altLang="en-US" sz="2400" dirty="0">
                <a:cs typeface="Times New Roman" pitchFamily="18" charset="0"/>
              </a:rPr>
              <a:t> </a:t>
            </a:r>
            <a:r>
              <a:rPr lang="zh-CN" altLang="en-US" sz="2400" dirty="0">
                <a:latin typeface="楷体" pitchFamily="49" charset="-122"/>
                <a:ea typeface="楷体" pitchFamily="49" charset="-122"/>
                <a:cs typeface="Times New Roman" pitchFamily="18" charset="0"/>
              </a:rPr>
              <a:t>的</a:t>
            </a:r>
            <a:r>
              <a:rPr lang="zh-CN" altLang="en-US" sz="2400" dirty="0">
                <a:latin typeface="楷体" pitchFamily="49" charset="-122"/>
                <a:ea typeface="楷体" pitchFamily="49" charset="-122"/>
              </a:rPr>
              <a:t>整数倍</a:t>
            </a:r>
            <a:r>
              <a:rPr lang="zh-CN" altLang="en-US" sz="2400" dirty="0">
                <a:latin typeface="Arial" charset="0"/>
              </a:rPr>
              <a:t>。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83768" y="5095589"/>
            <a:ext cx="473390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dirty="0"/>
              <a:t>背后的关键：</a:t>
            </a:r>
            <a:r>
              <a:rPr lang="en-US" altLang="zh-CN" sz="2000" i="1" dirty="0">
                <a:latin typeface="+mn-lt"/>
              </a:rPr>
              <a:t>ax</a:t>
            </a:r>
            <a:r>
              <a:rPr lang="en-US" altLang="zh-CN" sz="2000" dirty="0">
                <a:latin typeface="+mn-lt"/>
              </a:rPr>
              <a:t> </a:t>
            </a:r>
            <a:r>
              <a:rPr lang="en-US" altLang="zh-CN" sz="2000" dirty="0">
                <a:latin typeface="+mn-lt"/>
                <a:sym typeface="Symbol"/>
              </a:rPr>
              <a:t> </a:t>
            </a:r>
            <a:r>
              <a:rPr lang="zh-CN" altLang="en-US" sz="2000" dirty="0">
                <a:latin typeface="+mn-lt"/>
                <a:sym typeface="Symbol"/>
              </a:rPr>
              <a:t>？</a:t>
            </a:r>
            <a:r>
              <a:rPr lang="en-US" altLang="zh-CN" sz="2000" dirty="0">
                <a:latin typeface="+mn-lt"/>
                <a:sym typeface="Symbol"/>
              </a:rPr>
              <a:t> (mod </a:t>
            </a:r>
            <a:r>
              <a:rPr lang="en-US" altLang="zh-CN" sz="2000" i="1" dirty="0">
                <a:latin typeface="+mn-lt"/>
                <a:sym typeface="Symbol"/>
              </a:rPr>
              <a:t>n</a:t>
            </a:r>
            <a:r>
              <a:rPr lang="en-US" altLang="zh-CN" sz="2000" dirty="0">
                <a:latin typeface="+mn-lt"/>
                <a:sym typeface="Symbol"/>
              </a:rPr>
              <a:t>)</a:t>
            </a:r>
            <a:r>
              <a:rPr lang="zh-CN" altLang="en-US" sz="2000" dirty="0">
                <a:latin typeface="+mn-lt"/>
                <a:sym typeface="Symbol"/>
              </a:rPr>
              <a:t>，</a:t>
            </a:r>
            <a:endParaRPr lang="en-US" altLang="zh-CN" sz="2000" dirty="0">
              <a:latin typeface="+mn-lt"/>
              <a:sym typeface="Symbol"/>
            </a:endParaRPr>
          </a:p>
          <a:p>
            <a:pPr>
              <a:defRPr/>
            </a:pPr>
            <a:r>
              <a:rPr lang="zh-CN" altLang="en-US" sz="2000" dirty="0">
                <a:latin typeface="+mn-lt"/>
                <a:sym typeface="Symbol"/>
              </a:rPr>
              <a:t>换句话说，在 </a:t>
            </a:r>
            <a:r>
              <a:rPr lang="en-US" altLang="zh-CN" sz="2000" i="1" dirty="0">
                <a:latin typeface="+mn-lt"/>
                <a:sym typeface="Symbol"/>
              </a:rPr>
              <a:t>Z</a:t>
            </a:r>
            <a:r>
              <a:rPr lang="en-US" altLang="zh-CN" sz="2000" i="1" baseline="-25000" dirty="0">
                <a:latin typeface="+mn-lt"/>
                <a:sym typeface="Symbol"/>
              </a:rPr>
              <a:t>n </a:t>
            </a:r>
            <a:r>
              <a:rPr lang="zh-CN" altLang="en-US" sz="2000" dirty="0">
                <a:latin typeface="+mn-lt"/>
                <a:sym typeface="Symbol"/>
              </a:rPr>
              <a:t>中 </a:t>
            </a:r>
            <a:r>
              <a:rPr lang="en-US" altLang="zh-CN" sz="2000" i="1" dirty="0">
                <a:latin typeface="+mn-lt"/>
                <a:sym typeface="Symbol"/>
              </a:rPr>
              <a:t>a </a:t>
            </a:r>
            <a:r>
              <a:rPr lang="zh-CN" altLang="en-US" sz="2000" dirty="0">
                <a:latin typeface="+mn-lt"/>
                <a:sym typeface="Symbol"/>
              </a:rPr>
              <a:t>是否能“生成”</a:t>
            </a:r>
            <a:r>
              <a:rPr lang="en-US" altLang="zh-CN" sz="2000" i="1" dirty="0">
                <a:latin typeface="+mn-lt"/>
                <a:sym typeface="Symbol"/>
              </a:rPr>
              <a:t>b</a:t>
            </a:r>
            <a:r>
              <a:rPr lang="en-US" altLang="zh-CN" sz="2000" dirty="0">
                <a:latin typeface="+mn-lt"/>
                <a:sym typeface="Symbol"/>
              </a:rPr>
              <a:t> ?  </a:t>
            </a:r>
            <a:endParaRPr lang="zh-CN" altLang="en-US" sz="2000" dirty="0">
              <a:latin typeface="+mn-lt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96A2C5F-6D5E-43E7-92DE-F37925A9A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/>
          <a:lstStyle/>
          <a:p>
            <a:r>
              <a:rPr lang="en-US" altLang="zh-CN" i="1" dirty="0">
                <a:latin typeface="+mn-lt"/>
              </a:rPr>
              <a:t>Z</a:t>
            </a:r>
            <a:r>
              <a:rPr lang="en-US" altLang="zh-CN" i="1" baseline="-25000" dirty="0">
                <a:latin typeface="+mn-lt"/>
              </a:rPr>
              <a:t>n </a:t>
            </a:r>
            <a:r>
              <a:rPr lang="zh-CN" altLang="en-US" dirty="0"/>
              <a:t>的循环子群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928EF0A2-70CE-45EC-8D17-F08BF19B08BB}"/>
              </a:ext>
            </a:extLst>
          </p:cNvPr>
          <p:cNvSpPr txBox="1"/>
          <p:nvPr/>
        </p:nvSpPr>
        <p:spPr>
          <a:xfrm>
            <a:off x="621904" y="1376400"/>
            <a:ext cx="80648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rgbClr val="006600"/>
                </a:solidFill>
                <a:latin typeface="+mj-ea"/>
                <a:ea typeface="+mj-ea"/>
              </a:rPr>
              <a:t>任给</a:t>
            </a:r>
            <a:r>
              <a:rPr lang="en-US" altLang="zh-CN" sz="2000" i="1" dirty="0" err="1">
                <a:solidFill>
                  <a:srgbClr val="006600"/>
                </a:solidFill>
                <a:latin typeface="+mn-lt"/>
              </a:rPr>
              <a:t>a</a:t>
            </a:r>
            <a:r>
              <a:rPr lang="en-US" altLang="zh-CN" sz="2000" dirty="0" err="1">
                <a:solidFill>
                  <a:srgbClr val="006600"/>
                </a:solidFill>
                <a:latin typeface="+mn-lt"/>
                <a:sym typeface="Symbol" panose="05050102010706020507" pitchFamily="18" charset="2"/>
              </a:rPr>
              <a:t></a:t>
            </a:r>
            <a:r>
              <a:rPr lang="en-US" altLang="zh-CN" sz="2000" i="1" dirty="0" err="1">
                <a:solidFill>
                  <a:srgbClr val="006600"/>
                </a:solidFill>
                <a:latin typeface="+mn-lt"/>
                <a:sym typeface="Symbol" panose="05050102010706020507" pitchFamily="18" charset="2"/>
              </a:rPr>
              <a:t>Z</a:t>
            </a:r>
            <a:r>
              <a:rPr lang="en-US" altLang="zh-CN" sz="2000" i="1" baseline="-25000" dirty="0" err="1">
                <a:solidFill>
                  <a:srgbClr val="006600"/>
                </a:solidFill>
                <a:latin typeface="+mn-lt"/>
                <a:sym typeface="Symbol" panose="05050102010706020507" pitchFamily="18" charset="2"/>
              </a:rPr>
              <a:t>n</a:t>
            </a:r>
            <a:r>
              <a:rPr lang="en-US" altLang="zh-CN" sz="2000" dirty="0">
                <a:solidFill>
                  <a:srgbClr val="006600"/>
                </a:solidFill>
                <a:latin typeface="+mn-lt"/>
                <a:sym typeface="Symbol" panose="05050102010706020507" pitchFamily="18" charset="2"/>
              </a:rPr>
              <a:t>, </a:t>
            </a:r>
            <a:r>
              <a:rPr lang="en-US" altLang="zh-CN" sz="2000" i="1" dirty="0">
                <a:solidFill>
                  <a:srgbClr val="006600"/>
                </a:solidFill>
                <a:latin typeface="+mn-lt"/>
                <a:sym typeface="Symbol" panose="05050102010706020507" pitchFamily="18" charset="2"/>
              </a:rPr>
              <a:t>a</a:t>
            </a:r>
            <a:r>
              <a:rPr lang="en-US" altLang="zh-CN" sz="2000" dirty="0">
                <a:solidFill>
                  <a:srgbClr val="006600"/>
                </a:solidFill>
                <a:latin typeface="+mn-lt"/>
                <a:sym typeface="Symbol" panose="05050102010706020507" pitchFamily="18" charset="2"/>
              </a:rPr>
              <a:t> = {</a:t>
            </a:r>
            <a:r>
              <a:rPr lang="en-US" altLang="zh-CN" sz="2000" i="1" dirty="0">
                <a:solidFill>
                  <a:srgbClr val="006600"/>
                </a:solidFill>
                <a:latin typeface="+mn-lt"/>
                <a:sym typeface="Symbol" panose="05050102010706020507" pitchFamily="18" charset="2"/>
              </a:rPr>
              <a:t>a</a:t>
            </a:r>
            <a:r>
              <a:rPr lang="en-US" altLang="zh-CN" sz="2000" baseline="30000" dirty="0">
                <a:solidFill>
                  <a:srgbClr val="006600"/>
                </a:solidFill>
                <a:latin typeface="+mn-lt"/>
                <a:sym typeface="Symbol" panose="05050102010706020507" pitchFamily="18" charset="2"/>
              </a:rPr>
              <a:t>(</a:t>
            </a:r>
            <a:r>
              <a:rPr lang="en-US" altLang="zh-CN" sz="2000" i="1" baseline="30000" dirty="0">
                <a:solidFill>
                  <a:srgbClr val="006600"/>
                </a:solidFill>
                <a:latin typeface="+mn-lt"/>
                <a:sym typeface="Symbol" panose="05050102010706020507" pitchFamily="18" charset="2"/>
              </a:rPr>
              <a:t>x</a:t>
            </a:r>
            <a:r>
              <a:rPr lang="en-US" altLang="zh-CN" sz="2000" baseline="30000" dirty="0">
                <a:solidFill>
                  <a:srgbClr val="006600"/>
                </a:solidFill>
                <a:latin typeface="+mn-lt"/>
                <a:sym typeface="Symbol" panose="05050102010706020507" pitchFamily="18" charset="2"/>
              </a:rPr>
              <a:t>)</a:t>
            </a:r>
            <a:r>
              <a:rPr lang="zh-CN" altLang="en-US" sz="2000" dirty="0">
                <a:solidFill>
                  <a:srgbClr val="006600"/>
                </a:solidFill>
                <a:latin typeface="+mn-lt"/>
                <a:sym typeface="Symbol" panose="05050102010706020507" pitchFamily="18" charset="2"/>
              </a:rPr>
              <a:t>：</a:t>
            </a:r>
            <a:r>
              <a:rPr lang="en-US" altLang="zh-CN" sz="2000" i="1" dirty="0">
                <a:solidFill>
                  <a:srgbClr val="006600"/>
                </a:solidFill>
                <a:latin typeface="+mn-lt"/>
                <a:sym typeface="Symbol" panose="05050102010706020507" pitchFamily="18" charset="2"/>
              </a:rPr>
              <a:t>x</a:t>
            </a:r>
            <a:r>
              <a:rPr lang="en-US" altLang="zh-CN" sz="2000" dirty="0">
                <a:solidFill>
                  <a:srgbClr val="006600"/>
                </a:solidFill>
                <a:latin typeface="+mn-lt"/>
                <a:sym typeface="Symbol" panose="05050102010706020507" pitchFamily="18" charset="2"/>
              </a:rPr>
              <a:t>&gt;0} = {</a:t>
            </a:r>
            <a:r>
              <a:rPr lang="en-US" altLang="zh-CN" sz="2000" i="1" dirty="0">
                <a:solidFill>
                  <a:srgbClr val="006600"/>
                </a:solidFill>
                <a:latin typeface="+mn-lt"/>
                <a:sym typeface="Symbol" panose="05050102010706020507" pitchFamily="18" charset="2"/>
              </a:rPr>
              <a:t>ax</a:t>
            </a:r>
            <a:r>
              <a:rPr lang="en-US" altLang="zh-CN" sz="2000" dirty="0">
                <a:solidFill>
                  <a:srgbClr val="006600"/>
                </a:solidFill>
                <a:latin typeface="+mn-lt"/>
                <a:sym typeface="Symbol" panose="05050102010706020507" pitchFamily="18" charset="2"/>
              </a:rPr>
              <a:t> mod </a:t>
            </a:r>
            <a:r>
              <a:rPr lang="en-US" altLang="zh-CN" sz="2000" i="1" dirty="0">
                <a:solidFill>
                  <a:srgbClr val="006600"/>
                </a:solidFill>
                <a:latin typeface="+mn-lt"/>
                <a:sym typeface="Symbol" panose="05050102010706020507" pitchFamily="18" charset="2"/>
              </a:rPr>
              <a:t>n</a:t>
            </a:r>
            <a:r>
              <a:rPr lang="en-US" altLang="zh-CN" sz="2000" dirty="0">
                <a:solidFill>
                  <a:srgbClr val="006600"/>
                </a:solidFill>
                <a:latin typeface="+mn-lt"/>
                <a:sym typeface="Symbol" panose="05050102010706020507" pitchFamily="18" charset="2"/>
              </a:rPr>
              <a:t>: </a:t>
            </a:r>
            <a:r>
              <a:rPr lang="en-US" altLang="zh-CN" sz="2000" i="1" dirty="0">
                <a:solidFill>
                  <a:srgbClr val="006600"/>
                </a:solidFill>
                <a:latin typeface="+mn-lt"/>
                <a:sym typeface="Symbol" panose="05050102010706020507" pitchFamily="18" charset="2"/>
              </a:rPr>
              <a:t>x</a:t>
            </a:r>
            <a:r>
              <a:rPr lang="en-US" altLang="zh-CN" sz="2000" dirty="0">
                <a:solidFill>
                  <a:srgbClr val="006600"/>
                </a:solidFill>
                <a:latin typeface="+mn-lt"/>
                <a:sym typeface="Symbol" panose="05050102010706020507" pitchFamily="18" charset="2"/>
              </a:rPr>
              <a:t>&gt;0} </a:t>
            </a:r>
            <a:r>
              <a:rPr lang="zh-CN" altLang="en-US" sz="2000" dirty="0">
                <a:solidFill>
                  <a:srgbClr val="006600"/>
                </a:solidFill>
                <a:latin typeface="+mj-ea"/>
                <a:ea typeface="+mj-ea"/>
                <a:sym typeface="Symbol" panose="05050102010706020507" pitchFamily="18" charset="2"/>
              </a:rPr>
              <a:t>是以</a:t>
            </a:r>
            <a:r>
              <a:rPr lang="en-US" altLang="zh-CN" sz="2000" i="1" dirty="0">
                <a:solidFill>
                  <a:srgbClr val="006600"/>
                </a:solidFill>
                <a:latin typeface="+mn-lt"/>
                <a:sym typeface="Symbol" panose="05050102010706020507" pitchFamily="18" charset="2"/>
              </a:rPr>
              <a:t>a</a:t>
            </a:r>
            <a:r>
              <a:rPr lang="zh-CN" altLang="en-US" sz="2000" dirty="0">
                <a:solidFill>
                  <a:srgbClr val="006600"/>
                </a:solidFill>
                <a:latin typeface="+mj-ea"/>
                <a:ea typeface="+mj-ea"/>
                <a:sym typeface="Symbol" panose="05050102010706020507" pitchFamily="18" charset="2"/>
              </a:rPr>
              <a:t>为生成元素的循环子群。根据拉格朗日定理，</a:t>
            </a:r>
            <a:r>
              <a:rPr lang="en-US" altLang="zh-CN" sz="2000" dirty="0">
                <a:solidFill>
                  <a:srgbClr val="006600"/>
                </a:solidFill>
                <a:latin typeface="+mn-lt"/>
                <a:sym typeface="Symbol" panose="05050102010706020507" pitchFamily="18" charset="2"/>
              </a:rPr>
              <a:t>|</a:t>
            </a:r>
            <a:r>
              <a:rPr lang="en-US" altLang="zh-CN" sz="2000" i="1" dirty="0">
                <a:solidFill>
                  <a:srgbClr val="006600"/>
                </a:solidFill>
                <a:latin typeface="+mn-lt"/>
                <a:sym typeface="Symbol" panose="05050102010706020507" pitchFamily="18" charset="2"/>
              </a:rPr>
              <a:t>a</a:t>
            </a:r>
            <a:r>
              <a:rPr lang="en-US" altLang="zh-CN" sz="2000" dirty="0">
                <a:solidFill>
                  <a:srgbClr val="006600"/>
                </a:solidFill>
                <a:latin typeface="+mn-lt"/>
                <a:sym typeface="Symbol" panose="05050102010706020507" pitchFamily="18" charset="2"/>
              </a:rPr>
              <a:t>|</a:t>
            </a:r>
            <a:r>
              <a:rPr lang="zh-CN" altLang="en-US" sz="2000" dirty="0">
                <a:solidFill>
                  <a:srgbClr val="006600"/>
                </a:solidFill>
                <a:latin typeface="+mj-ea"/>
                <a:ea typeface="+mj-ea"/>
                <a:sym typeface="Symbol" panose="05050102010706020507" pitchFamily="18" charset="2"/>
              </a:rPr>
              <a:t>是</a:t>
            </a:r>
            <a:r>
              <a:rPr lang="en-US" altLang="zh-CN" sz="2000" i="1" dirty="0">
                <a:solidFill>
                  <a:srgbClr val="006600"/>
                </a:solidFill>
                <a:latin typeface="+mn-lt"/>
                <a:sym typeface="Symbol" panose="05050102010706020507" pitchFamily="18" charset="2"/>
              </a:rPr>
              <a:t>n</a:t>
            </a:r>
            <a:r>
              <a:rPr lang="zh-CN" altLang="en-US" sz="2000" dirty="0">
                <a:solidFill>
                  <a:srgbClr val="006600"/>
                </a:solidFill>
                <a:latin typeface="+mj-ea"/>
                <a:ea typeface="+mj-ea"/>
                <a:sym typeface="Symbol" panose="05050102010706020507" pitchFamily="18" charset="2"/>
              </a:rPr>
              <a:t>的整除因子</a:t>
            </a:r>
            <a:r>
              <a:rPr lang="zh-CN" altLang="en-US" sz="2000" dirty="0">
                <a:solidFill>
                  <a:srgbClr val="006600"/>
                </a:solidFill>
                <a:latin typeface="+mn-lt"/>
                <a:sym typeface="Symbol" panose="05050102010706020507" pitchFamily="18" charset="2"/>
              </a:rPr>
              <a:t>。</a:t>
            </a:r>
            <a:endParaRPr lang="zh-CN" altLang="en-US" sz="2000" dirty="0">
              <a:solidFill>
                <a:srgbClr val="006600"/>
              </a:solidFill>
              <a:latin typeface="+mn-lt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438F3C54-51A5-4A92-BC29-C40BF6E40671}"/>
              </a:ext>
            </a:extLst>
          </p:cNvPr>
          <p:cNvSpPr txBox="1"/>
          <p:nvPr/>
        </p:nvSpPr>
        <p:spPr>
          <a:xfrm>
            <a:off x="688740" y="2120729"/>
            <a:ext cx="776652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altLang="zh-CN" sz="2400" b="0" i="0" u="none" strike="noStrike" baseline="0" dirty="0">
                <a:solidFill>
                  <a:srgbClr val="C00000"/>
                </a:solidFill>
                <a:latin typeface="Amasis MT Pro Medium" panose="02040604050005020304" pitchFamily="18" charset="0"/>
              </a:rPr>
              <a:t>For any positive integers </a:t>
            </a:r>
            <a:r>
              <a:rPr lang="en-US" altLang="zh-CN" sz="2400" b="0" i="1" u="none" strike="noStrike" baseline="0" dirty="0">
                <a:solidFill>
                  <a:srgbClr val="C00000"/>
                </a:solidFill>
                <a:latin typeface="Amasis MT Pro Medium" panose="02040604050005020304" pitchFamily="18" charset="0"/>
              </a:rPr>
              <a:t>a</a:t>
            </a:r>
            <a:r>
              <a:rPr lang="en-US" altLang="zh-CN" sz="2400" b="0" i="0" u="none" strike="noStrike" baseline="0" dirty="0">
                <a:solidFill>
                  <a:srgbClr val="C00000"/>
                </a:solidFill>
                <a:latin typeface="Amasis MT Pro Medium" panose="02040604050005020304" pitchFamily="18" charset="0"/>
              </a:rPr>
              <a:t> and </a:t>
            </a:r>
            <a:r>
              <a:rPr lang="en-US" altLang="zh-CN" sz="2400" b="0" i="1" u="none" strike="noStrike" baseline="0" dirty="0">
                <a:solidFill>
                  <a:srgbClr val="C00000"/>
                </a:solidFill>
                <a:latin typeface="Amasis MT Pro Medium" panose="02040604050005020304" pitchFamily="18" charset="0"/>
              </a:rPr>
              <a:t>n</a:t>
            </a:r>
            <a:r>
              <a:rPr lang="en-US" altLang="zh-CN" sz="2400" b="0" i="0" u="none" strike="noStrike" baseline="0" dirty="0">
                <a:solidFill>
                  <a:srgbClr val="C00000"/>
                </a:solidFill>
                <a:latin typeface="Amasis MT Pro Medium" panose="02040604050005020304" pitchFamily="18" charset="0"/>
              </a:rPr>
              <a:t>, if </a:t>
            </a:r>
            <a:r>
              <a:rPr lang="en-US" altLang="zh-CN" sz="2400" b="0" i="1" u="none" strike="noStrike" baseline="0" dirty="0">
                <a:solidFill>
                  <a:srgbClr val="C00000"/>
                </a:solidFill>
                <a:latin typeface="Amasis MT Pro Medium" panose="02040604050005020304" pitchFamily="18" charset="0"/>
              </a:rPr>
              <a:t>d</a:t>
            </a:r>
            <a:r>
              <a:rPr lang="en-US" altLang="zh-CN" sz="2400" b="0" i="0" u="none" strike="noStrike" baseline="0" dirty="0">
                <a:solidFill>
                  <a:srgbClr val="C00000"/>
                </a:solidFill>
                <a:latin typeface="Amasis MT Pro Medium" panose="02040604050005020304" pitchFamily="18" charset="0"/>
              </a:rPr>
              <a:t> = </a:t>
            </a:r>
            <a:r>
              <a:rPr lang="en-US" altLang="zh-CN" sz="2400" b="0" i="0" u="none" strike="noStrike" baseline="0" dirty="0" err="1">
                <a:solidFill>
                  <a:srgbClr val="C00000"/>
                </a:solidFill>
                <a:latin typeface="Amasis MT Pro Medium" panose="02040604050005020304" pitchFamily="18" charset="0"/>
              </a:rPr>
              <a:t>gcd</a:t>
            </a:r>
            <a:r>
              <a:rPr lang="en-US" altLang="zh-CN" sz="2400" dirty="0">
                <a:solidFill>
                  <a:srgbClr val="C00000"/>
                </a:solidFill>
                <a:latin typeface="Amasis MT Pro Medium" panose="02040604050005020304" pitchFamily="18" charset="0"/>
              </a:rPr>
              <a:t>(</a:t>
            </a:r>
            <a:r>
              <a:rPr lang="en-US" altLang="zh-CN" sz="2400" i="1" dirty="0" err="1">
                <a:solidFill>
                  <a:srgbClr val="C00000"/>
                </a:solidFill>
                <a:latin typeface="Amasis MT Pro Medium" panose="02040604050005020304" pitchFamily="18" charset="0"/>
              </a:rPr>
              <a:t>a</a:t>
            </a:r>
            <a:r>
              <a:rPr lang="en-US" altLang="zh-CN" sz="2400" dirty="0" err="1">
                <a:solidFill>
                  <a:srgbClr val="C00000"/>
                </a:solidFill>
                <a:latin typeface="Amasis MT Pro Medium" panose="02040604050005020304" pitchFamily="18" charset="0"/>
              </a:rPr>
              <a:t>,</a:t>
            </a:r>
            <a:r>
              <a:rPr lang="en-US" altLang="zh-CN" sz="2400" i="1" dirty="0" err="1">
                <a:solidFill>
                  <a:srgbClr val="C00000"/>
                </a:solidFill>
                <a:latin typeface="Amasis MT Pro Medium" panose="02040604050005020304" pitchFamily="18" charset="0"/>
              </a:rPr>
              <a:t>n</a:t>
            </a:r>
            <a:r>
              <a:rPr lang="en-US" altLang="zh-CN" sz="2400" dirty="0">
                <a:solidFill>
                  <a:srgbClr val="C00000"/>
                </a:solidFill>
                <a:latin typeface="Amasis MT Pro Medium" panose="02040604050005020304" pitchFamily="18" charset="0"/>
              </a:rPr>
              <a:t>), </a:t>
            </a:r>
            <a:r>
              <a:rPr lang="en-US" altLang="zh-CN" sz="2400" b="0" i="0" u="none" strike="noStrike" baseline="0" dirty="0">
                <a:solidFill>
                  <a:srgbClr val="C00000"/>
                </a:solidFill>
                <a:latin typeface="Amasis MT Pro Medium" panose="02040604050005020304" pitchFamily="18" charset="0"/>
              </a:rPr>
              <a:t>then </a:t>
            </a:r>
            <a:r>
              <a:rPr lang="en-US" altLang="zh-CN" sz="2400" b="0" i="0" u="none" strike="noStrike" baseline="0" dirty="0">
                <a:solidFill>
                  <a:srgbClr val="C00000"/>
                </a:solidFill>
                <a:latin typeface="Amasis MT Pro Medium" panose="02040604050005020304" pitchFamily="18" charset="0"/>
                <a:sym typeface="Symbol" panose="05050102010706020507" pitchFamily="18" charset="2"/>
              </a:rPr>
              <a:t></a:t>
            </a:r>
            <a:r>
              <a:rPr lang="en-US" altLang="zh-CN" sz="2400" b="0" i="1" u="none" strike="noStrike" baseline="0" dirty="0">
                <a:solidFill>
                  <a:srgbClr val="C00000"/>
                </a:solidFill>
                <a:latin typeface="Amasis MT Pro Medium" panose="02040604050005020304" pitchFamily="18" charset="0"/>
                <a:sym typeface="Symbol" panose="05050102010706020507" pitchFamily="18" charset="2"/>
              </a:rPr>
              <a:t>a</a:t>
            </a:r>
            <a:r>
              <a:rPr lang="en-US" altLang="zh-CN" sz="2400" b="0" i="0" u="none" strike="noStrike" baseline="0" dirty="0">
                <a:solidFill>
                  <a:srgbClr val="C00000"/>
                </a:solidFill>
                <a:latin typeface="Amasis MT Pro Medium" panose="02040604050005020304" pitchFamily="18" charset="0"/>
                <a:sym typeface="Symbol" panose="05050102010706020507" pitchFamily="18" charset="2"/>
              </a:rPr>
              <a:t> = </a:t>
            </a:r>
            <a:r>
              <a:rPr lang="en-US" altLang="zh-CN" sz="2400" b="0" i="1" u="none" strike="noStrike" baseline="0" dirty="0">
                <a:solidFill>
                  <a:srgbClr val="C00000"/>
                </a:solidFill>
                <a:latin typeface="Amasis MT Pro Medium" panose="02040604050005020304" pitchFamily="18" charset="0"/>
                <a:sym typeface="Symbol" panose="05050102010706020507" pitchFamily="18" charset="2"/>
              </a:rPr>
              <a:t>d</a:t>
            </a:r>
            <a:r>
              <a:rPr lang="en-US" altLang="zh-CN" sz="2400" b="0" i="0" u="none" strike="noStrike" baseline="0" dirty="0">
                <a:solidFill>
                  <a:srgbClr val="C00000"/>
                </a:solidFill>
                <a:latin typeface="Amasis MT Pro Medium" panose="02040604050005020304" pitchFamily="18" charset="0"/>
                <a:sym typeface="Symbol" panose="05050102010706020507" pitchFamily="18" charset="2"/>
              </a:rPr>
              <a:t> = {0</a:t>
            </a:r>
            <a:r>
              <a:rPr lang="en-US" altLang="zh-CN" sz="2400" b="0" i="1" u="none" strike="noStrike" baseline="0" dirty="0">
                <a:solidFill>
                  <a:srgbClr val="C00000"/>
                </a:solidFill>
                <a:latin typeface="Amasis MT Pro Medium" panose="02040604050005020304" pitchFamily="18" charset="0"/>
                <a:sym typeface="Symbol" panose="05050102010706020507" pitchFamily="18" charset="2"/>
              </a:rPr>
              <a:t>d</a:t>
            </a:r>
            <a:r>
              <a:rPr lang="en-US" altLang="zh-CN" sz="2400" b="0" i="0" u="none" strike="noStrike" baseline="0" dirty="0">
                <a:solidFill>
                  <a:srgbClr val="C00000"/>
                </a:solidFill>
                <a:latin typeface="Amasis MT Pro Medium" panose="02040604050005020304" pitchFamily="18" charset="0"/>
                <a:sym typeface="Symbol" panose="05050102010706020507" pitchFamily="18" charset="2"/>
              </a:rPr>
              <a:t>, 1</a:t>
            </a:r>
            <a:r>
              <a:rPr lang="en-US" altLang="zh-CN" sz="2400" b="0" i="1" u="none" strike="noStrike" baseline="0" dirty="0">
                <a:solidFill>
                  <a:srgbClr val="C00000"/>
                </a:solidFill>
                <a:latin typeface="Amasis MT Pro Medium" panose="02040604050005020304" pitchFamily="18" charset="0"/>
                <a:sym typeface="Symbol" panose="05050102010706020507" pitchFamily="18" charset="2"/>
              </a:rPr>
              <a:t>d</a:t>
            </a:r>
            <a:r>
              <a:rPr lang="en-US" altLang="zh-CN" sz="2400" b="0" i="0" u="none" strike="noStrike" baseline="0" dirty="0">
                <a:solidFill>
                  <a:srgbClr val="C00000"/>
                </a:solidFill>
                <a:latin typeface="Amasis MT Pro Medium" panose="02040604050005020304" pitchFamily="18" charset="0"/>
                <a:sym typeface="Symbol" panose="05050102010706020507" pitchFamily="18" charset="2"/>
              </a:rPr>
              <a:t>, 2</a:t>
            </a:r>
            <a:r>
              <a:rPr lang="en-US" altLang="zh-CN" sz="2400" b="0" i="1" u="none" strike="noStrike" baseline="0" dirty="0">
                <a:solidFill>
                  <a:srgbClr val="C00000"/>
                </a:solidFill>
                <a:latin typeface="Amasis MT Pro Medium" panose="02040604050005020304" pitchFamily="18" charset="0"/>
                <a:sym typeface="Symbol" panose="05050102010706020507" pitchFamily="18" charset="2"/>
              </a:rPr>
              <a:t>d</a:t>
            </a:r>
            <a:r>
              <a:rPr lang="en-US" altLang="zh-CN" sz="2400" b="0" i="0" u="none" strike="noStrike" baseline="0" dirty="0">
                <a:solidFill>
                  <a:srgbClr val="C00000"/>
                </a:solidFill>
                <a:latin typeface="Amasis MT Pro Medium" panose="02040604050005020304" pitchFamily="18" charset="0"/>
                <a:sym typeface="Symbol" panose="05050102010706020507" pitchFamily="18" charset="2"/>
              </a:rPr>
              <a:t>, …, ((</a:t>
            </a:r>
            <a:r>
              <a:rPr lang="en-US" altLang="zh-CN" sz="2400" b="0" i="1" u="none" strike="noStrike" baseline="0" dirty="0">
                <a:solidFill>
                  <a:srgbClr val="C00000"/>
                </a:solidFill>
                <a:latin typeface="Amasis MT Pro Medium" panose="02040604050005020304" pitchFamily="18" charset="0"/>
                <a:sym typeface="Symbol" panose="05050102010706020507" pitchFamily="18" charset="2"/>
              </a:rPr>
              <a:t>n</a:t>
            </a:r>
            <a:r>
              <a:rPr lang="en-US" altLang="zh-CN" sz="2400" b="0" i="0" u="none" strike="noStrike" baseline="0" dirty="0">
                <a:solidFill>
                  <a:srgbClr val="C00000"/>
                </a:solidFill>
                <a:latin typeface="Amasis MT Pro Medium" panose="02040604050005020304" pitchFamily="18" charset="0"/>
                <a:sym typeface="Symbol" panose="05050102010706020507" pitchFamily="18" charset="2"/>
              </a:rPr>
              <a:t>/</a:t>
            </a:r>
            <a:r>
              <a:rPr lang="en-US" altLang="zh-CN" sz="2400" b="0" i="1" u="none" strike="noStrike" baseline="0" dirty="0">
                <a:solidFill>
                  <a:srgbClr val="C00000"/>
                </a:solidFill>
                <a:latin typeface="Amasis MT Pro Medium" panose="02040604050005020304" pitchFamily="18" charset="0"/>
                <a:sym typeface="Symbol" panose="05050102010706020507" pitchFamily="18" charset="2"/>
              </a:rPr>
              <a:t>d</a:t>
            </a:r>
            <a:r>
              <a:rPr lang="en-US" altLang="zh-CN" sz="2400" b="0" i="0" u="none" strike="noStrike" baseline="0" dirty="0">
                <a:solidFill>
                  <a:srgbClr val="C00000"/>
                </a:solidFill>
                <a:latin typeface="Amasis MT Pro Medium" panose="02040604050005020304" pitchFamily="18" charset="0"/>
                <a:sym typeface="Symbol" panose="05050102010706020507" pitchFamily="18" charset="2"/>
              </a:rPr>
              <a:t>)-1)</a:t>
            </a:r>
            <a:r>
              <a:rPr lang="en-US" altLang="zh-CN" sz="2400" b="0" i="1" u="none" strike="noStrike" baseline="0" dirty="0">
                <a:solidFill>
                  <a:srgbClr val="C00000"/>
                </a:solidFill>
                <a:latin typeface="Amasis MT Pro Medium" panose="02040604050005020304" pitchFamily="18" charset="0"/>
                <a:sym typeface="Symbol" panose="05050102010706020507" pitchFamily="18" charset="2"/>
              </a:rPr>
              <a:t>d</a:t>
            </a:r>
            <a:r>
              <a:rPr lang="en-US" altLang="zh-CN" sz="2400" b="0" i="0" u="none" strike="noStrike" baseline="0" dirty="0">
                <a:solidFill>
                  <a:srgbClr val="C00000"/>
                </a:solidFill>
                <a:latin typeface="Amasis MT Pro Medium" panose="02040604050005020304" pitchFamily="18" charset="0"/>
                <a:sym typeface="Symbol" panose="05050102010706020507" pitchFamily="18" charset="2"/>
              </a:rPr>
              <a:t> } in </a:t>
            </a:r>
            <a:r>
              <a:rPr lang="en-US" altLang="zh-CN" sz="2400" b="0" i="1" u="none" strike="noStrike" baseline="0" dirty="0">
                <a:solidFill>
                  <a:srgbClr val="C00000"/>
                </a:solidFill>
                <a:latin typeface="Amasis MT Pro Medium" panose="02040604050005020304" pitchFamily="18" charset="0"/>
                <a:sym typeface="Symbol" panose="05050102010706020507" pitchFamily="18" charset="2"/>
              </a:rPr>
              <a:t>Z</a:t>
            </a:r>
            <a:r>
              <a:rPr lang="en-US" altLang="zh-CN" sz="2400" b="0" i="1" u="none" strike="noStrike" baseline="-25000" dirty="0">
                <a:solidFill>
                  <a:srgbClr val="C00000"/>
                </a:solidFill>
                <a:latin typeface="Amasis MT Pro Medium" panose="02040604050005020304" pitchFamily="18" charset="0"/>
                <a:sym typeface="Symbol" panose="05050102010706020507" pitchFamily="18" charset="2"/>
              </a:rPr>
              <a:t>n</a:t>
            </a:r>
            <a:r>
              <a:rPr lang="en-US" altLang="zh-CN" sz="2400" b="0" i="0" u="none" strike="noStrike" dirty="0">
                <a:solidFill>
                  <a:srgbClr val="C00000"/>
                </a:solidFill>
                <a:latin typeface="Amasis MT Pro Medium" panose="02040604050005020304" pitchFamily="18" charset="0"/>
                <a:sym typeface="Symbol" panose="05050102010706020507" pitchFamily="18" charset="2"/>
              </a:rPr>
              <a:t>, and thus |</a:t>
            </a:r>
            <a:r>
              <a:rPr lang="en-US" altLang="zh-CN" sz="2400" b="0" i="1" u="none" strike="noStrike" dirty="0">
                <a:solidFill>
                  <a:srgbClr val="C00000"/>
                </a:solidFill>
                <a:latin typeface="Amasis MT Pro Medium" panose="02040604050005020304" pitchFamily="18" charset="0"/>
                <a:sym typeface="Symbol" panose="05050102010706020507" pitchFamily="18" charset="2"/>
              </a:rPr>
              <a:t>a</a:t>
            </a:r>
            <a:r>
              <a:rPr lang="en-US" altLang="zh-CN" sz="2400" b="0" i="0" u="none" strike="noStrike" dirty="0">
                <a:solidFill>
                  <a:srgbClr val="C00000"/>
                </a:solidFill>
                <a:latin typeface="Amasis MT Pro Medium" panose="02040604050005020304" pitchFamily="18" charset="0"/>
                <a:sym typeface="Symbol" panose="05050102010706020507" pitchFamily="18" charset="2"/>
              </a:rPr>
              <a:t>| = </a:t>
            </a:r>
            <a:r>
              <a:rPr lang="en-US" altLang="zh-CN" sz="2400" b="0" i="1" u="none" strike="noStrike" dirty="0">
                <a:solidFill>
                  <a:srgbClr val="C00000"/>
                </a:solidFill>
                <a:latin typeface="Amasis MT Pro Medium" panose="02040604050005020304" pitchFamily="18" charset="0"/>
                <a:sym typeface="Symbol" panose="05050102010706020507" pitchFamily="18" charset="2"/>
              </a:rPr>
              <a:t>n</a:t>
            </a:r>
            <a:r>
              <a:rPr lang="en-US" altLang="zh-CN" sz="2400" b="0" i="0" u="none" strike="noStrike" dirty="0">
                <a:solidFill>
                  <a:srgbClr val="C00000"/>
                </a:solidFill>
                <a:latin typeface="Amasis MT Pro Medium" panose="02040604050005020304" pitchFamily="18" charset="0"/>
                <a:sym typeface="Symbol" panose="05050102010706020507" pitchFamily="18" charset="2"/>
              </a:rPr>
              <a:t>/</a:t>
            </a:r>
            <a:r>
              <a:rPr lang="en-US" altLang="zh-CN" sz="2400" b="0" i="1" u="none" strike="noStrike" dirty="0">
                <a:solidFill>
                  <a:srgbClr val="C00000"/>
                </a:solidFill>
                <a:latin typeface="Amasis MT Pro Medium" panose="02040604050005020304" pitchFamily="18" charset="0"/>
                <a:sym typeface="Symbol" panose="05050102010706020507" pitchFamily="18" charset="2"/>
              </a:rPr>
              <a:t>d</a:t>
            </a:r>
            <a:r>
              <a:rPr lang="zh-CN" altLang="en-US" sz="2400" dirty="0">
                <a:solidFill>
                  <a:srgbClr val="C00000"/>
                </a:solidFill>
                <a:latin typeface="Amasis MT Pro Medium" panose="02040604050005020304" pitchFamily="18" charset="0"/>
                <a:sym typeface="Symbol" panose="05050102010706020507" pitchFamily="18" charset="2"/>
              </a:rPr>
              <a:t>。</a:t>
            </a:r>
            <a:endParaRPr lang="en-US" altLang="zh-CN" sz="2400" b="0" i="0" u="none" strike="noStrike" baseline="0" dirty="0">
              <a:solidFill>
                <a:srgbClr val="C00000"/>
              </a:solidFill>
              <a:latin typeface="Amasis MT Pro Medium" panose="02040604050005020304" pitchFamily="18" charset="0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718D5DBD-D4E8-41C3-82F9-F9D823BDE069}"/>
              </a:ext>
            </a:extLst>
          </p:cNvPr>
          <p:cNvSpPr txBox="1"/>
          <p:nvPr/>
        </p:nvSpPr>
        <p:spPr>
          <a:xfrm>
            <a:off x="688740" y="3342861"/>
            <a:ext cx="7488832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证明</a:t>
            </a:r>
            <a:r>
              <a:rPr lang="zh-CN" altLang="en-US" sz="2000" dirty="0">
                <a:latin typeface="楷体" panose="02010609060101010101" pitchFamily="49" charset="-122"/>
                <a:ea typeface="楷体" panose="02010609060101010101" pitchFamily="49" charset="-122"/>
              </a:rPr>
              <a:t>：</a:t>
            </a:r>
            <a:endParaRPr lang="en-US" altLang="zh-CN" sz="20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spcBef>
                <a:spcPts val="600"/>
              </a:spcBef>
            </a:pPr>
            <a:r>
              <a:rPr lang="zh-CN" altLang="en-US" sz="2000" dirty="0">
                <a:latin typeface="楷体" panose="02010609060101010101" pitchFamily="49" charset="-122"/>
                <a:ea typeface="楷体" panose="02010609060101010101" pitchFamily="49" charset="-122"/>
              </a:rPr>
              <a:t>先证明</a:t>
            </a:r>
            <a:r>
              <a:rPr lang="en-US" altLang="zh-CN" sz="2000" i="1" dirty="0">
                <a:latin typeface="+mn-lt"/>
                <a:ea typeface="楷体" panose="02010609060101010101" pitchFamily="49" charset="-122"/>
              </a:rPr>
              <a:t>d</a:t>
            </a:r>
            <a:r>
              <a:rPr lang="en-US" altLang="zh-CN" sz="2000" dirty="0">
                <a:latin typeface="+mn-lt"/>
                <a:ea typeface="楷体" panose="02010609060101010101" pitchFamily="49" charset="-122"/>
                <a:sym typeface="Symbol" panose="05050102010706020507" pitchFamily="18" charset="2"/>
              </a:rPr>
              <a:t></a:t>
            </a:r>
            <a:r>
              <a:rPr lang="en-US" altLang="zh-CN" sz="2000" i="1" dirty="0">
                <a:latin typeface="+mn-lt"/>
                <a:ea typeface="楷体" panose="02010609060101010101" pitchFamily="49" charset="-122"/>
                <a:sym typeface="Symbol" panose="05050102010706020507" pitchFamily="18" charset="2"/>
              </a:rPr>
              <a:t>a</a:t>
            </a:r>
            <a:r>
              <a:rPr lang="en-US" altLang="zh-CN" sz="2000" dirty="0">
                <a:latin typeface="+mn-lt"/>
                <a:ea typeface="楷体" panose="02010609060101010101" pitchFamily="49" charset="-122"/>
                <a:sym typeface="Symbol" panose="05050102010706020507" pitchFamily="18" charset="2"/>
              </a:rPr>
              <a:t></a:t>
            </a:r>
            <a:r>
              <a:rPr lang="en-US" altLang="zh-CN" sz="2000" dirty="0">
                <a:latin typeface="楷体" panose="02010609060101010101" pitchFamily="49" charset="-122"/>
                <a:ea typeface="楷体" panose="02010609060101010101" pitchFamily="49" charset="-122"/>
                <a:sym typeface="Symbol" panose="05050102010706020507" pitchFamily="18" charset="2"/>
              </a:rPr>
              <a:t>: </a:t>
            </a:r>
            <a:r>
              <a:rPr lang="zh-CN" altLang="en-US" sz="2000" dirty="0">
                <a:latin typeface="楷体" panose="02010609060101010101" pitchFamily="49" charset="-122"/>
                <a:ea typeface="楷体" panose="02010609060101010101" pitchFamily="49" charset="-122"/>
                <a:sym typeface="Symbol" panose="05050102010706020507" pitchFamily="18" charset="2"/>
              </a:rPr>
              <a:t>由于</a:t>
            </a:r>
            <a:r>
              <a:rPr lang="en-US" altLang="zh-CN" sz="2000" i="1" dirty="0">
                <a:latin typeface="+mn-lt"/>
                <a:ea typeface="楷体" panose="02010609060101010101" pitchFamily="49" charset="-122"/>
                <a:sym typeface="Symbol" panose="05050102010706020507" pitchFamily="18" charset="2"/>
              </a:rPr>
              <a:t>d</a:t>
            </a:r>
            <a:r>
              <a:rPr lang="zh-CN" altLang="en-US" sz="2000" dirty="0">
                <a:latin typeface="+mn-lt"/>
                <a:ea typeface="楷体" panose="02010609060101010101" pitchFamily="49" charset="-122"/>
                <a:sym typeface="Symbol" panose="05050102010706020507" pitchFamily="18" charset="2"/>
              </a:rPr>
              <a:t>是</a:t>
            </a:r>
            <a:r>
              <a:rPr lang="en-US" altLang="zh-CN" sz="2000" i="1" dirty="0">
                <a:latin typeface="+mn-lt"/>
                <a:ea typeface="楷体" panose="02010609060101010101" pitchFamily="49" charset="-122"/>
                <a:sym typeface="Symbol" panose="05050102010706020507" pitchFamily="18" charset="2"/>
              </a:rPr>
              <a:t>a</a:t>
            </a:r>
            <a:r>
              <a:rPr lang="zh-CN" altLang="en-US" sz="2000" dirty="0">
                <a:latin typeface="楷体" panose="02010609060101010101" pitchFamily="49" charset="-122"/>
                <a:ea typeface="楷体" panose="02010609060101010101" pitchFamily="49" charset="-122"/>
                <a:sym typeface="Symbol" panose="05050102010706020507" pitchFamily="18" charset="2"/>
              </a:rPr>
              <a:t>和</a:t>
            </a:r>
            <a:r>
              <a:rPr lang="en-US" altLang="zh-CN" sz="2000" i="1" dirty="0">
                <a:latin typeface="+mn-lt"/>
                <a:ea typeface="楷体" panose="02010609060101010101" pitchFamily="49" charset="-122"/>
                <a:sym typeface="Symbol" panose="05050102010706020507" pitchFamily="18" charset="2"/>
              </a:rPr>
              <a:t>n</a:t>
            </a:r>
            <a:r>
              <a:rPr lang="zh-CN" altLang="en-US" sz="2000" dirty="0">
                <a:latin typeface="楷体" panose="02010609060101010101" pitchFamily="49" charset="-122"/>
                <a:ea typeface="楷体" panose="02010609060101010101" pitchFamily="49" charset="-122"/>
                <a:sym typeface="Symbol" panose="05050102010706020507" pitchFamily="18" charset="2"/>
              </a:rPr>
              <a:t>的最大公约数，所以存在整数</a:t>
            </a:r>
            <a:r>
              <a:rPr lang="en-US" altLang="zh-CN" sz="2000" i="1" dirty="0">
                <a:latin typeface="+mn-lt"/>
                <a:ea typeface="楷体" panose="02010609060101010101" pitchFamily="49" charset="-122"/>
                <a:sym typeface="Symbol" panose="05050102010706020507" pitchFamily="18" charset="2"/>
              </a:rPr>
              <a:t>x</a:t>
            </a:r>
            <a:r>
              <a:rPr lang="en-US" altLang="zh-CN" sz="2000" dirty="0">
                <a:latin typeface="+mn-lt"/>
                <a:ea typeface="楷体" panose="02010609060101010101" pitchFamily="49" charset="-122"/>
                <a:sym typeface="Symbol" panose="05050102010706020507" pitchFamily="18" charset="2"/>
              </a:rPr>
              <a:t>’, </a:t>
            </a:r>
            <a:r>
              <a:rPr lang="en-US" altLang="zh-CN" sz="2000" i="1" dirty="0">
                <a:latin typeface="+mn-lt"/>
                <a:ea typeface="楷体" panose="02010609060101010101" pitchFamily="49" charset="-122"/>
                <a:sym typeface="Symbol" panose="05050102010706020507" pitchFamily="18" charset="2"/>
              </a:rPr>
              <a:t>y</a:t>
            </a:r>
            <a:r>
              <a:rPr lang="en-US" altLang="zh-CN" sz="2000" dirty="0">
                <a:latin typeface="+mn-lt"/>
                <a:ea typeface="楷体" panose="02010609060101010101" pitchFamily="49" charset="-122"/>
                <a:sym typeface="Symbol" panose="05050102010706020507" pitchFamily="18" charset="2"/>
              </a:rPr>
              <a:t>’</a:t>
            </a:r>
            <a:r>
              <a:rPr lang="zh-CN" altLang="en-US" sz="2000" dirty="0">
                <a:latin typeface="楷体" panose="02010609060101010101" pitchFamily="49" charset="-122"/>
                <a:ea typeface="楷体" panose="02010609060101010101" pitchFamily="49" charset="-122"/>
                <a:sym typeface="Symbol" panose="05050102010706020507" pitchFamily="18" charset="2"/>
              </a:rPr>
              <a:t>，满足：</a:t>
            </a:r>
            <a:r>
              <a:rPr lang="en-US" altLang="zh-CN" sz="2000" i="1" dirty="0">
                <a:latin typeface="+mn-lt"/>
                <a:ea typeface="楷体" panose="02010609060101010101" pitchFamily="49" charset="-122"/>
                <a:sym typeface="Symbol" panose="05050102010706020507" pitchFamily="18" charset="2"/>
              </a:rPr>
              <a:t>ax</a:t>
            </a:r>
            <a:r>
              <a:rPr lang="en-US" altLang="zh-CN" sz="2000" dirty="0">
                <a:latin typeface="+mn-lt"/>
                <a:ea typeface="楷体" panose="02010609060101010101" pitchFamily="49" charset="-122"/>
                <a:sym typeface="Symbol" panose="05050102010706020507" pitchFamily="18" charset="2"/>
              </a:rPr>
              <a:t>’+</a:t>
            </a:r>
            <a:r>
              <a:rPr lang="en-US" altLang="zh-CN" sz="2000" i="1" dirty="0" err="1">
                <a:latin typeface="+mn-lt"/>
                <a:ea typeface="楷体" panose="02010609060101010101" pitchFamily="49" charset="-122"/>
                <a:sym typeface="Symbol" panose="05050102010706020507" pitchFamily="18" charset="2"/>
              </a:rPr>
              <a:t>ny</a:t>
            </a:r>
            <a:r>
              <a:rPr lang="en-US" altLang="zh-CN" sz="2000" dirty="0">
                <a:latin typeface="+mn-lt"/>
                <a:ea typeface="楷体" panose="02010609060101010101" pitchFamily="49" charset="-122"/>
                <a:sym typeface="Symbol" panose="05050102010706020507" pitchFamily="18" charset="2"/>
              </a:rPr>
              <a:t>’=</a:t>
            </a:r>
            <a:r>
              <a:rPr lang="en-US" altLang="zh-CN" sz="2000" i="1" dirty="0">
                <a:latin typeface="+mn-lt"/>
                <a:ea typeface="楷体" panose="02010609060101010101" pitchFamily="49" charset="-122"/>
                <a:sym typeface="Symbol" panose="05050102010706020507" pitchFamily="18" charset="2"/>
              </a:rPr>
              <a:t>d</a:t>
            </a:r>
            <a:r>
              <a:rPr lang="en-US" altLang="zh-CN" sz="2000" dirty="0">
                <a:latin typeface="+mn-lt"/>
                <a:ea typeface="楷体" panose="02010609060101010101" pitchFamily="49" charset="-122"/>
                <a:sym typeface="Symbol" panose="05050102010706020507" pitchFamily="18" charset="2"/>
              </a:rPr>
              <a:t>, </a:t>
            </a:r>
            <a:r>
              <a:rPr lang="zh-CN" altLang="en-US" sz="2000" dirty="0">
                <a:latin typeface="楷体" panose="02010609060101010101" pitchFamily="49" charset="-122"/>
                <a:ea typeface="楷体" panose="02010609060101010101" pitchFamily="49" charset="-122"/>
                <a:sym typeface="Symbol" panose="05050102010706020507" pitchFamily="18" charset="2"/>
              </a:rPr>
              <a:t>所以，</a:t>
            </a:r>
            <a:r>
              <a:rPr lang="en-US" altLang="zh-CN" sz="2000" i="1" dirty="0" err="1">
                <a:latin typeface="+mn-lt"/>
                <a:ea typeface="楷体" panose="02010609060101010101" pitchFamily="49" charset="-122"/>
                <a:sym typeface="Symbol" panose="05050102010706020507" pitchFamily="18" charset="2"/>
              </a:rPr>
              <a:t>ax</a:t>
            </a:r>
            <a:r>
              <a:rPr lang="en-US" altLang="zh-CN" sz="2000" dirty="0" err="1">
                <a:latin typeface="+mn-lt"/>
                <a:ea typeface="楷体" panose="02010609060101010101" pitchFamily="49" charset="-122"/>
                <a:sym typeface="Symbol" panose="05050102010706020507" pitchFamily="18" charset="2"/>
              </a:rPr>
              <a:t>’</a:t>
            </a:r>
            <a:r>
              <a:rPr lang="en-US" altLang="zh-CN" sz="2000" i="1" dirty="0" err="1">
                <a:latin typeface="+mn-lt"/>
                <a:ea typeface="楷体" panose="02010609060101010101" pitchFamily="49" charset="-122"/>
                <a:sym typeface="Symbol" panose="05050102010706020507" pitchFamily="18" charset="2"/>
              </a:rPr>
              <a:t>d</a:t>
            </a:r>
            <a:r>
              <a:rPr lang="en-US" altLang="zh-CN" sz="2000" dirty="0">
                <a:latin typeface="+mn-lt"/>
                <a:ea typeface="楷体" panose="02010609060101010101" pitchFamily="49" charset="-122"/>
                <a:sym typeface="Symbol" panose="05050102010706020507" pitchFamily="18" charset="2"/>
              </a:rPr>
              <a:t> mod </a:t>
            </a:r>
            <a:r>
              <a:rPr lang="en-US" altLang="zh-CN" sz="2000" i="1" dirty="0">
                <a:latin typeface="+mn-lt"/>
                <a:ea typeface="楷体" panose="02010609060101010101" pitchFamily="49" charset="-122"/>
                <a:sym typeface="Symbol" panose="05050102010706020507" pitchFamily="18" charset="2"/>
              </a:rPr>
              <a:t>n</a:t>
            </a:r>
            <a:r>
              <a:rPr lang="en-US" altLang="zh-CN" sz="2000" dirty="0">
                <a:latin typeface="楷体" panose="02010609060101010101" pitchFamily="49" charset="-122"/>
                <a:ea typeface="楷体" panose="02010609060101010101" pitchFamily="49" charset="-122"/>
                <a:sym typeface="Symbol" panose="05050102010706020507" pitchFamily="18" charset="2"/>
              </a:rPr>
              <a:t>, </a:t>
            </a:r>
            <a:r>
              <a:rPr lang="zh-CN" altLang="en-US" sz="2000" dirty="0">
                <a:latin typeface="楷体" panose="02010609060101010101" pitchFamily="49" charset="-122"/>
                <a:ea typeface="楷体" panose="02010609060101010101" pitchFamily="49" charset="-122"/>
                <a:sym typeface="Symbol" panose="05050102010706020507" pitchFamily="18" charset="2"/>
              </a:rPr>
              <a:t>即</a:t>
            </a:r>
            <a:r>
              <a:rPr lang="en-US" altLang="zh-CN" sz="2000" i="1" dirty="0">
                <a:latin typeface="+mn-lt"/>
                <a:ea typeface="楷体" panose="02010609060101010101" pitchFamily="49" charset="-122"/>
                <a:sym typeface="Symbol" panose="05050102010706020507" pitchFamily="18" charset="2"/>
              </a:rPr>
              <a:t>d</a:t>
            </a:r>
            <a:r>
              <a:rPr lang="en-US" altLang="zh-CN" sz="2000" dirty="0">
                <a:latin typeface="+mn-lt"/>
                <a:ea typeface="楷体" panose="02010609060101010101" pitchFamily="49" charset="-122"/>
                <a:sym typeface="Symbol" panose="05050102010706020507" pitchFamily="18" charset="2"/>
              </a:rPr>
              <a:t></a:t>
            </a:r>
            <a:r>
              <a:rPr lang="en-US" altLang="zh-CN" sz="2000" i="1" dirty="0">
                <a:latin typeface="+mn-lt"/>
                <a:ea typeface="楷体" panose="02010609060101010101" pitchFamily="49" charset="-122"/>
                <a:sym typeface="Symbol" panose="05050102010706020507" pitchFamily="18" charset="2"/>
              </a:rPr>
              <a:t>a</a:t>
            </a:r>
            <a:r>
              <a:rPr lang="en-US" altLang="zh-CN" sz="2000" dirty="0">
                <a:latin typeface="+mn-lt"/>
                <a:ea typeface="楷体" panose="02010609060101010101" pitchFamily="49" charset="-122"/>
                <a:sym typeface="Symbol" panose="05050102010706020507" pitchFamily="18" charset="2"/>
              </a:rPr>
              <a:t></a:t>
            </a:r>
            <a:r>
              <a:rPr lang="zh-CN" altLang="en-US" sz="2000" dirty="0">
                <a:latin typeface="楷体" panose="02010609060101010101" pitchFamily="49" charset="-122"/>
                <a:ea typeface="楷体" panose="02010609060101010101" pitchFamily="49" charset="-122"/>
                <a:sym typeface="Symbol" panose="05050102010706020507" pitchFamily="18" charset="2"/>
              </a:rPr>
              <a:t>。</a:t>
            </a:r>
            <a:endParaRPr lang="en-US" altLang="zh-CN" sz="2000" dirty="0">
              <a:latin typeface="楷体" panose="02010609060101010101" pitchFamily="49" charset="-122"/>
              <a:ea typeface="楷体" panose="02010609060101010101" pitchFamily="49" charset="-122"/>
              <a:sym typeface="Symbol" panose="05050102010706020507" pitchFamily="18" charset="2"/>
            </a:endParaRPr>
          </a:p>
          <a:p>
            <a:pPr>
              <a:spcBef>
                <a:spcPts val="600"/>
              </a:spcBef>
            </a:pPr>
            <a:r>
              <a:rPr lang="zh-CN" altLang="en-US" sz="2000" dirty="0">
                <a:latin typeface="楷体" panose="02010609060101010101" pitchFamily="49" charset="-122"/>
                <a:ea typeface="楷体" panose="02010609060101010101" pitchFamily="49" charset="-122"/>
                <a:sym typeface="Symbol" panose="05050102010706020507" pitchFamily="18" charset="2"/>
              </a:rPr>
              <a:t>证明</a:t>
            </a:r>
            <a:r>
              <a:rPr lang="zh-CN" altLang="en-US" sz="2000" b="1" dirty="0">
                <a:solidFill>
                  <a:srgbClr val="C00000"/>
                </a:solidFill>
                <a:latin typeface="+mn-lt"/>
                <a:ea typeface="楷体" panose="02010609060101010101" pitchFamily="49" charset="-122"/>
                <a:sym typeface="Symbol" panose="05050102010706020507" pitchFamily="18" charset="2"/>
              </a:rPr>
              <a:t></a:t>
            </a:r>
            <a:r>
              <a:rPr lang="en-US" altLang="zh-CN" sz="2000" b="1" i="1" dirty="0">
                <a:solidFill>
                  <a:srgbClr val="C00000"/>
                </a:solidFill>
                <a:latin typeface="+mn-lt"/>
                <a:ea typeface="楷体" panose="02010609060101010101" pitchFamily="49" charset="-122"/>
                <a:sym typeface="Symbol" panose="05050102010706020507" pitchFamily="18" charset="2"/>
              </a:rPr>
              <a:t>d</a:t>
            </a:r>
            <a:r>
              <a:rPr lang="zh-CN" altLang="en-US" sz="2000" b="1" dirty="0">
                <a:solidFill>
                  <a:srgbClr val="C00000"/>
                </a:solidFill>
                <a:latin typeface="+mn-lt"/>
                <a:ea typeface="楷体" panose="02010609060101010101" pitchFamily="49" charset="-122"/>
                <a:sym typeface="Symbol" panose="05050102010706020507" pitchFamily="18" charset="2"/>
              </a:rPr>
              <a:t></a:t>
            </a:r>
            <a:r>
              <a:rPr lang="en-US" altLang="zh-CN" sz="2000" b="1" i="1" dirty="0">
                <a:solidFill>
                  <a:srgbClr val="C00000"/>
                </a:solidFill>
                <a:latin typeface="+mn-lt"/>
                <a:ea typeface="楷体" panose="02010609060101010101" pitchFamily="49" charset="-122"/>
                <a:sym typeface="Symbol" panose="05050102010706020507" pitchFamily="18" charset="2"/>
              </a:rPr>
              <a:t>a</a:t>
            </a:r>
            <a:r>
              <a:rPr lang="zh-CN" altLang="en-US" sz="2000" b="1" dirty="0">
                <a:solidFill>
                  <a:srgbClr val="C00000"/>
                </a:solidFill>
                <a:latin typeface="+mn-lt"/>
                <a:ea typeface="楷体" panose="02010609060101010101" pitchFamily="49" charset="-122"/>
                <a:sym typeface="Symbol" panose="05050102010706020507" pitchFamily="18" charset="2"/>
              </a:rPr>
              <a:t></a:t>
            </a:r>
            <a:r>
              <a:rPr lang="en-US" altLang="zh-CN" sz="2000" dirty="0">
                <a:latin typeface="楷体" panose="02010609060101010101" pitchFamily="49" charset="-122"/>
                <a:ea typeface="楷体" panose="02010609060101010101" pitchFamily="49" charset="-122"/>
                <a:sym typeface="Symbol" panose="05050102010706020507" pitchFamily="18" charset="2"/>
              </a:rPr>
              <a:t>: </a:t>
            </a:r>
            <a:r>
              <a:rPr lang="en-US" altLang="zh-CN" sz="2000" i="1" dirty="0">
                <a:latin typeface="+mn-lt"/>
                <a:ea typeface="楷体" panose="02010609060101010101" pitchFamily="49" charset="-122"/>
                <a:sym typeface="Symbol" panose="05050102010706020507" pitchFamily="18" charset="2"/>
              </a:rPr>
              <a:t>d</a:t>
            </a:r>
            <a:r>
              <a:rPr lang="en-US" altLang="zh-CN" sz="2000" dirty="0">
                <a:latin typeface="+mn-lt"/>
                <a:ea typeface="楷体" panose="02010609060101010101" pitchFamily="49" charset="-122"/>
                <a:sym typeface="Symbol" panose="05050102010706020507" pitchFamily="18" charset="2"/>
              </a:rPr>
              <a:t></a:t>
            </a:r>
            <a:r>
              <a:rPr lang="en-US" altLang="zh-CN" sz="2000" i="1" dirty="0">
                <a:latin typeface="+mn-lt"/>
                <a:ea typeface="楷体" panose="02010609060101010101" pitchFamily="49" charset="-122"/>
                <a:sym typeface="Symbol" panose="05050102010706020507" pitchFamily="18" charset="2"/>
              </a:rPr>
              <a:t>a</a:t>
            </a:r>
            <a:r>
              <a:rPr lang="en-US" altLang="zh-CN" sz="2000" dirty="0">
                <a:latin typeface="+mn-lt"/>
                <a:ea typeface="楷体" panose="02010609060101010101" pitchFamily="49" charset="-122"/>
                <a:sym typeface="Symbol" panose="05050102010706020507" pitchFamily="18" charset="2"/>
              </a:rPr>
              <a:t></a:t>
            </a:r>
            <a:r>
              <a:rPr lang="zh-CN" altLang="en-US" sz="2000" dirty="0">
                <a:latin typeface="楷体" panose="02010609060101010101" pitchFamily="49" charset="-122"/>
                <a:ea typeface="楷体" panose="02010609060101010101" pitchFamily="49" charset="-122"/>
                <a:sym typeface="Symbol" panose="05050102010706020507" pitchFamily="18" charset="2"/>
              </a:rPr>
              <a:t>意味着</a:t>
            </a:r>
            <a:r>
              <a:rPr lang="en-US" altLang="zh-CN" sz="2000" i="1" dirty="0">
                <a:latin typeface="+mn-lt"/>
                <a:ea typeface="楷体" panose="02010609060101010101" pitchFamily="49" charset="-122"/>
                <a:sym typeface="Symbol" panose="05050102010706020507" pitchFamily="18" charset="2"/>
              </a:rPr>
              <a:t>d</a:t>
            </a:r>
            <a:r>
              <a:rPr lang="zh-CN" altLang="en-US" sz="2000" dirty="0">
                <a:latin typeface="楷体" panose="02010609060101010101" pitchFamily="49" charset="-122"/>
                <a:ea typeface="楷体" panose="02010609060101010101" pitchFamily="49" charset="-122"/>
                <a:sym typeface="Symbol" panose="05050102010706020507" pitchFamily="18" charset="2"/>
              </a:rPr>
              <a:t>是</a:t>
            </a:r>
            <a:r>
              <a:rPr lang="en-US" altLang="zh-CN" sz="2000" i="1" dirty="0">
                <a:latin typeface="+mn-lt"/>
                <a:ea typeface="楷体" panose="02010609060101010101" pitchFamily="49" charset="-122"/>
                <a:sym typeface="Symbol" panose="05050102010706020507" pitchFamily="18" charset="2"/>
              </a:rPr>
              <a:t>a</a:t>
            </a:r>
            <a:r>
              <a:rPr lang="zh-CN" altLang="en-US" sz="2000" dirty="0">
                <a:latin typeface="楷体" panose="02010609060101010101" pitchFamily="49" charset="-122"/>
                <a:ea typeface="楷体" panose="02010609060101010101" pitchFamily="49" charset="-122"/>
                <a:sym typeface="Symbol" panose="05050102010706020507" pitchFamily="18" charset="2"/>
              </a:rPr>
              <a:t>整数倍，</a:t>
            </a:r>
            <a:r>
              <a:rPr lang="en-US" altLang="zh-CN" sz="2000" i="1" dirty="0">
                <a:latin typeface="+mn-lt"/>
                <a:ea typeface="楷体" panose="02010609060101010101" pitchFamily="49" charset="-122"/>
                <a:sym typeface="Symbol" panose="05050102010706020507" pitchFamily="18" charset="2"/>
              </a:rPr>
              <a:t>d</a:t>
            </a:r>
            <a:r>
              <a:rPr lang="zh-CN" altLang="en-US" sz="2000" dirty="0">
                <a:latin typeface="楷体" panose="02010609060101010101" pitchFamily="49" charset="-122"/>
                <a:ea typeface="楷体" panose="02010609060101010101" pitchFamily="49" charset="-122"/>
                <a:sym typeface="Symbol" panose="05050102010706020507" pitchFamily="18" charset="2"/>
              </a:rPr>
              <a:t>的整数倍当然也是</a:t>
            </a:r>
            <a:r>
              <a:rPr lang="en-US" altLang="zh-CN" sz="2000" i="1" dirty="0">
                <a:latin typeface="+mn-lt"/>
                <a:ea typeface="楷体" panose="02010609060101010101" pitchFamily="49" charset="-122"/>
                <a:sym typeface="Symbol" panose="05050102010706020507" pitchFamily="18" charset="2"/>
              </a:rPr>
              <a:t>a</a:t>
            </a:r>
            <a:r>
              <a:rPr lang="zh-CN" altLang="en-US" sz="2000" dirty="0">
                <a:latin typeface="楷体" panose="02010609060101010101" pitchFamily="49" charset="-122"/>
                <a:ea typeface="楷体" panose="02010609060101010101" pitchFamily="49" charset="-122"/>
                <a:sym typeface="Symbol" panose="05050102010706020507" pitchFamily="18" charset="2"/>
              </a:rPr>
              <a:t>的整数倍，所以</a:t>
            </a:r>
            <a:r>
              <a:rPr lang="en-US" altLang="zh-CN" sz="2000" b="0" i="0" u="none" strike="noStrike" baseline="0" dirty="0">
                <a:latin typeface="+mn-lt"/>
                <a:ea typeface="楷体" panose="02010609060101010101" pitchFamily="49" charset="-122"/>
                <a:sym typeface="Symbol" panose="05050102010706020507" pitchFamily="18" charset="2"/>
              </a:rPr>
              <a:t>{0</a:t>
            </a:r>
            <a:r>
              <a:rPr lang="en-US" altLang="zh-CN" sz="2000" b="0" i="1" u="none" strike="noStrike" baseline="0" dirty="0">
                <a:latin typeface="+mn-lt"/>
                <a:ea typeface="楷体" panose="02010609060101010101" pitchFamily="49" charset="-122"/>
                <a:sym typeface="Symbol" panose="05050102010706020507" pitchFamily="18" charset="2"/>
              </a:rPr>
              <a:t>d</a:t>
            </a:r>
            <a:r>
              <a:rPr lang="en-US" altLang="zh-CN" sz="2000" b="0" i="0" u="none" strike="noStrike" baseline="0" dirty="0">
                <a:latin typeface="+mn-lt"/>
                <a:ea typeface="楷体" panose="02010609060101010101" pitchFamily="49" charset="-122"/>
                <a:sym typeface="Symbol" panose="05050102010706020507" pitchFamily="18" charset="2"/>
              </a:rPr>
              <a:t>, 1</a:t>
            </a:r>
            <a:r>
              <a:rPr lang="en-US" altLang="zh-CN" sz="2000" b="0" i="1" u="none" strike="noStrike" baseline="0" dirty="0">
                <a:latin typeface="+mn-lt"/>
                <a:ea typeface="楷体" panose="02010609060101010101" pitchFamily="49" charset="-122"/>
                <a:sym typeface="Symbol" panose="05050102010706020507" pitchFamily="18" charset="2"/>
              </a:rPr>
              <a:t>d</a:t>
            </a:r>
            <a:r>
              <a:rPr lang="en-US" altLang="zh-CN" sz="2000" b="0" i="0" u="none" strike="noStrike" baseline="0" dirty="0">
                <a:latin typeface="+mn-lt"/>
                <a:ea typeface="楷体" panose="02010609060101010101" pitchFamily="49" charset="-122"/>
                <a:sym typeface="Symbol" panose="05050102010706020507" pitchFamily="18" charset="2"/>
              </a:rPr>
              <a:t>, 2</a:t>
            </a:r>
            <a:r>
              <a:rPr lang="en-US" altLang="zh-CN" sz="2000" b="0" i="1" u="none" strike="noStrike" baseline="0" dirty="0">
                <a:latin typeface="+mn-lt"/>
                <a:ea typeface="楷体" panose="02010609060101010101" pitchFamily="49" charset="-122"/>
                <a:sym typeface="Symbol" panose="05050102010706020507" pitchFamily="18" charset="2"/>
              </a:rPr>
              <a:t>d</a:t>
            </a:r>
            <a:r>
              <a:rPr lang="en-US" altLang="zh-CN" sz="2000" b="0" i="0" u="none" strike="noStrike" baseline="0" dirty="0">
                <a:latin typeface="+mn-lt"/>
                <a:ea typeface="楷体" panose="02010609060101010101" pitchFamily="49" charset="-122"/>
                <a:sym typeface="Symbol" panose="05050102010706020507" pitchFamily="18" charset="2"/>
              </a:rPr>
              <a:t>, …, ((</a:t>
            </a:r>
            <a:r>
              <a:rPr lang="en-US" altLang="zh-CN" sz="2000" b="0" i="1" u="none" strike="noStrike" baseline="0" dirty="0">
                <a:latin typeface="+mn-lt"/>
                <a:ea typeface="楷体" panose="02010609060101010101" pitchFamily="49" charset="-122"/>
                <a:sym typeface="Symbol" panose="05050102010706020507" pitchFamily="18" charset="2"/>
              </a:rPr>
              <a:t>n</a:t>
            </a:r>
            <a:r>
              <a:rPr lang="en-US" altLang="zh-CN" sz="2000" b="0" i="0" u="none" strike="noStrike" baseline="0" dirty="0">
                <a:latin typeface="+mn-lt"/>
                <a:ea typeface="楷体" panose="02010609060101010101" pitchFamily="49" charset="-122"/>
                <a:sym typeface="Symbol" panose="05050102010706020507" pitchFamily="18" charset="2"/>
              </a:rPr>
              <a:t>/</a:t>
            </a:r>
            <a:r>
              <a:rPr lang="en-US" altLang="zh-CN" sz="2000" b="0" i="1" u="none" strike="noStrike" baseline="0" dirty="0">
                <a:latin typeface="+mn-lt"/>
                <a:ea typeface="楷体" panose="02010609060101010101" pitchFamily="49" charset="-122"/>
                <a:sym typeface="Symbol" panose="05050102010706020507" pitchFamily="18" charset="2"/>
              </a:rPr>
              <a:t>d</a:t>
            </a:r>
            <a:r>
              <a:rPr lang="en-US" altLang="zh-CN" sz="2000" b="0" i="0" u="none" strike="noStrike" baseline="0" dirty="0">
                <a:latin typeface="+mn-lt"/>
                <a:ea typeface="楷体" panose="02010609060101010101" pitchFamily="49" charset="-122"/>
                <a:sym typeface="Symbol" panose="05050102010706020507" pitchFamily="18" charset="2"/>
              </a:rPr>
              <a:t>)-1)</a:t>
            </a:r>
            <a:r>
              <a:rPr lang="en-US" altLang="zh-CN" sz="2000" b="0" i="1" u="none" strike="noStrike" baseline="0" dirty="0">
                <a:latin typeface="+mn-lt"/>
                <a:ea typeface="楷体" panose="02010609060101010101" pitchFamily="49" charset="-122"/>
                <a:sym typeface="Symbol" panose="05050102010706020507" pitchFamily="18" charset="2"/>
              </a:rPr>
              <a:t>d</a:t>
            </a:r>
            <a:r>
              <a:rPr lang="en-US" altLang="zh-CN" sz="2000" b="0" i="0" u="none" strike="noStrike" baseline="0" dirty="0">
                <a:latin typeface="+mn-lt"/>
                <a:ea typeface="楷体" panose="02010609060101010101" pitchFamily="49" charset="-122"/>
                <a:sym typeface="Symbol" panose="05050102010706020507" pitchFamily="18" charset="2"/>
              </a:rPr>
              <a:t> } </a:t>
            </a:r>
            <a:r>
              <a:rPr lang="zh-CN" altLang="en-US" sz="2000" b="0" i="0" u="none" strike="noStrike" baseline="0" dirty="0">
                <a:latin typeface="楷体" panose="02010609060101010101" pitchFamily="49" charset="-122"/>
                <a:ea typeface="楷体" panose="02010609060101010101" pitchFamily="49" charset="-122"/>
                <a:sym typeface="Symbol" panose="05050102010706020507" pitchFamily="18" charset="2"/>
              </a:rPr>
              <a:t>中的元素均在</a:t>
            </a:r>
            <a:r>
              <a:rPr lang="zh-CN" altLang="en-US" sz="2000" b="0" i="0" u="none" strike="noStrike" baseline="0" dirty="0">
                <a:latin typeface="+mn-lt"/>
                <a:ea typeface="楷体" panose="02010609060101010101" pitchFamily="49" charset="-122"/>
                <a:sym typeface="Symbol" panose="05050102010706020507" pitchFamily="18" charset="2"/>
              </a:rPr>
              <a:t></a:t>
            </a:r>
            <a:r>
              <a:rPr lang="en-US" altLang="zh-CN" sz="2000" b="0" i="1" u="none" strike="noStrike" baseline="0" dirty="0">
                <a:latin typeface="+mn-lt"/>
                <a:ea typeface="楷体" panose="02010609060101010101" pitchFamily="49" charset="-122"/>
                <a:sym typeface="Symbol" panose="05050102010706020507" pitchFamily="18" charset="2"/>
              </a:rPr>
              <a:t>a</a:t>
            </a:r>
            <a:r>
              <a:rPr lang="en-US" altLang="zh-CN" sz="2000" b="0" i="0" u="none" strike="noStrike" baseline="0" dirty="0">
                <a:latin typeface="+mn-lt"/>
                <a:ea typeface="楷体" panose="02010609060101010101" pitchFamily="49" charset="-122"/>
                <a:sym typeface="Symbol" panose="05050102010706020507" pitchFamily="18" charset="2"/>
              </a:rPr>
              <a:t></a:t>
            </a:r>
            <a:r>
              <a:rPr lang="zh-CN" altLang="en-US" sz="2000" b="0" i="0" u="none" strike="noStrike" baseline="0" dirty="0">
                <a:latin typeface="楷体" panose="02010609060101010101" pitchFamily="49" charset="-122"/>
                <a:ea typeface="楷体" panose="02010609060101010101" pitchFamily="49" charset="-122"/>
                <a:sym typeface="Symbol" panose="05050102010706020507" pitchFamily="18" charset="2"/>
              </a:rPr>
              <a:t>中。</a:t>
            </a:r>
            <a:endParaRPr lang="en-US" altLang="zh-CN" sz="2000" b="0" i="0" u="none" strike="noStrike" baseline="0" dirty="0">
              <a:latin typeface="楷体" panose="02010609060101010101" pitchFamily="49" charset="-122"/>
              <a:ea typeface="楷体" panose="02010609060101010101" pitchFamily="49" charset="-122"/>
              <a:sym typeface="Symbol" panose="05050102010706020507" pitchFamily="18" charset="2"/>
            </a:endParaRPr>
          </a:p>
          <a:p>
            <a:pPr>
              <a:spcBef>
                <a:spcPts val="600"/>
              </a:spcBef>
            </a:pPr>
            <a:r>
              <a:rPr lang="zh-CN" altLang="en-US" sz="2000" dirty="0">
                <a:latin typeface="楷体" panose="02010609060101010101" pitchFamily="49" charset="-122"/>
                <a:ea typeface="楷体" panose="02010609060101010101" pitchFamily="49" charset="-122"/>
                <a:sym typeface="Symbol" panose="05050102010706020507" pitchFamily="18" charset="2"/>
              </a:rPr>
              <a:t>证明</a:t>
            </a:r>
            <a:r>
              <a:rPr lang="zh-CN" altLang="en-US" sz="2000" b="1" dirty="0">
                <a:solidFill>
                  <a:srgbClr val="C00000"/>
                </a:solidFill>
                <a:latin typeface="+mn-lt"/>
                <a:ea typeface="楷体" panose="02010609060101010101" pitchFamily="49" charset="-122"/>
                <a:sym typeface="Symbol" panose="05050102010706020507" pitchFamily="18" charset="2"/>
              </a:rPr>
              <a:t></a:t>
            </a:r>
            <a:r>
              <a:rPr lang="en-US" altLang="zh-CN" sz="2000" b="1" i="1" dirty="0">
                <a:solidFill>
                  <a:srgbClr val="C00000"/>
                </a:solidFill>
                <a:latin typeface="+mn-lt"/>
                <a:ea typeface="楷体" panose="02010609060101010101" pitchFamily="49" charset="-122"/>
                <a:sym typeface="Symbol" panose="05050102010706020507" pitchFamily="18" charset="2"/>
              </a:rPr>
              <a:t>a</a:t>
            </a:r>
            <a:r>
              <a:rPr lang="zh-CN" altLang="en-US" sz="2000" b="1" dirty="0">
                <a:solidFill>
                  <a:srgbClr val="C00000"/>
                </a:solidFill>
                <a:latin typeface="+mn-lt"/>
                <a:ea typeface="楷体" panose="02010609060101010101" pitchFamily="49" charset="-122"/>
                <a:sym typeface="Symbol" panose="05050102010706020507" pitchFamily="18" charset="2"/>
              </a:rPr>
              <a:t></a:t>
            </a:r>
            <a:r>
              <a:rPr lang="en-US" altLang="zh-CN" sz="2000" b="1" i="1" dirty="0">
                <a:solidFill>
                  <a:srgbClr val="C00000"/>
                </a:solidFill>
                <a:latin typeface="+mn-lt"/>
                <a:ea typeface="楷体" panose="02010609060101010101" pitchFamily="49" charset="-122"/>
                <a:sym typeface="Symbol" panose="05050102010706020507" pitchFamily="18" charset="2"/>
              </a:rPr>
              <a:t>d</a:t>
            </a:r>
            <a:r>
              <a:rPr lang="zh-CN" altLang="en-US" sz="2000" b="1" dirty="0">
                <a:solidFill>
                  <a:srgbClr val="C00000"/>
                </a:solidFill>
                <a:latin typeface="+mn-lt"/>
                <a:ea typeface="楷体" panose="02010609060101010101" pitchFamily="49" charset="-122"/>
                <a:sym typeface="Symbol" panose="05050102010706020507" pitchFamily="18" charset="2"/>
              </a:rPr>
              <a:t></a:t>
            </a:r>
            <a:r>
              <a:rPr lang="en-US" altLang="zh-CN" sz="2000" dirty="0">
                <a:latin typeface="楷体" panose="02010609060101010101" pitchFamily="49" charset="-122"/>
                <a:ea typeface="楷体" panose="02010609060101010101" pitchFamily="49" charset="-122"/>
                <a:sym typeface="Symbol" panose="05050102010706020507" pitchFamily="18" charset="2"/>
              </a:rPr>
              <a:t>: </a:t>
            </a:r>
            <a:r>
              <a:rPr lang="zh-CN" altLang="en-US" sz="2000" dirty="0">
                <a:latin typeface="楷体" panose="02010609060101010101" pitchFamily="49" charset="-122"/>
                <a:ea typeface="楷体" panose="02010609060101010101" pitchFamily="49" charset="-122"/>
                <a:sym typeface="Symbol" panose="05050102010706020507" pitchFamily="18" charset="2"/>
              </a:rPr>
              <a:t>任给</a:t>
            </a:r>
            <a:r>
              <a:rPr lang="zh-CN" altLang="en-US" sz="2000" dirty="0">
                <a:latin typeface="+mn-lt"/>
                <a:ea typeface="楷体" panose="02010609060101010101" pitchFamily="49" charset="-122"/>
                <a:sym typeface="Symbol" panose="05050102010706020507" pitchFamily="18" charset="2"/>
              </a:rPr>
              <a:t></a:t>
            </a:r>
            <a:r>
              <a:rPr lang="en-US" altLang="zh-CN" sz="2000" i="1" dirty="0">
                <a:latin typeface="+mn-lt"/>
                <a:ea typeface="楷体" panose="02010609060101010101" pitchFamily="49" charset="-122"/>
                <a:sym typeface="Symbol" panose="05050102010706020507" pitchFamily="18" charset="2"/>
              </a:rPr>
              <a:t>a</a:t>
            </a:r>
            <a:r>
              <a:rPr lang="en-US" altLang="zh-CN" sz="2000" dirty="0">
                <a:latin typeface="+mn-lt"/>
                <a:ea typeface="楷体" panose="02010609060101010101" pitchFamily="49" charset="-122"/>
                <a:sym typeface="Symbol" panose="05050102010706020507" pitchFamily="18" charset="2"/>
              </a:rPr>
              <a:t></a:t>
            </a:r>
            <a:r>
              <a:rPr lang="zh-CN" altLang="en-US" sz="2000" dirty="0">
                <a:latin typeface="楷体" panose="02010609060101010101" pitchFamily="49" charset="-122"/>
                <a:ea typeface="楷体" panose="02010609060101010101" pitchFamily="49" charset="-122"/>
                <a:sym typeface="Symbol" panose="05050102010706020507" pitchFamily="18" charset="2"/>
              </a:rPr>
              <a:t>中的元素</a:t>
            </a:r>
            <a:r>
              <a:rPr lang="en-US" altLang="zh-CN" sz="2000" i="1" dirty="0">
                <a:latin typeface="+mn-lt"/>
                <a:ea typeface="楷体" panose="02010609060101010101" pitchFamily="49" charset="-122"/>
                <a:sym typeface="Symbol" panose="05050102010706020507" pitchFamily="18" charset="2"/>
              </a:rPr>
              <a:t>m</a:t>
            </a:r>
            <a:r>
              <a:rPr lang="zh-CN" altLang="en-US" sz="2000" dirty="0">
                <a:latin typeface="楷体" panose="02010609060101010101" pitchFamily="49" charset="-122"/>
                <a:ea typeface="楷体" panose="02010609060101010101" pitchFamily="49" charset="-122"/>
                <a:sym typeface="Symbol" panose="05050102010706020507" pitchFamily="18" charset="2"/>
              </a:rPr>
              <a:t>，则有整数</a:t>
            </a:r>
            <a:r>
              <a:rPr lang="en-US" altLang="zh-CN" sz="2000" i="1" dirty="0">
                <a:latin typeface="+mn-lt"/>
                <a:ea typeface="楷体" panose="02010609060101010101" pitchFamily="49" charset="-122"/>
                <a:sym typeface="Symbol" panose="05050102010706020507" pitchFamily="18" charset="2"/>
              </a:rPr>
              <a:t>x</a:t>
            </a:r>
            <a:r>
              <a:rPr lang="en-US" altLang="zh-CN" sz="2000" dirty="0">
                <a:latin typeface="楷体" panose="02010609060101010101" pitchFamily="49" charset="-122"/>
                <a:ea typeface="楷体" panose="02010609060101010101" pitchFamily="49" charset="-122"/>
                <a:sym typeface="Symbol" panose="05050102010706020507" pitchFamily="18" charset="2"/>
              </a:rPr>
              <a:t>, </a:t>
            </a:r>
            <a:r>
              <a:rPr lang="zh-CN" altLang="en-US" sz="2000" dirty="0">
                <a:latin typeface="楷体" panose="02010609060101010101" pitchFamily="49" charset="-122"/>
                <a:ea typeface="楷体" panose="02010609060101010101" pitchFamily="49" charset="-122"/>
                <a:sym typeface="Symbol" panose="05050102010706020507" pitchFamily="18" charset="2"/>
              </a:rPr>
              <a:t>满足 </a:t>
            </a:r>
            <a:r>
              <a:rPr lang="en-US" altLang="zh-CN" sz="2000" i="1" dirty="0">
                <a:latin typeface="+mn-lt"/>
                <a:ea typeface="楷体" panose="02010609060101010101" pitchFamily="49" charset="-122"/>
                <a:sym typeface="Symbol" panose="05050102010706020507" pitchFamily="18" charset="2"/>
              </a:rPr>
              <a:t>m</a:t>
            </a:r>
            <a:r>
              <a:rPr lang="en-US" altLang="zh-CN" sz="2000" dirty="0">
                <a:latin typeface="+mn-lt"/>
                <a:ea typeface="楷体" panose="02010609060101010101" pitchFamily="49" charset="-122"/>
                <a:sym typeface="Symbol" panose="05050102010706020507" pitchFamily="18" charset="2"/>
              </a:rPr>
              <a:t>=</a:t>
            </a:r>
            <a:r>
              <a:rPr lang="en-US" altLang="zh-CN" sz="2000" i="1" dirty="0">
                <a:latin typeface="+mn-lt"/>
                <a:ea typeface="楷体" panose="02010609060101010101" pitchFamily="49" charset="-122"/>
                <a:sym typeface="Symbol" panose="05050102010706020507" pitchFamily="18" charset="2"/>
              </a:rPr>
              <a:t>ax</a:t>
            </a:r>
            <a:r>
              <a:rPr lang="en-US" altLang="zh-CN" sz="2000" dirty="0">
                <a:latin typeface="+mn-lt"/>
                <a:ea typeface="楷体" panose="02010609060101010101" pitchFamily="49" charset="-122"/>
                <a:sym typeface="Symbol" panose="05050102010706020507" pitchFamily="18" charset="2"/>
              </a:rPr>
              <a:t> mod </a:t>
            </a:r>
            <a:r>
              <a:rPr lang="en-US" altLang="zh-CN" sz="2000" i="1" dirty="0">
                <a:latin typeface="+mn-lt"/>
                <a:ea typeface="楷体" panose="02010609060101010101" pitchFamily="49" charset="-122"/>
                <a:sym typeface="Symbol" panose="05050102010706020507" pitchFamily="18" charset="2"/>
              </a:rPr>
              <a:t>n</a:t>
            </a:r>
            <a:r>
              <a:rPr lang="en-US" altLang="zh-CN" sz="2000" dirty="0">
                <a:latin typeface="楷体" panose="02010609060101010101" pitchFamily="49" charset="-122"/>
                <a:ea typeface="楷体" panose="02010609060101010101" pitchFamily="49" charset="-122"/>
                <a:sym typeface="Symbol" panose="05050102010706020507" pitchFamily="18" charset="2"/>
              </a:rPr>
              <a:t>, </a:t>
            </a:r>
            <a:r>
              <a:rPr lang="zh-CN" altLang="en-US" sz="2000" dirty="0">
                <a:latin typeface="楷体" panose="02010609060101010101" pitchFamily="49" charset="-122"/>
                <a:ea typeface="楷体" panose="02010609060101010101" pitchFamily="49" charset="-122"/>
                <a:sym typeface="Symbol" panose="05050102010706020507" pitchFamily="18" charset="2"/>
              </a:rPr>
              <a:t>所以</a:t>
            </a:r>
            <a:r>
              <a:rPr lang="en-US" altLang="zh-CN" sz="2000" i="1" dirty="0">
                <a:latin typeface="+mn-lt"/>
                <a:ea typeface="楷体" panose="02010609060101010101" pitchFamily="49" charset="-122"/>
                <a:sym typeface="Symbol" panose="05050102010706020507" pitchFamily="18" charset="2"/>
              </a:rPr>
              <a:t>m</a:t>
            </a:r>
            <a:r>
              <a:rPr lang="zh-CN" altLang="en-US" sz="2000" dirty="0">
                <a:latin typeface="楷体" panose="02010609060101010101" pitchFamily="49" charset="-122"/>
                <a:ea typeface="楷体" panose="02010609060101010101" pitchFamily="49" charset="-122"/>
                <a:sym typeface="Symbol" panose="05050102010706020507" pitchFamily="18" charset="2"/>
              </a:rPr>
              <a:t>可以表示为</a:t>
            </a:r>
            <a:r>
              <a:rPr lang="en-US" altLang="zh-CN" sz="2000" i="1" dirty="0" err="1">
                <a:latin typeface="+mn-lt"/>
                <a:ea typeface="楷体" panose="02010609060101010101" pitchFamily="49" charset="-122"/>
                <a:sym typeface="Symbol" panose="05050102010706020507" pitchFamily="18" charset="2"/>
              </a:rPr>
              <a:t>ax</a:t>
            </a:r>
            <a:r>
              <a:rPr lang="en-US" altLang="zh-CN" sz="2000" dirty="0" err="1">
                <a:latin typeface="+mn-lt"/>
                <a:ea typeface="楷体" panose="02010609060101010101" pitchFamily="49" charset="-122"/>
                <a:sym typeface="Symbol" panose="05050102010706020507" pitchFamily="18" charset="2"/>
              </a:rPr>
              <a:t>+</a:t>
            </a:r>
            <a:r>
              <a:rPr lang="en-US" altLang="zh-CN" sz="2000" i="1" dirty="0" err="1">
                <a:latin typeface="+mn-lt"/>
                <a:ea typeface="楷体" panose="02010609060101010101" pitchFamily="49" charset="-122"/>
                <a:sym typeface="Symbol" panose="05050102010706020507" pitchFamily="18" charset="2"/>
              </a:rPr>
              <a:t>ny</a:t>
            </a:r>
            <a:r>
              <a:rPr lang="en-US" altLang="zh-CN" sz="2000" dirty="0">
                <a:latin typeface="楷体" panose="02010609060101010101" pitchFamily="49" charset="-122"/>
                <a:ea typeface="楷体" panose="02010609060101010101" pitchFamily="49" charset="-122"/>
                <a:sym typeface="Symbol" panose="05050102010706020507" pitchFamily="18" charset="2"/>
              </a:rPr>
              <a:t> (</a:t>
            </a:r>
            <a:r>
              <a:rPr lang="en-US" altLang="zh-CN" sz="2000" i="1" dirty="0">
                <a:latin typeface="+mn-lt"/>
                <a:ea typeface="楷体" panose="02010609060101010101" pitchFamily="49" charset="-122"/>
                <a:sym typeface="Symbol" panose="05050102010706020507" pitchFamily="18" charset="2"/>
              </a:rPr>
              <a:t>y</a:t>
            </a:r>
            <a:r>
              <a:rPr lang="zh-CN" altLang="en-US" sz="2000" dirty="0">
                <a:latin typeface="楷体" panose="02010609060101010101" pitchFamily="49" charset="-122"/>
                <a:ea typeface="楷体" panose="02010609060101010101" pitchFamily="49" charset="-122"/>
                <a:sym typeface="Symbol" panose="05050102010706020507" pitchFamily="18" charset="2"/>
              </a:rPr>
              <a:t>是整数</a:t>
            </a:r>
            <a:r>
              <a:rPr lang="en-US" altLang="zh-CN" sz="2000" dirty="0">
                <a:latin typeface="楷体" panose="02010609060101010101" pitchFamily="49" charset="-122"/>
                <a:ea typeface="楷体" panose="02010609060101010101" pitchFamily="49" charset="-122"/>
                <a:sym typeface="Symbol" panose="05050102010706020507" pitchFamily="18" charset="2"/>
              </a:rPr>
              <a:t>)</a:t>
            </a:r>
            <a:r>
              <a:rPr lang="zh-CN" altLang="en-US" sz="2000" dirty="0">
                <a:latin typeface="楷体" panose="02010609060101010101" pitchFamily="49" charset="-122"/>
                <a:ea typeface="楷体" panose="02010609060101010101" pitchFamily="49" charset="-122"/>
                <a:sym typeface="Symbol" panose="05050102010706020507" pitchFamily="18" charset="2"/>
              </a:rPr>
              <a:t>，显然</a:t>
            </a:r>
            <a:r>
              <a:rPr lang="en-US" altLang="zh-CN" sz="2000" i="1" dirty="0">
                <a:latin typeface="+mn-lt"/>
                <a:ea typeface="楷体" panose="02010609060101010101" pitchFamily="49" charset="-122"/>
                <a:sym typeface="Symbol" panose="05050102010706020507" pitchFamily="18" charset="2"/>
              </a:rPr>
              <a:t>d</a:t>
            </a:r>
            <a:r>
              <a:rPr lang="zh-CN" altLang="en-US" sz="2000" dirty="0">
                <a:latin typeface="楷体" panose="02010609060101010101" pitchFamily="49" charset="-122"/>
                <a:ea typeface="楷体" panose="02010609060101010101" pitchFamily="49" charset="-122"/>
                <a:sym typeface="Symbol" panose="05050102010706020507" pitchFamily="18" charset="2"/>
              </a:rPr>
              <a:t>能整除</a:t>
            </a:r>
            <a:r>
              <a:rPr lang="en-US" altLang="zh-CN" sz="2000" i="1" dirty="0">
                <a:latin typeface="+mn-lt"/>
                <a:ea typeface="楷体" panose="02010609060101010101" pitchFamily="49" charset="-122"/>
                <a:sym typeface="Symbol" panose="05050102010706020507" pitchFamily="18" charset="2"/>
              </a:rPr>
              <a:t>m</a:t>
            </a:r>
            <a:r>
              <a:rPr lang="en-US" altLang="zh-CN" sz="2000" dirty="0">
                <a:latin typeface="+mn-lt"/>
                <a:ea typeface="楷体" panose="02010609060101010101" pitchFamily="49" charset="-122"/>
                <a:sym typeface="Symbol" panose="05050102010706020507" pitchFamily="18" charset="2"/>
              </a:rPr>
              <a:t>=</a:t>
            </a:r>
            <a:r>
              <a:rPr lang="en-US" altLang="zh-CN" sz="2000" i="1" dirty="0" err="1">
                <a:latin typeface="+mn-lt"/>
                <a:ea typeface="楷体" panose="02010609060101010101" pitchFamily="49" charset="-122"/>
                <a:sym typeface="Symbol" panose="05050102010706020507" pitchFamily="18" charset="2"/>
              </a:rPr>
              <a:t>ax</a:t>
            </a:r>
            <a:r>
              <a:rPr lang="en-US" altLang="zh-CN" sz="2000" dirty="0" err="1">
                <a:latin typeface="+mn-lt"/>
                <a:ea typeface="楷体" panose="02010609060101010101" pitchFamily="49" charset="-122"/>
                <a:sym typeface="Symbol" panose="05050102010706020507" pitchFamily="18" charset="2"/>
              </a:rPr>
              <a:t>+</a:t>
            </a:r>
            <a:r>
              <a:rPr lang="en-US" altLang="zh-CN" sz="2000" i="1" dirty="0" err="1">
                <a:latin typeface="+mn-lt"/>
                <a:ea typeface="楷体" panose="02010609060101010101" pitchFamily="49" charset="-122"/>
                <a:sym typeface="Symbol" panose="05050102010706020507" pitchFamily="18" charset="2"/>
              </a:rPr>
              <a:t>ny</a:t>
            </a:r>
            <a:r>
              <a:rPr lang="zh-CN" altLang="en-US" sz="2000" dirty="0">
                <a:latin typeface="楷体" panose="02010609060101010101" pitchFamily="49" charset="-122"/>
                <a:ea typeface="楷体" panose="02010609060101010101" pitchFamily="49" charset="-122"/>
                <a:sym typeface="Symbol" panose="05050102010706020507" pitchFamily="18" charset="2"/>
              </a:rPr>
              <a:t>，即</a:t>
            </a:r>
            <a:r>
              <a:rPr lang="en-US" altLang="zh-CN" sz="2000" i="1" dirty="0">
                <a:latin typeface="+mn-lt"/>
                <a:ea typeface="楷体" panose="02010609060101010101" pitchFamily="49" charset="-122"/>
                <a:sym typeface="Symbol" panose="05050102010706020507" pitchFamily="18" charset="2"/>
              </a:rPr>
              <a:t>m</a:t>
            </a:r>
            <a:r>
              <a:rPr lang="en-US" altLang="zh-CN" sz="2000" dirty="0">
                <a:latin typeface="+mn-lt"/>
                <a:ea typeface="楷体" panose="02010609060101010101" pitchFamily="49" charset="-122"/>
                <a:sym typeface="Symbol" panose="05050102010706020507" pitchFamily="18" charset="2"/>
              </a:rPr>
              <a:t></a:t>
            </a:r>
            <a:r>
              <a:rPr lang="en-US" altLang="zh-CN" sz="2000" i="1" dirty="0">
                <a:latin typeface="+mn-lt"/>
                <a:ea typeface="楷体" panose="02010609060101010101" pitchFamily="49" charset="-122"/>
                <a:sym typeface="Symbol" panose="05050102010706020507" pitchFamily="18" charset="2"/>
              </a:rPr>
              <a:t>d</a:t>
            </a:r>
            <a:r>
              <a:rPr lang="en-US" altLang="zh-CN" sz="2000" dirty="0">
                <a:latin typeface="+mn-lt"/>
                <a:ea typeface="楷体" panose="02010609060101010101" pitchFamily="49" charset="-122"/>
                <a:sym typeface="Symbol" panose="05050102010706020507" pitchFamily="18" charset="2"/>
              </a:rPr>
              <a:t></a:t>
            </a:r>
            <a:endParaRPr lang="zh-CN" altLang="en-US" sz="2000" dirty="0">
              <a:latin typeface="+mn-lt"/>
              <a:ea typeface="楷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21706293"/>
      </p:ext>
    </p:extLst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96BA808-7750-4702-9037-DD400E0318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i="1" dirty="0" err="1">
                <a:latin typeface="+mn-lt"/>
              </a:rPr>
              <a:t>ax</a:t>
            </a:r>
            <a:r>
              <a:rPr lang="en-US" altLang="zh-CN" dirty="0" err="1">
                <a:latin typeface="+mn-lt"/>
                <a:sym typeface="Symbol" panose="05050102010706020507" pitchFamily="18" charset="2"/>
              </a:rPr>
              <a:t></a:t>
            </a:r>
            <a:r>
              <a:rPr lang="en-US" altLang="zh-CN" i="1" dirty="0" err="1">
                <a:latin typeface="+mn-lt"/>
                <a:sym typeface="Symbol" panose="05050102010706020507" pitchFamily="18" charset="2"/>
              </a:rPr>
              <a:t>b</a:t>
            </a:r>
            <a:r>
              <a:rPr lang="en-US" altLang="zh-CN" i="1" dirty="0">
                <a:latin typeface="+mn-lt"/>
                <a:sym typeface="Symbol" panose="05050102010706020507" pitchFamily="18" charset="2"/>
              </a:rPr>
              <a:t> </a:t>
            </a:r>
            <a:r>
              <a:rPr lang="en-US" altLang="zh-CN" dirty="0">
                <a:latin typeface="+mn-lt"/>
                <a:sym typeface="Symbol" panose="05050102010706020507" pitchFamily="18" charset="2"/>
              </a:rPr>
              <a:t>mod </a:t>
            </a:r>
            <a:r>
              <a:rPr lang="en-US" altLang="zh-CN" i="1" dirty="0">
                <a:latin typeface="+mn-lt"/>
                <a:sym typeface="Symbol" panose="05050102010706020507" pitchFamily="18" charset="2"/>
              </a:rPr>
              <a:t>n</a:t>
            </a:r>
            <a:r>
              <a:rPr lang="en-US" altLang="zh-CN" dirty="0">
                <a:latin typeface="+mn-lt"/>
                <a:sym typeface="Symbol" panose="05050102010706020507" pitchFamily="18" charset="2"/>
              </a:rPr>
              <a:t> </a:t>
            </a:r>
            <a:r>
              <a:rPr lang="zh-CN" altLang="en-US" dirty="0">
                <a:sym typeface="Symbol" panose="05050102010706020507" pitchFamily="18" charset="2"/>
              </a:rPr>
              <a:t>有解的充分必要条件</a:t>
            </a:r>
            <a:endParaRPr lang="zh-CN" altLang="en-US" dirty="0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D14A35A4-A172-47B5-BBF9-DB0DC3D576BA}"/>
              </a:ext>
            </a:extLst>
          </p:cNvPr>
          <p:cNvSpPr txBox="1"/>
          <p:nvPr/>
        </p:nvSpPr>
        <p:spPr>
          <a:xfrm>
            <a:off x="899592" y="1484784"/>
            <a:ext cx="72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latin typeface="+mj-ea"/>
                <a:ea typeface="+mj-ea"/>
              </a:rPr>
              <a:t>显然，</a:t>
            </a:r>
            <a:r>
              <a:rPr lang="en-US" altLang="zh-CN" sz="2400" i="1" dirty="0" err="1">
                <a:latin typeface="+mn-lt"/>
              </a:rPr>
              <a:t>ax</a:t>
            </a:r>
            <a:r>
              <a:rPr lang="en-US" altLang="zh-CN" sz="2400" dirty="0" err="1">
                <a:latin typeface="+mn-lt"/>
                <a:sym typeface="Symbol" panose="05050102010706020507" pitchFamily="18" charset="2"/>
              </a:rPr>
              <a:t></a:t>
            </a:r>
            <a:r>
              <a:rPr lang="en-US" altLang="zh-CN" sz="2400" i="1" dirty="0" err="1">
                <a:latin typeface="+mn-lt"/>
                <a:sym typeface="Symbol" panose="05050102010706020507" pitchFamily="18" charset="2"/>
              </a:rPr>
              <a:t>b</a:t>
            </a:r>
            <a:r>
              <a:rPr lang="en-US" altLang="zh-CN" sz="2400" dirty="0">
                <a:latin typeface="+mn-lt"/>
                <a:sym typeface="Symbol" panose="05050102010706020507" pitchFamily="18" charset="2"/>
              </a:rPr>
              <a:t> mod </a:t>
            </a:r>
            <a:r>
              <a:rPr lang="en-US" altLang="zh-CN" sz="2400" i="1" dirty="0">
                <a:latin typeface="+mn-lt"/>
                <a:sym typeface="Symbol" panose="05050102010706020507" pitchFamily="18" charset="2"/>
              </a:rPr>
              <a:t>n</a:t>
            </a:r>
            <a:r>
              <a:rPr lang="en-US" altLang="zh-CN" sz="2400" dirty="0">
                <a:sym typeface="Symbol" panose="05050102010706020507" pitchFamily="18" charset="2"/>
              </a:rPr>
              <a:t> </a:t>
            </a:r>
            <a:r>
              <a:rPr lang="zh-CN" altLang="en-US" sz="2400" dirty="0">
                <a:latin typeface="+mj-ea"/>
                <a:ea typeface="+mj-ea"/>
                <a:sym typeface="Symbol" panose="05050102010706020507" pitchFamily="18" charset="2"/>
              </a:rPr>
              <a:t>有解当且仅当 </a:t>
            </a:r>
            <a:r>
              <a:rPr lang="en-US" altLang="zh-CN" sz="2400" dirty="0">
                <a:latin typeface="+mn-lt"/>
                <a:ea typeface="+mj-ea"/>
                <a:sym typeface="Symbol" panose="05050102010706020507" pitchFamily="18" charset="2"/>
              </a:rPr>
              <a:t>[</a:t>
            </a:r>
            <a:r>
              <a:rPr lang="en-US" altLang="zh-CN" sz="2400" i="1" dirty="0">
                <a:latin typeface="+mn-lt"/>
                <a:ea typeface="+mj-ea"/>
                <a:sym typeface="Symbol" panose="05050102010706020507" pitchFamily="18" charset="2"/>
              </a:rPr>
              <a:t>b</a:t>
            </a:r>
            <a:r>
              <a:rPr lang="en-US" altLang="zh-CN" sz="2400" dirty="0">
                <a:latin typeface="+mn-lt"/>
                <a:ea typeface="+mj-ea"/>
                <a:sym typeface="Symbol" panose="05050102010706020507" pitchFamily="18" charset="2"/>
              </a:rPr>
              <a:t>]</a:t>
            </a:r>
            <a:r>
              <a:rPr lang="en-US" altLang="zh-CN" sz="2400" i="1" dirty="0">
                <a:latin typeface="+mn-lt"/>
                <a:ea typeface="+mj-ea"/>
                <a:sym typeface="Symbol" panose="05050102010706020507" pitchFamily="18" charset="2"/>
              </a:rPr>
              <a:t>a</a:t>
            </a:r>
            <a:r>
              <a:rPr lang="en-US" altLang="zh-CN" sz="2400" dirty="0">
                <a:latin typeface="+mn-lt"/>
                <a:ea typeface="+mj-ea"/>
                <a:sym typeface="Symbol" panose="05050102010706020507" pitchFamily="18" charset="2"/>
              </a:rPr>
              <a:t>, </a:t>
            </a:r>
            <a:r>
              <a:rPr lang="zh-CN" altLang="en-US" sz="2400" dirty="0">
                <a:latin typeface="+mn-lt"/>
                <a:ea typeface="+mj-ea"/>
                <a:sym typeface="Symbol" panose="05050102010706020507" pitchFamily="18" charset="2"/>
              </a:rPr>
              <a:t>即：</a:t>
            </a:r>
            <a:endParaRPr lang="en-US" altLang="zh-CN" sz="2400" dirty="0">
              <a:latin typeface="+mn-lt"/>
              <a:ea typeface="+mj-ea"/>
              <a:sym typeface="Symbol" panose="05050102010706020507" pitchFamily="18" charset="2"/>
            </a:endParaRPr>
          </a:p>
          <a:p>
            <a:pPr algn="ctr"/>
            <a:r>
              <a:rPr lang="zh-CN" altLang="en-US" sz="2400" dirty="0">
                <a:solidFill>
                  <a:srgbClr val="C00000"/>
                </a:solidFill>
                <a:latin typeface="+mj-ea"/>
                <a:ea typeface="+mj-ea"/>
                <a:sym typeface="Symbol" panose="05050102010706020507" pitchFamily="18" charset="2"/>
              </a:rPr>
              <a:t> </a:t>
            </a:r>
            <a:r>
              <a:rPr lang="en-US" altLang="zh-CN" sz="2400" dirty="0">
                <a:solidFill>
                  <a:srgbClr val="C00000"/>
                </a:solidFill>
                <a:latin typeface="+mn-lt"/>
                <a:sym typeface="Symbol" panose="05050102010706020507" pitchFamily="18" charset="2"/>
              </a:rPr>
              <a:t>(</a:t>
            </a:r>
            <a:r>
              <a:rPr lang="en-US" altLang="zh-CN" sz="2400" i="1" dirty="0">
                <a:solidFill>
                  <a:srgbClr val="C00000"/>
                </a:solidFill>
                <a:latin typeface="+mn-lt"/>
                <a:sym typeface="Symbol" panose="05050102010706020507" pitchFamily="18" charset="2"/>
              </a:rPr>
              <a:t>b</a:t>
            </a:r>
            <a:r>
              <a:rPr lang="en-US" altLang="zh-CN" sz="2400" dirty="0">
                <a:solidFill>
                  <a:srgbClr val="C00000"/>
                </a:solidFill>
                <a:latin typeface="+mn-lt"/>
                <a:sym typeface="Symbol" panose="05050102010706020507" pitchFamily="18" charset="2"/>
              </a:rPr>
              <a:t> mod </a:t>
            </a:r>
            <a:r>
              <a:rPr lang="en-US" altLang="zh-CN" sz="2400" i="1" dirty="0">
                <a:solidFill>
                  <a:srgbClr val="C00000"/>
                </a:solidFill>
                <a:latin typeface="+mn-lt"/>
                <a:sym typeface="Symbol" panose="05050102010706020507" pitchFamily="18" charset="2"/>
              </a:rPr>
              <a:t>n</a:t>
            </a:r>
            <a:r>
              <a:rPr lang="en-US" altLang="zh-CN" sz="2400" dirty="0">
                <a:solidFill>
                  <a:srgbClr val="C00000"/>
                </a:solidFill>
                <a:latin typeface="+mn-lt"/>
                <a:sym typeface="Symbol" panose="05050102010706020507" pitchFamily="18" charset="2"/>
              </a:rPr>
              <a:t>) </a:t>
            </a:r>
            <a:r>
              <a:rPr lang="en-US" altLang="zh-CN" sz="2400" dirty="0">
                <a:solidFill>
                  <a:srgbClr val="C00000"/>
                </a:solidFill>
                <a:sym typeface="Symbol" panose="05050102010706020507" pitchFamily="18" charset="2"/>
              </a:rPr>
              <a:t></a:t>
            </a:r>
            <a:r>
              <a:rPr lang="en-US" altLang="zh-CN" sz="2400" b="0" i="0" u="none" strike="noStrike" baseline="0" dirty="0">
                <a:solidFill>
                  <a:srgbClr val="C00000"/>
                </a:solidFill>
                <a:latin typeface="+mn-lt"/>
                <a:ea typeface="楷体" panose="02010609060101010101" pitchFamily="49" charset="-122"/>
                <a:sym typeface="Symbol" panose="05050102010706020507" pitchFamily="18" charset="2"/>
              </a:rPr>
              <a:t> {0</a:t>
            </a:r>
            <a:r>
              <a:rPr lang="en-US" altLang="zh-CN" sz="2400" b="0" i="1" u="none" strike="noStrike" baseline="0" dirty="0">
                <a:solidFill>
                  <a:srgbClr val="C00000"/>
                </a:solidFill>
                <a:latin typeface="+mn-lt"/>
                <a:ea typeface="楷体" panose="02010609060101010101" pitchFamily="49" charset="-122"/>
                <a:sym typeface="Symbol" panose="05050102010706020507" pitchFamily="18" charset="2"/>
              </a:rPr>
              <a:t>d</a:t>
            </a:r>
            <a:r>
              <a:rPr lang="en-US" altLang="zh-CN" sz="2400" b="0" i="0" u="none" strike="noStrike" baseline="0" dirty="0">
                <a:solidFill>
                  <a:srgbClr val="C00000"/>
                </a:solidFill>
                <a:latin typeface="+mn-lt"/>
                <a:ea typeface="楷体" panose="02010609060101010101" pitchFamily="49" charset="-122"/>
                <a:sym typeface="Symbol" panose="05050102010706020507" pitchFamily="18" charset="2"/>
              </a:rPr>
              <a:t>, 1</a:t>
            </a:r>
            <a:r>
              <a:rPr lang="en-US" altLang="zh-CN" sz="2400" b="0" i="1" u="none" strike="noStrike" baseline="0" dirty="0">
                <a:solidFill>
                  <a:srgbClr val="C00000"/>
                </a:solidFill>
                <a:latin typeface="+mn-lt"/>
                <a:ea typeface="楷体" panose="02010609060101010101" pitchFamily="49" charset="-122"/>
                <a:sym typeface="Symbol" panose="05050102010706020507" pitchFamily="18" charset="2"/>
              </a:rPr>
              <a:t>d</a:t>
            </a:r>
            <a:r>
              <a:rPr lang="en-US" altLang="zh-CN" sz="2400" b="0" i="0" u="none" strike="noStrike" baseline="0" dirty="0">
                <a:solidFill>
                  <a:srgbClr val="C00000"/>
                </a:solidFill>
                <a:latin typeface="+mn-lt"/>
                <a:ea typeface="楷体" panose="02010609060101010101" pitchFamily="49" charset="-122"/>
                <a:sym typeface="Symbol" panose="05050102010706020507" pitchFamily="18" charset="2"/>
              </a:rPr>
              <a:t>, 2</a:t>
            </a:r>
            <a:r>
              <a:rPr lang="en-US" altLang="zh-CN" sz="2400" b="0" i="1" u="none" strike="noStrike" baseline="0" dirty="0">
                <a:solidFill>
                  <a:srgbClr val="C00000"/>
                </a:solidFill>
                <a:latin typeface="+mn-lt"/>
                <a:ea typeface="楷体" panose="02010609060101010101" pitchFamily="49" charset="-122"/>
                <a:sym typeface="Symbol" panose="05050102010706020507" pitchFamily="18" charset="2"/>
              </a:rPr>
              <a:t>d</a:t>
            </a:r>
            <a:r>
              <a:rPr lang="en-US" altLang="zh-CN" sz="2400" b="0" i="0" u="none" strike="noStrike" baseline="0" dirty="0">
                <a:solidFill>
                  <a:srgbClr val="C00000"/>
                </a:solidFill>
                <a:latin typeface="+mn-lt"/>
                <a:ea typeface="楷体" panose="02010609060101010101" pitchFamily="49" charset="-122"/>
                <a:sym typeface="Symbol" panose="05050102010706020507" pitchFamily="18" charset="2"/>
              </a:rPr>
              <a:t>, …, ((</a:t>
            </a:r>
            <a:r>
              <a:rPr lang="en-US" altLang="zh-CN" sz="2400" b="0" i="1" u="none" strike="noStrike" baseline="0" dirty="0">
                <a:solidFill>
                  <a:srgbClr val="C00000"/>
                </a:solidFill>
                <a:latin typeface="+mn-lt"/>
                <a:ea typeface="楷体" panose="02010609060101010101" pitchFamily="49" charset="-122"/>
                <a:sym typeface="Symbol" panose="05050102010706020507" pitchFamily="18" charset="2"/>
              </a:rPr>
              <a:t>n</a:t>
            </a:r>
            <a:r>
              <a:rPr lang="en-US" altLang="zh-CN" sz="2400" b="0" i="0" u="none" strike="noStrike" baseline="0" dirty="0">
                <a:solidFill>
                  <a:srgbClr val="C00000"/>
                </a:solidFill>
                <a:latin typeface="+mn-lt"/>
                <a:ea typeface="楷体" panose="02010609060101010101" pitchFamily="49" charset="-122"/>
                <a:sym typeface="Symbol" panose="05050102010706020507" pitchFamily="18" charset="2"/>
              </a:rPr>
              <a:t>/</a:t>
            </a:r>
            <a:r>
              <a:rPr lang="en-US" altLang="zh-CN" sz="2400" b="0" i="1" u="none" strike="noStrike" baseline="0" dirty="0">
                <a:solidFill>
                  <a:srgbClr val="C00000"/>
                </a:solidFill>
                <a:latin typeface="+mn-lt"/>
                <a:ea typeface="楷体" panose="02010609060101010101" pitchFamily="49" charset="-122"/>
                <a:sym typeface="Symbol" panose="05050102010706020507" pitchFamily="18" charset="2"/>
              </a:rPr>
              <a:t>d</a:t>
            </a:r>
            <a:r>
              <a:rPr lang="en-US" altLang="zh-CN" sz="2400" b="0" i="0" u="none" strike="noStrike" baseline="0" dirty="0">
                <a:solidFill>
                  <a:srgbClr val="C00000"/>
                </a:solidFill>
                <a:latin typeface="+mn-lt"/>
                <a:ea typeface="楷体" panose="02010609060101010101" pitchFamily="49" charset="-122"/>
                <a:sym typeface="Symbol" panose="05050102010706020507" pitchFamily="18" charset="2"/>
              </a:rPr>
              <a:t>)-1)</a:t>
            </a:r>
            <a:r>
              <a:rPr lang="en-US" altLang="zh-CN" sz="2400" b="0" i="1" u="none" strike="noStrike" baseline="0" dirty="0">
                <a:solidFill>
                  <a:srgbClr val="C00000"/>
                </a:solidFill>
                <a:latin typeface="+mn-lt"/>
                <a:ea typeface="楷体" panose="02010609060101010101" pitchFamily="49" charset="-122"/>
                <a:sym typeface="Symbol" panose="05050102010706020507" pitchFamily="18" charset="2"/>
              </a:rPr>
              <a:t>d</a:t>
            </a:r>
            <a:r>
              <a:rPr lang="en-US" altLang="zh-CN" sz="2400" b="0" i="0" u="none" strike="noStrike" baseline="0" dirty="0">
                <a:solidFill>
                  <a:srgbClr val="C00000"/>
                </a:solidFill>
                <a:latin typeface="+mn-lt"/>
                <a:ea typeface="楷体" panose="02010609060101010101" pitchFamily="49" charset="-122"/>
                <a:sym typeface="Symbol" panose="05050102010706020507" pitchFamily="18" charset="2"/>
              </a:rPr>
              <a:t> } </a:t>
            </a:r>
            <a:endParaRPr lang="zh-CN" altLang="en-US" sz="2400" dirty="0">
              <a:solidFill>
                <a:srgbClr val="C00000"/>
              </a:solidFill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2132D4AC-EC45-4F7B-8B44-B99038637DC7}"/>
              </a:ext>
            </a:extLst>
          </p:cNvPr>
          <p:cNvSpPr txBox="1"/>
          <p:nvPr/>
        </p:nvSpPr>
        <p:spPr>
          <a:xfrm>
            <a:off x="971600" y="2492896"/>
            <a:ext cx="7056784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zh-CN" altLang="en-US" sz="2200" dirty="0"/>
              <a:t>如果</a:t>
            </a:r>
            <a:r>
              <a:rPr lang="en-US" altLang="zh-CN" sz="2200" dirty="0">
                <a:latin typeface="+mn-lt"/>
              </a:rPr>
              <a:t>0</a:t>
            </a:r>
            <a:r>
              <a:rPr lang="en-US" altLang="zh-CN" sz="2200" dirty="0">
                <a:latin typeface="+mn-lt"/>
                <a:sym typeface="Symbol" panose="05050102010706020507" pitchFamily="18" charset="2"/>
              </a:rPr>
              <a:t></a:t>
            </a:r>
            <a:r>
              <a:rPr lang="en-US" altLang="zh-CN" sz="2200" i="1" dirty="0">
                <a:latin typeface="+mn-lt"/>
                <a:sym typeface="Symbol" panose="05050102010706020507" pitchFamily="18" charset="2"/>
              </a:rPr>
              <a:t>b</a:t>
            </a:r>
            <a:r>
              <a:rPr lang="en-US" altLang="zh-CN" sz="2200" dirty="0">
                <a:latin typeface="+mn-lt"/>
                <a:sym typeface="Symbol" panose="05050102010706020507" pitchFamily="18" charset="2"/>
              </a:rPr>
              <a:t>&lt;</a:t>
            </a:r>
            <a:r>
              <a:rPr lang="en-US" altLang="zh-CN" sz="2200" i="1" dirty="0">
                <a:latin typeface="+mn-lt"/>
                <a:sym typeface="Symbol" panose="05050102010706020507" pitchFamily="18" charset="2"/>
              </a:rPr>
              <a:t>n</a:t>
            </a:r>
            <a:r>
              <a:rPr lang="zh-CN" altLang="en-US" sz="2200" dirty="0">
                <a:sym typeface="Symbol" panose="05050102010706020507" pitchFamily="18" charset="2"/>
              </a:rPr>
              <a:t>，</a:t>
            </a:r>
            <a:r>
              <a:rPr lang="en-US" altLang="zh-CN" sz="2200" i="1" dirty="0">
                <a:latin typeface="+mn-lt"/>
                <a:sym typeface="Symbol" panose="05050102010706020507" pitchFamily="18" charset="2"/>
              </a:rPr>
              <a:t>b</a:t>
            </a:r>
            <a:r>
              <a:rPr lang="en-US" altLang="zh-CN" sz="2200" dirty="0">
                <a:latin typeface="+mn-lt"/>
                <a:sym typeface="Symbol" panose="05050102010706020507" pitchFamily="18" charset="2"/>
              </a:rPr>
              <a:t></a:t>
            </a:r>
            <a:r>
              <a:rPr lang="en-US" altLang="zh-CN" sz="2200" i="1" dirty="0">
                <a:latin typeface="+mn-lt"/>
                <a:sym typeface="Symbol" panose="05050102010706020507" pitchFamily="18" charset="2"/>
              </a:rPr>
              <a:t>a</a:t>
            </a:r>
            <a:r>
              <a:rPr lang="en-US" altLang="zh-CN" sz="2200" dirty="0">
                <a:latin typeface="+mn-lt"/>
                <a:sym typeface="Symbol" panose="05050102010706020507" pitchFamily="18" charset="2"/>
              </a:rPr>
              <a:t> </a:t>
            </a:r>
            <a:r>
              <a:rPr lang="zh-CN" altLang="en-US" sz="2200" dirty="0">
                <a:sym typeface="Symbol" panose="05050102010706020507" pitchFamily="18" charset="2"/>
              </a:rPr>
              <a:t>当且仅当</a:t>
            </a:r>
            <a:r>
              <a:rPr lang="en-US" altLang="zh-CN" sz="2200" i="1" dirty="0">
                <a:latin typeface="+mn-lt"/>
                <a:sym typeface="Symbol" panose="05050102010706020507" pitchFamily="18" charset="2"/>
              </a:rPr>
              <a:t>b</a:t>
            </a:r>
            <a:r>
              <a:rPr lang="en-US" altLang="zh-CN" sz="2200" dirty="0">
                <a:latin typeface="+mn-lt"/>
                <a:sym typeface="Symbol" panose="05050102010706020507" pitchFamily="18" charset="2"/>
              </a:rPr>
              <a:t>=</a:t>
            </a:r>
            <a:r>
              <a:rPr lang="en-US" altLang="zh-CN" sz="2200" i="1" dirty="0" err="1">
                <a:latin typeface="+mn-lt"/>
                <a:sym typeface="Symbol" panose="05050102010706020507" pitchFamily="18" charset="2"/>
              </a:rPr>
              <a:t>kd</a:t>
            </a:r>
            <a:r>
              <a:rPr lang="en-US" altLang="zh-CN" sz="2200" dirty="0">
                <a:latin typeface="+mn-lt"/>
                <a:sym typeface="Symbol" panose="05050102010706020507" pitchFamily="18" charset="2"/>
              </a:rPr>
              <a:t>,</a:t>
            </a:r>
            <a:r>
              <a:rPr lang="zh-CN" altLang="en-US" sz="2200" dirty="0">
                <a:latin typeface="+mn-lt"/>
                <a:sym typeface="Symbol" panose="05050102010706020507" pitchFamily="18" charset="2"/>
              </a:rPr>
              <a:t> </a:t>
            </a:r>
            <a:r>
              <a:rPr lang="en-US" altLang="zh-CN" sz="2200" dirty="0">
                <a:latin typeface="+mn-lt"/>
                <a:sym typeface="Symbol" panose="05050102010706020507" pitchFamily="18" charset="2"/>
              </a:rPr>
              <a:t>(</a:t>
            </a:r>
            <a:r>
              <a:rPr lang="en-US" altLang="zh-CN" sz="2200" i="1" dirty="0">
                <a:latin typeface="+mn-lt"/>
                <a:sym typeface="Symbol" panose="05050102010706020507" pitchFamily="18" charset="2"/>
              </a:rPr>
              <a:t>k</a:t>
            </a:r>
            <a:r>
              <a:rPr lang="en-US" altLang="zh-CN" sz="2200" dirty="0">
                <a:latin typeface="+mn-lt"/>
                <a:sym typeface="Symbol" panose="05050102010706020507" pitchFamily="18" charset="2"/>
              </a:rPr>
              <a:t>=0,1,2,…, (</a:t>
            </a:r>
            <a:r>
              <a:rPr lang="en-US" altLang="zh-CN" sz="2200" i="1" dirty="0">
                <a:latin typeface="+mn-lt"/>
                <a:sym typeface="Symbol" panose="05050102010706020507" pitchFamily="18" charset="2"/>
              </a:rPr>
              <a:t>n</a:t>
            </a:r>
            <a:r>
              <a:rPr lang="en-US" altLang="zh-CN" sz="2200" dirty="0">
                <a:latin typeface="+mn-lt"/>
                <a:sym typeface="Symbol" panose="05050102010706020507" pitchFamily="18" charset="2"/>
              </a:rPr>
              <a:t>/</a:t>
            </a:r>
            <a:r>
              <a:rPr lang="en-US" altLang="zh-CN" sz="2200" i="1" dirty="0">
                <a:latin typeface="+mn-lt"/>
                <a:sym typeface="Symbol" panose="05050102010706020507" pitchFamily="18" charset="2"/>
              </a:rPr>
              <a:t>d</a:t>
            </a:r>
            <a:r>
              <a:rPr lang="en-US" altLang="zh-CN" sz="2200" dirty="0">
                <a:latin typeface="+mn-lt"/>
                <a:sym typeface="Symbol" panose="05050102010706020507" pitchFamily="18" charset="2"/>
              </a:rPr>
              <a:t>)-1))</a:t>
            </a:r>
          </a:p>
          <a:p>
            <a:pPr>
              <a:spcBef>
                <a:spcPts val="600"/>
              </a:spcBef>
            </a:pPr>
            <a:r>
              <a:rPr lang="zh-CN" altLang="en-US" sz="2200" dirty="0">
                <a:sym typeface="Symbol" panose="05050102010706020507" pitchFamily="18" charset="2"/>
              </a:rPr>
              <a:t>如果</a:t>
            </a:r>
            <a:r>
              <a:rPr lang="en-US" altLang="zh-CN" sz="2200" i="1" dirty="0">
                <a:latin typeface="+mn-lt"/>
                <a:sym typeface="Symbol" panose="05050102010706020507" pitchFamily="18" charset="2"/>
              </a:rPr>
              <a:t>b</a:t>
            </a:r>
            <a:r>
              <a:rPr lang="en-US" altLang="zh-CN" sz="2200" dirty="0">
                <a:latin typeface="+mn-lt"/>
                <a:sym typeface="Symbol" panose="05050102010706020507" pitchFamily="18" charset="2"/>
              </a:rPr>
              <a:t>&lt;0 </a:t>
            </a:r>
            <a:r>
              <a:rPr lang="zh-CN" altLang="en-US" sz="2200" dirty="0">
                <a:latin typeface="+mn-lt"/>
                <a:sym typeface="Symbol" panose="05050102010706020507" pitchFamily="18" charset="2"/>
              </a:rPr>
              <a:t>或 </a:t>
            </a:r>
            <a:r>
              <a:rPr lang="en-US" altLang="zh-CN" sz="2200" i="1" dirty="0" err="1">
                <a:latin typeface="+mn-lt"/>
                <a:sym typeface="Symbol" panose="05050102010706020507" pitchFamily="18" charset="2"/>
              </a:rPr>
              <a:t>b</a:t>
            </a:r>
            <a:r>
              <a:rPr lang="en-US" altLang="zh-CN" sz="2200" dirty="0" err="1">
                <a:latin typeface="+mn-lt"/>
                <a:sym typeface="Symbol" panose="05050102010706020507" pitchFamily="18" charset="2"/>
              </a:rPr>
              <a:t></a:t>
            </a:r>
            <a:r>
              <a:rPr lang="en-US" altLang="zh-CN" sz="2200" i="1" dirty="0" err="1">
                <a:latin typeface="+mn-lt"/>
                <a:sym typeface="Symbol" panose="05050102010706020507" pitchFamily="18" charset="2"/>
              </a:rPr>
              <a:t>n</a:t>
            </a:r>
            <a:r>
              <a:rPr lang="en-US" altLang="zh-CN" sz="2200" dirty="0">
                <a:sym typeface="Symbol" panose="05050102010706020507" pitchFamily="18" charset="2"/>
              </a:rPr>
              <a:t>, </a:t>
            </a:r>
            <a:r>
              <a:rPr lang="en-US" altLang="zh-CN" sz="2200" i="1" dirty="0">
                <a:latin typeface="+mn-lt"/>
                <a:sym typeface="Symbol" panose="05050102010706020507" pitchFamily="18" charset="2"/>
              </a:rPr>
              <a:t>b</a:t>
            </a:r>
            <a:r>
              <a:rPr lang="zh-CN" altLang="en-US" sz="2200" dirty="0">
                <a:sym typeface="Symbol" panose="05050102010706020507" pitchFamily="18" charset="2"/>
              </a:rPr>
              <a:t>与</a:t>
            </a:r>
            <a:r>
              <a:rPr lang="en-US" altLang="zh-CN" sz="2200" dirty="0">
                <a:latin typeface="+mn-lt"/>
                <a:sym typeface="Symbol" panose="05050102010706020507" pitchFamily="18" charset="2"/>
              </a:rPr>
              <a:t>(</a:t>
            </a:r>
            <a:r>
              <a:rPr lang="en-US" altLang="zh-CN" sz="2200" i="1" dirty="0">
                <a:latin typeface="+mn-lt"/>
                <a:sym typeface="Symbol" panose="05050102010706020507" pitchFamily="18" charset="2"/>
              </a:rPr>
              <a:t>b</a:t>
            </a:r>
            <a:r>
              <a:rPr lang="en-US" altLang="zh-CN" sz="2200" dirty="0">
                <a:latin typeface="+mn-lt"/>
                <a:sym typeface="Symbol" panose="05050102010706020507" pitchFamily="18" charset="2"/>
              </a:rPr>
              <a:t> mod </a:t>
            </a:r>
            <a:r>
              <a:rPr lang="en-US" altLang="zh-CN" sz="2200" i="1" dirty="0">
                <a:latin typeface="+mn-lt"/>
                <a:sym typeface="Symbol" panose="05050102010706020507" pitchFamily="18" charset="2"/>
              </a:rPr>
              <a:t>n</a:t>
            </a:r>
            <a:r>
              <a:rPr lang="en-US" altLang="zh-CN" sz="2200" dirty="0">
                <a:latin typeface="+mn-lt"/>
                <a:sym typeface="Symbol" panose="05050102010706020507" pitchFamily="18" charset="2"/>
              </a:rPr>
              <a:t>)</a:t>
            </a:r>
            <a:r>
              <a:rPr lang="zh-CN" altLang="en-US" sz="2200" dirty="0">
                <a:sym typeface="Symbol" panose="05050102010706020507" pitchFamily="18" charset="2"/>
              </a:rPr>
              <a:t>的差是</a:t>
            </a:r>
            <a:r>
              <a:rPr lang="en-US" altLang="zh-CN" sz="2200" i="1" dirty="0">
                <a:latin typeface="+mn-lt"/>
                <a:sym typeface="Symbol" panose="05050102010706020507" pitchFamily="18" charset="2"/>
              </a:rPr>
              <a:t>n</a:t>
            </a:r>
            <a:r>
              <a:rPr lang="zh-CN" altLang="en-US" sz="2200" dirty="0">
                <a:sym typeface="Symbol" panose="05050102010706020507" pitchFamily="18" charset="2"/>
              </a:rPr>
              <a:t>的整数倍，而</a:t>
            </a:r>
            <a:r>
              <a:rPr lang="en-US" altLang="zh-CN" sz="2200" i="1" dirty="0">
                <a:latin typeface="+mn-lt"/>
                <a:sym typeface="Symbol" panose="05050102010706020507" pitchFamily="18" charset="2"/>
              </a:rPr>
              <a:t>n</a:t>
            </a:r>
            <a:r>
              <a:rPr lang="zh-CN" altLang="en-US" sz="2200" dirty="0">
                <a:sym typeface="Symbol" panose="05050102010706020507" pitchFamily="18" charset="2"/>
              </a:rPr>
              <a:t>本身是</a:t>
            </a:r>
            <a:r>
              <a:rPr lang="en-US" altLang="zh-CN" sz="2200" i="1" dirty="0">
                <a:latin typeface="+mn-lt"/>
                <a:sym typeface="Symbol" panose="05050102010706020507" pitchFamily="18" charset="2"/>
              </a:rPr>
              <a:t>d</a:t>
            </a:r>
            <a:r>
              <a:rPr lang="zh-CN" altLang="en-US" sz="2200" dirty="0">
                <a:sym typeface="Symbol" panose="05050102010706020507" pitchFamily="18" charset="2"/>
              </a:rPr>
              <a:t>的整数倍，所以</a:t>
            </a:r>
            <a:r>
              <a:rPr lang="en-US" altLang="zh-CN" sz="2200" i="1" dirty="0">
                <a:latin typeface="+mn-lt"/>
                <a:sym typeface="Symbol" panose="05050102010706020507" pitchFamily="18" charset="2"/>
              </a:rPr>
              <a:t>b</a:t>
            </a:r>
            <a:r>
              <a:rPr lang="zh-CN" altLang="en-US" sz="2200" dirty="0">
                <a:sym typeface="Symbol" panose="05050102010706020507" pitchFamily="18" charset="2"/>
              </a:rPr>
              <a:t>是</a:t>
            </a:r>
            <a:r>
              <a:rPr lang="en-US" altLang="zh-CN" sz="2200" i="1" dirty="0">
                <a:latin typeface="+mn-lt"/>
                <a:sym typeface="Symbol" panose="05050102010706020507" pitchFamily="18" charset="2"/>
              </a:rPr>
              <a:t>d</a:t>
            </a:r>
            <a:r>
              <a:rPr lang="zh-CN" altLang="en-US" sz="2200" dirty="0">
                <a:sym typeface="Symbol" panose="05050102010706020507" pitchFamily="18" charset="2"/>
              </a:rPr>
              <a:t>的整数倍。</a:t>
            </a:r>
            <a:endParaRPr lang="zh-CN" altLang="en-US" sz="2200" dirty="0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8EA62416-0FFA-4745-A1D0-23A9A1C41203}"/>
              </a:ext>
            </a:extLst>
          </p:cNvPr>
          <p:cNvSpPr txBox="1"/>
          <p:nvPr/>
        </p:nvSpPr>
        <p:spPr>
          <a:xfrm>
            <a:off x="963757" y="4005064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方程 </a:t>
            </a:r>
            <a:r>
              <a:rPr lang="en-US" altLang="zh-CN" sz="2400" i="1" dirty="0" err="1">
                <a:latin typeface="+mn-lt"/>
                <a:ea typeface="楷体" panose="02010609060101010101" pitchFamily="49" charset="-122"/>
              </a:rPr>
              <a:t>ax</a:t>
            </a:r>
            <a:r>
              <a:rPr lang="en-US" altLang="zh-CN" sz="2400" dirty="0" err="1">
                <a:latin typeface="+mn-lt"/>
                <a:ea typeface="楷体" panose="02010609060101010101" pitchFamily="49" charset="-122"/>
                <a:sym typeface="Symbol" panose="05050102010706020507" pitchFamily="18" charset="2"/>
              </a:rPr>
              <a:t></a:t>
            </a:r>
            <a:r>
              <a:rPr lang="en-US" altLang="zh-CN" sz="2400" i="1" dirty="0" err="1">
                <a:latin typeface="+mn-lt"/>
                <a:ea typeface="楷体" panose="02010609060101010101" pitchFamily="49" charset="-122"/>
                <a:sym typeface="Symbol" panose="05050102010706020507" pitchFamily="18" charset="2"/>
              </a:rPr>
              <a:t>b</a:t>
            </a:r>
            <a:r>
              <a:rPr lang="en-US" altLang="zh-CN" sz="2400" dirty="0">
                <a:latin typeface="+mn-lt"/>
                <a:ea typeface="楷体" panose="02010609060101010101" pitchFamily="49" charset="-122"/>
                <a:sym typeface="Symbol" panose="05050102010706020507" pitchFamily="18" charset="2"/>
              </a:rPr>
              <a:t> mod </a:t>
            </a:r>
            <a:r>
              <a:rPr lang="en-US" altLang="zh-CN" sz="2400" i="1" dirty="0">
                <a:latin typeface="+mn-lt"/>
                <a:ea typeface="楷体" panose="02010609060101010101" pitchFamily="49" charset="-122"/>
                <a:sym typeface="Symbol" panose="05050102010706020507" pitchFamily="18" charset="2"/>
              </a:rPr>
              <a:t>n</a:t>
            </a:r>
            <a:r>
              <a:rPr lang="en-US" altLang="zh-CN" sz="2400" dirty="0">
                <a:latin typeface="+mn-lt"/>
                <a:ea typeface="楷体" panose="02010609060101010101" pitchFamily="49" charset="-122"/>
                <a:sym typeface="Symbol" panose="05050102010706020507" pitchFamily="18" charset="2"/>
              </a:rPr>
              <a:t> 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  <a:sym typeface="Symbol" panose="05050102010706020507" pitchFamily="18" charset="2"/>
              </a:rPr>
              <a:t>有解 当且仅当 </a:t>
            </a:r>
            <a:r>
              <a:rPr lang="en-US" altLang="zh-CN" sz="2400" b="1" i="1" dirty="0">
                <a:solidFill>
                  <a:srgbClr val="C00000"/>
                </a:solidFill>
                <a:latin typeface="+mn-lt"/>
                <a:ea typeface="楷体" panose="02010609060101010101" pitchFamily="49" charset="-122"/>
                <a:sym typeface="Symbol" panose="05050102010706020507" pitchFamily="18" charset="2"/>
              </a:rPr>
              <a:t>b</a:t>
            </a:r>
            <a:r>
              <a:rPr lang="en-US" altLang="zh-CN" sz="2400" b="1" dirty="0">
                <a:solidFill>
                  <a:srgbClr val="C00000"/>
                </a:solidFill>
                <a:latin typeface="+mn-lt"/>
                <a:ea typeface="楷体" panose="02010609060101010101" pitchFamily="49" charset="-122"/>
                <a:sym typeface="Symbol" panose="05050102010706020507" pitchFamily="18" charset="2"/>
              </a:rPr>
              <a:t> </a:t>
            </a:r>
            <a:r>
              <a:rPr lang="zh-CN" altLang="en-US" sz="2400" b="1" dirty="0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Symbol" panose="05050102010706020507" pitchFamily="18" charset="2"/>
              </a:rPr>
              <a:t>是 </a:t>
            </a:r>
            <a:r>
              <a:rPr lang="en-US" altLang="zh-CN" sz="2400" b="1" i="1" dirty="0">
                <a:solidFill>
                  <a:srgbClr val="C00000"/>
                </a:solidFill>
                <a:latin typeface="+mn-lt"/>
                <a:ea typeface="楷体" panose="02010609060101010101" pitchFamily="49" charset="-122"/>
                <a:sym typeface="Symbol" panose="05050102010706020507" pitchFamily="18" charset="2"/>
              </a:rPr>
              <a:t>d</a:t>
            </a:r>
            <a:r>
              <a:rPr lang="en-US" altLang="zh-CN" sz="2400" b="1" dirty="0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Symbol" panose="05050102010706020507" pitchFamily="18" charset="2"/>
              </a:rPr>
              <a:t> </a:t>
            </a:r>
            <a:r>
              <a:rPr lang="zh-CN" altLang="en-US" sz="2400" b="1" dirty="0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Symbol" panose="05050102010706020507" pitchFamily="18" charset="2"/>
              </a:rPr>
              <a:t>的整数倍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  <a:sym typeface="Symbol" panose="05050102010706020507" pitchFamily="18" charset="2"/>
              </a:rPr>
              <a:t>。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88150839"/>
      </p:ext>
    </p:extLst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48AEEC7-F7C1-4DA2-9718-F1F80CDE6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/>
          <a:lstStyle/>
          <a:p>
            <a:r>
              <a:rPr lang="zh-CN" altLang="en-US" dirty="0"/>
              <a:t>要么无解，要么有</a:t>
            </a:r>
            <a:r>
              <a:rPr lang="en-US" altLang="zh-CN" i="1" dirty="0">
                <a:latin typeface="+mn-lt"/>
              </a:rPr>
              <a:t>d</a:t>
            </a:r>
            <a:r>
              <a:rPr lang="zh-CN" altLang="en-US" dirty="0"/>
              <a:t>个不同的解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DC2CFFAD-0538-48E1-BEEF-D9DD9ACFEF50}"/>
              </a:ext>
            </a:extLst>
          </p:cNvPr>
          <p:cNvSpPr txBox="1"/>
          <p:nvPr/>
        </p:nvSpPr>
        <p:spPr>
          <a:xfrm>
            <a:off x="647564" y="1589897"/>
            <a:ext cx="7848872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zh-CN" altLang="en-US" sz="2000" dirty="0"/>
              <a:t>循环群</a:t>
            </a:r>
            <a:r>
              <a:rPr lang="zh-CN" altLang="en-US" sz="2000" dirty="0">
                <a:latin typeface="+mn-lt"/>
                <a:sym typeface="Symbol" panose="05050102010706020507" pitchFamily="18" charset="2"/>
              </a:rPr>
              <a:t></a:t>
            </a:r>
            <a:r>
              <a:rPr lang="en-US" altLang="zh-CN" sz="2000" i="1" dirty="0">
                <a:latin typeface="+mn-lt"/>
                <a:sym typeface="Symbol" panose="05050102010706020507" pitchFamily="18" charset="2"/>
              </a:rPr>
              <a:t>a</a:t>
            </a:r>
            <a:r>
              <a:rPr lang="en-US" altLang="zh-CN" sz="2000" dirty="0">
                <a:latin typeface="+mn-lt"/>
                <a:sym typeface="Symbol" panose="05050102010706020507" pitchFamily="18" charset="2"/>
              </a:rPr>
              <a:t></a:t>
            </a:r>
            <a:r>
              <a:rPr lang="zh-CN" altLang="en-US" sz="2000" dirty="0">
                <a:sym typeface="Symbol" panose="05050102010706020507" pitchFamily="18" charset="2"/>
              </a:rPr>
              <a:t>包含的元素个数等于</a:t>
            </a:r>
            <a:r>
              <a:rPr lang="en-US" altLang="zh-CN" sz="2000" i="1" dirty="0">
                <a:latin typeface="+mn-lt"/>
                <a:sym typeface="Symbol" panose="05050102010706020507" pitchFamily="18" charset="2"/>
              </a:rPr>
              <a:t>a</a:t>
            </a:r>
            <a:r>
              <a:rPr lang="zh-CN" altLang="en-US" sz="2000" dirty="0">
                <a:sym typeface="Symbol" panose="05050102010706020507" pitchFamily="18" charset="2"/>
              </a:rPr>
              <a:t>的阶</a:t>
            </a:r>
            <a:r>
              <a:rPr lang="en-US" altLang="zh-CN" sz="2000" dirty="0">
                <a:sym typeface="Symbol" panose="05050102010706020507" pitchFamily="18" charset="2"/>
              </a:rPr>
              <a:t>: </a:t>
            </a:r>
            <a:r>
              <a:rPr lang="en-US" altLang="zh-CN" sz="2000" dirty="0" err="1">
                <a:latin typeface="+mn-lt"/>
                <a:sym typeface="Symbol" panose="05050102010706020507" pitchFamily="18" charset="2"/>
              </a:rPr>
              <a:t>ord</a:t>
            </a:r>
            <a:r>
              <a:rPr lang="en-US" altLang="zh-CN" sz="2000" dirty="0">
                <a:latin typeface="+mn-lt"/>
                <a:sym typeface="Symbol" panose="05050102010706020507" pitchFamily="18" charset="2"/>
              </a:rPr>
              <a:t>(</a:t>
            </a:r>
            <a:r>
              <a:rPr lang="en-US" altLang="zh-CN" sz="2000" i="1" dirty="0">
                <a:latin typeface="+mn-lt"/>
                <a:sym typeface="Symbol" panose="05050102010706020507" pitchFamily="18" charset="2"/>
              </a:rPr>
              <a:t>a</a:t>
            </a:r>
            <a:r>
              <a:rPr lang="en-US" altLang="zh-CN" sz="2000" dirty="0">
                <a:latin typeface="+mn-lt"/>
                <a:sym typeface="Symbol" panose="05050102010706020507" pitchFamily="18" charset="2"/>
              </a:rPr>
              <a:t>)=(</a:t>
            </a:r>
            <a:r>
              <a:rPr lang="en-US" altLang="zh-CN" sz="2000" i="1" dirty="0">
                <a:latin typeface="+mn-lt"/>
                <a:sym typeface="Symbol" panose="05050102010706020507" pitchFamily="18" charset="2"/>
              </a:rPr>
              <a:t>n</a:t>
            </a:r>
            <a:r>
              <a:rPr lang="en-US" altLang="zh-CN" sz="2000" dirty="0">
                <a:latin typeface="+mn-lt"/>
                <a:sym typeface="Symbol" panose="05050102010706020507" pitchFamily="18" charset="2"/>
              </a:rPr>
              <a:t>/</a:t>
            </a:r>
            <a:r>
              <a:rPr lang="en-US" altLang="zh-CN" sz="2000" i="1" dirty="0">
                <a:latin typeface="+mn-lt"/>
                <a:sym typeface="Symbol" panose="05050102010706020507" pitchFamily="18" charset="2"/>
              </a:rPr>
              <a:t>d</a:t>
            </a:r>
            <a:r>
              <a:rPr lang="en-US" altLang="zh-CN" sz="2000" dirty="0">
                <a:latin typeface="+mn-lt"/>
                <a:sym typeface="Symbol" panose="05050102010706020507" pitchFamily="18" charset="2"/>
              </a:rPr>
              <a:t>)</a:t>
            </a:r>
            <a:r>
              <a:rPr lang="zh-CN" altLang="en-US" sz="2000" dirty="0">
                <a:sym typeface="Symbol" panose="05050102010706020507" pitchFamily="18" charset="2"/>
              </a:rPr>
              <a:t>。考虑序列：</a:t>
            </a:r>
            <a:r>
              <a:rPr lang="en-US" altLang="zh-CN" sz="2000" i="1" dirty="0">
                <a:latin typeface="+mn-lt"/>
                <a:sym typeface="Symbol" panose="05050102010706020507" pitchFamily="18" charset="2"/>
              </a:rPr>
              <a:t>ai </a:t>
            </a:r>
            <a:r>
              <a:rPr lang="en-US" altLang="zh-CN" sz="2000" dirty="0">
                <a:latin typeface="+mn-lt"/>
                <a:sym typeface="Symbol" panose="05050102010706020507" pitchFamily="18" charset="2"/>
              </a:rPr>
              <a:t>mod</a:t>
            </a:r>
            <a:r>
              <a:rPr lang="en-US" altLang="zh-CN" sz="2000" dirty="0">
                <a:sym typeface="Symbol" panose="05050102010706020507" pitchFamily="18" charset="2"/>
              </a:rPr>
              <a:t> </a:t>
            </a:r>
            <a:r>
              <a:rPr lang="en-US" altLang="zh-CN" sz="2000" i="1" dirty="0">
                <a:latin typeface="+mn-lt"/>
                <a:sym typeface="Symbol" panose="05050102010706020507" pitchFamily="18" charset="2"/>
              </a:rPr>
              <a:t>n</a:t>
            </a:r>
            <a:r>
              <a:rPr lang="en-US" altLang="zh-CN" sz="2000" dirty="0">
                <a:sym typeface="Symbol" panose="05050102010706020507" pitchFamily="18" charset="2"/>
              </a:rPr>
              <a:t>: </a:t>
            </a:r>
            <a:r>
              <a:rPr lang="en-US" altLang="zh-CN" sz="2000" i="1" dirty="0" err="1">
                <a:latin typeface="+mn-lt"/>
                <a:sym typeface="Symbol" panose="05050102010706020507" pitchFamily="18" charset="2"/>
              </a:rPr>
              <a:t>i</a:t>
            </a:r>
            <a:r>
              <a:rPr lang="en-US" altLang="zh-CN" sz="2000" dirty="0">
                <a:latin typeface="+mn-lt"/>
                <a:sym typeface="Symbol" panose="05050102010706020507" pitchFamily="18" charset="2"/>
              </a:rPr>
              <a:t>=0,1,2,…,</a:t>
            </a:r>
            <a:r>
              <a:rPr lang="en-US" altLang="zh-CN" sz="2000" i="1" dirty="0">
                <a:latin typeface="+mn-lt"/>
                <a:sym typeface="Symbol" panose="05050102010706020507" pitchFamily="18" charset="2"/>
              </a:rPr>
              <a:t>n</a:t>
            </a:r>
            <a:r>
              <a:rPr lang="en-US" altLang="zh-CN" sz="2000" dirty="0">
                <a:latin typeface="+mn-lt"/>
                <a:sym typeface="Symbol" panose="05050102010706020507" pitchFamily="18" charset="2"/>
              </a:rPr>
              <a:t>-1</a:t>
            </a:r>
            <a:r>
              <a:rPr lang="en-US" altLang="zh-CN" sz="2000" dirty="0">
                <a:sym typeface="Symbol" panose="05050102010706020507" pitchFamily="18" charset="2"/>
              </a:rPr>
              <a:t>, </a:t>
            </a:r>
            <a:r>
              <a:rPr lang="zh-CN" altLang="en-US" sz="2000" dirty="0">
                <a:sym typeface="Symbol" panose="05050102010706020507" pitchFamily="18" charset="2"/>
              </a:rPr>
              <a:t>其中的元素按照周期</a:t>
            </a:r>
            <a:r>
              <a:rPr lang="en-US" altLang="zh-CN" sz="2000" dirty="0" err="1">
                <a:latin typeface="+mn-lt"/>
                <a:sym typeface="Symbol" panose="05050102010706020507" pitchFamily="18" charset="2"/>
              </a:rPr>
              <a:t>ord</a:t>
            </a:r>
            <a:r>
              <a:rPr lang="en-US" altLang="zh-CN" sz="2000" dirty="0">
                <a:latin typeface="+mn-lt"/>
                <a:sym typeface="Symbol" panose="05050102010706020507" pitchFamily="18" charset="2"/>
              </a:rPr>
              <a:t>(</a:t>
            </a:r>
            <a:r>
              <a:rPr lang="en-US" altLang="zh-CN" sz="2000" i="1" dirty="0">
                <a:latin typeface="+mn-lt"/>
                <a:sym typeface="Symbol" panose="05050102010706020507" pitchFamily="18" charset="2"/>
              </a:rPr>
              <a:t>a</a:t>
            </a:r>
            <a:r>
              <a:rPr lang="en-US" altLang="zh-CN" sz="2000" dirty="0">
                <a:latin typeface="+mn-lt"/>
                <a:sym typeface="Symbol" panose="05050102010706020507" pitchFamily="18" charset="2"/>
              </a:rPr>
              <a:t>)</a:t>
            </a:r>
            <a:r>
              <a:rPr lang="zh-CN" altLang="en-US" sz="2000" dirty="0">
                <a:sym typeface="Symbol" panose="05050102010706020507" pitchFamily="18" charset="2"/>
              </a:rPr>
              <a:t>重复出现。出现的次数为</a:t>
            </a:r>
            <a:r>
              <a:rPr lang="en-US" altLang="zh-CN" sz="2000" i="1" dirty="0">
                <a:latin typeface="+mn-lt"/>
                <a:sym typeface="Symbol" panose="05050102010706020507" pitchFamily="18" charset="2"/>
              </a:rPr>
              <a:t>n</a:t>
            </a:r>
            <a:r>
              <a:rPr lang="en-US" altLang="zh-CN" sz="2000" dirty="0">
                <a:latin typeface="+mn-lt"/>
                <a:sym typeface="Symbol" panose="05050102010706020507" pitchFamily="18" charset="2"/>
              </a:rPr>
              <a:t>/(</a:t>
            </a:r>
            <a:r>
              <a:rPr lang="en-US" altLang="zh-CN" sz="2000" i="1" dirty="0">
                <a:latin typeface="+mn-lt"/>
                <a:sym typeface="Symbol" panose="05050102010706020507" pitchFamily="18" charset="2"/>
              </a:rPr>
              <a:t>n</a:t>
            </a:r>
            <a:r>
              <a:rPr lang="en-US" altLang="zh-CN" sz="2000" dirty="0">
                <a:latin typeface="+mn-lt"/>
                <a:sym typeface="Symbol" panose="05050102010706020507" pitchFamily="18" charset="2"/>
              </a:rPr>
              <a:t>/</a:t>
            </a:r>
            <a:r>
              <a:rPr lang="en-US" altLang="zh-CN" sz="2000" i="1" dirty="0">
                <a:latin typeface="+mn-lt"/>
                <a:sym typeface="Symbol" panose="05050102010706020507" pitchFamily="18" charset="2"/>
              </a:rPr>
              <a:t>d</a:t>
            </a:r>
            <a:r>
              <a:rPr lang="en-US" altLang="zh-CN" sz="2000" dirty="0">
                <a:latin typeface="+mn-lt"/>
                <a:sym typeface="Symbol" panose="05050102010706020507" pitchFamily="18" charset="2"/>
              </a:rPr>
              <a:t>)</a:t>
            </a:r>
            <a:r>
              <a:rPr lang="zh-CN" altLang="en-US" sz="2000" dirty="0">
                <a:latin typeface="+mn-lt"/>
                <a:sym typeface="Symbol" panose="05050102010706020507" pitchFamily="18" charset="2"/>
              </a:rPr>
              <a:t> </a:t>
            </a:r>
            <a:r>
              <a:rPr lang="en-US" altLang="zh-CN" sz="2000" dirty="0">
                <a:latin typeface="+mn-lt"/>
                <a:sym typeface="Symbol" panose="05050102010706020507" pitchFamily="18" charset="2"/>
              </a:rPr>
              <a:t>=</a:t>
            </a:r>
            <a:r>
              <a:rPr lang="zh-CN" altLang="en-US" sz="2000" dirty="0">
                <a:latin typeface="+mn-lt"/>
                <a:sym typeface="Symbol" panose="05050102010706020507" pitchFamily="18" charset="2"/>
              </a:rPr>
              <a:t> </a:t>
            </a:r>
            <a:r>
              <a:rPr lang="en-US" altLang="zh-CN" sz="2000" i="1" dirty="0">
                <a:latin typeface="+mn-lt"/>
                <a:sym typeface="Symbol" panose="05050102010706020507" pitchFamily="18" charset="2"/>
              </a:rPr>
              <a:t>d</a:t>
            </a:r>
            <a:r>
              <a:rPr lang="zh-CN" altLang="en-US" sz="2000" dirty="0">
                <a:sym typeface="Symbol" panose="05050102010706020507" pitchFamily="18" charset="2"/>
              </a:rPr>
              <a:t>。</a:t>
            </a:r>
            <a:endParaRPr lang="en-US" altLang="zh-CN" sz="2000" dirty="0">
              <a:sym typeface="Symbol" panose="05050102010706020507" pitchFamily="18" charset="2"/>
            </a:endParaRPr>
          </a:p>
          <a:p>
            <a:pPr>
              <a:spcBef>
                <a:spcPts val="600"/>
              </a:spcBef>
            </a:pPr>
            <a:r>
              <a:rPr lang="zh-CN" altLang="en-US" sz="2000" dirty="0">
                <a:sym typeface="Symbol" panose="05050102010706020507" pitchFamily="18" charset="2"/>
              </a:rPr>
              <a:t>假设</a:t>
            </a:r>
            <a:r>
              <a:rPr lang="en-US" altLang="zh-CN" sz="2000" b="0" i="0" u="none" strike="noStrike" baseline="0" dirty="0">
                <a:latin typeface="+mn-lt"/>
                <a:ea typeface="楷体" panose="02010609060101010101" pitchFamily="49" charset="-122"/>
                <a:sym typeface="Symbol" panose="05050102010706020507" pitchFamily="18" charset="2"/>
              </a:rPr>
              <a:t>{0</a:t>
            </a:r>
            <a:r>
              <a:rPr lang="en-US" altLang="zh-CN" sz="2000" b="0" i="1" u="none" strike="noStrike" baseline="0" dirty="0">
                <a:latin typeface="+mn-lt"/>
                <a:ea typeface="楷体" panose="02010609060101010101" pitchFamily="49" charset="-122"/>
                <a:sym typeface="Symbol" panose="05050102010706020507" pitchFamily="18" charset="2"/>
              </a:rPr>
              <a:t>d</a:t>
            </a:r>
            <a:r>
              <a:rPr lang="en-US" altLang="zh-CN" sz="2000" b="0" i="0" u="none" strike="noStrike" baseline="0" dirty="0">
                <a:latin typeface="+mn-lt"/>
                <a:ea typeface="楷体" panose="02010609060101010101" pitchFamily="49" charset="-122"/>
                <a:sym typeface="Symbol" panose="05050102010706020507" pitchFamily="18" charset="2"/>
              </a:rPr>
              <a:t>, 1</a:t>
            </a:r>
            <a:r>
              <a:rPr lang="en-US" altLang="zh-CN" sz="2000" b="0" i="1" u="none" strike="noStrike" baseline="0" dirty="0">
                <a:latin typeface="+mn-lt"/>
                <a:ea typeface="楷体" panose="02010609060101010101" pitchFamily="49" charset="-122"/>
                <a:sym typeface="Symbol" panose="05050102010706020507" pitchFamily="18" charset="2"/>
              </a:rPr>
              <a:t>d</a:t>
            </a:r>
            <a:r>
              <a:rPr lang="en-US" altLang="zh-CN" sz="2000" b="0" i="0" u="none" strike="noStrike" baseline="0" dirty="0">
                <a:latin typeface="+mn-lt"/>
                <a:ea typeface="楷体" panose="02010609060101010101" pitchFamily="49" charset="-122"/>
                <a:sym typeface="Symbol" panose="05050102010706020507" pitchFamily="18" charset="2"/>
              </a:rPr>
              <a:t>, 2</a:t>
            </a:r>
            <a:r>
              <a:rPr lang="en-US" altLang="zh-CN" sz="2000" b="0" i="1" u="none" strike="noStrike" baseline="0" dirty="0">
                <a:latin typeface="+mn-lt"/>
                <a:ea typeface="楷体" panose="02010609060101010101" pitchFamily="49" charset="-122"/>
                <a:sym typeface="Symbol" panose="05050102010706020507" pitchFamily="18" charset="2"/>
              </a:rPr>
              <a:t>d</a:t>
            </a:r>
            <a:r>
              <a:rPr lang="en-US" altLang="zh-CN" sz="2000" b="0" i="0" u="none" strike="noStrike" baseline="0" dirty="0">
                <a:latin typeface="+mn-lt"/>
                <a:ea typeface="楷体" panose="02010609060101010101" pitchFamily="49" charset="-122"/>
                <a:sym typeface="Symbol" panose="05050102010706020507" pitchFamily="18" charset="2"/>
              </a:rPr>
              <a:t>, …, ((</a:t>
            </a:r>
            <a:r>
              <a:rPr lang="en-US" altLang="zh-CN" sz="2000" b="0" i="1" u="none" strike="noStrike" baseline="0" dirty="0">
                <a:latin typeface="+mn-lt"/>
                <a:ea typeface="楷体" panose="02010609060101010101" pitchFamily="49" charset="-122"/>
                <a:sym typeface="Symbol" panose="05050102010706020507" pitchFamily="18" charset="2"/>
              </a:rPr>
              <a:t>n</a:t>
            </a:r>
            <a:r>
              <a:rPr lang="en-US" altLang="zh-CN" sz="2000" b="0" i="0" u="none" strike="noStrike" baseline="0" dirty="0">
                <a:latin typeface="+mn-lt"/>
                <a:ea typeface="楷体" panose="02010609060101010101" pitchFamily="49" charset="-122"/>
                <a:sym typeface="Symbol" panose="05050102010706020507" pitchFamily="18" charset="2"/>
              </a:rPr>
              <a:t>/</a:t>
            </a:r>
            <a:r>
              <a:rPr lang="en-US" altLang="zh-CN" sz="2000" b="0" i="1" u="none" strike="noStrike" baseline="0" dirty="0">
                <a:latin typeface="+mn-lt"/>
                <a:ea typeface="楷体" panose="02010609060101010101" pitchFamily="49" charset="-122"/>
                <a:sym typeface="Symbol" panose="05050102010706020507" pitchFamily="18" charset="2"/>
              </a:rPr>
              <a:t>d</a:t>
            </a:r>
            <a:r>
              <a:rPr lang="en-US" altLang="zh-CN" sz="2000" b="0" i="0" u="none" strike="noStrike" baseline="0" dirty="0">
                <a:latin typeface="+mn-lt"/>
                <a:ea typeface="楷体" panose="02010609060101010101" pitchFamily="49" charset="-122"/>
                <a:sym typeface="Symbol" panose="05050102010706020507" pitchFamily="18" charset="2"/>
              </a:rPr>
              <a:t>)-1)</a:t>
            </a:r>
            <a:r>
              <a:rPr lang="en-US" altLang="zh-CN" sz="2000" b="0" i="1" u="none" strike="noStrike" baseline="0" dirty="0">
                <a:latin typeface="+mn-lt"/>
                <a:ea typeface="楷体" panose="02010609060101010101" pitchFamily="49" charset="-122"/>
                <a:sym typeface="Symbol" panose="05050102010706020507" pitchFamily="18" charset="2"/>
              </a:rPr>
              <a:t>d</a:t>
            </a:r>
            <a:r>
              <a:rPr lang="en-US" altLang="zh-CN" sz="2000" b="0" i="0" u="none" strike="noStrike" baseline="0" dirty="0">
                <a:latin typeface="+mn-lt"/>
                <a:ea typeface="楷体" panose="02010609060101010101" pitchFamily="49" charset="-122"/>
                <a:sym typeface="Symbol" panose="05050102010706020507" pitchFamily="18" charset="2"/>
              </a:rPr>
              <a:t> }</a:t>
            </a:r>
            <a:r>
              <a:rPr lang="en-US" altLang="zh-CN" sz="2000" dirty="0">
                <a:sym typeface="Symbol" panose="05050102010706020507" pitchFamily="18" charset="2"/>
              </a:rPr>
              <a:t> </a:t>
            </a:r>
            <a:r>
              <a:rPr lang="zh-CN" altLang="en-US" sz="2000" dirty="0">
                <a:sym typeface="Symbol" panose="05050102010706020507" pitchFamily="18" charset="2"/>
              </a:rPr>
              <a:t>中包含</a:t>
            </a:r>
            <a:r>
              <a:rPr lang="en-US" altLang="zh-CN" sz="2000" i="1" dirty="0">
                <a:latin typeface="+mn-lt"/>
                <a:sym typeface="Symbol" panose="05050102010706020507" pitchFamily="18" charset="2"/>
              </a:rPr>
              <a:t>b</a:t>
            </a:r>
            <a:r>
              <a:rPr lang="zh-CN" altLang="en-US" sz="2000" dirty="0">
                <a:sym typeface="Symbol" panose="05050102010706020507" pitchFamily="18" charset="2"/>
              </a:rPr>
              <a:t>，则在序列 </a:t>
            </a:r>
            <a:r>
              <a:rPr lang="en-US" altLang="zh-CN" sz="2000" i="1" dirty="0">
                <a:latin typeface="+mn-lt"/>
                <a:sym typeface="Symbol" panose="05050102010706020507" pitchFamily="18" charset="2"/>
              </a:rPr>
              <a:t>ai</a:t>
            </a:r>
            <a:r>
              <a:rPr lang="en-US" altLang="zh-CN" sz="2000" dirty="0">
                <a:latin typeface="+mn-lt"/>
                <a:sym typeface="Symbol" panose="05050102010706020507" pitchFamily="18" charset="2"/>
              </a:rPr>
              <a:t> mod </a:t>
            </a:r>
            <a:r>
              <a:rPr lang="en-US" altLang="zh-CN" sz="2000" i="1" dirty="0">
                <a:latin typeface="+mn-lt"/>
                <a:sym typeface="Symbol" panose="05050102010706020507" pitchFamily="18" charset="2"/>
              </a:rPr>
              <a:t>n</a:t>
            </a:r>
            <a:r>
              <a:rPr lang="en-US" altLang="zh-CN" sz="2000" dirty="0">
                <a:latin typeface="+mn-lt"/>
                <a:sym typeface="Symbol" panose="05050102010706020507" pitchFamily="18" charset="2"/>
              </a:rPr>
              <a:t>: </a:t>
            </a:r>
            <a:r>
              <a:rPr lang="en-US" altLang="zh-CN" sz="2000" i="1" dirty="0" err="1">
                <a:latin typeface="+mn-lt"/>
                <a:sym typeface="Symbol" panose="05050102010706020507" pitchFamily="18" charset="2"/>
              </a:rPr>
              <a:t>i</a:t>
            </a:r>
            <a:r>
              <a:rPr lang="en-US" altLang="zh-CN" sz="2000" dirty="0">
                <a:latin typeface="+mn-lt"/>
                <a:sym typeface="Symbol" panose="05050102010706020507" pitchFamily="18" charset="2"/>
              </a:rPr>
              <a:t>=0,1,…, </a:t>
            </a:r>
            <a:r>
              <a:rPr lang="en-US" altLang="zh-CN" sz="2000" i="1" dirty="0">
                <a:latin typeface="+mn-lt"/>
                <a:sym typeface="Symbol" panose="05050102010706020507" pitchFamily="18" charset="2"/>
              </a:rPr>
              <a:t>n</a:t>
            </a:r>
            <a:r>
              <a:rPr lang="en-US" altLang="zh-CN" sz="2000" dirty="0">
                <a:latin typeface="+mn-lt"/>
                <a:sym typeface="Symbol" panose="05050102010706020507" pitchFamily="18" charset="2"/>
              </a:rPr>
              <a:t>-1</a:t>
            </a:r>
            <a:r>
              <a:rPr lang="zh-CN" altLang="en-US" sz="2000" dirty="0">
                <a:sym typeface="Symbol" panose="05050102010706020507" pitchFamily="18" charset="2"/>
              </a:rPr>
              <a:t>中</a:t>
            </a:r>
            <a:r>
              <a:rPr lang="en-US" altLang="zh-CN" sz="2000" i="1" dirty="0">
                <a:latin typeface="+mn-lt"/>
                <a:sym typeface="Symbol" panose="05050102010706020507" pitchFamily="18" charset="2"/>
              </a:rPr>
              <a:t>b</a:t>
            </a:r>
            <a:r>
              <a:rPr lang="zh-CN" altLang="en-US" sz="2000" dirty="0">
                <a:sym typeface="Symbol" panose="05050102010706020507" pitchFamily="18" charset="2"/>
              </a:rPr>
              <a:t>会出现</a:t>
            </a:r>
            <a:r>
              <a:rPr lang="en-US" altLang="zh-CN" sz="2000" i="1" dirty="0">
                <a:latin typeface="+mn-lt"/>
                <a:sym typeface="Symbol" panose="05050102010706020507" pitchFamily="18" charset="2"/>
              </a:rPr>
              <a:t>d</a:t>
            </a:r>
            <a:r>
              <a:rPr lang="zh-CN" altLang="en-US" sz="2000" dirty="0">
                <a:sym typeface="Symbol" panose="05050102010706020507" pitchFamily="18" charset="2"/>
              </a:rPr>
              <a:t>次。值为</a:t>
            </a:r>
            <a:r>
              <a:rPr lang="en-US" altLang="zh-CN" sz="2000" i="1" dirty="0">
                <a:latin typeface="+mn-lt"/>
                <a:sym typeface="Symbol" panose="05050102010706020507" pitchFamily="18" charset="2"/>
              </a:rPr>
              <a:t>b</a:t>
            </a:r>
            <a:r>
              <a:rPr lang="zh-CN" altLang="en-US" sz="2000" dirty="0">
                <a:sym typeface="Symbol" panose="05050102010706020507" pitchFamily="18" charset="2"/>
              </a:rPr>
              <a:t>的项在该序列中的下标都是方程的解。</a:t>
            </a:r>
            <a:endParaRPr lang="zh-CN" altLang="en-US" sz="2000" dirty="0"/>
          </a:p>
        </p:txBody>
      </p:sp>
      <p:grpSp>
        <p:nvGrpSpPr>
          <p:cNvPr id="7" name="组合 6">
            <a:extLst>
              <a:ext uri="{FF2B5EF4-FFF2-40B4-BE49-F238E27FC236}">
                <a16:creationId xmlns:a16="http://schemas.microsoft.com/office/drawing/2014/main" id="{ABF52BC3-E4B8-4891-ACFE-97C6CFBC7302}"/>
              </a:ext>
            </a:extLst>
          </p:cNvPr>
          <p:cNvGrpSpPr/>
          <p:nvPr/>
        </p:nvGrpSpPr>
        <p:grpSpPr>
          <a:xfrm>
            <a:off x="1547664" y="3534116"/>
            <a:ext cx="6696744" cy="2323713"/>
            <a:chOff x="1547664" y="3534116"/>
            <a:chExt cx="6696744" cy="2323713"/>
          </a:xfrm>
        </p:grpSpPr>
        <p:sp>
          <p:nvSpPr>
            <p:cNvPr id="4" name="文本框 3">
              <a:extLst>
                <a:ext uri="{FF2B5EF4-FFF2-40B4-BE49-F238E27FC236}">
                  <a16:creationId xmlns:a16="http://schemas.microsoft.com/office/drawing/2014/main" id="{25C75668-9DDA-4C91-876B-7D0E433A4243}"/>
                </a:ext>
              </a:extLst>
            </p:cNvPr>
            <p:cNvSpPr txBox="1"/>
            <p:nvPr/>
          </p:nvSpPr>
          <p:spPr>
            <a:xfrm>
              <a:off x="1547664" y="3534116"/>
              <a:ext cx="6696744" cy="23237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dirty="0">
                  <a:solidFill>
                    <a:srgbClr val="003300"/>
                  </a:solidFill>
                  <a:latin typeface="+mj-ea"/>
                  <a:ea typeface="+mj-ea"/>
                </a:rPr>
                <a:t>一个例子</a:t>
              </a:r>
              <a:r>
                <a:rPr lang="zh-CN" altLang="en-US" sz="2000" dirty="0">
                  <a:solidFill>
                    <a:srgbClr val="003300"/>
                  </a:solidFill>
                </a:rPr>
                <a:t>：</a:t>
              </a:r>
              <a:r>
                <a:rPr lang="en-US" altLang="zh-CN" sz="2000" dirty="0">
                  <a:solidFill>
                    <a:srgbClr val="003300"/>
                  </a:solidFill>
                  <a:latin typeface="+mn-lt"/>
                </a:rPr>
                <a:t>14</a:t>
              </a:r>
              <a:r>
                <a:rPr lang="en-US" altLang="zh-CN" sz="2000" i="1" dirty="0">
                  <a:solidFill>
                    <a:srgbClr val="003300"/>
                  </a:solidFill>
                  <a:latin typeface="+mn-lt"/>
                </a:rPr>
                <a:t>x</a:t>
              </a:r>
              <a:r>
                <a:rPr lang="en-US" altLang="zh-CN" sz="2000" dirty="0">
                  <a:solidFill>
                    <a:srgbClr val="003300"/>
                  </a:solidFill>
                  <a:latin typeface="+mn-lt"/>
                </a:rPr>
                <a:t> </a:t>
              </a:r>
              <a:r>
                <a:rPr lang="en-US" altLang="zh-CN" sz="2000" dirty="0">
                  <a:solidFill>
                    <a:srgbClr val="003300"/>
                  </a:solidFill>
                  <a:latin typeface="+mn-lt"/>
                  <a:sym typeface="Symbol" panose="05050102010706020507" pitchFamily="18" charset="2"/>
                </a:rPr>
                <a:t> 30 (mod 100); </a:t>
              </a:r>
              <a:r>
                <a:rPr lang="en-US" altLang="zh-CN" sz="2000" i="1" dirty="0">
                  <a:solidFill>
                    <a:srgbClr val="003300"/>
                  </a:solidFill>
                  <a:latin typeface="+mn-lt"/>
                  <a:sym typeface="Symbol" panose="05050102010706020507" pitchFamily="18" charset="2"/>
                </a:rPr>
                <a:t>a</a:t>
              </a:r>
              <a:r>
                <a:rPr lang="en-US" altLang="zh-CN" sz="2000" dirty="0">
                  <a:solidFill>
                    <a:srgbClr val="003300"/>
                  </a:solidFill>
                  <a:latin typeface="+mn-lt"/>
                  <a:sym typeface="Symbol" panose="05050102010706020507" pitchFamily="18" charset="2"/>
                </a:rPr>
                <a:t>=14, </a:t>
              </a:r>
              <a:r>
                <a:rPr lang="en-US" altLang="zh-CN" sz="2000" i="1" dirty="0">
                  <a:solidFill>
                    <a:srgbClr val="003300"/>
                  </a:solidFill>
                  <a:latin typeface="+mn-lt"/>
                  <a:sym typeface="Symbol" panose="05050102010706020507" pitchFamily="18" charset="2"/>
                </a:rPr>
                <a:t>b</a:t>
              </a:r>
              <a:r>
                <a:rPr lang="en-US" altLang="zh-CN" sz="2000" dirty="0">
                  <a:solidFill>
                    <a:srgbClr val="003300"/>
                  </a:solidFill>
                  <a:latin typeface="+mn-lt"/>
                  <a:sym typeface="Symbol" panose="05050102010706020507" pitchFamily="18" charset="2"/>
                </a:rPr>
                <a:t>=30, </a:t>
              </a:r>
              <a:r>
                <a:rPr lang="en-US" altLang="zh-CN" sz="2000" i="1" dirty="0">
                  <a:solidFill>
                    <a:srgbClr val="003300"/>
                  </a:solidFill>
                  <a:latin typeface="+mn-lt"/>
                  <a:sym typeface="Symbol" panose="05050102010706020507" pitchFamily="18" charset="2"/>
                </a:rPr>
                <a:t>n</a:t>
              </a:r>
              <a:r>
                <a:rPr lang="en-US" altLang="zh-CN" sz="2000" dirty="0">
                  <a:solidFill>
                    <a:srgbClr val="003300"/>
                  </a:solidFill>
                  <a:latin typeface="+mn-lt"/>
                  <a:sym typeface="Symbol" panose="05050102010706020507" pitchFamily="18" charset="2"/>
                </a:rPr>
                <a:t>=100</a:t>
              </a:r>
            </a:p>
            <a:p>
              <a:pPr>
                <a:spcBef>
                  <a:spcPts val="600"/>
                </a:spcBef>
              </a:pPr>
              <a:r>
                <a:rPr lang="en-US" altLang="zh-CN" sz="2000" i="1" dirty="0">
                  <a:latin typeface="+mn-lt"/>
                  <a:sym typeface="Symbol" panose="05050102010706020507" pitchFamily="18" charset="2"/>
                </a:rPr>
                <a:t>d</a:t>
              </a:r>
              <a:r>
                <a:rPr lang="en-US" altLang="zh-CN" sz="2000" dirty="0">
                  <a:latin typeface="+mn-lt"/>
                  <a:sym typeface="Symbol" panose="05050102010706020507" pitchFamily="18" charset="2"/>
                </a:rPr>
                <a:t> = </a:t>
              </a:r>
              <a:r>
                <a:rPr lang="en-US" altLang="zh-CN" sz="2000" dirty="0" err="1">
                  <a:latin typeface="+mn-lt"/>
                  <a:sym typeface="Symbol" panose="05050102010706020507" pitchFamily="18" charset="2"/>
                </a:rPr>
                <a:t>gcd</a:t>
              </a:r>
              <a:r>
                <a:rPr lang="en-US" altLang="zh-CN" sz="2000" dirty="0">
                  <a:latin typeface="+mn-lt"/>
                  <a:sym typeface="Symbol" panose="05050102010706020507" pitchFamily="18" charset="2"/>
                </a:rPr>
                <a:t>(14,100) = 2</a:t>
              </a:r>
            </a:p>
            <a:p>
              <a:pPr>
                <a:spcBef>
                  <a:spcPts val="600"/>
                </a:spcBef>
              </a:pPr>
              <a:r>
                <a:rPr lang="en-US" altLang="zh-CN" sz="2000" dirty="0">
                  <a:latin typeface="+mn-lt"/>
                  <a:sym typeface="Symbol" panose="05050102010706020507" pitchFamily="18" charset="2"/>
                </a:rPr>
                <a:t>|14| = |{0, 2, 4, …, 98}| = 50</a:t>
              </a:r>
            </a:p>
            <a:p>
              <a:pPr>
                <a:spcBef>
                  <a:spcPts val="600"/>
                </a:spcBef>
              </a:pPr>
              <a:r>
                <a:rPr lang="zh-CN" altLang="en-US" sz="2000" dirty="0">
                  <a:latin typeface="+mn-lt"/>
                  <a:sym typeface="Symbol" panose="05050102010706020507" pitchFamily="18" charset="2"/>
                </a:rPr>
                <a:t>满足 </a:t>
              </a:r>
              <a:r>
                <a:rPr lang="en-US" altLang="zh-CN" sz="2000" dirty="0">
                  <a:latin typeface="+mn-lt"/>
                  <a:sym typeface="Symbol" panose="05050102010706020507" pitchFamily="18" charset="2"/>
                </a:rPr>
                <a:t>14t 0 (mod 100) </a:t>
              </a:r>
              <a:r>
                <a:rPr lang="zh-CN" altLang="en-US" sz="2000" dirty="0">
                  <a:latin typeface="+mn-lt"/>
                  <a:sym typeface="Symbol" panose="05050102010706020507" pitchFamily="18" charset="2"/>
                </a:rPr>
                <a:t>的最小</a:t>
              </a:r>
              <a:r>
                <a:rPr lang="en-US" altLang="zh-CN" sz="2000" dirty="0">
                  <a:latin typeface="+mn-lt"/>
                  <a:sym typeface="Symbol" panose="05050102010706020507" pitchFamily="18" charset="2"/>
                </a:rPr>
                <a:t>t&gt;0 </a:t>
              </a:r>
              <a:r>
                <a:rPr lang="zh-CN" altLang="en-US" sz="2000" dirty="0">
                  <a:latin typeface="+mn-lt"/>
                  <a:sym typeface="Symbol" panose="05050102010706020507" pitchFamily="18" charset="2"/>
                </a:rPr>
                <a:t>即</a:t>
              </a:r>
              <a:r>
                <a:rPr lang="en-US" altLang="zh-CN" sz="2000" dirty="0" err="1">
                  <a:latin typeface="+mn-lt"/>
                  <a:sym typeface="Symbol" panose="05050102010706020507" pitchFamily="18" charset="2"/>
                </a:rPr>
                <a:t>ord</a:t>
              </a:r>
              <a:r>
                <a:rPr lang="en-US" altLang="zh-CN" sz="2000" dirty="0">
                  <a:latin typeface="+mn-lt"/>
                  <a:sym typeface="Symbol" panose="05050102010706020507" pitchFamily="18" charset="2"/>
                </a:rPr>
                <a:t>(14) = 50</a:t>
              </a:r>
            </a:p>
            <a:p>
              <a:pPr>
                <a:spcBef>
                  <a:spcPts val="600"/>
                </a:spcBef>
              </a:pPr>
              <a:r>
                <a:rPr lang="en-US" altLang="zh-CN" sz="2000" dirty="0">
                  <a:latin typeface="+mn-lt"/>
                  <a:sym typeface="Symbol" panose="05050102010706020507" pitchFamily="18" charset="2"/>
                </a:rPr>
                <a:t>14</a:t>
              </a:r>
              <a:r>
                <a:rPr lang="en-US" altLang="zh-CN" sz="2000" b="1" dirty="0">
                  <a:solidFill>
                    <a:srgbClr val="C00000"/>
                  </a:solidFill>
                  <a:latin typeface="+mn-lt"/>
                  <a:sym typeface="Symbol" panose="05050102010706020507" pitchFamily="18" charset="2"/>
                </a:rPr>
                <a:t>45</a:t>
              </a:r>
              <a:r>
                <a:rPr lang="en-US" altLang="zh-CN" sz="2000" dirty="0">
                  <a:latin typeface="+mn-lt"/>
                  <a:sym typeface="Symbol" panose="05050102010706020507" pitchFamily="18" charset="2"/>
                </a:rPr>
                <a:t>=63030 (mod 100)</a:t>
              </a:r>
            </a:p>
            <a:p>
              <a:pPr>
                <a:spcBef>
                  <a:spcPts val="600"/>
                </a:spcBef>
              </a:pPr>
              <a:r>
                <a:rPr lang="en-US" altLang="zh-CN" sz="2000" dirty="0">
                  <a:latin typeface="+mn-lt"/>
                  <a:sym typeface="Symbol" panose="05050102010706020507" pitchFamily="18" charset="2"/>
                </a:rPr>
                <a:t>14(</a:t>
              </a:r>
              <a:r>
                <a:rPr lang="en-US" altLang="zh-CN" sz="2000" b="1" dirty="0">
                  <a:solidFill>
                    <a:srgbClr val="C00000"/>
                  </a:solidFill>
                  <a:latin typeface="+mn-lt"/>
                  <a:sym typeface="Symbol" panose="05050102010706020507" pitchFamily="18" charset="2"/>
                </a:rPr>
                <a:t>45+50</a:t>
              </a:r>
              <a:r>
                <a:rPr lang="en-US" altLang="zh-CN" sz="2000" dirty="0">
                  <a:latin typeface="+mn-lt"/>
                  <a:sym typeface="Symbol" panose="05050102010706020507" pitchFamily="18" charset="2"/>
                </a:rPr>
                <a:t>)=133030 (mod 100)</a:t>
              </a:r>
            </a:p>
          </p:txBody>
        </p:sp>
        <p:sp>
          <p:nvSpPr>
            <p:cNvPr id="5" name="右大括号 4">
              <a:extLst>
                <a:ext uri="{FF2B5EF4-FFF2-40B4-BE49-F238E27FC236}">
                  <a16:creationId xmlns:a16="http://schemas.microsoft.com/office/drawing/2014/main" id="{ADA3DF6B-A650-4678-80FF-7804B10D9DEE}"/>
                </a:ext>
              </a:extLst>
            </p:cNvPr>
            <p:cNvSpPr/>
            <p:nvPr/>
          </p:nvSpPr>
          <p:spPr>
            <a:xfrm>
              <a:off x="5148064" y="5229200"/>
              <a:ext cx="144016" cy="432048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6C97B030-9714-49BE-A3FA-51DFADA84FEF}"/>
                </a:ext>
              </a:extLst>
            </p:cNvPr>
            <p:cNvSpPr txBox="1"/>
            <p:nvPr/>
          </p:nvSpPr>
          <p:spPr>
            <a:xfrm>
              <a:off x="5436096" y="5229200"/>
              <a:ext cx="28083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/>
                <a:t>方程的解为</a:t>
              </a:r>
              <a:r>
                <a:rPr lang="en-US" altLang="zh-CN" b="1" dirty="0">
                  <a:solidFill>
                    <a:srgbClr val="C00000"/>
                  </a:solidFill>
                  <a:latin typeface="+mn-lt"/>
                </a:rPr>
                <a:t>45</a:t>
              </a:r>
              <a:r>
                <a:rPr lang="zh-CN" altLang="en-US" dirty="0"/>
                <a:t>和</a:t>
              </a:r>
              <a:r>
                <a:rPr lang="en-US" altLang="zh-CN" b="1" dirty="0">
                  <a:solidFill>
                    <a:srgbClr val="C00000"/>
                  </a:solidFill>
                  <a:latin typeface="+mn-lt"/>
                </a:rPr>
                <a:t>95</a:t>
              </a:r>
              <a:endParaRPr lang="zh-CN" altLang="en-US" b="1" dirty="0">
                <a:solidFill>
                  <a:srgbClr val="C00000"/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19064287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06400" y="618332"/>
            <a:ext cx="8229600" cy="941387"/>
          </a:xfrm>
        </p:spPr>
        <p:txBody>
          <a:bodyPr/>
          <a:lstStyle/>
          <a:p>
            <a:pPr eaLnBrk="1" hangingPunct="1"/>
            <a:r>
              <a:rPr lang="zh-CN" altLang="en-US" dirty="0"/>
              <a:t>解的表达式</a:t>
            </a:r>
          </a:p>
        </p:txBody>
      </p:sp>
      <p:grpSp>
        <p:nvGrpSpPr>
          <p:cNvPr id="6" name="组合 5">
            <a:extLst>
              <a:ext uri="{FF2B5EF4-FFF2-40B4-BE49-F238E27FC236}">
                <a16:creationId xmlns:a16="http://schemas.microsoft.com/office/drawing/2014/main" id="{2190A077-7B55-437C-A114-112A4BB68359}"/>
              </a:ext>
            </a:extLst>
          </p:cNvPr>
          <p:cNvGrpSpPr/>
          <p:nvPr/>
        </p:nvGrpSpPr>
        <p:grpSpPr>
          <a:xfrm>
            <a:off x="1157123" y="4762186"/>
            <a:ext cx="7304360" cy="421849"/>
            <a:chOff x="1331640" y="4803249"/>
            <a:chExt cx="7304360" cy="421849"/>
          </a:xfrm>
        </p:grpSpPr>
        <p:sp>
          <p:nvSpPr>
            <p:cNvPr id="24581" name="TextBox 2"/>
            <p:cNvSpPr txBox="1">
              <a:spLocks noChangeArrowheads="1"/>
            </p:cNvSpPr>
            <p:nvPr/>
          </p:nvSpPr>
          <p:spPr bwMode="auto">
            <a:xfrm>
              <a:off x="1331640" y="4803249"/>
              <a:ext cx="730436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5pPr>
              <a:lvl6pPr eaLnBrk="0" hangingPunct="0">
                <a:buFont typeface="Arial" charset="0"/>
                <a:defRPr sz="20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6pPr>
              <a:lvl7pPr eaLnBrk="0" hangingPunct="0">
                <a:buFont typeface="Arial" charset="0"/>
                <a:defRPr sz="20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7pPr>
              <a:lvl8pPr eaLnBrk="0" hangingPunct="0">
                <a:buFont typeface="Arial" charset="0"/>
                <a:defRPr sz="20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8pPr>
              <a:lvl9pPr eaLnBrk="0" hangingPunct="0">
                <a:buFont typeface="Arial" charset="0"/>
                <a:defRPr sz="20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9pPr>
            </a:lstStyle>
            <a:p>
              <a:r>
                <a:rPr lang="zh-CN" altLang="en-US" sz="2000" dirty="0">
                  <a:solidFill>
                    <a:srgbClr val="C00000"/>
                  </a:solidFill>
                  <a:latin typeface="Arial" charset="0"/>
                </a:rPr>
                <a:t>易证，如果</a:t>
              </a:r>
              <a:r>
                <a:rPr lang="en-US" altLang="zh-CN" sz="2000" i="1" dirty="0">
                  <a:solidFill>
                    <a:srgbClr val="C00000"/>
                  </a:solidFill>
                  <a:cs typeface="Times New Roman" pitchFamily="18" charset="0"/>
                </a:rPr>
                <a:t>x</a:t>
              </a:r>
              <a:r>
                <a:rPr lang="en-US" altLang="zh-CN" sz="2000" baseline="-25000" dirty="0">
                  <a:solidFill>
                    <a:srgbClr val="C00000"/>
                  </a:solidFill>
                  <a:cs typeface="Times New Roman" pitchFamily="18" charset="0"/>
                </a:rPr>
                <a:t>0</a:t>
              </a:r>
              <a:r>
                <a:rPr lang="zh-CN" altLang="en-US" sz="2000" dirty="0">
                  <a:solidFill>
                    <a:srgbClr val="C00000"/>
                  </a:solidFill>
                  <a:latin typeface="Arial" charset="0"/>
                </a:rPr>
                <a:t>是解，那么                                         也是解。</a:t>
              </a:r>
            </a:p>
          </p:txBody>
        </p:sp>
        <p:pic>
          <p:nvPicPr>
            <p:cNvPr id="24582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65312" y="4846200"/>
              <a:ext cx="2736305" cy="3788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" name="文本框 1">
            <a:extLst>
              <a:ext uri="{FF2B5EF4-FFF2-40B4-BE49-F238E27FC236}">
                <a16:creationId xmlns:a16="http://schemas.microsoft.com/office/drawing/2014/main" id="{4D339D82-67C4-474D-AC2E-798591C3D3C6}"/>
              </a:ext>
            </a:extLst>
          </p:cNvPr>
          <p:cNvSpPr txBox="1"/>
          <p:nvPr/>
        </p:nvSpPr>
        <p:spPr>
          <a:xfrm>
            <a:off x="807542" y="1700808"/>
            <a:ext cx="75088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latin typeface="+mn-lt"/>
              </a:rPr>
              <a:t>对任意正整数</a:t>
            </a:r>
            <a:r>
              <a:rPr lang="en-US" altLang="zh-CN" sz="2400" i="1" dirty="0" err="1">
                <a:latin typeface="+mn-lt"/>
              </a:rPr>
              <a:t>a</a:t>
            </a:r>
            <a:r>
              <a:rPr lang="en-US" altLang="zh-CN" sz="2400" dirty="0" err="1">
                <a:latin typeface="+mn-lt"/>
              </a:rPr>
              <a:t>,</a:t>
            </a:r>
            <a:r>
              <a:rPr lang="en-US" altLang="zh-CN" sz="2400" i="1" dirty="0" err="1">
                <a:latin typeface="+mn-lt"/>
              </a:rPr>
              <a:t>n</a:t>
            </a:r>
            <a:r>
              <a:rPr lang="zh-CN" altLang="en-US" sz="2400" dirty="0">
                <a:latin typeface="+mn-lt"/>
              </a:rPr>
              <a:t>，令</a:t>
            </a:r>
            <a:r>
              <a:rPr lang="en-US" altLang="zh-CN" sz="2400" i="1" dirty="0">
                <a:latin typeface="+mn-lt"/>
              </a:rPr>
              <a:t>d</a:t>
            </a:r>
            <a:r>
              <a:rPr lang="en-US" altLang="zh-CN" sz="2400" dirty="0">
                <a:latin typeface="+mn-lt"/>
              </a:rPr>
              <a:t>=</a:t>
            </a:r>
            <a:r>
              <a:rPr lang="en-US" altLang="zh-CN" sz="2400" dirty="0" err="1">
                <a:latin typeface="+mn-lt"/>
              </a:rPr>
              <a:t>gcd</a:t>
            </a:r>
            <a:r>
              <a:rPr lang="en-US" altLang="zh-CN" sz="2400" dirty="0">
                <a:latin typeface="+mn-lt"/>
              </a:rPr>
              <a:t>(</a:t>
            </a:r>
            <a:r>
              <a:rPr lang="en-US" altLang="zh-CN" sz="2400" i="1" dirty="0" err="1">
                <a:latin typeface="+mn-lt"/>
              </a:rPr>
              <a:t>a</a:t>
            </a:r>
            <a:r>
              <a:rPr lang="en-US" altLang="zh-CN" sz="2400" dirty="0" err="1">
                <a:latin typeface="+mn-lt"/>
              </a:rPr>
              <a:t>,</a:t>
            </a:r>
            <a:r>
              <a:rPr lang="en-US" altLang="zh-CN" sz="2400" i="1" dirty="0" err="1">
                <a:latin typeface="+mn-lt"/>
              </a:rPr>
              <a:t>n</a:t>
            </a:r>
            <a:r>
              <a:rPr lang="en-US" altLang="zh-CN" sz="2400" dirty="0">
                <a:latin typeface="+mn-lt"/>
              </a:rPr>
              <a:t>)= </a:t>
            </a:r>
            <a:r>
              <a:rPr lang="en-US" altLang="zh-CN" sz="2400" i="1" dirty="0">
                <a:latin typeface="+mn-lt"/>
              </a:rPr>
              <a:t>ax</a:t>
            </a:r>
            <a:r>
              <a:rPr lang="en-US" altLang="zh-CN" sz="2400" dirty="0">
                <a:latin typeface="+mn-lt"/>
              </a:rPr>
              <a:t>’+</a:t>
            </a:r>
            <a:r>
              <a:rPr lang="en-US" altLang="zh-CN" sz="2400" i="1" dirty="0" err="1">
                <a:latin typeface="+mn-lt"/>
              </a:rPr>
              <a:t>ny</a:t>
            </a:r>
            <a:r>
              <a:rPr lang="en-US" altLang="zh-CN" sz="2400" dirty="0">
                <a:latin typeface="+mn-lt"/>
              </a:rPr>
              <a:t>’ (</a:t>
            </a:r>
            <a:r>
              <a:rPr lang="en-US" altLang="zh-CN" sz="2400" i="1" dirty="0" err="1">
                <a:latin typeface="+mn-lt"/>
              </a:rPr>
              <a:t>x</a:t>
            </a:r>
            <a:r>
              <a:rPr lang="en-US" altLang="zh-CN" sz="2400" dirty="0" err="1">
                <a:latin typeface="+mn-lt"/>
              </a:rPr>
              <a:t>’,</a:t>
            </a:r>
            <a:r>
              <a:rPr lang="en-US" altLang="zh-CN" sz="2400" i="1" dirty="0" err="1">
                <a:latin typeface="+mn-lt"/>
              </a:rPr>
              <a:t>y</a:t>
            </a:r>
            <a:r>
              <a:rPr lang="en-US" altLang="zh-CN" sz="2400" dirty="0">
                <a:latin typeface="+mn-lt"/>
              </a:rPr>
              <a:t>’</a:t>
            </a:r>
            <a:r>
              <a:rPr lang="zh-CN" altLang="en-US" sz="2400" dirty="0">
                <a:latin typeface="+mn-lt"/>
              </a:rPr>
              <a:t>为整数</a:t>
            </a:r>
            <a:r>
              <a:rPr lang="en-US" altLang="zh-CN" sz="2400" dirty="0">
                <a:latin typeface="+mn-lt"/>
              </a:rPr>
              <a:t>)</a:t>
            </a:r>
            <a:r>
              <a:rPr lang="zh-CN" altLang="en-US" sz="2400" dirty="0">
                <a:latin typeface="+mn-lt"/>
              </a:rPr>
              <a:t>。如果</a:t>
            </a:r>
            <a:r>
              <a:rPr lang="en-US" altLang="zh-CN" sz="2400" i="1" dirty="0">
                <a:latin typeface="+mn-lt"/>
              </a:rPr>
              <a:t>d</a:t>
            </a:r>
            <a:r>
              <a:rPr lang="zh-CN" altLang="en-US" sz="2400" dirty="0">
                <a:latin typeface="+mn-lt"/>
              </a:rPr>
              <a:t>能整除</a:t>
            </a:r>
            <a:r>
              <a:rPr lang="en-US" altLang="zh-CN" sz="2400" i="1" dirty="0">
                <a:latin typeface="+mn-lt"/>
              </a:rPr>
              <a:t>b</a:t>
            </a:r>
            <a:r>
              <a:rPr lang="zh-CN" altLang="en-US" sz="2400" dirty="0">
                <a:latin typeface="+mn-lt"/>
              </a:rPr>
              <a:t>，则方程</a:t>
            </a:r>
            <a:r>
              <a:rPr lang="en-US" altLang="zh-CN" sz="2400" i="1" dirty="0" err="1">
                <a:latin typeface="+mn-lt"/>
              </a:rPr>
              <a:t>ax</a:t>
            </a:r>
            <a:r>
              <a:rPr lang="en-US" altLang="zh-CN" sz="2400" dirty="0" err="1">
                <a:latin typeface="+mn-lt"/>
                <a:sym typeface="Symbol" panose="05050102010706020507" pitchFamily="18" charset="2"/>
              </a:rPr>
              <a:t></a:t>
            </a:r>
            <a:r>
              <a:rPr lang="en-US" altLang="zh-CN" sz="2400" i="1" dirty="0" err="1">
                <a:latin typeface="+mn-lt"/>
                <a:sym typeface="Symbol" panose="05050102010706020507" pitchFamily="18" charset="2"/>
              </a:rPr>
              <a:t>b</a:t>
            </a:r>
            <a:r>
              <a:rPr lang="en-US" altLang="zh-CN" sz="2400" dirty="0">
                <a:latin typeface="+mn-lt"/>
                <a:sym typeface="Symbol" panose="05050102010706020507" pitchFamily="18" charset="2"/>
              </a:rPr>
              <a:t> (mod </a:t>
            </a:r>
            <a:r>
              <a:rPr lang="en-US" altLang="zh-CN" sz="2400" i="1" dirty="0">
                <a:latin typeface="+mn-lt"/>
                <a:sym typeface="Symbol" panose="05050102010706020507" pitchFamily="18" charset="2"/>
              </a:rPr>
              <a:t>n</a:t>
            </a:r>
            <a:r>
              <a:rPr lang="en-US" altLang="zh-CN" sz="2400" dirty="0">
                <a:latin typeface="+mn-lt"/>
                <a:sym typeface="Symbol" panose="05050102010706020507" pitchFamily="18" charset="2"/>
              </a:rPr>
              <a:t>) </a:t>
            </a:r>
            <a:r>
              <a:rPr lang="zh-CN" altLang="en-US" sz="2400" dirty="0">
                <a:latin typeface="+mn-lt"/>
                <a:sym typeface="Symbol" panose="05050102010706020507" pitchFamily="18" charset="2"/>
              </a:rPr>
              <a:t>的一个解</a:t>
            </a:r>
            <a:r>
              <a:rPr lang="en-US" altLang="zh-CN" sz="2400" i="1" dirty="0">
                <a:latin typeface="+mn-lt"/>
                <a:sym typeface="Symbol" panose="05050102010706020507" pitchFamily="18" charset="2"/>
              </a:rPr>
              <a:t>x</a:t>
            </a:r>
            <a:r>
              <a:rPr lang="en-US" altLang="zh-CN" sz="2400" baseline="-25000" dirty="0">
                <a:latin typeface="+mn-lt"/>
                <a:sym typeface="Symbol" panose="05050102010706020507" pitchFamily="18" charset="2"/>
              </a:rPr>
              <a:t>0</a:t>
            </a:r>
            <a:r>
              <a:rPr lang="zh-CN" altLang="en-US" sz="2400" dirty="0">
                <a:latin typeface="+mn-lt"/>
                <a:sym typeface="Symbol" panose="05050102010706020507" pitchFamily="18" charset="2"/>
              </a:rPr>
              <a:t>如下：</a:t>
            </a:r>
            <a:endParaRPr lang="en-US" altLang="zh-CN" sz="2400" dirty="0">
              <a:latin typeface="+mn-lt"/>
              <a:sym typeface="Symbol" panose="05050102010706020507" pitchFamily="18" charset="2"/>
            </a:endParaRPr>
          </a:p>
          <a:p>
            <a:pPr algn="ctr"/>
            <a:r>
              <a:rPr lang="en-US" altLang="zh-CN" sz="2400" i="1" dirty="0">
                <a:latin typeface="+mn-lt"/>
              </a:rPr>
              <a:t>x</a:t>
            </a:r>
            <a:r>
              <a:rPr lang="en-US" altLang="zh-CN" sz="2400" baseline="-25000" dirty="0">
                <a:latin typeface="+mn-lt"/>
              </a:rPr>
              <a:t>0</a:t>
            </a:r>
            <a:r>
              <a:rPr lang="en-US" altLang="zh-CN" sz="2400" dirty="0">
                <a:latin typeface="+mn-lt"/>
              </a:rPr>
              <a:t> = </a:t>
            </a:r>
            <a:r>
              <a:rPr lang="en-US" altLang="zh-CN" sz="2400" i="1" dirty="0">
                <a:latin typeface="+mn-lt"/>
              </a:rPr>
              <a:t>x</a:t>
            </a:r>
            <a:r>
              <a:rPr lang="en-US" altLang="zh-CN" sz="2400" dirty="0">
                <a:latin typeface="+mn-lt"/>
              </a:rPr>
              <a:t>’(</a:t>
            </a:r>
            <a:r>
              <a:rPr lang="en-US" altLang="zh-CN" sz="2400" i="1" dirty="0">
                <a:latin typeface="+mn-lt"/>
              </a:rPr>
              <a:t>b</a:t>
            </a:r>
            <a:r>
              <a:rPr lang="en-US" altLang="zh-CN" sz="2400" dirty="0">
                <a:latin typeface="+mn-lt"/>
              </a:rPr>
              <a:t>/</a:t>
            </a:r>
            <a:r>
              <a:rPr lang="en-US" altLang="zh-CN" sz="2400" i="1" dirty="0">
                <a:latin typeface="+mn-lt"/>
              </a:rPr>
              <a:t>d</a:t>
            </a:r>
            <a:r>
              <a:rPr lang="en-US" altLang="zh-CN" sz="2400" dirty="0">
                <a:latin typeface="+mn-lt"/>
              </a:rPr>
              <a:t>) mod </a:t>
            </a:r>
            <a:r>
              <a:rPr lang="en-US" altLang="zh-CN" sz="2400" i="1" dirty="0">
                <a:latin typeface="+mn-lt"/>
              </a:rPr>
              <a:t>n</a:t>
            </a:r>
            <a:endParaRPr lang="zh-CN" altLang="en-US" sz="2400" i="1" dirty="0">
              <a:latin typeface="+mn-lt"/>
            </a:endParaRP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76A74708-8626-44F1-B820-9C62385551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7123" y="3148997"/>
            <a:ext cx="6829754" cy="1200329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87624" y="2204864"/>
            <a:ext cx="6558207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Part I</a:t>
            </a:r>
          </a:p>
          <a:p>
            <a:pPr algn="ctr">
              <a:defRPr/>
            </a:pPr>
            <a:r>
              <a:rPr lang="zh-CN" alt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扩充的欧几里德算法</a:t>
            </a:r>
            <a:endParaRPr lang="en-US" altLang="zh-CN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331763" y="404927"/>
            <a:ext cx="8229600" cy="941388"/>
          </a:xfrm>
        </p:spPr>
        <p:txBody>
          <a:bodyPr/>
          <a:lstStyle/>
          <a:p>
            <a:pPr eaLnBrk="1" hangingPunct="1"/>
            <a:r>
              <a:rPr lang="zh-CN" altLang="en-US" dirty="0"/>
              <a:t>解剩余方程的算法</a:t>
            </a:r>
          </a:p>
        </p:txBody>
      </p:sp>
      <p:pic>
        <p:nvPicPr>
          <p:cNvPr id="2560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25" y="1448185"/>
            <a:ext cx="6048375" cy="2278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60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7488" y="4142172"/>
            <a:ext cx="275907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60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3513" y="4646997"/>
            <a:ext cx="316865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1763688" y="3103947"/>
            <a:ext cx="6480175" cy="1454150"/>
            <a:chOff x="1331640" y="2996952"/>
            <a:chExt cx="6480720" cy="1454130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1331640" y="2996952"/>
              <a:ext cx="2592605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>
              <a:off x="3563853" y="2996952"/>
              <a:ext cx="1655901" cy="62387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614" name="TextBox 6"/>
            <p:cNvSpPr txBox="1">
              <a:spLocks noChangeArrowheads="1"/>
            </p:cNvSpPr>
            <p:nvPr/>
          </p:nvSpPr>
          <p:spPr bwMode="auto">
            <a:xfrm>
              <a:off x="4932040" y="3620085"/>
              <a:ext cx="288032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5pPr>
              <a:lvl6pPr eaLnBrk="0" hangingPunct="0">
                <a:buFont typeface="Arial" charset="0"/>
                <a:defRPr sz="20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6pPr>
              <a:lvl7pPr eaLnBrk="0" hangingPunct="0">
                <a:buFont typeface="Arial" charset="0"/>
                <a:defRPr sz="20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7pPr>
              <a:lvl8pPr eaLnBrk="0" hangingPunct="0">
                <a:buFont typeface="Arial" charset="0"/>
                <a:defRPr sz="20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8pPr>
              <a:lvl9pPr eaLnBrk="0" hangingPunct="0">
                <a:buFont typeface="Arial" charset="0"/>
                <a:defRPr sz="20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9pPr>
            </a:lstStyle>
            <a:p>
              <a:r>
                <a:rPr lang="zh-CN" altLang="en-US" sz="2400">
                  <a:solidFill>
                    <a:srgbClr val="C00000"/>
                  </a:solidFill>
                  <a:latin typeface="楷体" pitchFamily="49" charset="-122"/>
                  <a:ea typeface="楷体" pitchFamily="49" charset="-122"/>
                </a:rPr>
                <a:t>如果</a:t>
              </a:r>
              <a:r>
                <a:rPr lang="en-US" altLang="zh-CN" sz="2400" i="1">
                  <a:solidFill>
                    <a:srgbClr val="C00000"/>
                  </a:solidFill>
                  <a:ea typeface="楷体" pitchFamily="49" charset="-122"/>
                  <a:cs typeface="Times New Roman" pitchFamily="18" charset="0"/>
                </a:rPr>
                <a:t>d</a:t>
              </a:r>
              <a:r>
                <a:rPr lang="en-US" altLang="zh-CN" sz="2400">
                  <a:solidFill>
                    <a:srgbClr val="C00000"/>
                  </a:solidFill>
                  <a:ea typeface="楷体" pitchFamily="49" charset="-122"/>
                  <a:cs typeface="Times New Roman" pitchFamily="18" charset="0"/>
                </a:rPr>
                <a:t>=1</a:t>
              </a:r>
              <a:r>
                <a:rPr lang="en-US" altLang="zh-CN" sz="2400">
                  <a:solidFill>
                    <a:srgbClr val="C00000"/>
                  </a:solidFill>
                  <a:latin typeface="楷体" pitchFamily="49" charset="-122"/>
                  <a:ea typeface="楷体" pitchFamily="49" charset="-122"/>
                </a:rPr>
                <a:t>, </a:t>
              </a:r>
              <a:r>
                <a:rPr lang="zh-CN" altLang="en-US" sz="2400">
                  <a:solidFill>
                    <a:srgbClr val="C00000"/>
                  </a:solidFill>
                  <a:latin typeface="楷体" pitchFamily="49" charset="-122"/>
                  <a:ea typeface="楷体" pitchFamily="49" charset="-122"/>
                </a:rPr>
                <a:t>这个循环也就只执行</a:t>
              </a:r>
              <a:r>
                <a:rPr lang="en-US" altLang="zh-CN" sz="2400" b="1">
                  <a:solidFill>
                    <a:srgbClr val="FF0000"/>
                  </a:solidFill>
                  <a:ea typeface="楷体" pitchFamily="49" charset="-122"/>
                </a:rPr>
                <a:t>1</a:t>
              </a:r>
              <a:r>
                <a:rPr lang="zh-CN" altLang="en-US" sz="2400">
                  <a:solidFill>
                    <a:srgbClr val="C00000"/>
                  </a:solidFill>
                  <a:latin typeface="楷体" pitchFamily="49" charset="-122"/>
                  <a:ea typeface="楷体" pitchFamily="49" charset="-122"/>
                </a:rPr>
                <a:t>次了。</a:t>
              </a:r>
            </a:p>
          </p:txBody>
        </p:sp>
      </p:grpSp>
      <p:sp>
        <p:nvSpPr>
          <p:cNvPr id="14" name="Rounded Rectangle 13"/>
          <p:cNvSpPr/>
          <p:nvPr/>
        </p:nvSpPr>
        <p:spPr>
          <a:xfrm>
            <a:off x="1633513" y="4142172"/>
            <a:ext cx="3514725" cy="191452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grpSp>
        <p:nvGrpSpPr>
          <p:cNvPr id="25608" name="Group 22"/>
          <p:cNvGrpSpPr>
            <a:grpSpLocks/>
          </p:cNvGrpSpPr>
          <p:nvPr/>
        </p:nvGrpSpPr>
        <p:grpSpPr bwMode="auto">
          <a:xfrm>
            <a:off x="1458888" y="2700722"/>
            <a:ext cx="441325" cy="2178050"/>
            <a:chOff x="1027134" y="2593434"/>
            <a:chExt cx="441051" cy="2178982"/>
          </a:xfrm>
        </p:grpSpPr>
        <p:cxnSp>
          <p:nvCxnSpPr>
            <p:cNvPr id="16" name="Straight Connector 15"/>
            <p:cNvCxnSpPr/>
            <p:nvPr/>
          </p:nvCxnSpPr>
          <p:spPr>
            <a:xfrm flipH="1">
              <a:off x="1036653" y="2593434"/>
              <a:ext cx="43153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1027134" y="2606139"/>
              <a:ext cx="0" cy="2166277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1027134" y="4772416"/>
              <a:ext cx="150718" cy="0"/>
            </a:xfrm>
            <a:prstGeom prst="line">
              <a:avLst/>
            </a:prstGeom>
            <a:ln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11F75C1-20CC-4095-A9BA-7C210E0086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/>
          <a:lstStyle/>
          <a:p>
            <a:r>
              <a:rPr lang="zh-CN" altLang="en-US" dirty="0"/>
              <a:t>如果</a:t>
            </a:r>
            <a:r>
              <a:rPr lang="en-US" altLang="zh-CN" i="1" dirty="0" err="1">
                <a:latin typeface="+mn-lt"/>
              </a:rPr>
              <a:t>a</a:t>
            </a:r>
            <a:r>
              <a:rPr lang="en-US" altLang="zh-CN" dirty="0" err="1">
                <a:latin typeface="+mn-lt"/>
              </a:rPr>
              <a:t>,</a:t>
            </a:r>
            <a:r>
              <a:rPr lang="en-US" altLang="zh-CN" i="1" dirty="0" err="1">
                <a:latin typeface="+mn-lt"/>
              </a:rPr>
              <a:t>n</a:t>
            </a:r>
            <a:r>
              <a:rPr lang="zh-CN" altLang="en-US" dirty="0"/>
              <a:t>互质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B1CFD620-A747-48E3-8E3D-5F3F1B57210F}"/>
              </a:ext>
            </a:extLst>
          </p:cNvPr>
          <p:cNvSpPr txBox="1"/>
          <p:nvPr/>
        </p:nvSpPr>
        <p:spPr>
          <a:xfrm>
            <a:off x="935596" y="1772816"/>
            <a:ext cx="7272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i="1" dirty="0">
                <a:latin typeface="+mn-lt"/>
              </a:rPr>
              <a:t>d</a:t>
            </a:r>
            <a:r>
              <a:rPr lang="en-US" altLang="zh-CN" sz="2400" dirty="0">
                <a:latin typeface="+mn-lt"/>
              </a:rPr>
              <a:t>=</a:t>
            </a:r>
            <a:r>
              <a:rPr lang="en-US" altLang="zh-CN" sz="2400" dirty="0" err="1">
                <a:latin typeface="+mn-lt"/>
              </a:rPr>
              <a:t>gcd</a:t>
            </a:r>
            <a:r>
              <a:rPr lang="en-US" altLang="zh-CN" sz="2400" dirty="0">
                <a:latin typeface="+mn-lt"/>
              </a:rPr>
              <a:t>(</a:t>
            </a:r>
            <a:r>
              <a:rPr lang="en-US" altLang="zh-CN" sz="2400" i="1" dirty="0" err="1">
                <a:latin typeface="+mn-lt"/>
              </a:rPr>
              <a:t>a</a:t>
            </a:r>
            <a:r>
              <a:rPr lang="en-US" altLang="zh-CN" sz="2400" dirty="0" err="1">
                <a:latin typeface="+mn-lt"/>
              </a:rPr>
              <a:t>,</a:t>
            </a:r>
            <a:r>
              <a:rPr lang="en-US" altLang="zh-CN" sz="2400" i="1" dirty="0" err="1">
                <a:latin typeface="+mn-lt"/>
              </a:rPr>
              <a:t>n</a:t>
            </a:r>
            <a:r>
              <a:rPr lang="en-US" altLang="zh-CN" sz="2400" dirty="0">
                <a:latin typeface="+mn-lt"/>
              </a:rPr>
              <a:t>)=1</a:t>
            </a:r>
            <a:r>
              <a:rPr lang="en-US" altLang="zh-CN" sz="2400" dirty="0"/>
              <a:t>, </a:t>
            </a:r>
            <a:r>
              <a:rPr lang="zh-CN" altLang="en-US" sz="2400" dirty="0"/>
              <a:t>如果</a:t>
            </a:r>
            <a:r>
              <a:rPr lang="en-US" altLang="zh-CN" sz="2400" i="1" dirty="0" err="1">
                <a:latin typeface="+mn-lt"/>
              </a:rPr>
              <a:t>ax</a:t>
            </a:r>
            <a:r>
              <a:rPr lang="en-US" altLang="zh-CN" sz="2400" dirty="0" err="1">
                <a:latin typeface="+mn-lt"/>
                <a:sym typeface="Symbol" panose="05050102010706020507" pitchFamily="18" charset="2"/>
              </a:rPr>
              <a:t></a:t>
            </a:r>
            <a:r>
              <a:rPr lang="en-US" altLang="zh-CN" sz="2400" i="1" dirty="0" err="1">
                <a:latin typeface="+mn-lt"/>
                <a:sym typeface="Symbol" panose="05050102010706020507" pitchFamily="18" charset="2"/>
              </a:rPr>
              <a:t>b</a:t>
            </a:r>
            <a:r>
              <a:rPr lang="en-US" altLang="zh-CN" sz="2400" dirty="0">
                <a:latin typeface="+mn-lt"/>
                <a:sym typeface="Symbol" panose="05050102010706020507" pitchFamily="18" charset="2"/>
              </a:rPr>
              <a:t> (mod </a:t>
            </a:r>
            <a:r>
              <a:rPr lang="en-US" altLang="zh-CN" sz="2400" i="1" dirty="0">
                <a:latin typeface="+mn-lt"/>
                <a:sym typeface="Symbol" panose="05050102010706020507" pitchFamily="18" charset="2"/>
              </a:rPr>
              <a:t>n</a:t>
            </a:r>
            <a:r>
              <a:rPr lang="en-US" altLang="zh-CN" sz="2400" dirty="0">
                <a:latin typeface="+mn-lt"/>
                <a:sym typeface="Symbol" panose="05050102010706020507" pitchFamily="18" charset="2"/>
              </a:rPr>
              <a:t>)</a:t>
            </a:r>
            <a:r>
              <a:rPr lang="zh-CN" altLang="en-US" sz="2400" dirty="0"/>
              <a:t>有解，就是唯一解。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79E9D556-4D05-41C7-BCBA-4FB4890C574D}"/>
              </a:ext>
            </a:extLst>
          </p:cNvPr>
          <p:cNvSpPr/>
          <p:nvPr/>
        </p:nvSpPr>
        <p:spPr>
          <a:xfrm>
            <a:off x="893608" y="2369096"/>
            <a:ext cx="6228692" cy="1292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36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问题</a:t>
            </a:r>
            <a:r>
              <a:rPr lang="en-US" altLang="zh-CN" sz="36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12</a:t>
            </a:r>
            <a:r>
              <a:rPr lang="zh-CN" altLang="en-US" sz="36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：</a:t>
            </a:r>
            <a:endParaRPr lang="en-US" altLang="zh-CN" sz="36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  <a:p>
            <a:pPr>
              <a:spcBef>
                <a:spcPts val="1200"/>
              </a:spcBef>
              <a:defRPr/>
            </a:pPr>
            <a:r>
              <a:rPr lang="en-US" altLang="zh-CN" sz="3200" b="1" i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ax</a:t>
            </a:r>
            <a:r>
              <a:rPr lang="en-US" altLang="zh-CN" sz="32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  <a:sym typeface="Symbol"/>
              </a:rPr>
              <a:t>1 mod </a:t>
            </a:r>
            <a:r>
              <a:rPr lang="en-US" altLang="zh-CN" sz="3200" b="1" i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  <a:sym typeface="Symbol"/>
              </a:rPr>
              <a:t>n</a:t>
            </a:r>
            <a:r>
              <a:rPr lang="zh-CN" altLang="en-US" sz="32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  <a:sym typeface="Symbol"/>
              </a:rPr>
              <a:t>的解满足什么条件？</a:t>
            </a:r>
            <a:endParaRPr lang="en-US" altLang="zh-CN" sz="32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4C944C1C-A422-4E01-8E93-2379C50970C0}"/>
              </a:ext>
            </a:extLst>
          </p:cNvPr>
          <p:cNvSpPr txBox="1"/>
          <p:nvPr/>
        </p:nvSpPr>
        <p:spPr>
          <a:xfrm>
            <a:off x="3131840" y="3732237"/>
            <a:ext cx="50765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rgbClr val="006600"/>
                </a:solidFill>
                <a:latin typeface="+mj-ea"/>
                <a:ea typeface="+mj-ea"/>
              </a:rPr>
              <a:t>如果有解，</a:t>
            </a:r>
            <a:r>
              <a:rPr lang="en-US" altLang="zh-CN" sz="2000" i="1" dirty="0">
                <a:solidFill>
                  <a:srgbClr val="006600"/>
                </a:solidFill>
                <a:latin typeface="+mn-lt"/>
                <a:ea typeface="+mj-ea"/>
              </a:rPr>
              <a:t>b</a:t>
            </a:r>
            <a:r>
              <a:rPr lang="zh-CN" altLang="en-US" sz="2000" dirty="0">
                <a:solidFill>
                  <a:srgbClr val="006600"/>
                </a:solidFill>
                <a:latin typeface="+mj-ea"/>
                <a:ea typeface="+mj-ea"/>
              </a:rPr>
              <a:t>必须是</a:t>
            </a:r>
            <a:r>
              <a:rPr lang="en-US" altLang="zh-CN" sz="2000" i="1" dirty="0">
                <a:solidFill>
                  <a:srgbClr val="006600"/>
                </a:solidFill>
                <a:latin typeface="+mn-lt"/>
                <a:ea typeface="+mj-ea"/>
              </a:rPr>
              <a:t>d</a:t>
            </a:r>
            <a:r>
              <a:rPr lang="zh-CN" altLang="en-US" sz="2000" dirty="0">
                <a:solidFill>
                  <a:srgbClr val="006600"/>
                </a:solidFill>
                <a:latin typeface="+mj-ea"/>
                <a:ea typeface="+mj-ea"/>
              </a:rPr>
              <a:t>的整数倍，这里</a:t>
            </a:r>
            <a:r>
              <a:rPr lang="en-US" altLang="zh-CN" sz="2000" i="1" dirty="0">
                <a:solidFill>
                  <a:srgbClr val="006600"/>
                </a:solidFill>
                <a:latin typeface="+mn-lt"/>
                <a:ea typeface="+mj-ea"/>
              </a:rPr>
              <a:t>b</a:t>
            </a:r>
            <a:r>
              <a:rPr lang="zh-CN" altLang="en-US" sz="2000" dirty="0">
                <a:solidFill>
                  <a:srgbClr val="006600"/>
                </a:solidFill>
                <a:latin typeface="+mj-ea"/>
                <a:ea typeface="+mj-ea"/>
              </a:rPr>
              <a:t>是</a:t>
            </a:r>
            <a:r>
              <a:rPr lang="en-US" altLang="zh-CN" sz="2000" dirty="0">
                <a:solidFill>
                  <a:srgbClr val="006600"/>
                </a:solidFill>
                <a:latin typeface="+mn-lt"/>
                <a:ea typeface="+mj-ea"/>
              </a:rPr>
              <a:t>1</a:t>
            </a:r>
            <a:r>
              <a:rPr lang="zh-CN" altLang="en-US" sz="2000" dirty="0">
                <a:solidFill>
                  <a:srgbClr val="006600"/>
                </a:solidFill>
                <a:latin typeface="+mj-ea"/>
                <a:ea typeface="+mj-ea"/>
              </a:rPr>
              <a:t>，因此仅当</a:t>
            </a:r>
            <a:r>
              <a:rPr lang="en-US" altLang="zh-CN" sz="2000" i="1" dirty="0" err="1">
                <a:solidFill>
                  <a:srgbClr val="006600"/>
                </a:solidFill>
                <a:latin typeface="+mn-lt"/>
                <a:ea typeface="+mj-ea"/>
              </a:rPr>
              <a:t>a</a:t>
            </a:r>
            <a:r>
              <a:rPr lang="en-US" altLang="zh-CN" sz="2000" dirty="0" err="1">
                <a:solidFill>
                  <a:srgbClr val="006600"/>
                </a:solidFill>
                <a:latin typeface="+mn-lt"/>
                <a:ea typeface="+mj-ea"/>
              </a:rPr>
              <a:t>,</a:t>
            </a:r>
            <a:r>
              <a:rPr lang="en-US" altLang="zh-CN" sz="2000" i="1" dirty="0" err="1">
                <a:solidFill>
                  <a:srgbClr val="006600"/>
                </a:solidFill>
                <a:latin typeface="+mn-lt"/>
                <a:ea typeface="+mj-ea"/>
              </a:rPr>
              <a:t>n</a:t>
            </a:r>
            <a:r>
              <a:rPr lang="zh-CN" altLang="en-US" sz="2000" dirty="0">
                <a:solidFill>
                  <a:srgbClr val="006600"/>
                </a:solidFill>
                <a:latin typeface="+mj-ea"/>
                <a:ea typeface="+mj-ea"/>
              </a:rPr>
              <a:t>互质，即 </a:t>
            </a:r>
            <a:r>
              <a:rPr lang="en-US" altLang="zh-CN" sz="2000" i="1" dirty="0">
                <a:solidFill>
                  <a:srgbClr val="006600"/>
                </a:solidFill>
                <a:latin typeface="+mn-lt"/>
                <a:ea typeface="+mj-ea"/>
              </a:rPr>
              <a:t>d</a:t>
            </a:r>
            <a:r>
              <a:rPr lang="en-US" altLang="zh-CN" sz="2000" dirty="0">
                <a:solidFill>
                  <a:srgbClr val="006600"/>
                </a:solidFill>
                <a:latin typeface="+mn-lt"/>
                <a:ea typeface="+mj-ea"/>
              </a:rPr>
              <a:t>=1</a:t>
            </a:r>
            <a:r>
              <a:rPr lang="zh-CN" altLang="en-US" sz="2000" dirty="0">
                <a:solidFill>
                  <a:srgbClr val="006600"/>
                </a:solidFill>
                <a:latin typeface="+mj-ea"/>
                <a:ea typeface="+mj-ea"/>
              </a:rPr>
              <a:t>时有解</a:t>
            </a:r>
            <a:r>
              <a:rPr lang="en-US" altLang="zh-CN" sz="2000" dirty="0">
                <a:solidFill>
                  <a:srgbClr val="006600"/>
                </a:solidFill>
                <a:latin typeface="+mj-ea"/>
                <a:ea typeface="+mj-ea"/>
              </a:rPr>
              <a:t>(</a:t>
            </a:r>
            <a:r>
              <a:rPr lang="zh-CN" altLang="en-US" sz="2000" dirty="0">
                <a:solidFill>
                  <a:srgbClr val="006600"/>
                </a:solidFill>
                <a:latin typeface="+mj-ea"/>
                <a:ea typeface="+mj-ea"/>
              </a:rPr>
              <a:t>唯一解</a:t>
            </a:r>
            <a:r>
              <a:rPr lang="en-US" altLang="zh-CN" sz="2000" dirty="0">
                <a:solidFill>
                  <a:srgbClr val="006600"/>
                </a:solidFill>
                <a:latin typeface="+mj-ea"/>
                <a:ea typeface="+mj-ea"/>
              </a:rPr>
              <a:t>)</a:t>
            </a:r>
            <a:endParaRPr lang="zh-CN" altLang="en-US" sz="2000" dirty="0">
              <a:solidFill>
                <a:srgbClr val="006600"/>
              </a:solidFill>
              <a:latin typeface="+mj-ea"/>
              <a:ea typeface="+mj-ea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5B3F6103-562C-43DD-BA7D-CBF70E75E52D}"/>
              </a:ext>
            </a:extLst>
          </p:cNvPr>
          <p:cNvSpPr/>
          <p:nvPr/>
        </p:nvSpPr>
        <p:spPr>
          <a:xfrm>
            <a:off x="1259632" y="4510602"/>
            <a:ext cx="643447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zh-CN" altLang="en-US" sz="36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问题</a:t>
            </a:r>
            <a:r>
              <a:rPr lang="en-US" altLang="zh-CN" sz="36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13</a:t>
            </a:r>
            <a:r>
              <a:rPr lang="zh-CN" altLang="en-US" sz="36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：</a:t>
            </a:r>
            <a:endParaRPr lang="en-US" altLang="zh-CN" sz="36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  <a:p>
            <a:pPr>
              <a:spcBef>
                <a:spcPts val="1200"/>
              </a:spcBef>
            </a:pPr>
            <a:r>
              <a:rPr lang="en-US" altLang="zh-CN" sz="3200" b="1" i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+mn-lt"/>
              </a:rPr>
              <a:t>ax</a:t>
            </a:r>
            <a:r>
              <a:rPr lang="en-US" altLang="zh-CN" sz="32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+mn-lt"/>
                <a:sym typeface="Symbol" panose="05050102010706020507" pitchFamily="18" charset="2"/>
              </a:rPr>
              <a:t>1 (mod </a:t>
            </a:r>
            <a:r>
              <a:rPr lang="en-US" altLang="zh-CN" sz="3200" b="1" i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+mn-lt"/>
                <a:sym typeface="Symbol" panose="05050102010706020507" pitchFamily="18" charset="2"/>
              </a:rPr>
              <a:t>n</a:t>
            </a:r>
            <a:r>
              <a:rPr lang="en-US" altLang="zh-CN" sz="32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+mn-lt"/>
                <a:sym typeface="Symbol" panose="05050102010706020507" pitchFamily="18" charset="2"/>
              </a:rPr>
              <a:t>) </a:t>
            </a:r>
            <a:r>
              <a:rPr lang="zh-CN" altLang="en-US" sz="32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sym typeface="Symbol" panose="05050102010706020507" pitchFamily="18" charset="2"/>
              </a:rPr>
              <a:t>有唯一解与</a:t>
            </a:r>
            <a:r>
              <a:rPr lang="en-US" altLang="zh-CN" sz="3200" b="1" i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+mn-lt"/>
                <a:sym typeface="Symbol" panose="05050102010706020507" pitchFamily="18" charset="2"/>
              </a:rPr>
              <a:t>Z</a:t>
            </a:r>
            <a:r>
              <a:rPr lang="en-US" altLang="zh-CN" sz="3200" b="1" i="1" cap="none" spc="0" baseline="-2500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+mn-lt"/>
                <a:sym typeface="Symbol" panose="05050102010706020507" pitchFamily="18" charset="2"/>
              </a:rPr>
              <a:t>n</a:t>
            </a:r>
            <a:r>
              <a:rPr lang="en-US" altLang="zh-CN" sz="3200" b="1" cap="none" spc="0" baseline="3000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+mn-lt"/>
                <a:sym typeface="Symbol" panose="05050102010706020507" pitchFamily="18" charset="2"/>
              </a:rPr>
              <a:t>*</a:t>
            </a:r>
            <a:r>
              <a:rPr lang="zh-CN" altLang="en-US" sz="32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sym typeface="Symbol" panose="05050102010706020507" pitchFamily="18" charset="2"/>
              </a:rPr>
              <a:t>构成群之间是什么关系？</a:t>
            </a:r>
            <a:endParaRPr lang="zh-CN" altLang="en-US" sz="32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46507093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498475" y="518637"/>
            <a:ext cx="8229600" cy="847725"/>
          </a:xfrm>
        </p:spPr>
        <p:txBody>
          <a:bodyPr/>
          <a:lstStyle/>
          <a:p>
            <a:pPr eaLnBrk="1" hangingPunct="1"/>
            <a:r>
              <a:rPr lang="zh-CN" altLang="en-US" dirty="0"/>
              <a:t>在模算术中的乘幂</a:t>
            </a:r>
          </a:p>
        </p:txBody>
      </p:sp>
      <p:sp>
        <p:nvSpPr>
          <p:cNvPr id="27651" name="TextBox 1"/>
          <p:cNvSpPr txBox="1">
            <a:spLocks noChangeArrowheads="1"/>
          </p:cNvSpPr>
          <p:nvPr/>
        </p:nvSpPr>
        <p:spPr bwMode="auto">
          <a:xfrm>
            <a:off x="794543" y="1418992"/>
            <a:ext cx="75549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r>
              <a:rPr lang="zh-CN" altLang="en-US" sz="2000" dirty="0">
                <a:solidFill>
                  <a:srgbClr val="003300"/>
                </a:solidFill>
                <a:latin typeface="Arial" charset="0"/>
              </a:rPr>
              <a:t>从一般的有限群，到剩余乘群，再到特殊的剩余乘群</a:t>
            </a:r>
            <a:r>
              <a:rPr lang="en-US" altLang="zh-CN" sz="2000" dirty="0">
                <a:solidFill>
                  <a:srgbClr val="003300"/>
                </a:solidFill>
                <a:latin typeface="Arial" charset="0"/>
              </a:rPr>
              <a:t>…</a:t>
            </a:r>
            <a:endParaRPr lang="zh-CN" altLang="en-US" sz="2000" dirty="0">
              <a:solidFill>
                <a:srgbClr val="003300"/>
              </a:solidFill>
              <a:latin typeface="Arial" charset="0"/>
            </a:endParaRPr>
          </a:p>
        </p:txBody>
      </p:sp>
      <p:pic>
        <p:nvPicPr>
          <p:cNvPr id="2765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059350"/>
            <a:ext cx="3743325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654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1330" y="4695264"/>
            <a:ext cx="4105275" cy="148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triped Right Arrow 3"/>
          <p:cNvSpPr/>
          <p:nvPr/>
        </p:nvSpPr>
        <p:spPr>
          <a:xfrm rot="3104568">
            <a:off x="1795451" y="2546587"/>
            <a:ext cx="576262" cy="360363"/>
          </a:xfrm>
          <a:prstGeom prst="stripedRightArrow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pic>
        <p:nvPicPr>
          <p:cNvPr id="27656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7247" y="4284162"/>
            <a:ext cx="500062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文本框 1">
            <a:extLst>
              <a:ext uri="{FF2B5EF4-FFF2-40B4-BE49-F238E27FC236}">
                <a16:creationId xmlns:a16="http://schemas.microsoft.com/office/drawing/2014/main" id="{B623B084-4928-4347-A15E-26C04C6F02F9}"/>
              </a:ext>
            </a:extLst>
          </p:cNvPr>
          <p:cNvSpPr txBox="1"/>
          <p:nvPr/>
        </p:nvSpPr>
        <p:spPr>
          <a:xfrm>
            <a:off x="6083867" y="2363044"/>
            <a:ext cx="2088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solidFill>
                  <a:srgbClr val="C00000"/>
                </a:solidFill>
              </a:rPr>
              <a:t>但</a:t>
            </a:r>
            <a:r>
              <a:rPr lang="en-US" altLang="zh-CN" sz="1600" dirty="0">
                <a:solidFill>
                  <a:srgbClr val="C00000"/>
                </a:solidFill>
                <a:latin typeface="+mn-lt"/>
              </a:rPr>
              <a:t>|</a:t>
            </a:r>
            <a:r>
              <a:rPr lang="en-US" altLang="zh-CN" sz="1600" i="1" dirty="0">
                <a:solidFill>
                  <a:srgbClr val="C00000"/>
                </a:solidFill>
                <a:latin typeface="+mn-lt"/>
              </a:rPr>
              <a:t>S</a:t>
            </a:r>
            <a:r>
              <a:rPr lang="en-US" altLang="zh-CN" sz="1600" dirty="0">
                <a:solidFill>
                  <a:srgbClr val="C00000"/>
                </a:solidFill>
                <a:latin typeface="+mn-lt"/>
              </a:rPr>
              <a:t>|</a:t>
            </a:r>
            <a:r>
              <a:rPr lang="zh-CN" altLang="en-US" sz="1600" dirty="0">
                <a:solidFill>
                  <a:srgbClr val="C00000"/>
                </a:solidFill>
              </a:rPr>
              <a:t>未必是</a:t>
            </a:r>
            <a:r>
              <a:rPr lang="en-US" altLang="zh-CN" sz="1600" dirty="0" err="1">
                <a:solidFill>
                  <a:srgbClr val="C00000"/>
                </a:solidFill>
                <a:latin typeface="+mn-lt"/>
              </a:rPr>
              <a:t>ord</a:t>
            </a:r>
            <a:r>
              <a:rPr lang="en-US" altLang="zh-CN" sz="1600" dirty="0">
                <a:solidFill>
                  <a:srgbClr val="C00000"/>
                </a:solidFill>
                <a:latin typeface="+mn-lt"/>
              </a:rPr>
              <a:t>(</a:t>
            </a:r>
            <a:r>
              <a:rPr lang="en-US" altLang="zh-CN" sz="1600" i="1" dirty="0">
                <a:solidFill>
                  <a:srgbClr val="C00000"/>
                </a:solidFill>
                <a:latin typeface="+mn-lt"/>
              </a:rPr>
              <a:t>a</a:t>
            </a:r>
            <a:r>
              <a:rPr lang="en-US" altLang="zh-CN" sz="1600" dirty="0">
                <a:solidFill>
                  <a:srgbClr val="C00000"/>
                </a:solidFill>
                <a:latin typeface="+mn-lt"/>
              </a:rPr>
              <a:t>)</a:t>
            </a:r>
            <a:endParaRPr lang="zh-CN" alt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C7B3E6B7-4912-41CB-846E-A89C50FA3286}"/>
              </a:ext>
            </a:extLst>
          </p:cNvPr>
          <p:cNvSpPr txBox="1"/>
          <p:nvPr/>
        </p:nvSpPr>
        <p:spPr>
          <a:xfrm>
            <a:off x="899592" y="1988840"/>
            <a:ext cx="7704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/>
              <a:t>如果</a:t>
            </a:r>
            <a:r>
              <a:rPr lang="en-US" altLang="zh-CN" sz="2000" dirty="0">
                <a:latin typeface="+mn-lt"/>
              </a:rPr>
              <a:t>(</a:t>
            </a:r>
            <a:r>
              <a:rPr lang="en-US" altLang="zh-CN" sz="2000" i="1" dirty="0">
                <a:latin typeface="+mn-lt"/>
              </a:rPr>
              <a:t>S</a:t>
            </a:r>
            <a:r>
              <a:rPr lang="en-US" altLang="zh-CN" sz="2000" dirty="0">
                <a:latin typeface="+mn-lt"/>
              </a:rPr>
              <a:t>,</a:t>
            </a:r>
            <a:r>
              <a:rPr lang="en-US" altLang="zh-CN" sz="2000" dirty="0">
                <a:latin typeface="+mn-lt"/>
                <a:sym typeface="Symbol" panose="05050102010706020507" pitchFamily="18" charset="2"/>
              </a:rPr>
              <a:t>)</a:t>
            </a:r>
            <a:r>
              <a:rPr lang="zh-CN" altLang="en-US" sz="2000" dirty="0">
                <a:sym typeface="Symbol" panose="05050102010706020507" pitchFamily="18" charset="2"/>
              </a:rPr>
              <a:t>是有限群，其单位元是</a:t>
            </a:r>
            <a:r>
              <a:rPr lang="en-US" altLang="zh-CN" sz="2000" i="1" dirty="0">
                <a:latin typeface="+mn-lt"/>
                <a:sym typeface="Symbol" panose="05050102010706020507" pitchFamily="18" charset="2"/>
              </a:rPr>
              <a:t>e</a:t>
            </a:r>
            <a:r>
              <a:rPr lang="en-US" altLang="zh-CN" sz="2000" dirty="0">
                <a:sym typeface="Symbol" panose="05050102010706020507" pitchFamily="18" charset="2"/>
              </a:rPr>
              <a:t>, </a:t>
            </a:r>
            <a:r>
              <a:rPr lang="zh-CN" altLang="en-US" sz="2000" dirty="0">
                <a:sym typeface="Symbol" panose="05050102010706020507" pitchFamily="18" charset="2"/>
              </a:rPr>
              <a:t>则对任何</a:t>
            </a:r>
            <a:r>
              <a:rPr lang="en-US" altLang="zh-CN" sz="2000" i="1" dirty="0" err="1">
                <a:latin typeface="+mn-lt"/>
                <a:sym typeface="Symbol" panose="05050102010706020507" pitchFamily="18" charset="2"/>
              </a:rPr>
              <a:t>a</a:t>
            </a:r>
            <a:r>
              <a:rPr lang="en-US" altLang="zh-CN" sz="2000" dirty="0" err="1">
                <a:latin typeface="+mn-lt"/>
                <a:sym typeface="Symbol" panose="05050102010706020507" pitchFamily="18" charset="2"/>
              </a:rPr>
              <a:t></a:t>
            </a:r>
            <a:r>
              <a:rPr lang="en-US" altLang="zh-CN" sz="2000" i="1" dirty="0" err="1">
                <a:latin typeface="+mn-lt"/>
                <a:sym typeface="Symbol" panose="05050102010706020507" pitchFamily="18" charset="2"/>
              </a:rPr>
              <a:t>S</a:t>
            </a:r>
            <a:r>
              <a:rPr lang="en-US" altLang="zh-CN" sz="2000" dirty="0">
                <a:latin typeface="+mn-lt"/>
                <a:sym typeface="Symbol" panose="05050102010706020507" pitchFamily="18" charset="2"/>
              </a:rPr>
              <a:t>, </a:t>
            </a:r>
            <a:r>
              <a:rPr lang="en-US" altLang="zh-CN" sz="2000" i="1" dirty="0">
                <a:latin typeface="+mn-lt"/>
                <a:sym typeface="Symbol" panose="05050102010706020507" pitchFamily="18" charset="2"/>
              </a:rPr>
              <a:t>a</a:t>
            </a:r>
            <a:r>
              <a:rPr lang="en-US" altLang="zh-CN" sz="2000" baseline="30000" dirty="0">
                <a:latin typeface="+mn-lt"/>
                <a:sym typeface="Symbol" panose="05050102010706020507" pitchFamily="18" charset="2"/>
              </a:rPr>
              <a:t>(|</a:t>
            </a:r>
            <a:r>
              <a:rPr lang="en-US" altLang="zh-CN" sz="2000" i="1" baseline="30000" dirty="0">
                <a:latin typeface="+mn-lt"/>
                <a:sym typeface="Symbol" panose="05050102010706020507" pitchFamily="18" charset="2"/>
              </a:rPr>
              <a:t>S</a:t>
            </a:r>
            <a:r>
              <a:rPr lang="en-US" altLang="zh-CN" sz="2000" baseline="30000" dirty="0">
                <a:latin typeface="+mn-lt"/>
                <a:sym typeface="Symbol" panose="05050102010706020507" pitchFamily="18" charset="2"/>
              </a:rPr>
              <a:t>|)</a:t>
            </a:r>
            <a:r>
              <a:rPr lang="en-US" altLang="zh-CN" sz="2000" dirty="0">
                <a:latin typeface="+mn-lt"/>
                <a:sym typeface="Symbol" panose="05050102010706020507" pitchFamily="18" charset="2"/>
              </a:rPr>
              <a:t>=</a:t>
            </a:r>
            <a:r>
              <a:rPr lang="en-US" altLang="zh-CN" sz="2000" i="1" dirty="0">
                <a:latin typeface="+mn-lt"/>
                <a:sym typeface="Symbol" panose="05050102010706020507" pitchFamily="18" charset="2"/>
              </a:rPr>
              <a:t>e</a:t>
            </a:r>
            <a:r>
              <a:rPr lang="zh-CN" altLang="en-US" sz="2000" dirty="0">
                <a:sym typeface="Symbol" panose="05050102010706020507" pitchFamily="18" charset="2"/>
              </a:rPr>
              <a:t>。</a:t>
            </a:r>
            <a:endParaRPr lang="zh-CN" altLang="en-US" sz="2000" dirty="0"/>
          </a:p>
        </p:txBody>
      </p:sp>
      <p:grpSp>
        <p:nvGrpSpPr>
          <p:cNvPr id="9" name="组合 8">
            <a:extLst>
              <a:ext uri="{FF2B5EF4-FFF2-40B4-BE49-F238E27FC236}">
                <a16:creationId xmlns:a16="http://schemas.microsoft.com/office/drawing/2014/main" id="{878384C0-BF2B-4F68-905E-93DC21651480}"/>
              </a:ext>
            </a:extLst>
          </p:cNvPr>
          <p:cNvGrpSpPr/>
          <p:nvPr/>
        </p:nvGrpSpPr>
        <p:grpSpPr>
          <a:xfrm>
            <a:off x="5091030" y="3284984"/>
            <a:ext cx="3081069" cy="1085853"/>
            <a:chOff x="5091030" y="3284984"/>
            <a:chExt cx="3081069" cy="1085853"/>
          </a:xfrm>
        </p:grpSpPr>
        <p:pic>
          <p:nvPicPr>
            <p:cNvPr id="6" name="图片 5">
              <a:extLst>
                <a:ext uri="{FF2B5EF4-FFF2-40B4-BE49-F238E27FC236}">
                  <a16:creationId xmlns:a16="http://schemas.microsoft.com/office/drawing/2014/main" id="{3501ABD8-21F9-4582-8616-D7BD861DE1F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091030" y="3501403"/>
              <a:ext cx="2937354" cy="869434"/>
            </a:xfrm>
            <a:prstGeom prst="rect">
              <a:avLst/>
            </a:prstGeom>
          </p:spPr>
        </p:pic>
        <p:sp>
          <p:nvSpPr>
            <p:cNvPr id="8" name="文本框 7">
              <a:extLst>
                <a:ext uri="{FF2B5EF4-FFF2-40B4-BE49-F238E27FC236}">
                  <a16:creationId xmlns:a16="http://schemas.microsoft.com/office/drawing/2014/main" id="{89F17240-E730-4DEE-9909-65C435DF71D0}"/>
                </a:ext>
              </a:extLst>
            </p:cNvPr>
            <p:cNvSpPr txBox="1"/>
            <p:nvPr/>
          </p:nvSpPr>
          <p:spPr>
            <a:xfrm>
              <a:off x="5364088" y="3284984"/>
              <a:ext cx="280801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solidFill>
                    <a:srgbClr val="C00000"/>
                  </a:solidFill>
                  <a:latin typeface="+mn-lt"/>
                </a:rPr>
                <a:t>|</a:t>
              </a:r>
              <a:r>
                <a:rPr lang="en-US" altLang="zh-CN" i="1" dirty="0">
                  <a:solidFill>
                    <a:srgbClr val="C00000"/>
                  </a:solidFill>
                  <a:latin typeface="+mn-lt"/>
                </a:rPr>
                <a:t>Z</a:t>
              </a:r>
              <a:r>
                <a:rPr lang="en-US" altLang="zh-CN" i="1" baseline="-25000" dirty="0">
                  <a:solidFill>
                    <a:srgbClr val="C00000"/>
                  </a:solidFill>
                  <a:latin typeface="+mn-lt"/>
                </a:rPr>
                <a:t>n</a:t>
              </a:r>
              <a:r>
                <a:rPr lang="en-US" altLang="zh-CN" baseline="30000" dirty="0">
                  <a:solidFill>
                    <a:srgbClr val="C00000"/>
                  </a:solidFill>
                  <a:latin typeface="+mn-lt"/>
                </a:rPr>
                <a:t>*</a:t>
              </a:r>
              <a:r>
                <a:rPr lang="en-US" altLang="zh-CN" dirty="0">
                  <a:solidFill>
                    <a:srgbClr val="C00000"/>
                  </a:solidFill>
                  <a:latin typeface="+mn-lt"/>
                </a:rPr>
                <a:t>| </a:t>
              </a:r>
              <a:r>
                <a:rPr lang="zh-CN" altLang="en-US" dirty="0">
                  <a:solidFill>
                    <a:srgbClr val="C00000"/>
                  </a:solidFill>
                </a:rPr>
                <a:t>是</a:t>
              </a:r>
              <a:r>
                <a:rPr lang="zh-CN" altLang="en-US" i="1" dirty="0">
                  <a:solidFill>
                    <a:srgbClr val="C00000"/>
                  </a:solidFill>
                  <a:latin typeface="+mn-lt"/>
                  <a:sym typeface="Symbol" panose="05050102010706020507" pitchFamily="18" charset="2"/>
                </a:rPr>
                <a:t></a:t>
              </a:r>
              <a:r>
                <a:rPr lang="en-US" altLang="zh-CN" dirty="0">
                  <a:solidFill>
                    <a:srgbClr val="C00000"/>
                  </a:solidFill>
                  <a:latin typeface="+mn-lt"/>
                  <a:sym typeface="Symbol" panose="05050102010706020507" pitchFamily="18" charset="2"/>
                </a:rPr>
                <a:t>(</a:t>
              </a:r>
              <a:r>
                <a:rPr lang="en-US" altLang="zh-CN" i="1" dirty="0">
                  <a:solidFill>
                    <a:srgbClr val="C00000"/>
                  </a:solidFill>
                  <a:latin typeface="+mn-lt"/>
                  <a:sym typeface="Symbol" panose="05050102010706020507" pitchFamily="18" charset="2"/>
                </a:rPr>
                <a:t>n</a:t>
              </a:r>
              <a:r>
                <a:rPr lang="en-US" altLang="zh-CN" dirty="0">
                  <a:solidFill>
                    <a:srgbClr val="C00000"/>
                  </a:solidFill>
                  <a:latin typeface="+mn-lt"/>
                  <a:sym typeface="Symbol" panose="05050102010706020507" pitchFamily="18" charset="2"/>
                </a:rPr>
                <a:t>)</a:t>
              </a:r>
              <a:endParaRPr lang="zh-CN" altLang="en-US" dirty="0">
                <a:solidFill>
                  <a:srgbClr val="C00000"/>
                </a:solidFill>
                <a:latin typeface="+mn-lt"/>
              </a:endParaRPr>
            </a:p>
          </p:txBody>
        </p:sp>
      </p:grpSp>
      <p:sp>
        <p:nvSpPr>
          <p:cNvPr id="10" name="文本框 9">
            <a:extLst>
              <a:ext uri="{FF2B5EF4-FFF2-40B4-BE49-F238E27FC236}">
                <a16:creationId xmlns:a16="http://schemas.microsoft.com/office/drawing/2014/main" id="{DA89E942-DE07-47CA-95C8-A997ACCEB6D8}"/>
              </a:ext>
            </a:extLst>
          </p:cNvPr>
          <p:cNvSpPr txBox="1"/>
          <p:nvPr/>
        </p:nvSpPr>
        <p:spPr>
          <a:xfrm>
            <a:off x="6083867" y="5190901"/>
            <a:ext cx="2644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solidFill>
                  <a:srgbClr val="C00000"/>
                </a:solidFill>
              </a:rPr>
              <a:t>如果</a:t>
            </a:r>
            <a:r>
              <a:rPr lang="en-US" altLang="zh-CN" sz="1600" i="1" dirty="0">
                <a:solidFill>
                  <a:srgbClr val="C00000"/>
                </a:solidFill>
                <a:latin typeface="+mn-lt"/>
              </a:rPr>
              <a:t>p</a:t>
            </a:r>
            <a:r>
              <a:rPr lang="zh-CN" altLang="en-US" sz="1600" dirty="0">
                <a:solidFill>
                  <a:srgbClr val="C00000"/>
                </a:solidFill>
              </a:rPr>
              <a:t>是质数，</a:t>
            </a:r>
            <a:r>
              <a:rPr lang="en-US" altLang="zh-CN" sz="1600" dirty="0">
                <a:solidFill>
                  <a:srgbClr val="C00000"/>
                </a:solidFill>
                <a:latin typeface="+mn-lt"/>
              </a:rPr>
              <a:t>{1,2,…,p-1}</a:t>
            </a:r>
            <a:r>
              <a:rPr lang="zh-CN" altLang="en-US" sz="1600" dirty="0">
                <a:solidFill>
                  <a:srgbClr val="C00000"/>
                </a:solidFill>
              </a:rPr>
              <a:t>构成乘法群</a:t>
            </a:r>
          </a:p>
        </p:txBody>
      </p:sp>
    </p:spTree>
  </p:cSld>
  <p:clrMapOvr>
    <a:masterClrMapping/>
  </p:clrMapOvr>
  <p:transition spd="med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1445419" y="774558"/>
            <a:ext cx="6253162" cy="847725"/>
          </a:xfrm>
        </p:spPr>
        <p:txBody>
          <a:bodyPr/>
          <a:lstStyle/>
          <a:p>
            <a:pPr eaLnBrk="1" hangingPunct="1"/>
            <a:r>
              <a:rPr lang="zh-CN" altLang="en-US" dirty="0"/>
              <a:t>在模算术中如何求乘幂</a:t>
            </a:r>
          </a:p>
        </p:txBody>
      </p:sp>
      <p:sp>
        <p:nvSpPr>
          <p:cNvPr id="3" name="Rectangle 2"/>
          <p:cNvSpPr/>
          <p:nvPr/>
        </p:nvSpPr>
        <p:spPr>
          <a:xfrm>
            <a:off x="827584" y="1916832"/>
            <a:ext cx="7488832" cy="196977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问题</a:t>
            </a:r>
            <a:r>
              <a:rPr lang="en-US" altLang="zh-CN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14</a:t>
            </a:r>
            <a:r>
              <a:rPr lang="zh-CN" altLang="en-US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：</a:t>
            </a:r>
            <a:endParaRPr lang="en-US" altLang="zh-CN" sz="4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>
              <a:spcBef>
                <a:spcPts val="1200"/>
              </a:spcBef>
              <a:defRPr/>
            </a:pPr>
            <a:r>
              <a:rPr lang="zh-CN" altLang="en-US" sz="36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平方，再平方。但如果指数不是</a:t>
            </a:r>
            <a:r>
              <a:rPr lang="en-US" altLang="zh-CN" sz="36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2</a:t>
            </a:r>
            <a:r>
              <a:rPr lang="zh-CN" altLang="en-US" sz="36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的整次幂怎么办？</a:t>
            </a:r>
            <a:endParaRPr lang="en-US" altLang="zh-CN" sz="3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1121569" y="4181151"/>
            <a:ext cx="69008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r>
              <a:rPr lang="zh-CN" altLang="en-US" sz="2000" dirty="0">
                <a:solidFill>
                  <a:srgbClr val="003300"/>
                </a:solidFill>
                <a:latin typeface="微软雅黑" pitchFamily="34" charset="-122"/>
                <a:ea typeface="微软雅黑" pitchFamily="34" charset="-122"/>
              </a:rPr>
              <a:t>如果求</a:t>
            </a:r>
            <a:r>
              <a:rPr lang="en-US" altLang="zh-CN" sz="2000" i="1" dirty="0">
                <a:solidFill>
                  <a:srgbClr val="003300"/>
                </a:solidFill>
                <a:ea typeface="微软雅黑" pitchFamily="34" charset="-122"/>
                <a:cs typeface="Times New Roman" pitchFamily="18" charset="0"/>
              </a:rPr>
              <a:t>a</a:t>
            </a:r>
            <a:r>
              <a:rPr lang="en-US" altLang="zh-CN" sz="2000" baseline="30000" dirty="0">
                <a:solidFill>
                  <a:srgbClr val="003300"/>
                </a:solidFill>
                <a:latin typeface="微软雅黑" pitchFamily="34" charset="-122"/>
                <a:ea typeface="微软雅黑" pitchFamily="34" charset="-122"/>
              </a:rPr>
              <a:t>21</a:t>
            </a:r>
            <a:r>
              <a:rPr lang="zh-CN" altLang="en-US" sz="2000" dirty="0">
                <a:solidFill>
                  <a:srgbClr val="003300"/>
                </a:solidFill>
                <a:latin typeface="微软雅黑" pitchFamily="34" charset="-122"/>
                <a:ea typeface="微软雅黑" pitchFamily="34" charset="-122"/>
              </a:rPr>
              <a:t>，可以连续平方</a:t>
            </a:r>
            <a:r>
              <a:rPr lang="en-US" altLang="zh-CN" sz="2000" dirty="0">
                <a:solidFill>
                  <a:srgbClr val="003300"/>
                </a:solidFill>
                <a:latin typeface="微软雅黑" pitchFamily="34" charset="-122"/>
                <a:ea typeface="微软雅黑" pitchFamily="34" charset="-122"/>
              </a:rPr>
              <a:t>4</a:t>
            </a:r>
            <a:r>
              <a:rPr lang="zh-CN" altLang="en-US" sz="2000" dirty="0">
                <a:solidFill>
                  <a:srgbClr val="003300"/>
                </a:solidFill>
                <a:latin typeface="微软雅黑" pitchFamily="34" charset="-122"/>
                <a:ea typeface="微软雅黑" pitchFamily="34" charset="-122"/>
              </a:rPr>
              <a:t>次，再乘 </a:t>
            </a:r>
            <a:r>
              <a:rPr lang="en-US" altLang="zh-CN" sz="2000" i="1" dirty="0">
                <a:solidFill>
                  <a:srgbClr val="003300"/>
                </a:solidFill>
                <a:ea typeface="微软雅黑" pitchFamily="34" charset="-122"/>
              </a:rPr>
              <a:t>a</a:t>
            </a:r>
            <a:r>
              <a:rPr lang="zh-CN" altLang="en-US" sz="2000" i="1" dirty="0">
                <a:solidFill>
                  <a:srgbClr val="003300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2000" dirty="0">
                <a:solidFill>
                  <a:srgbClr val="003300"/>
                </a:solidFill>
                <a:latin typeface="微软雅黑" pitchFamily="34" charset="-122"/>
                <a:ea typeface="微软雅黑" pitchFamily="34" charset="-122"/>
              </a:rPr>
              <a:t>5</a:t>
            </a:r>
            <a:r>
              <a:rPr lang="zh-CN" altLang="en-US" sz="2000" dirty="0">
                <a:solidFill>
                  <a:srgbClr val="003300"/>
                </a:solidFill>
                <a:latin typeface="微软雅黑" pitchFamily="34" charset="-122"/>
                <a:ea typeface="微软雅黑" pitchFamily="34" charset="-122"/>
              </a:rPr>
              <a:t>次。但也可以先平方两次，乘</a:t>
            </a:r>
            <a:r>
              <a:rPr lang="en-US" altLang="zh-CN" sz="2000" dirty="0">
                <a:solidFill>
                  <a:srgbClr val="003300"/>
                </a:solidFill>
                <a:latin typeface="微软雅黑" pitchFamily="34" charset="-122"/>
                <a:ea typeface="微软雅黑" pitchFamily="34" charset="-122"/>
              </a:rPr>
              <a:t>1</a:t>
            </a:r>
            <a:r>
              <a:rPr lang="zh-CN" altLang="en-US" sz="2000" dirty="0">
                <a:solidFill>
                  <a:srgbClr val="003300"/>
                </a:solidFill>
                <a:latin typeface="微软雅黑" pitchFamily="34" charset="-122"/>
                <a:ea typeface="微软雅黑" pitchFamily="34" charset="-122"/>
              </a:rPr>
              <a:t>次</a:t>
            </a:r>
            <a:r>
              <a:rPr lang="en-US" altLang="zh-CN" sz="2000" i="1" dirty="0">
                <a:solidFill>
                  <a:srgbClr val="003300"/>
                </a:solidFill>
                <a:ea typeface="微软雅黑" pitchFamily="34" charset="-122"/>
              </a:rPr>
              <a:t>a</a:t>
            </a:r>
            <a:r>
              <a:rPr lang="zh-CN" altLang="en-US" sz="2000" dirty="0">
                <a:solidFill>
                  <a:srgbClr val="003300"/>
                </a:solidFill>
                <a:latin typeface="微软雅黑" pitchFamily="34" charset="-122"/>
                <a:ea typeface="微软雅黑" pitchFamily="34" charset="-122"/>
              </a:rPr>
              <a:t>，再平方两次，再乘</a:t>
            </a:r>
            <a:r>
              <a:rPr lang="en-US" altLang="zh-CN" sz="2000" dirty="0">
                <a:solidFill>
                  <a:srgbClr val="003300"/>
                </a:solidFill>
                <a:latin typeface="微软雅黑" pitchFamily="34" charset="-122"/>
                <a:ea typeface="微软雅黑" pitchFamily="34" charset="-122"/>
              </a:rPr>
              <a:t>1</a:t>
            </a:r>
            <a:r>
              <a:rPr lang="zh-CN" altLang="en-US" sz="2000" dirty="0">
                <a:solidFill>
                  <a:srgbClr val="003300"/>
                </a:solidFill>
                <a:latin typeface="微软雅黑" pitchFamily="34" charset="-122"/>
                <a:ea typeface="微软雅黑" pitchFamily="34" charset="-122"/>
              </a:rPr>
              <a:t>次</a:t>
            </a:r>
            <a:r>
              <a:rPr lang="en-US" altLang="zh-CN" sz="2000" i="1" dirty="0">
                <a:solidFill>
                  <a:srgbClr val="003300"/>
                </a:solidFill>
                <a:ea typeface="微软雅黑" pitchFamily="34" charset="-122"/>
              </a:rPr>
              <a:t>a</a:t>
            </a:r>
            <a:r>
              <a:rPr lang="zh-CN" altLang="en-US" sz="2000" dirty="0">
                <a:solidFill>
                  <a:srgbClr val="003300"/>
                </a:solidFill>
                <a:latin typeface="微软雅黑" pitchFamily="34" charset="-122"/>
                <a:ea typeface="微软雅黑" pitchFamily="34" charset="-122"/>
              </a:rPr>
              <a:t>，当然后者效率高！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627784" y="4999059"/>
            <a:ext cx="3600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r>
              <a:rPr lang="zh-CN" altLang="en-US" sz="1800" dirty="0">
                <a:latin typeface="微软雅黑" pitchFamily="34" charset="-122"/>
                <a:ea typeface="微软雅黑" pitchFamily="34" charset="-122"/>
              </a:rPr>
              <a:t>注意：</a:t>
            </a:r>
            <a:r>
              <a:rPr lang="en-US" altLang="zh-CN" sz="1800" dirty="0">
                <a:latin typeface="微软雅黑" pitchFamily="34" charset="-122"/>
                <a:ea typeface="微软雅黑" pitchFamily="34" charset="-122"/>
              </a:rPr>
              <a:t>21</a:t>
            </a:r>
            <a:r>
              <a:rPr lang="zh-CN" altLang="en-US" sz="1800" dirty="0">
                <a:latin typeface="微软雅黑" pitchFamily="34" charset="-122"/>
                <a:ea typeface="微软雅黑" pitchFamily="34" charset="-122"/>
              </a:rPr>
              <a:t>用二进制表示为 </a:t>
            </a:r>
            <a:r>
              <a:rPr lang="en-US" altLang="zh-CN" sz="1800" dirty="0">
                <a:latin typeface="微软雅黑" pitchFamily="34" charset="-122"/>
                <a:ea typeface="微软雅黑" pitchFamily="34" charset="-122"/>
              </a:rPr>
              <a:t>10101</a:t>
            </a:r>
            <a:endParaRPr lang="zh-CN" altLang="en-US" sz="1800" dirty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/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981075"/>
            <a:ext cx="6767513" cy="331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3288" y="4549775"/>
            <a:ext cx="6624637" cy="158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700" name="TextBox 1"/>
          <p:cNvSpPr txBox="1">
            <a:spLocks noChangeArrowheads="1"/>
          </p:cNvSpPr>
          <p:nvPr/>
        </p:nvSpPr>
        <p:spPr bwMode="auto">
          <a:xfrm>
            <a:off x="446088" y="4549775"/>
            <a:ext cx="15303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r>
              <a:rPr lang="zh-CN" altLang="en-US" sz="200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循环不变量：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D7A50400-D246-4AD0-89C4-05F30BD9EAC3}"/>
              </a:ext>
            </a:extLst>
          </p:cNvPr>
          <p:cNvSpPr txBox="1"/>
          <p:nvPr/>
        </p:nvSpPr>
        <p:spPr>
          <a:xfrm>
            <a:off x="5113379" y="2452171"/>
            <a:ext cx="3059021" cy="175432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dirty="0"/>
              <a:t>例：求</a:t>
            </a:r>
            <a:r>
              <a:rPr lang="en-US" altLang="zh-CN" i="1" dirty="0">
                <a:latin typeface="+mn-lt"/>
              </a:rPr>
              <a:t>a</a:t>
            </a:r>
            <a:r>
              <a:rPr lang="en-US" altLang="zh-CN" baseline="30000" dirty="0">
                <a:latin typeface="+mn-lt"/>
              </a:rPr>
              <a:t>21</a:t>
            </a:r>
            <a:r>
              <a:rPr lang="zh-CN" altLang="en-US" dirty="0">
                <a:latin typeface="+mn-lt"/>
              </a:rPr>
              <a:t>，</a:t>
            </a:r>
            <a:r>
              <a:rPr lang="en-US" altLang="zh-CN" dirty="0">
                <a:latin typeface="+mn-lt"/>
              </a:rPr>
              <a:t>21</a:t>
            </a:r>
            <a:r>
              <a:rPr lang="en-US" altLang="zh-CN" baseline="-25000" dirty="0">
                <a:latin typeface="+mn-lt"/>
              </a:rPr>
              <a:t>2</a:t>
            </a:r>
            <a:r>
              <a:rPr lang="en-US" altLang="zh-CN" dirty="0">
                <a:latin typeface="+mn-lt"/>
              </a:rPr>
              <a:t>=10101</a:t>
            </a:r>
            <a:r>
              <a:rPr lang="zh-CN" altLang="en-US" dirty="0">
                <a:latin typeface="+mn-lt"/>
              </a:rPr>
              <a:t>，</a:t>
            </a:r>
            <a:r>
              <a:rPr lang="en-US" altLang="zh-CN" i="1" dirty="0">
                <a:latin typeface="+mn-lt"/>
              </a:rPr>
              <a:t>k</a:t>
            </a:r>
            <a:r>
              <a:rPr lang="en-US" altLang="zh-CN" dirty="0">
                <a:latin typeface="+mn-lt"/>
              </a:rPr>
              <a:t>=4</a:t>
            </a:r>
          </a:p>
          <a:p>
            <a:r>
              <a:rPr lang="en-US" altLang="zh-CN" i="1" dirty="0" err="1">
                <a:latin typeface="+mn-lt"/>
              </a:rPr>
              <a:t>i</a:t>
            </a:r>
            <a:r>
              <a:rPr lang="en-US" altLang="zh-CN" dirty="0">
                <a:latin typeface="+mn-lt"/>
              </a:rPr>
              <a:t>=4: </a:t>
            </a:r>
            <a:r>
              <a:rPr lang="en-US" altLang="zh-CN" i="1" dirty="0">
                <a:solidFill>
                  <a:srgbClr val="C00000"/>
                </a:solidFill>
                <a:latin typeface="+mn-lt"/>
              </a:rPr>
              <a:t>b</a:t>
            </a:r>
            <a:r>
              <a:rPr lang="en-US" altLang="zh-CN" baseline="-25000" dirty="0">
                <a:solidFill>
                  <a:srgbClr val="C00000"/>
                </a:solidFill>
                <a:latin typeface="+mn-lt"/>
              </a:rPr>
              <a:t>4</a:t>
            </a:r>
            <a:r>
              <a:rPr lang="en-US" altLang="zh-CN" dirty="0">
                <a:solidFill>
                  <a:srgbClr val="C00000"/>
                </a:solidFill>
                <a:latin typeface="+mn-lt"/>
              </a:rPr>
              <a:t>=1</a:t>
            </a:r>
            <a:r>
              <a:rPr lang="en-US" altLang="zh-CN" dirty="0">
                <a:latin typeface="+mn-lt"/>
              </a:rPr>
              <a:t>, </a:t>
            </a:r>
            <a:r>
              <a:rPr lang="en-US" altLang="zh-CN" i="1" dirty="0">
                <a:latin typeface="+mn-lt"/>
              </a:rPr>
              <a:t>c</a:t>
            </a:r>
            <a:r>
              <a:rPr lang="en-US" altLang="zh-CN" dirty="0">
                <a:latin typeface="+mn-lt"/>
              </a:rPr>
              <a:t>=0, </a:t>
            </a:r>
            <a:r>
              <a:rPr lang="en-US" altLang="zh-CN" i="1" dirty="0">
                <a:latin typeface="+mn-lt"/>
              </a:rPr>
              <a:t>d</a:t>
            </a:r>
            <a:r>
              <a:rPr lang="en-US" altLang="zh-CN" dirty="0">
                <a:latin typeface="+mn-lt"/>
              </a:rPr>
              <a:t>=1</a:t>
            </a:r>
          </a:p>
          <a:p>
            <a:r>
              <a:rPr lang="en-US" altLang="zh-CN" i="1" dirty="0" err="1">
                <a:latin typeface="+mn-lt"/>
              </a:rPr>
              <a:t>i</a:t>
            </a:r>
            <a:r>
              <a:rPr lang="en-US" altLang="zh-CN" dirty="0">
                <a:latin typeface="+mn-lt"/>
              </a:rPr>
              <a:t>=3: </a:t>
            </a:r>
            <a:r>
              <a:rPr lang="en-US" altLang="zh-CN" i="1" dirty="0">
                <a:latin typeface="+mn-lt"/>
              </a:rPr>
              <a:t>c</a:t>
            </a:r>
            <a:r>
              <a:rPr lang="en-US" altLang="zh-CN" dirty="0">
                <a:latin typeface="+mn-lt"/>
              </a:rPr>
              <a:t>=2, </a:t>
            </a:r>
            <a:r>
              <a:rPr lang="en-US" altLang="zh-CN" i="1" dirty="0">
                <a:latin typeface="+mn-lt"/>
              </a:rPr>
              <a:t>d</a:t>
            </a:r>
            <a:r>
              <a:rPr lang="en-US" altLang="zh-CN" dirty="0">
                <a:latin typeface="+mn-lt"/>
              </a:rPr>
              <a:t>=</a:t>
            </a:r>
            <a:r>
              <a:rPr lang="en-US" altLang="zh-CN" i="1" dirty="0">
                <a:latin typeface="+mn-lt"/>
              </a:rPr>
              <a:t>a</a:t>
            </a:r>
            <a:r>
              <a:rPr lang="en-US" altLang="zh-CN" baseline="30000" dirty="0">
                <a:latin typeface="+mn-lt"/>
              </a:rPr>
              <a:t>2</a:t>
            </a:r>
            <a:endParaRPr lang="en-US" altLang="zh-CN" dirty="0">
              <a:latin typeface="+mn-lt"/>
            </a:endParaRPr>
          </a:p>
          <a:p>
            <a:r>
              <a:rPr lang="en-US" altLang="zh-CN" i="1" dirty="0" err="1">
                <a:latin typeface="+mn-lt"/>
              </a:rPr>
              <a:t>i</a:t>
            </a:r>
            <a:r>
              <a:rPr lang="en-US" altLang="zh-CN" dirty="0">
                <a:latin typeface="+mn-lt"/>
              </a:rPr>
              <a:t>=2: </a:t>
            </a:r>
            <a:r>
              <a:rPr lang="en-US" altLang="zh-CN" i="1" dirty="0">
                <a:solidFill>
                  <a:srgbClr val="C00000"/>
                </a:solidFill>
                <a:latin typeface="+mn-lt"/>
              </a:rPr>
              <a:t>b</a:t>
            </a:r>
            <a:r>
              <a:rPr lang="en-US" altLang="zh-CN" baseline="-25000" dirty="0">
                <a:solidFill>
                  <a:srgbClr val="C00000"/>
                </a:solidFill>
                <a:latin typeface="+mn-lt"/>
              </a:rPr>
              <a:t>2</a:t>
            </a:r>
            <a:r>
              <a:rPr lang="en-US" altLang="zh-CN" dirty="0">
                <a:solidFill>
                  <a:srgbClr val="C00000"/>
                </a:solidFill>
                <a:latin typeface="+mn-lt"/>
              </a:rPr>
              <a:t>=1</a:t>
            </a:r>
            <a:r>
              <a:rPr lang="en-US" altLang="zh-CN" dirty="0">
                <a:latin typeface="+mn-lt"/>
              </a:rPr>
              <a:t>, </a:t>
            </a:r>
            <a:r>
              <a:rPr lang="en-US" altLang="zh-CN" i="1" dirty="0">
                <a:latin typeface="+mn-lt"/>
              </a:rPr>
              <a:t>c</a:t>
            </a:r>
            <a:r>
              <a:rPr lang="en-US" altLang="zh-CN" dirty="0">
                <a:latin typeface="+mn-lt"/>
              </a:rPr>
              <a:t>=5, </a:t>
            </a:r>
            <a:r>
              <a:rPr lang="en-US" altLang="zh-CN" i="1" dirty="0">
                <a:latin typeface="+mn-lt"/>
              </a:rPr>
              <a:t>d</a:t>
            </a:r>
            <a:r>
              <a:rPr lang="en-US" altLang="zh-CN" dirty="0">
                <a:latin typeface="+mn-lt"/>
              </a:rPr>
              <a:t>=</a:t>
            </a:r>
            <a:r>
              <a:rPr lang="en-US" altLang="zh-CN" i="1" dirty="0">
                <a:latin typeface="+mn-lt"/>
              </a:rPr>
              <a:t>a</a:t>
            </a:r>
            <a:r>
              <a:rPr lang="en-US" altLang="zh-CN" baseline="30000" dirty="0">
                <a:latin typeface="+mn-lt"/>
              </a:rPr>
              <a:t>5</a:t>
            </a:r>
          </a:p>
          <a:p>
            <a:r>
              <a:rPr lang="en-US" altLang="zh-CN" i="1" dirty="0" err="1">
                <a:latin typeface="+mn-lt"/>
              </a:rPr>
              <a:t>i</a:t>
            </a:r>
            <a:r>
              <a:rPr lang="en-US" altLang="zh-CN" dirty="0">
                <a:latin typeface="+mn-lt"/>
              </a:rPr>
              <a:t>=1: </a:t>
            </a:r>
            <a:r>
              <a:rPr lang="en-US" altLang="zh-CN" i="1" dirty="0">
                <a:latin typeface="+mn-lt"/>
              </a:rPr>
              <a:t>c</a:t>
            </a:r>
            <a:r>
              <a:rPr lang="en-US" altLang="zh-CN" dirty="0">
                <a:latin typeface="+mn-lt"/>
              </a:rPr>
              <a:t>=10, </a:t>
            </a:r>
            <a:r>
              <a:rPr lang="en-US" altLang="zh-CN" i="1" dirty="0">
                <a:latin typeface="+mn-lt"/>
              </a:rPr>
              <a:t>d</a:t>
            </a:r>
            <a:r>
              <a:rPr lang="en-US" altLang="zh-CN" dirty="0">
                <a:latin typeface="+mn-lt"/>
              </a:rPr>
              <a:t>=</a:t>
            </a:r>
            <a:r>
              <a:rPr lang="en-US" altLang="zh-CN" i="1" dirty="0">
                <a:latin typeface="+mn-lt"/>
              </a:rPr>
              <a:t>a</a:t>
            </a:r>
            <a:r>
              <a:rPr lang="en-US" altLang="zh-CN" baseline="30000" dirty="0">
                <a:latin typeface="+mn-lt"/>
              </a:rPr>
              <a:t>10</a:t>
            </a:r>
            <a:endParaRPr lang="en-US" altLang="zh-CN" dirty="0">
              <a:latin typeface="+mn-lt"/>
            </a:endParaRPr>
          </a:p>
          <a:p>
            <a:r>
              <a:rPr lang="en-US" altLang="zh-CN" i="1" dirty="0" err="1">
                <a:latin typeface="+mn-lt"/>
              </a:rPr>
              <a:t>i</a:t>
            </a:r>
            <a:r>
              <a:rPr lang="en-US" altLang="zh-CN" dirty="0">
                <a:latin typeface="+mn-lt"/>
              </a:rPr>
              <a:t>=0: </a:t>
            </a:r>
            <a:r>
              <a:rPr lang="en-US" altLang="zh-CN" i="1" dirty="0">
                <a:solidFill>
                  <a:srgbClr val="C00000"/>
                </a:solidFill>
                <a:latin typeface="+mn-lt"/>
              </a:rPr>
              <a:t>b</a:t>
            </a:r>
            <a:r>
              <a:rPr lang="en-US" altLang="zh-CN" baseline="-25000" dirty="0">
                <a:solidFill>
                  <a:srgbClr val="C00000"/>
                </a:solidFill>
                <a:latin typeface="+mn-lt"/>
              </a:rPr>
              <a:t>0</a:t>
            </a:r>
            <a:r>
              <a:rPr lang="en-US" altLang="zh-CN" dirty="0">
                <a:solidFill>
                  <a:srgbClr val="C00000"/>
                </a:solidFill>
                <a:latin typeface="+mn-lt"/>
              </a:rPr>
              <a:t>=1</a:t>
            </a:r>
            <a:r>
              <a:rPr lang="en-US" altLang="zh-CN" dirty="0">
                <a:latin typeface="+mn-lt"/>
              </a:rPr>
              <a:t>, </a:t>
            </a:r>
            <a:r>
              <a:rPr lang="en-US" altLang="zh-CN" i="1" dirty="0">
                <a:latin typeface="+mn-lt"/>
              </a:rPr>
              <a:t>c</a:t>
            </a:r>
            <a:r>
              <a:rPr lang="en-US" altLang="zh-CN" dirty="0">
                <a:latin typeface="+mn-lt"/>
              </a:rPr>
              <a:t>=21, </a:t>
            </a:r>
            <a:r>
              <a:rPr lang="en-US" altLang="zh-CN" i="1" dirty="0">
                <a:latin typeface="+mn-lt"/>
              </a:rPr>
              <a:t>d</a:t>
            </a:r>
            <a:r>
              <a:rPr lang="en-US" altLang="zh-CN" dirty="0">
                <a:latin typeface="+mn-lt"/>
              </a:rPr>
              <a:t>=</a:t>
            </a:r>
            <a:r>
              <a:rPr lang="en-US" altLang="zh-CN" i="1" dirty="0">
                <a:latin typeface="+mn-lt"/>
              </a:rPr>
              <a:t>a</a:t>
            </a:r>
            <a:r>
              <a:rPr lang="en-US" altLang="zh-CN" baseline="30000" dirty="0">
                <a:latin typeface="+mn-lt"/>
              </a:rPr>
              <a:t>21</a:t>
            </a:r>
            <a:r>
              <a:rPr lang="en-US" altLang="zh-CN" dirty="0">
                <a:latin typeface="+mn-lt"/>
              </a:rPr>
              <a:t> </a:t>
            </a:r>
            <a:endParaRPr lang="zh-CN" altLang="en-US" dirty="0">
              <a:latin typeface="+mn-lt"/>
            </a:endParaRPr>
          </a:p>
        </p:txBody>
      </p:sp>
    </p:spTree>
  </p:cSld>
  <p:clrMapOvr>
    <a:masterClrMapping/>
  </p:clrMapOvr>
  <p:transition spd="med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15616" y="1844824"/>
            <a:ext cx="7344816" cy="252376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4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问题</a:t>
            </a:r>
            <a:r>
              <a:rPr lang="en-US" altLang="zh-CN" sz="4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15:</a:t>
            </a:r>
          </a:p>
          <a:p>
            <a:pPr>
              <a:spcBef>
                <a:spcPts val="1200"/>
              </a:spcBef>
              <a:defRPr/>
            </a:pPr>
            <a:r>
              <a:rPr lang="zh-CN" altLang="en-US" sz="36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剩余乘幂是我们这个课程中很少的“与表示有关”的算法，这与效率有什么关系？</a:t>
            </a:r>
            <a:endParaRPr lang="en-US" altLang="zh-CN" sz="36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468313" y="836613"/>
            <a:ext cx="8229600" cy="1143000"/>
          </a:xfrm>
        </p:spPr>
        <p:txBody>
          <a:bodyPr/>
          <a:lstStyle/>
          <a:p>
            <a:pPr eaLnBrk="1" hangingPunct="1"/>
            <a:r>
              <a:rPr lang="zh-CN" altLang="en-US"/>
              <a:t>课外作业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683568" y="2060575"/>
            <a:ext cx="7776864" cy="2817813"/>
          </a:xfrm>
        </p:spPr>
        <p:txBody>
          <a:bodyPr/>
          <a:lstStyle/>
          <a:p>
            <a:pPr eaLnBrk="1" hangingPunct="1"/>
            <a:r>
              <a:rPr lang="en-US" altLang="zh-CN" sz="2800" dirty="0"/>
              <a:t>TC Ex.31.1-: 12, 13</a:t>
            </a:r>
          </a:p>
          <a:p>
            <a:pPr eaLnBrk="1" hangingPunct="1"/>
            <a:r>
              <a:rPr lang="en-US" altLang="zh-CN" sz="2800" dirty="0"/>
              <a:t>TC Ex.31.2-: 4, 5, 6, 9</a:t>
            </a:r>
          </a:p>
          <a:p>
            <a:pPr eaLnBrk="1" hangingPunct="1"/>
            <a:r>
              <a:rPr lang="en-US" altLang="zh-CN" sz="2800" dirty="0"/>
              <a:t>TC Ex.31.3-: 5</a:t>
            </a:r>
          </a:p>
          <a:p>
            <a:pPr eaLnBrk="1" hangingPunct="1"/>
            <a:r>
              <a:rPr lang="en-US" altLang="zh-CN" sz="2800" dirty="0"/>
              <a:t>TC Ex.31.4-: 2, 3</a:t>
            </a:r>
          </a:p>
          <a:p>
            <a:pPr eaLnBrk="1" hangingPunct="1"/>
            <a:r>
              <a:rPr lang="en-US" altLang="zh-CN" sz="2800" dirty="0"/>
              <a:t>TC Ex.31.6-: 2, 3</a:t>
            </a:r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620688"/>
            <a:ext cx="7776864" cy="233910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48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问题</a:t>
            </a:r>
            <a:r>
              <a:rPr lang="en-US" altLang="zh-CN" sz="48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1:</a:t>
            </a:r>
          </a:p>
          <a:p>
            <a:pPr>
              <a:spcBef>
                <a:spcPts val="1200"/>
              </a:spcBef>
              <a:defRPr/>
            </a:pPr>
            <a:r>
              <a:rPr lang="zh-CN" altLang="en-US" sz="4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讨论数论算法的复杂性有什么特殊之处</a:t>
            </a:r>
            <a:r>
              <a:rPr lang="en-US" altLang="zh-CN" sz="4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? </a:t>
            </a:r>
            <a:r>
              <a:rPr lang="zh-CN" altLang="en-US" sz="4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为什么</a:t>
            </a:r>
            <a:r>
              <a:rPr lang="en-US" altLang="zh-CN" sz="4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?</a:t>
            </a:r>
          </a:p>
        </p:txBody>
      </p:sp>
      <p:sp>
        <p:nvSpPr>
          <p:cNvPr id="4099" name="TextBox 2"/>
          <p:cNvSpPr txBox="1">
            <a:spLocks noChangeArrowheads="1"/>
          </p:cNvSpPr>
          <p:nvPr/>
        </p:nvSpPr>
        <p:spPr bwMode="auto">
          <a:xfrm>
            <a:off x="2195513" y="3427413"/>
            <a:ext cx="56165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r>
              <a:rPr lang="zh-CN" altLang="en-US" sz="240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想想两个“很大很大”的整数相乘。</a:t>
            </a: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684213" y="4149725"/>
            <a:ext cx="7881937" cy="1655763"/>
            <a:chOff x="683568" y="4149080"/>
            <a:chExt cx="7883369" cy="1656184"/>
          </a:xfrm>
        </p:grpSpPr>
        <p:pic>
          <p:nvPicPr>
            <p:cNvPr id="5125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568" y="4149080"/>
              <a:ext cx="7883369" cy="16561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" name="Rounded Rectangle 2"/>
            <p:cNvSpPr/>
            <p:nvPr/>
          </p:nvSpPr>
          <p:spPr>
            <a:xfrm>
              <a:off x="683568" y="4149080"/>
              <a:ext cx="6481352" cy="34775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67544" y="522119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sz="3600" dirty="0"/>
              <a:t>计算最大公约数：最古老的“算法”</a:t>
            </a:r>
            <a:r>
              <a:rPr lang="en-US" altLang="zh-CN" sz="2400" b="0" dirty="0">
                <a:latin typeface="+mn-lt"/>
                <a:ea typeface="+mn-ea"/>
              </a:rPr>
              <a:t>(?)</a:t>
            </a:r>
            <a:endParaRPr lang="zh-CN" altLang="en-US" sz="2400" b="0" dirty="0">
              <a:latin typeface="+mn-lt"/>
              <a:ea typeface="+mn-ea"/>
            </a:endParaRPr>
          </a:p>
        </p:txBody>
      </p:sp>
      <p:pic>
        <p:nvPicPr>
          <p:cNvPr id="1126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801813"/>
            <a:ext cx="5116512" cy="1655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2805113" y="3322638"/>
            <a:ext cx="2681287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26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3702050"/>
            <a:ext cx="5832475" cy="1195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Straight Arrow Connector 7"/>
          <p:cNvCxnSpPr/>
          <p:nvPr/>
        </p:nvCxnSpPr>
        <p:spPr>
          <a:xfrm>
            <a:off x="3506788" y="3322638"/>
            <a:ext cx="463550" cy="3794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71" name="TextBox 10"/>
          <p:cNvSpPr txBox="1">
            <a:spLocks noChangeArrowheads="1"/>
          </p:cNvSpPr>
          <p:nvPr/>
        </p:nvSpPr>
        <p:spPr bwMode="auto">
          <a:xfrm>
            <a:off x="828675" y="5154613"/>
            <a:ext cx="7272338" cy="109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>
              <a:lnSpc>
                <a:spcPts val="2600"/>
              </a:lnSpc>
            </a:pPr>
            <a:r>
              <a:rPr lang="zh-CN" altLang="en-US" sz="200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证明的关键：</a:t>
            </a:r>
            <a:r>
              <a:rPr lang="en-US" altLang="zh-CN" sz="2000" i="1">
                <a:solidFill>
                  <a:srgbClr val="C00000"/>
                </a:solidFill>
                <a:ea typeface="微软雅黑" pitchFamily="34" charset="-122"/>
                <a:cs typeface="Times New Roman" pitchFamily="18" charset="0"/>
              </a:rPr>
              <a:t>a</a:t>
            </a:r>
            <a:r>
              <a:rPr lang="zh-CN" altLang="en-US" sz="2000">
                <a:solidFill>
                  <a:srgbClr val="C00000"/>
                </a:solidFill>
                <a:ea typeface="微软雅黑" pitchFamily="34" charset="-122"/>
                <a:cs typeface="Times New Roman" pitchFamily="18" charset="0"/>
              </a:rPr>
              <a:t> </a:t>
            </a:r>
            <a:r>
              <a:rPr lang="en-US" altLang="zh-CN" sz="2000">
                <a:solidFill>
                  <a:srgbClr val="C00000"/>
                </a:solidFill>
                <a:ea typeface="微软雅黑" pitchFamily="34" charset="-122"/>
                <a:cs typeface="Times New Roman" pitchFamily="18" charset="0"/>
              </a:rPr>
              <a:t>mod </a:t>
            </a:r>
            <a:r>
              <a:rPr lang="en-US" altLang="zh-CN" sz="2000" i="1">
                <a:solidFill>
                  <a:srgbClr val="C00000"/>
                </a:solidFill>
                <a:ea typeface="微软雅黑" pitchFamily="34" charset="-122"/>
                <a:cs typeface="Times New Roman" pitchFamily="18" charset="0"/>
              </a:rPr>
              <a:t>b</a:t>
            </a:r>
            <a:r>
              <a:rPr lang="zh-CN" altLang="en-US" sz="2000">
                <a:solidFill>
                  <a:srgbClr val="C00000"/>
                </a:solidFill>
                <a:ea typeface="微软雅黑" pitchFamily="34" charset="-122"/>
                <a:cs typeface="Times New Roman" pitchFamily="18" charset="0"/>
              </a:rPr>
              <a:t> </a:t>
            </a:r>
            <a:r>
              <a:rPr lang="zh-CN" altLang="en-US" sz="200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可以表示为</a:t>
            </a:r>
            <a:r>
              <a:rPr lang="en-US" altLang="zh-CN" sz="2000" i="1">
                <a:solidFill>
                  <a:srgbClr val="C00000"/>
                </a:solidFill>
                <a:ea typeface="微软雅黑" pitchFamily="34" charset="-122"/>
              </a:rPr>
              <a:t>a</a:t>
            </a:r>
            <a:r>
              <a:rPr lang="zh-CN" altLang="en-US" sz="200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和</a:t>
            </a:r>
            <a:r>
              <a:rPr lang="en-US" altLang="zh-CN" sz="2000" i="1">
                <a:solidFill>
                  <a:srgbClr val="C00000"/>
                </a:solidFill>
                <a:ea typeface="微软雅黑" pitchFamily="34" charset="-122"/>
              </a:rPr>
              <a:t>b</a:t>
            </a:r>
            <a:r>
              <a:rPr lang="zh-CN" altLang="en-US" sz="200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的线性组合：</a:t>
            </a:r>
            <a:r>
              <a:rPr lang="en-US" altLang="zh-CN" sz="2000" i="1">
                <a:solidFill>
                  <a:srgbClr val="C00000"/>
                </a:solidFill>
                <a:ea typeface="微软雅黑" pitchFamily="34" charset="-122"/>
              </a:rPr>
              <a:t>a</a:t>
            </a:r>
            <a:r>
              <a:rPr lang="en-US" altLang="zh-CN" sz="2000">
                <a:solidFill>
                  <a:srgbClr val="C00000"/>
                </a:solidFill>
                <a:ea typeface="微软雅黑" pitchFamily="34" charset="-122"/>
              </a:rPr>
              <a:t>-</a:t>
            </a:r>
            <a:r>
              <a:rPr lang="en-US" altLang="zh-CN" sz="2000" i="1">
                <a:solidFill>
                  <a:srgbClr val="C00000"/>
                </a:solidFill>
                <a:ea typeface="微软雅黑" pitchFamily="34" charset="-122"/>
              </a:rPr>
              <a:t>qb</a:t>
            </a:r>
            <a:r>
              <a:rPr lang="zh-CN" altLang="en-US" sz="200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；所以</a:t>
            </a:r>
            <a:r>
              <a:rPr lang="en-US" altLang="zh-CN" sz="2000">
                <a:solidFill>
                  <a:srgbClr val="C00000"/>
                </a:solidFill>
                <a:ea typeface="微软雅黑" pitchFamily="34" charset="-122"/>
              </a:rPr>
              <a:t>gcd(</a:t>
            </a:r>
            <a:r>
              <a:rPr lang="en-US" altLang="zh-CN" sz="2000" i="1">
                <a:solidFill>
                  <a:srgbClr val="C00000"/>
                </a:solidFill>
                <a:ea typeface="微软雅黑" pitchFamily="34" charset="-122"/>
              </a:rPr>
              <a:t>a</a:t>
            </a:r>
            <a:r>
              <a:rPr lang="en-US" altLang="zh-CN" sz="2000">
                <a:solidFill>
                  <a:srgbClr val="C00000"/>
                </a:solidFill>
                <a:ea typeface="微软雅黑" pitchFamily="34" charset="-122"/>
              </a:rPr>
              <a:t>,</a:t>
            </a:r>
            <a:r>
              <a:rPr lang="en-US" altLang="zh-CN" sz="2000" i="1">
                <a:solidFill>
                  <a:srgbClr val="C00000"/>
                </a:solidFill>
                <a:ea typeface="微软雅黑" pitchFamily="34" charset="-122"/>
              </a:rPr>
              <a:t>b</a:t>
            </a:r>
            <a:r>
              <a:rPr lang="en-US" altLang="zh-CN" sz="2000">
                <a:solidFill>
                  <a:srgbClr val="C00000"/>
                </a:solidFill>
                <a:ea typeface="微软雅黑" pitchFamily="34" charset="-122"/>
              </a:rPr>
              <a:t>)</a:t>
            </a:r>
            <a:r>
              <a:rPr lang="zh-CN" altLang="en-US" sz="200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可以整除</a:t>
            </a:r>
            <a:r>
              <a:rPr lang="en-US" altLang="zh-CN" sz="2000">
                <a:solidFill>
                  <a:srgbClr val="C00000"/>
                </a:solidFill>
                <a:ea typeface="微软雅黑" pitchFamily="34" charset="-122"/>
              </a:rPr>
              <a:t>(</a:t>
            </a:r>
            <a:r>
              <a:rPr lang="en-US" altLang="zh-CN" sz="2000" i="1">
                <a:solidFill>
                  <a:srgbClr val="C00000"/>
                </a:solidFill>
                <a:ea typeface="微软雅黑" pitchFamily="34" charset="-122"/>
              </a:rPr>
              <a:t>a</a:t>
            </a:r>
            <a:r>
              <a:rPr lang="en-US" altLang="zh-CN" sz="2000">
                <a:solidFill>
                  <a:srgbClr val="C00000"/>
                </a:solidFill>
                <a:ea typeface="微软雅黑" pitchFamily="34" charset="-122"/>
              </a:rPr>
              <a:t> mod </a:t>
            </a:r>
            <a:r>
              <a:rPr lang="en-US" altLang="zh-CN" sz="2000" i="1">
                <a:solidFill>
                  <a:srgbClr val="C00000"/>
                </a:solidFill>
                <a:ea typeface="微软雅黑" pitchFamily="34" charset="-122"/>
              </a:rPr>
              <a:t>b</a:t>
            </a:r>
            <a:r>
              <a:rPr lang="en-US" altLang="zh-CN" sz="2000">
                <a:solidFill>
                  <a:srgbClr val="C00000"/>
                </a:solidFill>
                <a:ea typeface="微软雅黑" pitchFamily="34" charset="-122"/>
              </a:rPr>
              <a:t>)</a:t>
            </a:r>
            <a:r>
              <a:rPr lang="en-US" altLang="zh-CN" sz="200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, </a:t>
            </a:r>
            <a:r>
              <a:rPr lang="zh-CN" altLang="en-US" sz="200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所以可以整除</a:t>
            </a:r>
            <a:r>
              <a:rPr lang="en-US" altLang="zh-CN" sz="2000">
                <a:solidFill>
                  <a:srgbClr val="C00000"/>
                </a:solidFill>
                <a:ea typeface="微软雅黑" pitchFamily="34" charset="-122"/>
              </a:rPr>
              <a:t>gcd(</a:t>
            </a:r>
            <a:r>
              <a:rPr lang="en-US" altLang="zh-CN" sz="2000" i="1">
                <a:solidFill>
                  <a:srgbClr val="C00000"/>
                </a:solidFill>
                <a:ea typeface="微软雅黑" pitchFamily="34" charset="-122"/>
              </a:rPr>
              <a:t>b</a:t>
            </a:r>
            <a:r>
              <a:rPr lang="en-US" altLang="zh-CN" sz="2000">
                <a:solidFill>
                  <a:srgbClr val="C00000"/>
                </a:solidFill>
                <a:ea typeface="微软雅黑" pitchFamily="34" charset="-122"/>
              </a:rPr>
              <a:t>, </a:t>
            </a:r>
            <a:r>
              <a:rPr lang="en-US" altLang="zh-CN" sz="2000" i="1">
                <a:solidFill>
                  <a:srgbClr val="C00000"/>
                </a:solidFill>
                <a:ea typeface="微软雅黑" pitchFamily="34" charset="-122"/>
              </a:rPr>
              <a:t>a</a:t>
            </a:r>
            <a:r>
              <a:rPr lang="en-US" altLang="zh-CN" sz="2000">
                <a:solidFill>
                  <a:srgbClr val="C00000"/>
                </a:solidFill>
                <a:ea typeface="微软雅黑" pitchFamily="34" charset="-122"/>
              </a:rPr>
              <a:t> mod </a:t>
            </a:r>
            <a:r>
              <a:rPr lang="en-US" altLang="zh-CN" sz="2000" i="1">
                <a:solidFill>
                  <a:srgbClr val="C00000"/>
                </a:solidFill>
                <a:ea typeface="微软雅黑" pitchFamily="34" charset="-122"/>
              </a:rPr>
              <a:t>b</a:t>
            </a:r>
            <a:r>
              <a:rPr lang="en-US" altLang="zh-CN" sz="2000">
                <a:solidFill>
                  <a:srgbClr val="C00000"/>
                </a:solidFill>
                <a:ea typeface="微软雅黑" pitchFamily="34" charset="-122"/>
              </a:rPr>
              <a:t>)</a:t>
            </a:r>
            <a:r>
              <a:rPr lang="zh-CN" altLang="en-US" sz="200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；类似地可以证明后者也可以整除前者，两者均为非负，所以相等。</a:t>
            </a:r>
          </a:p>
        </p:txBody>
      </p:sp>
      <p:sp>
        <p:nvSpPr>
          <p:cNvPr id="2" name="Rectangle 1"/>
          <p:cNvSpPr/>
          <p:nvPr/>
        </p:nvSpPr>
        <p:spPr>
          <a:xfrm>
            <a:off x="3506788" y="1670841"/>
            <a:ext cx="4081567" cy="109260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zh-CN" altLang="en-US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问题</a:t>
            </a:r>
            <a:r>
              <a:rPr lang="en-US" altLang="zh-CN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2:</a:t>
            </a:r>
          </a:p>
          <a:p>
            <a:pPr>
              <a:spcBef>
                <a:spcPts val="600"/>
              </a:spcBef>
              <a:defRPr/>
            </a:pPr>
            <a:r>
              <a:rPr lang="zh-CN" altLang="en-US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算法终止是如何保证的</a:t>
            </a:r>
            <a:r>
              <a:rPr lang="en-US" altLang="zh-CN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9592" y="1412776"/>
            <a:ext cx="7344816" cy="243143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zh-CN" alt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问题</a:t>
            </a:r>
            <a:r>
              <a:rPr lang="en-US" altLang="zh-CN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r>
              <a:rPr lang="zh-CN" alt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：</a:t>
            </a:r>
            <a:endParaRPr lang="en-US" altLang="zh-CN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>
              <a:spcBef>
                <a:spcPts val="1200"/>
              </a:spcBef>
              <a:defRPr/>
            </a:pPr>
            <a:r>
              <a:rPr lang="zh-CN" altLang="en-US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怎么能将</a:t>
            </a:r>
            <a:r>
              <a:rPr lang="en-US" altLang="zh-CN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Euclid</a:t>
            </a:r>
            <a:r>
              <a:rPr lang="zh-CN" altLang="en-US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算法的复杂度与</a:t>
            </a:r>
            <a:r>
              <a:rPr lang="en-US" altLang="zh-CN" sz="4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Fibonaci</a:t>
            </a:r>
            <a:r>
              <a:rPr lang="zh-CN" altLang="en-US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序列联系起来？</a:t>
            </a:r>
            <a:endParaRPr lang="en-US" altLang="zh-CN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700338" y="4391025"/>
            <a:ext cx="45354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r>
              <a:rPr lang="zh-CN" altLang="en-US" sz="2400" dirty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想想如何让递归次数尽可能多</a:t>
            </a:r>
            <a:r>
              <a:rPr lang="en-US" altLang="zh-CN" sz="2400" dirty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?</a:t>
            </a:r>
            <a:endParaRPr lang="zh-CN" altLang="en-US" sz="2400" dirty="0">
              <a:solidFill>
                <a:srgbClr val="C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2665413" y="4911725"/>
            <a:ext cx="4103687" cy="522288"/>
            <a:chOff x="2699792" y="4851197"/>
            <a:chExt cx="4104456" cy="522019"/>
          </a:xfrm>
        </p:grpSpPr>
        <p:sp>
          <p:nvSpPr>
            <p:cNvPr id="12293" name="TextBox 3"/>
            <p:cNvSpPr txBox="1">
              <a:spLocks noChangeArrowheads="1"/>
            </p:cNvSpPr>
            <p:nvPr/>
          </p:nvSpPr>
          <p:spPr bwMode="auto">
            <a:xfrm>
              <a:off x="2699792" y="4912151"/>
              <a:ext cx="143402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5pPr>
              <a:lvl6pPr eaLnBrk="0" hangingPunct="0">
                <a:buFont typeface="Arial" charset="0"/>
                <a:defRPr sz="20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6pPr>
              <a:lvl7pPr eaLnBrk="0" hangingPunct="0">
                <a:buFont typeface="Arial" charset="0"/>
                <a:defRPr sz="20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7pPr>
              <a:lvl8pPr eaLnBrk="0" hangingPunct="0">
                <a:buFont typeface="Arial" charset="0"/>
                <a:defRPr sz="20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8pPr>
              <a:lvl9pPr eaLnBrk="0" hangingPunct="0">
                <a:buFont typeface="Arial" charset="0"/>
                <a:defRPr sz="20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9pPr>
            </a:lstStyle>
            <a:p>
              <a:r>
                <a:rPr lang="zh-CN" altLang="en-US" sz="2000">
                  <a:solidFill>
                    <a:srgbClr val="C00000"/>
                  </a:solidFill>
                  <a:latin typeface="微软雅黑" pitchFamily="34" charset="-122"/>
                  <a:ea typeface="微软雅黑" pitchFamily="34" charset="-122"/>
                </a:rPr>
                <a:t>关键在于</a:t>
              </a:r>
              <a:r>
                <a:rPr lang="en-US" altLang="zh-CN" sz="2000">
                  <a:solidFill>
                    <a:srgbClr val="C00000"/>
                  </a:solidFill>
                  <a:latin typeface="微软雅黑" pitchFamily="34" charset="-122"/>
                  <a:ea typeface="微软雅黑" pitchFamily="34" charset="-122"/>
                </a:rPr>
                <a:t>:</a:t>
              </a:r>
              <a:r>
                <a:rPr lang="zh-CN" altLang="en-US" sz="2000">
                  <a:solidFill>
                    <a:srgbClr val="C00000"/>
                  </a:solidFill>
                  <a:latin typeface="微软雅黑" pitchFamily="34" charset="-122"/>
                  <a:ea typeface="微软雅黑" pitchFamily="34" charset="-122"/>
                </a:rPr>
                <a:t> </a:t>
              </a:r>
            </a:p>
          </p:txBody>
        </p:sp>
        <p:pic>
          <p:nvPicPr>
            <p:cNvPr id="12294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3812" y="4851197"/>
              <a:ext cx="2670436" cy="5220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5F3D490-D819-4CDE-B79A-05D499585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i="1" dirty="0" err="1">
                <a:latin typeface="+mn-lt"/>
              </a:rPr>
              <a:t>a,b</a:t>
            </a:r>
            <a:r>
              <a:rPr lang="en-US" altLang="zh-CN" i="1" dirty="0">
                <a:latin typeface="+mn-lt"/>
              </a:rPr>
              <a:t> </a:t>
            </a:r>
            <a:r>
              <a:rPr lang="zh-CN" altLang="en-US" dirty="0"/>
              <a:t>的大小决定递归次数的上限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E7818EAD-B564-4F18-908C-7A894D3B7259}"/>
              </a:ext>
            </a:extLst>
          </p:cNvPr>
          <p:cNvSpPr txBox="1"/>
          <p:nvPr/>
        </p:nvSpPr>
        <p:spPr>
          <a:xfrm>
            <a:off x="683568" y="1363078"/>
            <a:ext cx="77048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rgbClr val="003300"/>
                </a:solidFill>
                <a:latin typeface="+mj-ea"/>
                <a:ea typeface="+mj-ea"/>
              </a:rPr>
              <a:t>若 </a:t>
            </a:r>
            <a:r>
              <a:rPr lang="en-US" altLang="zh-CN" sz="2400" i="1" dirty="0">
                <a:solidFill>
                  <a:srgbClr val="003300"/>
                </a:solidFill>
                <a:latin typeface="+mn-lt"/>
                <a:ea typeface="+mj-ea"/>
              </a:rPr>
              <a:t>a</a:t>
            </a:r>
            <a:r>
              <a:rPr lang="en-US" altLang="zh-CN" sz="2400" dirty="0">
                <a:solidFill>
                  <a:srgbClr val="003300"/>
                </a:solidFill>
                <a:latin typeface="+mn-lt"/>
                <a:ea typeface="+mj-ea"/>
              </a:rPr>
              <a:t>&gt;</a:t>
            </a:r>
            <a:r>
              <a:rPr lang="en-US" altLang="zh-CN" sz="2400" i="1" dirty="0">
                <a:solidFill>
                  <a:srgbClr val="003300"/>
                </a:solidFill>
                <a:latin typeface="+mn-lt"/>
                <a:ea typeface="+mj-ea"/>
              </a:rPr>
              <a:t>b</a:t>
            </a:r>
            <a:r>
              <a:rPr lang="en-US" altLang="zh-CN" sz="2400" dirty="0">
                <a:solidFill>
                  <a:srgbClr val="003300"/>
                </a:solidFill>
                <a:latin typeface="+mn-lt"/>
                <a:ea typeface="+mj-ea"/>
                <a:sym typeface="Symbol" panose="05050102010706020507" pitchFamily="18" charset="2"/>
              </a:rPr>
              <a:t>1</a:t>
            </a:r>
            <a:r>
              <a:rPr lang="en-US" altLang="zh-CN" sz="2400" dirty="0">
                <a:solidFill>
                  <a:srgbClr val="003300"/>
                </a:solidFill>
                <a:latin typeface="+mj-ea"/>
                <a:ea typeface="+mj-ea"/>
                <a:sym typeface="Symbol" panose="05050102010706020507" pitchFamily="18" charset="2"/>
              </a:rPr>
              <a:t>, </a:t>
            </a:r>
            <a:r>
              <a:rPr lang="zh-CN" altLang="en-US" sz="2400" dirty="0">
                <a:solidFill>
                  <a:srgbClr val="003300"/>
                </a:solidFill>
                <a:latin typeface="+mj-ea"/>
                <a:ea typeface="+mj-ea"/>
                <a:sym typeface="Symbol" panose="05050102010706020507" pitchFamily="18" charset="2"/>
              </a:rPr>
              <a:t>且调用 </a:t>
            </a:r>
            <a:r>
              <a:rPr lang="en-US" altLang="zh-CN" sz="2400" dirty="0">
                <a:solidFill>
                  <a:srgbClr val="003300"/>
                </a:solidFill>
                <a:latin typeface="+mn-lt"/>
                <a:ea typeface="+mj-ea"/>
                <a:sym typeface="Symbol" panose="05050102010706020507" pitchFamily="18" charset="2"/>
              </a:rPr>
              <a:t>Euclid(</a:t>
            </a:r>
            <a:r>
              <a:rPr lang="en-US" altLang="zh-CN" sz="2400" i="1" dirty="0" err="1">
                <a:solidFill>
                  <a:srgbClr val="003300"/>
                </a:solidFill>
                <a:latin typeface="+mn-lt"/>
                <a:ea typeface="+mj-ea"/>
                <a:sym typeface="Symbol" panose="05050102010706020507" pitchFamily="18" charset="2"/>
              </a:rPr>
              <a:t>a</a:t>
            </a:r>
            <a:r>
              <a:rPr lang="en-US" altLang="zh-CN" sz="2400" dirty="0" err="1">
                <a:solidFill>
                  <a:srgbClr val="003300"/>
                </a:solidFill>
                <a:latin typeface="+mn-lt"/>
                <a:ea typeface="+mj-ea"/>
                <a:sym typeface="Symbol" panose="05050102010706020507" pitchFamily="18" charset="2"/>
              </a:rPr>
              <a:t>,</a:t>
            </a:r>
            <a:r>
              <a:rPr lang="en-US" altLang="zh-CN" sz="2400" i="1" dirty="0" err="1">
                <a:solidFill>
                  <a:srgbClr val="003300"/>
                </a:solidFill>
                <a:latin typeface="+mn-lt"/>
                <a:ea typeface="+mj-ea"/>
                <a:sym typeface="Symbol" panose="05050102010706020507" pitchFamily="18" charset="2"/>
              </a:rPr>
              <a:t>b</a:t>
            </a:r>
            <a:r>
              <a:rPr lang="en-US" altLang="zh-CN" sz="2400" dirty="0">
                <a:solidFill>
                  <a:srgbClr val="003300"/>
                </a:solidFill>
                <a:latin typeface="+mn-lt"/>
                <a:ea typeface="+mj-ea"/>
                <a:sym typeface="Symbol" panose="05050102010706020507" pitchFamily="18" charset="2"/>
              </a:rPr>
              <a:t>) </a:t>
            </a:r>
            <a:r>
              <a:rPr lang="zh-CN" altLang="en-US" sz="2400" dirty="0">
                <a:solidFill>
                  <a:srgbClr val="003300"/>
                </a:solidFill>
                <a:latin typeface="+mj-ea"/>
                <a:ea typeface="+mj-ea"/>
                <a:sym typeface="Symbol" panose="05050102010706020507" pitchFamily="18" charset="2"/>
              </a:rPr>
              <a:t>的次数为 </a:t>
            </a:r>
            <a:r>
              <a:rPr lang="en-US" altLang="zh-CN" sz="2400" i="1" dirty="0">
                <a:solidFill>
                  <a:srgbClr val="003300"/>
                </a:solidFill>
                <a:latin typeface="+mn-lt"/>
                <a:ea typeface="+mj-ea"/>
                <a:sym typeface="Symbol" panose="05050102010706020507" pitchFamily="18" charset="2"/>
              </a:rPr>
              <a:t>k</a:t>
            </a:r>
            <a:r>
              <a:rPr lang="en-US" altLang="zh-CN" sz="2400" dirty="0">
                <a:solidFill>
                  <a:srgbClr val="003300"/>
                </a:solidFill>
                <a:latin typeface="+mn-lt"/>
                <a:ea typeface="+mj-ea"/>
                <a:sym typeface="Symbol" panose="05050102010706020507" pitchFamily="18" charset="2"/>
              </a:rPr>
              <a:t>1</a:t>
            </a:r>
            <a:r>
              <a:rPr lang="en-US" altLang="zh-CN" sz="2400" dirty="0">
                <a:solidFill>
                  <a:srgbClr val="003300"/>
                </a:solidFill>
                <a:latin typeface="+mj-ea"/>
                <a:ea typeface="+mj-ea"/>
                <a:sym typeface="Symbol" panose="05050102010706020507" pitchFamily="18" charset="2"/>
              </a:rPr>
              <a:t>, </a:t>
            </a:r>
            <a:r>
              <a:rPr lang="zh-CN" altLang="en-US" sz="2400" dirty="0">
                <a:solidFill>
                  <a:srgbClr val="003300"/>
                </a:solidFill>
                <a:latin typeface="+mj-ea"/>
                <a:ea typeface="+mj-ea"/>
                <a:sym typeface="Symbol" panose="05050102010706020507" pitchFamily="18" charset="2"/>
              </a:rPr>
              <a:t>则 </a:t>
            </a:r>
            <a:r>
              <a:rPr lang="en-US" altLang="zh-CN" sz="2400" i="1" dirty="0" err="1">
                <a:solidFill>
                  <a:srgbClr val="003300"/>
                </a:solidFill>
                <a:latin typeface="+mn-lt"/>
                <a:ea typeface="+mj-ea"/>
                <a:sym typeface="Symbol" panose="05050102010706020507" pitchFamily="18" charset="2"/>
              </a:rPr>
              <a:t>a</a:t>
            </a:r>
            <a:r>
              <a:rPr lang="en-US" altLang="zh-CN" sz="2400" dirty="0" err="1">
                <a:solidFill>
                  <a:srgbClr val="003300"/>
                </a:solidFill>
                <a:latin typeface="+mn-lt"/>
                <a:ea typeface="+mj-ea"/>
                <a:sym typeface="Symbol" panose="05050102010706020507" pitchFamily="18" charset="2"/>
              </a:rPr>
              <a:t>,</a:t>
            </a:r>
            <a:r>
              <a:rPr lang="en-US" altLang="zh-CN" sz="2400" i="1" dirty="0" err="1">
                <a:solidFill>
                  <a:srgbClr val="003300"/>
                </a:solidFill>
                <a:latin typeface="+mn-lt"/>
                <a:ea typeface="+mj-ea"/>
                <a:sym typeface="Symbol" panose="05050102010706020507" pitchFamily="18" charset="2"/>
              </a:rPr>
              <a:t>b</a:t>
            </a:r>
            <a:r>
              <a:rPr lang="en-US" altLang="zh-CN" sz="2400" i="1" dirty="0">
                <a:solidFill>
                  <a:srgbClr val="003300"/>
                </a:solidFill>
                <a:latin typeface="+mn-lt"/>
                <a:ea typeface="+mj-ea"/>
                <a:sym typeface="Symbol" panose="05050102010706020507" pitchFamily="18" charset="2"/>
              </a:rPr>
              <a:t> </a:t>
            </a:r>
            <a:r>
              <a:rPr lang="zh-CN" altLang="en-US" sz="2400" dirty="0">
                <a:solidFill>
                  <a:srgbClr val="003300"/>
                </a:solidFill>
                <a:latin typeface="+mj-ea"/>
                <a:ea typeface="+mj-ea"/>
                <a:sym typeface="Symbol" panose="05050102010706020507" pitchFamily="18" charset="2"/>
              </a:rPr>
              <a:t>的下限分别为 </a:t>
            </a:r>
            <a:r>
              <a:rPr lang="en-US" altLang="zh-CN" sz="2400" i="1" dirty="0">
                <a:solidFill>
                  <a:srgbClr val="003300"/>
                </a:solidFill>
                <a:latin typeface="+mn-lt"/>
                <a:ea typeface="+mj-ea"/>
                <a:sym typeface="Symbol" panose="05050102010706020507" pitchFamily="18" charset="2"/>
              </a:rPr>
              <a:t>F</a:t>
            </a:r>
            <a:r>
              <a:rPr lang="en-US" altLang="zh-CN" sz="2400" i="1" baseline="-25000" dirty="0">
                <a:solidFill>
                  <a:srgbClr val="003300"/>
                </a:solidFill>
                <a:latin typeface="+mn-lt"/>
                <a:ea typeface="+mj-ea"/>
                <a:sym typeface="Symbol" panose="05050102010706020507" pitchFamily="18" charset="2"/>
              </a:rPr>
              <a:t>k</a:t>
            </a:r>
            <a:r>
              <a:rPr lang="en-US" altLang="zh-CN" sz="2400" baseline="-25000" dirty="0">
                <a:solidFill>
                  <a:srgbClr val="003300"/>
                </a:solidFill>
                <a:latin typeface="+mn-lt"/>
                <a:ea typeface="+mj-ea"/>
                <a:sym typeface="Symbol" panose="05050102010706020507" pitchFamily="18" charset="2"/>
              </a:rPr>
              <a:t>+2 </a:t>
            </a:r>
            <a:r>
              <a:rPr lang="zh-CN" altLang="en-US" sz="2400" dirty="0">
                <a:solidFill>
                  <a:srgbClr val="003300"/>
                </a:solidFill>
                <a:latin typeface="+mj-ea"/>
                <a:ea typeface="+mj-ea"/>
                <a:sym typeface="Symbol" panose="05050102010706020507" pitchFamily="18" charset="2"/>
              </a:rPr>
              <a:t>和 </a:t>
            </a:r>
            <a:r>
              <a:rPr lang="en-US" altLang="zh-CN" sz="2400" i="1" dirty="0">
                <a:solidFill>
                  <a:srgbClr val="003300"/>
                </a:solidFill>
                <a:latin typeface="+mn-lt"/>
                <a:ea typeface="+mj-ea"/>
                <a:sym typeface="Symbol" panose="05050102010706020507" pitchFamily="18" charset="2"/>
              </a:rPr>
              <a:t>F</a:t>
            </a:r>
            <a:r>
              <a:rPr lang="en-US" altLang="zh-CN" sz="2400" i="1" baseline="-25000" dirty="0">
                <a:solidFill>
                  <a:srgbClr val="003300"/>
                </a:solidFill>
                <a:latin typeface="+mn-lt"/>
                <a:ea typeface="+mj-ea"/>
                <a:sym typeface="Symbol" panose="05050102010706020507" pitchFamily="18" charset="2"/>
              </a:rPr>
              <a:t>k</a:t>
            </a:r>
            <a:r>
              <a:rPr lang="en-US" altLang="zh-CN" sz="2400" baseline="-25000" dirty="0">
                <a:solidFill>
                  <a:srgbClr val="003300"/>
                </a:solidFill>
                <a:latin typeface="+mn-lt"/>
                <a:ea typeface="+mj-ea"/>
                <a:sym typeface="Symbol" panose="05050102010706020507" pitchFamily="18" charset="2"/>
              </a:rPr>
              <a:t>+1</a:t>
            </a:r>
            <a:endParaRPr lang="zh-CN" altLang="en-US" sz="2400" dirty="0">
              <a:solidFill>
                <a:srgbClr val="003300"/>
              </a:solidFill>
              <a:latin typeface="+mn-lt"/>
              <a:ea typeface="+mj-ea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486FB200-6BA6-46DE-B3B6-0EE9CFDC5A24}"/>
              </a:ext>
            </a:extLst>
          </p:cNvPr>
          <p:cNvSpPr txBox="1"/>
          <p:nvPr/>
        </p:nvSpPr>
        <p:spPr>
          <a:xfrm>
            <a:off x="683568" y="2326850"/>
            <a:ext cx="8003232" cy="318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zh-CN" altLang="en-US" sz="2200" b="1" dirty="0"/>
              <a:t>数学归纳法证明：</a:t>
            </a:r>
            <a:endParaRPr lang="en-US" altLang="zh-CN" sz="2200" b="1" dirty="0"/>
          </a:p>
          <a:p>
            <a:pPr>
              <a:spcBef>
                <a:spcPts val="600"/>
              </a:spcBef>
            </a:pPr>
            <a:r>
              <a:rPr lang="en-US" altLang="zh-CN" sz="2200" dirty="0"/>
              <a:t>[</a:t>
            </a:r>
            <a:r>
              <a:rPr lang="zh-CN" altLang="en-US" sz="2200" dirty="0"/>
              <a:t>奠基</a:t>
            </a:r>
            <a:r>
              <a:rPr lang="en-US" altLang="zh-CN" sz="2200" dirty="0"/>
              <a:t>] </a:t>
            </a:r>
            <a:r>
              <a:rPr lang="en-US" altLang="zh-CN" sz="2200" i="1" dirty="0">
                <a:latin typeface="+mn-lt"/>
              </a:rPr>
              <a:t>k</a:t>
            </a:r>
            <a:r>
              <a:rPr lang="en-US" altLang="zh-CN" sz="2200" dirty="0">
                <a:latin typeface="+mn-lt"/>
              </a:rPr>
              <a:t>=1</a:t>
            </a:r>
            <a:r>
              <a:rPr lang="zh-CN" altLang="en-US" sz="2200" dirty="0"/>
              <a:t>时显然结论成立，而且整个调用过程中</a:t>
            </a:r>
            <a:r>
              <a:rPr lang="en-US" altLang="zh-CN" sz="2200" i="1" dirty="0">
                <a:latin typeface="+mn-lt"/>
              </a:rPr>
              <a:t>a</a:t>
            </a:r>
            <a:r>
              <a:rPr lang="en-US" altLang="zh-CN" sz="2200" dirty="0">
                <a:latin typeface="+mn-lt"/>
              </a:rPr>
              <a:t>&gt;</a:t>
            </a:r>
            <a:r>
              <a:rPr lang="en-US" altLang="zh-CN" sz="2200" i="1" dirty="0">
                <a:latin typeface="+mn-lt"/>
              </a:rPr>
              <a:t>b</a:t>
            </a:r>
            <a:r>
              <a:rPr lang="zh-CN" altLang="en-US" sz="2200" dirty="0"/>
              <a:t>始终满足。</a:t>
            </a:r>
            <a:endParaRPr lang="en-US" altLang="zh-CN" sz="2200" dirty="0"/>
          </a:p>
          <a:p>
            <a:pPr>
              <a:spcBef>
                <a:spcPts val="600"/>
              </a:spcBef>
            </a:pPr>
            <a:r>
              <a:rPr lang="en-US" altLang="zh-CN" sz="2200" dirty="0"/>
              <a:t>[</a:t>
            </a:r>
            <a:r>
              <a:rPr lang="zh-CN" altLang="en-US" sz="2200" dirty="0"/>
              <a:t>归纳假设</a:t>
            </a:r>
            <a:r>
              <a:rPr lang="en-US" altLang="zh-CN" sz="2200" dirty="0"/>
              <a:t>] </a:t>
            </a:r>
            <a:r>
              <a:rPr lang="zh-CN" altLang="en-US" sz="2200" dirty="0"/>
              <a:t>如调用次数为 </a:t>
            </a:r>
            <a:r>
              <a:rPr lang="en-US" altLang="zh-CN" sz="2200" i="1" dirty="0">
                <a:latin typeface="+mn-lt"/>
              </a:rPr>
              <a:t>k</a:t>
            </a:r>
            <a:r>
              <a:rPr lang="en-US" altLang="zh-CN" sz="2200" dirty="0">
                <a:latin typeface="+mn-lt"/>
              </a:rPr>
              <a:t>-1</a:t>
            </a:r>
            <a:r>
              <a:rPr lang="zh-CN" altLang="en-US" sz="2200" dirty="0"/>
              <a:t>，则 </a:t>
            </a:r>
            <a:r>
              <a:rPr lang="en-US" altLang="zh-CN" sz="2200" i="1" dirty="0">
                <a:latin typeface="+mn-lt"/>
              </a:rPr>
              <a:t>a </a:t>
            </a:r>
            <a:r>
              <a:rPr lang="en-US" altLang="zh-CN" sz="2200" dirty="0">
                <a:latin typeface="+mn-lt"/>
                <a:sym typeface="Symbol" panose="05050102010706020507" pitchFamily="18" charset="2"/>
              </a:rPr>
              <a:t> </a:t>
            </a:r>
            <a:r>
              <a:rPr lang="en-US" altLang="zh-CN" sz="2200" i="1" dirty="0">
                <a:latin typeface="+mn-lt"/>
              </a:rPr>
              <a:t>F</a:t>
            </a:r>
            <a:r>
              <a:rPr lang="en-US" altLang="zh-CN" sz="2200" i="1" baseline="-25000" dirty="0">
                <a:latin typeface="+mn-lt"/>
              </a:rPr>
              <a:t>k</a:t>
            </a:r>
            <a:r>
              <a:rPr lang="en-US" altLang="zh-CN" sz="2200" baseline="-25000" dirty="0">
                <a:latin typeface="+mn-lt"/>
              </a:rPr>
              <a:t>+1</a:t>
            </a:r>
            <a:r>
              <a:rPr lang="en-US" altLang="zh-CN" sz="2200" i="1" baseline="-25000" dirty="0">
                <a:latin typeface="+mn-lt"/>
              </a:rPr>
              <a:t> </a:t>
            </a:r>
            <a:r>
              <a:rPr lang="en-US" altLang="zh-CN" sz="2200" dirty="0"/>
              <a:t>,</a:t>
            </a:r>
            <a:r>
              <a:rPr lang="zh-CN" altLang="en-US" sz="2200" dirty="0"/>
              <a:t> </a:t>
            </a:r>
            <a:r>
              <a:rPr lang="en-US" altLang="zh-CN" sz="2200" i="1" dirty="0">
                <a:latin typeface="+mn-lt"/>
              </a:rPr>
              <a:t>b </a:t>
            </a:r>
            <a:r>
              <a:rPr lang="en-US" altLang="zh-CN" sz="2200" dirty="0">
                <a:latin typeface="+mn-lt"/>
                <a:sym typeface="Symbol" panose="05050102010706020507" pitchFamily="18" charset="2"/>
              </a:rPr>
              <a:t> </a:t>
            </a:r>
            <a:r>
              <a:rPr lang="en-US" altLang="zh-CN" sz="2200" i="1" dirty="0" err="1">
                <a:latin typeface="+mn-lt"/>
              </a:rPr>
              <a:t>F</a:t>
            </a:r>
            <a:r>
              <a:rPr lang="en-US" altLang="zh-CN" sz="2200" i="1" baseline="-25000" dirty="0" err="1">
                <a:latin typeface="+mn-lt"/>
              </a:rPr>
              <a:t>k</a:t>
            </a:r>
            <a:r>
              <a:rPr lang="zh-CN" altLang="en-US" sz="2200" baseline="-25000" dirty="0"/>
              <a:t>。</a:t>
            </a:r>
            <a:endParaRPr lang="en-US" altLang="zh-CN" sz="2200" baseline="-25000" dirty="0"/>
          </a:p>
          <a:p>
            <a:pPr>
              <a:spcBef>
                <a:spcPts val="600"/>
              </a:spcBef>
            </a:pPr>
            <a:r>
              <a:rPr lang="en-US" altLang="zh-CN" sz="2200" dirty="0"/>
              <a:t>[</a:t>
            </a:r>
            <a:r>
              <a:rPr lang="zh-CN" altLang="en-US" sz="2200" dirty="0"/>
              <a:t>归纳</a:t>
            </a:r>
            <a:r>
              <a:rPr lang="en-US" altLang="zh-CN" sz="2200" dirty="0"/>
              <a:t>] </a:t>
            </a:r>
            <a:r>
              <a:rPr lang="zh-CN" altLang="en-US" sz="2200" dirty="0"/>
              <a:t>假设 </a:t>
            </a:r>
            <a:r>
              <a:rPr lang="en-US" altLang="zh-CN" sz="2200" dirty="0">
                <a:latin typeface="+mn-lt"/>
              </a:rPr>
              <a:t>Euclid(</a:t>
            </a:r>
            <a:r>
              <a:rPr lang="en-US" altLang="zh-CN" sz="2200" i="1" dirty="0" err="1">
                <a:latin typeface="+mn-lt"/>
              </a:rPr>
              <a:t>a</a:t>
            </a:r>
            <a:r>
              <a:rPr lang="en-US" altLang="zh-CN" sz="2200" dirty="0" err="1">
                <a:latin typeface="+mn-lt"/>
              </a:rPr>
              <a:t>,</a:t>
            </a:r>
            <a:r>
              <a:rPr lang="en-US" altLang="zh-CN" sz="2200" i="1" dirty="0" err="1">
                <a:latin typeface="+mn-lt"/>
              </a:rPr>
              <a:t>b</a:t>
            </a:r>
            <a:r>
              <a:rPr lang="en-US" altLang="zh-CN" sz="2200" dirty="0">
                <a:latin typeface="+mn-lt"/>
              </a:rPr>
              <a:t>) </a:t>
            </a:r>
            <a:r>
              <a:rPr lang="zh-CN" altLang="en-US" sz="2200" dirty="0"/>
              <a:t>执行 </a:t>
            </a:r>
            <a:r>
              <a:rPr lang="en-US" altLang="zh-CN" sz="2200" i="1" dirty="0">
                <a:latin typeface="+mn-lt"/>
              </a:rPr>
              <a:t>k </a:t>
            </a:r>
            <a:r>
              <a:rPr lang="zh-CN" altLang="en-US" sz="2200" dirty="0"/>
              <a:t>次递归调用，因为 </a:t>
            </a:r>
            <a:r>
              <a:rPr lang="en-US" altLang="zh-CN" sz="2200" i="1" dirty="0">
                <a:latin typeface="+mn-lt"/>
              </a:rPr>
              <a:t>b</a:t>
            </a:r>
            <a:r>
              <a:rPr lang="en-US" altLang="zh-CN" sz="2200" dirty="0">
                <a:latin typeface="+mn-lt"/>
              </a:rPr>
              <a:t>&gt;0, Euclid(</a:t>
            </a:r>
            <a:r>
              <a:rPr lang="en-US" altLang="zh-CN" sz="2200" i="1" dirty="0" err="1">
                <a:latin typeface="+mn-lt"/>
              </a:rPr>
              <a:t>a</a:t>
            </a:r>
            <a:r>
              <a:rPr lang="en-US" altLang="zh-CN" sz="2200" dirty="0" err="1">
                <a:latin typeface="+mn-lt"/>
              </a:rPr>
              <a:t>,</a:t>
            </a:r>
            <a:r>
              <a:rPr lang="en-US" altLang="zh-CN" sz="2200" i="1" dirty="0" err="1">
                <a:latin typeface="+mn-lt"/>
              </a:rPr>
              <a:t>b</a:t>
            </a:r>
            <a:r>
              <a:rPr lang="en-US" altLang="zh-CN" sz="2200" dirty="0">
                <a:latin typeface="+mn-lt"/>
              </a:rPr>
              <a:t>) </a:t>
            </a:r>
            <a:r>
              <a:rPr lang="zh-CN" altLang="en-US" sz="2200" dirty="0"/>
              <a:t>会调用 </a:t>
            </a:r>
            <a:r>
              <a:rPr lang="en-US" altLang="zh-CN" sz="2200" dirty="0" err="1">
                <a:latin typeface="+mn-lt"/>
              </a:rPr>
              <a:t>Euclil</a:t>
            </a:r>
            <a:r>
              <a:rPr lang="en-US" altLang="zh-CN" sz="2200" dirty="0">
                <a:latin typeface="+mn-lt"/>
              </a:rPr>
              <a:t>(</a:t>
            </a:r>
            <a:r>
              <a:rPr lang="en-US" altLang="zh-CN" sz="2200" i="1" dirty="0">
                <a:latin typeface="+mn-lt"/>
              </a:rPr>
              <a:t>b</a:t>
            </a:r>
            <a:r>
              <a:rPr lang="en-US" altLang="zh-CN" sz="2200" dirty="0">
                <a:latin typeface="+mn-lt"/>
              </a:rPr>
              <a:t>, </a:t>
            </a:r>
            <a:r>
              <a:rPr lang="en-US" altLang="zh-CN" sz="2200" i="1" dirty="0">
                <a:latin typeface="+mn-lt"/>
              </a:rPr>
              <a:t>a</a:t>
            </a:r>
            <a:r>
              <a:rPr lang="en-US" altLang="zh-CN" sz="2200" dirty="0">
                <a:latin typeface="+mn-lt"/>
              </a:rPr>
              <a:t> mod </a:t>
            </a:r>
            <a:r>
              <a:rPr lang="en-US" altLang="zh-CN" sz="2200" i="1" dirty="0">
                <a:latin typeface="+mn-lt"/>
              </a:rPr>
              <a:t>b</a:t>
            </a:r>
            <a:r>
              <a:rPr lang="en-US" altLang="zh-CN" sz="2200" dirty="0">
                <a:latin typeface="+mn-lt"/>
              </a:rPr>
              <a:t>)</a:t>
            </a:r>
            <a:r>
              <a:rPr lang="en-US" altLang="zh-CN" sz="2200" dirty="0"/>
              <a:t>, </a:t>
            </a:r>
            <a:r>
              <a:rPr lang="zh-CN" altLang="en-US" sz="2200" dirty="0"/>
              <a:t>后者递归 </a:t>
            </a:r>
            <a:r>
              <a:rPr lang="en-US" altLang="zh-CN" sz="2200" i="1" dirty="0">
                <a:latin typeface="+mn-lt"/>
              </a:rPr>
              <a:t>k</a:t>
            </a:r>
            <a:r>
              <a:rPr lang="en-US" altLang="zh-CN" sz="2200" dirty="0">
                <a:latin typeface="+mn-lt"/>
              </a:rPr>
              <a:t>-1</a:t>
            </a:r>
            <a:r>
              <a:rPr lang="zh-CN" altLang="en-US" sz="2200" dirty="0"/>
              <a:t>次，根据假设，</a:t>
            </a:r>
            <a:r>
              <a:rPr lang="en-US" altLang="zh-CN" sz="2200" i="1" dirty="0">
                <a:solidFill>
                  <a:srgbClr val="C00000"/>
                </a:solidFill>
                <a:latin typeface="+mn-lt"/>
              </a:rPr>
              <a:t>b </a:t>
            </a:r>
            <a:r>
              <a:rPr lang="en-US" altLang="zh-CN" sz="2200" dirty="0">
                <a:solidFill>
                  <a:srgbClr val="C00000"/>
                </a:solidFill>
                <a:latin typeface="+mn-lt"/>
                <a:sym typeface="Symbol" panose="05050102010706020507" pitchFamily="18" charset="2"/>
              </a:rPr>
              <a:t></a:t>
            </a:r>
            <a:r>
              <a:rPr lang="en-US" altLang="zh-CN" sz="2200" i="1" dirty="0">
                <a:solidFill>
                  <a:srgbClr val="C00000"/>
                </a:solidFill>
                <a:latin typeface="+mn-lt"/>
              </a:rPr>
              <a:t> F</a:t>
            </a:r>
            <a:r>
              <a:rPr lang="en-US" altLang="zh-CN" sz="2200" i="1" baseline="-25000" dirty="0">
                <a:solidFill>
                  <a:srgbClr val="C00000"/>
                </a:solidFill>
                <a:latin typeface="+mn-lt"/>
              </a:rPr>
              <a:t>k</a:t>
            </a:r>
            <a:r>
              <a:rPr lang="en-US" altLang="zh-CN" sz="2200" baseline="-25000" dirty="0">
                <a:solidFill>
                  <a:srgbClr val="C00000"/>
                </a:solidFill>
                <a:latin typeface="+mn-lt"/>
              </a:rPr>
              <a:t>+1</a:t>
            </a:r>
            <a:r>
              <a:rPr lang="zh-CN" altLang="en-US" sz="2200" baseline="-25000" dirty="0">
                <a:solidFill>
                  <a:srgbClr val="C00000"/>
                </a:solidFill>
                <a:latin typeface="+mn-lt"/>
              </a:rPr>
              <a:t> </a:t>
            </a:r>
            <a:r>
              <a:rPr lang="en-US" altLang="zh-CN" sz="2200" dirty="0"/>
              <a:t>(</a:t>
            </a:r>
            <a:r>
              <a:rPr lang="zh-CN" altLang="en-US" sz="2200" dirty="0"/>
              <a:t>这里的</a:t>
            </a:r>
            <a:r>
              <a:rPr lang="en-US" altLang="zh-CN" sz="2200" dirty="0">
                <a:latin typeface="+mn-lt"/>
              </a:rPr>
              <a:t>b</a:t>
            </a:r>
            <a:r>
              <a:rPr lang="zh-CN" altLang="en-US" sz="2200" dirty="0"/>
              <a:t>相当与结论描述中的</a:t>
            </a:r>
            <a:r>
              <a:rPr lang="en-US" altLang="zh-CN" sz="2200" i="1" dirty="0">
                <a:latin typeface="+mn-lt"/>
              </a:rPr>
              <a:t>a </a:t>
            </a:r>
            <a:r>
              <a:rPr lang="en-US" altLang="zh-CN" sz="2200" dirty="0"/>
              <a:t>)</a:t>
            </a:r>
            <a:r>
              <a:rPr lang="zh-CN" altLang="en-US" sz="2200" dirty="0"/>
              <a:t> </a:t>
            </a:r>
            <a:r>
              <a:rPr lang="zh-CN" altLang="en-US" sz="2200" baseline="-25000" dirty="0"/>
              <a:t>，</a:t>
            </a:r>
            <a:r>
              <a:rPr lang="zh-CN" altLang="en-US" sz="2200" dirty="0"/>
              <a:t>而 </a:t>
            </a:r>
            <a:r>
              <a:rPr lang="en-US" altLang="zh-CN" sz="2200" i="1" dirty="0">
                <a:latin typeface="+mn-lt"/>
              </a:rPr>
              <a:t>a</a:t>
            </a:r>
            <a:r>
              <a:rPr lang="en-US" altLang="zh-CN" sz="2200" dirty="0">
                <a:latin typeface="+mn-lt"/>
              </a:rPr>
              <a:t> mod </a:t>
            </a:r>
            <a:r>
              <a:rPr lang="en-US" altLang="zh-CN" sz="2200" i="1" dirty="0">
                <a:latin typeface="+mn-lt"/>
              </a:rPr>
              <a:t>b </a:t>
            </a:r>
            <a:r>
              <a:rPr lang="zh-CN" altLang="en-US" sz="2200" dirty="0"/>
              <a:t>的下限为 </a:t>
            </a:r>
            <a:r>
              <a:rPr lang="en-US" altLang="zh-CN" sz="2200" i="1" dirty="0" err="1">
                <a:latin typeface="+mn-lt"/>
              </a:rPr>
              <a:t>F</a:t>
            </a:r>
            <a:r>
              <a:rPr lang="en-US" altLang="zh-CN" sz="2200" i="1" baseline="-25000" dirty="0" err="1">
                <a:latin typeface="+mn-lt"/>
              </a:rPr>
              <a:t>k</a:t>
            </a:r>
            <a:r>
              <a:rPr lang="zh-CN" altLang="en-US" sz="2200" dirty="0"/>
              <a:t>。</a:t>
            </a:r>
            <a:r>
              <a:rPr lang="en-US" altLang="zh-CN" sz="2200" dirty="0"/>
              <a:t> </a:t>
            </a:r>
          </a:p>
          <a:p>
            <a:pPr>
              <a:spcBef>
                <a:spcPts val="600"/>
              </a:spcBef>
            </a:pPr>
            <a:r>
              <a:rPr lang="zh-CN" altLang="en-US" sz="2200" dirty="0"/>
              <a:t>由 </a:t>
            </a:r>
            <a:r>
              <a:rPr lang="en-US" altLang="zh-CN" sz="2200" i="1" dirty="0">
                <a:latin typeface="+mn-lt"/>
              </a:rPr>
              <a:t>a</a:t>
            </a:r>
            <a:r>
              <a:rPr lang="en-US" altLang="zh-CN" sz="2200" dirty="0">
                <a:latin typeface="+mn-lt"/>
              </a:rPr>
              <a:t>&gt;</a:t>
            </a:r>
            <a:r>
              <a:rPr lang="en-US" altLang="zh-CN" sz="2200" i="1" dirty="0">
                <a:latin typeface="+mn-lt"/>
              </a:rPr>
              <a:t>b</a:t>
            </a:r>
            <a:r>
              <a:rPr lang="en-US" altLang="zh-CN" sz="2200" dirty="0">
                <a:latin typeface="+mn-lt"/>
              </a:rPr>
              <a:t>&gt;0 </a:t>
            </a:r>
            <a:r>
              <a:rPr lang="zh-CN" altLang="en-US" sz="2200" dirty="0"/>
              <a:t>可知：</a:t>
            </a:r>
            <a:r>
              <a:rPr lang="zh-CN" altLang="en-US" sz="2200" dirty="0">
                <a:latin typeface="+mn-lt"/>
                <a:sym typeface="Symbol" panose="05050102010706020507" pitchFamily="18" charset="2"/>
              </a:rPr>
              <a:t></a:t>
            </a:r>
            <a:r>
              <a:rPr lang="en-US" altLang="zh-CN" sz="2200" i="1" dirty="0">
                <a:latin typeface="+mn-lt"/>
                <a:sym typeface="Symbol" panose="05050102010706020507" pitchFamily="18" charset="2"/>
              </a:rPr>
              <a:t>a</a:t>
            </a:r>
            <a:r>
              <a:rPr lang="en-US" altLang="zh-CN" sz="2200" dirty="0">
                <a:latin typeface="+mn-lt"/>
                <a:sym typeface="Symbol" panose="05050102010706020507" pitchFamily="18" charset="2"/>
              </a:rPr>
              <a:t>/</a:t>
            </a:r>
            <a:r>
              <a:rPr lang="en-US" altLang="zh-CN" sz="2200" i="1" dirty="0">
                <a:latin typeface="+mn-lt"/>
                <a:sym typeface="Symbol" panose="05050102010706020507" pitchFamily="18" charset="2"/>
              </a:rPr>
              <a:t>b</a:t>
            </a:r>
            <a:r>
              <a:rPr lang="zh-CN" altLang="en-US" sz="2200" dirty="0">
                <a:latin typeface="+mn-lt"/>
                <a:sym typeface="Symbol" panose="05050102010706020507" pitchFamily="18" charset="2"/>
              </a:rPr>
              <a:t> </a:t>
            </a:r>
            <a:r>
              <a:rPr lang="en-US" altLang="zh-CN" sz="2200" dirty="0">
                <a:latin typeface="+mn-lt"/>
                <a:sym typeface="Symbol" panose="05050102010706020507" pitchFamily="18" charset="2"/>
              </a:rPr>
              <a:t> 1</a:t>
            </a:r>
            <a:r>
              <a:rPr lang="en-US" altLang="zh-CN" sz="2200" dirty="0">
                <a:sym typeface="Symbol" panose="05050102010706020507" pitchFamily="18" charset="2"/>
              </a:rPr>
              <a:t>, </a:t>
            </a:r>
          </a:p>
          <a:p>
            <a:pPr>
              <a:spcBef>
                <a:spcPts val="600"/>
              </a:spcBef>
            </a:pPr>
            <a:r>
              <a:rPr lang="zh-CN" altLang="en-US" sz="2200" dirty="0">
                <a:sym typeface="Symbol" panose="05050102010706020507" pitchFamily="18" charset="2"/>
              </a:rPr>
              <a:t>则 </a:t>
            </a:r>
            <a:r>
              <a:rPr lang="en-US" altLang="zh-CN" sz="2200" b="1" i="1" dirty="0">
                <a:solidFill>
                  <a:srgbClr val="C00000"/>
                </a:solidFill>
                <a:latin typeface="+mn-lt"/>
                <a:sym typeface="Symbol" panose="05050102010706020507" pitchFamily="18" charset="2"/>
              </a:rPr>
              <a:t>a</a:t>
            </a:r>
            <a:r>
              <a:rPr lang="en-US" altLang="zh-CN" sz="2200" i="1" dirty="0">
                <a:latin typeface="+mn-lt"/>
                <a:sym typeface="Symbol" panose="05050102010706020507" pitchFamily="18" charset="2"/>
              </a:rPr>
              <a:t> </a:t>
            </a:r>
            <a:r>
              <a:rPr lang="en-US" altLang="zh-CN" sz="2200" dirty="0">
                <a:latin typeface="+mn-lt"/>
                <a:sym typeface="Symbol" panose="05050102010706020507" pitchFamily="18" charset="2"/>
              </a:rPr>
              <a:t> </a:t>
            </a:r>
            <a:r>
              <a:rPr lang="en-US" altLang="zh-CN" sz="2200" i="1" dirty="0">
                <a:latin typeface="+mn-lt"/>
                <a:sym typeface="Symbol" panose="05050102010706020507" pitchFamily="18" charset="2"/>
              </a:rPr>
              <a:t>b </a:t>
            </a:r>
            <a:r>
              <a:rPr lang="en-US" altLang="zh-CN" sz="2200" dirty="0">
                <a:latin typeface="+mn-lt"/>
                <a:sym typeface="Symbol" panose="05050102010706020507" pitchFamily="18" charset="2"/>
              </a:rPr>
              <a:t>+ (</a:t>
            </a:r>
            <a:r>
              <a:rPr lang="en-US" altLang="zh-CN" sz="2200" i="1" dirty="0">
                <a:latin typeface="+mn-lt"/>
                <a:sym typeface="Symbol" panose="05050102010706020507" pitchFamily="18" charset="2"/>
              </a:rPr>
              <a:t>a</a:t>
            </a:r>
            <a:r>
              <a:rPr lang="en-US" altLang="zh-CN" sz="2200" dirty="0">
                <a:latin typeface="+mn-lt"/>
                <a:sym typeface="Symbol" panose="05050102010706020507" pitchFamily="18" charset="2"/>
              </a:rPr>
              <a:t>-</a:t>
            </a:r>
            <a:r>
              <a:rPr lang="en-US" altLang="zh-CN" sz="2200" i="1" dirty="0">
                <a:latin typeface="+mn-lt"/>
                <a:sym typeface="Symbol" panose="05050102010706020507" pitchFamily="18" charset="2"/>
              </a:rPr>
              <a:t>b</a:t>
            </a:r>
            <a:r>
              <a:rPr lang="en-US" altLang="zh-CN" sz="2200" dirty="0">
                <a:latin typeface="+mn-lt"/>
                <a:sym typeface="Symbol" panose="05050102010706020507" pitchFamily="18" charset="2"/>
              </a:rPr>
              <a:t></a:t>
            </a:r>
            <a:r>
              <a:rPr lang="en-US" altLang="zh-CN" sz="2200" i="1" dirty="0">
                <a:latin typeface="+mn-lt"/>
                <a:sym typeface="Symbol" panose="05050102010706020507" pitchFamily="18" charset="2"/>
              </a:rPr>
              <a:t>a</a:t>
            </a:r>
            <a:r>
              <a:rPr lang="en-US" altLang="zh-CN" sz="2200" dirty="0">
                <a:latin typeface="+mn-lt"/>
                <a:sym typeface="Symbol" panose="05050102010706020507" pitchFamily="18" charset="2"/>
              </a:rPr>
              <a:t>/</a:t>
            </a:r>
            <a:r>
              <a:rPr lang="en-US" altLang="zh-CN" sz="2200" i="1" dirty="0">
                <a:latin typeface="+mn-lt"/>
                <a:sym typeface="Symbol" panose="05050102010706020507" pitchFamily="18" charset="2"/>
              </a:rPr>
              <a:t>b</a:t>
            </a:r>
            <a:r>
              <a:rPr lang="en-US" altLang="zh-CN" sz="2200" dirty="0">
                <a:latin typeface="+mn-lt"/>
                <a:sym typeface="Symbol" panose="05050102010706020507" pitchFamily="18" charset="2"/>
              </a:rPr>
              <a:t>) = </a:t>
            </a:r>
            <a:r>
              <a:rPr lang="en-US" altLang="zh-CN" sz="2200" i="1" dirty="0">
                <a:latin typeface="+mn-lt"/>
                <a:sym typeface="Symbol" panose="05050102010706020507" pitchFamily="18" charset="2"/>
              </a:rPr>
              <a:t>b </a:t>
            </a:r>
            <a:r>
              <a:rPr lang="en-US" altLang="zh-CN" sz="2200" dirty="0">
                <a:latin typeface="+mn-lt"/>
                <a:sym typeface="Symbol" panose="05050102010706020507" pitchFamily="18" charset="2"/>
              </a:rPr>
              <a:t>+ (</a:t>
            </a:r>
            <a:r>
              <a:rPr lang="en-US" altLang="zh-CN" sz="2200" i="1" dirty="0">
                <a:latin typeface="+mn-lt"/>
                <a:sym typeface="Symbol" panose="05050102010706020507" pitchFamily="18" charset="2"/>
              </a:rPr>
              <a:t>a</a:t>
            </a:r>
            <a:r>
              <a:rPr lang="en-US" altLang="zh-CN" sz="2200" dirty="0">
                <a:latin typeface="+mn-lt"/>
                <a:sym typeface="Symbol" panose="05050102010706020507" pitchFamily="18" charset="2"/>
              </a:rPr>
              <a:t> mod </a:t>
            </a:r>
            <a:r>
              <a:rPr lang="en-US" altLang="zh-CN" sz="2200" i="1" dirty="0">
                <a:latin typeface="+mn-lt"/>
                <a:sym typeface="Symbol" panose="05050102010706020507" pitchFamily="18" charset="2"/>
              </a:rPr>
              <a:t>b</a:t>
            </a:r>
            <a:r>
              <a:rPr lang="en-US" altLang="zh-CN" sz="2200" dirty="0">
                <a:latin typeface="+mn-lt"/>
                <a:sym typeface="Symbol" panose="05050102010706020507" pitchFamily="18" charset="2"/>
              </a:rPr>
              <a:t>) = </a:t>
            </a:r>
            <a:r>
              <a:rPr lang="en-US" altLang="zh-CN" sz="2200" i="1" dirty="0">
                <a:latin typeface="+mn-lt"/>
                <a:sym typeface="Symbol" panose="05050102010706020507" pitchFamily="18" charset="2"/>
              </a:rPr>
              <a:t>F</a:t>
            </a:r>
            <a:r>
              <a:rPr lang="en-US" altLang="zh-CN" sz="2200" i="1" baseline="-25000" dirty="0">
                <a:latin typeface="+mn-lt"/>
                <a:sym typeface="Symbol" panose="05050102010706020507" pitchFamily="18" charset="2"/>
              </a:rPr>
              <a:t>k</a:t>
            </a:r>
            <a:r>
              <a:rPr lang="en-US" altLang="zh-CN" sz="2200" baseline="-25000" dirty="0">
                <a:latin typeface="+mn-lt"/>
                <a:sym typeface="Symbol" panose="05050102010706020507" pitchFamily="18" charset="2"/>
              </a:rPr>
              <a:t>+1 </a:t>
            </a:r>
            <a:r>
              <a:rPr lang="en-US" altLang="zh-CN" sz="2200" dirty="0">
                <a:latin typeface="+mn-lt"/>
                <a:sym typeface="Symbol" panose="05050102010706020507" pitchFamily="18" charset="2"/>
              </a:rPr>
              <a:t>+ </a:t>
            </a:r>
            <a:r>
              <a:rPr lang="en-US" altLang="zh-CN" sz="2200" i="1" dirty="0" err="1">
                <a:latin typeface="+mn-lt"/>
                <a:sym typeface="Symbol" panose="05050102010706020507" pitchFamily="18" charset="2"/>
              </a:rPr>
              <a:t>F</a:t>
            </a:r>
            <a:r>
              <a:rPr lang="en-US" altLang="zh-CN" sz="2200" i="1" baseline="-25000" dirty="0" err="1">
                <a:latin typeface="+mn-lt"/>
                <a:sym typeface="Symbol" panose="05050102010706020507" pitchFamily="18" charset="2"/>
              </a:rPr>
              <a:t>k</a:t>
            </a:r>
            <a:r>
              <a:rPr lang="en-US" altLang="zh-CN" sz="2200" i="1" baseline="-25000" dirty="0">
                <a:latin typeface="+mn-lt"/>
                <a:sym typeface="Symbol" panose="05050102010706020507" pitchFamily="18" charset="2"/>
              </a:rPr>
              <a:t> </a:t>
            </a:r>
            <a:r>
              <a:rPr lang="en-US" altLang="zh-CN" sz="2200" dirty="0">
                <a:latin typeface="+mn-lt"/>
                <a:sym typeface="Symbol" panose="05050102010706020507" pitchFamily="18" charset="2"/>
              </a:rPr>
              <a:t>= </a:t>
            </a:r>
            <a:r>
              <a:rPr lang="en-US" altLang="zh-CN" sz="2200" b="1" i="1" dirty="0">
                <a:solidFill>
                  <a:srgbClr val="C00000"/>
                </a:solidFill>
                <a:latin typeface="+mn-lt"/>
                <a:sym typeface="Symbol" panose="05050102010706020507" pitchFamily="18" charset="2"/>
              </a:rPr>
              <a:t>F</a:t>
            </a:r>
            <a:r>
              <a:rPr lang="en-US" altLang="zh-CN" sz="2200" b="1" i="1" baseline="-25000" dirty="0">
                <a:solidFill>
                  <a:srgbClr val="C00000"/>
                </a:solidFill>
                <a:latin typeface="+mn-lt"/>
                <a:sym typeface="Symbol" panose="05050102010706020507" pitchFamily="18" charset="2"/>
              </a:rPr>
              <a:t>k</a:t>
            </a:r>
            <a:r>
              <a:rPr lang="en-US" altLang="zh-CN" sz="2200" b="1" baseline="-25000" dirty="0">
                <a:solidFill>
                  <a:srgbClr val="C00000"/>
                </a:solidFill>
                <a:latin typeface="+mn-lt"/>
                <a:sym typeface="Symbol" panose="05050102010706020507" pitchFamily="18" charset="2"/>
              </a:rPr>
              <a:t>+2</a:t>
            </a:r>
            <a:endParaRPr lang="zh-CN" altLang="en-US" sz="2200" b="1" dirty="0">
              <a:solidFill>
                <a:srgbClr val="C00000"/>
              </a:solidFill>
              <a:latin typeface="+mn-lt"/>
            </a:endParaRPr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7B7A100-7890-4A3A-A391-C871CF660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欧几里德算法的递归代价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EBAC0F88-7131-424F-A8CC-547078FE8F0A}"/>
              </a:ext>
            </a:extLst>
          </p:cNvPr>
          <p:cNvSpPr txBox="1"/>
          <p:nvPr/>
        </p:nvSpPr>
        <p:spPr>
          <a:xfrm>
            <a:off x="971600" y="1417638"/>
            <a:ext cx="7416824" cy="1005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400" dirty="0">
                <a:solidFill>
                  <a:srgbClr val="003300"/>
                </a:solidFill>
                <a:latin typeface="+mj-ea"/>
                <a:ea typeface="+mj-ea"/>
              </a:rPr>
              <a:t>由前页的结论，显然可知：只要 </a:t>
            </a:r>
            <a:r>
              <a:rPr lang="en-US" altLang="zh-CN" sz="2400" i="1" dirty="0">
                <a:solidFill>
                  <a:srgbClr val="003300"/>
                </a:solidFill>
                <a:latin typeface="+mn-lt"/>
                <a:ea typeface="+mj-ea"/>
              </a:rPr>
              <a:t>b</a:t>
            </a:r>
            <a:r>
              <a:rPr lang="en-US" altLang="zh-CN" sz="2400" dirty="0">
                <a:solidFill>
                  <a:srgbClr val="003300"/>
                </a:solidFill>
                <a:latin typeface="+mj-ea"/>
                <a:ea typeface="+mj-ea"/>
              </a:rPr>
              <a:t> </a:t>
            </a:r>
            <a:r>
              <a:rPr lang="zh-CN" altLang="en-US" sz="2400" dirty="0">
                <a:solidFill>
                  <a:srgbClr val="003300"/>
                </a:solidFill>
                <a:latin typeface="+mj-ea"/>
                <a:ea typeface="+mj-ea"/>
              </a:rPr>
              <a:t>小于第 </a:t>
            </a:r>
            <a:r>
              <a:rPr lang="en-US" altLang="zh-CN" sz="2400" i="1" dirty="0">
                <a:solidFill>
                  <a:srgbClr val="003300"/>
                </a:solidFill>
                <a:latin typeface="+mn-lt"/>
                <a:ea typeface="+mj-ea"/>
              </a:rPr>
              <a:t>k</a:t>
            </a:r>
            <a:r>
              <a:rPr lang="en-US" altLang="zh-CN" sz="2400" dirty="0">
                <a:solidFill>
                  <a:srgbClr val="003300"/>
                </a:solidFill>
                <a:latin typeface="+mn-lt"/>
                <a:ea typeface="+mj-ea"/>
              </a:rPr>
              <a:t>+1 </a:t>
            </a:r>
            <a:r>
              <a:rPr lang="zh-CN" altLang="en-US" sz="2400" dirty="0">
                <a:solidFill>
                  <a:srgbClr val="003300"/>
                </a:solidFill>
                <a:latin typeface="+mj-ea"/>
                <a:ea typeface="+mj-ea"/>
              </a:rPr>
              <a:t>个斐波那契数，</a:t>
            </a:r>
            <a:r>
              <a:rPr lang="en-US" altLang="zh-CN" sz="2400" dirty="0">
                <a:solidFill>
                  <a:srgbClr val="003300"/>
                </a:solidFill>
                <a:latin typeface="+mn-lt"/>
                <a:ea typeface="+mj-ea"/>
              </a:rPr>
              <a:t>Euclid(</a:t>
            </a:r>
            <a:r>
              <a:rPr lang="en-US" altLang="zh-CN" sz="2400" i="1" dirty="0" err="1">
                <a:solidFill>
                  <a:srgbClr val="003300"/>
                </a:solidFill>
                <a:latin typeface="+mn-lt"/>
                <a:ea typeface="+mj-ea"/>
              </a:rPr>
              <a:t>a</a:t>
            </a:r>
            <a:r>
              <a:rPr lang="en-US" altLang="zh-CN" sz="2400" dirty="0" err="1">
                <a:solidFill>
                  <a:srgbClr val="003300"/>
                </a:solidFill>
                <a:latin typeface="+mn-lt"/>
                <a:ea typeface="+mj-ea"/>
              </a:rPr>
              <a:t>,</a:t>
            </a:r>
            <a:r>
              <a:rPr lang="en-US" altLang="zh-CN" sz="2400" i="1" dirty="0" err="1">
                <a:solidFill>
                  <a:srgbClr val="003300"/>
                </a:solidFill>
                <a:latin typeface="+mn-lt"/>
                <a:ea typeface="+mj-ea"/>
              </a:rPr>
              <a:t>b</a:t>
            </a:r>
            <a:r>
              <a:rPr lang="en-US" altLang="zh-CN" sz="2400" dirty="0">
                <a:solidFill>
                  <a:srgbClr val="003300"/>
                </a:solidFill>
                <a:latin typeface="+mn-lt"/>
                <a:ea typeface="+mj-ea"/>
              </a:rPr>
              <a:t>) </a:t>
            </a:r>
            <a:r>
              <a:rPr lang="zh-CN" altLang="en-US" sz="2400" dirty="0">
                <a:solidFill>
                  <a:srgbClr val="003300"/>
                </a:solidFill>
                <a:latin typeface="+mj-ea"/>
                <a:ea typeface="+mj-ea"/>
              </a:rPr>
              <a:t>递归调用次数一定少于 </a:t>
            </a:r>
            <a:r>
              <a:rPr lang="en-US" altLang="zh-CN" sz="2400" i="1" dirty="0">
                <a:solidFill>
                  <a:srgbClr val="003300"/>
                </a:solidFill>
                <a:latin typeface="+mn-lt"/>
                <a:ea typeface="+mj-ea"/>
              </a:rPr>
              <a:t>k</a:t>
            </a:r>
            <a:r>
              <a:rPr lang="en-US" altLang="zh-CN" sz="2400" dirty="0">
                <a:solidFill>
                  <a:srgbClr val="003300"/>
                </a:solidFill>
                <a:latin typeface="+mj-ea"/>
                <a:ea typeface="+mj-ea"/>
              </a:rPr>
              <a:t> </a:t>
            </a:r>
            <a:r>
              <a:rPr lang="zh-CN" altLang="en-US" sz="2400" dirty="0">
                <a:solidFill>
                  <a:srgbClr val="003300"/>
                </a:solidFill>
                <a:latin typeface="+mj-ea"/>
                <a:ea typeface="+mj-ea"/>
              </a:rPr>
              <a:t>次。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60FE7AE3-143C-4978-87DA-3EA447C01C3B}"/>
              </a:ext>
            </a:extLst>
          </p:cNvPr>
          <p:cNvSpPr txBox="1"/>
          <p:nvPr/>
        </p:nvSpPr>
        <p:spPr>
          <a:xfrm>
            <a:off x="1259632" y="2560638"/>
            <a:ext cx="648072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de-DE" altLang="zh-CN" sz="2000" b="1" i="1" u="none" strike="noStrike" baseline="0" dirty="0">
                <a:latin typeface="Times-BoldItalic"/>
              </a:rPr>
              <a:t>Lam′e’s theorem</a:t>
            </a:r>
            <a:r>
              <a:rPr lang="de-DE" altLang="zh-CN" sz="2000" b="1" u="none" strike="noStrike" baseline="0" dirty="0">
                <a:latin typeface="Times-BoldItalic"/>
              </a:rPr>
              <a:t>: </a:t>
            </a:r>
            <a:endParaRPr lang="de-DE" altLang="zh-CN" sz="2000" b="1" i="1" u="none" strike="noStrike" baseline="0" dirty="0">
              <a:latin typeface="Times-BoldItalic"/>
            </a:endParaRPr>
          </a:p>
          <a:p>
            <a:pPr algn="l"/>
            <a:r>
              <a:rPr lang="en-US" altLang="zh-CN" sz="2000" b="0" i="0" u="none" strike="noStrike" baseline="0" dirty="0">
                <a:latin typeface="Times-Roman"/>
              </a:rPr>
              <a:t>For any integer </a:t>
            </a:r>
            <a:r>
              <a:rPr lang="en-US" altLang="zh-CN" sz="2000" b="0" i="0" u="none" strike="noStrike" baseline="0" dirty="0">
                <a:latin typeface="+mn-lt"/>
              </a:rPr>
              <a:t>k </a:t>
            </a:r>
            <a:r>
              <a:rPr lang="en-US" altLang="zh-CN" sz="2000" b="0" i="0" u="none" strike="noStrike" baseline="0" dirty="0">
                <a:latin typeface="+mn-lt"/>
                <a:sym typeface="Symbol" panose="05050102010706020507" pitchFamily="18" charset="2"/>
              </a:rPr>
              <a:t></a:t>
            </a:r>
            <a:r>
              <a:rPr lang="en-US" altLang="zh-CN" sz="2000" b="0" i="0" u="none" strike="noStrike" baseline="0" dirty="0">
                <a:latin typeface="+mn-lt"/>
              </a:rPr>
              <a:t> 1</a:t>
            </a:r>
            <a:r>
              <a:rPr lang="en-US" altLang="zh-CN" sz="2000" b="0" i="0" u="none" strike="noStrike" baseline="0" dirty="0">
                <a:latin typeface="Times-Roman"/>
              </a:rPr>
              <a:t>, if </a:t>
            </a:r>
            <a:r>
              <a:rPr lang="en-US" altLang="zh-CN" sz="2000" b="0" i="1" u="none" strike="noStrike" baseline="0" dirty="0">
                <a:latin typeface="+mn-lt"/>
              </a:rPr>
              <a:t>a</a:t>
            </a:r>
            <a:r>
              <a:rPr lang="en-US" altLang="zh-CN" sz="2000" b="0" i="0" u="none" strike="noStrike" baseline="0" dirty="0">
                <a:latin typeface="+mn-lt"/>
              </a:rPr>
              <a:t> &gt; </a:t>
            </a:r>
            <a:r>
              <a:rPr lang="en-US" altLang="zh-CN" sz="2000" b="0" i="1" u="none" strike="noStrike" baseline="0" dirty="0">
                <a:latin typeface="+mn-lt"/>
              </a:rPr>
              <a:t>b</a:t>
            </a:r>
            <a:r>
              <a:rPr lang="en-US" altLang="zh-CN" sz="2000" b="0" i="0" u="none" strike="noStrike" baseline="0" dirty="0">
                <a:latin typeface="+mn-lt"/>
              </a:rPr>
              <a:t> </a:t>
            </a:r>
            <a:r>
              <a:rPr lang="en-US" altLang="zh-CN" sz="2000" b="0" i="0" u="none" strike="noStrike" baseline="0" dirty="0">
                <a:latin typeface="+mn-lt"/>
                <a:sym typeface="Symbol" panose="05050102010706020507" pitchFamily="18" charset="2"/>
              </a:rPr>
              <a:t></a:t>
            </a:r>
            <a:r>
              <a:rPr lang="en-US" altLang="zh-CN" sz="2000" b="0" i="0" u="none" strike="noStrike" baseline="0" dirty="0">
                <a:latin typeface="+mn-lt"/>
              </a:rPr>
              <a:t> 1 </a:t>
            </a:r>
            <a:r>
              <a:rPr lang="en-US" altLang="zh-CN" sz="2000" b="0" i="0" u="none" strike="noStrike" baseline="0" dirty="0">
                <a:latin typeface="Times-Roman"/>
              </a:rPr>
              <a:t>and </a:t>
            </a:r>
            <a:r>
              <a:rPr lang="en-US" altLang="zh-CN" sz="2000" b="0" i="1" u="none" strike="noStrike" baseline="0" dirty="0">
                <a:latin typeface="+mn-lt"/>
              </a:rPr>
              <a:t>b</a:t>
            </a:r>
            <a:r>
              <a:rPr lang="en-US" altLang="zh-CN" sz="2000" b="0" i="0" u="none" strike="noStrike" baseline="0" dirty="0">
                <a:latin typeface="+mn-lt"/>
              </a:rPr>
              <a:t> &lt; </a:t>
            </a:r>
            <a:r>
              <a:rPr lang="en-US" altLang="zh-CN" sz="2000" b="0" i="1" u="none" strike="noStrike" baseline="0" dirty="0">
                <a:latin typeface="+mn-lt"/>
              </a:rPr>
              <a:t>F</a:t>
            </a:r>
            <a:r>
              <a:rPr lang="en-US" altLang="zh-CN" sz="2000" b="0" i="1" u="none" strike="noStrike" baseline="-25000" dirty="0">
                <a:latin typeface="+mn-lt"/>
              </a:rPr>
              <a:t>k</a:t>
            </a:r>
            <a:r>
              <a:rPr lang="en-US" altLang="zh-CN" sz="2000" b="0" u="none" strike="noStrike" baseline="-25000" dirty="0">
                <a:latin typeface="+mn-lt"/>
              </a:rPr>
              <a:t>+1</a:t>
            </a:r>
            <a:r>
              <a:rPr lang="en-US" altLang="zh-CN" sz="2000" b="0" i="0" u="none" strike="noStrike" baseline="0" dirty="0">
                <a:latin typeface="+mn-lt"/>
              </a:rPr>
              <a:t> </a:t>
            </a:r>
            <a:r>
              <a:rPr lang="en-US" altLang="zh-CN" sz="2000" b="0" i="0" u="none" strike="noStrike" baseline="0" dirty="0">
                <a:latin typeface="Times-Roman"/>
              </a:rPr>
              <a:t>, then the call EUCLID</a:t>
            </a:r>
            <a:r>
              <a:rPr lang="en-US" altLang="zh-CN" sz="2000" dirty="0">
                <a:latin typeface="MT2MIT"/>
              </a:rPr>
              <a:t>(</a:t>
            </a:r>
            <a:r>
              <a:rPr lang="en-US" altLang="zh-CN" sz="2000" b="0" i="1" u="none" strike="noStrike" baseline="0" dirty="0" err="1">
                <a:latin typeface="MT2MIT"/>
              </a:rPr>
              <a:t>a</a:t>
            </a:r>
            <a:r>
              <a:rPr lang="en-US" altLang="zh-CN" sz="2000" b="0" i="0" u="none" strike="noStrike" baseline="0" dirty="0" err="1">
                <a:latin typeface="MT2MIT"/>
              </a:rPr>
              <a:t>,</a:t>
            </a:r>
            <a:r>
              <a:rPr lang="en-US" altLang="zh-CN" sz="2000" b="0" i="1" u="none" strike="noStrike" baseline="0" dirty="0" err="1">
                <a:latin typeface="MT2MIT"/>
              </a:rPr>
              <a:t>b</a:t>
            </a:r>
            <a:r>
              <a:rPr lang="en-US" altLang="zh-CN" sz="2000" dirty="0">
                <a:latin typeface="MT2MIT"/>
              </a:rPr>
              <a:t>) </a:t>
            </a:r>
            <a:r>
              <a:rPr lang="en-US" altLang="zh-CN" sz="2000" b="0" i="0" u="none" strike="noStrike" baseline="0" dirty="0">
                <a:latin typeface="Times-Roman"/>
              </a:rPr>
              <a:t>makes fewer than </a:t>
            </a:r>
            <a:r>
              <a:rPr lang="en-US" altLang="zh-CN" sz="2000" b="0" i="1" u="none" strike="noStrike" baseline="0" dirty="0">
                <a:latin typeface="+mn-lt"/>
              </a:rPr>
              <a:t>k</a:t>
            </a:r>
            <a:r>
              <a:rPr lang="en-US" altLang="zh-CN" sz="2000" b="0" i="0" u="none" strike="noStrike" baseline="0" dirty="0">
                <a:latin typeface="MT2MIT"/>
              </a:rPr>
              <a:t> </a:t>
            </a:r>
            <a:r>
              <a:rPr lang="en-US" altLang="zh-CN" sz="2000" b="0" i="0" u="none" strike="noStrike" baseline="0" dirty="0">
                <a:latin typeface="Times-Roman"/>
              </a:rPr>
              <a:t>recursive calls</a:t>
            </a:r>
            <a:endParaRPr lang="zh-CN" altLang="en-US" sz="2000" dirty="0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3A28E081-9982-4A08-B7B5-050D4CFB97FD}"/>
              </a:ext>
            </a:extLst>
          </p:cNvPr>
          <p:cNvSpPr/>
          <p:nvPr/>
        </p:nvSpPr>
        <p:spPr>
          <a:xfrm>
            <a:off x="683568" y="3933056"/>
            <a:ext cx="2682374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zh-CN" altLang="en-US" sz="36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问题</a:t>
            </a:r>
            <a:r>
              <a:rPr lang="en-US" altLang="zh-CN" sz="36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4</a:t>
            </a:r>
            <a:r>
              <a:rPr lang="zh-CN" altLang="en-US" sz="36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：</a:t>
            </a:r>
            <a:endParaRPr lang="en-US" altLang="zh-CN" sz="36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  <a:p>
            <a:pPr>
              <a:spcBef>
                <a:spcPts val="1200"/>
              </a:spcBef>
            </a:pPr>
            <a:r>
              <a:rPr lang="zh-CN" altLang="en-US" sz="32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你对这个数量级有概念吗？</a:t>
            </a: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11ED7E65-2759-4F88-8AB0-4459C37430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3888" y="3961657"/>
            <a:ext cx="4754880" cy="1008888"/>
          </a:xfrm>
          <a:prstGeom prst="rect">
            <a:avLst/>
          </a:prstGeom>
        </p:spPr>
      </p:pic>
      <p:sp>
        <p:nvSpPr>
          <p:cNvPr id="10" name="文本框 9">
            <a:extLst>
              <a:ext uri="{FF2B5EF4-FFF2-40B4-BE49-F238E27FC236}">
                <a16:creationId xmlns:a16="http://schemas.microsoft.com/office/drawing/2014/main" id="{E43FE675-8DE3-41BD-A752-5F08E057AED3}"/>
              </a:ext>
            </a:extLst>
          </p:cNvPr>
          <p:cNvSpPr txBox="1"/>
          <p:nvPr/>
        </p:nvSpPr>
        <p:spPr>
          <a:xfrm>
            <a:off x="4933804" y="5071829"/>
            <a:ext cx="2015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i="1" dirty="0">
                <a:solidFill>
                  <a:srgbClr val="C00000"/>
                </a:solidFill>
                <a:latin typeface="Baskerville Old Face" panose="02020602080505020303" pitchFamily="18" charset="0"/>
              </a:rPr>
              <a:t>O </a:t>
            </a:r>
            <a:r>
              <a:rPr lang="en-US" altLang="zh-CN" sz="3600" b="1" dirty="0">
                <a:solidFill>
                  <a:srgbClr val="C00000"/>
                </a:solidFill>
                <a:latin typeface="Baskerville Old Face" panose="02020602080505020303" pitchFamily="18" charset="0"/>
              </a:rPr>
              <a:t>( </a:t>
            </a:r>
            <a:r>
              <a:rPr lang="en-US" altLang="zh-CN" sz="3600" b="1" dirty="0" err="1">
                <a:solidFill>
                  <a:srgbClr val="C00000"/>
                </a:solidFill>
                <a:latin typeface="Baskerville Old Face" panose="02020602080505020303" pitchFamily="18" charset="0"/>
              </a:rPr>
              <a:t>log</a:t>
            </a:r>
            <a:r>
              <a:rPr lang="en-US" altLang="zh-CN" sz="3600" b="1" i="1" dirty="0" err="1">
                <a:solidFill>
                  <a:srgbClr val="C00000"/>
                </a:solidFill>
                <a:latin typeface="Baskerville Old Face" panose="02020602080505020303" pitchFamily="18" charset="0"/>
              </a:rPr>
              <a:t>b</a:t>
            </a:r>
            <a:r>
              <a:rPr lang="en-US" altLang="zh-CN" sz="3600" b="1" i="1" dirty="0">
                <a:solidFill>
                  <a:srgbClr val="C00000"/>
                </a:solidFill>
                <a:latin typeface="Baskerville Old Face" panose="02020602080505020303" pitchFamily="18" charset="0"/>
              </a:rPr>
              <a:t> </a:t>
            </a:r>
            <a:r>
              <a:rPr lang="en-US" altLang="zh-CN" sz="3600" b="1" dirty="0">
                <a:solidFill>
                  <a:srgbClr val="C00000"/>
                </a:solidFill>
                <a:latin typeface="Baskerville Old Face" panose="02020602080505020303" pitchFamily="18" charset="0"/>
              </a:rPr>
              <a:t>)</a:t>
            </a:r>
            <a:endParaRPr lang="zh-CN" altLang="en-US" sz="3600" b="1" dirty="0">
              <a:solidFill>
                <a:srgbClr val="C0000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3676176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56201" y="1484784"/>
            <a:ext cx="7079995" cy="215443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问题</a:t>
            </a:r>
            <a:r>
              <a:rPr lang="en-US" altLang="zh-CN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5</a:t>
            </a:r>
            <a:r>
              <a:rPr lang="zh-CN" alt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：</a:t>
            </a:r>
            <a:endParaRPr lang="en-US" altLang="zh-CN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>
              <a:spcBef>
                <a:spcPts val="1200"/>
              </a:spcBef>
              <a:defRPr/>
            </a:pPr>
            <a:r>
              <a:rPr lang="zh-CN" altLang="en-US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“扩充”的</a:t>
            </a:r>
            <a:r>
              <a:rPr lang="en-US" altLang="zh-CN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Euclid</a:t>
            </a:r>
            <a:r>
              <a:rPr lang="zh-CN" altLang="en-US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算法，扩充了什么？怎么实现的？</a:t>
            </a:r>
            <a:endParaRPr lang="en-US" altLang="zh-CN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268538" y="4149725"/>
            <a:ext cx="56165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r>
              <a:rPr lang="zh-CN" altLang="en-US" sz="2000">
                <a:solidFill>
                  <a:srgbClr val="C00000"/>
                </a:solidFill>
                <a:latin typeface="Arial" charset="0"/>
              </a:rPr>
              <a:t>“顺便”算出最大公约数的线性组合形式表示；</a:t>
            </a:r>
            <a:endParaRPr lang="en-US" altLang="zh-CN" sz="2000">
              <a:solidFill>
                <a:srgbClr val="C00000"/>
              </a:solidFill>
              <a:latin typeface="Arial" charset="0"/>
            </a:endParaRPr>
          </a:p>
          <a:p>
            <a:r>
              <a:rPr lang="zh-CN" altLang="en-US" sz="2000">
                <a:solidFill>
                  <a:srgbClr val="C00000"/>
                </a:solidFill>
                <a:latin typeface="Arial" charset="0"/>
              </a:rPr>
              <a:t>结果可以用于多个不同的问题。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939800"/>
            <a:ext cx="6840538" cy="230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Straight Connector 3"/>
          <p:cNvCxnSpPr/>
          <p:nvPr/>
        </p:nvCxnSpPr>
        <p:spPr>
          <a:xfrm>
            <a:off x="3779838" y="2451100"/>
            <a:ext cx="3924300" cy="317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6443663" y="2454275"/>
            <a:ext cx="792162" cy="428625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89" name="TextBox 6"/>
          <p:cNvSpPr txBox="1">
            <a:spLocks noChangeArrowheads="1"/>
          </p:cNvSpPr>
          <p:nvPr/>
        </p:nvSpPr>
        <p:spPr bwMode="auto">
          <a:xfrm>
            <a:off x="7235825" y="2668588"/>
            <a:ext cx="14398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r>
              <a:rPr lang="zh-CN" altLang="en-US" sz="1800">
                <a:solidFill>
                  <a:srgbClr val="C00000"/>
                </a:solidFill>
                <a:latin typeface="Arial" charset="0"/>
              </a:rPr>
              <a:t>自顶向下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3544888" y="2879725"/>
            <a:ext cx="2530475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39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5625" y="2897188"/>
            <a:ext cx="877888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392" name="TextBox 12"/>
          <p:cNvSpPr txBox="1">
            <a:spLocks noChangeArrowheads="1"/>
          </p:cNvSpPr>
          <p:nvPr/>
        </p:nvSpPr>
        <p:spPr bwMode="auto">
          <a:xfrm>
            <a:off x="6461125" y="3159125"/>
            <a:ext cx="14414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r>
              <a:rPr lang="zh-CN" altLang="en-US" sz="1800">
                <a:solidFill>
                  <a:srgbClr val="C00000"/>
                </a:solidFill>
                <a:latin typeface="Arial" charset="0"/>
              </a:rPr>
              <a:t>自底向上</a:t>
            </a:r>
          </a:p>
        </p:txBody>
      </p: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971550" y="3500438"/>
            <a:ext cx="7329488" cy="2374900"/>
            <a:chOff x="971601" y="3501008"/>
            <a:chExt cx="7330180" cy="2373883"/>
          </a:xfrm>
        </p:grpSpPr>
        <p:pic>
          <p:nvPicPr>
            <p:cNvPr id="16397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1601" y="3501008"/>
              <a:ext cx="3420267" cy="23738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" name="Rectangle 9"/>
            <p:cNvSpPr/>
            <p:nvPr/>
          </p:nvSpPr>
          <p:spPr>
            <a:xfrm>
              <a:off x="4586634" y="3926202"/>
              <a:ext cx="3715147" cy="1523494"/>
            </a:xfrm>
            <a:prstGeom prst="rect">
              <a:avLst/>
            </a:prstGeom>
            <a:noFill/>
          </p:spPr>
          <p:txBody>
            <a:bodyPr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>
                <a:defRPr/>
              </a:pPr>
              <a:r>
                <a:rPr lang="zh-CN" altLang="en-US" sz="3200" b="1" cap="all" dirty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reflection blurRad="12700" stA="50000" endPos="50000" dist="5000" dir="5400000" sy="-100000" rotWithShape="0"/>
                  </a:effectLst>
                </a:rPr>
                <a:t>问题</a:t>
              </a:r>
              <a:r>
                <a:rPr lang="en-US" altLang="zh-CN" sz="3200" b="1" cap="all" dirty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reflection blurRad="12700" stA="50000" endPos="50000" dist="5000" dir="5400000" sy="-100000" rotWithShape="0"/>
                  </a:effectLst>
                </a:rPr>
                <a:t>6</a:t>
              </a:r>
              <a:r>
                <a:rPr lang="zh-CN" altLang="en-US" sz="3200" b="1" cap="all" dirty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reflection blurRad="12700" stA="50000" endPos="50000" dist="5000" dir="5400000" sy="-100000" rotWithShape="0"/>
                  </a:effectLst>
                </a:rPr>
                <a:t>：</a:t>
              </a:r>
              <a:endParaRPr lang="en-US" altLang="zh-CN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endParaRPr>
            </a:p>
            <a:p>
              <a:pPr>
                <a:spcBef>
                  <a:spcPts val="600"/>
                </a:spcBef>
                <a:defRPr/>
              </a:pPr>
              <a:r>
                <a:rPr lang="zh-CN" altLang="en-US" sz="2800" b="1" cap="all" dirty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reflection blurRad="12700" stA="50000" endPos="50000" dist="5000" dir="5400000" sy="-100000" rotWithShape="0"/>
                  </a:effectLst>
                </a:rPr>
                <a:t>你能否根据左图解释此算法的执行过程？</a:t>
              </a:r>
              <a:endParaRPr lang="en-US" altLang="zh-CN" sz="2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4925293" y="5662323"/>
            <a:ext cx="2426302" cy="723275"/>
          </a:xfrm>
          <a:prstGeom prst="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solidFill>
              <a:srgbClr val="006600"/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dirty="0"/>
              <a:t>返回的结果：</a:t>
            </a:r>
            <a:endParaRPr lang="en-US" altLang="zh-CN" dirty="0"/>
          </a:p>
          <a:p>
            <a:pPr>
              <a:spcBef>
                <a:spcPts val="600"/>
              </a:spcBef>
              <a:defRPr/>
            </a:pPr>
            <a:r>
              <a:rPr lang="en-US" altLang="zh-CN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zh-CN" altLang="en-US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zh-CN" altLang="en-US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99</a:t>
            </a:r>
            <a:r>
              <a:rPr lang="en-US" altLang="zh-CN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</a:t>
            </a:r>
            <a:r>
              <a:rPr lang="zh-CN" altLang="en-US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（</a:t>
            </a:r>
            <a:r>
              <a:rPr lang="en-US" altLang="zh-CN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-11</a:t>
            </a:r>
            <a:r>
              <a:rPr lang="zh-CN" altLang="en-US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）</a:t>
            </a:r>
            <a:r>
              <a:rPr lang="en-US" altLang="zh-CN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+</a:t>
            </a:r>
            <a:r>
              <a:rPr lang="zh-CN" altLang="en-US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altLang="zh-CN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7814</a:t>
            </a:r>
            <a:endParaRPr lang="zh-CN" altLang="en-US" dirty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组合 4">
            <a:extLst>
              <a:ext uri="{FF2B5EF4-FFF2-40B4-BE49-F238E27FC236}">
                <a16:creationId xmlns:a16="http://schemas.microsoft.com/office/drawing/2014/main" id="{5F861346-4D82-4786-8806-E482AF0E53E3}"/>
              </a:ext>
            </a:extLst>
          </p:cNvPr>
          <p:cNvGrpSpPr/>
          <p:nvPr/>
        </p:nvGrpSpPr>
        <p:grpSpPr>
          <a:xfrm>
            <a:off x="2357486" y="3767065"/>
            <a:ext cx="702346" cy="2441562"/>
            <a:chOff x="2357486" y="3767065"/>
            <a:chExt cx="702346" cy="2441562"/>
          </a:xfrm>
        </p:grpSpPr>
        <p:sp>
          <p:nvSpPr>
            <p:cNvPr id="2" name="矩形: 圆角 1">
              <a:extLst>
                <a:ext uri="{FF2B5EF4-FFF2-40B4-BE49-F238E27FC236}">
                  <a16:creationId xmlns:a16="http://schemas.microsoft.com/office/drawing/2014/main" id="{02750471-0B2E-4EF4-8EA4-59A044772F67}"/>
                </a:ext>
              </a:extLst>
            </p:cNvPr>
            <p:cNvSpPr/>
            <p:nvPr/>
          </p:nvSpPr>
          <p:spPr>
            <a:xfrm>
              <a:off x="2681522" y="3767065"/>
              <a:ext cx="378310" cy="2151135"/>
            </a:xfrm>
            <a:prstGeom prst="round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" name="文本框 2">
              <a:extLst>
                <a:ext uri="{FF2B5EF4-FFF2-40B4-BE49-F238E27FC236}">
                  <a16:creationId xmlns:a16="http://schemas.microsoft.com/office/drawing/2014/main" id="{B455F293-F9D2-412A-93A6-D76362780723}"/>
                </a:ext>
              </a:extLst>
            </p:cNvPr>
            <p:cNvSpPr txBox="1"/>
            <p:nvPr/>
          </p:nvSpPr>
          <p:spPr>
            <a:xfrm>
              <a:off x="2357486" y="5839295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i="1" dirty="0">
                  <a:solidFill>
                    <a:srgbClr val="C00000"/>
                  </a:solidFill>
                  <a:latin typeface="+mn-lt"/>
                </a:rPr>
                <a:t>d</a:t>
              </a:r>
              <a:r>
                <a:rPr lang="en-US" altLang="zh-CN" dirty="0">
                  <a:solidFill>
                    <a:srgbClr val="C00000"/>
                  </a:solidFill>
                  <a:latin typeface="+mn-lt"/>
                </a:rPr>
                <a:t>=</a:t>
              </a:r>
              <a:r>
                <a:rPr lang="en-US" altLang="zh-CN" i="1" dirty="0">
                  <a:solidFill>
                    <a:srgbClr val="C00000"/>
                  </a:solidFill>
                  <a:latin typeface="+mn-lt"/>
                </a:rPr>
                <a:t>d’</a:t>
              </a:r>
              <a:endParaRPr lang="zh-CN" altLang="en-US" dirty="0">
                <a:solidFill>
                  <a:srgbClr val="C00000"/>
                </a:solidFill>
                <a:latin typeface="+mn-lt"/>
              </a:endParaRPr>
            </a:p>
          </p:txBody>
        </p:sp>
      </p:grpSp>
      <p:grpSp>
        <p:nvGrpSpPr>
          <p:cNvPr id="18" name="组合 17">
            <a:extLst>
              <a:ext uri="{FF2B5EF4-FFF2-40B4-BE49-F238E27FC236}">
                <a16:creationId xmlns:a16="http://schemas.microsoft.com/office/drawing/2014/main" id="{0CB13EFC-F6C2-4458-9082-B3917C3A3498}"/>
              </a:ext>
            </a:extLst>
          </p:cNvPr>
          <p:cNvGrpSpPr/>
          <p:nvPr/>
        </p:nvGrpSpPr>
        <p:grpSpPr>
          <a:xfrm>
            <a:off x="3354385" y="4121868"/>
            <a:ext cx="648072" cy="1964614"/>
            <a:chOff x="3354385" y="4121868"/>
            <a:chExt cx="648072" cy="1964614"/>
          </a:xfrm>
        </p:grpSpPr>
        <p:cxnSp>
          <p:nvCxnSpPr>
            <p:cNvPr id="8" name="直接箭头连接符 7">
              <a:extLst>
                <a:ext uri="{FF2B5EF4-FFF2-40B4-BE49-F238E27FC236}">
                  <a16:creationId xmlns:a16="http://schemas.microsoft.com/office/drawing/2014/main" id="{C1ECAD2C-FA5F-4079-929E-3A3912CC5E11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580318" y="4121868"/>
              <a:ext cx="234950" cy="21602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pic>
          <p:nvPicPr>
            <p:cNvPr id="13" name="图片 12">
              <a:extLst>
                <a:ext uri="{FF2B5EF4-FFF2-40B4-BE49-F238E27FC236}">
                  <a16:creationId xmlns:a16="http://schemas.microsoft.com/office/drawing/2014/main" id="{DCCBE90B-9DED-4AF1-8371-FCB05665CFD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500805" y="4377635"/>
              <a:ext cx="323116" cy="304826"/>
            </a:xfrm>
            <a:prstGeom prst="rect">
              <a:avLst/>
            </a:prstGeom>
          </p:spPr>
        </p:pic>
        <p:pic>
          <p:nvPicPr>
            <p:cNvPr id="14" name="图片 13">
              <a:extLst>
                <a:ext uri="{FF2B5EF4-FFF2-40B4-BE49-F238E27FC236}">
                  <a16:creationId xmlns:a16="http://schemas.microsoft.com/office/drawing/2014/main" id="{52B4F6CE-E6FF-4F2D-85AC-0DB4CE965EC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500805" y="4668065"/>
              <a:ext cx="323116" cy="304826"/>
            </a:xfrm>
            <a:prstGeom prst="rect">
              <a:avLst/>
            </a:prstGeom>
          </p:spPr>
        </p:pic>
        <p:pic>
          <p:nvPicPr>
            <p:cNvPr id="15" name="图片 14">
              <a:extLst>
                <a:ext uri="{FF2B5EF4-FFF2-40B4-BE49-F238E27FC236}">
                  <a16:creationId xmlns:a16="http://schemas.microsoft.com/office/drawing/2014/main" id="{FF771245-CB1C-4E0D-A88A-EFE48063A72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500805" y="4999370"/>
              <a:ext cx="323116" cy="304826"/>
            </a:xfrm>
            <a:prstGeom prst="rect">
              <a:avLst/>
            </a:prstGeom>
          </p:spPr>
        </p:pic>
        <p:pic>
          <p:nvPicPr>
            <p:cNvPr id="16" name="图片 15">
              <a:extLst>
                <a:ext uri="{FF2B5EF4-FFF2-40B4-BE49-F238E27FC236}">
                  <a16:creationId xmlns:a16="http://schemas.microsoft.com/office/drawing/2014/main" id="{F49644C0-5F8D-43A8-A6D3-07E16E68154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500805" y="5330674"/>
              <a:ext cx="323116" cy="304826"/>
            </a:xfrm>
            <a:prstGeom prst="rect">
              <a:avLst/>
            </a:prstGeom>
          </p:spPr>
        </p:pic>
        <p:sp>
          <p:nvSpPr>
            <p:cNvPr id="17" name="文本框 16">
              <a:extLst>
                <a:ext uri="{FF2B5EF4-FFF2-40B4-BE49-F238E27FC236}">
                  <a16:creationId xmlns:a16="http://schemas.microsoft.com/office/drawing/2014/main" id="{81BBE162-BB7D-4137-9DB4-406E539149B8}"/>
                </a:ext>
              </a:extLst>
            </p:cNvPr>
            <p:cNvSpPr txBox="1"/>
            <p:nvPr/>
          </p:nvSpPr>
          <p:spPr>
            <a:xfrm>
              <a:off x="3354385" y="5717150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i="1" dirty="0">
                  <a:solidFill>
                    <a:srgbClr val="C00000"/>
                  </a:solidFill>
                  <a:latin typeface="+mn-lt"/>
                </a:rPr>
                <a:t>x</a:t>
              </a:r>
              <a:r>
                <a:rPr lang="en-US" altLang="zh-CN" dirty="0">
                  <a:solidFill>
                    <a:srgbClr val="C00000"/>
                  </a:solidFill>
                  <a:latin typeface="+mn-lt"/>
                </a:rPr>
                <a:t>=</a:t>
              </a:r>
              <a:r>
                <a:rPr lang="en-US" altLang="zh-CN" i="1" dirty="0">
                  <a:solidFill>
                    <a:srgbClr val="C00000"/>
                  </a:solidFill>
                  <a:latin typeface="+mn-lt"/>
                </a:rPr>
                <a:t>y’</a:t>
              </a:r>
              <a:endParaRPr lang="zh-CN" altLang="en-US" i="1" dirty="0">
                <a:solidFill>
                  <a:srgbClr val="C00000"/>
                </a:solidFill>
                <a:latin typeface="+mn-lt"/>
              </a:endParaRPr>
            </a:p>
          </p:txBody>
        </p:sp>
      </p:grpSp>
      <p:grpSp>
        <p:nvGrpSpPr>
          <p:cNvPr id="23" name="组合 22">
            <a:extLst>
              <a:ext uri="{FF2B5EF4-FFF2-40B4-BE49-F238E27FC236}">
                <a16:creationId xmlns:a16="http://schemas.microsoft.com/office/drawing/2014/main" id="{F1CE0B73-DD04-4FC5-9DC3-34C1AE71EC39}"/>
              </a:ext>
            </a:extLst>
          </p:cNvPr>
          <p:cNvGrpSpPr/>
          <p:nvPr/>
        </p:nvGrpSpPr>
        <p:grpSpPr>
          <a:xfrm>
            <a:off x="3823921" y="2451100"/>
            <a:ext cx="2404263" cy="3054906"/>
            <a:chOff x="3823921" y="2451100"/>
            <a:chExt cx="2404263" cy="3054906"/>
          </a:xfrm>
        </p:grpSpPr>
        <p:sp>
          <p:nvSpPr>
            <p:cNvPr id="19" name="矩形: 圆角 18">
              <a:extLst>
                <a:ext uri="{FF2B5EF4-FFF2-40B4-BE49-F238E27FC236}">
                  <a16:creationId xmlns:a16="http://schemas.microsoft.com/office/drawing/2014/main" id="{1005D6AA-C805-47B6-826B-5D841A7132CB}"/>
                </a:ext>
              </a:extLst>
            </p:cNvPr>
            <p:cNvSpPr/>
            <p:nvPr/>
          </p:nvSpPr>
          <p:spPr>
            <a:xfrm>
              <a:off x="3823921" y="3500438"/>
              <a:ext cx="511833" cy="2005568"/>
            </a:xfrm>
            <a:prstGeom prst="roundRect">
              <a:avLst/>
            </a:prstGeom>
            <a:noFill/>
            <a:ln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矩形: 圆角 19">
              <a:extLst>
                <a:ext uri="{FF2B5EF4-FFF2-40B4-BE49-F238E27FC236}">
                  <a16:creationId xmlns:a16="http://schemas.microsoft.com/office/drawing/2014/main" id="{18D46177-E63E-4B71-AE67-BB1779459EC9}"/>
                </a:ext>
              </a:extLst>
            </p:cNvPr>
            <p:cNvSpPr/>
            <p:nvPr/>
          </p:nvSpPr>
          <p:spPr>
            <a:xfrm>
              <a:off x="4335754" y="2451100"/>
              <a:ext cx="1892430" cy="514350"/>
            </a:xfrm>
            <a:prstGeom prst="roundRect">
              <a:avLst/>
            </a:prstGeom>
            <a:noFill/>
            <a:ln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22" name="直接箭头连接符 21">
              <a:extLst>
                <a:ext uri="{FF2B5EF4-FFF2-40B4-BE49-F238E27FC236}">
                  <a16:creationId xmlns:a16="http://schemas.microsoft.com/office/drawing/2014/main" id="{8A376FC1-B2ED-430F-8025-63AB124B72A3}"/>
                </a:ext>
              </a:extLst>
            </p:cNvPr>
            <p:cNvCxnSpPr/>
            <p:nvPr/>
          </p:nvCxnSpPr>
          <p:spPr>
            <a:xfrm flipH="1">
              <a:off x="4211960" y="2965450"/>
              <a:ext cx="648072" cy="67957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eme1">
  <a:themeElements>
    <a:clrScheme name="海上日出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海上日出">
      <a:majorFont>
        <a:latin typeface="Impact"/>
        <a:ea typeface="微软雅黑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海上日出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1856</TotalTime>
  <Pages>0</Pages>
  <Words>2047</Words>
  <Characters>0</Characters>
  <Application>Microsoft Office PowerPoint</Application>
  <DocSecurity>0</DocSecurity>
  <PresentationFormat>全屏显示(4:3)</PresentationFormat>
  <Lines>0</Lines>
  <Paragraphs>145</Paragraphs>
  <Slides>26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40" baseType="lpstr">
      <vt:lpstr>MT2MIT</vt:lpstr>
      <vt:lpstr>Times-BoldItalic</vt:lpstr>
      <vt:lpstr>Times-Roman</vt:lpstr>
      <vt:lpstr>黑体</vt:lpstr>
      <vt:lpstr>华文行楷</vt:lpstr>
      <vt:lpstr>楷体</vt:lpstr>
      <vt:lpstr>微软雅黑</vt:lpstr>
      <vt:lpstr>Amasis MT Pro Medium</vt:lpstr>
      <vt:lpstr>Arial</vt:lpstr>
      <vt:lpstr>Baskerville Old Face</vt:lpstr>
      <vt:lpstr>Impact</vt:lpstr>
      <vt:lpstr>Times New Roman</vt:lpstr>
      <vt:lpstr>Wingdings</vt:lpstr>
      <vt:lpstr>Theme1</vt:lpstr>
      <vt:lpstr>计算机问题求解 – 论题3-13     -  数论算法</vt:lpstr>
      <vt:lpstr>PowerPoint 演示文稿</vt:lpstr>
      <vt:lpstr>PowerPoint 演示文稿</vt:lpstr>
      <vt:lpstr>计算最大公约数：最古老的“算法”(?)</vt:lpstr>
      <vt:lpstr>PowerPoint 演示文稿</vt:lpstr>
      <vt:lpstr>a,b 的大小决定递归次数的上限</vt:lpstr>
      <vt:lpstr>欧几里德算法的递归代价</vt:lpstr>
      <vt:lpstr>PowerPoint 演示文稿</vt:lpstr>
      <vt:lpstr>PowerPoint 演示文稿</vt:lpstr>
      <vt:lpstr>扩展的欧几里德算法的正确性</vt:lpstr>
      <vt:lpstr>PowerPoint 演示文稿</vt:lpstr>
      <vt:lpstr>(Zn*, n) 是有限可交换群</vt:lpstr>
      <vt:lpstr>PowerPoint 演示文稿</vt:lpstr>
      <vt:lpstr>PowerPoint 演示文稿</vt:lpstr>
      <vt:lpstr>PowerPoint 演示文稿</vt:lpstr>
      <vt:lpstr>Zn 的循环子群</vt:lpstr>
      <vt:lpstr>axb mod n 有解的充分必要条件</vt:lpstr>
      <vt:lpstr>要么无解，要么有d个不同的解</vt:lpstr>
      <vt:lpstr>解的表达式</vt:lpstr>
      <vt:lpstr>解剩余方程的算法</vt:lpstr>
      <vt:lpstr>如果a,n互质</vt:lpstr>
      <vt:lpstr>在模算术中的乘幂</vt:lpstr>
      <vt:lpstr>在模算术中如何求乘幂</vt:lpstr>
      <vt:lpstr>PowerPoint 演示文稿</vt:lpstr>
      <vt:lpstr>PowerPoint 演示文稿</vt:lpstr>
      <vt:lpstr>课外作业</vt:lpstr>
    </vt:vector>
  </TitlesOfParts>
  <Company>Nanjing University</Company>
  <LinksUpToDate>false</LinksUpToDate>
  <CharactersWithSpaces>0</CharactersWithSpaces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计算机问题求解     -  算法在计算机科学中的地位</dc:title>
  <dc:creator>Chen Daoxu</dc:creator>
  <cp:lastModifiedBy>Chen Daoxu</cp:lastModifiedBy>
  <cp:revision>114</cp:revision>
  <cp:lastPrinted>1601-01-01T00:00:00Z</cp:lastPrinted>
  <dcterms:created xsi:type="dcterms:W3CDTF">2010-10-07T02:50:25Z</dcterms:created>
  <dcterms:modified xsi:type="dcterms:W3CDTF">2021-11-21T23:09:09Z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3</vt:r8>
  </property>
  <property fmtid="{D5CDD505-2E9C-101B-9397-08002B2CF9AE}" pid="3" name="KSOProductBuildVer">
    <vt:lpwstr>2052-6.6.0.2461</vt:lpwstr>
  </property>
</Properties>
</file>