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1" r:id="rId5"/>
    <p:sldId id="264" r:id="rId6"/>
    <p:sldId id="275" r:id="rId7"/>
    <p:sldId id="276" r:id="rId8"/>
    <p:sldId id="278" r:id="rId9"/>
    <p:sldId id="279" r:id="rId10"/>
    <p:sldId id="273" r:id="rId11"/>
    <p:sldId id="280" r:id="rId12"/>
    <p:sldId id="272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1" r:id="rId23"/>
    <p:sldId id="290" r:id="rId24"/>
    <p:sldId id="274" r:id="rId25"/>
    <p:sldId id="258" r:id="rId26"/>
    <p:sldId id="259" r:id="rId27"/>
    <p:sldId id="265" r:id="rId28"/>
    <p:sldId id="266" r:id="rId29"/>
    <p:sldId id="268" r:id="rId30"/>
    <p:sldId id="277" r:id="rId31"/>
    <p:sldId id="270" r:id="rId3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DE6A93-BB94-42DC-9DF7-9DF6DC728E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69BCBF5-36E2-4ABF-9807-08E4884C9E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E6EA783-EFBF-4169-B7B6-E17010005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0C66-388D-4BB1-860D-96D500BC2A0A}" type="datetimeFigureOut">
              <a:rPr lang="zh-CN" altLang="en-US" smtClean="0"/>
              <a:t>2019/11/14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551FF90-868C-4CE8-A137-3DE4A23F8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D5E22D-64A6-470A-B285-3531C42B4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3124-4DFF-4173-BD10-B4F23DF133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128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6BF357-E70F-41F6-A7C0-F8C5E3180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BAF591D-4225-424C-A4C3-2D8BF84873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C95BBE7-FC38-45EC-A045-B5EA2C8C2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0C66-388D-4BB1-860D-96D500BC2A0A}" type="datetimeFigureOut">
              <a:rPr lang="zh-CN" altLang="en-US" smtClean="0"/>
              <a:t>2019/11/14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D379438-A3EA-486D-9D40-A6160A609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C1C7DC8-8287-4180-A860-0CB59161D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3124-4DFF-4173-BD10-B4F23DF133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3349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0985CDD-F764-4CE2-8683-1CA2E6648F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BE7E829-701E-44A3-98F4-A4805A26E7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BD913DE-95D2-468A-9658-BC80592DA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0C66-388D-4BB1-860D-96D500BC2A0A}" type="datetimeFigureOut">
              <a:rPr lang="zh-CN" altLang="en-US" smtClean="0"/>
              <a:t>2019/11/14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1A696B-FEBC-40AF-A451-CF8617D79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5B7F162-F543-4E87-80FA-3103F967A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3124-4DFF-4173-BD10-B4F23DF133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1442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0E8FFA-8E06-41DB-ABA1-E830F0AFD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05B2B12-9FEF-4DF7-8314-871ABACCF5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304FF1-3F8B-43C4-8EB3-DF15AEB88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0C66-388D-4BB1-860D-96D500BC2A0A}" type="datetimeFigureOut">
              <a:rPr lang="zh-CN" altLang="en-US" smtClean="0"/>
              <a:t>2019/11/14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3818EBC-2D7B-4257-AA1E-59ABDB6DE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82905B0-99C4-4F75-A08D-94C0DA56D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3124-4DFF-4173-BD10-B4F23DF133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0532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3DEC99-528B-4155-A79E-F2850E9C5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E36D31-8615-4CE9-99E0-2ABEE32DB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0AB19CB-1703-4AEC-B548-A110F8A0F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0C66-388D-4BB1-860D-96D500BC2A0A}" type="datetimeFigureOut">
              <a:rPr lang="zh-CN" altLang="en-US" smtClean="0"/>
              <a:t>2019/11/14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792797C-3B95-4141-9BC9-17F8DCFD8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95E5368-524D-4E9C-A7FB-E3CBE9CA1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3124-4DFF-4173-BD10-B4F23DF133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8716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3B6514-4FDE-4AB2-B6F1-1CF8D3B80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ED42BA4-7F4F-4D95-B603-1073E6EC8C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8E36F-0347-4CCB-A41F-1029FFA9F5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7D0F552-7DAD-40A0-8B0A-76503882B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0C66-388D-4BB1-860D-96D500BC2A0A}" type="datetimeFigureOut">
              <a:rPr lang="zh-CN" altLang="en-US" smtClean="0"/>
              <a:t>2019/11/14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C1C7007-DF7D-48C9-AF9D-1F8EA55DB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2D90F49-C1DF-44D2-B9EB-50DBE0B69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3124-4DFF-4173-BD10-B4F23DF133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6826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264315-8AEB-49A5-BFCA-18B2AB05C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5A2B5A0-BFFE-4207-9743-F72D73C08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5AE08CE-D9BD-443C-B178-39519232DE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129F744-37EF-4B6F-8576-65F5048D50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2BC64BC-2CAF-49FC-9F88-6CDDB03359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41FFF30-494E-45E3-9ABC-D81938261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0C66-388D-4BB1-860D-96D500BC2A0A}" type="datetimeFigureOut">
              <a:rPr lang="zh-CN" altLang="en-US" smtClean="0"/>
              <a:t>2019/11/14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6417CED-E529-4350-8DE7-42BE0BD5C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35F36ED-1A8F-4BFB-BB8C-6E2A58CB2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3124-4DFF-4173-BD10-B4F23DF133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7565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5CC103-9250-49B0-91B9-CBCAC68BE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BB3A0E7-D24C-4950-AD22-0241724D2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0C66-388D-4BB1-860D-96D500BC2A0A}" type="datetimeFigureOut">
              <a:rPr lang="zh-CN" altLang="en-US" smtClean="0"/>
              <a:t>2019/11/14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E46CA84-EED8-4A57-8B24-664725647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200225F-CAFC-4789-BA66-A5FC1B102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3124-4DFF-4173-BD10-B4F23DF133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9540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015EB81-D17E-4208-9743-995E52160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0C66-388D-4BB1-860D-96D500BC2A0A}" type="datetimeFigureOut">
              <a:rPr lang="zh-CN" altLang="en-US" smtClean="0"/>
              <a:t>2019/11/14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3C49C53-8D86-4B66-ACA4-42754A52D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570AB80-430F-4B0D-96C9-8774305F9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3124-4DFF-4173-BD10-B4F23DF133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8499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BA716F-0E46-488A-8825-7CEEDA37C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4828481-F08A-4536-9CD4-2E4B8C9CB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190D58-5805-4084-AA82-5EE40C7793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92729A4-E11A-485C-96D0-5E9D4503E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0C66-388D-4BB1-860D-96D500BC2A0A}" type="datetimeFigureOut">
              <a:rPr lang="zh-CN" altLang="en-US" smtClean="0"/>
              <a:t>2019/11/14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9D71278-4FB0-4CAF-8387-9F92A23A6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D1830E-6CB2-4628-87AF-E7F176ADA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3124-4DFF-4173-BD10-B4F23DF133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5299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71F81C-FAA8-4EDF-9FC2-ACC440F63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4B8D9BF-F796-4CC0-9404-F1258ADFCD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7CD6C79-A9E9-4848-9C92-AE13D28FC1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1004D3B-0902-4CF4-8455-432DAF094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0C66-388D-4BB1-860D-96D500BC2A0A}" type="datetimeFigureOut">
              <a:rPr lang="zh-CN" altLang="en-US" smtClean="0"/>
              <a:t>2019/11/14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835D3CE-CBEA-47F6-B5EC-3310852C1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C36F68E-676E-4AAD-AF18-4D96AB2AE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3124-4DFF-4173-BD10-B4F23DF133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7244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DD4C133-F68F-4C05-94BB-1C032F3ED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DEBCFF6-C994-4CC0-92D9-F278CDCB2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4358C4-4BAF-4801-953E-79FB9544B3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D0C66-388D-4BB1-860D-96D500BC2A0A}" type="datetimeFigureOut">
              <a:rPr lang="zh-CN" altLang="en-US" smtClean="0"/>
              <a:t>2019/11/14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30FCC3-A43B-4F3D-97BB-352BE37E76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50A92AD-743D-4BD7-A680-0F8E9F5F67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93124-4DFF-4173-BD10-B4F23DF133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6644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E87A01-5C43-4E0E-8090-3BCCC75023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正则表达式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0510D75-EF73-4B30-8B1D-F364AFBDD2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——</a:t>
            </a:r>
            <a:r>
              <a:rPr lang="zh-CN" altLang="en-US" dirty="0"/>
              <a:t>吴煜青  </a:t>
            </a:r>
            <a:r>
              <a:rPr lang="en-US" altLang="zh-CN" dirty="0" err="1"/>
              <a:t>YuCh’ing</a:t>
            </a:r>
            <a:r>
              <a:rPr lang="en-US" altLang="zh-CN" dirty="0"/>
              <a:t> Wu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64424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0F70C6-25C8-46CD-B183-F1F061291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情景重现（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r>
              <a:rPr lang="en-US" altLang="zh-CN" dirty="0"/>
              <a:t>(#`O′)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9A6C644-846E-42A1-A310-E28AA945F5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魏老师利用正则表达式，秋风扫落叶一般地完成了</a:t>
            </a:r>
            <a:r>
              <a:rPr lang="en-US" altLang="zh-CN" dirty="0"/>
              <a:t>P1001</a:t>
            </a:r>
          </a:p>
          <a:p>
            <a:r>
              <a:rPr lang="en-US" altLang="zh-CN" dirty="0"/>
              <a:t>[0-9]{6,12}@qq.com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E82036B-C3FC-44DC-940D-339542AC29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366" y="725456"/>
            <a:ext cx="5791200" cy="48641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4A2BD7A-03EE-47BB-B8B7-099428C69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3088" y="815974"/>
            <a:ext cx="6047756" cy="477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10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290426-BBCB-4FD7-B18A-385F370BC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情景重现（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r>
              <a:rPr lang="en-US" altLang="zh-CN" dirty="0"/>
              <a:t>(#`O′)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3546CCA-360C-419E-BD44-A6252CF1EF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魏老师发现，稍加改动后，它还能匹配</a:t>
            </a:r>
            <a:r>
              <a:rPr lang="en-US" altLang="zh-CN" dirty="0"/>
              <a:t>163</a:t>
            </a:r>
            <a:r>
              <a:rPr lang="zh-CN" altLang="en-US" dirty="0"/>
              <a:t>邮箱，学校邮箱等</a:t>
            </a:r>
            <a:endParaRPr lang="en-US" altLang="zh-CN" dirty="0"/>
          </a:p>
          <a:p>
            <a:r>
              <a:rPr lang="en-US" altLang="zh-CN" dirty="0"/>
              <a:t>[a-zA-Z0-9_-]+ @[a-zA-Z0-9]{2,7}.(</a:t>
            </a:r>
            <a:r>
              <a:rPr lang="en-US" altLang="zh-CN" dirty="0" err="1"/>
              <a:t>com|edu</a:t>
            </a:r>
            <a:r>
              <a:rPr lang="en-US" altLang="zh-CN" dirty="0"/>
              <a:t>)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zh-CN" altLang="en-US" dirty="0"/>
              <a:t>学会了正则表达式的</a:t>
            </a:r>
            <a:r>
              <a:rPr lang="zh-CN" altLang="en-US"/>
              <a:t>魏老师给鄢老师</a:t>
            </a:r>
            <a:r>
              <a:rPr lang="zh-CN" altLang="en-US" dirty="0"/>
              <a:t>黄老师布置了洛谷里的作业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5AF4F23-BEAA-4B29-8120-2C1B2C2321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301001"/>
            <a:ext cx="4369904" cy="301089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EFAB4D7-DCC3-4E67-A336-4FB0ECF2AF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582" y="3429000"/>
            <a:ext cx="3855988" cy="176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34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9C1631-B1CD-45D1-8FBE-70D3DE0B0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洛谷试炼场新手村</a:t>
            </a:r>
            <a:r>
              <a:rPr lang="en-US" altLang="zh-CN" dirty="0"/>
              <a:t>B</a:t>
            </a:r>
            <a:r>
              <a:rPr lang="zh-CN" altLang="en-US" dirty="0"/>
              <a:t>（￣▽￣）</a:t>
            </a:r>
            <a:r>
              <a:rPr lang="en-US" altLang="zh-CN" dirty="0"/>
              <a:t>d</a:t>
            </a:r>
            <a:r>
              <a:rPr lang="zh-CN" altLang="en-US" dirty="0"/>
              <a:t>　</a:t>
            </a:r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0CFF0C50-549C-4CC8-BCA7-B2D2500F27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07572"/>
            <a:ext cx="9177263" cy="4351338"/>
          </a:xfrm>
        </p:spPr>
      </p:pic>
    </p:spTree>
    <p:extLst>
      <p:ext uri="{BB962C8B-B14F-4D97-AF65-F5344CB8AC3E}">
        <p14:creationId xmlns:p14="http://schemas.microsoft.com/office/powerpoint/2010/main" val="2763729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FBDDB5-8D06-4261-86A2-977789D8B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情景重现（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r>
              <a:rPr lang="en-US" altLang="zh-CN" dirty="0"/>
              <a:t>(#`O′)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A006CA8-08ED-4621-93A2-3CC509CCD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黄老师通过查阅资料发现，</a:t>
            </a:r>
            <a:r>
              <a:rPr lang="en-US" altLang="zh-CN" dirty="0"/>
              <a:t>TOM</a:t>
            </a:r>
            <a:r>
              <a:rPr lang="zh-CN" altLang="en-US" dirty="0"/>
              <a:t>邮箱不允许全部为数字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02C7ED0-E754-4FB5-9D1B-79AB851A89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40" y="2413967"/>
            <a:ext cx="4268346" cy="290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49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FA4C43-C8F8-4EBF-8136-69D65D319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基本语法（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r>
              <a:rPr lang="en-US" altLang="zh-CN" dirty="0"/>
              <a:t>&lt;(</a:t>
            </a:r>
            <a:r>
              <a:rPr lang="zh-CN" altLang="en-US" dirty="0"/>
              <a:t>￣</a:t>
            </a:r>
            <a:r>
              <a:rPr lang="en-US" altLang="zh-CN" dirty="0"/>
              <a:t>︶</a:t>
            </a:r>
            <a:r>
              <a:rPr lang="zh-CN" altLang="en-US" dirty="0"/>
              <a:t>￣</a:t>
            </a:r>
            <a:r>
              <a:rPr lang="en-US" altLang="zh-CN" dirty="0"/>
              <a:t>)↗[GO!]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9A23D7B-24C8-4402-B5F4-30F496449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正则表达式提供了一些方式表达“非”</a:t>
            </a:r>
            <a:endParaRPr lang="en-US" altLang="zh-CN" dirty="0"/>
          </a:p>
          <a:p>
            <a:r>
              <a:rPr lang="zh-CN" altLang="en-US" dirty="0"/>
              <a:t>比如：大写字母</a:t>
            </a:r>
            <a:endParaRPr lang="en-US" altLang="zh-CN" dirty="0"/>
          </a:p>
          <a:p>
            <a:r>
              <a:rPr lang="en-US" altLang="zh-CN" b="1" dirty="0"/>
              <a:t>\D</a:t>
            </a:r>
            <a:r>
              <a:rPr lang="zh-CN" altLang="en-US" dirty="0"/>
              <a:t>可以匹配非数字  </a:t>
            </a:r>
            <a:r>
              <a:rPr lang="en-US" altLang="zh-CN" dirty="0"/>
              <a:t>\W</a:t>
            </a:r>
            <a:r>
              <a:rPr lang="zh-CN" altLang="en-US" dirty="0"/>
              <a:t>匹配任何非单词字符</a:t>
            </a:r>
            <a:endParaRPr lang="en-US" altLang="zh-CN" dirty="0"/>
          </a:p>
          <a:p>
            <a:r>
              <a:rPr lang="en-US" altLang="zh-CN" b="1" dirty="0"/>
              <a:t>^</a:t>
            </a:r>
            <a:r>
              <a:rPr lang="en-US" altLang="zh-CN" dirty="0"/>
              <a:t> </a:t>
            </a:r>
            <a:r>
              <a:rPr lang="zh-CN" altLang="en-US" dirty="0"/>
              <a:t>在有些时候能表示非   </a:t>
            </a:r>
            <a:endParaRPr lang="en-US" altLang="zh-CN" dirty="0"/>
          </a:p>
          <a:p>
            <a:r>
              <a:rPr lang="en-US" altLang="zh-CN" b="1" dirty="0"/>
              <a:t>[^0-9]</a:t>
            </a:r>
            <a:r>
              <a:rPr lang="zh-CN" altLang="en-US" dirty="0"/>
              <a:t>可以表示非数字 </a:t>
            </a:r>
            <a:r>
              <a:rPr lang="en-US" altLang="zh-CN" b="1" dirty="0"/>
              <a:t>[^</a:t>
            </a:r>
            <a:r>
              <a:rPr lang="en-US" altLang="zh-CN" b="1" dirty="0" err="1"/>
              <a:t>abc</a:t>
            </a:r>
            <a:r>
              <a:rPr lang="en-US" altLang="zh-CN" b="1" dirty="0"/>
              <a:t>]</a:t>
            </a:r>
            <a:r>
              <a:rPr lang="zh-CN" altLang="en-US" dirty="0"/>
              <a:t>可以匹配</a:t>
            </a:r>
            <a:r>
              <a:rPr lang="en-US" altLang="zh-CN" dirty="0" err="1"/>
              <a:t>abc</a:t>
            </a:r>
            <a:r>
              <a:rPr lang="zh-CN" altLang="en-US" dirty="0"/>
              <a:t>以外的字符</a:t>
            </a:r>
            <a:endParaRPr lang="en-US" altLang="zh-CN" dirty="0"/>
          </a:p>
          <a:p>
            <a:r>
              <a:rPr lang="en-US" altLang="zh-CN" b="1" dirty="0"/>
              <a:t>^</a:t>
            </a:r>
            <a:r>
              <a:rPr lang="zh-CN" altLang="en-US" dirty="0"/>
              <a:t>也能匹配输入字符串的开始位置</a:t>
            </a:r>
            <a:endParaRPr lang="en-US" altLang="zh-CN" dirty="0"/>
          </a:p>
          <a:p>
            <a:r>
              <a:rPr lang="en-US" altLang="zh-CN" b="1" dirty="0"/>
              <a:t>$</a:t>
            </a:r>
            <a:r>
              <a:rPr lang="zh-CN" altLang="en-US" dirty="0"/>
              <a:t>能匹配输入字符串的结束为止</a:t>
            </a:r>
          </a:p>
        </p:txBody>
      </p:sp>
    </p:spTree>
    <p:extLst>
      <p:ext uri="{BB962C8B-B14F-4D97-AF65-F5344CB8AC3E}">
        <p14:creationId xmlns:p14="http://schemas.microsoft.com/office/powerpoint/2010/main" val="97557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8CE592-8F37-4DD2-AB79-64D2DBB38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基本语法（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r>
              <a:rPr lang="en-US" altLang="zh-CN" dirty="0"/>
              <a:t>&lt;(</a:t>
            </a:r>
            <a:r>
              <a:rPr lang="zh-CN" altLang="en-US" dirty="0"/>
              <a:t>￣</a:t>
            </a:r>
            <a:r>
              <a:rPr lang="en-US" altLang="zh-CN" dirty="0"/>
              <a:t>︶</a:t>
            </a:r>
            <a:r>
              <a:rPr lang="zh-CN" altLang="en-US" dirty="0"/>
              <a:t>￣</a:t>
            </a:r>
            <a:r>
              <a:rPr lang="en-US" altLang="zh-CN" dirty="0"/>
              <a:t>)↗[GO!]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162484F-973E-4284-AD2C-1454F303BD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/>
              <a:t>?= </a:t>
            </a:r>
            <a:r>
              <a:rPr lang="en-US" altLang="zh-CN" dirty="0"/>
              <a:t>      </a:t>
            </a:r>
            <a:r>
              <a:rPr lang="zh-CN" altLang="en-US" dirty="0"/>
              <a:t>正向肯定预查（</a:t>
            </a:r>
            <a:r>
              <a:rPr lang="en-US" altLang="zh-CN" dirty="0"/>
              <a:t>look ahead positive assert</a:t>
            </a:r>
            <a:r>
              <a:rPr lang="zh-CN" altLang="en-US" dirty="0"/>
              <a:t>），在任何匹配</a:t>
            </a:r>
            <a:r>
              <a:rPr lang="en-US" altLang="zh-CN" dirty="0"/>
              <a:t>pattern</a:t>
            </a:r>
            <a:r>
              <a:rPr lang="zh-CN" altLang="en-US" dirty="0"/>
              <a:t>的字符串开始处匹配查找字符串。这是一个非获取匹配，也就是说，该匹配不需要获取供以后使用。</a:t>
            </a:r>
            <a:endParaRPr lang="en-US" altLang="zh-CN" dirty="0"/>
          </a:p>
          <a:p>
            <a:r>
              <a:rPr lang="zh-CN" altLang="en-US" dirty="0"/>
              <a:t>例如，“</a:t>
            </a:r>
            <a:r>
              <a:rPr lang="en-US" altLang="zh-CN" dirty="0"/>
              <a:t>Windows(? =95|98|NT|2000)”</a:t>
            </a:r>
            <a:r>
              <a:rPr lang="zh-CN" altLang="en-US" dirty="0"/>
              <a:t>能匹配“</a:t>
            </a:r>
            <a:r>
              <a:rPr lang="en-US" altLang="zh-CN" dirty="0"/>
              <a:t>Windows2000”</a:t>
            </a:r>
            <a:r>
              <a:rPr lang="zh-CN" altLang="en-US" dirty="0"/>
              <a:t>中的“</a:t>
            </a:r>
            <a:r>
              <a:rPr lang="en-US" altLang="zh-CN" dirty="0"/>
              <a:t>Windows”</a:t>
            </a:r>
            <a:r>
              <a:rPr lang="zh-CN" altLang="en-US" dirty="0"/>
              <a:t>，但不能匹配“</a:t>
            </a:r>
            <a:r>
              <a:rPr lang="en-US" altLang="zh-CN" dirty="0"/>
              <a:t>Windows3.1”</a:t>
            </a:r>
            <a:r>
              <a:rPr lang="zh-CN" altLang="en-US" dirty="0"/>
              <a:t>中的 “</a:t>
            </a:r>
            <a:r>
              <a:rPr lang="en-US" altLang="zh-CN" dirty="0"/>
              <a:t>Windows”</a:t>
            </a:r>
            <a:r>
              <a:rPr lang="zh-CN" altLang="en-US" dirty="0"/>
              <a:t>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相似的  </a:t>
            </a:r>
            <a:r>
              <a:rPr lang="en-US" altLang="zh-CN" b="1" dirty="0"/>
              <a:t>?!</a:t>
            </a:r>
            <a:r>
              <a:rPr lang="en-US" altLang="zh-CN" dirty="0"/>
              <a:t>  </a:t>
            </a:r>
            <a:r>
              <a:rPr lang="zh-CN" altLang="en-US" dirty="0"/>
              <a:t>正向否定预查</a:t>
            </a:r>
            <a:endParaRPr lang="en-US" altLang="zh-CN" dirty="0"/>
          </a:p>
          <a:p>
            <a:r>
              <a:rPr lang="en-US" altLang="zh-CN" b="1" dirty="0"/>
              <a:t>?&lt;=</a:t>
            </a:r>
            <a:r>
              <a:rPr lang="en-US" altLang="zh-CN" dirty="0"/>
              <a:t> </a:t>
            </a:r>
            <a:r>
              <a:rPr lang="zh-CN" altLang="en-US" dirty="0"/>
              <a:t>反向肯定预查</a:t>
            </a:r>
            <a:r>
              <a:rPr lang="en-US" altLang="zh-CN" dirty="0"/>
              <a:t> </a:t>
            </a:r>
            <a:r>
              <a:rPr lang="en-US" altLang="zh-CN" b="1" dirty="0"/>
              <a:t>?&lt;!</a:t>
            </a:r>
            <a:r>
              <a:rPr lang="en-US" altLang="zh-CN" dirty="0"/>
              <a:t>  </a:t>
            </a:r>
            <a:r>
              <a:rPr lang="zh-CN" altLang="en-US" dirty="0"/>
              <a:t>反向否定预查</a:t>
            </a:r>
          </a:p>
        </p:txBody>
      </p:sp>
    </p:spTree>
    <p:extLst>
      <p:ext uri="{BB962C8B-B14F-4D97-AF65-F5344CB8AC3E}">
        <p14:creationId xmlns:p14="http://schemas.microsoft.com/office/powerpoint/2010/main" val="390004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8DABB4-A867-4128-A2FF-9BA5662CA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情景重现（</a:t>
            </a:r>
            <a:r>
              <a:rPr lang="en-US" altLang="zh-CN" dirty="0"/>
              <a:t>3</a:t>
            </a:r>
            <a:r>
              <a:rPr lang="zh-CN" altLang="en-US" dirty="0"/>
              <a:t>）＞</a:t>
            </a:r>
            <a:r>
              <a:rPr lang="en-US" altLang="zh-CN" dirty="0"/>
              <a:t>﹏</a:t>
            </a:r>
            <a:r>
              <a:rPr lang="zh-CN" altLang="en-US" dirty="0"/>
              <a:t>＜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40EA342-AC17-4E05-B353-BB568AD56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学过基本语法</a:t>
            </a:r>
            <a:r>
              <a:rPr lang="en-US" altLang="zh-CN" dirty="0"/>
              <a:t>(2)</a:t>
            </a:r>
            <a:r>
              <a:rPr lang="zh-CN" altLang="en-US" dirty="0"/>
              <a:t>后，黄老师不费吹灰之力就刷完了今天的洛谷</a:t>
            </a:r>
            <a:endParaRPr lang="en-US" altLang="zh-CN" dirty="0"/>
          </a:p>
          <a:p>
            <a:r>
              <a:rPr lang="en-US" altLang="zh-CN" b="1" dirty="0"/>
              <a:t>^(?!\d+$)[\da-</a:t>
            </a:r>
            <a:r>
              <a:rPr lang="en-US" altLang="zh-CN" b="1" dirty="0" err="1"/>
              <a:t>zA</a:t>
            </a:r>
            <a:r>
              <a:rPr lang="en-US" altLang="zh-CN" b="1" dirty="0"/>
              <a:t>-Z]+$ </a:t>
            </a:r>
          </a:p>
          <a:p>
            <a:r>
              <a:rPr lang="zh-CN" altLang="en-US" dirty="0"/>
              <a:t>鄢老师也对正则表达式产生了浓厚的兴趣</a:t>
            </a:r>
            <a:endParaRPr lang="en-US" altLang="zh-CN" dirty="0"/>
          </a:p>
          <a:p>
            <a:r>
              <a:rPr lang="zh-CN" altLang="en-US" dirty="0"/>
              <a:t>他给问题求解的萌新们布置了一次</a:t>
            </a:r>
            <a:r>
              <a:rPr lang="en-US" altLang="zh-CN" dirty="0" err="1"/>
              <a:t>oj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2C9A0C5-788F-4207-9A2B-2DC273F79E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82" y="3839797"/>
            <a:ext cx="10515600" cy="275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10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FAA98B-034B-4DF7-877C-9DAA1C4A5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明天的</a:t>
            </a:r>
            <a:r>
              <a:rPr lang="en-US" altLang="zh-CN" dirty="0"/>
              <a:t>OJ</a:t>
            </a:r>
            <a:r>
              <a:rPr lang="zh-CN" altLang="en-US" dirty="0"/>
              <a:t>（假的）</a:t>
            </a:r>
            <a:r>
              <a:rPr lang="en-US" altLang="zh-CN" dirty="0"/>
              <a:t>(</a:t>
            </a:r>
            <a:r>
              <a:rPr lang="zh-CN" altLang="en-US" dirty="0"/>
              <a:t>￢</a:t>
            </a:r>
            <a:r>
              <a:rPr lang="en-US" altLang="zh-CN" dirty="0"/>
              <a:t>︿̫̿</a:t>
            </a:r>
            <a:r>
              <a:rPr lang="zh-CN" altLang="en-US" dirty="0"/>
              <a:t>￢☆</a:t>
            </a:r>
            <a:r>
              <a:rPr lang="en-US" altLang="zh-CN" dirty="0"/>
              <a:t>)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0ACCEDEF-C6CF-4059-A65B-8109D1F434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662"/>
            <a:ext cx="12354223" cy="5888728"/>
          </a:xfrm>
        </p:spPr>
      </p:pic>
    </p:spTree>
    <p:extLst>
      <p:ext uri="{BB962C8B-B14F-4D97-AF65-F5344CB8AC3E}">
        <p14:creationId xmlns:p14="http://schemas.microsoft.com/office/powerpoint/2010/main" val="33959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2CF9EC-AB02-4476-A0BB-1D6AB043A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情景重现（</a:t>
            </a:r>
            <a:r>
              <a:rPr lang="en-US" altLang="zh-CN" dirty="0"/>
              <a:t>3</a:t>
            </a:r>
            <a:r>
              <a:rPr lang="zh-CN" altLang="en-US" dirty="0"/>
              <a:t>）＞</a:t>
            </a:r>
            <a:r>
              <a:rPr lang="en-US" altLang="zh-CN" dirty="0"/>
              <a:t>﹏</a:t>
            </a:r>
            <a:r>
              <a:rPr lang="zh-CN" altLang="en-US" dirty="0"/>
              <a:t>＜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B0B2F7-5F21-4141-A983-FD5160BF5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李晗同学发现不少邮箱名字中还有不少中文，愁眉不展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A7CC41E-B8B6-440A-AD38-9A988EEDB9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31" y="2558015"/>
            <a:ext cx="4133711" cy="355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2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84E102-79BD-4392-958D-726B10687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基本语法（</a:t>
            </a:r>
            <a:r>
              <a:rPr lang="en-US" altLang="zh-CN" dirty="0"/>
              <a:t>3</a:t>
            </a:r>
            <a:r>
              <a:rPr lang="zh-CN" altLang="en-US" dirty="0"/>
              <a:t>）</a:t>
            </a:r>
            <a:r>
              <a:rPr lang="en-US" altLang="zh-CN" dirty="0"/>
              <a:t>(๑•̀</a:t>
            </a:r>
            <a:r>
              <a:rPr lang="zh-CN" altLang="en-US" dirty="0"/>
              <a:t>ㅂ</a:t>
            </a:r>
            <a:r>
              <a:rPr lang="en-US" altLang="zh-CN" dirty="0"/>
              <a:t>•́)و✧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6D31C55-2372-461B-8EBF-A57B23D95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正则表达式也是能匹配中文的！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BCD4BF3-4840-44AA-9AD2-91429A300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899" y="823913"/>
            <a:ext cx="6286500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31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DDADFC-D601-4B74-BAD1-020CD645D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  <a:r>
              <a:rPr lang="en-US" altLang="zh-CN" dirty="0"/>
              <a:t>( •̀ ω •́ )y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F625B6C-4BB9-4450-B214-E945EE4B6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本次</a:t>
            </a:r>
            <a:r>
              <a:rPr lang="en-US" altLang="zh-CN" dirty="0" err="1"/>
              <a:t>ot</a:t>
            </a:r>
            <a:r>
              <a:rPr lang="zh-CN" altLang="en-US" dirty="0"/>
              <a:t>首先会介绍正表达式的功能、语法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  </a:t>
            </a:r>
            <a:r>
              <a:rPr lang="zh-CN" altLang="en-US" dirty="0"/>
              <a:t>并会穿插一些演示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9DBA449-BF35-4C93-9484-1D7AAA22B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583851"/>
            <a:ext cx="3086100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78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CED0E3-354F-43C6-AE8D-CE1F7E77C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基本语法（</a:t>
            </a:r>
            <a:r>
              <a:rPr lang="en-US" altLang="zh-CN" dirty="0"/>
              <a:t>3</a:t>
            </a:r>
            <a:r>
              <a:rPr lang="zh-CN" altLang="en-US" dirty="0"/>
              <a:t>）</a:t>
            </a:r>
            <a:r>
              <a:rPr lang="en-US" altLang="zh-CN" dirty="0"/>
              <a:t>(๑•̀</a:t>
            </a:r>
            <a:r>
              <a:rPr lang="zh-CN" altLang="en-US" dirty="0"/>
              <a:t>ㅂ</a:t>
            </a:r>
            <a:r>
              <a:rPr lang="en-US" altLang="zh-CN" dirty="0"/>
              <a:t>•́)و✧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2A30563-7FC0-4BA2-BC33-7758B0B9C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首先将汉字转化成编码  比如</a:t>
            </a:r>
            <a:r>
              <a:rPr lang="en-US" altLang="zh-CN" dirty="0"/>
              <a:t>utf-8</a:t>
            </a:r>
          </a:p>
          <a:p>
            <a:r>
              <a:rPr lang="zh-CN" altLang="en-US" dirty="0"/>
              <a:t>汉字在正则表示为</a:t>
            </a:r>
            <a:r>
              <a:rPr lang="en-US" altLang="zh-CN" b="1" dirty="0"/>
              <a:t>[\u4e00-\u9fa5]</a:t>
            </a:r>
          </a:p>
          <a:p>
            <a:r>
              <a:rPr lang="zh-CN" altLang="en-US" dirty="0"/>
              <a:t>具体可以自行搜索在线编码转换器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0A007CD-D0EB-4A51-92E6-9159DE91A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625"/>
            <a:ext cx="12192000" cy="349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31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4EA056-23BC-4895-95A8-ADB1AB699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基本语法（</a:t>
            </a:r>
            <a:r>
              <a:rPr lang="en-US" altLang="zh-CN" dirty="0"/>
              <a:t>3</a:t>
            </a:r>
            <a:r>
              <a:rPr lang="zh-CN" altLang="en-US" dirty="0"/>
              <a:t>）</a:t>
            </a:r>
            <a:r>
              <a:rPr lang="en-US" altLang="zh-CN" dirty="0"/>
              <a:t>(๑•̀</a:t>
            </a:r>
            <a:r>
              <a:rPr lang="zh-CN" altLang="en-US" dirty="0"/>
              <a:t>ㅂ</a:t>
            </a:r>
            <a:r>
              <a:rPr lang="en-US" altLang="zh-CN" dirty="0"/>
              <a:t>•́)و✧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63F7732-4658-48E8-AAFB-A30A12765A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/>
              <a:t>^[A-Za-z0-9\u4e00-\u9fa5]+@[a-zA-Z0-9_-]+(\.[a-zA-Z0-9_-]+)+$</a:t>
            </a:r>
          </a:p>
          <a:p>
            <a:r>
              <a:rPr lang="zh-CN" altLang="en-US" dirty="0"/>
              <a:t>人杰地灵，大功甫成</a:t>
            </a:r>
          </a:p>
        </p:txBody>
      </p:sp>
    </p:spTree>
    <p:extLst>
      <p:ext uri="{BB962C8B-B14F-4D97-AF65-F5344CB8AC3E}">
        <p14:creationId xmlns:p14="http://schemas.microsoft.com/office/powerpoint/2010/main" val="17505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6DA99F-E4F9-4D4F-95C0-3D712C6F8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基本语法（</a:t>
            </a:r>
            <a:r>
              <a:rPr lang="en-US" altLang="zh-CN" dirty="0"/>
              <a:t>3</a:t>
            </a:r>
            <a:r>
              <a:rPr lang="zh-CN" altLang="en-US" dirty="0"/>
              <a:t>）</a:t>
            </a:r>
            <a:r>
              <a:rPr lang="en-US" altLang="zh-CN" dirty="0"/>
              <a:t>(</a:t>
            </a:r>
            <a:r>
              <a:rPr lang="th-TH" altLang="zh-CN" dirty="0"/>
              <a:t>๑•̀</a:t>
            </a:r>
            <a:r>
              <a:rPr lang="ko-KR" altLang="en-US" dirty="0"/>
              <a:t>ㅂ</a:t>
            </a:r>
            <a:r>
              <a:rPr lang="en-US" altLang="ko-KR" dirty="0"/>
              <a:t>•́)</a:t>
            </a:r>
            <a:r>
              <a:rPr lang="ar-AE" altLang="zh-CN" dirty="0"/>
              <a:t>و✧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ED699BB-6102-4066-8DA5-54F55029F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优先级忘说了呜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DAA3701-BB2E-4FB1-85D1-90AB3E2CBD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3" y="681037"/>
            <a:ext cx="13049748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39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E721F6-1D11-4378-B501-4CF612CD1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情景剧大结局</a:t>
            </a:r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11161429-FE87-4F12-B677-2B12C9B1F9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04" y="1690688"/>
            <a:ext cx="2444750" cy="210185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31FE980-79CB-412B-9328-F03D3709DB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7"/>
          <a:stretch/>
        </p:blipFill>
        <p:spPr>
          <a:xfrm>
            <a:off x="1007304" y="4106862"/>
            <a:ext cx="2444750" cy="21209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4491A0E4-CBB3-4B0C-9BA8-985237414CF0}"/>
              </a:ext>
            </a:extLst>
          </p:cNvPr>
          <p:cNvSpPr txBox="1"/>
          <p:nvPr/>
        </p:nvSpPr>
        <p:spPr>
          <a:xfrm>
            <a:off x="4542184" y="1690688"/>
            <a:ext cx="60628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/>
              <a:t>问题求解</a:t>
            </a:r>
            <a:r>
              <a:rPr lang="en-US" altLang="zh-CN" sz="4400" dirty="0"/>
              <a:t>19</a:t>
            </a:r>
            <a:r>
              <a:rPr lang="zh-CN" altLang="en-US" sz="4400" dirty="0"/>
              <a:t>级的萌新们也都顺利的做完了</a:t>
            </a:r>
            <a:r>
              <a:rPr lang="en-US" altLang="zh-CN" sz="4400" dirty="0"/>
              <a:t>OJ</a:t>
            </a:r>
            <a:endParaRPr lang="zh-CN" altLang="en-US" sz="44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ECBD216-B10F-4E22-B221-459601BF70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722" y="1436736"/>
            <a:ext cx="5846278" cy="456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11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554B01-F232-4A08-B084-DF8F19273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要自己实现正则表达式吗</a:t>
            </a:r>
            <a:r>
              <a:rPr lang="en-US" altLang="zh-CN" dirty="0"/>
              <a:t>&lt;</a:t>
            </a:r>
            <a:r>
              <a:rPr lang="zh-CN" altLang="en-US" dirty="0"/>
              <a:t>。</a:t>
            </a:r>
            <a:r>
              <a:rPr lang="en-US" altLang="zh-CN" dirty="0"/>
              <a:t>)#)))≦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37ADF79-92ED-418B-91DF-1D0660529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有兴趣的话也可以尝试自己实现正则表达式</a:t>
            </a:r>
            <a:endParaRPr lang="en-US" altLang="zh-CN" dirty="0"/>
          </a:p>
          <a:p>
            <a:r>
              <a:rPr lang="zh-CN" altLang="en-US" dirty="0"/>
              <a:t>以下图片来自知乎大神的分享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0AD8272-7425-4E35-8E1F-B8427C15E8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46" y="163789"/>
            <a:ext cx="116058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86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D03F1E-5D1D-46C4-A550-AE3E93720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调用就完事了</a:t>
            </a:r>
            <a:r>
              <a:rPr lang="en-US" altLang="zh-CN" dirty="0"/>
              <a:t>(⊙o⊙)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FE251EF-C247-494C-B177-309F0E9BF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Python </a:t>
            </a:r>
            <a:r>
              <a:rPr lang="zh-CN" altLang="en-US" dirty="0"/>
              <a:t>自</a:t>
            </a:r>
            <a:r>
              <a:rPr lang="en-US" altLang="zh-CN" dirty="0"/>
              <a:t>1.5</a:t>
            </a:r>
            <a:r>
              <a:rPr lang="zh-CN" altLang="en-US" dirty="0"/>
              <a:t>版本起增加了</a:t>
            </a:r>
            <a:r>
              <a:rPr lang="en-US" altLang="zh-CN" dirty="0"/>
              <a:t>re </a:t>
            </a:r>
            <a:r>
              <a:rPr lang="zh-CN" altLang="en-US" dirty="0"/>
              <a:t>模块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import re</a:t>
            </a:r>
          </a:p>
          <a:p>
            <a:endParaRPr lang="en-US" altLang="zh-CN" dirty="0"/>
          </a:p>
          <a:p>
            <a:r>
              <a:rPr lang="en-US" altLang="zh-CN" dirty="0"/>
              <a:t>re </a:t>
            </a:r>
            <a:r>
              <a:rPr lang="zh-CN" altLang="en-US" dirty="0"/>
              <a:t>模块使 </a:t>
            </a:r>
            <a:r>
              <a:rPr lang="en-US" altLang="zh-CN" dirty="0"/>
              <a:t>Python </a:t>
            </a:r>
            <a:r>
              <a:rPr lang="zh-CN" altLang="en-US" dirty="0"/>
              <a:t>语言拥有全部</a:t>
            </a:r>
            <a:r>
              <a:rPr lang="en-US" altLang="zh-CN" dirty="0"/>
              <a:t>(</a:t>
            </a:r>
            <a:r>
              <a:rPr lang="zh-CN" altLang="en-US" dirty="0"/>
              <a:t>假的</a:t>
            </a:r>
            <a:r>
              <a:rPr lang="en-US" altLang="zh-CN" dirty="0"/>
              <a:t>)</a:t>
            </a:r>
            <a:r>
              <a:rPr lang="zh-CN" altLang="en-US" dirty="0"/>
              <a:t>的正则表达式功能。</a:t>
            </a:r>
          </a:p>
        </p:txBody>
      </p:sp>
    </p:spTree>
    <p:extLst>
      <p:ext uri="{BB962C8B-B14F-4D97-AF65-F5344CB8AC3E}">
        <p14:creationId xmlns:p14="http://schemas.microsoft.com/office/powerpoint/2010/main" val="39795389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2B6433-51E1-43D8-BBEE-0BA5802E4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调用就完事了</a:t>
            </a:r>
            <a:r>
              <a:rPr lang="en-US" altLang="zh-CN" dirty="0"/>
              <a:t>(</a:t>
            </a:r>
            <a:r>
              <a:rPr lang="zh-CN" altLang="en-US" dirty="0"/>
              <a:t>￢</a:t>
            </a:r>
            <a:r>
              <a:rPr lang="en-US" altLang="zh-CN" dirty="0"/>
              <a:t>︿̫̿</a:t>
            </a:r>
            <a:r>
              <a:rPr lang="zh-CN" altLang="en-US" dirty="0"/>
              <a:t>￢☆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89CB38B-11E2-4B37-8354-69EB4E1391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/>
              <a:t>re.match</a:t>
            </a:r>
            <a:r>
              <a:rPr lang="en-US" altLang="zh-CN" dirty="0"/>
              <a:t> </a:t>
            </a:r>
            <a:r>
              <a:rPr lang="zh-CN" altLang="en-US" dirty="0"/>
              <a:t>尝试从字符串的起始位置匹配一个模式。</a:t>
            </a:r>
            <a:endParaRPr lang="en-US" altLang="zh-CN" dirty="0"/>
          </a:p>
          <a:p>
            <a:r>
              <a:rPr lang="en-US" altLang="zh-CN" dirty="0"/>
              <a:t>re.search </a:t>
            </a:r>
            <a:r>
              <a:rPr lang="zh-CN" altLang="en-US" dirty="0"/>
              <a:t>扫描整个字符串并返回第一个成功的匹配。</a:t>
            </a:r>
            <a:endParaRPr lang="en-US" altLang="zh-CN" dirty="0"/>
          </a:p>
          <a:p>
            <a:r>
              <a:rPr lang="en-US" altLang="zh-CN" dirty="0"/>
              <a:t>Python </a:t>
            </a:r>
            <a:r>
              <a:rPr lang="zh-CN" altLang="en-US" dirty="0"/>
              <a:t>的 </a:t>
            </a:r>
            <a:r>
              <a:rPr lang="en-US" altLang="zh-CN" dirty="0"/>
              <a:t>re </a:t>
            </a:r>
            <a:r>
              <a:rPr lang="zh-CN" altLang="en-US" dirty="0"/>
              <a:t>模块提供了</a:t>
            </a:r>
            <a:r>
              <a:rPr lang="en-US" altLang="zh-CN" dirty="0" err="1"/>
              <a:t>re.sub</a:t>
            </a:r>
            <a:r>
              <a:rPr lang="zh-CN" altLang="en-US" dirty="0"/>
              <a:t>用于替换字符串中的匹配项。</a:t>
            </a:r>
            <a:endParaRPr lang="en-US" altLang="zh-CN" dirty="0"/>
          </a:p>
          <a:p>
            <a:r>
              <a:rPr lang="en-US" altLang="zh-CN" dirty="0"/>
              <a:t>re.compile</a:t>
            </a:r>
            <a:r>
              <a:rPr lang="zh-CN" altLang="en-US" dirty="0"/>
              <a:t>函数</a:t>
            </a:r>
            <a:endParaRPr lang="en-US" altLang="zh-CN" dirty="0"/>
          </a:p>
          <a:p>
            <a:r>
              <a:rPr lang="en-US" altLang="zh-CN" dirty="0" err="1"/>
              <a:t>findall</a:t>
            </a:r>
            <a:r>
              <a:rPr lang="zh-CN" altLang="en-US" dirty="0"/>
              <a:t>函数</a:t>
            </a:r>
            <a:endParaRPr lang="en-US" altLang="zh-CN" dirty="0"/>
          </a:p>
          <a:p>
            <a:r>
              <a:rPr lang="en-US" altLang="zh-CN" dirty="0" err="1"/>
              <a:t>re.finditer</a:t>
            </a:r>
            <a:endParaRPr lang="en-US" altLang="zh-CN" dirty="0"/>
          </a:p>
          <a:p>
            <a:r>
              <a:rPr lang="en-US" altLang="zh-CN" dirty="0" err="1"/>
              <a:t>re.split</a:t>
            </a: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  <a:p>
            <a:endParaRPr lang="en-US" altLang="zh-CN" dirty="0"/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075529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314414-D8E7-4A7F-BB72-3994D2A49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拓展</a:t>
            </a:r>
            <a:r>
              <a:rPr lang="en-US" altLang="zh-CN" dirty="0"/>
              <a:t>O(*</a:t>
            </a:r>
            <a:r>
              <a:rPr lang="zh-CN" altLang="en-US" dirty="0"/>
              <a:t>￣▽￣*</a:t>
            </a:r>
            <a:r>
              <a:rPr lang="en-US" altLang="zh-CN" dirty="0"/>
              <a:t>)</a:t>
            </a:r>
            <a:r>
              <a:rPr lang="zh-CN" altLang="en-US" dirty="0"/>
              <a:t>ブ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45580B1-E401-4892-A0E9-A72F4583D9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停一下</a:t>
            </a:r>
            <a:endParaRPr lang="en-US" altLang="zh-CN" dirty="0"/>
          </a:p>
          <a:p>
            <a:r>
              <a:rPr lang="zh-CN" altLang="en-US" dirty="0"/>
              <a:t>鄢老师还有话要说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BF899A8-8778-4CEF-954F-E654F28FF0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74" y="501650"/>
            <a:ext cx="6276975" cy="599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29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ED7D83-89D3-4748-9AC6-A84C847E8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更多的应用</a:t>
            </a:r>
            <a:r>
              <a:rPr lang="en-US" altLang="zh-CN" dirty="0"/>
              <a:t>(o</a:t>
            </a:r>
            <a:r>
              <a:rPr lang="zh-CN" altLang="en-US" dirty="0"/>
              <a:t>゜▽゜</a:t>
            </a:r>
            <a:r>
              <a:rPr lang="en-US" altLang="zh-CN" dirty="0"/>
              <a:t>)o☆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01626D0-18F5-4310-A25D-EB9FD2795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正则表达式有什么用呢</a:t>
            </a:r>
            <a:r>
              <a:rPr lang="en-US" altLang="zh-CN" dirty="0"/>
              <a:t>~</a:t>
            </a:r>
          </a:p>
          <a:p>
            <a:r>
              <a:rPr lang="zh-CN" altLang="en-US" dirty="0"/>
              <a:t>验证用户名和密码</a:t>
            </a:r>
            <a:endParaRPr lang="en-US" altLang="zh-CN" dirty="0"/>
          </a:p>
          <a:p>
            <a:r>
              <a:rPr lang="zh-CN" altLang="en-US" dirty="0"/>
              <a:t>验证电话手机号码</a:t>
            </a:r>
            <a:endParaRPr lang="en-US" altLang="zh-CN" dirty="0"/>
          </a:p>
          <a:p>
            <a:r>
              <a:rPr lang="zh-CN" altLang="en-US" dirty="0"/>
              <a:t>匹配网址</a:t>
            </a:r>
            <a:endParaRPr lang="en-US" altLang="zh-CN" dirty="0"/>
          </a:p>
          <a:p>
            <a:r>
              <a:rPr lang="zh-CN" altLang="en-US" dirty="0"/>
              <a:t>小爬虫</a:t>
            </a:r>
            <a:r>
              <a:rPr lang="en-US" altLang="zh-CN" dirty="0"/>
              <a:t>~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317925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419056-1F5C-4061-884D-40C29AA28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违法内容</a:t>
            </a:r>
            <a:r>
              <a:rPr lang="en-US" altLang="zh-CN" dirty="0"/>
              <a:t>(●‘◡’●)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1C3C60D-1C25-45CC-A6B6-EA3A61F2CFBA}"/>
              </a:ext>
            </a:extLst>
          </p:cNvPr>
          <p:cNvSpPr txBox="1"/>
          <p:nvPr/>
        </p:nvSpPr>
        <p:spPr>
          <a:xfrm>
            <a:off x="357809" y="1590261"/>
            <a:ext cx="83886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这个操作之前你先要通过</a:t>
            </a:r>
            <a:r>
              <a:rPr lang="en-US" altLang="zh-CN" sz="2000" dirty="0"/>
              <a:t>pip</a:t>
            </a:r>
            <a:r>
              <a:rPr lang="zh-CN" altLang="en-US" sz="2000" dirty="0"/>
              <a:t>自动下载</a:t>
            </a:r>
            <a:r>
              <a:rPr lang="en-US" altLang="zh-CN" sz="2000" dirty="0" err="1"/>
              <a:t>SpeechRecognition</a:t>
            </a:r>
            <a:endParaRPr lang="en-US" altLang="zh-CN" sz="2000" dirty="0"/>
          </a:p>
          <a:p>
            <a:endParaRPr lang="en-US" altLang="zh-CN" sz="2000" dirty="0"/>
          </a:p>
          <a:p>
            <a:r>
              <a:rPr lang="en-US" altLang="zh-CN" sz="2000" dirty="0" err="1"/>
              <a:t>cmd</a:t>
            </a:r>
            <a:r>
              <a:rPr lang="zh-CN" altLang="en-US" sz="2000" dirty="0"/>
              <a:t>里面输入 </a:t>
            </a:r>
            <a:r>
              <a:rPr lang="en-US" altLang="zh-CN" sz="2000" dirty="0"/>
              <a:t>pip install </a:t>
            </a:r>
            <a:r>
              <a:rPr lang="en-US" altLang="zh-CN" sz="2000" dirty="0" err="1"/>
              <a:t>SpeechRecognition</a:t>
            </a:r>
            <a:r>
              <a:rPr lang="en-US" altLang="zh-CN" sz="2000" dirty="0"/>
              <a:t>(</a:t>
            </a:r>
            <a:r>
              <a:rPr lang="zh-CN" altLang="en-US" sz="2000" dirty="0"/>
              <a:t>从镜像源下载更快</a:t>
            </a:r>
            <a:r>
              <a:rPr lang="en-US" altLang="zh-CN" sz="2000" dirty="0"/>
              <a:t>)</a:t>
            </a:r>
          </a:p>
          <a:p>
            <a:endParaRPr lang="en-US" altLang="zh-CN" sz="2000" dirty="0"/>
          </a:p>
          <a:p>
            <a:r>
              <a:rPr lang="zh-CN" altLang="en-US" sz="2000" dirty="0"/>
              <a:t>然后你需要通过格式工厂将听说课的短文听写文件格式从</a:t>
            </a:r>
            <a:r>
              <a:rPr lang="en-US" altLang="zh-CN" sz="2000" dirty="0"/>
              <a:t>MP3</a:t>
            </a:r>
            <a:r>
              <a:rPr lang="zh-CN" altLang="en-US" sz="2000" dirty="0"/>
              <a:t>转换成</a:t>
            </a:r>
            <a:r>
              <a:rPr lang="en-US" altLang="zh-CN" sz="2000" dirty="0"/>
              <a:t>WAV</a:t>
            </a:r>
          </a:p>
          <a:p>
            <a:endParaRPr lang="en-US" altLang="zh-CN" sz="2000" dirty="0"/>
          </a:p>
          <a:p>
            <a:r>
              <a:rPr lang="zh-CN" altLang="en-US" sz="2000" dirty="0"/>
              <a:t>接下来通过</a:t>
            </a:r>
            <a:r>
              <a:rPr lang="en-US" altLang="zh-CN" sz="2000" dirty="0" err="1"/>
              <a:t>SpeechRecognition</a:t>
            </a:r>
            <a:r>
              <a:rPr lang="zh-CN" altLang="en-US" sz="2000" dirty="0"/>
              <a:t>进行语音录入</a:t>
            </a:r>
            <a:endParaRPr lang="en-US" altLang="zh-CN" sz="2000" dirty="0"/>
          </a:p>
          <a:p>
            <a:endParaRPr lang="en-US" altLang="zh-CN" sz="2000" dirty="0"/>
          </a:p>
          <a:p>
            <a:r>
              <a:rPr lang="zh-CN" altLang="en-US" sz="2000" dirty="0"/>
              <a:t>通过正则表达式搜索文章末问题中的几个关键词，大致得出在原文中的位置</a:t>
            </a:r>
            <a:endParaRPr lang="en-US" altLang="zh-CN" sz="2000" dirty="0"/>
          </a:p>
          <a:p>
            <a:endParaRPr lang="en-US" altLang="zh-CN" sz="2000" dirty="0"/>
          </a:p>
          <a:p>
            <a:r>
              <a:rPr lang="zh-CN" altLang="en-US" sz="2000" dirty="0"/>
              <a:t>做完作业</a:t>
            </a:r>
            <a:endParaRPr lang="en-US" altLang="zh-CN" sz="2000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C006EC4C-85BF-43D7-B163-65798DCED8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09" y="1252331"/>
            <a:ext cx="4740965" cy="4672056"/>
          </a:xfrm>
        </p:spPr>
      </p:pic>
    </p:spTree>
    <p:extLst>
      <p:ext uri="{BB962C8B-B14F-4D97-AF65-F5344CB8AC3E}">
        <p14:creationId xmlns:p14="http://schemas.microsoft.com/office/powerpoint/2010/main" val="144356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1D4755-FD6A-4521-B2B9-25A492C3D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情景重现</a:t>
            </a:r>
            <a:r>
              <a:rPr lang="en-US" altLang="zh-CN" dirty="0"/>
              <a:t>~ o(*</a:t>
            </a:r>
            <a:r>
              <a:rPr lang="zh-CN" altLang="en-US" dirty="0"/>
              <a:t>￣▽￣*</a:t>
            </a:r>
            <a:r>
              <a:rPr lang="en-US" altLang="zh-CN" dirty="0"/>
              <a:t>)o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E6FE66E-AD4C-4C31-B884-4353B821B9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/>
              <a:t>一天，魏老师在刷洛谷，他遇到了一个奇怪的问题。</a:t>
            </a:r>
            <a:endParaRPr lang="en-US" altLang="zh-CN" sz="3600" dirty="0"/>
          </a:p>
          <a:p>
            <a:endParaRPr lang="en-US" altLang="zh-CN" sz="3600" dirty="0"/>
          </a:p>
          <a:p>
            <a:endParaRPr lang="zh-CN" altLang="en-US" sz="36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B180145-FB78-49FC-83C7-D4FF7D0BFF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" y="538622"/>
            <a:ext cx="12192000" cy="578075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2AFF1F6-F140-477B-915C-230FDA304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4343" y="1027906"/>
            <a:ext cx="6474513" cy="451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04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6E33D8-D0AD-44DD-9A8E-92D0C85C9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U•</a:t>
            </a:r>
            <a:r>
              <a:rPr lang="zh-CN" altLang="en-US" dirty="0"/>
              <a:t>ェ</a:t>
            </a:r>
            <a:r>
              <a:rPr lang="en-US" altLang="zh-CN" dirty="0"/>
              <a:t>•*U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E2A279D-DABE-4079-8189-8EB858A1A5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参考资料：</a:t>
            </a:r>
            <a:endParaRPr lang="en-US" altLang="zh-CN" dirty="0"/>
          </a:p>
          <a:p>
            <a:r>
              <a:rPr lang="zh-CN" altLang="en-US" dirty="0"/>
              <a:t>知乎</a:t>
            </a:r>
            <a:endParaRPr lang="en-US" altLang="zh-CN" dirty="0"/>
          </a:p>
          <a:p>
            <a:r>
              <a:rPr lang="en-US" altLang="zh-CN" dirty="0"/>
              <a:t>《</a:t>
            </a:r>
            <a:r>
              <a:rPr lang="zh-CN" altLang="en-US" dirty="0"/>
              <a:t>情景剧的创作技巧</a:t>
            </a:r>
            <a:r>
              <a:rPr lang="en-US" altLang="zh-CN" dirty="0"/>
              <a:t>》</a:t>
            </a:r>
          </a:p>
          <a:p>
            <a:r>
              <a:rPr lang="en-US" altLang="zh-CN" dirty="0"/>
              <a:t>Runoob.com</a:t>
            </a:r>
          </a:p>
          <a:p>
            <a:r>
              <a:rPr lang="zh-CN" altLang="en-US" dirty="0"/>
              <a:t>维基百科</a:t>
            </a:r>
            <a:endParaRPr lang="en-US" altLang="zh-CN" dirty="0"/>
          </a:p>
          <a:p>
            <a:r>
              <a:rPr lang="zh-CN" altLang="en-US" dirty="0"/>
              <a:t>特别鸣谢：</a:t>
            </a:r>
            <a:endParaRPr lang="en-US" altLang="zh-CN" dirty="0"/>
          </a:p>
          <a:p>
            <a:r>
              <a:rPr lang="zh-CN" altLang="en-US" dirty="0"/>
              <a:t>蚂蚁蚂蚁</a:t>
            </a:r>
            <a:endParaRPr lang="en-US" altLang="zh-CN" dirty="0"/>
          </a:p>
          <a:p>
            <a:r>
              <a:rPr lang="zh-CN" altLang="en-US" dirty="0"/>
              <a:t>各位助教</a:t>
            </a:r>
            <a:endParaRPr lang="en-US" altLang="zh-CN" dirty="0"/>
          </a:p>
          <a:p>
            <a:r>
              <a:rPr lang="zh-CN" altLang="en-US" dirty="0"/>
              <a:t>李晗</a:t>
            </a:r>
          </a:p>
        </p:txBody>
      </p:sp>
    </p:spTree>
    <p:extLst>
      <p:ext uri="{BB962C8B-B14F-4D97-AF65-F5344CB8AC3E}">
        <p14:creationId xmlns:p14="http://schemas.microsoft.com/office/powerpoint/2010/main" val="42249935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040B27-7F17-4048-9E80-A341A530C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（</a:t>
            </a:r>
            <a:r>
              <a:rPr lang="en-US" altLang="zh-CN" dirty="0"/>
              <a:t>^O^</a:t>
            </a:r>
            <a:r>
              <a:rPr lang="zh-CN" altLang="en-US" dirty="0"/>
              <a:t>）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CD1472-D103-44A5-B0F6-04C2C0E942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4400" dirty="0"/>
              <a:t>敬请批评指正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82DF2D1-212F-40FB-B43F-FF6C45409B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079" y="365125"/>
            <a:ext cx="7878417" cy="630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35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1C13C2-FCDC-457D-B3A5-BD9AF6ABC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传统文本匹配的不足（</a:t>
            </a:r>
            <a:r>
              <a:rPr lang="en-US" altLang="zh-CN" dirty="0"/>
              <a:t>*^_^*)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33B5529-D8F8-48C5-BB37-ED6F0EBE2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比如我们想找</a:t>
            </a:r>
            <a:r>
              <a:rPr lang="en-US" altLang="zh-CN" dirty="0"/>
              <a:t>Python</a:t>
            </a:r>
            <a:r>
              <a:rPr lang="zh-CN" altLang="en-US" dirty="0"/>
              <a:t>，但有时也会写成</a:t>
            </a:r>
            <a:r>
              <a:rPr lang="en-US" altLang="zh-CN" dirty="0"/>
              <a:t>python</a:t>
            </a:r>
          </a:p>
          <a:p>
            <a:r>
              <a:rPr lang="zh-CN" altLang="en-US" dirty="0"/>
              <a:t>比如我们想找</a:t>
            </a:r>
            <a:r>
              <a:rPr lang="en-US" altLang="zh-CN" dirty="0" err="1"/>
              <a:t>colour</a:t>
            </a:r>
            <a:r>
              <a:rPr lang="zh-CN" altLang="en-US" dirty="0"/>
              <a:t>，但有时也会写成</a:t>
            </a:r>
            <a:r>
              <a:rPr lang="en-US" altLang="zh-CN" dirty="0"/>
              <a:t>color</a:t>
            </a:r>
          </a:p>
          <a:p>
            <a:r>
              <a:rPr lang="zh-CN" altLang="en-US" dirty="0"/>
              <a:t>比如我们想找呜呜呜</a:t>
            </a:r>
            <a:r>
              <a:rPr lang="en-US" altLang="zh-CN" dirty="0"/>
              <a:t>……</a:t>
            </a:r>
            <a:r>
              <a:rPr lang="zh-CN" altLang="en-US" dirty="0"/>
              <a:t>但不知道具体有多少个呜</a:t>
            </a:r>
            <a:endParaRPr lang="en-US" altLang="zh-CN" dirty="0"/>
          </a:p>
          <a:p>
            <a:r>
              <a:rPr lang="zh-CN" altLang="en-US" dirty="0"/>
              <a:t>比如我们想找</a:t>
            </a:r>
            <a:r>
              <a:rPr lang="en-US" altLang="zh-CN" dirty="0"/>
              <a:t>QQ</a:t>
            </a:r>
            <a:r>
              <a:rPr lang="zh-CN" altLang="en-US" dirty="0"/>
              <a:t>邮箱，但是</a:t>
            </a:r>
            <a:r>
              <a:rPr lang="en-US" altLang="zh-CN" dirty="0"/>
              <a:t>QQ</a:t>
            </a:r>
            <a:r>
              <a:rPr lang="zh-CN" altLang="en-US" dirty="0"/>
              <a:t>号没有固定的位数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44A7A37-7F61-4CF6-820D-643E34FCD3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9" t="36360" r="13092" b="33411"/>
          <a:stretch/>
        </p:blipFill>
        <p:spPr>
          <a:xfrm>
            <a:off x="1951055" y="681037"/>
            <a:ext cx="4592529" cy="418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77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C47CD3-A485-407B-B1EC-DF56553B1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正则表达式 定义？≧ </a:t>
            </a:r>
            <a:r>
              <a:rPr lang="en-US" altLang="zh-CN" dirty="0"/>
              <a:t>﹏ ≦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62E42AA-C078-429E-A0B0-484782A7D0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正则表达式可以解决！</a:t>
            </a:r>
            <a:endParaRPr lang="en-US" altLang="zh-CN" dirty="0"/>
          </a:p>
          <a:p>
            <a:r>
              <a:rPr lang="en-US" altLang="zh-CN" dirty="0"/>
              <a:t>Regular Expressions</a:t>
            </a:r>
          </a:p>
          <a:p>
            <a:r>
              <a:rPr lang="zh-CN" altLang="en-US" dirty="0"/>
              <a:t>正则表达式使用单个字符串来描述、匹配一系列符合某个句法规则的字符串。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645980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1C790E-FE7C-4E5C-B89F-E835FF85D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举个例子</a:t>
            </a:r>
            <a:r>
              <a:rPr lang="en-US" altLang="zh-CN" dirty="0"/>
              <a:t>(*Φ</a:t>
            </a:r>
            <a:r>
              <a:rPr lang="zh-CN" altLang="en-US" dirty="0"/>
              <a:t>皿</a:t>
            </a:r>
            <a:r>
              <a:rPr lang="en-US" altLang="zh-CN" dirty="0"/>
              <a:t>Φ*)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2C54FC3-ADCE-47D9-9807-370166A355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比如你要匹配一个</a:t>
            </a:r>
            <a:r>
              <a:rPr lang="en-US" altLang="zh-CN" dirty="0"/>
              <a:t>3~15</a:t>
            </a:r>
            <a:r>
              <a:rPr lang="zh-CN" altLang="en-US" dirty="0"/>
              <a:t>位的包含小写字母、数字、下划线、连字符的用户名时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CB9435A-081A-4257-85C4-653AD57A38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79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12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B76FD0-C546-401C-8B50-5B4937CBF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基本语法（</a:t>
            </a:r>
            <a:r>
              <a:rPr lang="en-US" altLang="zh-CN" dirty="0"/>
              <a:t>1</a:t>
            </a:r>
            <a:r>
              <a:rPr lang="zh-CN" altLang="en-US" dirty="0"/>
              <a:t>）</a:t>
            </a:r>
            <a:r>
              <a:rPr lang="en-US" altLang="zh-CN" dirty="0"/>
              <a:t>o(=•</a:t>
            </a:r>
            <a:r>
              <a:rPr lang="zh-CN" altLang="en-US" dirty="0"/>
              <a:t>ェ</a:t>
            </a:r>
            <a:r>
              <a:rPr lang="en-US" altLang="zh-CN" dirty="0"/>
              <a:t>•=)m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DB8188A-46ED-4910-BBD7-B1C28B0FF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选择</a:t>
            </a:r>
            <a:endParaRPr lang="en-US" altLang="zh-CN" dirty="0"/>
          </a:p>
          <a:p>
            <a:r>
              <a:rPr lang="zh-CN" altLang="en-US" dirty="0"/>
              <a:t>竖线 </a:t>
            </a:r>
            <a:r>
              <a:rPr lang="en-US" altLang="zh-CN" b="1" dirty="0"/>
              <a:t>| </a:t>
            </a:r>
            <a:r>
              <a:rPr lang="zh-CN" altLang="en-US" dirty="0"/>
              <a:t>代表选择（即或集），具有最低优先级。例如</a:t>
            </a:r>
            <a:r>
              <a:rPr lang="en-US" altLang="zh-CN" dirty="0" err="1"/>
              <a:t>gray|grey</a:t>
            </a:r>
            <a:r>
              <a:rPr lang="zh-CN" altLang="en-US" dirty="0"/>
              <a:t>可以匹配</a:t>
            </a:r>
            <a:r>
              <a:rPr lang="en-US" altLang="zh-CN" dirty="0"/>
              <a:t>grey</a:t>
            </a:r>
            <a:r>
              <a:rPr lang="zh-CN" altLang="en-US" dirty="0"/>
              <a:t>或</a:t>
            </a:r>
            <a:r>
              <a:rPr lang="en-US" altLang="zh-CN" dirty="0"/>
              <a:t>gray</a:t>
            </a:r>
            <a:r>
              <a:rPr lang="zh-CN" altLang="en-US" dirty="0"/>
              <a:t>。</a:t>
            </a:r>
          </a:p>
          <a:p>
            <a:r>
              <a:rPr lang="zh-CN" altLang="en-US" dirty="0"/>
              <a:t>数量限定</a:t>
            </a:r>
            <a:endParaRPr lang="en-US" altLang="zh-CN" dirty="0"/>
          </a:p>
          <a:p>
            <a:r>
              <a:rPr lang="zh-CN" altLang="en-US" dirty="0"/>
              <a:t>加号 </a:t>
            </a:r>
            <a:r>
              <a:rPr lang="en-US" altLang="zh-CN" b="1" dirty="0"/>
              <a:t>+</a:t>
            </a:r>
            <a:r>
              <a:rPr lang="en-US" altLang="zh-CN" dirty="0"/>
              <a:t> </a:t>
            </a:r>
            <a:r>
              <a:rPr lang="zh-CN" altLang="en-US" dirty="0"/>
              <a:t>代表前面的字符必须至少出现一次。（</a:t>
            </a:r>
            <a:r>
              <a:rPr lang="en-US" altLang="zh-CN" dirty="0"/>
              <a:t>1</a:t>
            </a:r>
            <a:r>
              <a:rPr lang="zh-CN" altLang="en-US" dirty="0"/>
              <a:t>次或多次）。</a:t>
            </a:r>
            <a:endParaRPr lang="en-US" altLang="zh-CN" dirty="0"/>
          </a:p>
          <a:p>
            <a:r>
              <a:rPr lang="zh-CN" altLang="en-US" dirty="0"/>
              <a:t>问号 </a:t>
            </a:r>
            <a:r>
              <a:rPr lang="en-US" altLang="zh-CN" b="1" dirty="0"/>
              <a:t>?</a:t>
            </a:r>
            <a:r>
              <a:rPr lang="en-US" altLang="zh-CN" dirty="0"/>
              <a:t> </a:t>
            </a:r>
            <a:r>
              <a:rPr lang="zh-CN" altLang="en-US" dirty="0"/>
              <a:t>代表前面的字符最多只可以出现一次。（</a:t>
            </a:r>
            <a:r>
              <a:rPr lang="en-US" altLang="zh-CN" dirty="0"/>
              <a:t>0</a:t>
            </a:r>
            <a:r>
              <a:rPr lang="zh-CN" altLang="en-US" dirty="0"/>
              <a:t>次或</a:t>
            </a:r>
            <a:r>
              <a:rPr lang="en-US" altLang="zh-CN" dirty="0"/>
              <a:t>1</a:t>
            </a:r>
            <a:r>
              <a:rPr lang="zh-CN" altLang="en-US" dirty="0"/>
              <a:t>次）。</a:t>
            </a:r>
            <a:endParaRPr lang="en-US" altLang="zh-CN" dirty="0"/>
          </a:p>
          <a:p>
            <a:r>
              <a:rPr lang="zh-CN" altLang="en-US" dirty="0"/>
              <a:t>星号 </a:t>
            </a:r>
            <a:r>
              <a:rPr lang="zh-CN" altLang="en-US" b="1" dirty="0"/>
              <a:t>*</a:t>
            </a:r>
            <a:r>
              <a:rPr lang="zh-CN" altLang="en-US" dirty="0"/>
              <a:t> 代表前面的字符可以不出现，也可以出现一次或者多次。（</a:t>
            </a:r>
            <a:r>
              <a:rPr lang="en-US" altLang="zh-CN" dirty="0"/>
              <a:t>0</a:t>
            </a:r>
            <a:r>
              <a:rPr lang="zh-CN" altLang="en-US" dirty="0"/>
              <a:t>次、</a:t>
            </a:r>
            <a:r>
              <a:rPr lang="en-US" altLang="zh-CN" dirty="0"/>
              <a:t>1</a:t>
            </a:r>
            <a:r>
              <a:rPr lang="zh-CN" altLang="en-US" dirty="0"/>
              <a:t>次或多次）。</a:t>
            </a:r>
          </a:p>
        </p:txBody>
      </p:sp>
    </p:spTree>
    <p:extLst>
      <p:ext uri="{BB962C8B-B14F-4D97-AF65-F5344CB8AC3E}">
        <p14:creationId xmlns:p14="http://schemas.microsoft.com/office/powerpoint/2010/main" val="1297730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606FCD-C343-4B27-8B27-E91A955B6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707"/>
            <a:ext cx="10515600" cy="1325563"/>
          </a:xfrm>
        </p:spPr>
        <p:txBody>
          <a:bodyPr/>
          <a:lstStyle/>
          <a:p>
            <a:r>
              <a:rPr lang="zh-CN" altLang="en-US" dirty="0"/>
              <a:t>基本语法（</a:t>
            </a:r>
            <a:r>
              <a:rPr lang="en-US" altLang="zh-CN" dirty="0"/>
              <a:t>1</a:t>
            </a:r>
            <a:r>
              <a:rPr lang="zh-CN" altLang="en-US" dirty="0"/>
              <a:t>）</a:t>
            </a:r>
            <a:r>
              <a:rPr lang="en-US" altLang="zh-CN" dirty="0"/>
              <a:t>o(=•</a:t>
            </a:r>
            <a:r>
              <a:rPr lang="zh-CN" altLang="en-US" dirty="0"/>
              <a:t>ェ</a:t>
            </a:r>
            <a:r>
              <a:rPr lang="en-US" altLang="zh-CN" dirty="0"/>
              <a:t>•=)m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41380E-DF34-409A-BFDB-5B11A6890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1843"/>
            <a:ext cx="10515600" cy="5029200"/>
          </a:xfrm>
        </p:spPr>
        <p:txBody>
          <a:bodyPr>
            <a:normAutofit/>
          </a:bodyPr>
          <a:lstStyle/>
          <a:p>
            <a:r>
              <a:rPr lang="en-US" altLang="zh-CN" b="1" dirty="0"/>
              <a:t>{n}</a:t>
            </a:r>
          </a:p>
          <a:p>
            <a:r>
              <a:rPr lang="en-US" altLang="zh-CN" dirty="0"/>
              <a:t>n</a:t>
            </a:r>
            <a:r>
              <a:rPr lang="zh-CN" altLang="en-US" dirty="0"/>
              <a:t>是一个非负整数。匹配确定的</a:t>
            </a:r>
            <a:r>
              <a:rPr lang="en-US" altLang="zh-CN" dirty="0"/>
              <a:t>n</a:t>
            </a:r>
            <a:r>
              <a:rPr lang="zh-CN" altLang="en-US" dirty="0"/>
              <a:t>次。例如，“</a:t>
            </a:r>
            <a:r>
              <a:rPr lang="en-US" altLang="zh-CN" dirty="0"/>
              <a:t>o{2}”</a:t>
            </a:r>
            <a:r>
              <a:rPr lang="zh-CN" altLang="en-US" dirty="0"/>
              <a:t>不能匹配“</a:t>
            </a:r>
            <a:r>
              <a:rPr lang="en-US" altLang="zh-CN" dirty="0"/>
              <a:t>Bob”</a:t>
            </a:r>
            <a:r>
              <a:rPr lang="zh-CN" altLang="en-US" dirty="0"/>
              <a:t>中的“</a:t>
            </a:r>
            <a:r>
              <a:rPr lang="en-US" altLang="zh-CN" dirty="0"/>
              <a:t>o”</a:t>
            </a:r>
            <a:r>
              <a:rPr lang="zh-CN" altLang="en-US" dirty="0"/>
              <a:t>，但是能匹配“</a:t>
            </a:r>
            <a:r>
              <a:rPr lang="en-US" altLang="zh-CN" dirty="0"/>
              <a:t>food”</a:t>
            </a:r>
            <a:r>
              <a:rPr lang="zh-CN" altLang="en-US" dirty="0"/>
              <a:t>中的两个</a:t>
            </a:r>
            <a:r>
              <a:rPr lang="en-US" altLang="zh-CN" dirty="0"/>
              <a:t>o</a:t>
            </a:r>
            <a:r>
              <a:rPr lang="zh-CN" altLang="en-US" dirty="0"/>
              <a:t>。</a:t>
            </a:r>
          </a:p>
          <a:p>
            <a:r>
              <a:rPr lang="en-US" altLang="zh-CN" b="1" dirty="0"/>
              <a:t>{n,}</a:t>
            </a:r>
          </a:p>
          <a:p>
            <a:r>
              <a:rPr lang="en-US" altLang="zh-CN" dirty="0"/>
              <a:t>n</a:t>
            </a:r>
            <a:r>
              <a:rPr lang="zh-CN" altLang="en-US" dirty="0"/>
              <a:t>是一个非负整数。至少匹配</a:t>
            </a:r>
            <a:r>
              <a:rPr lang="en-US" altLang="zh-CN" dirty="0"/>
              <a:t>n</a:t>
            </a:r>
            <a:r>
              <a:rPr lang="zh-CN" altLang="en-US" dirty="0"/>
              <a:t>次。例如，“</a:t>
            </a:r>
            <a:r>
              <a:rPr lang="en-US" altLang="zh-CN" dirty="0"/>
              <a:t>o{2,}”</a:t>
            </a:r>
            <a:r>
              <a:rPr lang="zh-CN" altLang="en-US" dirty="0"/>
              <a:t>不能匹配“</a:t>
            </a:r>
            <a:r>
              <a:rPr lang="en-US" altLang="zh-CN" dirty="0"/>
              <a:t>Bob”</a:t>
            </a:r>
            <a:r>
              <a:rPr lang="zh-CN" altLang="en-US" dirty="0"/>
              <a:t>中的“</a:t>
            </a:r>
            <a:r>
              <a:rPr lang="en-US" altLang="zh-CN" dirty="0"/>
              <a:t>o”</a:t>
            </a:r>
            <a:r>
              <a:rPr lang="zh-CN" altLang="en-US" dirty="0"/>
              <a:t>，但能匹配“</a:t>
            </a:r>
            <a:r>
              <a:rPr lang="en-US" altLang="zh-CN" dirty="0" err="1"/>
              <a:t>foooood</a:t>
            </a:r>
            <a:r>
              <a:rPr lang="en-US" altLang="zh-CN" dirty="0"/>
              <a:t>”</a:t>
            </a:r>
            <a:r>
              <a:rPr lang="zh-CN" altLang="en-US" dirty="0"/>
              <a:t>中的所有</a:t>
            </a:r>
            <a:r>
              <a:rPr lang="en-US" altLang="zh-CN" dirty="0"/>
              <a:t>o</a:t>
            </a:r>
            <a:r>
              <a:rPr lang="zh-CN" altLang="en-US" dirty="0"/>
              <a:t>。“</a:t>
            </a:r>
            <a:r>
              <a:rPr lang="en-US" altLang="zh-CN" dirty="0"/>
              <a:t>o{1,}”</a:t>
            </a:r>
            <a:r>
              <a:rPr lang="zh-CN" altLang="en-US" dirty="0"/>
              <a:t>等价于“</a:t>
            </a:r>
            <a:r>
              <a:rPr lang="en-US" altLang="zh-CN" dirty="0"/>
              <a:t>o+”</a:t>
            </a:r>
            <a:r>
              <a:rPr lang="zh-CN" altLang="en-US" dirty="0"/>
              <a:t>。“</a:t>
            </a:r>
            <a:r>
              <a:rPr lang="en-US" altLang="zh-CN" dirty="0"/>
              <a:t>o{0,}”</a:t>
            </a:r>
            <a:r>
              <a:rPr lang="zh-CN" altLang="en-US" dirty="0"/>
              <a:t>则等价于“</a:t>
            </a:r>
            <a:r>
              <a:rPr lang="en-US" altLang="zh-CN" dirty="0"/>
              <a:t>o*”</a:t>
            </a:r>
            <a:r>
              <a:rPr lang="zh-CN" altLang="en-US" dirty="0"/>
              <a:t>。</a:t>
            </a:r>
          </a:p>
          <a:p>
            <a:r>
              <a:rPr lang="en-US" altLang="zh-CN" b="1" dirty="0"/>
              <a:t>{</a:t>
            </a:r>
            <a:r>
              <a:rPr lang="en-US" altLang="zh-CN" b="1" dirty="0" err="1"/>
              <a:t>n,m</a:t>
            </a:r>
            <a:r>
              <a:rPr lang="en-US" altLang="zh-CN" b="1" dirty="0"/>
              <a:t>}</a:t>
            </a:r>
          </a:p>
          <a:p>
            <a:r>
              <a:rPr lang="zh-CN" altLang="en-US" dirty="0"/>
              <a:t>最少匹配</a:t>
            </a:r>
            <a:r>
              <a:rPr lang="en-US" altLang="zh-CN" dirty="0"/>
              <a:t>n</a:t>
            </a:r>
            <a:r>
              <a:rPr lang="zh-CN" altLang="en-US" dirty="0"/>
              <a:t>次且最多匹配</a:t>
            </a:r>
            <a:r>
              <a:rPr lang="en-US" altLang="zh-CN" dirty="0"/>
              <a:t>m</a:t>
            </a:r>
            <a:r>
              <a:rPr lang="zh-CN" altLang="en-US" dirty="0"/>
              <a:t>次。例如，“</a:t>
            </a:r>
            <a:r>
              <a:rPr lang="en-US" altLang="zh-CN" dirty="0"/>
              <a:t>o{1,3}”</a:t>
            </a:r>
            <a:r>
              <a:rPr lang="zh-CN" altLang="en-US" dirty="0"/>
              <a:t>将匹配“</a:t>
            </a:r>
            <a:r>
              <a:rPr lang="en-US" altLang="zh-CN" dirty="0" err="1"/>
              <a:t>fooooood</a:t>
            </a:r>
            <a:r>
              <a:rPr lang="en-US" altLang="zh-CN" dirty="0"/>
              <a:t>”</a:t>
            </a:r>
            <a:r>
              <a:rPr lang="zh-CN" altLang="en-US" dirty="0"/>
              <a:t>中的前三个</a:t>
            </a:r>
            <a:r>
              <a:rPr lang="en-US" altLang="zh-CN" dirty="0"/>
              <a:t>o</a:t>
            </a:r>
            <a:r>
              <a:rPr lang="zh-CN" altLang="en-US" dirty="0"/>
              <a:t>。“</a:t>
            </a:r>
            <a:r>
              <a:rPr lang="en-US" altLang="zh-CN" dirty="0"/>
              <a:t>o{0,1}”</a:t>
            </a:r>
            <a:r>
              <a:rPr lang="zh-CN" altLang="en-US" dirty="0"/>
              <a:t>等价于“</a:t>
            </a:r>
            <a:r>
              <a:rPr lang="en-US" altLang="zh-CN" dirty="0"/>
              <a:t>o?”</a:t>
            </a:r>
            <a:r>
              <a:rPr lang="zh-CN" altLang="en-US" dirty="0"/>
              <a:t>。请注意在逗号和两个数之间不能有空格。</a:t>
            </a:r>
          </a:p>
        </p:txBody>
      </p:sp>
    </p:spTree>
    <p:extLst>
      <p:ext uri="{BB962C8B-B14F-4D97-AF65-F5344CB8AC3E}">
        <p14:creationId xmlns:p14="http://schemas.microsoft.com/office/powerpoint/2010/main" val="2045883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A16096-7EBE-468E-981B-9C0CD2EB5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基本语法（</a:t>
            </a:r>
            <a:r>
              <a:rPr lang="en-US" altLang="zh-CN" dirty="0"/>
              <a:t>1</a:t>
            </a:r>
            <a:r>
              <a:rPr lang="zh-CN" altLang="en-US" dirty="0"/>
              <a:t>）</a:t>
            </a:r>
            <a:r>
              <a:rPr lang="en-US" altLang="zh-CN" dirty="0"/>
              <a:t>o(=•</a:t>
            </a:r>
            <a:r>
              <a:rPr lang="zh-CN" altLang="en-US" dirty="0"/>
              <a:t>ェ</a:t>
            </a:r>
            <a:r>
              <a:rPr lang="en-US" altLang="zh-CN" dirty="0"/>
              <a:t>•=)m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9EC666-C4DE-4F6D-AA12-68CF1FECF5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/>
              <a:t>[</a:t>
            </a:r>
            <a:r>
              <a:rPr lang="en-US" altLang="zh-CN" b="1" dirty="0" err="1"/>
              <a:t>xyz</a:t>
            </a:r>
            <a:r>
              <a:rPr lang="en-US" altLang="zh-CN" b="1" dirty="0"/>
              <a:t>] </a:t>
            </a:r>
            <a:r>
              <a:rPr lang="zh-CN" altLang="en-US" dirty="0"/>
              <a:t>字符集合（</a:t>
            </a:r>
            <a:r>
              <a:rPr lang="en-US" altLang="zh-CN" dirty="0"/>
              <a:t>character class</a:t>
            </a:r>
            <a:r>
              <a:rPr lang="zh-CN" altLang="en-US" dirty="0"/>
              <a:t>） 匹配所包含的任意一个字符。</a:t>
            </a:r>
            <a:endParaRPr lang="en-US" altLang="zh-CN" dirty="0"/>
          </a:p>
          <a:p>
            <a:r>
              <a:rPr lang="en-US" altLang="zh-CN" b="1" dirty="0"/>
              <a:t>[a-z] </a:t>
            </a:r>
            <a:r>
              <a:rPr lang="zh-CN" altLang="en-US" dirty="0"/>
              <a:t>字符范围。匹配指定范围内的任意字符。例如，“</a:t>
            </a:r>
            <a:r>
              <a:rPr lang="en-US" altLang="zh-CN" dirty="0"/>
              <a:t>[a-z]”</a:t>
            </a:r>
            <a:r>
              <a:rPr lang="zh-CN" altLang="en-US" dirty="0"/>
              <a:t>可以匹配“</a:t>
            </a:r>
            <a:r>
              <a:rPr lang="en-US" altLang="zh-CN" dirty="0"/>
              <a:t>a”</a:t>
            </a:r>
            <a:r>
              <a:rPr lang="zh-CN" altLang="en-US" dirty="0"/>
              <a:t>到“</a:t>
            </a:r>
            <a:r>
              <a:rPr lang="en-US" altLang="zh-CN" dirty="0"/>
              <a:t>z”</a:t>
            </a:r>
            <a:r>
              <a:rPr lang="zh-CN" altLang="en-US" dirty="0"/>
              <a:t>范围内的任意小写字母字符。</a:t>
            </a:r>
            <a:endParaRPr lang="en-US" altLang="zh-CN" dirty="0"/>
          </a:p>
          <a:p>
            <a:r>
              <a:rPr lang="en-US" altLang="zh-CN" b="1" dirty="0"/>
              <a:t>[0-9]</a:t>
            </a:r>
            <a:r>
              <a:rPr lang="zh-CN" altLang="en-US" dirty="0"/>
              <a:t>数字范围。</a:t>
            </a:r>
            <a:endParaRPr lang="en-US" altLang="zh-CN" dirty="0"/>
          </a:p>
          <a:p>
            <a:r>
              <a:rPr lang="en-US" altLang="zh-CN" b="1" dirty="0"/>
              <a:t>\ </a:t>
            </a:r>
            <a:r>
              <a:rPr lang="zh-CN" altLang="en-US" dirty="0"/>
              <a:t>将下一个字符标记为一个特殊字符</a:t>
            </a:r>
            <a:endParaRPr lang="en-US" altLang="zh-CN" dirty="0"/>
          </a:p>
          <a:p>
            <a:r>
              <a:rPr lang="en-US" altLang="zh-CN" b="1" dirty="0"/>
              <a:t>\d </a:t>
            </a:r>
            <a:r>
              <a:rPr lang="zh-CN" altLang="en-US" dirty="0"/>
              <a:t>匹配一个数字字符</a:t>
            </a:r>
            <a:endParaRPr lang="en-US" altLang="zh-CN" dirty="0"/>
          </a:p>
          <a:p>
            <a:r>
              <a:rPr lang="en-US" altLang="zh-CN" b="1" dirty="0"/>
              <a:t>\w</a:t>
            </a:r>
            <a:r>
              <a:rPr lang="zh-CN" altLang="en-US" dirty="0"/>
              <a:t>匹配包括下划线的任何单词字符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471813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1654</TotalTime>
  <Words>1318</Words>
  <Application>Microsoft Office PowerPoint</Application>
  <PresentationFormat>宽屏</PresentationFormat>
  <Paragraphs>136</Paragraphs>
  <Slides>31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5" baseType="lpstr">
      <vt:lpstr>等线</vt:lpstr>
      <vt:lpstr>等线 Light</vt:lpstr>
      <vt:lpstr>Arial</vt:lpstr>
      <vt:lpstr>Office 主题​​</vt:lpstr>
      <vt:lpstr>正则表达式</vt:lpstr>
      <vt:lpstr>目录( •̀ ω •́ )y</vt:lpstr>
      <vt:lpstr>情景重现~ o(*￣▽￣*)o</vt:lpstr>
      <vt:lpstr>传统文本匹配的不足（*^_^*)</vt:lpstr>
      <vt:lpstr>正则表达式 定义？≧ ﹏ ≦</vt:lpstr>
      <vt:lpstr>举个例子(*Φ皿Φ*)</vt:lpstr>
      <vt:lpstr>基本语法（1）o(=•ェ•=)m</vt:lpstr>
      <vt:lpstr>基本语法（1）o(=•ェ•=)m</vt:lpstr>
      <vt:lpstr>基本语法（1）o(=•ェ•=)m</vt:lpstr>
      <vt:lpstr>情景重现（2）(#`O′)</vt:lpstr>
      <vt:lpstr>情景重现（2）(#`O′)</vt:lpstr>
      <vt:lpstr>洛谷试炼场新手村B（￣▽￣）d　</vt:lpstr>
      <vt:lpstr>情景重现（2）(#`O′)</vt:lpstr>
      <vt:lpstr>基本语法（2）&lt;(￣︶￣)↗[GO!]</vt:lpstr>
      <vt:lpstr>基本语法（2）&lt;(￣︶￣)↗[GO!]</vt:lpstr>
      <vt:lpstr>情景重现（3）＞﹏＜</vt:lpstr>
      <vt:lpstr>明天的OJ（假的）(￢︿̫̿￢☆)</vt:lpstr>
      <vt:lpstr>情景重现（3）＞﹏＜</vt:lpstr>
      <vt:lpstr>基本语法（3）(๑•̀ㅂ•́)و✧</vt:lpstr>
      <vt:lpstr>基本语法（3）(๑•̀ㅂ•́)و✧</vt:lpstr>
      <vt:lpstr>基本语法（3）(๑•̀ㅂ•́)و✧</vt:lpstr>
      <vt:lpstr>基本语法（3）(๑•̀ㅂ•́)و✧</vt:lpstr>
      <vt:lpstr>情景剧大结局</vt:lpstr>
      <vt:lpstr>要自己实现正则表达式吗&lt;。)#)))≦</vt:lpstr>
      <vt:lpstr>调用就完事了(⊙o⊙)</vt:lpstr>
      <vt:lpstr>调用就完事了(￢︿̫̿￢☆)</vt:lpstr>
      <vt:lpstr>拓展O(*￣▽￣*)ブ</vt:lpstr>
      <vt:lpstr>更多的应用(o゜▽゜)o☆</vt:lpstr>
      <vt:lpstr>违法内容(●‘◡’●)</vt:lpstr>
      <vt:lpstr>U•ェ•*U</vt:lpstr>
      <vt:lpstr>（^O^）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正则表达式</dc:title>
  <dc:creator>wu yuqing</dc:creator>
  <cp:lastModifiedBy>wu yuqing</cp:lastModifiedBy>
  <cp:revision>35</cp:revision>
  <dcterms:created xsi:type="dcterms:W3CDTF">2019-11-10T13:42:54Z</dcterms:created>
  <dcterms:modified xsi:type="dcterms:W3CDTF">2019-11-14T01:53:33Z</dcterms:modified>
</cp:coreProperties>
</file>