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01CE-9BFF-441C-9737-FBCC4126DF1F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EAE5-551A-47A4-A8F6-445B4B711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9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EF71-5891-4F2A-9EA9-0F597D275B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4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6499" y="1816268"/>
            <a:ext cx="3191006" cy="68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405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0E32-679E-42D2-A9AE-57E2439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6345-E073-49C4-B6D4-95F8444A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0670-C74D-48F0-979E-FD7B99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175685-2180-4EC2-80CE-F5B720B6B0D5}"/>
              </a:ext>
            </a:extLst>
          </p:cNvPr>
          <p:cNvSpPr/>
          <p:nvPr/>
        </p:nvSpPr>
        <p:spPr>
          <a:xfrm>
            <a:off x="2141730" y="2707095"/>
            <a:ext cx="4860540" cy="5288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A7BD68E4-2E2B-4470-B00F-1FD78EA54C43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2141733" y="2157820"/>
            <a:ext cx="834767" cy="813724"/>
          </a:xfrm>
          <a:prstGeom prst="bentConnector3">
            <a:avLst>
              <a:gd name="adj1" fmla="val 22024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F24F22C-39D3-4927-988C-5FA6DE25E295}"/>
              </a:ext>
            </a:extLst>
          </p:cNvPr>
          <p:cNvCxnSpPr>
            <a:cxnSpLocks/>
            <a:stCxn id="2" idx="3"/>
            <a:endCxn id="8" idx="3"/>
          </p:cNvCxnSpPr>
          <p:nvPr/>
        </p:nvCxnSpPr>
        <p:spPr>
          <a:xfrm>
            <a:off x="6167505" y="2157820"/>
            <a:ext cx="834767" cy="813724"/>
          </a:xfrm>
          <a:prstGeom prst="bentConnector3">
            <a:avLst>
              <a:gd name="adj1" fmla="val 22103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250" y="2707095"/>
            <a:ext cx="4393505" cy="472172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3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607-BC45-40E1-A51F-7A90EB9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D40E-DC1E-40E6-BE15-88CB72A7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939D-56B3-4992-A0BF-8A41070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2E52E12-E56F-43BF-9839-F5462325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1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7179-18A9-41DE-967E-AFD1177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1EB6-8FBE-4C22-8DEA-00FBE9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5B9C-32DC-4907-90AB-435ACA7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3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5A3D-2BC8-41FA-94A6-9346221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4DB46-F580-417D-99A8-9C750CB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2D926F-4E8E-4046-9043-8BF43C9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2986BE-33F3-4EC9-BD2D-86979750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818"/>
            <a:ext cx="7886700" cy="49431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BFA8-D059-4941-B07C-337A5BF8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8964-ECCC-4046-991E-010EBF30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5464-0FE3-4252-81CE-2339AD7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C1B97C6-2F0A-4F43-9C69-44596A89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8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A16C-FB1E-4149-84A0-8674E4D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B51-7E6F-4D86-8B2E-261CF3B9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306B-D164-48C9-837D-8D64AC7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65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AE07-53D0-4950-8104-71F6274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68EEA-8359-4382-BE3E-72698BC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2E5AF-9518-44E9-B222-06C7D5A2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6">
            <a:extLst>
              <a:ext uri="{FF2B5EF4-FFF2-40B4-BE49-F238E27FC236}">
                <a16:creationId xmlns:a16="http://schemas.microsoft.com/office/drawing/2014/main" id="{D42DFEE3-B06F-4B2C-AB5D-B52B401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2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98870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1812617"/>
            <a:ext cx="3868340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1" y="98870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1" y="1812617"/>
            <a:ext cx="3887391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33215-B176-43FF-A9AB-0FB0675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1E93-2779-4275-B19B-C5CCC38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49BDC-DB13-4DFF-9542-0E6EDB4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6">
            <a:extLst>
              <a:ext uri="{FF2B5EF4-FFF2-40B4-BE49-F238E27FC236}">
                <a16:creationId xmlns:a16="http://schemas.microsoft.com/office/drawing/2014/main" id="{7E940155-928E-4306-9E20-B799060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1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1BF74-D92B-454E-863A-0568759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DF70A-8941-4EEE-BEB6-DC5011A9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85B9C-64E0-4B80-BD4A-09BFDA7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DB47FE68-6835-44CC-AC54-980B389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3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5EE9AC-7665-43FF-8A22-88DC152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0E86C-5B3B-4701-9509-DDC6B7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6BE106-2C16-4DE1-BB2A-EAB855A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0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A9FAE-4691-4897-903A-9C9E68D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4FC84-8CCF-4178-BA79-107648A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43021-30E3-4966-BA4E-DC6865E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1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159A4-46C3-4477-A47A-1C4D519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02C78-2902-4794-9311-992A9417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59BE0-061E-40B2-BD32-12EDCF6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8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03D8B-8F71-4875-B8D2-346DE2E85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3"/>
            <a:ext cx="9144000" cy="8721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975725-0985-464F-95CE-A12960F8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098" y="1051565"/>
            <a:ext cx="8329808" cy="5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E3AB-B9E4-427D-A4A0-EE005B4B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1519-0546-410F-9A24-B8DD5E06C4D8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8096-4AB7-46CD-BAE1-A2842DDC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7B74-37B5-4B79-B4AB-4F75B92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1-11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A28F298-81DD-4AE9-BC91-FA766594E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247" y="2734804"/>
            <a:ext cx="4393505" cy="472172"/>
          </a:xfrm>
        </p:spPr>
        <p:txBody>
          <a:bodyPr/>
          <a:lstStyle/>
          <a:p>
            <a:r>
              <a:rPr lang="zh-CN" altLang="en-US" dirty="0"/>
              <a:t>无穷</a:t>
            </a:r>
          </a:p>
        </p:txBody>
      </p:sp>
    </p:spTree>
    <p:extLst>
      <p:ext uri="{BB962C8B-B14F-4D97-AF65-F5344CB8AC3E}">
        <p14:creationId xmlns:p14="http://schemas.microsoft.com/office/powerpoint/2010/main" val="11333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C8FFCECE-C4AC-4FF7-A3F4-F526A38B02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33818"/>
                <a:ext cx="7886700" cy="160343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an one-to-one function</a:t>
                </a:r>
              </a:p>
              <a:p>
                <a:r>
                  <a:rPr lang="en-US" altLang="zh-CN" b="0" dirty="0">
                    <a:latin typeface="Cambria Math" panose="02040503050406030204" pitchFamily="18" charset="0"/>
                  </a:rPr>
                  <a:t>So</a:t>
                </a:r>
                <a:r>
                  <a:rPr lang="en-US" altLang="zh-CN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uncountable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uncountable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C8FFCECE-C4AC-4FF7-A3F4-F526A38B0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33818"/>
                <a:ext cx="7886700" cy="1603435"/>
              </a:xfrm>
              <a:blipFill>
                <a:blip r:embed="rId2"/>
                <a:stretch>
                  <a:fillRect l="-773" t="-4563" b="-4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36E0CA-5360-4C7B-969E-414954054B1D}"/>
                  </a:ext>
                </a:extLst>
              </p:cNvPr>
              <p:cNvSpPr/>
              <p:nvPr/>
            </p:nvSpPr>
            <p:spPr>
              <a:xfrm>
                <a:off x="1" y="1477"/>
                <a:ext cx="9143999" cy="6463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Problem 23.3 (d).</a:t>
                </a:r>
              </a:p>
              <a:p>
                <a:r>
                  <a:rPr lang="en-US" altLang="zh-CN" dirty="0"/>
                  <a:t>whether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altLang="zh-CN" dirty="0"/>
                  <a:t> is countable or uncountable and justify your answer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36E0CA-5360-4C7B-969E-414954054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77"/>
                <a:ext cx="9143999" cy="646331"/>
              </a:xfrm>
              <a:prstGeom prst="rect">
                <a:avLst/>
              </a:prstGeom>
              <a:blipFill>
                <a:blip r:embed="rId3"/>
                <a:stretch>
                  <a:fillRect l="-533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57CDE43-7AF7-4358-A348-BDB3C12A5C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5038" y="3638868"/>
            <a:ext cx="8213924" cy="9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71029" y="956930"/>
            <a:ext cx="14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Uncountable!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20206" y="1576642"/>
                <a:ext cx="8255117" cy="4269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Let A be the set of all infinite sequences of 0’s and 1’s, then A is obviously </a:t>
                </a:r>
                <a:r>
                  <a:rPr lang="en-US" altLang="zh-CN" b="1" dirty="0"/>
                  <a:t>infinite</a:t>
                </a:r>
              </a:p>
              <a:p>
                <a:endParaRPr lang="en-US" altLang="zh-CN" b="1" dirty="0"/>
              </a:p>
              <a:p>
                <a:r>
                  <a:rPr lang="en-US" altLang="zh-CN" dirty="0"/>
                  <a:t>Assume A is countable,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zh-CN" altLang="en-US" dirty="0"/>
                  <a:t>， </a:t>
                </a:r>
                <a:r>
                  <a:rPr lang="en-US" altLang="zh-CN" dirty="0"/>
                  <a:t>then there should be a bijective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b="0" dirty="0"/>
                  <a:t>Then we could construct an infinite sequence of 0’s and 1’s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altLang="zh-CN" b="0" dirty="0"/>
                  <a:t>)by: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=1,2,3…</m:t>
                    </m:r>
                  </m:oMath>
                </a14:m>
                <a:r>
                  <a:rPr lang="en-US" altLang="zh-CN" b="0" dirty="0"/>
                  <a:t> </a:t>
                </a:r>
              </a:p>
              <a:p>
                <a:pPr algn="ctr"/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Obviously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b="0" dirty="0"/>
                  <a:t>, but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Therefore,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b="0" dirty="0"/>
                  <a:t> cannot be ont</a:t>
                </a:r>
                <a:r>
                  <a:rPr lang="en-US" altLang="zh-CN" dirty="0"/>
                  <a:t>o, so cannot be bijective.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06" y="1576642"/>
                <a:ext cx="8255117" cy="4269630"/>
              </a:xfrm>
              <a:prstGeom prst="rect">
                <a:avLst/>
              </a:prstGeom>
              <a:blipFill>
                <a:blip r:embed="rId2"/>
                <a:stretch>
                  <a:fillRect l="-590" t="-857" b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2FE0A25-F64C-4106-8C99-43275FD2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7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3004" y="995605"/>
                <a:ext cx="8620877" cy="4574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Let A be the set of all infinite sequences of 0’s and 1’s which finally ends with infinite 0’s, then A is obviously </a:t>
                </a:r>
                <a:r>
                  <a:rPr lang="en-US" altLang="zh-CN" b="1" dirty="0"/>
                  <a:t>infinite</a:t>
                </a:r>
              </a:p>
              <a:p>
                <a:endParaRPr lang="en-US" altLang="zh-CN" b="1" dirty="0"/>
              </a:p>
              <a:p>
                <a:r>
                  <a:rPr lang="en-US" altLang="zh-CN" dirty="0"/>
                  <a:t>For an arbitrary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 finally ends with infinite 0’s,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/>
                  <a:t> be the position of the last 1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. Then x can be represented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000…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So, for an arbitrary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dirty="0"/>
                  <a:t>, we could mapping it to an finite sequence of 0’s and 1’s by function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i="1" dirty="0"/>
                  <a:t>, where B is the set of all </a:t>
                </a:r>
                <a:r>
                  <a:rPr lang="en-US" altLang="zh-CN" dirty="0"/>
                  <a:t>finite sequences of 0’s and 1’s that </a:t>
                </a:r>
                <a:r>
                  <a:rPr lang="en-US" altLang="zh-CN" b="1" dirty="0"/>
                  <a:t>start with 0: </a:t>
                </a:r>
                <a:endParaRPr lang="en-US" altLang="zh-CN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𝟎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000…</m:t>
                      </m:r>
                    </m:oMath>
                  </m:oMathPara>
                </a14:m>
                <a:endParaRPr lang="en-US" altLang="zh-CN" i="1" dirty="0"/>
              </a:p>
              <a:p>
                <a:endParaRPr lang="en-US" altLang="zh-CN" i="1" dirty="0"/>
              </a:p>
              <a:p>
                <a:r>
                  <a:rPr lang="en-US" altLang="zh-CN" dirty="0"/>
                  <a:t>For each element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i="1" dirty="0"/>
                  <a:t>b</a:t>
                </a:r>
                <a:r>
                  <a:rPr lang="en-US" altLang="zh-CN" dirty="0"/>
                  <a:t> can be seen as the binary representation of a Natural Number,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It is easy to show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</a:t>
                </a:r>
                <a:r>
                  <a:rPr lang="en-US" altLang="zh-CN" b="1" dirty="0"/>
                  <a:t>one-to-one</a:t>
                </a:r>
                <a:r>
                  <a:rPr lang="en-US" altLang="zh-CN" dirty="0"/>
                  <a:t> (skipped), so</a:t>
                </a:r>
                <a:r>
                  <a:rPr lang="en-US" altLang="zh-CN" b="1" dirty="0"/>
                  <a:t> </a:t>
                </a:r>
                <a:r>
                  <a:rPr lang="en-US" altLang="zh-CN" b="1" i="1" dirty="0"/>
                  <a:t>A </a:t>
                </a:r>
                <a:r>
                  <a:rPr lang="en-US" altLang="zh-CN" b="1" dirty="0"/>
                  <a:t>is countable</a:t>
                </a:r>
                <a:r>
                  <a:rPr lang="zh-CN" altLang="en-US" b="1" dirty="0"/>
                  <a:t>！</a:t>
                </a:r>
                <a:endParaRPr lang="en-US" altLang="zh-CN" b="1" dirty="0"/>
              </a:p>
              <a:p>
                <a:r>
                  <a:rPr lang="en-US" altLang="zh-CN" b="1" dirty="0"/>
                  <a:t>(By Exercise 23.5)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4" y="995605"/>
                <a:ext cx="8620877" cy="4574714"/>
              </a:xfrm>
              <a:prstGeom prst="rect">
                <a:avLst/>
              </a:prstGeom>
              <a:blipFill>
                <a:blip r:embed="rId3"/>
                <a:stretch>
                  <a:fillRect l="-636" t="-666" b="-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28" y="5803155"/>
            <a:ext cx="8243368" cy="657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1B4202-A73C-483F-AD1C-4EE2BB87BF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706550"/>
          </a:xfrm>
          <a:prstGeom prst="rect">
            <a:avLst/>
          </a:prstGeom>
        </p:spPr>
      </p:pic>
      <p:sp>
        <p:nvSpPr>
          <p:cNvPr id="2" name="矩形标注 1"/>
          <p:cNvSpPr/>
          <p:nvPr/>
        </p:nvSpPr>
        <p:spPr>
          <a:xfrm>
            <a:off x="6272845" y="473714"/>
            <a:ext cx="2079728" cy="465672"/>
          </a:xfrm>
          <a:prstGeom prst="wedgeRectCallout">
            <a:avLst>
              <a:gd name="adj1" fmla="val -1610"/>
              <a:gd name="adj2" fmla="val -10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which finally ends with infinite 0’s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35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3D35C67-C575-4EAE-BA5B-FDB7F3B90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33818"/>
                <a:ext cx="3352909" cy="4943149"/>
              </a:xfrm>
            </p:spPr>
            <p:txBody>
              <a:bodyPr/>
              <a:lstStyle/>
              <a:p>
                <a:r>
                  <a:rPr lang="en-US" altLang="zh-CN" dirty="0"/>
                  <a:t>Obvious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A bijective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 bijective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×(0,1)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dirty="0"/>
                  <a:t>Problem 24.15</a:t>
                </a:r>
              </a:p>
              <a:p>
                <a:r>
                  <a:rPr lang="en-US" altLang="zh-CN" b="0" dirty="0"/>
                  <a:t>As,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, </a:t>
                </a:r>
                <a:r>
                  <a:rPr lang="en-US" altLang="zh-CN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3D35C67-C575-4EAE-BA5B-FDB7F3B90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33818"/>
                <a:ext cx="3352909" cy="4943149"/>
              </a:xfrm>
              <a:blipFill>
                <a:blip r:embed="rId2"/>
                <a:stretch>
                  <a:fillRect l="-1818" t="-1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2CAFAA8-47F1-4A26-A9DE-5D316C5AA3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1117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8B7C9277-0B28-4681-9C33-88E82582F46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06963" y="1235373"/>
                <a:ext cx="4848932" cy="494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i="1" dirty="0"/>
                  <a:t>f</a:t>
                </a:r>
                <a:r>
                  <a:rPr lang="en-US" altLang="zh-CN" dirty="0"/>
                  <a:t> is bijective.</a:t>
                </a:r>
              </a:p>
              <a:p>
                <a:pPr lvl="1"/>
                <a:r>
                  <a:rPr lang="en-US" altLang="zh-CN" dirty="0"/>
                  <a:t>Try to show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is also an bijective function</a:t>
                </a:r>
              </a:p>
              <a:p>
                <a:pPr lvl="2"/>
                <a:r>
                  <a:rPr lang="en-US" altLang="zh-CN" b="1" dirty="0">
                    <a:solidFill>
                      <a:srgbClr val="C00000"/>
                    </a:solidFill>
                  </a:rPr>
                  <a:t>One-to-one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latin typeface="Cambria Math" panose="02040503050406030204" pitchFamily="18" charset="0"/>
                      </a:rPr>
                      <m:t>Assume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lvl="3"/>
                <a:r>
                  <a:rPr lang="en-US" altLang="zh-CN" dirty="0">
                    <a:latin typeface="Cambria Math" panose="02040503050406030204" pitchFamily="18" charset="0"/>
                  </a:rPr>
                  <a:t>So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3"/>
                <a:r>
                  <a:rPr lang="en-US" altLang="zh-CN" dirty="0">
                    <a:latin typeface="Cambria Math" panose="020405030504060302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 is bijective</a:t>
                </a:r>
              </a:p>
              <a:p>
                <a:pPr lvl="3"/>
                <a:r>
                  <a:rPr lang="en-US" altLang="zh-CN" dirty="0">
                    <a:latin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2"/>
                <a:r>
                  <a:rPr lang="en-US" altLang="zh-CN" b="1" dirty="0">
                    <a:solidFill>
                      <a:srgbClr val="C00000"/>
                    </a:solidFill>
                  </a:rPr>
                  <a:t>Onto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pPr lvl="3"/>
                <a:r>
                  <a:rPr lang="en-US" altLang="zh-CN" dirty="0"/>
                  <a:t>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is bijective,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∧∃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dirty="0"/>
              </a:p>
              <a:p>
                <a:pPr lvl="3"/>
                <a:r>
                  <a:rPr lang="en-US" altLang="zh-CN" dirty="0"/>
                  <a:t>So,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6" name="内容占位符 1">
                <a:extLst>
                  <a:ext uri="{FF2B5EF4-FFF2-40B4-BE49-F238E27FC236}">
                    <a16:creationId xmlns:a16="http://schemas.microsoft.com/office/drawing/2014/main" id="{8B7C9277-0B28-4681-9C33-88E82582F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6963" y="1235373"/>
                <a:ext cx="4848932" cy="4943149"/>
              </a:xfrm>
              <a:prstGeom prst="rect">
                <a:avLst/>
              </a:prstGeom>
              <a:blipFill>
                <a:blip r:embed="rId4"/>
                <a:stretch>
                  <a:fillRect l="-1258" t="-1110" b="-27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2537661-F0EA-420F-9E37-EE6843ACC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2561568"/>
            <a:ext cx="7886700" cy="11116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B119A0-6843-49D5-80A3-A21EBF4C70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13097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47D183-0B23-4B11-9B38-DC8EF8BB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241210"/>
            <a:ext cx="7886700" cy="1876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5396E81-A964-4AC9-9853-60B4E7089732}"/>
              </a:ext>
            </a:extLst>
          </p:cNvPr>
          <p:cNvGrpSpPr/>
          <p:nvPr/>
        </p:nvGrpSpPr>
        <p:grpSpPr>
          <a:xfrm>
            <a:off x="685800" y="1591099"/>
            <a:ext cx="7886700" cy="842655"/>
            <a:chOff x="667715" y="1890095"/>
            <a:chExt cx="7886700" cy="84265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200C75E-B0FA-46FA-A243-19C307893B16}"/>
                </a:ext>
              </a:extLst>
            </p:cNvPr>
            <p:cNvSpPr/>
            <p:nvPr/>
          </p:nvSpPr>
          <p:spPr>
            <a:xfrm>
              <a:off x="667715" y="1890095"/>
              <a:ext cx="7886700" cy="842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1C5ED39-D93F-4FE6-8D83-6D4AFC23F6E8}"/>
                    </a:ext>
                  </a:extLst>
                </p:cNvPr>
                <p:cNvSpPr txBox="1"/>
                <p:nvPr/>
              </p:nvSpPr>
              <p:spPr>
                <a:xfrm>
                  <a:off x="761036" y="1922852"/>
                  <a:ext cx="45682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altLang="zh-CN" b="0" dirty="0"/>
                    <a:t>A one-to-one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11C5ED39-D93F-4FE6-8D83-6D4AFC23F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036" y="1922852"/>
                  <a:ext cx="45682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204" t="-28261" b="-5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197DBD2-6C53-4CCB-B37C-49EC105EBAF5}"/>
                    </a:ext>
                  </a:extLst>
                </p:cNvPr>
                <p:cNvSpPr txBox="1"/>
                <p:nvPr/>
              </p:nvSpPr>
              <p:spPr>
                <a:xfrm>
                  <a:off x="3445215" y="2322264"/>
                  <a:ext cx="13584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1197DBD2-6C53-4CCB-B37C-49EC105EB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215" y="2322264"/>
                  <a:ext cx="135844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381" r="-5381" b="-3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4DBDC24-39CE-47A6-9B71-A903D54766B4}"/>
                  </a:ext>
                </a:extLst>
              </p:cNvPr>
              <p:cNvSpPr/>
              <p:nvPr/>
            </p:nvSpPr>
            <p:spPr>
              <a:xfrm>
                <a:off x="764914" y="2541981"/>
                <a:ext cx="452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A one-to-one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4DBDC24-39CE-47A6-9B71-A903D5476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4" y="2541981"/>
                <a:ext cx="4520148" cy="369332"/>
              </a:xfrm>
              <a:prstGeom prst="rect">
                <a:avLst/>
              </a:prstGeom>
              <a:blipFill>
                <a:blip r:embed="rId7"/>
                <a:stretch>
                  <a:fillRect l="-1078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10D4AB-B2C3-4E6F-BE6C-27AB83528005}"/>
                  </a:ext>
                </a:extLst>
              </p:cNvPr>
              <p:cNvSpPr txBox="1"/>
              <p:nvPr/>
            </p:nvSpPr>
            <p:spPr>
              <a:xfrm>
                <a:off x="5800906" y="1624196"/>
                <a:ext cx="277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510D4AB-B2C3-4E6F-BE6C-27AB83528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06" y="1624196"/>
                <a:ext cx="27715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B76AA06-5235-4451-9FF3-F49CB64EA186}"/>
                  </a:ext>
                </a:extLst>
              </p:cNvPr>
              <p:cNvSpPr txBox="1"/>
              <p:nvPr/>
            </p:nvSpPr>
            <p:spPr>
              <a:xfrm>
                <a:off x="5800905" y="2561568"/>
                <a:ext cx="277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B76AA06-5235-4451-9FF3-F49CB64E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05" y="2561568"/>
                <a:ext cx="27715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6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blemSolving-1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4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Solving-1" id="{61D43C1A-B26D-49B3-BE1F-589F4983CACD}" vid="{D41E10E5-AF37-4C71-99FE-F6BE6764CFD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ProblemSolving-1</Template>
  <TotalTime>2292</TotalTime>
  <Words>589</Words>
  <Application>Microsoft Office PowerPoint</Application>
  <PresentationFormat>全屏显示(4:3)</PresentationFormat>
  <Paragraphs>58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黑体</vt:lpstr>
      <vt:lpstr>宋体</vt:lpstr>
      <vt:lpstr>Arial</vt:lpstr>
      <vt:lpstr>Calibri Light</vt:lpstr>
      <vt:lpstr>Cambria Math</vt:lpstr>
      <vt:lpstr>ProblemSolving-1</vt:lpstr>
      <vt:lpstr>作业1-11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作业1-4</dc:title>
  <dc:creator>jun ma</dc:creator>
  <cp:lastModifiedBy>lenovo</cp:lastModifiedBy>
  <cp:revision>195</cp:revision>
  <dcterms:created xsi:type="dcterms:W3CDTF">2015-10-29T06:50:28Z</dcterms:created>
  <dcterms:modified xsi:type="dcterms:W3CDTF">2021-12-17T12:23:36Z</dcterms:modified>
</cp:coreProperties>
</file>