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82" r:id="rId4"/>
    <p:sldId id="283" r:id="rId5"/>
    <p:sldId id="259" r:id="rId6"/>
    <p:sldId id="260" r:id="rId7"/>
    <p:sldId id="286" r:id="rId8"/>
    <p:sldId id="287" r:id="rId9"/>
    <p:sldId id="297" r:id="rId10"/>
    <p:sldId id="288" r:id="rId11"/>
    <p:sldId id="321" r:id="rId12"/>
    <p:sldId id="264" r:id="rId13"/>
    <p:sldId id="289" r:id="rId14"/>
    <p:sldId id="290" r:id="rId15"/>
    <p:sldId id="293" r:id="rId16"/>
    <p:sldId id="291" r:id="rId17"/>
    <p:sldId id="295" r:id="rId18"/>
    <p:sldId id="296" r:id="rId19"/>
    <p:sldId id="269" r:id="rId20"/>
    <p:sldId id="310" r:id="rId21"/>
    <p:sldId id="298" r:id="rId22"/>
    <p:sldId id="314" r:id="rId23"/>
    <p:sldId id="300" r:id="rId24"/>
    <p:sldId id="301" r:id="rId25"/>
    <p:sldId id="305" r:id="rId26"/>
    <p:sldId id="304" r:id="rId27"/>
    <p:sldId id="316" r:id="rId28"/>
    <p:sldId id="320" r:id="rId29"/>
    <p:sldId id="306" r:id="rId30"/>
    <p:sldId id="318" r:id="rId31"/>
    <p:sldId id="281" r:id="rId32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9" autoAdjust="0"/>
    <p:restoredTop sz="90238" autoAdjust="0"/>
  </p:normalViewPr>
  <p:slideViewPr>
    <p:cSldViewPr snapToGrid="0">
      <p:cViewPr varScale="1">
        <p:scale>
          <a:sx n="78" d="100"/>
          <a:sy n="78" d="100"/>
        </p:scale>
        <p:origin x="93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-5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97C64-D3FD-4E43-8EB0-BF21AA66C4B9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12D4B-148B-4FF3-9DC5-521C1C664A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0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5D738-6DBF-4EC5-9648-44AB227730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080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归纳证明</a:t>
            </a:r>
            <a:endParaRPr lang="en-US" altLang="zh-CN" dirty="0"/>
          </a:p>
          <a:p>
            <a:r>
              <a:rPr lang="zh-CN" altLang="en-US" dirty="0"/>
              <a:t>预处理</a:t>
            </a:r>
            <a:r>
              <a:rPr lang="en-US" altLang="zh-CN" dirty="0"/>
              <a:t>(</a:t>
            </a:r>
            <a:r>
              <a:rPr lang="en-US" altLang="zh-CN" dirty="0" err="1"/>
              <a:t>m_i</a:t>
            </a:r>
            <a:r>
              <a:rPr lang="en-US" altLang="zh-CN" dirty="0"/>
              <a:t> </a:t>
            </a:r>
            <a:r>
              <a:rPr lang="en-US" altLang="zh-CN" dirty="0" err="1"/>
              <a:t>n_i</a:t>
            </a:r>
            <a:r>
              <a:rPr lang="en-US" altLang="zh-CN" dirty="0"/>
              <a:t>)=m!(n!)^{-1}(m-n)!^{-1}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976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归纳证明</a:t>
            </a:r>
            <a:endParaRPr lang="en-US" altLang="zh-CN" dirty="0"/>
          </a:p>
          <a:p>
            <a:r>
              <a:rPr lang="zh-CN" altLang="en-US" dirty="0"/>
              <a:t>预处理</a:t>
            </a:r>
            <a:r>
              <a:rPr lang="en-US" altLang="zh-CN" dirty="0"/>
              <a:t>(</a:t>
            </a:r>
            <a:r>
              <a:rPr lang="en-US" altLang="zh-CN" dirty="0" err="1"/>
              <a:t>m_i</a:t>
            </a:r>
            <a:r>
              <a:rPr lang="en-US" altLang="zh-CN" dirty="0"/>
              <a:t> </a:t>
            </a:r>
            <a:r>
              <a:rPr lang="en-US" altLang="zh-CN" dirty="0" err="1"/>
              <a:t>n_i</a:t>
            </a:r>
            <a:r>
              <a:rPr lang="en-US" altLang="zh-CN" dirty="0"/>
              <a:t>)=m!(n!)^{-1}(m-n)!^{-1}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803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024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691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r>
              <a:rPr lang="zh-CN" altLang="en-US" dirty="0"/>
              <a:t>、</a:t>
            </a:r>
            <a:r>
              <a:rPr lang="en-US" altLang="zh-CN" dirty="0"/>
              <a:t>b</a:t>
            </a:r>
            <a:r>
              <a:rPr lang="zh-CN" altLang="en-US" dirty="0"/>
              <a:t>都在</a:t>
            </a:r>
            <a:r>
              <a:rPr lang="en-US" altLang="zh-CN" dirty="0"/>
              <a:t>{1,…,p-1}</a:t>
            </a:r>
            <a:r>
              <a:rPr lang="zh-CN" altLang="en-US" dirty="0"/>
              <a:t>中</a:t>
            </a:r>
            <a:endParaRPr lang="en-US" altLang="zh-CN" dirty="0"/>
          </a:p>
          <a:p>
            <a:r>
              <a:rPr lang="en-US" altLang="zh-CN" dirty="0"/>
              <a:t>(</a:t>
            </a:r>
            <a:r>
              <a:rPr lang="en-US" altLang="zh-CN" dirty="0" err="1"/>
              <a:t>Bp+b</a:t>
            </a:r>
            <a:r>
              <a:rPr lang="en-US" altLang="zh-CN" dirty="0"/>
              <a:t>)x=bx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370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连续</a:t>
            </a:r>
            <a:r>
              <a:rPr lang="en-US" altLang="zh-CN" dirty="0"/>
              <a:t>p</a:t>
            </a:r>
            <a:r>
              <a:rPr lang="zh-CN" altLang="en-US" dirty="0"/>
              <a:t>个数一定可以组成</a:t>
            </a:r>
            <a:r>
              <a:rPr lang="en-US" altLang="zh-CN" dirty="0"/>
              <a:t>mod p</a:t>
            </a:r>
            <a:r>
              <a:rPr lang="zh-CN" altLang="en-US" dirty="0"/>
              <a:t>加法群，即对应</a:t>
            </a:r>
            <a:r>
              <a:rPr lang="en-US" altLang="zh-CN" dirty="0"/>
              <a:t>0~p-1</a:t>
            </a:r>
            <a:r>
              <a:rPr lang="zh-CN" altLang="en-US" dirty="0"/>
              <a:t>（</a:t>
            </a:r>
            <a:r>
              <a:rPr lang="en-US" altLang="zh-CN" dirty="0"/>
              <a:t>mod p</a:t>
            </a:r>
            <a:r>
              <a:rPr lang="zh-CN" altLang="en-US" dirty="0"/>
              <a:t>），连续的</a:t>
            </a:r>
            <a:r>
              <a:rPr lang="en-US" altLang="zh-CN" dirty="0"/>
              <a:t>Np</a:t>
            </a:r>
            <a:r>
              <a:rPr lang="zh-CN" altLang="en-US" dirty="0"/>
              <a:t>个数，一定有</a:t>
            </a:r>
            <a:r>
              <a:rPr lang="en-US" altLang="zh-CN" dirty="0"/>
              <a:t>N</a:t>
            </a:r>
            <a:r>
              <a:rPr lang="zh-CN" altLang="en-US" dirty="0"/>
              <a:t>个</a:t>
            </a:r>
            <a:r>
              <a:rPr lang="en-US" altLang="zh-CN" dirty="0"/>
              <a:t>p</a:t>
            </a:r>
            <a:r>
              <a:rPr lang="zh-CN" altLang="en-US" dirty="0"/>
              <a:t>的倍数，剩下的</a:t>
            </a:r>
            <a:r>
              <a:rPr lang="en-US" altLang="zh-CN" dirty="0"/>
              <a:t>N</a:t>
            </a:r>
            <a:r>
              <a:rPr lang="zh-CN" altLang="en-US" dirty="0"/>
              <a:t>（</a:t>
            </a:r>
            <a:r>
              <a:rPr lang="en-US" altLang="zh-CN" dirty="0"/>
              <a:t>p-1</a:t>
            </a:r>
            <a:r>
              <a:rPr lang="zh-CN" altLang="en-US" dirty="0"/>
              <a:t>）个数一定包含了</a:t>
            </a:r>
            <a:r>
              <a:rPr lang="en-US" altLang="zh-CN" dirty="0"/>
              <a:t>N</a:t>
            </a:r>
            <a:r>
              <a:rPr lang="zh-CN" altLang="en-US" dirty="0"/>
              <a:t>个</a:t>
            </a:r>
            <a:r>
              <a:rPr lang="en-US" altLang="zh-CN" dirty="0"/>
              <a:t>1</a:t>
            </a:r>
            <a:r>
              <a:rPr lang="zh-CN" altLang="en-US" dirty="0"/>
              <a:t>，</a:t>
            </a:r>
            <a:r>
              <a:rPr lang="en-US" altLang="zh-CN" dirty="0"/>
              <a:t>N</a:t>
            </a:r>
            <a:r>
              <a:rPr lang="zh-CN" altLang="en-US" dirty="0"/>
              <a:t>个</a:t>
            </a:r>
            <a:r>
              <a:rPr lang="en-US" altLang="zh-CN" dirty="0"/>
              <a:t>2</a:t>
            </a:r>
            <a:r>
              <a:rPr lang="zh-CN" altLang="en-US" dirty="0"/>
              <a:t>，</a:t>
            </a:r>
            <a:r>
              <a:rPr lang="en-US" altLang="zh-CN" dirty="0"/>
              <a:t>…</a:t>
            </a:r>
            <a:r>
              <a:rPr lang="zh-CN" altLang="en-US" dirty="0"/>
              <a:t>，</a:t>
            </a:r>
            <a:r>
              <a:rPr lang="en-US" altLang="zh-CN" dirty="0"/>
              <a:t>N</a:t>
            </a:r>
            <a:r>
              <a:rPr lang="zh-CN" altLang="en-US" dirty="0"/>
              <a:t>个</a:t>
            </a:r>
            <a:r>
              <a:rPr lang="en-US" altLang="zh-CN" dirty="0"/>
              <a:t>p-1</a:t>
            </a:r>
            <a:r>
              <a:rPr lang="zh-CN" altLang="en-US" dirty="0"/>
              <a:t>（</a:t>
            </a:r>
            <a:r>
              <a:rPr lang="en-US" altLang="zh-CN" dirty="0"/>
              <a:t>mod p</a:t>
            </a:r>
            <a:r>
              <a:rPr lang="zh-CN" altLang="en-US" dirty="0"/>
              <a:t>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164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这里第一种情况不能直接这样判断，因为有可能比如</a:t>
            </a:r>
            <a:r>
              <a:rPr lang="en-US" altLang="zh-CN" dirty="0"/>
              <a:t>11 10 7 6</a:t>
            </a:r>
            <a:r>
              <a:rPr lang="zh-CN" altLang="en-US" dirty="0"/>
              <a:t>，</a:t>
            </a:r>
            <a:r>
              <a:rPr lang="en-US" altLang="zh-CN" dirty="0"/>
              <a:t>p=5</a:t>
            </a:r>
            <a:r>
              <a:rPr lang="zh-CN" altLang="en-US" dirty="0"/>
              <a:t>，但</a:t>
            </a:r>
            <a:r>
              <a:rPr lang="en-US" altLang="zh-CN" dirty="0"/>
              <a:t>(1)</a:t>
            </a:r>
            <a:r>
              <a:rPr lang="zh-CN" altLang="en-US" dirty="0"/>
              <a:t>式的分母可能含有额外的因子</a:t>
            </a:r>
            <a:r>
              <a:rPr lang="en-US" altLang="zh-CN" dirty="0"/>
              <a:t>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152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134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572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063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5096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069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5436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7088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576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3481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f(x)</a:t>
            </a:r>
            <a:r>
              <a:rPr lang="zh-CN" altLang="en-US" dirty="0"/>
              <a:t>可由递归式求得，再用快速幂即可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86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322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8822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75108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179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0424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3089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475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715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676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011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250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860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2D4B-148B-4FF3-9DC5-521C1C664A8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414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0283D1-D221-40E5-9E58-AAEE22C68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2A50581-029C-49BB-8888-73D45955C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802AAB-B99A-4E54-AA06-3AD0891D8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7FCC-64BD-4951-AF5D-79ABDFF88F25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B53766-E02F-4B0E-8651-D1D0B5B49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EBFE9E-728F-41C0-B127-8095A2E8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267C-67BA-4A9C-91EC-EFE160850B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57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23B833-7405-49AC-A27C-2DB8860D4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66F4C7-16D9-48FF-893B-460F8FA33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E9147D5-727A-40A5-89F8-04AE51000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297F158-05AF-43AC-9305-17325ACD8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7FCC-64BD-4951-AF5D-79ABDFF88F25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B990CE-C9F6-4D1A-8522-124B1E992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352321-DCDE-434E-BE51-A8BA85B2C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267C-67BA-4A9C-91EC-EFE160850B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16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CC7B3D-9760-4147-BF09-CFCE07D6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85B0F0A-1234-4758-97E5-09A90F84C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3F94F97-7A96-4D54-9FBE-782AA9637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28E7D2-FFE9-4DCA-8D9A-9DAD2B487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7FCC-64BD-4951-AF5D-79ABDFF88F25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47949-1C3E-447B-ACAA-9002B9CFB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8D1EC13-6D72-4D7E-B14D-6B1D86689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267C-67BA-4A9C-91EC-EFE160850B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217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740F47-2991-4C09-AE0C-63367332E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73B7736-D660-44BB-9B63-B896AE964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29E95C-FE65-4696-B639-E61BAA916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7FCC-64BD-4951-AF5D-79ABDFF88F25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AB70B-440D-48A1-A314-4D1224F2D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F7C5FD-463B-4895-8086-71DCE481A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267C-67BA-4A9C-91EC-EFE160850B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921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F5B699-FE94-4AA2-A416-E994D2260F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1D907D3-6B1D-41CD-8746-D249EDD54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061BB0-FE07-466C-A17D-033F07C16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7FCC-64BD-4951-AF5D-79ABDFF88F25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164299-991A-49D9-B306-0D65CEC1F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AAABB2-B4EA-40BC-811A-8034CB6A1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267C-67BA-4A9C-91EC-EFE160850B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81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77F684-2436-45B0-8B56-FC367FA7C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1A25B1-942B-4779-80F6-4B21AED0D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9DD878-8ED1-43F2-8B7A-96D94E12C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7FCC-64BD-4951-AF5D-79ABDFF88F25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605BC9-720D-451D-B308-3D293181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A7E53F-3D66-4C2C-B7A5-3060C65ED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267C-67BA-4A9C-91EC-EFE160850B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990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86FF9F-72F1-4B8C-B219-42670190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69BB91-5D82-48BE-8F8C-87EADF9C9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2B5CBD-B4BC-46B3-A85D-FA4CE3310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7FCC-64BD-4951-AF5D-79ABDFF88F25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CE1D87-6F91-496B-900B-1EFF54868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AD9787-DE80-4B1E-A62E-4C98841E8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267C-67BA-4A9C-91EC-EFE160850B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64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A3FB15-1322-4F26-9CE9-9354980AD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F2CA28-3CDE-4C18-8C2A-842D31EF3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4C8F109-AA96-4E47-85AD-85E088B56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8D91A1-2DD5-4023-B700-9E9C5F17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7FCC-64BD-4951-AF5D-79ABDFF88F25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44A27B-DBE8-42FF-BB72-954D168D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91C2BB8-3BFE-49DF-AD89-59E507BA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267C-67BA-4A9C-91EC-EFE160850B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25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6DB3FD-97ED-4BB9-8F5E-CF34D46B8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B2B9F0-E284-47E1-9294-0E85A0A08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11D8628-BD5A-4834-9BAD-F7F181796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1B1847C-6AF2-4229-8942-3FD311066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9DBEF1D-1C9D-412D-8EB8-E37CD31665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20A3B2A-2BC4-4140-A139-912259BBE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7FCC-64BD-4951-AF5D-79ABDFF88F25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A4CBA78-A90D-43BE-8C9B-CACC266D6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4AB256A-8D36-4C6F-A7E6-C238663D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267C-67BA-4A9C-91EC-EFE160850B1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679538" y="6417089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976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1D5999-5B4C-4F61-A4E0-F661ECEA6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CEEE6FF-F44B-47A5-932F-2909D12CF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7FCC-64BD-4951-AF5D-79ABDFF88F25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E17FCE7-3CF6-45ED-946D-F923059E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A0C49F3-54CF-4905-BFD4-9E3D7EA69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267C-67BA-4A9C-91EC-EFE160850B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84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5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27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6F2147C-8FF8-4836-A743-24688FB9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7FCC-64BD-4951-AF5D-79ABDFF88F25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5D0378-9575-4013-BAAF-1224554F1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590CF72-4357-42E0-AA2E-DA133FF67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267C-67BA-4A9C-91EC-EFE160850B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25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519039B-3390-43DF-BEDE-5264730E4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05A941-F4F7-492A-B4B9-FD9CB660C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8280C4-E751-4473-A9E6-CF4199F88A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07FCC-64BD-4951-AF5D-79ABDFF88F25}" type="datetimeFigureOut">
              <a:rPr lang="zh-CN" altLang="en-US" smtClean="0"/>
              <a:t>2021/3/31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57E2D4-CB64-4B27-9D3A-55BC55AA7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435D7E-957E-4972-9AD0-B00E2617B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3267C-67BA-4A9C-91EC-EFE160850B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80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7"/>
          <p:cNvSpPr>
            <a:spLocks noChangeArrowheads="1"/>
          </p:cNvSpPr>
          <p:nvPr/>
        </p:nvSpPr>
        <p:spPr bwMode="auto">
          <a:xfrm>
            <a:off x="1791887" y="2019007"/>
            <a:ext cx="86082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6000" b="1" spc="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Lucas's Theorem</a:t>
            </a:r>
            <a:endParaRPr lang="zh-CN" altLang="en-US" sz="6000" b="1" spc="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2" name="矩形 3"/>
          <p:cNvSpPr>
            <a:spLocks noChangeArrowheads="1"/>
          </p:cNvSpPr>
          <p:nvPr/>
        </p:nvSpPr>
        <p:spPr bwMode="auto">
          <a:xfrm>
            <a:off x="7426947" y="4194428"/>
            <a:ext cx="2339409" cy="37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191240012 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方宇航</a:t>
            </a:r>
          </a:p>
        </p:txBody>
      </p:sp>
    </p:spTree>
    <p:extLst>
      <p:ext uri="{BB962C8B-B14F-4D97-AF65-F5344CB8AC3E}">
        <p14:creationId xmlns:p14="http://schemas.microsoft.com/office/powerpoint/2010/main" val="299826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62833AE-6197-4935-89F9-84969AC6BF57}"/>
              </a:ext>
            </a:extLst>
          </p:cNvPr>
          <p:cNvSpPr txBox="1"/>
          <p:nvPr/>
        </p:nvSpPr>
        <p:spPr>
          <a:xfrm>
            <a:off x="258644" y="66146"/>
            <a:ext cx="104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54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01</a:t>
            </a:r>
            <a:endParaRPr lang="zh-CN" altLang="en-US" dirty="0"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A4510C1-FFA9-45D0-AC6A-37E5CAE40A2D}"/>
              </a:ext>
            </a:extLst>
          </p:cNvPr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08">
                <a:extLst>
                  <a:ext uri="{FF2B5EF4-FFF2-40B4-BE49-F238E27FC236}">
                    <a16:creationId xmlns:a16="http://schemas.microsoft.com/office/drawing/2014/main" id="{1D5993D5-FDD1-4776-BCED-F03569D67CF2}"/>
                  </a:ext>
                </a:extLst>
              </p:cNvPr>
              <p:cNvSpPr txBox="1"/>
              <p:nvPr/>
            </p:nvSpPr>
            <p:spPr>
              <a:xfrm>
                <a:off x="1539507" y="662294"/>
                <a:ext cx="9112985" cy="5575577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400" dirty="0"/>
                  <a:t>递推</a:t>
                </a:r>
                <a14:m>
                  <m:oMath xmlns:m="http://schemas.openxmlformats.org/officeDocument/2006/math">
                    <m:r>
                      <a:rPr lang="zh-CN" altLang="en-US" sz="2400" b="0" i="1" dirty="0">
                        <a:latin typeface="Cambria Math" panose="02040503050406030204" pitchFamily="18" charset="0"/>
                      </a:rPr>
                      <m:t>写法</m:t>
                    </m:r>
                  </m:oMath>
                </a14:m>
                <a:endParaRPr lang="en-US" altLang="zh-CN" sz="24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altLang="zh-C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chr m:val="∏"/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d>
                            <m:dPr>
                              <m:ctrlPr>
                                <a:rPr lang="en-US" altLang="zh-C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CN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8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2800" b="0" dirty="0"/>
                  <a:t>			    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e>
                    </m:d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%</m:t>
                            </m:r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%</m:t>
                            </m:r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400" b="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0≤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37" name="TextBox 108">
                <a:extLst>
                  <a:ext uri="{FF2B5EF4-FFF2-40B4-BE49-F238E27FC236}">
                    <a16:creationId xmlns:a16="http://schemas.microsoft.com/office/drawing/2014/main" id="{1D5993D5-FDD1-4776-BCED-F03569D67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507" y="662294"/>
                <a:ext cx="9112985" cy="5575577"/>
              </a:xfrm>
              <a:prstGeom prst="rect">
                <a:avLst/>
              </a:prstGeom>
              <a:blipFill>
                <a:blip r:embed="rId3"/>
                <a:stretch>
                  <a:fillRect l="-2075" t="-10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096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3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0.03373 0.04399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62833AE-6197-4935-89F9-84969AC6BF57}"/>
              </a:ext>
            </a:extLst>
          </p:cNvPr>
          <p:cNvSpPr txBox="1"/>
          <p:nvPr/>
        </p:nvSpPr>
        <p:spPr>
          <a:xfrm>
            <a:off x="258644" y="66146"/>
            <a:ext cx="104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54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01</a:t>
            </a:r>
            <a:endParaRPr lang="zh-CN" altLang="en-US" dirty="0"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A4510C1-FFA9-45D0-AC6A-37E5CAE40A2D}"/>
              </a:ext>
            </a:extLst>
          </p:cNvPr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08">
                <a:extLst>
                  <a:ext uri="{FF2B5EF4-FFF2-40B4-BE49-F238E27FC236}">
                    <a16:creationId xmlns:a16="http://schemas.microsoft.com/office/drawing/2014/main" id="{1D5993D5-FDD1-4776-BCED-F03569D67CF2}"/>
                  </a:ext>
                </a:extLst>
              </p:cNvPr>
              <p:cNvSpPr txBox="1"/>
              <p:nvPr/>
            </p:nvSpPr>
            <p:spPr>
              <a:xfrm>
                <a:off x="1539507" y="662294"/>
                <a:ext cx="9112985" cy="5575577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d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%</m:t>
                              </m:r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%</m:t>
                              </m:r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2400" b="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2400" dirty="0"/>
                  <a:t>	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2400" b="0" dirty="0"/>
                  <a:t>	</a:t>
                </a:r>
                <a:r>
                  <a:rPr lang="zh-CN" altLang="en-US" sz="2400" b="0" dirty="0"/>
                  <a:t>容易看出时间复杂度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</m:t>
                    </m:r>
                    <m:func>
                      <m:func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fName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b="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2400" dirty="0"/>
                  <a:t>	</a:t>
                </a:r>
                <a:r>
                  <a:rPr lang="zh-CN" altLang="en-US" sz="2400" b="0" dirty="0"/>
                  <a:t>可以通过</a:t>
                </a:r>
                <a:r>
                  <a:rPr lang="zh-CN" altLang="en-US" sz="2400" b="0" dirty="0">
                    <a:solidFill>
                      <a:srgbClr val="FF0000"/>
                    </a:solidFill>
                  </a:rPr>
                  <a:t>预处理</a:t>
                </a:r>
                <a:r>
                  <a:rPr lang="zh-CN" altLang="en-US" sz="2400" b="0" dirty="0"/>
                  <a:t>模</a:t>
                </a:r>
                <a:r>
                  <a:rPr lang="en-US" altLang="zh-CN" sz="2400" b="0" dirty="0"/>
                  <a:t>p</a:t>
                </a:r>
                <a:r>
                  <a:rPr lang="zh-CN" altLang="en-US" sz="2400" b="0" dirty="0"/>
                  <a:t>下的阶乘和逆元降到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fName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b="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en-US" altLang="zh-CN" sz="2800" b="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37" name="TextBox 108">
                <a:extLst>
                  <a:ext uri="{FF2B5EF4-FFF2-40B4-BE49-F238E27FC236}">
                    <a16:creationId xmlns:a16="http://schemas.microsoft.com/office/drawing/2014/main" id="{1D5993D5-FDD1-4776-BCED-F03569D67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507" y="662294"/>
                <a:ext cx="9112985" cy="55755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">
            <a:extLst>
              <a:ext uri="{FF2B5EF4-FFF2-40B4-BE49-F238E27FC236}">
                <a16:creationId xmlns:a16="http://schemas.microsoft.com/office/drawing/2014/main" id="{B8A1E6AF-5C44-45DA-A410-5E3FFD279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6115" y="4408518"/>
            <a:ext cx="8219768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long long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795DA3"/>
                </a:solidFill>
                <a:effectLst/>
                <a:latin typeface="Arial Unicode MS"/>
                <a:ea typeface="JetBrains Mono"/>
              </a:rPr>
              <a:t>Lucas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(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long long </a:t>
            </a:r>
            <a:r>
              <a:rPr lang="en-US" altLang="zh-CN" sz="2400" dirty="0">
                <a:solidFill>
                  <a:srgbClr val="333333"/>
                </a:solidFill>
                <a:latin typeface="Arial Unicode MS"/>
                <a:ea typeface="JetBrains Mono"/>
              </a:rPr>
              <a:t>m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long long </a:t>
            </a:r>
            <a:r>
              <a:rPr lang="en-US" altLang="zh-CN" sz="2400" dirty="0">
                <a:solidFill>
                  <a:srgbClr val="333333"/>
                </a:solidFill>
                <a:latin typeface="Arial Unicode MS"/>
                <a:ea typeface="JetBrains Mono"/>
              </a:rPr>
              <a:t>n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long long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p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) {</a:t>
            </a:r>
            <a:b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 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if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(</a:t>
            </a:r>
            <a:r>
              <a:rPr lang="en-US" altLang="zh-CN" sz="2400" dirty="0">
                <a:solidFill>
                  <a:srgbClr val="333333"/>
                </a:solidFill>
                <a:latin typeface="Arial Unicode MS"/>
                <a:ea typeface="JetBrains Mono"/>
              </a:rPr>
              <a:t>n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==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0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)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return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1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;</a:t>
            </a:r>
            <a:b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 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return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(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C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(</a:t>
            </a:r>
            <a:r>
              <a:rPr lang="en-US" altLang="zh-CN" sz="2400" dirty="0">
                <a:solidFill>
                  <a:srgbClr val="333333"/>
                </a:solidFill>
                <a:latin typeface="Arial Unicode MS"/>
                <a:ea typeface="JetBrains Mono"/>
              </a:rPr>
              <a:t>m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%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p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lang="en-US" altLang="zh-CN" sz="2400" dirty="0">
                <a:solidFill>
                  <a:srgbClr val="333333"/>
                </a:solidFill>
                <a:latin typeface="Arial Unicode MS"/>
                <a:ea typeface="JetBrains Mono"/>
              </a:rPr>
              <a:t>n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%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p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p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)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*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Lucas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(</a:t>
            </a:r>
            <a:r>
              <a:rPr lang="en-US" altLang="zh-CN" sz="2400" dirty="0">
                <a:solidFill>
                  <a:srgbClr val="333333"/>
                </a:solidFill>
                <a:latin typeface="Arial Unicode MS"/>
                <a:ea typeface="JetBrains Mono"/>
              </a:rPr>
              <a:t>m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/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p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lang="en-US" altLang="zh-CN" sz="2400" dirty="0">
                <a:solidFill>
                  <a:srgbClr val="333333"/>
                </a:solidFill>
                <a:latin typeface="Arial Unicode MS"/>
                <a:ea typeface="JetBrains Mono"/>
              </a:rPr>
              <a:t>n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/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p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p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))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%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p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;</a:t>
            </a:r>
            <a:b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}</a:t>
            </a:r>
            <a:endParaRPr kumimoji="0" lang="zh-CN" altLang="zh-CN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37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3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0.03373 0.04399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12">
            <a:extLst>
              <a:ext uri="{FF2B5EF4-FFF2-40B4-BE49-F238E27FC236}">
                <a16:creationId xmlns:a16="http://schemas.microsoft.com/office/drawing/2014/main" id="{51F2E44C-ADCC-4892-8D42-EAD93A49EEB2}"/>
              </a:ext>
            </a:extLst>
          </p:cNvPr>
          <p:cNvSpPr/>
          <p:nvPr/>
        </p:nvSpPr>
        <p:spPr bwMode="auto">
          <a:xfrm>
            <a:off x="5653175" y="5244562"/>
            <a:ext cx="132789" cy="117467"/>
          </a:xfrm>
          <a:custGeom>
            <a:avLst/>
            <a:gdLst>
              <a:gd name="T0" fmla="*/ 61 w 121"/>
              <a:gd name="T1" fmla="*/ 0 h 107"/>
              <a:gd name="T2" fmla="*/ 36 w 121"/>
              <a:gd name="T3" fmla="*/ 7 h 107"/>
              <a:gd name="T4" fmla="*/ 14 w 121"/>
              <a:gd name="T5" fmla="*/ 78 h 107"/>
              <a:gd name="T6" fmla="*/ 61 w 121"/>
              <a:gd name="T7" fmla="*/ 107 h 107"/>
              <a:gd name="T8" fmla="*/ 86 w 121"/>
              <a:gd name="T9" fmla="*/ 101 h 107"/>
              <a:gd name="T10" fmla="*/ 108 w 121"/>
              <a:gd name="T11" fmla="*/ 29 h 107"/>
              <a:gd name="T12" fmla="*/ 61 w 121"/>
              <a:gd name="T13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" h="107">
                <a:moveTo>
                  <a:pt x="61" y="0"/>
                </a:moveTo>
                <a:cubicBezTo>
                  <a:pt x="52" y="0"/>
                  <a:pt x="44" y="2"/>
                  <a:pt x="36" y="7"/>
                </a:cubicBezTo>
                <a:cubicBezTo>
                  <a:pt x="10" y="20"/>
                  <a:pt x="0" y="52"/>
                  <a:pt x="14" y="78"/>
                </a:cubicBezTo>
                <a:cubicBezTo>
                  <a:pt x="23" y="96"/>
                  <a:pt x="42" y="107"/>
                  <a:pt x="61" y="107"/>
                </a:cubicBezTo>
                <a:cubicBezTo>
                  <a:pt x="69" y="107"/>
                  <a:pt x="78" y="105"/>
                  <a:pt x="86" y="101"/>
                </a:cubicBezTo>
                <a:cubicBezTo>
                  <a:pt x="111" y="87"/>
                  <a:pt x="121" y="55"/>
                  <a:pt x="108" y="29"/>
                </a:cubicBezTo>
                <a:cubicBezTo>
                  <a:pt x="98" y="11"/>
                  <a:pt x="80" y="0"/>
                  <a:pt x="61" y="0"/>
                </a:cubicBez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226">
            <a:extLst>
              <a:ext uri="{FF2B5EF4-FFF2-40B4-BE49-F238E27FC236}">
                <a16:creationId xmlns:a16="http://schemas.microsoft.com/office/drawing/2014/main" id="{631903A8-076C-40D2-BB2D-5778BAF4E54C}"/>
              </a:ext>
            </a:extLst>
          </p:cNvPr>
          <p:cNvSpPr/>
          <p:nvPr/>
        </p:nvSpPr>
        <p:spPr bwMode="auto">
          <a:xfrm>
            <a:off x="6191760" y="5380601"/>
            <a:ext cx="65002" cy="57109"/>
          </a:xfrm>
          <a:custGeom>
            <a:avLst/>
            <a:gdLst>
              <a:gd name="T0" fmla="*/ 29 w 59"/>
              <a:gd name="T1" fmla="*/ 0 h 52"/>
              <a:gd name="T2" fmla="*/ 18 w 59"/>
              <a:gd name="T3" fmla="*/ 3 h 52"/>
              <a:gd name="T4" fmla="*/ 7 w 59"/>
              <a:gd name="T5" fmla="*/ 38 h 52"/>
              <a:gd name="T6" fmla="*/ 29 w 59"/>
              <a:gd name="T7" fmla="*/ 52 h 52"/>
              <a:gd name="T8" fmla="*/ 41 w 59"/>
              <a:gd name="T9" fmla="*/ 49 h 52"/>
              <a:gd name="T10" fmla="*/ 52 w 59"/>
              <a:gd name="T11" fmla="*/ 14 h 52"/>
              <a:gd name="T12" fmla="*/ 29 w 59"/>
              <a:gd name="T13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" h="52">
                <a:moveTo>
                  <a:pt x="29" y="0"/>
                </a:moveTo>
                <a:cubicBezTo>
                  <a:pt x="25" y="0"/>
                  <a:pt x="21" y="1"/>
                  <a:pt x="18" y="3"/>
                </a:cubicBezTo>
                <a:cubicBezTo>
                  <a:pt x="5" y="10"/>
                  <a:pt x="0" y="25"/>
                  <a:pt x="7" y="38"/>
                </a:cubicBezTo>
                <a:cubicBezTo>
                  <a:pt x="11" y="47"/>
                  <a:pt x="20" y="52"/>
                  <a:pt x="29" y="52"/>
                </a:cubicBezTo>
                <a:cubicBezTo>
                  <a:pt x="33" y="52"/>
                  <a:pt x="38" y="51"/>
                  <a:pt x="41" y="49"/>
                </a:cubicBezTo>
                <a:cubicBezTo>
                  <a:pt x="54" y="42"/>
                  <a:pt x="59" y="27"/>
                  <a:pt x="52" y="14"/>
                </a:cubicBezTo>
                <a:cubicBezTo>
                  <a:pt x="48" y="5"/>
                  <a:pt x="39" y="0"/>
                  <a:pt x="29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228">
            <a:extLst>
              <a:ext uri="{FF2B5EF4-FFF2-40B4-BE49-F238E27FC236}">
                <a16:creationId xmlns:a16="http://schemas.microsoft.com/office/drawing/2014/main" id="{A040A8B0-5C44-4C49-8888-74782754881C}"/>
              </a:ext>
            </a:extLst>
          </p:cNvPr>
          <p:cNvSpPr>
            <a:spLocks noEditPoints="1"/>
          </p:cNvSpPr>
          <p:nvPr/>
        </p:nvSpPr>
        <p:spPr bwMode="auto">
          <a:xfrm>
            <a:off x="6674629" y="5220418"/>
            <a:ext cx="102145" cy="91002"/>
          </a:xfrm>
          <a:custGeom>
            <a:avLst/>
            <a:gdLst>
              <a:gd name="T0" fmla="*/ 63 w 93"/>
              <a:gd name="T1" fmla="*/ 79 h 83"/>
              <a:gd name="T2" fmla="*/ 41 w 93"/>
              <a:gd name="T3" fmla="*/ 82 h 83"/>
              <a:gd name="T4" fmla="*/ 47 w 93"/>
              <a:gd name="T5" fmla="*/ 83 h 83"/>
              <a:gd name="T6" fmla="*/ 63 w 93"/>
              <a:gd name="T7" fmla="*/ 79 h 83"/>
              <a:gd name="T8" fmla="*/ 47 w 93"/>
              <a:gd name="T9" fmla="*/ 0 h 83"/>
              <a:gd name="T10" fmla="*/ 28 w 93"/>
              <a:gd name="T11" fmla="*/ 5 h 83"/>
              <a:gd name="T12" fmla="*/ 10 w 93"/>
              <a:gd name="T13" fmla="*/ 60 h 83"/>
              <a:gd name="T14" fmla="*/ 29 w 93"/>
              <a:gd name="T15" fmla="*/ 78 h 83"/>
              <a:gd name="T16" fmla="*/ 73 w 93"/>
              <a:gd name="T17" fmla="*/ 73 h 83"/>
              <a:gd name="T18" fmla="*/ 84 w 93"/>
              <a:gd name="T19" fmla="*/ 22 h 83"/>
              <a:gd name="T20" fmla="*/ 47 w 93"/>
              <a:gd name="T21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3" h="83">
                <a:moveTo>
                  <a:pt x="63" y="79"/>
                </a:moveTo>
                <a:cubicBezTo>
                  <a:pt x="41" y="82"/>
                  <a:pt x="41" y="82"/>
                  <a:pt x="41" y="82"/>
                </a:cubicBezTo>
                <a:cubicBezTo>
                  <a:pt x="43" y="82"/>
                  <a:pt x="45" y="83"/>
                  <a:pt x="47" y="83"/>
                </a:cubicBezTo>
                <a:cubicBezTo>
                  <a:pt x="52" y="83"/>
                  <a:pt x="58" y="82"/>
                  <a:pt x="63" y="79"/>
                </a:cubicBezTo>
                <a:moveTo>
                  <a:pt x="47" y="0"/>
                </a:moveTo>
                <a:cubicBezTo>
                  <a:pt x="40" y="0"/>
                  <a:pt x="34" y="1"/>
                  <a:pt x="28" y="5"/>
                </a:cubicBezTo>
                <a:cubicBezTo>
                  <a:pt x="8" y="15"/>
                  <a:pt x="0" y="40"/>
                  <a:pt x="10" y="60"/>
                </a:cubicBezTo>
                <a:cubicBezTo>
                  <a:pt x="15" y="69"/>
                  <a:pt x="21" y="75"/>
                  <a:pt x="29" y="78"/>
                </a:cubicBezTo>
                <a:cubicBezTo>
                  <a:pt x="73" y="73"/>
                  <a:pt x="73" y="73"/>
                  <a:pt x="73" y="73"/>
                </a:cubicBezTo>
                <a:cubicBezTo>
                  <a:pt x="88" y="61"/>
                  <a:pt x="93" y="40"/>
                  <a:pt x="84" y="22"/>
                </a:cubicBezTo>
                <a:cubicBezTo>
                  <a:pt x="76" y="8"/>
                  <a:pt x="62" y="0"/>
                  <a:pt x="47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229">
            <a:extLst>
              <a:ext uri="{FF2B5EF4-FFF2-40B4-BE49-F238E27FC236}">
                <a16:creationId xmlns:a16="http://schemas.microsoft.com/office/drawing/2014/main" id="{F3003DFA-B744-4850-8D9A-692B9D1F9D42}"/>
              </a:ext>
            </a:extLst>
          </p:cNvPr>
          <p:cNvSpPr/>
          <p:nvPr/>
        </p:nvSpPr>
        <p:spPr bwMode="auto">
          <a:xfrm>
            <a:off x="6706665" y="5300277"/>
            <a:ext cx="48287" cy="10215"/>
          </a:xfrm>
          <a:custGeom>
            <a:avLst/>
            <a:gdLst>
              <a:gd name="T0" fmla="*/ 44 w 44"/>
              <a:gd name="T1" fmla="*/ 0 h 9"/>
              <a:gd name="T2" fmla="*/ 0 w 44"/>
              <a:gd name="T3" fmla="*/ 5 h 9"/>
              <a:gd name="T4" fmla="*/ 12 w 44"/>
              <a:gd name="T5" fmla="*/ 9 h 9"/>
              <a:gd name="T6" fmla="*/ 34 w 44"/>
              <a:gd name="T7" fmla="*/ 6 h 9"/>
              <a:gd name="T8" fmla="*/ 37 w 44"/>
              <a:gd name="T9" fmla="*/ 5 h 9"/>
              <a:gd name="T10" fmla="*/ 44 w 44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" h="9">
                <a:moveTo>
                  <a:pt x="44" y="0"/>
                </a:moveTo>
                <a:cubicBezTo>
                  <a:pt x="0" y="5"/>
                  <a:pt x="0" y="5"/>
                  <a:pt x="0" y="5"/>
                </a:cubicBezTo>
                <a:cubicBezTo>
                  <a:pt x="4" y="7"/>
                  <a:pt x="8" y="8"/>
                  <a:pt x="12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5" y="6"/>
                  <a:pt x="36" y="5"/>
                  <a:pt x="37" y="5"/>
                </a:cubicBezTo>
                <a:cubicBezTo>
                  <a:pt x="40" y="3"/>
                  <a:pt x="42" y="2"/>
                  <a:pt x="44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8D3B111-DA5F-42D5-99E9-8630D4011C68}"/>
              </a:ext>
            </a:extLst>
          </p:cNvPr>
          <p:cNvSpPr txBox="1"/>
          <p:nvPr/>
        </p:nvSpPr>
        <p:spPr>
          <a:xfrm>
            <a:off x="801057" y="829179"/>
            <a:ext cx="4502332" cy="51833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50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2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339C639-1B06-4DEB-9FA0-57D4979FC856}"/>
              </a:ext>
            </a:extLst>
          </p:cNvPr>
          <p:cNvSpPr/>
          <p:nvPr/>
        </p:nvSpPr>
        <p:spPr>
          <a:xfrm>
            <a:off x="3794961" y="3012882"/>
            <a:ext cx="3031888" cy="56890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kumimoji="1" lang="zh-CN" altLang="en-US" sz="3600" dirty="0"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6B896B9-B6EB-41B6-B4E0-60A68EE29EB2}"/>
              </a:ext>
            </a:extLst>
          </p:cNvPr>
          <p:cNvSpPr txBox="1"/>
          <p:nvPr/>
        </p:nvSpPr>
        <p:spPr>
          <a:xfrm>
            <a:off x="7128930" y="3305875"/>
            <a:ext cx="4372087" cy="67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证明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1B9A83D-936F-4913-BB81-A0612769B3A2}"/>
              </a:ext>
            </a:extLst>
          </p:cNvPr>
          <p:cNvSpPr/>
          <p:nvPr/>
        </p:nvSpPr>
        <p:spPr>
          <a:xfrm>
            <a:off x="4005905" y="3420850"/>
            <a:ext cx="15746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rPr>
              <a:t>Part 02</a:t>
            </a:r>
            <a:endParaRPr kumimoji="1"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FEA004CE-EBAF-4A29-883A-33933D3D55EE}"/>
              </a:ext>
            </a:extLst>
          </p:cNvPr>
          <p:cNvCxnSpPr/>
          <p:nvPr/>
        </p:nvCxnSpPr>
        <p:spPr>
          <a:xfrm>
            <a:off x="3473518" y="3969974"/>
            <a:ext cx="7927907" cy="35651"/>
          </a:xfrm>
          <a:prstGeom prst="line">
            <a:avLst/>
          </a:prstGeom>
          <a:ln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2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4" presetClass="path" presetSubtype="0" decel="3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0.03889 L 2.29167E-6 -0.07176 " pathEditMode="relative" rAng="0" ptsTypes="AA">
                                      <p:cBhvr>
                                        <p:cTn id="38" dur="75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3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30000" decel="3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95833E-6 0.03842 L 3.95833E-6 2.96296E-6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62833AE-6197-4935-89F9-84969AC6BF57}"/>
              </a:ext>
            </a:extLst>
          </p:cNvPr>
          <p:cNvSpPr txBox="1"/>
          <p:nvPr/>
        </p:nvSpPr>
        <p:spPr>
          <a:xfrm>
            <a:off x="258644" y="66146"/>
            <a:ext cx="104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54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02</a:t>
            </a:r>
            <a:endParaRPr lang="zh-CN" altLang="en-US" dirty="0"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A4510C1-FFA9-45D0-AC6A-37E5CAE40A2D}"/>
              </a:ext>
            </a:extLst>
          </p:cNvPr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08">
                <a:extLst>
                  <a:ext uri="{FF2B5EF4-FFF2-40B4-BE49-F238E27FC236}">
                    <a16:creationId xmlns:a16="http://schemas.microsoft.com/office/drawing/2014/main" id="{1D5993D5-FDD1-4776-BCED-F03569D67CF2}"/>
                  </a:ext>
                </a:extLst>
              </p:cNvPr>
              <p:cNvSpPr txBox="1"/>
              <p:nvPr/>
            </p:nvSpPr>
            <p:spPr>
              <a:xfrm>
                <a:off x="1586804" y="989476"/>
                <a:ext cx="9911975" cy="5575577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400" b="0" dirty="0"/>
                  <a:t>对任意非负整数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与</m:t>
                    </m:r>
                  </m:oMath>
                </a14:m>
                <a:r>
                  <a:rPr lang="zh-CN" altLang="en-US" sz="2400" b="0" dirty="0"/>
                  <a:t>质数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sz="2400" b="0" dirty="0"/>
                  <a:t>有：</a:t>
                </a:r>
                <a:endParaRPr lang="en-US" altLang="zh-CN" sz="2400" b="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den>
                                  </m:f>
                                </m:e>
                              </m:d>
                            </m:den>
                          </m:f>
                        </m:e>
                      </m:d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%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%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(1)</m:t>
                      </m:r>
                    </m:oMath>
                  </m:oMathPara>
                </a14:m>
                <a:endParaRPr lang="en-US" altLang="zh-CN" sz="24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en-US" altLang="zh-CN" sz="24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400" dirty="0"/>
                  <a:t>记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𝑀𝑝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𝑁𝑝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zh-CN" altLang="en-US" sz="2400" dirty="0"/>
                  <a:t>，其中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∈[0, 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zh-CN" altLang="en-US" sz="2400" dirty="0"/>
                  <a:t>，则</a:t>
                </a:r>
                <a:r>
                  <a:rPr lang="en-US" altLang="zh-CN" sz="2400" dirty="0"/>
                  <a:t>(1)</a:t>
                </a:r>
                <a:r>
                  <a:rPr lang="zh-CN" altLang="en-US" sz="2400" dirty="0"/>
                  <a:t>式可改写为：</a:t>
                </a:r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𝑀𝑝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𝑁𝑝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𝑚𝑜𝑑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en-US" altLang="zh-CN" sz="2400" dirty="0"/>
              </a:p>
            </p:txBody>
          </p:sp>
        </mc:Choice>
        <mc:Fallback xmlns="">
          <p:sp>
            <p:nvSpPr>
              <p:cNvPr id="137" name="TextBox 108">
                <a:extLst>
                  <a:ext uri="{FF2B5EF4-FFF2-40B4-BE49-F238E27FC236}">
                    <a16:creationId xmlns:a16="http://schemas.microsoft.com/office/drawing/2014/main" id="{1D5993D5-FDD1-4776-BCED-F03569D67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804" y="989476"/>
                <a:ext cx="9911975" cy="5575577"/>
              </a:xfrm>
              <a:prstGeom prst="rect">
                <a:avLst/>
              </a:prstGeom>
              <a:blipFill>
                <a:blip r:embed="rId3"/>
                <a:stretch>
                  <a:fillRect l="-1845" t="-9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99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3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0.03373 0.04399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62833AE-6197-4935-89F9-84969AC6BF57}"/>
              </a:ext>
            </a:extLst>
          </p:cNvPr>
          <p:cNvSpPr txBox="1"/>
          <p:nvPr/>
        </p:nvSpPr>
        <p:spPr>
          <a:xfrm>
            <a:off x="258644" y="66146"/>
            <a:ext cx="104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54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02</a:t>
            </a:r>
            <a:endParaRPr lang="zh-CN" altLang="en-US" dirty="0"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A4510C1-FFA9-45D0-AC6A-37E5CAE40A2D}"/>
              </a:ext>
            </a:extLst>
          </p:cNvPr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08">
                <a:extLst>
                  <a:ext uri="{FF2B5EF4-FFF2-40B4-BE49-F238E27FC236}">
                    <a16:creationId xmlns:a16="http://schemas.microsoft.com/office/drawing/2014/main" id="{1D5993D5-FDD1-4776-BCED-F03569D67CF2}"/>
                  </a:ext>
                </a:extLst>
              </p:cNvPr>
              <p:cNvSpPr txBox="1"/>
              <p:nvPr/>
            </p:nvSpPr>
            <p:spPr>
              <a:xfrm>
                <a:off x="1426234" y="770691"/>
                <a:ext cx="9636767" cy="5575577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400" dirty="0"/>
                  <a:t>原式左边可写为：</a:t>
                </a:r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𝑀𝑝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𝑁𝑝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𝑀𝑝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…(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𝑀𝑝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𝑁𝑝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𝑁𝑝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𝑀𝑝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…(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𝑀𝑝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𝑁𝑝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…(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𝑁𝑝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𝑀𝑝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…(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𝑀𝑝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𝑁𝑝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𝑁𝑝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400" dirty="0"/>
                  <a:t>由于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sz="2400" dirty="0"/>
                  <a:t>为</a:t>
                </a:r>
                <a:r>
                  <a:rPr lang="zh-CN" altLang="en-US" sz="2400" dirty="0">
                    <a:solidFill>
                      <a:srgbClr val="FF0000"/>
                    </a:solidFill>
                  </a:rPr>
                  <a:t>质数</a:t>
                </a:r>
                <a:r>
                  <a:rPr lang="zh-CN" altLang="en-US" sz="2400" dirty="0"/>
                  <a:t>，故模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sz="2400" dirty="0"/>
                  <a:t>乘法下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{1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zh-CN" altLang="en-US" sz="2400" dirty="0"/>
                  <a:t>为群。除法可以看作是被除数乘上除数的逆元，即：</a:t>
                </a:r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𝑚𝑜𝑑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400" dirty="0"/>
                  <a:t>则有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𝐴𝑝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𝐵𝑝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𝐴𝑝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𝐵𝑝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𝑘𝑝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 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en-US" altLang="zh-CN" sz="2400" dirty="0"/>
              </a:p>
            </p:txBody>
          </p:sp>
        </mc:Choice>
        <mc:Fallback xmlns="">
          <p:sp>
            <p:nvSpPr>
              <p:cNvPr id="137" name="TextBox 108">
                <a:extLst>
                  <a:ext uri="{FF2B5EF4-FFF2-40B4-BE49-F238E27FC236}">
                    <a16:creationId xmlns:a16="http://schemas.microsoft.com/office/drawing/2014/main" id="{1D5993D5-FDD1-4776-BCED-F03569D67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234" y="770691"/>
                <a:ext cx="9636767" cy="5575577"/>
              </a:xfrm>
              <a:prstGeom prst="rect">
                <a:avLst/>
              </a:prstGeom>
              <a:blipFill>
                <a:blip r:embed="rId3"/>
                <a:stretch>
                  <a:fillRect l="-1961" t="-984" r="-12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54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3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0.03373 0.04399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62833AE-6197-4935-89F9-84969AC6BF57}"/>
              </a:ext>
            </a:extLst>
          </p:cNvPr>
          <p:cNvSpPr txBox="1"/>
          <p:nvPr/>
        </p:nvSpPr>
        <p:spPr>
          <a:xfrm>
            <a:off x="258644" y="66146"/>
            <a:ext cx="104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54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02</a:t>
            </a:r>
            <a:endParaRPr lang="zh-CN" altLang="en-US" dirty="0"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A4510C1-FFA9-45D0-AC6A-37E5CAE40A2D}"/>
              </a:ext>
            </a:extLst>
          </p:cNvPr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08">
                <a:extLst>
                  <a:ext uri="{FF2B5EF4-FFF2-40B4-BE49-F238E27FC236}">
                    <a16:creationId xmlns:a16="http://schemas.microsoft.com/office/drawing/2014/main" id="{1D5993D5-FDD1-4776-BCED-F03569D67CF2}"/>
                  </a:ext>
                </a:extLst>
              </p:cNvPr>
              <p:cNvSpPr txBox="1"/>
              <p:nvPr/>
            </p:nvSpPr>
            <p:spPr>
              <a:xfrm>
                <a:off x="1673385" y="381338"/>
                <a:ext cx="9636767" cy="6259159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𝑀𝑝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…(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𝑀𝑝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𝑁𝑝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𝑁𝑝</m:t>
                              </m:r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(1)</m:t>
                      </m:r>
                    </m:oMath>
                  </m:oMathPara>
                </a14:m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400" dirty="0"/>
                  <a:t>先将分子、分母中为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sz="2400" dirty="0"/>
                  <a:t>的倍数的因式提出来，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表示</m:t>
                    </m:r>
                  </m:oMath>
                </a14:m>
                <a:r>
                  <a:rPr lang="zh-CN" altLang="en-US" sz="2400" dirty="0"/>
                  <a:t>余下的式子，</a:t>
                </a:r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400" dirty="0"/>
                  <a:t>如果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zh-CN" altLang="en-US" sz="2400" dirty="0"/>
                  <a:t>，</a:t>
                </a:r>
                <a:r>
                  <a:rPr lang="en-US" altLang="zh-CN" sz="2400" dirty="0"/>
                  <a:t>(1)</a:t>
                </a:r>
                <a:r>
                  <a:rPr lang="zh-CN" altLang="en-US" sz="2400" dirty="0"/>
                  <a:t>式</a:t>
                </a:r>
                <a:r>
                  <a:rPr lang="en-US" altLang="zh-CN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𝑀𝑝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…(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𝑁𝑝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…2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altLang="zh-CN" sz="2400" b="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400" dirty="0"/>
                  <a:t>否则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zh-CN" altLang="en-US" sz="2400" b="0" dirty="0"/>
                  <a:t>，</a:t>
                </a:r>
                <a:r>
                  <a:rPr lang="en-US" altLang="zh-CN" sz="2400" b="0" dirty="0"/>
                  <a:t>(1)</a:t>
                </a:r>
                <a:r>
                  <a:rPr lang="zh-CN" altLang="en-US" sz="2400" b="0" dirty="0"/>
                  <a:t>式</a:t>
                </a:r>
                <a:r>
                  <a:rPr lang="en-US" altLang="zh-CN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…(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𝑁𝑝</m:t>
                        </m:r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…2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400" dirty="0"/>
                  <a:t>由于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zh-CN" altLang="en-US" sz="2400" dirty="0"/>
                  <a:t>中分子分母均</a:t>
                </a:r>
                <a:r>
                  <a:rPr lang="zh-CN" altLang="en-US" sz="2400" dirty="0">
                    <a:solidFill>
                      <a:srgbClr val="FF0000"/>
                    </a:solidFill>
                  </a:rPr>
                  <a:t>不</a:t>
                </a:r>
                <a:r>
                  <a:rPr lang="zh-CN" altLang="en-US" sz="2400" dirty="0"/>
                  <a:t>为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sz="2400" dirty="0"/>
                  <a:t>的倍数，则由</a:t>
                </a:r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𝐴𝑝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𝐵𝑝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𝑘𝑝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400" dirty="0"/>
                  <a:t>可得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!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!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den>
                    </m:f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en-US" altLang="zh-CN" sz="2400" dirty="0"/>
              </a:p>
            </p:txBody>
          </p:sp>
        </mc:Choice>
        <mc:Fallback xmlns="">
          <p:sp>
            <p:nvSpPr>
              <p:cNvPr id="137" name="TextBox 108">
                <a:extLst>
                  <a:ext uri="{FF2B5EF4-FFF2-40B4-BE49-F238E27FC236}">
                    <a16:creationId xmlns:a16="http://schemas.microsoft.com/office/drawing/2014/main" id="{1D5993D5-FDD1-4776-BCED-F03569D67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385" y="381338"/>
                <a:ext cx="9636767" cy="6259159"/>
              </a:xfrm>
              <a:prstGeom prst="rect">
                <a:avLst/>
              </a:prstGeom>
              <a:blipFill>
                <a:blip r:embed="rId3"/>
                <a:stretch>
                  <a:fillRect l="-19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688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3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0.03373 0.04399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62833AE-6197-4935-89F9-84969AC6BF57}"/>
              </a:ext>
            </a:extLst>
          </p:cNvPr>
          <p:cNvSpPr txBox="1"/>
          <p:nvPr/>
        </p:nvSpPr>
        <p:spPr>
          <a:xfrm>
            <a:off x="258644" y="66146"/>
            <a:ext cx="104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54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02</a:t>
            </a:r>
            <a:endParaRPr lang="zh-CN" altLang="en-US" dirty="0"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A4510C1-FFA9-45D0-AC6A-37E5CAE40A2D}"/>
              </a:ext>
            </a:extLst>
          </p:cNvPr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08">
                <a:extLst>
                  <a:ext uri="{FF2B5EF4-FFF2-40B4-BE49-F238E27FC236}">
                    <a16:creationId xmlns:a16="http://schemas.microsoft.com/office/drawing/2014/main" id="{1D5993D5-FDD1-4776-BCED-F03569D67CF2}"/>
                  </a:ext>
                </a:extLst>
              </p:cNvPr>
              <p:cNvSpPr txBox="1"/>
              <p:nvPr/>
            </p:nvSpPr>
            <p:spPr>
              <a:xfrm>
                <a:off x="1655629" y="647669"/>
                <a:ext cx="9636767" cy="5575577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𝑀𝑝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…(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𝑀𝑝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𝑁𝑝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…(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𝑁𝑝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(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en-US" altLang="zh-CN" sz="2400" dirty="0"/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zh-CN" altLang="en-US" sz="2400" dirty="0"/>
                  <a:t>如果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2400" dirty="0"/>
                  <a:t>则</a:t>
                </a:r>
                <a:r>
                  <a:rPr lang="en-US" altLang="zh-CN" sz="2400" dirty="0"/>
                  <a:t>(2)</a:t>
                </a:r>
                <a:r>
                  <a:rPr lang="zh-CN" altLang="en-US" sz="2400" dirty="0"/>
                  <a:t>式分子为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sz="2400" dirty="0"/>
                  <a:t>的倍数， </a:t>
                </a:r>
                <a:r>
                  <a:rPr lang="en-US" altLang="zh-CN" sz="2400" dirty="0"/>
                  <a:t>(2)</a:t>
                </a:r>
                <a:r>
                  <a:rPr lang="zh-CN" altLang="en-US" sz="2400" dirty="0"/>
                  <a:t>式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0 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400" dirty="0"/>
                  <a:t>否则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zh-CN" altLang="en-US" sz="2400" dirty="0"/>
                  <a:t>，则</a:t>
                </a:r>
                <a:r>
                  <a:rPr lang="en-US" altLang="zh-CN" sz="2400" dirty="0"/>
                  <a:t>(2)</a:t>
                </a:r>
                <a:r>
                  <a:rPr lang="zh-CN" altLang="en-US" sz="2400" dirty="0"/>
                  <a:t>式分子、分母中均</a:t>
                </a:r>
                <a:r>
                  <a:rPr lang="zh-CN" altLang="en-US" sz="2400" dirty="0">
                    <a:solidFill>
                      <a:srgbClr val="FF0000"/>
                    </a:solidFill>
                  </a:rPr>
                  <a:t>不包含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sz="2400" dirty="0"/>
                  <a:t>的倍数则由</a:t>
                </a:r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𝐴𝑝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𝐵𝑝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𝑘𝑝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400" dirty="0"/>
                  <a:t>可得</a:t>
                </a:r>
                <a:r>
                  <a:rPr lang="en-US" altLang="zh-CN" sz="2400" dirty="0"/>
                  <a:t>(2)</a:t>
                </a:r>
                <a:r>
                  <a:rPr lang="zh-CN" altLang="en-US" sz="2400" dirty="0"/>
                  <a:t>式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137" name="TextBox 108">
                <a:extLst>
                  <a:ext uri="{FF2B5EF4-FFF2-40B4-BE49-F238E27FC236}">
                    <a16:creationId xmlns:a16="http://schemas.microsoft.com/office/drawing/2014/main" id="{1D5993D5-FDD1-4776-BCED-F03569D67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629" y="647669"/>
                <a:ext cx="9636767" cy="5575577"/>
              </a:xfrm>
              <a:prstGeom prst="rect">
                <a:avLst/>
              </a:prstGeom>
              <a:blipFill>
                <a:blip r:embed="rId3"/>
                <a:stretch>
                  <a:fillRect l="-19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919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3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0.03373 0.04399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62833AE-6197-4935-89F9-84969AC6BF57}"/>
              </a:ext>
            </a:extLst>
          </p:cNvPr>
          <p:cNvSpPr txBox="1"/>
          <p:nvPr/>
        </p:nvSpPr>
        <p:spPr>
          <a:xfrm>
            <a:off x="258644" y="66146"/>
            <a:ext cx="104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54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02</a:t>
            </a:r>
            <a:endParaRPr lang="zh-CN" altLang="en-US" dirty="0"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A4510C1-FFA9-45D0-AC6A-37E5CAE40A2D}"/>
              </a:ext>
            </a:extLst>
          </p:cNvPr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08">
                <a:extLst>
                  <a:ext uri="{FF2B5EF4-FFF2-40B4-BE49-F238E27FC236}">
                    <a16:creationId xmlns:a16="http://schemas.microsoft.com/office/drawing/2014/main" id="{1D5993D5-FDD1-4776-BCED-F03569D67CF2}"/>
                  </a:ext>
                </a:extLst>
              </p:cNvPr>
              <p:cNvSpPr txBox="1"/>
              <p:nvPr/>
            </p:nvSpPr>
            <p:spPr>
              <a:xfrm>
                <a:off x="1426234" y="770691"/>
                <a:ext cx="9636767" cy="5575577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𝑀𝑝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…(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𝑀𝑝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𝑁𝑝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…(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𝑁𝑝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0,    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num>
                                    <m:den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24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𝑀𝑝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…(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𝑀𝑝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𝑁𝑝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𝑁𝑝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num>
                                    <m:den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num>
                                    <m:den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400" dirty="0"/>
                  <a:t>故</a:t>
                </a:r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𝑀𝑝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𝑁𝑝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en-US" altLang="zh-CN" sz="2400" dirty="0"/>
              </a:p>
            </p:txBody>
          </p:sp>
        </mc:Choice>
        <mc:Fallback xmlns="">
          <p:sp>
            <p:nvSpPr>
              <p:cNvPr id="137" name="TextBox 108">
                <a:extLst>
                  <a:ext uri="{FF2B5EF4-FFF2-40B4-BE49-F238E27FC236}">
                    <a16:creationId xmlns:a16="http://schemas.microsoft.com/office/drawing/2014/main" id="{1D5993D5-FDD1-4776-BCED-F03569D67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234" y="770691"/>
                <a:ext cx="9636767" cy="5575577"/>
              </a:xfrm>
              <a:prstGeom prst="rect">
                <a:avLst/>
              </a:prstGeom>
              <a:blipFill>
                <a:blip r:embed="rId3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869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3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0.03373 0.04399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62833AE-6197-4935-89F9-84969AC6BF57}"/>
              </a:ext>
            </a:extLst>
          </p:cNvPr>
          <p:cNvSpPr txBox="1"/>
          <p:nvPr/>
        </p:nvSpPr>
        <p:spPr>
          <a:xfrm>
            <a:off x="258644" y="66146"/>
            <a:ext cx="104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54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02</a:t>
            </a:r>
            <a:endParaRPr lang="zh-CN" altLang="en-US" dirty="0"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A4510C1-FFA9-45D0-AC6A-37E5CAE40A2D}"/>
              </a:ext>
            </a:extLst>
          </p:cNvPr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08">
                <a:extLst>
                  <a:ext uri="{FF2B5EF4-FFF2-40B4-BE49-F238E27FC236}">
                    <a16:creationId xmlns:a16="http://schemas.microsoft.com/office/drawing/2014/main" id="{1D5993D5-FDD1-4776-BCED-F03569D67CF2}"/>
                  </a:ext>
                </a:extLst>
              </p:cNvPr>
              <p:cNvSpPr txBox="1"/>
              <p:nvPr/>
            </p:nvSpPr>
            <p:spPr>
              <a:xfrm>
                <a:off x="1588577" y="641211"/>
                <a:ext cx="9339309" cy="5575577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400" b="0" dirty="0"/>
                  <a:t>另一种</a:t>
                </a:r>
                <a14:m>
                  <m:oMath xmlns:m="http://schemas.openxmlformats.org/officeDocument/2006/math">
                    <m:r>
                      <a:rPr lang="zh-CN" altLang="en-US" sz="2400" i="1" dirty="0">
                        <a:latin typeface="Cambria Math" panose="02040503050406030204" pitchFamily="18" charset="0"/>
                      </a:rPr>
                      <m:t>证法</m:t>
                    </m:r>
                  </m:oMath>
                </a14:m>
                <a:r>
                  <a:rPr lang="zh-CN" altLang="en-US" sz="2400" dirty="0"/>
                  <a:t>？</a:t>
                </a:r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dirty="0">
                          <a:latin typeface="Cambria Math" panose="02040503050406030204" pitchFamily="18" charset="0"/>
                        </a:rPr>
                        <m:t>由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≡0 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(1&lt;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),</m:t>
                      </m:r>
                    </m:oMath>
                  </m:oMathPara>
                </a14:m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400" dirty="0">
                    <a:latin typeface="Cambria Math" panose="02040503050406030204" pitchFamily="18" charset="0"/>
                  </a:rPr>
                  <a:t>由归纳法容易得到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400" b="0" dirty="0"/>
                  <a:t>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sup>
                            </m:sSup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/>
              </a:p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400" dirty="0"/>
                  <a:t>对比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2400" dirty="0"/>
                  <a:t>的系数即可得</a:t>
                </a:r>
                <a:endParaRPr lang="en-US" altLang="zh-CN" sz="2400" dirty="0"/>
              </a:p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chr m:val="∏"/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400" dirty="0"/>
              </a:p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400" dirty="0"/>
                  <a:t>？？？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137" name="TextBox 108">
                <a:extLst>
                  <a:ext uri="{FF2B5EF4-FFF2-40B4-BE49-F238E27FC236}">
                    <a16:creationId xmlns:a16="http://schemas.microsoft.com/office/drawing/2014/main" id="{1D5993D5-FDD1-4776-BCED-F03569D67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577" y="641211"/>
                <a:ext cx="9339309" cy="5575577"/>
              </a:xfrm>
              <a:prstGeom prst="rect">
                <a:avLst/>
              </a:prstGeom>
              <a:blipFill>
                <a:blip r:embed="rId3"/>
                <a:stretch>
                  <a:fillRect l="-2023" t="-9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D8B9FAE-C841-4409-AE9F-A81E5D725EBC}"/>
              </a:ext>
            </a:extLst>
          </p:cNvPr>
          <p:cNvCxnSpPr/>
          <p:nvPr/>
        </p:nvCxnSpPr>
        <p:spPr>
          <a:xfrm>
            <a:off x="4277031" y="2517058"/>
            <a:ext cx="3962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73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3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0.03373 0.04399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12">
            <a:extLst>
              <a:ext uri="{FF2B5EF4-FFF2-40B4-BE49-F238E27FC236}">
                <a16:creationId xmlns:a16="http://schemas.microsoft.com/office/drawing/2014/main" id="{F03375D2-EEC1-40D3-A94D-671BBC33FEA8}"/>
              </a:ext>
            </a:extLst>
          </p:cNvPr>
          <p:cNvSpPr/>
          <p:nvPr/>
        </p:nvSpPr>
        <p:spPr bwMode="auto">
          <a:xfrm>
            <a:off x="5653175" y="5244562"/>
            <a:ext cx="132789" cy="117467"/>
          </a:xfrm>
          <a:custGeom>
            <a:avLst/>
            <a:gdLst>
              <a:gd name="T0" fmla="*/ 61 w 121"/>
              <a:gd name="T1" fmla="*/ 0 h 107"/>
              <a:gd name="T2" fmla="*/ 36 w 121"/>
              <a:gd name="T3" fmla="*/ 7 h 107"/>
              <a:gd name="T4" fmla="*/ 14 w 121"/>
              <a:gd name="T5" fmla="*/ 78 h 107"/>
              <a:gd name="T6" fmla="*/ 61 w 121"/>
              <a:gd name="T7" fmla="*/ 107 h 107"/>
              <a:gd name="T8" fmla="*/ 86 w 121"/>
              <a:gd name="T9" fmla="*/ 101 h 107"/>
              <a:gd name="T10" fmla="*/ 108 w 121"/>
              <a:gd name="T11" fmla="*/ 29 h 107"/>
              <a:gd name="T12" fmla="*/ 61 w 121"/>
              <a:gd name="T13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" h="107">
                <a:moveTo>
                  <a:pt x="61" y="0"/>
                </a:moveTo>
                <a:cubicBezTo>
                  <a:pt x="52" y="0"/>
                  <a:pt x="44" y="2"/>
                  <a:pt x="36" y="7"/>
                </a:cubicBezTo>
                <a:cubicBezTo>
                  <a:pt x="10" y="20"/>
                  <a:pt x="0" y="52"/>
                  <a:pt x="14" y="78"/>
                </a:cubicBezTo>
                <a:cubicBezTo>
                  <a:pt x="23" y="96"/>
                  <a:pt x="42" y="107"/>
                  <a:pt x="61" y="107"/>
                </a:cubicBezTo>
                <a:cubicBezTo>
                  <a:pt x="69" y="107"/>
                  <a:pt x="78" y="105"/>
                  <a:pt x="86" y="101"/>
                </a:cubicBezTo>
                <a:cubicBezTo>
                  <a:pt x="111" y="87"/>
                  <a:pt x="121" y="55"/>
                  <a:pt x="108" y="29"/>
                </a:cubicBezTo>
                <a:cubicBezTo>
                  <a:pt x="98" y="11"/>
                  <a:pt x="80" y="0"/>
                  <a:pt x="61" y="0"/>
                </a:cubicBez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226">
            <a:extLst>
              <a:ext uri="{FF2B5EF4-FFF2-40B4-BE49-F238E27FC236}">
                <a16:creationId xmlns:a16="http://schemas.microsoft.com/office/drawing/2014/main" id="{502F086D-0E2C-4032-8EDE-D133576A8E13}"/>
              </a:ext>
            </a:extLst>
          </p:cNvPr>
          <p:cNvSpPr/>
          <p:nvPr/>
        </p:nvSpPr>
        <p:spPr bwMode="auto">
          <a:xfrm>
            <a:off x="6191760" y="5380601"/>
            <a:ext cx="65002" cy="57109"/>
          </a:xfrm>
          <a:custGeom>
            <a:avLst/>
            <a:gdLst>
              <a:gd name="T0" fmla="*/ 29 w 59"/>
              <a:gd name="T1" fmla="*/ 0 h 52"/>
              <a:gd name="T2" fmla="*/ 18 w 59"/>
              <a:gd name="T3" fmla="*/ 3 h 52"/>
              <a:gd name="T4" fmla="*/ 7 w 59"/>
              <a:gd name="T5" fmla="*/ 38 h 52"/>
              <a:gd name="T6" fmla="*/ 29 w 59"/>
              <a:gd name="T7" fmla="*/ 52 h 52"/>
              <a:gd name="T8" fmla="*/ 41 w 59"/>
              <a:gd name="T9" fmla="*/ 49 h 52"/>
              <a:gd name="T10" fmla="*/ 52 w 59"/>
              <a:gd name="T11" fmla="*/ 14 h 52"/>
              <a:gd name="T12" fmla="*/ 29 w 59"/>
              <a:gd name="T13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" h="52">
                <a:moveTo>
                  <a:pt x="29" y="0"/>
                </a:moveTo>
                <a:cubicBezTo>
                  <a:pt x="25" y="0"/>
                  <a:pt x="21" y="1"/>
                  <a:pt x="18" y="3"/>
                </a:cubicBezTo>
                <a:cubicBezTo>
                  <a:pt x="5" y="10"/>
                  <a:pt x="0" y="25"/>
                  <a:pt x="7" y="38"/>
                </a:cubicBezTo>
                <a:cubicBezTo>
                  <a:pt x="11" y="47"/>
                  <a:pt x="20" y="52"/>
                  <a:pt x="29" y="52"/>
                </a:cubicBezTo>
                <a:cubicBezTo>
                  <a:pt x="33" y="52"/>
                  <a:pt x="38" y="51"/>
                  <a:pt x="41" y="49"/>
                </a:cubicBezTo>
                <a:cubicBezTo>
                  <a:pt x="54" y="42"/>
                  <a:pt x="59" y="27"/>
                  <a:pt x="52" y="14"/>
                </a:cubicBezTo>
                <a:cubicBezTo>
                  <a:pt x="48" y="5"/>
                  <a:pt x="39" y="0"/>
                  <a:pt x="29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228">
            <a:extLst>
              <a:ext uri="{FF2B5EF4-FFF2-40B4-BE49-F238E27FC236}">
                <a16:creationId xmlns:a16="http://schemas.microsoft.com/office/drawing/2014/main" id="{CEC9865F-933A-4D90-9158-52E4E8877463}"/>
              </a:ext>
            </a:extLst>
          </p:cNvPr>
          <p:cNvSpPr>
            <a:spLocks noEditPoints="1"/>
          </p:cNvSpPr>
          <p:nvPr/>
        </p:nvSpPr>
        <p:spPr bwMode="auto">
          <a:xfrm>
            <a:off x="6674629" y="5220418"/>
            <a:ext cx="102145" cy="91002"/>
          </a:xfrm>
          <a:custGeom>
            <a:avLst/>
            <a:gdLst>
              <a:gd name="T0" fmla="*/ 63 w 93"/>
              <a:gd name="T1" fmla="*/ 79 h 83"/>
              <a:gd name="T2" fmla="*/ 41 w 93"/>
              <a:gd name="T3" fmla="*/ 82 h 83"/>
              <a:gd name="T4" fmla="*/ 47 w 93"/>
              <a:gd name="T5" fmla="*/ 83 h 83"/>
              <a:gd name="T6" fmla="*/ 63 w 93"/>
              <a:gd name="T7" fmla="*/ 79 h 83"/>
              <a:gd name="T8" fmla="*/ 47 w 93"/>
              <a:gd name="T9" fmla="*/ 0 h 83"/>
              <a:gd name="T10" fmla="*/ 28 w 93"/>
              <a:gd name="T11" fmla="*/ 5 h 83"/>
              <a:gd name="T12" fmla="*/ 10 w 93"/>
              <a:gd name="T13" fmla="*/ 60 h 83"/>
              <a:gd name="T14" fmla="*/ 29 w 93"/>
              <a:gd name="T15" fmla="*/ 78 h 83"/>
              <a:gd name="T16" fmla="*/ 73 w 93"/>
              <a:gd name="T17" fmla="*/ 73 h 83"/>
              <a:gd name="T18" fmla="*/ 84 w 93"/>
              <a:gd name="T19" fmla="*/ 22 h 83"/>
              <a:gd name="T20" fmla="*/ 47 w 93"/>
              <a:gd name="T21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3" h="83">
                <a:moveTo>
                  <a:pt x="63" y="79"/>
                </a:moveTo>
                <a:cubicBezTo>
                  <a:pt x="41" y="82"/>
                  <a:pt x="41" y="82"/>
                  <a:pt x="41" y="82"/>
                </a:cubicBezTo>
                <a:cubicBezTo>
                  <a:pt x="43" y="82"/>
                  <a:pt x="45" y="83"/>
                  <a:pt x="47" y="83"/>
                </a:cubicBezTo>
                <a:cubicBezTo>
                  <a:pt x="52" y="83"/>
                  <a:pt x="58" y="82"/>
                  <a:pt x="63" y="79"/>
                </a:cubicBezTo>
                <a:moveTo>
                  <a:pt x="47" y="0"/>
                </a:moveTo>
                <a:cubicBezTo>
                  <a:pt x="40" y="0"/>
                  <a:pt x="34" y="1"/>
                  <a:pt x="28" y="5"/>
                </a:cubicBezTo>
                <a:cubicBezTo>
                  <a:pt x="8" y="15"/>
                  <a:pt x="0" y="40"/>
                  <a:pt x="10" y="60"/>
                </a:cubicBezTo>
                <a:cubicBezTo>
                  <a:pt x="15" y="69"/>
                  <a:pt x="21" y="75"/>
                  <a:pt x="29" y="78"/>
                </a:cubicBezTo>
                <a:cubicBezTo>
                  <a:pt x="73" y="73"/>
                  <a:pt x="73" y="73"/>
                  <a:pt x="73" y="73"/>
                </a:cubicBezTo>
                <a:cubicBezTo>
                  <a:pt x="88" y="61"/>
                  <a:pt x="93" y="40"/>
                  <a:pt x="84" y="22"/>
                </a:cubicBezTo>
                <a:cubicBezTo>
                  <a:pt x="76" y="8"/>
                  <a:pt x="62" y="0"/>
                  <a:pt x="47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229">
            <a:extLst>
              <a:ext uri="{FF2B5EF4-FFF2-40B4-BE49-F238E27FC236}">
                <a16:creationId xmlns:a16="http://schemas.microsoft.com/office/drawing/2014/main" id="{1B7B1D8D-2C66-4186-B067-551AA9F0F0AB}"/>
              </a:ext>
            </a:extLst>
          </p:cNvPr>
          <p:cNvSpPr/>
          <p:nvPr/>
        </p:nvSpPr>
        <p:spPr bwMode="auto">
          <a:xfrm>
            <a:off x="6706665" y="5300277"/>
            <a:ext cx="48287" cy="10215"/>
          </a:xfrm>
          <a:custGeom>
            <a:avLst/>
            <a:gdLst>
              <a:gd name="T0" fmla="*/ 44 w 44"/>
              <a:gd name="T1" fmla="*/ 0 h 9"/>
              <a:gd name="T2" fmla="*/ 0 w 44"/>
              <a:gd name="T3" fmla="*/ 5 h 9"/>
              <a:gd name="T4" fmla="*/ 12 w 44"/>
              <a:gd name="T5" fmla="*/ 9 h 9"/>
              <a:gd name="T6" fmla="*/ 34 w 44"/>
              <a:gd name="T7" fmla="*/ 6 h 9"/>
              <a:gd name="T8" fmla="*/ 37 w 44"/>
              <a:gd name="T9" fmla="*/ 5 h 9"/>
              <a:gd name="T10" fmla="*/ 44 w 44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" h="9">
                <a:moveTo>
                  <a:pt x="44" y="0"/>
                </a:moveTo>
                <a:cubicBezTo>
                  <a:pt x="0" y="5"/>
                  <a:pt x="0" y="5"/>
                  <a:pt x="0" y="5"/>
                </a:cubicBezTo>
                <a:cubicBezTo>
                  <a:pt x="4" y="7"/>
                  <a:pt x="8" y="8"/>
                  <a:pt x="12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5" y="6"/>
                  <a:pt x="36" y="5"/>
                  <a:pt x="37" y="5"/>
                </a:cubicBezTo>
                <a:cubicBezTo>
                  <a:pt x="40" y="3"/>
                  <a:pt x="42" y="2"/>
                  <a:pt x="44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68EDFA9-B1F0-42B6-A89E-CDC01811E8E0}"/>
              </a:ext>
            </a:extLst>
          </p:cNvPr>
          <p:cNvSpPr txBox="1"/>
          <p:nvPr/>
        </p:nvSpPr>
        <p:spPr>
          <a:xfrm>
            <a:off x="801057" y="829179"/>
            <a:ext cx="4502332" cy="51833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250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3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92C1757-59E8-4E67-922C-ABA34372C269}"/>
              </a:ext>
            </a:extLst>
          </p:cNvPr>
          <p:cNvSpPr/>
          <p:nvPr/>
        </p:nvSpPr>
        <p:spPr>
          <a:xfrm>
            <a:off x="3794961" y="3012882"/>
            <a:ext cx="3031888" cy="56890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kumimoji="1" lang="zh-CN" altLang="en-US" sz="3600" dirty="0"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A69907C-C887-4B2C-8EA2-03066CCE5F81}"/>
              </a:ext>
            </a:extLst>
          </p:cNvPr>
          <p:cNvSpPr txBox="1"/>
          <p:nvPr/>
        </p:nvSpPr>
        <p:spPr>
          <a:xfrm>
            <a:off x="7128930" y="3305875"/>
            <a:ext cx="4372087" cy="67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扩展</a:t>
            </a:r>
            <a:endParaRPr lang="en-US" altLang="zh-CN" sz="3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48FB63E-07DE-483C-B082-5CF4766D2171}"/>
              </a:ext>
            </a:extLst>
          </p:cNvPr>
          <p:cNvSpPr/>
          <p:nvPr/>
        </p:nvSpPr>
        <p:spPr>
          <a:xfrm>
            <a:off x="4005905" y="3420850"/>
            <a:ext cx="15746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rPr>
              <a:t>Part 03</a:t>
            </a:r>
            <a:endParaRPr kumimoji="1"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BAE5495-19F8-4ABE-B3BA-C6139AF428AC}"/>
              </a:ext>
            </a:extLst>
          </p:cNvPr>
          <p:cNvCxnSpPr/>
          <p:nvPr/>
        </p:nvCxnSpPr>
        <p:spPr>
          <a:xfrm>
            <a:off x="3473518" y="3969974"/>
            <a:ext cx="7927907" cy="35651"/>
          </a:xfrm>
          <a:prstGeom prst="line">
            <a:avLst/>
          </a:prstGeom>
          <a:ln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60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4" presetClass="path" presetSubtype="0" decel="3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0.03889 L 2.29167E-6 -0.07176 " pathEditMode="relative" rAng="0" ptsTypes="AA">
                                      <p:cBhvr>
                                        <p:cTn id="38" dur="75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3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30000" decel="3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95833E-6 0.03842 L 3.95833E-6 2.96296E-6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CCD74CF4-E3AC-42DE-BE86-BA549A10CED8}"/>
              </a:ext>
            </a:extLst>
          </p:cNvPr>
          <p:cNvCxnSpPr/>
          <p:nvPr/>
        </p:nvCxnSpPr>
        <p:spPr>
          <a:xfrm>
            <a:off x="5069497" y="1817914"/>
            <a:ext cx="2053007" cy="0"/>
          </a:xfrm>
          <a:prstGeom prst="line">
            <a:avLst/>
          </a:prstGeom>
          <a:ln w="44450" cap="rnd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8AAED42A-6513-4C4A-B81B-E6471E6EA26D}"/>
              </a:ext>
            </a:extLst>
          </p:cNvPr>
          <p:cNvCxnSpPr/>
          <p:nvPr/>
        </p:nvCxnSpPr>
        <p:spPr>
          <a:xfrm>
            <a:off x="0" y="3924300"/>
            <a:ext cx="12192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>
            <a:extLst>
              <a:ext uri="{FF2B5EF4-FFF2-40B4-BE49-F238E27FC236}">
                <a16:creationId xmlns:a16="http://schemas.microsoft.com/office/drawing/2014/main" id="{8735A74A-F37C-4D21-8349-130CB4CBC913}"/>
              </a:ext>
            </a:extLst>
          </p:cNvPr>
          <p:cNvSpPr/>
          <p:nvPr/>
        </p:nvSpPr>
        <p:spPr>
          <a:xfrm rot="11174285">
            <a:off x="340254" y="3775200"/>
            <a:ext cx="224209" cy="224209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4388320D-E277-405D-8507-2DF9FAD28CBF}"/>
              </a:ext>
            </a:extLst>
          </p:cNvPr>
          <p:cNvSpPr/>
          <p:nvPr/>
        </p:nvSpPr>
        <p:spPr>
          <a:xfrm rot="11174285">
            <a:off x="3158600" y="3811206"/>
            <a:ext cx="226188" cy="226188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29E9DDEB-D483-4F4B-A0D1-01695E3552F4}"/>
              </a:ext>
            </a:extLst>
          </p:cNvPr>
          <p:cNvSpPr/>
          <p:nvPr/>
        </p:nvSpPr>
        <p:spPr>
          <a:xfrm rot="11174285">
            <a:off x="5978922" y="3830185"/>
            <a:ext cx="224209" cy="224209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939DE8E9-A93D-470C-9260-C6AC384E3AC9}"/>
              </a:ext>
            </a:extLst>
          </p:cNvPr>
          <p:cNvSpPr/>
          <p:nvPr/>
        </p:nvSpPr>
        <p:spPr>
          <a:xfrm rot="11174285">
            <a:off x="8797264" y="3811205"/>
            <a:ext cx="226188" cy="226188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4D159BF-362F-4D77-9FF9-A3A270CF781A}"/>
              </a:ext>
            </a:extLst>
          </p:cNvPr>
          <p:cNvSpPr/>
          <p:nvPr/>
        </p:nvSpPr>
        <p:spPr>
          <a:xfrm rot="11174285">
            <a:off x="11615504" y="3828105"/>
            <a:ext cx="226188" cy="226188"/>
          </a:xfrm>
          <a:prstGeom prst="ellipse">
            <a:avLst/>
          </a:prstGeom>
          <a:solidFill>
            <a:srgbClr val="1A1D1A"/>
          </a:solidFill>
          <a:ln>
            <a:noFill/>
          </a:ln>
          <a:effectLst>
            <a:outerShdw blurRad="76200" dist="38100" dir="270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E680195-068D-4E06-990A-C051533EF43A}"/>
              </a:ext>
            </a:extLst>
          </p:cNvPr>
          <p:cNvSpPr txBox="1"/>
          <p:nvPr/>
        </p:nvSpPr>
        <p:spPr>
          <a:xfrm>
            <a:off x="2400848" y="3033081"/>
            <a:ext cx="1761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cs typeface="+mn-ea"/>
                <a:sym typeface="+mn-lt"/>
              </a:rPr>
              <a:t>01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256821F-81B2-43F3-9CDC-A7A18D31E619}"/>
              </a:ext>
            </a:extLst>
          </p:cNvPr>
          <p:cNvSpPr txBox="1"/>
          <p:nvPr/>
        </p:nvSpPr>
        <p:spPr>
          <a:xfrm>
            <a:off x="5210230" y="4306365"/>
            <a:ext cx="1761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cs typeface="+mn-ea"/>
                <a:sym typeface="+mn-lt"/>
              </a:rPr>
              <a:t>02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D837A14-1A0A-4F07-988A-F54A75F6FE93}"/>
              </a:ext>
            </a:extLst>
          </p:cNvPr>
          <p:cNvSpPr txBox="1"/>
          <p:nvPr/>
        </p:nvSpPr>
        <p:spPr>
          <a:xfrm>
            <a:off x="8029562" y="3033081"/>
            <a:ext cx="1761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cs typeface="+mn-ea"/>
                <a:sym typeface="+mn-lt"/>
              </a:rPr>
              <a:t>03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31E1448-0C19-4E37-BF50-E8116C232D50}"/>
              </a:ext>
            </a:extLst>
          </p:cNvPr>
          <p:cNvSpPr/>
          <p:nvPr/>
        </p:nvSpPr>
        <p:spPr>
          <a:xfrm>
            <a:off x="1869935" y="2424829"/>
            <a:ext cx="3052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Lucas's Theorem</a:t>
            </a:r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03F0BD31-D617-405F-AE20-B280B28769AE}"/>
              </a:ext>
            </a:extLst>
          </p:cNvPr>
          <p:cNvSpPr/>
          <p:nvPr/>
        </p:nvSpPr>
        <p:spPr>
          <a:xfrm>
            <a:off x="7255473" y="2423235"/>
            <a:ext cx="33097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扩展</a:t>
            </a:r>
            <a:endParaRPr lang="en-US" altLang="zh-CN" sz="28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E38C31E7-FFC2-4B26-AA0E-EFCF4B60FE44}"/>
              </a:ext>
            </a:extLst>
          </p:cNvPr>
          <p:cNvSpPr/>
          <p:nvPr/>
        </p:nvSpPr>
        <p:spPr>
          <a:xfrm>
            <a:off x="4436141" y="5011594"/>
            <a:ext cx="33097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证明</a:t>
            </a:r>
          </a:p>
        </p:txBody>
      </p:sp>
      <p:sp>
        <p:nvSpPr>
          <p:cNvPr id="40" name="文本框 6">
            <a:extLst>
              <a:ext uri="{FF2B5EF4-FFF2-40B4-BE49-F238E27FC236}">
                <a16:creationId xmlns:a16="http://schemas.microsoft.com/office/drawing/2014/main" id="{1A970F42-26B7-4BC5-87A4-2515471B713C}"/>
              </a:ext>
            </a:extLst>
          </p:cNvPr>
          <p:cNvSpPr txBox="1"/>
          <p:nvPr/>
        </p:nvSpPr>
        <p:spPr>
          <a:xfrm>
            <a:off x="3839860" y="366736"/>
            <a:ext cx="4502332" cy="155856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72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目录</a:t>
            </a:r>
            <a:endParaRPr lang="en-US" altLang="zh-CN" sz="7200" b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211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3" presetClass="path" presetSubtype="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523 -7.40741E-7 L -0.10886 -7.40741E-7 " pathEditMode="relative" rAng="0" ptsTypes="AA">
                                      <p:cBhvr>
                                        <p:cTn id="40" dur="75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01601 -7.40741E-7 L 8.33333E-7 -7.40741E-7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4" presetClass="path" presetSubtype="0" decel="3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022E-16 0.03889 L 1.11022E-16 -0.14815 " pathEditMode="relative" rAng="0" ptsTypes="AA">
                                      <p:cBhvr>
                                        <p:cTn id="47" dur="75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30000" decel="3000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95833E-6 0.03842 L 3.95833E-6 2.96296E-6 " pathEditMode="relative" rAng="0" ptsTypes="AA">
                                      <p:cBhvr>
                                        <p:cTn id="4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decel="3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-0.03982 L -6.25E-7 0.14814 " pathEditMode="relative" rAng="0" ptsTypes="AA">
                                      <p:cBhvr>
                                        <p:cTn id="54" dur="75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30000" decel="30000" fill="hold" grpId="2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6.25E-7 -0.03982 L -6.25E-7 4.44444E-6 " pathEditMode="relative" rAng="0" ptsTypes="AA">
                                      <p:cBhvr>
                                        <p:cTn id="5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29" grpId="0"/>
      <p:bldP spid="29" grpId="1"/>
      <p:bldP spid="29" grpId="2"/>
      <p:bldP spid="30" grpId="0"/>
      <p:bldP spid="30" grpId="1"/>
      <p:bldP spid="30" grpId="2"/>
      <p:bldP spid="31" grpId="0"/>
      <p:bldP spid="31" grpId="1"/>
      <p:bldP spid="31" grpId="2"/>
      <p:bldP spid="33" grpId="0"/>
      <p:bldP spid="36" grpId="0"/>
      <p:bldP spid="37" grpId="0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62833AE-6197-4935-89F9-84969AC6BF57}"/>
              </a:ext>
            </a:extLst>
          </p:cNvPr>
          <p:cNvSpPr txBox="1"/>
          <p:nvPr/>
        </p:nvSpPr>
        <p:spPr>
          <a:xfrm>
            <a:off x="258644" y="66146"/>
            <a:ext cx="104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54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</a:t>
            </a:r>
            <a:endParaRPr lang="zh-CN" altLang="en-US" dirty="0"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A4510C1-FFA9-45D0-AC6A-37E5CAE40A2D}"/>
              </a:ext>
            </a:extLst>
          </p:cNvPr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08">
            <a:extLst>
              <a:ext uri="{FF2B5EF4-FFF2-40B4-BE49-F238E27FC236}">
                <a16:creationId xmlns:a16="http://schemas.microsoft.com/office/drawing/2014/main" id="{1D5993D5-FDD1-4776-BCED-F03569D67CF2}"/>
              </a:ext>
            </a:extLst>
          </p:cNvPr>
          <p:cNvSpPr txBox="1"/>
          <p:nvPr/>
        </p:nvSpPr>
        <p:spPr>
          <a:xfrm>
            <a:off x="1603613" y="790211"/>
            <a:ext cx="8375174" cy="716973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400" dirty="0"/>
              <a:t>扩展欧几里得算法求逆元：</a:t>
            </a:r>
            <a:endParaRPr lang="en-US" altLang="zh-CN" sz="2400" dirty="0"/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altLang="zh-CN" sz="24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DE61A28-2EBE-458B-A90A-B0862D1E1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3213" y="1507184"/>
            <a:ext cx="8099108" cy="489364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71F80"/>
                </a:solidFill>
                <a:effectLst/>
                <a:latin typeface="Arial Unicode MS"/>
                <a:ea typeface="JetBrains Mono"/>
              </a:rPr>
              <a:t>LL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795DA3"/>
                </a:solidFill>
                <a:effectLst/>
                <a:latin typeface="Arial Unicode MS"/>
                <a:ea typeface="JetBrains Mono"/>
              </a:rPr>
              <a:t>exgcd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(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71F80"/>
                </a:solidFill>
                <a:effectLst/>
                <a:latin typeface="Arial Unicode MS"/>
                <a:ea typeface="JetBrains Mono"/>
              </a:rPr>
              <a:t>LL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a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,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71F80"/>
                </a:solidFill>
                <a:effectLst/>
                <a:latin typeface="Arial Unicode MS"/>
                <a:ea typeface="JetBrains Mono"/>
              </a:rPr>
              <a:t>LL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b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,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71F80"/>
                </a:solidFill>
                <a:effectLst/>
                <a:latin typeface="Arial Unicode MS"/>
                <a:ea typeface="JetBrains Mono"/>
              </a:rPr>
              <a:t>LL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&amp;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x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,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71F80"/>
                </a:solidFill>
                <a:effectLst/>
                <a:latin typeface="Arial Unicode MS"/>
                <a:ea typeface="JetBrains Mono"/>
              </a:rPr>
              <a:t>LL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&amp;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y</a:t>
            </a:r>
            <a:r>
              <a:rPr lang="en-US" altLang="zh-CN" sz="2400" dirty="0">
                <a:solidFill>
                  <a:srgbClr val="63A35C"/>
                </a:solidFill>
                <a:latin typeface="Arial Unicode MS"/>
                <a:ea typeface="JetBrains Mono"/>
              </a:rPr>
              <a:t>)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{</a:t>
            </a:r>
            <a:b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 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if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(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b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==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0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){</a:t>
            </a:r>
            <a:b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   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x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=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1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,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y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=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0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;</a:t>
            </a:r>
            <a:b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   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return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a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;</a:t>
            </a:r>
            <a:b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  }</a:t>
            </a:r>
            <a:b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 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71F80"/>
                </a:solidFill>
                <a:effectLst/>
                <a:latin typeface="Arial Unicode MS"/>
                <a:ea typeface="JetBrains Mono"/>
              </a:rPr>
              <a:t>LL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ret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=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exgcd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(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b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,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a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%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b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,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y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,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x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);</a:t>
            </a:r>
            <a:b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 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y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-=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a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/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b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*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x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;</a:t>
            </a:r>
            <a:b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 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return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ret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;</a:t>
            </a:r>
            <a:b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}</a:t>
            </a:r>
            <a:b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71F80"/>
                </a:solidFill>
                <a:effectLst/>
                <a:latin typeface="Arial Unicode MS"/>
                <a:ea typeface="JetBrains Mono"/>
              </a:rPr>
              <a:t>LL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795DA3"/>
                </a:solidFill>
                <a:effectLst/>
                <a:latin typeface="Arial Unicode MS"/>
                <a:ea typeface="JetBrains Mono"/>
              </a:rPr>
              <a:t>inv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(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int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a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,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int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mod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){</a:t>
            </a:r>
            <a:b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 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71F80"/>
                </a:solidFill>
                <a:effectLst/>
                <a:latin typeface="Arial Unicode MS"/>
                <a:ea typeface="JetBrains Mono"/>
              </a:rPr>
              <a:t>LL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x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,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y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;</a:t>
            </a:r>
            <a:b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 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return</a:t>
            </a:r>
            <a:r>
              <a:rPr kumimoji="0" lang="en-US" altLang="zh-CN" sz="2400" b="0" i="0" u="none" strike="noStrike" cap="none" normalizeH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 </a:t>
            </a:r>
            <a:r>
              <a:rPr lang="zh-CN" altLang="zh-CN" sz="2400" dirty="0">
                <a:solidFill>
                  <a:srgbClr val="0086B3"/>
                </a:solidFill>
                <a:latin typeface="Arial Unicode MS"/>
                <a:ea typeface="JetBrains Mono"/>
              </a:rPr>
              <a:t>exgcd</a:t>
            </a:r>
            <a:r>
              <a:rPr lang="zh-CN" altLang="zh-CN" sz="2400" dirty="0">
                <a:solidFill>
                  <a:srgbClr val="63A35C"/>
                </a:solidFill>
                <a:latin typeface="Arial Unicode MS"/>
                <a:ea typeface="JetBrains Mono"/>
              </a:rPr>
              <a:t>(</a:t>
            </a:r>
            <a:r>
              <a:rPr lang="zh-CN" altLang="zh-CN" sz="2400" dirty="0">
                <a:solidFill>
                  <a:srgbClr val="333333"/>
                </a:solidFill>
                <a:latin typeface="Arial Unicode MS"/>
                <a:ea typeface="JetBrains Mono"/>
              </a:rPr>
              <a:t>a</a:t>
            </a:r>
            <a:r>
              <a:rPr lang="zh-CN" altLang="zh-CN" sz="2400" dirty="0">
                <a:solidFill>
                  <a:srgbClr val="63A35C"/>
                </a:solidFill>
                <a:latin typeface="Arial Unicode MS"/>
                <a:ea typeface="JetBrains Mono"/>
              </a:rPr>
              <a:t>,</a:t>
            </a:r>
            <a:r>
              <a:rPr lang="zh-CN" altLang="zh-CN" sz="2400" dirty="0">
                <a:solidFill>
                  <a:srgbClr val="333333"/>
                </a:solidFill>
                <a:latin typeface="Arial Unicode MS"/>
                <a:ea typeface="JetBrains Mono"/>
              </a:rPr>
              <a:t>mod</a:t>
            </a:r>
            <a:r>
              <a:rPr lang="zh-CN" altLang="zh-CN" sz="2400" dirty="0">
                <a:solidFill>
                  <a:srgbClr val="63A35C"/>
                </a:solidFill>
                <a:latin typeface="Arial Unicode MS"/>
                <a:ea typeface="JetBrains Mono"/>
              </a:rPr>
              <a:t>,</a:t>
            </a:r>
            <a:r>
              <a:rPr lang="zh-CN" altLang="zh-CN" sz="2400" dirty="0">
                <a:solidFill>
                  <a:srgbClr val="0086B3"/>
                </a:solidFill>
                <a:latin typeface="Arial Unicode MS"/>
                <a:ea typeface="JetBrains Mono"/>
              </a:rPr>
              <a:t>x</a:t>
            </a:r>
            <a:r>
              <a:rPr lang="zh-CN" altLang="zh-CN" sz="2400" dirty="0">
                <a:solidFill>
                  <a:srgbClr val="63A35C"/>
                </a:solidFill>
                <a:latin typeface="Arial Unicode MS"/>
                <a:ea typeface="JetBrains Mono"/>
              </a:rPr>
              <a:t>,</a:t>
            </a:r>
            <a:r>
              <a:rPr lang="zh-CN" altLang="zh-CN" sz="2400" dirty="0">
                <a:solidFill>
                  <a:srgbClr val="0086B3"/>
                </a:solidFill>
                <a:latin typeface="Arial Unicode MS"/>
                <a:ea typeface="JetBrains Mono"/>
              </a:rPr>
              <a:t>y</a:t>
            </a:r>
            <a:r>
              <a:rPr lang="zh-CN" altLang="zh-CN" sz="2400" dirty="0">
                <a:solidFill>
                  <a:srgbClr val="63A35C"/>
                </a:solidFill>
                <a:latin typeface="Arial Unicode MS"/>
                <a:ea typeface="JetBrains Mono"/>
              </a:rPr>
              <a:t>)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==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1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?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(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x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%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mod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+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mod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)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%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mod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:-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1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;</a:t>
            </a:r>
            <a:b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}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06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3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0.03373 0.04399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62833AE-6197-4935-89F9-84969AC6BF57}"/>
              </a:ext>
            </a:extLst>
          </p:cNvPr>
          <p:cNvSpPr txBox="1"/>
          <p:nvPr/>
        </p:nvSpPr>
        <p:spPr>
          <a:xfrm>
            <a:off x="258644" y="66146"/>
            <a:ext cx="104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54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</a:t>
            </a:r>
            <a:endParaRPr lang="zh-CN" altLang="en-US" dirty="0"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A4510C1-FFA9-45D0-AC6A-37E5CAE40A2D}"/>
              </a:ext>
            </a:extLst>
          </p:cNvPr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08">
                <a:extLst>
                  <a:ext uri="{FF2B5EF4-FFF2-40B4-BE49-F238E27FC236}">
                    <a16:creationId xmlns:a16="http://schemas.microsoft.com/office/drawing/2014/main" id="{1D5993D5-FDD1-4776-BCED-F03569D67CF2}"/>
                  </a:ext>
                </a:extLst>
              </p:cNvPr>
              <p:cNvSpPr txBox="1"/>
              <p:nvPr/>
            </p:nvSpPr>
            <p:spPr>
              <a:xfrm>
                <a:off x="1199861" y="989476"/>
                <a:ext cx="10114722" cy="4430321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400" dirty="0">
                    <a:cs typeface="+mn-ea"/>
                    <a:sym typeface="+mn-lt"/>
                  </a:rPr>
                  <a:t>当</a:t>
                </a:r>
                <a:r>
                  <a:rPr lang="en-US" altLang="zh-CN" sz="2400" dirty="0">
                    <a:cs typeface="+mn-ea"/>
                    <a:sym typeface="+mn-lt"/>
                  </a:rPr>
                  <a:t>p</a:t>
                </a:r>
                <a:r>
                  <a:rPr lang="zh-CN" altLang="en-US" sz="2400" dirty="0">
                    <a:cs typeface="+mn-ea"/>
                    <a:sym typeface="+mn-lt"/>
                  </a:rPr>
                  <a:t>不为质数时？</a:t>
                </a:r>
                <a:endParaRPr lang="en-US" altLang="zh-CN" sz="2400" dirty="0">
                  <a:cs typeface="+mn-ea"/>
                  <a:sym typeface="+mn-lt"/>
                </a:endParaRP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en-US" altLang="zh-CN" sz="2400" dirty="0">
                  <a:cs typeface="+mn-ea"/>
                  <a:sym typeface="+mn-lt"/>
                </a:endParaRP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400" dirty="0">
                    <a:cs typeface="+mn-ea"/>
                    <a:sym typeface="+mn-lt"/>
                  </a:rPr>
                  <a:t>中国剩余定理</a:t>
                </a:r>
                <a:r>
                  <a:rPr lang="en-US" altLang="zh-CN" sz="2400" dirty="0">
                    <a:cs typeface="+mn-ea"/>
                    <a:sym typeface="+mn-lt"/>
                  </a:rPr>
                  <a:t>(CRT)</a:t>
                </a:r>
                <a:r>
                  <a:rPr lang="zh-CN" altLang="en-US" sz="2400" dirty="0">
                    <a:cs typeface="+mn-ea"/>
                    <a:sym typeface="+mn-lt"/>
                  </a:rPr>
                  <a:t>：对于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𝑘</m:t>
                    </m:r>
                  </m:oMath>
                </a14:m>
                <a:r>
                  <a:rPr lang="zh-CN" altLang="en-US" sz="2400" dirty="0">
                    <a:cs typeface="+mn-ea"/>
                    <a:sym typeface="+mn-lt"/>
                  </a:rPr>
                  <a:t>个</a:t>
                </a:r>
                <a:r>
                  <a:rPr lang="zh-CN" altLang="en-US" sz="2400" dirty="0">
                    <a:solidFill>
                      <a:srgbClr val="FF0000"/>
                    </a:solidFill>
                    <a:cs typeface="+mn-ea"/>
                    <a:sym typeface="+mn-lt"/>
                  </a:rPr>
                  <a:t>互素</a:t>
                </a:r>
                <a:r>
                  <a:rPr lang="zh-CN" altLang="en-US" sz="2400" dirty="0">
                    <a:cs typeface="+mn-ea"/>
                    <a:sym typeface="+mn-lt"/>
                  </a:rPr>
                  <a:t>的整数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,…,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2400" dirty="0">
                    <a:cs typeface="+mn-ea"/>
                    <a:sym typeface="+mn-lt"/>
                  </a:rPr>
                  <a:t>，以及任意整数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,…,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2400" dirty="0">
                    <a:cs typeface="+mn-ea"/>
                    <a:sym typeface="+mn-lt"/>
                  </a:rPr>
                  <a:t>，下列方程组有解</a:t>
                </a:r>
                <a:r>
                  <a:rPr lang="en-US" altLang="zh-CN" sz="2400" dirty="0">
                    <a:cs typeface="+mn-ea"/>
                    <a:sym typeface="+mn-lt"/>
                  </a:rPr>
                  <a:t>.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eqArr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𝑥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≡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 (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𝑚𝑜𝑑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𝑥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≡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 (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𝑚𝑜𝑑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400" dirty="0">
                  <a:cs typeface="+mn-ea"/>
                  <a:sym typeface="+mn-lt"/>
                </a:endParaRP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400" dirty="0"/>
                  <a:t>记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zh-CN" altLang="en-US" sz="2400" dirty="0"/>
                  <a:t>，则符合条件的解满足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nary>
                      <m:naryPr>
                        <m:chr m:val="∑"/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f>
                          <m:f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sSubSup>
                          <m:sSubSup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ctrlP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nary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137" name="TextBox 108">
                <a:extLst>
                  <a:ext uri="{FF2B5EF4-FFF2-40B4-BE49-F238E27FC236}">
                    <a16:creationId xmlns:a16="http://schemas.microsoft.com/office/drawing/2014/main" id="{1D5993D5-FDD1-4776-BCED-F03569D67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861" y="989476"/>
                <a:ext cx="10114722" cy="4430321"/>
              </a:xfrm>
              <a:prstGeom prst="rect">
                <a:avLst/>
              </a:prstGeom>
              <a:blipFill>
                <a:blip r:embed="rId3"/>
                <a:stretch>
                  <a:fillRect l="-1869" t="-1238" r="-48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133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3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0.03373 0.04399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62833AE-6197-4935-89F9-84969AC6BF57}"/>
              </a:ext>
            </a:extLst>
          </p:cNvPr>
          <p:cNvSpPr txBox="1"/>
          <p:nvPr/>
        </p:nvSpPr>
        <p:spPr>
          <a:xfrm>
            <a:off x="258644" y="66146"/>
            <a:ext cx="104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54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</a:t>
            </a:r>
            <a:endParaRPr lang="zh-CN" altLang="en-US" dirty="0"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A4510C1-FFA9-45D0-AC6A-37E5CAE40A2D}"/>
              </a:ext>
            </a:extLst>
          </p:cNvPr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>
            <a:extLst>
              <a:ext uri="{FF2B5EF4-FFF2-40B4-BE49-F238E27FC236}">
                <a16:creationId xmlns:a16="http://schemas.microsoft.com/office/drawing/2014/main" id="{72F5EB50-AC98-4A39-A085-D2D6CB4C4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5959" y="2002459"/>
            <a:ext cx="7902222" cy="39703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371F80"/>
                </a:solidFill>
                <a:effectLst/>
                <a:latin typeface="Arial Unicode MS"/>
                <a:ea typeface="JetBrains Mono"/>
              </a:rPr>
              <a:t>LL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795DA3"/>
                </a:solidFill>
                <a:effectLst/>
                <a:latin typeface="Arial Unicode MS"/>
                <a:ea typeface="JetBrains Mono"/>
              </a:rPr>
              <a:t>CRT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(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int </a:t>
            </a:r>
            <a:r>
              <a:rPr lang="en-US" altLang="zh-CN" sz="2800" dirty="0">
                <a:solidFill>
                  <a:srgbClr val="333333"/>
                </a:solidFill>
                <a:latin typeface="Arial Unicode MS"/>
                <a:ea typeface="JetBrains Mono"/>
              </a:rPr>
              <a:t>k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371F80"/>
                </a:solidFill>
                <a:effectLst/>
                <a:latin typeface="Arial Unicode MS"/>
                <a:ea typeface="JetBrains Mono"/>
              </a:rPr>
              <a:t>LL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*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a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371F80"/>
                </a:solidFill>
                <a:effectLst/>
                <a:latin typeface="Arial Unicode MS"/>
                <a:ea typeface="JetBrains Mono"/>
              </a:rPr>
              <a:t>LL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*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p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) {</a:t>
            </a:r>
            <a:b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  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 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371F80"/>
                </a:solidFill>
                <a:effectLst/>
                <a:latin typeface="Arial Unicode MS"/>
                <a:ea typeface="JetBrains Mono"/>
              </a:rPr>
              <a:t>LL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P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=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1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ans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=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0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;</a:t>
            </a:r>
            <a:b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  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 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for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(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int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i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=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1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;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i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&lt;= </a:t>
            </a:r>
            <a:r>
              <a:rPr lang="en-US" altLang="zh-CN" sz="2800" dirty="0">
                <a:solidFill>
                  <a:srgbClr val="333333"/>
                </a:solidFill>
                <a:latin typeface="Arial Unicode MS"/>
                <a:ea typeface="JetBrains Mono"/>
              </a:rPr>
              <a:t>k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;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i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++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)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P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=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P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*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p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[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i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];</a:t>
            </a:r>
            <a:b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  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 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for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(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int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i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=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1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;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i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&lt;= </a:t>
            </a:r>
            <a:r>
              <a:rPr lang="en-US" altLang="zh-CN" sz="2800" dirty="0">
                <a:solidFill>
                  <a:srgbClr val="333333"/>
                </a:solidFill>
                <a:latin typeface="Arial Unicode MS"/>
                <a:ea typeface="JetBrains Mono"/>
              </a:rPr>
              <a:t>k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;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i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++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) {</a:t>
            </a:r>
            <a:b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    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   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371F80"/>
                </a:solidFill>
                <a:effectLst/>
                <a:latin typeface="Arial Unicode MS"/>
                <a:ea typeface="JetBrains Mono"/>
              </a:rPr>
              <a:t>LL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w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=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P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/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p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[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i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];</a:t>
            </a:r>
            <a:b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    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   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ans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=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(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ans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+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a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[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i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]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*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w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*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inv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(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w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,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p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[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i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]))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%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P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;</a:t>
            </a:r>
            <a:b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  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 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}</a:t>
            </a:r>
            <a:b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  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 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return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(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ans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%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P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+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P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)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%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P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;</a:t>
            </a:r>
            <a:b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}</a:t>
            </a:r>
            <a:endParaRPr kumimoji="0" lang="zh-CN" altLang="zh-CN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B7112EE-1F70-439C-AA74-54BC5F4AED1E}"/>
                  </a:ext>
                </a:extLst>
              </p:cNvPr>
              <p:cNvSpPr/>
              <p:nvPr/>
            </p:nvSpPr>
            <p:spPr>
              <a:xfrm>
                <a:off x="3712399" y="328237"/>
                <a:ext cx="4767202" cy="13224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chr m:val="∑"/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>
                            <m:f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sSubSup>
                            <m:sSubSup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zh-CN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B7112EE-1F70-439C-AA74-54BC5F4AE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399" y="328237"/>
                <a:ext cx="4767202" cy="13224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489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3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0.03373 0.04399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62833AE-6197-4935-89F9-84969AC6BF57}"/>
              </a:ext>
            </a:extLst>
          </p:cNvPr>
          <p:cNvSpPr txBox="1"/>
          <p:nvPr/>
        </p:nvSpPr>
        <p:spPr>
          <a:xfrm>
            <a:off x="258644" y="66146"/>
            <a:ext cx="104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54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</a:t>
            </a:r>
            <a:endParaRPr lang="zh-CN" altLang="en-US" dirty="0"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A4510C1-FFA9-45D0-AC6A-37E5CAE40A2D}"/>
              </a:ext>
            </a:extLst>
          </p:cNvPr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08">
                <a:extLst>
                  <a:ext uri="{FF2B5EF4-FFF2-40B4-BE49-F238E27FC236}">
                    <a16:creationId xmlns:a16="http://schemas.microsoft.com/office/drawing/2014/main" id="{1D5993D5-FDD1-4776-BCED-F03569D67CF2}"/>
                  </a:ext>
                </a:extLst>
              </p:cNvPr>
              <p:cNvSpPr txBox="1"/>
              <p:nvPr/>
            </p:nvSpPr>
            <p:spPr>
              <a:xfrm>
                <a:off x="1426233" y="989476"/>
                <a:ext cx="9359753" cy="5529311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2400" dirty="0">
                    <a:cs typeface="+mn-ea"/>
                    <a:sym typeface="+mn-lt"/>
                  </a:rPr>
                  <a:t>	</a:t>
                </a:r>
                <a:r>
                  <a:rPr lang="zh-CN" altLang="en-US" sz="2400" dirty="0">
                    <a:cs typeface="+mn-ea"/>
                    <a:sym typeface="+mn-lt"/>
                  </a:rPr>
                  <a:t>对于模数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𝑝</m:t>
                    </m:r>
                  </m:oMath>
                </a14:m>
                <a:r>
                  <a:rPr lang="zh-CN" altLang="en-US" sz="2400" dirty="0"/>
                  <a:t>，可分解质因数为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altLang="zh-CN" sz="2400" dirty="0"/>
                  <a:t>…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zh-CN" altLang="en-US" sz="2400" dirty="0"/>
                  <a:t>，只要求出下列方程中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/>
                  <a:t>的值，即可通过</a:t>
                </a:r>
                <a:r>
                  <a:rPr lang="en-US" altLang="zh-CN" sz="2400" dirty="0"/>
                  <a:t>CRT</a:t>
                </a:r>
                <a:r>
                  <a:rPr lang="zh-CN" altLang="en-US" sz="2400" dirty="0"/>
                  <a:t>合并求出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altLang="zh-CN" sz="2400" i="1" smtClean="0">
                                          <a:latin typeface="Cambria Math" panose="02040503050406030204" pitchFamily="18" charset="0"/>
                                          <a:cs typeface="+mn-ea"/>
                                          <a:sym typeface="+mn-lt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+mn-ea"/>
                                          <a:sym typeface="+mn-lt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+mn-ea"/>
                                          <a:sym typeface="+mn-lt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≡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 (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𝑚𝑜𝑑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ea"/>
                                          <a:sym typeface="+mn-lt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ea"/>
                                          <a:sym typeface="+mn-lt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ea"/>
                                          <a:sym typeface="+mn-lt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b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…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US" altLang="zh-CN" sz="2400" i="1" smtClean="0">
                                          <a:latin typeface="Cambria Math" panose="02040503050406030204" pitchFamily="18" charset="0"/>
                                          <a:cs typeface="+mn-ea"/>
                                          <a:sym typeface="+mn-lt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+mn-ea"/>
                                          <a:sym typeface="+mn-lt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+mn-ea"/>
                                          <a:sym typeface="+mn-lt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≡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 (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𝑚𝑜𝑑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ea"/>
                                      <a:sym typeface="+mn-lt"/>
                                    </a:rPr>
                                    <m:t>𝑘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ea"/>
                                          <a:sym typeface="+mn-lt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ea"/>
                                          <a:sym typeface="+mn-lt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ea"/>
                                          <a:sym typeface="+mn-lt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p>
                              </m:sSub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ea"/>
                                  <a:sym typeface="+mn-lt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2400" dirty="0"/>
                  <a:t>	</a:t>
                </a:r>
                <a:r>
                  <a:rPr lang="zh-CN" altLang="en-US" sz="2400" dirty="0"/>
                  <a:t>接下来只需求出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/>
                  <a:t>为质数</a:t>
                </a:r>
                <a:r>
                  <a:rPr lang="en-US" altLang="zh-CN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zh-CN" altLang="en-US" sz="2400" dirty="0"/>
                  <a:t> 即可，而当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CN" altLang="en-US" sz="2400" dirty="0"/>
                  <a:t>时直接套用</a:t>
                </a:r>
                <a:r>
                  <a:rPr lang="en-US" altLang="zh-CN" sz="2400" dirty="0" err="1"/>
                  <a:t>lucas</a:t>
                </a:r>
                <a:r>
                  <a:rPr lang="zh-CN" altLang="en-US" sz="2400" dirty="0"/>
                  <a:t>定理即可，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≠1 ?</m:t>
                    </m:r>
                  </m:oMath>
                </a14:m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2400" dirty="0"/>
                  <a:t>	</a:t>
                </a:r>
                <a:r>
                  <a:rPr lang="zh-CN" altLang="en-US" sz="2400" dirty="0"/>
                  <a:t>（为了方便，后面统一写作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zh-CN" altLang="en-US" sz="2400" dirty="0"/>
                  <a:t>）</a:t>
                </a:r>
                <a:endParaRPr lang="en-US" altLang="zh-CN" sz="2400" dirty="0"/>
              </a:p>
            </p:txBody>
          </p:sp>
        </mc:Choice>
        <mc:Fallback xmlns="">
          <p:sp>
            <p:nvSpPr>
              <p:cNvPr id="137" name="TextBox 108">
                <a:extLst>
                  <a:ext uri="{FF2B5EF4-FFF2-40B4-BE49-F238E27FC236}">
                    <a16:creationId xmlns:a16="http://schemas.microsoft.com/office/drawing/2014/main" id="{1D5993D5-FDD1-4776-BCED-F03569D67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233" y="989476"/>
                <a:ext cx="9359753" cy="5529311"/>
              </a:xfrm>
              <a:prstGeom prst="rect">
                <a:avLst/>
              </a:prstGeom>
              <a:blipFill>
                <a:blip r:embed="rId3"/>
                <a:stretch>
                  <a:fillRect l="-2020" t="-221" r="-8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543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3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0.03373 0.04399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62833AE-6197-4935-89F9-84969AC6BF57}"/>
              </a:ext>
            </a:extLst>
          </p:cNvPr>
          <p:cNvSpPr txBox="1"/>
          <p:nvPr/>
        </p:nvSpPr>
        <p:spPr>
          <a:xfrm>
            <a:off x="258644" y="66146"/>
            <a:ext cx="104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54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</a:t>
            </a:r>
            <a:endParaRPr lang="zh-CN" altLang="en-US" dirty="0"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A4510C1-FFA9-45D0-AC6A-37E5CAE40A2D}"/>
              </a:ext>
            </a:extLst>
          </p:cNvPr>
          <p:cNvCxnSpPr>
            <a:cxnSpLocks/>
          </p:cNvCxnSpPr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08">
                <a:extLst>
                  <a:ext uri="{FF2B5EF4-FFF2-40B4-BE49-F238E27FC236}">
                    <a16:creationId xmlns:a16="http://schemas.microsoft.com/office/drawing/2014/main" id="{1D5993D5-FDD1-4776-BCED-F03569D67CF2}"/>
                  </a:ext>
                </a:extLst>
              </p:cNvPr>
              <p:cNvSpPr txBox="1"/>
              <p:nvPr/>
            </p:nvSpPr>
            <p:spPr>
              <a:xfrm>
                <a:off x="1625599" y="1081809"/>
                <a:ext cx="8994301" cy="3885302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2400" dirty="0">
                    <a:cs typeface="+mn-ea"/>
                    <a:sym typeface="+mn-lt"/>
                  </a:rPr>
                  <a:t>	</a:t>
                </a:r>
                <a:r>
                  <a:rPr lang="zh-CN" altLang="en-US" sz="2400" dirty="0">
                    <a:cs typeface="+mn-ea"/>
                    <a:sym typeface="+mn-lt"/>
                  </a:rPr>
                  <a:t>记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𝑓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)</m:t>
                    </m:r>
                  </m:oMath>
                </a14:m>
                <a:r>
                  <a:rPr lang="zh-CN" altLang="en-US" sz="2400" dirty="0"/>
                  <a:t>为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zh-CN" altLang="en-US" sz="2400" dirty="0"/>
                  <a:t>中</a:t>
                </a:r>
                <a:r>
                  <a:rPr lang="zh-CN" altLang="en-US" sz="2400" dirty="0">
                    <a:solidFill>
                      <a:srgbClr val="FF0000"/>
                    </a:solidFill>
                  </a:rPr>
                  <a:t>因子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</a:rPr>
                  <a:t>的个数</a:t>
                </a:r>
                <a:r>
                  <a:rPr lang="zh-CN" altLang="en-US" sz="2400" dirty="0"/>
                  <a:t>，则由</a:t>
                </a:r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!=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∗2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∗…∗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1∗2…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d>
                            <m:dPr>
                              <m:begChr m:val="⌊"/>
                              <m:endChr m:val="⌋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!)(1∗2…∗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…)</m:t>
                      </m:r>
                    </m:oMath>
                  </m:oMathPara>
                </a14:m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2400" dirty="0"/>
                  <a:t>	</a:t>
                </a:r>
                <a:r>
                  <a:rPr lang="zh-CN" altLang="en-US" sz="2400" dirty="0"/>
                  <a:t>容易</a:t>
                </a:r>
                <a14:m>
                  <m:oMath xmlns:m="http://schemas.openxmlformats.org/officeDocument/2006/math">
                    <m:r>
                      <a:rPr lang="zh-CN" altLang="en-US" sz="2400" b="0" i="1" dirty="0" smtClean="0">
                        <a:latin typeface="Cambria Math" panose="02040503050406030204" pitchFamily="18" charset="0"/>
                      </a:rPr>
                      <m:t>得到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⌊"/>
                        <m:endChr m:val="⌋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en-US" sz="2400" dirty="0"/>
                  <a:t>。</a:t>
                </a:r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en-US" altLang="zh-CN" sz="2400" dirty="0"/>
              </a:p>
            </p:txBody>
          </p:sp>
        </mc:Choice>
        <mc:Fallback xmlns="">
          <p:sp>
            <p:nvSpPr>
              <p:cNvPr id="137" name="TextBox 108">
                <a:extLst>
                  <a:ext uri="{FF2B5EF4-FFF2-40B4-BE49-F238E27FC236}">
                    <a16:creationId xmlns:a16="http://schemas.microsoft.com/office/drawing/2014/main" id="{1D5993D5-FDD1-4776-BCED-F03569D67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599" y="1081809"/>
                <a:ext cx="8994301" cy="3885302"/>
              </a:xfrm>
              <a:prstGeom prst="rect">
                <a:avLst/>
              </a:prstGeom>
              <a:blipFill>
                <a:blip r:embed="rId3"/>
                <a:stretch>
                  <a:fillRect t="-14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5DB4382-4D70-4F22-B051-472CA7A5DC25}"/>
              </a:ext>
            </a:extLst>
          </p:cNvPr>
          <p:cNvCxnSpPr>
            <a:cxnSpLocks/>
          </p:cNvCxnSpPr>
          <p:nvPr/>
        </p:nvCxnSpPr>
        <p:spPr>
          <a:xfrm>
            <a:off x="2939845" y="3529483"/>
            <a:ext cx="63909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26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3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0.03373 0.04399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62833AE-6197-4935-89F9-84969AC6BF57}"/>
              </a:ext>
            </a:extLst>
          </p:cNvPr>
          <p:cNvSpPr txBox="1"/>
          <p:nvPr/>
        </p:nvSpPr>
        <p:spPr>
          <a:xfrm>
            <a:off x="258644" y="66146"/>
            <a:ext cx="104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54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</a:t>
            </a:r>
            <a:endParaRPr lang="zh-CN" altLang="en-US" dirty="0"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A4510C1-FFA9-45D0-AC6A-37E5CAE40A2D}"/>
              </a:ext>
            </a:extLst>
          </p:cNvPr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08">
                <a:extLst>
                  <a:ext uri="{FF2B5EF4-FFF2-40B4-BE49-F238E27FC236}">
                    <a16:creationId xmlns:a16="http://schemas.microsoft.com/office/drawing/2014/main" id="{1D5993D5-FDD1-4776-BCED-F03569D67CF2}"/>
                  </a:ext>
                </a:extLst>
              </p:cNvPr>
              <p:cNvSpPr txBox="1"/>
              <p:nvPr/>
            </p:nvSpPr>
            <p:spPr>
              <a:xfrm>
                <a:off x="1498970" y="527811"/>
                <a:ext cx="9047802" cy="5484060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sup>
                              </m:sSup>
                            </m:den>
                          </m:f>
                        </m:den>
                      </m:f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2400" dirty="0"/>
                  <a:t>	</a:t>
                </a:r>
                <a:r>
                  <a:rPr lang="zh-CN" altLang="en-US" sz="2400" dirty="0"/>
                  <a:t>则只需求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sup>
                        </m:sSup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zh-CN" altLang="en-US" sz="2400" dirty="0"/>
                  <a:t>。</a:t>
                </a:r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2400" dirty="0"/>
                  <a:t>	</a:t>
                </a:r>
                <a:r>
                  <a:rPr lang="zh-CN" altLang="en-US" sz="2400" dirty="0"/>
                  <a:t>记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sup>
                        </m:sSup>
                      </m:den>
                    </m:f>
                  </m:oMath>
                </a14:m>
                <a:r>
                  <a:rPr lang="zh-CN" altLang="en-US" sz="2400" dirty="0"/>
                  <a:t>，则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func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CN" altLang="en-US" sz="2400" dirty="0"/>
                  <a:t>，故</a:t>
                </a:r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𝑚𝑜𝑑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en-US" altLang="zh-CN" sz="10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2400" dirty="0"/>
                  <a:t>	</a:t>
                </a:r>
                <a:r>
                  <a:rPr lang="zh-CN" altLang="en-US" sz="2400" dirty="0"/>
                  <a:t>求出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zh-CN" altLang="en-US" sz="2400" dirty="0"/>
                  <a:t>即可</a:t>
                </a:r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en-US" altLang="zh-CN" sz="2400" dirty="0"/>
              </a:p>
            </p:txBody>
          </p:sp>
        </mc:Choice>
        <mc:Fallback xmlns="">
          <p:sp>
            <p:nvSpPr>
              <p:cNvPr id="137" name="TextBox 108">
                <a:extLst>
                  <a:ext uri="{FF2B5EF4-FFF2-40B4-BE49-F238E27FC236}">
                    <a16:creationId xmlns:a16="http://schemas.microsoft.com/office/drawing/2014/main" id="{1D5993D5-FDD1-4776-BCED-F03569D67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970" y="527811"/>
                <a:ext cx="9047802" cy="54840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DDBB91B-5E2B-4557-87D1-4949710523FB}"/>
              </a:ext>
            </a:extLst>
          </p:cNvPr>
          <p:cNvCxnSpPr/>
          <p:nvPr/>
        </p:nvCxnSpPr>
        <p:spPr>
          <a:xfrm>
            <a:off x="6240026" y="1889090"/>
            <a:ext cx="232116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25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3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0.03373 0.04399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62833AE-6197-4935-89F9-84969AC6BF57}"/>
              </a:ext>
            </a:extLst>
          </p:cNvPr>
          <p:cNvSpPr txBox="1"/>
          <p:nvPr/>
        </p:nvSpPr>
        <p:spPr>
          <a:xfrm>
            <a:off x="258644" y="66146"/>
            <a:ext cx="104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54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</a:t>
            </a:r>
            <a:endParaRPr lang="zh-CN" altLang="en-US" dirty="0"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A4510C1-FFA9-45D0-AC6A-37E5CAE40A2D}"/>
              </a:ext>
            </a:extLst>
          </p:cNvPr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08">
                <a:extLst>
                  <a:ext uri="{FF2B5EF4-FFF2-40B4-BE49-F238E27FC236}">
                    <a16:creationId xmlns:a16="http://schemas.microsoft.com/office/drawing/2014/main" id="{1D5993D5-FDD1-4776-BCED-F03569D67CF2}"/>
                  </a:ext>
                </a:extLst>
              </p:cNvPr>
              <p:cNvSpPr txBox="1"/>
              <p:nvPr/>
            </p:nvSpPr>
            <p:spPr>
              <a:xfrm>
                <a:off x="1572099" y="408374"/>
                <a:ext cx="8836257" cy="5902116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!=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d>
                            <m:dPr>
                              <m:begChr m:val="⌊"/>
                              <m:endChr m:val="⌋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!)(1∗2…∗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…)</m:t>
                      </m:r>
                    </m:oMath>
                  </m:oMathPara>
                </a14:m>
                <a:endParaRPr lang="en-US" altLang="zh-CN" sz="20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d>
                            <m:dPr>
                              <m:begChr m:val="⌊"/>
                              <m:endChr m:val="⌋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⌊"/>
                              <m:endChr m:val="⌋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!</m:t>
                          </m:r>
                        </m:e>
                      </m:d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=1, 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  <m:t>∤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sSup>
                                    <m:sSup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sup>
                                  </m:sSup>
                                </m:sup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d>
                            <m:dPr>
                              <m:begChr m:val="⌊"/>
                              <m:endChr m:val="⌋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=1, 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∤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p>
                              </m:sSup>
                            </m:sup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nary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000" dirty="0"/>
                  <a:t>而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⌊"/>
                        <m:endChr m:val="⌋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en-US" sz="2000" dirty="0"/>
                  <a:t>，故</a:t>
                </a:r>
                <a:endParaRPr lang="en-US" altLang="zh-CN" sz="20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⌊"/>
                              <m:endChr m:val="⌋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⌊"/>
                                      <m:endChr m:val="⌋"/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=1, 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∤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sSup>
                                    <m:s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sup>
                                  </m:sSup>
                                </m:sup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d>
                            <m:dPr>
                              <m:begChr m:val="⌊"/>
                              <m:endChr m:val="⌋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=1, 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∤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p>
                              </m:sSup>
                            </m:sup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nary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)≡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=1, 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∤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sSup>
                                    <m:s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sup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d>
                            <m:dPr>
                              <m:begChr m:val="⌊"/>
                              <m:endChr m:val="⌋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=1, 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∤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p>
                              </m:sSup>
                            </m:sup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nary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en-US" altLang="zh-CN" sz="20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en-US" altLang="zh-CN" sz="2000" dirty="0"/>
              </a:p>
            </p:txBody>
          </p:sp>
        </mc:Choice>
        <mc:Fallback xmlns="">
          <p:sp>
            <p:nvSpPr>
              <p:cNvPr id="137" name="TextBox 108">
                <a:extLst>
                  <a:ext uri="{FF2B5EF4-FFF2-40B4-BE49-F238E27FC236}">
                    <a16:creationId xmlns:a16="http://schemas.microsoft.com/office/drawing/2014/main" id="{1D5993D5-FDD1-4776-BCED-F03569D67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099" y="408374"/>
                <a:ext cx="8836257" cy="5902116"/>
              </a:xfrm>
              <a:prstGeom prst="rect">
                <a:avLst/>
              </a:prstGeom>
              <a:blipFill>
                <a:blip r:embed="rId3"/>
                <a:stretch>
                  <a:fillRect l="-17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697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3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0.03373 0.04399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62833AE-6197-4935-89F9-84969AC6BF57}"/>
              </a:ext>
            </a:extLst>
          </p:cNvPr>
          <p:cNvSpPr txBox="1"/>
          <p:nvPr/>
        </p:nvSpPr>
        <p:spPr>
          <a:xfrm>
            <a:off x="258644" y="66146"/>
            <a:ext cx="104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54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</a:t>
            </a:r>
            <a:endParaRPr lang="zh-CN" altLang="en-US" dirty="0"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A4510C1-FFA9-45D0-AC6A-37E5CAE40A2D}"/>
              </a:ext>
            </a:extLst>
          </p:cNvPr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08">
                <a:extLst>
                  <a:ext uri="{FF2B5EF4-FFF2-40B4-BE49-F238E27FC236}">
                    <a16:creationId xmlns:a16="http://schemas.microsoft.com/office/drawing/2014/main" id="{1D5993D5-FDD1-4776-BCED-F03569D67CF2}"/>
                  </a:ext>
                </a:extLst>
              </p:cNvPr>
              <p:cNvSpPr txBox="1"/>
              <p:nvPr/>
            </p:nvSpPr>
            <p:spPr>
              <a:xfrm>
                <a:off x="1572099" y="408374"/>
                <a:ext cx="8836257" cy="5902116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)≡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=1, 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∤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sSup>
                                    <m:s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sup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d>
                            <m:dPr>
                              <m:begChr m:val="⌊"/>
                              <m:endChr m:val="⌋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=1, 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∤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p>
                              </m:sSup>
                            </m:sup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nary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en-US" altLang="zh-CN" sz="20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en-US" altLang="zh-CN" sz="20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en-US" altLang="zh-CN" sz="2000" dirty="0"/>
              </a:p>
            </p:txBody>
          </p:sp>
        </mc:Choice>
        <mc:Fallback xmlns="">
          <p:sp>
            <p:nvSpPr>
              <p:cNvPr id="137" name="TextBox 108">
                <a:extLst>
                  <a:ext uri="{FF2B5EF4-FFF2-40B4-BE49-F238E27FC236}">
                    <a16:creationId xmlns:a16="http://schemas.microsoft.com/office/drawing/2014/main" id="{1D5993D5-FDD1-4776-BCED-F03569D67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099" y="408374"/>
                <a:ext cx="8836257" cy="59021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>
            <a:extLst>
              <a:ext uri="{FF2B5EF4-FFF2-40B4-BE49-F238E27FC236}">
                <a16:creationId xmlns:a16="http://schemas.microsoft.com/office/drawing/2014/main" id="{4B8444D4-A3BB-43A5-9002-382AE3250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9822" y="2146074"/>
            <a:ext cx="6852356" cy="44012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371F80"/>
                </a:solidFill>
                <a:effectLst/>
                <a:latin typeface="Arial Unicode MS"/>
                <a:ea typeface="JetBrains Mono"/>
              </a:rPr>
              <a:t>LL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795DA3"/>
                </a:solidFill>
                <a:effectLst/>
                <a:latin typeface="Arial Unicode MS"/>
                <a:ea typeface="JetBrains Mono"/>
              </a:rPr>
              <a:t>g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(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371F80"/>
                </a:solidFill>
                <a:effectLst/>
                <a:latin typeface="Arial Unicode MS"/>
                <a:ea typeface="JetBrains Mono"/>
              </a:rPr>
              <a:t>LL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x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371F80"/>
                </a:solidFill>
                <a:effectLst/>
                <a:latin typeface="Arial Unicode MS"/>
                <a:ea typeface="JetBrains Mono"/>
              </a:rPr>
              <a:t>LL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p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371F80"/>
                </a:solidFill>
                <a:effectLst/>
                <a:latin typeface="Arial Unicode MS"/>
                <a:ea typeface="JetBrains Mono"/>
              </a:rPr>
              <a:t>LL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P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a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) {</a:t>
            </a:r>
            <a:b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   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if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(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!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x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)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return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1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;</a:t>
            </a:r>
            <a:b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   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371F80"/>
                </a:solidFill>
                <a:effectLst/>
                <a:latin typeface="Arial Unicode MS"/>
                <a:ea typeface="JetBrains Mono"/>
              </a:rPr>
              <a:t>LL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s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=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1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;</a:t>
            </a:r>
            <a:b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   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for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(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int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i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=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1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;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i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&lt;=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P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a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;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i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++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)</a:t>
            </a:r>
            <a:b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       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if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(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i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%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p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)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s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=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s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*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i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%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P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a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;</a:t>
            </a:r>
            <a:b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   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s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=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quick_pow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(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s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x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/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P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a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P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a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);</a:t>
            </a:r>
            <a:b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   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for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(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int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i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=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x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/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P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a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*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P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a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+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1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;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i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&lt;=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x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;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i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++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)</a:t>
            </a:r>
            <a:b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       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if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(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i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%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p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)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s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=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s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*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i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%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P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a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;</a:t>
            </a:r>
            <a:b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   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return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s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*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g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(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x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/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p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p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P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a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)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%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P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a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;</a:t>
            </a:r>
            <a:b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}</a:t>
            </a:r>
            <a:endParaRPr kumimoji="0" lang="zh-CN" altLang="zh-CN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35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3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0.03373 0.04399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7" grpId="0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62833AE-6197-4935-89F9-84969AC6BF57}"/>
              </a:ext>
            </a:extLst>
          </p:cNvPr>
          <p:cNvSpPr txBox="1"/>
          <p:nvPr/>
        </p:nvSpPr>
        <p:spPr>
          <a:xfrm>
            <a:off x="258644" y="66146"/>
            <a:ext cx="104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54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</a:t>
            </a:r>
            <a:endParaRPr lang="zh-CN" altLang="en-US" dirty="0"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A4510C1-FFA9-45D0-AC6A-37E5CAE40A2D}"/>
              </a:ext>
            </a:extLst>
          </p:cNvPr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423FC4F-9A6C-443C-901B-6B23C2F9A31F}"/>
                  </a:ext>
                </a:extLst>
              </p:cNvPr>
              <p:cNvSpPr/>
              <p:nvPr/>
            </p:nvSpPr>
            <p:spPr>
              <a:xfrm>
                <a:off x="973488" y="860793"/>
                <a:ext cx="10762123" cy="1077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bSup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423FC4F-9A6C-443C-901B-6B23C2F9A3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488" y="860793"/>
                <a:ext cx="10762123" cy="10771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1">
                <a:extLst>
                  <a:ext uri="{FF2B5EF4-FFF2-40B4-BE49-F238E27FC236}">
                    <a16:creationId xmlns:a16="http://schemas.microsoft.com/office/drawing/2014/main" id="{511020A5-19C3-4DCF-ADB3-33813C5BE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5901" y="2425685"/>
                <a:ext cx="11037295" cy="3603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371F80"/>
                    </a:solidFill>
                    <a:effectLst/>
                    <a:latin typeface="Arial Unicode MS"/>
                    <a:ea typeface="JetBrains Mono"/>
                  </a:rPr>
                  <a:t>LL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795DA3"/>
                    </a:solidFill>
                    <a:effectLst/>
                    <a:latin typeface="Arial Unicode MS"/>
                    <a:ea typeface="JetBrains Mono"/>
                  </a:rPr>
                  <a:t>multilucas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(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371F80"/>
                    </a:solidFill>
                    <a:effectLst/>
                    <a:latin typeface="Arial Unicode MS"/>
                    <a:ea typeface="JetBrains Mono"/>
                  </a:rPr>
                  <a:t>LL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Arial Unicode MS"/>
                    <a:ea typeface="JetBrains Mono"/>
                  </a:rPr>
                  <a:t>m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,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371F80"/>
                    </a:solidFill>
                    <a:effectLst/>
                    <a:latin typeface="Arial Unicode MS"/>
                    <a:ea typeface="JetBrains Mono"/>
                  </a:rPr>
                  <a:t>LL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Arial Unicode MS"/>
                    <a:ea typeface="JetBrains Mono"/>
                  </a:rPr>
                  <a:t>n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,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371F80"/>
                    </a:solidFill>
                    <a:effectLst/>
                    <a:latin typeface="Arial Unicode MS"/>
                    <a:ea typeface="JetBrains Mono"/>
                  </a:rPr>
                  <a:t>LL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Arial Unicode MS"/>
                    <a:ea typeface="JetBrains Mono"/>
                  </a:rPr>
                  <a:t>x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,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371F80"/>
                    </a:solidFill>
                    <a:effectLst/>
                    <a:latin typeface="Arial Unicode MS"/>
                    <a:ea typeface="JetBrains Mono"/>
                  </a:rPr>
                  <a:t>LL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Arial Unicode MS"/>
                    <a:ea typeface="JetBrains Mono"/>
                  </a:rPr>
                  <a:t>P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) {</a:t>
                </a:r>
                <a:r>
                  <a:rPr kumimoji="0" lang="en-US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 </a:t>
                </a:r>
                <a:r>
                  <a:rPr kumimoji="0" lang="en-US" altLang="zh-CN" sz="2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latin typeface="Arial Unicode MS"/>
                    <a:ea typeface="JetBrains Mono"/>
                  </a:rPr>
                  <a:t>//x</a:t>
                </a:r>
                <a:r>
                  <a:rPr kumimoji="0" lang="zh-CN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latin typeface="Arial Unicode MS"/>
                    <a:ea typeface="JetBrains Mono"/>
                  </a:rPr>
                  <a:t>代表</a:t>
                </a:r>
                <a:r>
                  <a:rPr kumimoji="0" lang="en-US" altLang="zh-CN" sz="2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latin typeface="Arial Unicode MS"/>
                    <a:ea typeface="JetBrains Mono"/>
                  </a:rPr>
                  <a:t>p</a:t>
                </a:r>
                <a:r>
                  <a:rPr kumimoji="0" lang="zh-CN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latin typeface="Arial Unicode MS"/>
                    <a:ea typeface="JetBrains Mono"/>
                  </a:rPr>
                  <a:t>，</a:t>
                </a:r>
                <a:r>
                  <a:rPr kumimoji="0" lang="en-US" altLang="zh-CN" sz="2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latin typeface="Arial Unicode MS"/>
                    <a:ea typeface="JetBrains Mono"/>
                  </a:rPr>
                  <a:t>P</a:t>
                </a:r>
                <a:r>
                  <a:rPr kumimoji="0" lang="zh-CN" altLang="en-US" sz="2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latin typeface="Arial Unicode MS"/>
                    <a:ea typeface="JetBrains Mono"/>
                  </a:rPr>
                  <a:t>代表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JetBrains Mono"/>
                          </a:rPr>
                        </m:ctrlPr>
                      </m:sSubSupPr>
                      <m:e>
                        <m:r>
                          <a:rPr kumimoji="0" lang="en-US" altLang="zh-CN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JetBrains Mono"/>
                          </a:rPr>
                          <m:t>𝑝</m:t>
                        </m:r>
                      </m:e>
                      <m:sub>
                        <m:r>
                          <a:rPr kumimoji="0" lang="en-US" altLang="zh-CN" sz="2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bg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JetBrains Mono"/>
                          </a:rPr>
                          <m:t>𝑖</m:t>
                        </m:r>
                      </m:sub>
                      <m:sup>
                        <m:sSub>
                          <m:sSubPr>
                            <m:ctrlPr>
                              <a:rPr kumimoji="0" lang="en-US" altLang="zh-CN" sz="2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JetBrains Mono"/>
                              </a:rPr>
                            </m:ctrlPr>
                          </m:sSubPr>
                          <m:e>
                            <m:r>
                              <a:rPr kumimoji="0" lang="en-US" altLang="zh-CN" sz="2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JetBrains Mono"/>
                              </a:rPr>
                              <m:t>𝛼</m:t>
                            </m:r>
                          </m:e>
                          <m:sub>
                            <m:r>
                              <a:rPr kumimoji="0" lang="en-US" altLang="zh-CN" sz="2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effectLst/>
                                <a:latin typeface="Cambria Math" panose="02040503050406030204" pitchFamily="18" charset="0"/>
                                <a:ea typeface="JetBrains Mono"/>
                              </a:rPr>
                              <m:t>𝑖</m:t>
                            </m:r>
                          </m:sub>
                        </m:sSub>
                      </m:sup>
                    </m:sSubSup>
                  </m:oMath>
                </a14:m>
                <a:b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</a:b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   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A71D5D"/>
                    </a:solidFill>
                    <a:effectLst/>
                    <a:latin typeface="Arial Unicode MS"/>
                    <a:ea typeface="JetBrains Mono"/>
                  </a:rPr>
                  <a:t>int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0086B3"/>
                    </a:solidFill>
                    <a:effectLst/>
                    <a:latin typeface="Arial Unicode MS"/>
                    <a:ea typeface="JetBrains Mono"/>
                  </a:rPr>
                  <a:t>cnt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A71D5D"/>
                    </a:solidFill>
                    <a:effectLst/>
                    <a:latin typeface="Arial Unicode MS"/>
                    <a:ea typeface="JetBrains Mono"/>
                  </a:rPr>
                  <a:t>=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0086B3"/>
                    </a:solidFill>
                    <a:effectLst/>
                    <a:latin typeface="Arial Unicode MS"/>
                    <a:ea typeface="JetBrains Mono"/>
                  </a:rPr>
                  <a:t>0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;</a:t>
                </a:r>
                <a:b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</a:b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   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A71D5D"/>
                    </a:solidFill>
                    <a:effectLst/>
                    <a:latin typeface="Arial Unicode MS"/>
                    <a:ea typeface="JetBrains Mono"/>
                  </a:rPr>
                  <a:t>for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(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A71D5D"/>
                    </a:solidFill>
                    <a:effectLst/>
                    <a:latin typeface="Arial Unicode MS"/>
                    <a:ea typeface="JetBrains Mono"/>
                  </a:rPr>
                  <a:t>int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0086B3"/>
                    </a:solidFill>
                    <a:effectLst/>
                    <a:latin typeface="Arial Unicode MS"/>
                    <a:ea typeface="JetBrains Mono"/>
                  </a:rPr>
                  <a:t>i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A71D5D"/>
                    </a:solidFill>
                    <a:effectLst/>
                    <a:latin typeface="Arial Unicode MS"/>
                    <a:ea typeface="JetBrains Mono"/>
                  </a:rPr>
                  <a:t>=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Arial Unicode MS"/>
                    <a:ea typeface="JetBrains Mono"/>
                  </a:rPr>
                  <a:t>m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;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0086B3"/>
                    </a:solidFill>
                    <a:effectLst/>
                    <a:latin typeface="Arial Unicode MS"/>
                    <a:ea typeface="JetBrains Mono"/>
                  </a:rPr>
                  <a:t>i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;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0086B3"/>
                    </a:solidFill>
                    <a:effectLst/>
                    <a:latin typeface="Arial Unicode MS"/>
                    <a:ea typeface="JetBrains Mono"/>
                  </a:rPr>
                  <a:t>i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A71D5D"/>
                    </a:solidFill>
                    <a:effectLst/>
                    <a:latin typeface="Arial Unicode MS"/>
                    <a:ea typeface="JetBrains Mono"/>
                  </a:rPr>
                  <a:t>/=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Arial Unicode MS"/>
                    <a:ea typeface="JetBrains Mono"/>
                  </a:rPr>
                  <a:t>x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)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0086B3"/>
                    </a:solidFill>
                    <a:effectLst/>
                    <a:latin typeface="Arial Unicode MS"/>
                    <a:ea typeface="JetBrains Mono"/>
                  </a:rPr>
                  <a:t>cnt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A71D5D"/>
                    </a:solidFill>
                    <a:effectLst/>
                    <a:latin typeface="Arial Unicode MS"/>
                    <a:ea typeface="JetBrains Mono"/>
                  </a:rPr>
                  <a:t>+=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0086B3"/>
                    </a:solidFill>
                    <a:effectLst/>
                    <a:latin typeface="Arial Unicode MS"/>
                    <a:ea typeface="JetBrains Mono"/>
                  </a:rPr>
                  <a:t>i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A71D5D"/>
                    </a:solidFill>
                    <a:effectLst/>
                    <a:latin typeface="Arial Unicode MS"/>
                    <a:ea typeface="JetBrains Mono"/>
                  </a:rPr>
                  <a:t>/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Arial Unicode MS"/>
                    <a:ea typeface="JetBrains Mono"/>
                  </a:rPr>
                  <a:t>x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;</a:t>
                </a:r>
                <a:b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</a:b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   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A71D5D"/>
                    </a:solidFill>
                    <a:effectLst/>
                    <a:latin typeface="Arial Unicode MS"/>
                    <a:ea typeface="JetBrains Mono"/>
                  </a:rPr>
                  <a:t>for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(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A71D5D"/>
                    </a:solidFill>
                    <a:effectLst/>
                    <a:latin typeface="Arial Unicode MS"/>
                    <a:ea typeface="JetBrains Mono"/>
                  </a:rPr>
                  <a:t>int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0086B3"/>
                    </a:solidFill>
                    <a:effectLst/>
                    <a:latin typeface="Arial Unicode MS"/>
                    <a:ea typeface="JetBrains Mono"/>
                  </a:rPr>
                  <a:t>i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A71D5D"/>
                    </a:solidFill>
                    <a:effectLst/>
                    <a:latin typeface="Arial Unicode MS"/>
                    <a:ea typeface="JetBrains Mono"/>
                  </a:rPr>
                  <a:t>=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Arial Unicode MS"/>
                    <a:ea typeface="JetBrains Mono"/>
                  </a:rPr>
                  <a:t>n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;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0086B3"/>
                    </a:solidFill>
                    <a:effectLst/>
                    <a:latin typeface="Arial Unicode MS"/>
                    <a:ea typeface="JetBrains Mono"/>
                  </a:rPr>
                  <a:t>i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;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0086B3"/>
                    </a:solidFill>
                    <a:effectLst/>
                    <a:latin typeface="Arial Unicode MS"/>
                    <a:ea typeface="JetBrains Mono"/>
                  </a:rPr>
                  <a:t>i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A71D5D"/>
                    </a:solidFill>
                    <a:effectLst/>
                    <a:latin typeface="Arial Unicode MS"/>
                    <a:ea typeface="JetBrains Mono"/>
                  </a:rPr>
                  <a:t>/=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Arial Unicode MS"/>
                    <a:ea typeface="JetBrains Mono"/>
                  </a:rPr>
                  <a:t>x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)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0086B3"/>
                    </a:solidFill>
                    <a:effectLst/>
                    <a:latin typeface="Arial Unicode MS"/>
                    <a:ea typeface="JetBrains Mono"/>
                  </a:rPr>
                  <a:t>cnt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A71D5D"/>
                    </a:solidFill>
                    <a:effectLst/>
                    <a:latin typeface="Arial Unicode MS"/>
                    <a:ea typeface="JetBrains Mono"/>
                  </a:rPr>
                  <a:t>-=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0086B3"/>
                    </a:solidFill>
                    <a:effectLst/>
                    <a:latin typeface="Arial Unicode MS"/>
                    <a:ea typeface="JetBrains Mono"/>
                  </a:rPr>
                  <a:t>i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A71D5D"/>
                    </a:solidFill>
                    <a:effectLst/>
                    <a:latin typeface="Arial Unicode MS"/>
                    <a:ea typeface="JetBrains Mono"/>
                  </a:rPr>
                  <a:t>/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Arial Unicode MS"/>
                    <a:ea typeface="JetBrains Mono"/>
                  </a:rPr>
                  <a:t>x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;</a:t>
                </a:r>
                <a:b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</a:b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   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A71D5D"/>
                    </a:solidFill>
                    <a:effectLst/>
                    <a:latin typeface="Arial Unicode MS"/>
                    <a:ea typeface="JetBrains Mono"/>
                  </a:rPr>
                  <a:t>for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(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A71D5D"/>
                    </a:solidFill>
                    <a:effectLst/>
                    <a:latin typeface="Arial Unicode MS"/>
                    <a:ea typeface="JetBrains Mono"/>
                  </a:rPr>
                  <a:t>int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0086B3"/>
                    </a:solidFill>
                    <a:effectLst/>
                    <a:latin typeface="Arial Unicode MS"/>
                    <a:ea typeface="JetBrains Mono"/>
                  </a:rPr>
                  <a:t>i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A71D5D"/>
                    </a:solidFill>
                    <a:effectLst/>
                    <a:latin typeface="Arial Unicode MS"/>
                    <a:ea typeface="JetBrains Mono"/>
                  </a:rPr>
                  <a:t>=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Arial Unicode MS"/>
                    <a:ea typeface="JetBrains Mono"/>
                  </a:rPr>
                  <a:t>m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A71D5D"/>
                    </a:solidFill>
                    <a:effectLst/>
                    <a:latin typeface="Arial Unicode MS"/>
                    <a:ea typeface="JetBrains Mono"/>
                  </a:rPr>
                  <a:t>-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Arial Unicode MS"/>
                    <a:ea typeface="JetBrains Mono"/>
                  </a:rPr>
                  <a:t>n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;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0086B3"/>
                    </a:solidFill>
                    <a:effectLst/>
                    <a:latin typeface="Arial Unicode MS"/>
                    <a:ea typeface="JetBrains Mono"/>
                  </a:rPr>
                  <a:t>i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;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0086B3"/>
                    </a:solidFill>
                    <a:effectLst/>
                    <a:latin typeface="Arial Unicode MS"/>
                    <a:ea typeface="JetBrains Mono"/>
                  </a:rPr>
                  <a:t>i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A71D5D"/>
                    </a:solidFill>
                    <a:effectLst/>
                    <a:latin typeface="Arial Unicode MS"/>
                    <a:ea typeface="JetBrains Mono"/>
                  </a:rPr>
                  <a:t>/=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Arial Unicode MS"/>
                    <a:ea typeface="JetBrains Mono"/>
                  </a:rPr>
                  <a:t>x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)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0086B3"/>
                    </a:solidFill>
                    <a:effectLst/>
                    <a:latin typeface="Arial Unicode MS"/>
                    <a:ea typeface="JetBrains Mono"/>
                  </a:rPr>
                  <a:t>cnt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A71D5D"/>
                    </a:solidFill>
                    <a:effectLst/>
                    <a:latin typeface="Arial Unicode MS"/>
                    <a:ea typeface="JetBrains Mono"/>
                  </a:rPr>
                  <a:t>-=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0086B3"/>
                    </a:solidFill>
                    <a:effectLst/>
                    <a:latin typeface="Arial Unicode MS"/>
                    <a:ea typeface="JetBrains Mono"/>
                  </a:rPr>
                  <a:t>i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A71D5D"/>
                    </a:solidFill>
                    <a:effectLst/>
                    <a:latin typeface="Arial Unicode MS"/>
                    <a:ea typeface="JetBrains Mono"/>
                  </a:rPr>
                  <a:t>/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Arial Unicode MS"/>
                    <a:ea typeface="JetBrains Mono"/>
                  </a:rPr>
                  <a:t>x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;</a:t>
                </a:r>
                <a:b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</a:b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   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A71D5D"/>
                    </a:solidFill>
                    <a:effectLst/>
                    <a:latin typeface="Arial Unicode MS"/>
                    <a:ea typeface="JetBrains Mono"/>
                  </a:rPr>
                  <a:t>return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0086B3"/>
                    </a:solidFill>
                    <a:effectLst/>
                    <a:latin typeface="Arial Unicode MS"/>
                    <a:ea typeface="JetBrains Mono"/>
                  </a:rPr>
                  <a:t>g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(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Arial Unicode MS"/>
                    <a:ea typeface="JetBrains Mono"/>
                  </a:rPr>
                  <a:t>m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,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Arial Unicode MS"/>
                    <a:ea typeface="JetBrains Mono"/>
                  </a:rPr>
                  <a:t>x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,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Arial Unicode MS"/>
                    <a:ea typeface="JetBrains Mono"/>
                  </a:rPr>
                  <a:t>P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)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A71D5D"/>
                    </a:solidFill>
                    <a:effectLst/>
                    <a:latin typeface="Arial Unicode MS"/>
                    <a:ea typeface="JetBrains Mono"/>
                  </a:rPr>
                  <a:t>%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Arial Unicode MS"/>
                    <a:ea typeface="JetBrains Mono"/>
                  </a:rPr>
                  <a:t>P</a:t>
                </a:r>
                <a:r>
                  <a:rPr lang="en-US" altLang="zh-CN" sz="2800" dirty="0">
                    <a:solidFill>
                      <a:srgbClr val="333333"/>
                    </a:solidFill>
                    <a:latin typeface="Arial Unicode MS"/>
                    <a:ea typeface="JetBrains Mono"/>
                  </a:rPr>
                  <a:t>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A71D5D"/>
                    </a:solidFill>
                    <a:effectLst/>
                    <a:latin typeface="Arial Unicode MS"/>
                    <a:ea typeface="JetBrains Mono"/>
                  </a:rPr>
                  <a:t>*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0086B3"/>
                    </a:solidFill>
                    <a:effectLst/>
                    <a:latin typeface="Arial Unicode MS"/>
                    <a:ea typeface="JetBrains Mono"/>
                  </a:rPr>
                  <a:t>inv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(</a:t>
                </a:r>
                <a:r>
                  <a:rPr kumimoji="0" lang="en-US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0086B3"/>
                    </a:solidFill>
                    <a:effectLst/>
                    <a:latin typeface="Arial Unicode MS"/>
                    <a:ea typeface="JetBrains Mono"/>
                  </a:rPr>
                  <a:t>g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(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Arial Unicode MS"/>
                    <a:ea typeface="JetBrains Mono"/>
                  </a:rPr>
                  <a:t>n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,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Arial Unicode MS"/>
                    <a:ea typeface="JetBrains Mono"/>
                  </a:rPr>
                  <a:t>x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,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Arial Unicode MS"/>
                    <a:ea typeface="JetBrains Mono"/>
                  </a:rPr>
                  <a:t>P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)</a:t>
                </a:r>
                <a:r>
                  <a:rPr kumimoji="0" lang="en-US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,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Arial Unicode MS"/>
                    <a:ea typeface="JetBrains Mono"/>
                  </a:rPr>
                  <a:t>P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)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A71D5D"/>
                    </a:solidFill>
                    <a:effectLst/>
                    <a:latin typeface="Arial Unicode MS"/>
                    <a:ea typeface="JetBrains Mono"/>
                  </a:rPr>
                  <a:t>%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Arial Unicode MS"/>
                    <a:ea typeface="JetBrains Mono"/>
                  </a:rPr>
                  <a:t>P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A71D5D"/>
                    </a:solidFill>
                    <a:effectLst/>
                    <a:latin typeface="Arial Unicode MS"/>
                    <a:ea typeface="JetBrains Mono"/>
                  </a:rPr>
                  <a:t>*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0086B3"/>
                    </a:solidFill>
                    <a:effectLst/>
                    <a:latin typeface="Arial Unicode MS"/>
                    <a:ea typeface="JetBrains Mono"/>
                  </a:rPr>
                  <a:t>inv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(</a:t>
                </a:r>
                <a:r>
                  <a:rPr kumimoji="0" lang="en-US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0086B3"/>
                    </a:solidFill>
                    <a:effectLst/>
                    <a:latin typeface="Arial Unicode MS"/>
                    <a:ea typeface="JetBrains Mono"/>
                  </a:rPr>
                  <a:t>g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(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Arial Unicode MS"/>
                    <a:ea typeface="JetBrains Mono"/>
                  </a:rPr>
                  <a:t>m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A71D5D"/>
                    </a:solidFill>
                    <a:effectLst/>
                    <a:latin typeface="Arial Unicode MS"/>
                    <a:ea typeface="JetBrains Mono"/>
                  </a:rPr>
                  <a:t>-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Arial Unicode MS"/>
                    <a:ea typeface="JetBrains Mono"/>
                  </a:rPr>
                  <a:t>n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,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Arial Unicode MS"/>
                    <a:ea typeface="JetBrains Mono"/>
                  </a:rPr>
                  <a:t>x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,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Arial Unicode MS"/>
                    <a:ea typeface="JetBrains Mono"/>
                  </a:rPr>
                  <a:t>P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)</a:t>
                </a:r>
                <a:r>
                  <a:rPr kumimoji="0" lang="en-US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 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,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Arial Unicode MS"/>
                    <a:ea typeface="JetBrains Mono"/>
                  </a:rPr>
                  <a:t>P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)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A71D5D"/>
                    </a:solidFill>
                    <a:effectLst/>
                    <a:latin typeface="Arial Unicode MS"/>
                    <a:ea typeface="JetBrains Mono"/>
                  </a:rPr>
                  <a:t>%</a:t>
                </a: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Arial Unicode MS"/>
                    <a:ea typeface="JetBrains Mono"/>
                  </a:rPr>
                  <a:t>P</a:t>
                </a:r>
                <a:endParaRPr kumimoji="0" lang="en-US" altLang="zh-CN" sz="28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Arial Unicode MS"/>
                  <a:ea typeface="JetBrains Mono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dirty="0">
                    <a:solidFill>
                      <a:srgbClr val="333333"/>
                    </a:solidFill>
                    <a:latin typeface="Arial Unicode MS"/>
                    <a:ea typeface="JetBrains Mono"/>
                  </a:rPr>
                  <a:t>		</a:t>
                </a:r>
                <a:r>
                  <a:rPr lang="zh-CN" altLang="zh-CN" sz="2800" dirty="0">
                    <a:solidFill>
                      <a:srgbClr val="A71D5D"/>
                    </a:solidFill>
                    <a:latin typeface="Arial Unicode MS"/>
                    <a:ea typeface="JetBrains Mono"/>
                  </a:rPr>
                  <a:t>*</a:t>
                </a:r>
                <a:r>
                  <a:rPr lang="en-US" altLang="zh-CN" sz="2800" dirty="0">
                    <a:solidFill>
                      <a:srgbClr val="A71D5D"/>
                    </a:solidFill>
                    <a:latin typeface="Arial Unicode MS"/>
                    <a:ea typeface="JetBrains Mono"/>
                  </a:rPr>
                  <a:t> </a:t>
                </a:r>
                <a:r>
                  <a:rPr lang="zh-CN" altLang="zh-CN" sz="2800" dirty="0">
                    <a:solidFill>
                      <a:srgbClr val="0086B3"/>
                    </a:solidFill>
                    <a:latin typeface="Arial Unicode MS"/>
                    <a:ea typeface="JetBrains Mono"/>
                  </a:rPr>
                  <a:t>quick_pow</a:t>
                </a:r>
                <a:r>
                  <a:rPr lang="zh-CN" altLang="zh-CN" sz="2800" dirty="0">
                    <a:solidFill>
                      <a:srgbClr val="63A35C"/>
                    </a:solidFill>
                    <a:latin typeface="Arial Unicode MS"/>
                    <a:ea typeface="JetBrains Mono"/>
                  </a:rPr>
                  <a:t>(</a:t>
                </a:r>
                <a:r>
                  <a:rPr lang="zh-CN" altLang="zh-CN" sz="2800" dirty="0">
                    <a:solidFill>
                      <a:srgbClr val="333333"/>
                    </a:solidFill>
                    <a:latin typeface="Arial Unicode MS"/>
                    <a:ea typeface="JetBrains Mono"/>
                  </a:rPr>
                  <a:t>x</a:t>
                </a:r>
                <a:r>
                  <a:rPr lang="zh-CN" altLang="zh-CN" sz="2800" dirty="0">
                    <a:solidFill>
                      <a:srgbClr val="63A35C"/>
                    </a:solidFill>
                    <a:latin typeface="Arial Unicode MS"/>
                    <a:ea typeface="JetBrains Mono"/>
                  </a:rPr>
                  <a:t>, </a:t>
                </a:r>
                <a:r>
                  <a:rPr lang="zh-CN" altLang="zh-CN" sz="2800" dirty="0">
                    <a:solidFill>
                      <a:srgbClr val="0086B3"/>
                    </a:solidFill>
                    <a:latin typeface="Arial Unicode MS"/>
                    <a:ea typeface="JetBrains Mono"/>
                  </a:rPr>
                  <a:t>cnt</a:t>
                </a:r>
                <a:r>
                  <a:rPr lang="zh-CN" altLang="zh-CN" sz="2800" dirty="0">
                    <a:solidFill>
                      <a:srgbClr val="63A35C"/>
                    </a:solidFill>
                    <a:latin typeface="Arial Unicode MS"/>
                    <a:ea typeface="JetBrains Mono"/>
                  </a:rPr>
                  <a:t>, </a:t>
                </a:r>
                <a:r>
                  <a:rPr lang="zh-CN" altLang="zh-CN" sz="2800" dirty="0">
                    <a:solidFill>
                      <a:srgbClr val="333333"/>
                    </a:solidFill>
                    <a:latin typeface="Arial Unicode MS"/>
                    <a:ea typeface="JetBrains Mono"/>
                  </a:rPr>
                  <a:t>P</a:t>
                </a:r>
                <a:r>
                  <a:rPr lang="zh-CN" altLang="zh-CN" sz="2800" dirty="0">
                    <a:solidFill>
                      <a:srgbClr val="63A35C"/>
                    </a:solidFill>
                    <a:latin typeface="Arial Unicode MS"/>
                    <a:ea typeface="JetBrains Mono"/>
                  </a:rPr>
                  <a:t>) </a:t>
                </a:r>
                <a:r>
                  <a:rPr lang="zh-CN" altLang="zh-CN" sz="2800" dirty="0">
                    <a:solidFill>
                      <a:srgbClr val="A71D5D"/>
                    </a:solidFill>
                    <a:latin typeface="Arial Unicode MS"/>
                    <a:ea typeface="JetBrains Mono"/>
                  </a:rPr>
                  <a:t>% </a:t>
                </a:r>
                <a:r>
                  <a:rPr lang="zh-CN" altLang="zh-CN" sz="2800" dirty="0">
                    <a:solidFill>
                      <a:srgbClr val="333333"/>
                    </a:solidFill>
                    <a:latin typeface="Arial Unicode MS"/>
                    <a:ea typeface="JetBrains Mono"/>
                  </a:rPr>
                  <a:t>P</a:t>
                </a:r>
                <a:r>
                  <a:rPr lang="en-US" altLang="zh-CN" sz="2800" dirty="0">
                    <a:solidFill>
                      <a:srgbClr val="333333"/>
                    </a:solidFill>
                    <a:latin typeface="Arial Unicode MS"/>
                    <a:ea typeface="JetBrains Mono"/>
                  </a:rPr>
                  <a:t>;</a:t>
                </a:r>
                <a:b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</a:br>
                <a:r>
                  <a:rPr kumimoji="0" lang="zh-CN" altLang="zh-CN" sz="2800" b="0" i="0" u="none" strike="noStrike" cap="none" normalizeH="0" baseline="0" dirty="0">
                    <a:ln>
                      <a:noFill/>
                    </a:ln>
                    <a:solidFill>
                      <a:srgbClr val="63A35C"/>
                    </a:solidFill>
                    <a:effectLst/>
                    <a:latin typeface="Arial Unicode MS"/>
                    <a:ea typeface="JetBrains Mono"/>
                  </a:rPr>
                  <a:t>}</a:t>
                </a:r>
                <a:endParaRPr kumimoji="0" lang="zh-CN" altLang="zh-CN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1">
                <a:extLst>
                  <a:ext uri="{FF2B5EF4-FFF2-40B4-BE49-F238E27FC236}">
                    <a16:creationId xmlns:a16="http://schemas.microsoft.com/office/drawing/2014/main" id="{511020A5-19C3-4DCF-ADB3-33813C5BEC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5901" y="2425685"/>
                <a:ext cx="11037295" cy="3603615"/>
              </a:xfrm>
              <a:prstGeom prst="rect">
                <a:avLst/>
              </a:prstGeom>
              <a:blipFill>
                <a:blip r:embed="rId4"/>
                <a:stretch>
                  <a:fillRect l="-1104" t="-677" b="-4230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03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3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0.03373 0.04399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62833AE-6197-4935-89F9-84969AC6BF57}"/>
              </a:ext>
            </a:extLst>
          </p:cNvPr>
          <p:cNvSpPr txBox="1"/>
          <p:nvPr/>
        </p:nvSpPr>
        <p:spPr>
          <a:xfrm>
            <a:off x="258644" y="66146"/>
            <a:ext cx="104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54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</a:t>
            </a:r>
            <a:endParaRPr lang="zh-CN" altLang="en-US" dirty="0"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A4510C1-FFA9-45D0-AC6A-37E5CAE40A2D}"/>
              </a:ext>
            </a:extLst>
          </p:cNvPr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7" name="TextBox 108">
                <a:extLst>
                  <a:ext uri="{FF2B5EF4-FFF2-40B4-BE49-F238E27FC236}">
                    <a16:creationId xmlns:a16="http://schemas.microsoft.com/office/drawing/2014/main" id="{1D5993D5-FDD1-4776-BCED-F03569D67CF2}"/>
                  </a:ext>
                </a:extLst>
              </p:cNvPr>
              <p:cNvSpPr txBox="1"/>
              <p:nvPr/>
            </p:nvSpPr>
            <p:spPr>
              <a:xfrm>
                <a:off x="1199860" y="843815"/>
                <a:ext cx="10225223" cy="7053088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2400" dirty="0"/>
                  <a:t>1</a:t>
                </a:r>
                <a:r>
                  <a:rPr lang="zh-CN" altLang="en-US" sz="2400" dirty="0"/>
                  <a:t>、将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sz="2400" dirty="0"/>
                  <a:t>分解为质因数的幂的乘积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m:rPr>
                        <m:nor/>
                      </m:rPr>
                      <a:rPr lang="en-US" altLang="zh-CN" sz="2400" dirty="0"/>
                      <m:t>… 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bSup>
                  </m:oMath>
                </a14:m>
                <a:endParaRPr lang="en-US" altLang="zh-CN" sz="2400" dirty="0"/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zh-CN" altLang="en-US" sz="2400" dirty="0"/>
                  <a:t>为了求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sup>
                            </m:sSup>
                          </m:den>
                        </m:f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sz="2000" dirty="0"/>
                  <a:t> </a:t>
                </a:r>
                <a:r>
                  <a:rPr lang="en-US" altLang="zh-CN" sz="2800" dirty="0"/>
                  <a:t>{</a:t>
                </a:r>
                <a:endParaRPr lang="en-US" altLang="zh-CN" sz="2000" dirty="0"/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2400" dirty="0"/>
                  <a:t>    2</a:t>
                </a:r>
                <a:r>
                  <a:rPr lang="zh-CN" altLang="en-US" sz="2400" dirty="0"/>
                  <a:t>、递归式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⌊"/>
                        <m:endChr m:val="⌋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zh-CN" altLang="en-US" sz="2400" dirty="0"/>
                  <a:t>计算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	 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2400" dirty="0"/>
                  <a:t>    3</a:t>
                </a:r>
                <a:r>
                  <a:rPr lang="zh-CN" altLang="en-US" sz="2400" dirty="0"/>
                  <a:t>、递归式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)≡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d>
                      <m:dPr>
                        <m:begChr m:val="⌊"/>
                        <m:endChr m:val="⌋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∏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=1, </m:t>
                                </m:r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∤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sSubSup>
                                  <m:sSub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p>
                                </m:sSubSup>
                              </m:sup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nary>
                          </m:e>
                        </m:d>
                      </m:e>
                      <m:sup>
                        <m:d>
                          <m:dPr>
                            <m:begChr m:val="⌊"/>
                            <m:endChr m:val="⌋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p>
                                </m:sSubSup>
                              </m:den>
                            </m:f>
                          </m:e>
                        </m:d>
                      </m:sup>
                    </m:sSup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∏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=1, </m:t>
                            </m:r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∤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𝑚𝑜𝑑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bSup>
                          </m:sup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nary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/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2400" dirty="0"/>
                  <a:t>    4</a:t>
                </a:r>
                <a:r>
                  <a:rPr lang="zh-CN" altLang="en-US" sz="2400" dirty="0"/>
                  <a:t>、求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𝑖𝑛𝑣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𝑖𝑛𝑣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</m:e>
                    </m:d>
                  </m:oMath>
                </a14:m>
                <a:r>
                  <a:rPr lang="en-US" altLang="zh-CN" sz="2400" dirty="0"/>
                  <a:t>	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2400" dirty="0"/>
                  <a:t>}		 	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2400" dirty="0"/>
                  <a:t>5</a:t>
                </a:r>
                <a:r>
                  <a:rPr lang="zh-CN" altLang="en-US" sz="2400" dirty="0"/>
                  <a:t>、</a:t>
                </a:r>
                <a:r>
                  <a:rPr lang="en-US" altLang="zh-CN" sz="2400" dirty="0"/>
                  <a:t>CRT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en-US" altLang="zh-CN" sz="2400" dirty="0"/>
              </a:p>
            </p:txBody>
          </p:sp>
        </mc:Choice>
        <mc:Fallback>
          <p:sp>
            <p:nvSpPr>
              <p:cNvPr id="137" name="TextBox 108">
                <a:extLst>
                  <a:ext uri="{FF2B5EF4-FFF2-40B4-BE49-F238E27FC236}">
                    <a16:creationId xmlns:a16="http://schemas.microsoft.com/office/drawing/2014/main" id="{1D5993D5-FDD1-4776-BCED-F03569D67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860" y="843815"/>
                <a:ext cx="10225223" cy="7053088"/>
              </a:xfrm>
              <a:prstGeom prst="rect">
                <a:avLst/>
              </a:prstGeom>
              <a:blipFill>
                <a:blip r:embed="rId3"/>
                <a:stretch>
                  <a:fillRect l="-18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43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3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0.03373 0.04399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12">
            <a:extLst>
              <a:ext uri="{FF2B5EF4-FFF2-40B4-BE49-F238E27FC236}">
                <a16:creationId xmlns:a16="http://schemas.microsoft.com/office/drawing/2014/main" id="{07F9E556-F228-4703-B298-F2F3C0E57B0E}"/>
              </a:ext>
            </a:extLst>
          </p:cNvPr>
          <p:cNvSpPr/>
          <p:nvPr/>
        </p:nvSpPr>
        <p:spPr bwMode="auto">
          <a:xfrm>
            <a:off x="5653175" y="5244562"/>
            <a:ext cx="132789" cy="117467"/>
          </a:xfrm>
          <a:custGeom>
            <a:avLst/>
            <a:gdLst>
              <a:gd name="T0" fmla="*/ 61 w 121"/>
              <a:gd name="T1" fmla="*/ 0 h 107"/>
              <a:gd name="T2" fmla="*/ 36 w 121"/>
              <a:gd name="T3" fmla="*/ 7 h 107"/>
              <a:gd name="T4" fmla="*/ 14 w 121"/>
              <a:gd name="T5" fmla="*/ 78 h 107"/>
              <a:gd name="T6" fmla="*/ 61 w 121"/>
              <a:gd name="T7" fmla="*/ 107 h 107"/>
              <a:gd name="T8" fmla="*/ 86 w 121"/>
              <a:gd name="T9" fmla="*/ 101 h 107"/>
              <a:gd name="T10" fmla="*/ 108 w 121"/>
              <a:gd name="T11" fmla="*/ 29 h 107"/>
              <a:gd name="T12" fmla="*/ 61 w 121"/>
              <a:gd name="T13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" h="107">
                <a:moveTo>
                  <a:pt x="61" y="0"/>
                </a:moveTo>
                <a:cubicBezTo>
                  <a:pt x="52" y="0"/>
                  <a:pt x="44" y="2"/>
                  <a:pt x="36" y="7"/>
                </a:cubicBezTo>
                <a:cubicBezTo>
                  <a:pt x="10" y="20"/>
                  <a:pt x="0" y="52"/>
                  <a:pt x="14" y="78"/>
                </a:cubicBezTo>
                <a:cubicBezTo>
                  <a:pt x="23" y="96"/>
                  <a:pt x="42" y="107"/>
                  <a:pt x="61" y="107"/>
                </a:cubicBezTo>
                <a:cubicBezTo>
                  <a:pt x="69" y="107"/>
                  <a:pt x="78" y="105"/>
                  <a:pt x="86" y="101"/>
                </a:cubicBezTo>
                <a:cubicBezTo>
                  <a:pt x="111" y="87"/>
                  <a:pt x="121" y="55"/>
                  <a:pt x="108" y="29"/>
                </a:cubicBezTo>
                <a:cubicBezTo>
                  <a:pt x="98" y="11"/>
                  <a:pt x="80" y="0"/>
                  <a:pt x="61" y="0"/>
                </a:cubicBez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226">
            <a:extLst>
              <a:ext uri="{FF2B5EF4-FFF2-40B4-BE49-F238E27FC236}">
                <a16:creationId xmlns:a16="http://schemas.microsoft.com/office/drawing/2014/main" id="{0AEEBF23-9E32-4A54-8EC7-9BE8A896CBAA}"/>
              </a:ext>
            </a:extLst>
          </p:cNvPr>
          <p:cNvSpPr/>
          <p:nvPr/>
        </p:nvSpPr>
        <p:spPr bwMode="auto">
          <a:xfrm>
            <a:off x="6191760" y="5380601"/>
            <a:ext cx="65002" cy="57109"/>
          </a:xfrm>
          <a:custGeom>
            <a:avLst/>
            <a:gdLst>
              <a:gd name="T0" fmla="*/ 29 w 59"/>
              <a:gd name="T1" fmla="*/ 0 h 52"/>
              <a:gd name="T2" fmla="*/ 18 w 59"/>
              <a:gd name="T3" fmla="*/ 3 h 52"/>
              <a:gd name="T4" fmla="*/ 7 w 59"/>
              <a:gd name="T5" fmla="*/ 38 h 52"/>
              <a:gd name="T6" fmla="*/ 29 w 59"/>
              <a:gd name="T7" fmla="*/ 52 h 52"/>
              <a:gd name="T8" fmla="*/ 41 w 59"/>
              <a:gd name="T9" fmla="*/ 49 h 52"/>
              <a:gd name="T10" fmla="*/ 52 w 59"/>
              <a:gd name="T11" fmla="*/ 14 h 52"/>
              <a:gd name="T12" fmla="*/ 29 w 59"/>
              <a:gd name="T13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" h="52">
                <a:moveTo>
                  <a:pt x="29" y="0"/>
                </a:moveTo>
                <a:cubicBezTo>
                  <a:pt x="25" y="0"/>
                  <a:pt x="21" y="1"/>
                  <a:pt x="18" y="3"/>
                </a:cubicBezTo>
                <a:cubicBezTo>
                  <a:pt x="5" y="10"/>
                  <a:pt x="0" y="25"/>
                  <a:pt x="7" y="38"/>
                </a:cubicBezTo>
                <a:cubicBezTo>
                  <a:pt x="11" y="47"/>
                  <a:pt x="20" y="52"/>
                  <a:pt x="29" y="52"/>
                </a:cubicBezTo>
                <a:cubicBezTo>
                  <a:pt x="33" y="52"/>
                  <a:pt x="38" y="51"/>
                  <a:pt x="41" y="49"/>
                </a:cubicBezTo>
                <a:cubicBezTo>
                  <a:pt x="54" y="42"/>
                  <a:pt x="59" y="27"/>
                  <a:pt x="52" y="14"/>
                </a:cubicBezTo>
                <a:cubicBezTo>
                  <a:pt x="48" y="5"/>
                  <a:pt x="39" y="0"/>
                  <a:pt x="29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228">
            <a:extLst>
              <a:ext uri="{FF2B5EF4-FFF2-40B4-BE49-F238E27FC236}">
                <a16:creationId xmlns:a16="http://schemas.microsoft.com/office/drawing/2014/main" id="{4F396B9B-9424-49B4-AB8C-54F11F83A699}"/>
              </a:ext>
            </a:extLst>
          </p:cNvPr>
          <p:cNvSpPr>
            <a:spLocks noEditPoints="1"/>
          </p:cNvSpPr>
          <p:nvPr/>
        </p:nvSpPr>
        <p:spPr bwMode="auto">
          <a:xfrm>
            <a:off x="6674629" y="5220418"/>
            <a:ext cx="102145" cy="91002"/>
          </a:xfrm>
          <a:custGeom>
            <a:avLst/>
            <a:gdLst>
              <a:gd name="T0" fmla="*/ 63 w 93"/>
              <a:gd name="T1" fmla="*/ 79 h 83"/>
              <a:gd name="T2" fmla="*/ 41 w 93"/>
              <a:gd name="T3" fmla="*/ 82 h 83"/>
              <a:gd name="T4" fmla="*/ 47 w 93"/>
              <a:gd name="T5" fmla="*/ 83 h 83"/>
              <a:gd name="T6" fmla="*/ 63 w 93"/>
              <a:gd name="T7" fmla="*/ 79 h 83"/>
              <a:gd name="T8" fmla="*/ 47 w 93"/>
              <a:gd name="T9" fmla="*/ 0 h 83"/>
              <a:gd name="T10" fmla="*/ 28 w 93"/>
              <a:gd name="T11" fmla="*/ 5 h 83"/>
              <a:gd name="T12" fmla="*/ 10 w 93"/>
              <a:gd name="T13" fmla="*/ 60 h 83"/>
              <a:gd name="T14" fmla="*/ 29 w 93"/>
              <a:gd name="T15" fmla="*/ 78 h 83"/>
              <a:gd name="T16" fmla="*/ 73 w 93"/>
              <a:gd name="T17" fmla="*/ 73 h 83"/>
              <a:gd name="T18" fmla="*/ 84 w 93"/>
              <a:gd name="T19" fmla="*/ 22 h 83"/>
              <a:gd name="T20" fmla="*/ 47 w 93"/>
              <a:gd name="T21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3" h="83">
                <a:moveTo>
                  <a:pt x="63" y="79"/>
                </a:moveTo>
                <a:cubicBezTo>
                  <a:pt x="41" y="82"/>
                  <a:pt x="41" y="82"/>
                  <a:pt x="41" y="82"/>
                </a:cubicBezTo>
                <a:cubicBezTo>
                  <a:pt x="43" y="82"/>
                  <a:pt x="45" y="83"/>
                  <a:pt x="47" y="83"/>
                </a:cubicBezTo>
                <a:cubicBezTo>
                  <a:pt x="52" y="83"/>
                  <a:pt x="58" y="82"/>
                  <a:pt x="63" y="79"/>
                </a:cubicBezTo>
                <a:moveTo>
                  <a:pt x="47" y="0"/>
                </a:moveTo>
                <a:cubicBezTo>
                  <a:pt x="40" y="0"/>
                  <a:pt x="34" y="1"/>
                  <a:pt x="28" y="5"/>
                </a:cubicBezTo>
                <a:cubicBezTo>
                  <a:pt x="8" y="15"/>
                  <a:pt x="0" y="40"/>
                  <a:pt x="10" y="60"/>
                </a:cubicBezTo>
                <a:cubicBezTo>
                  <a:pt x="15" y="69"/>
                  <a:pt x="21" y="75"/>
                  <a:pt x="29" y="78"/>
                </a:cubicBezTo>
                <a:cubicBezTo>
                  <a:pt x="73" y="73"/>
                  <a:pt x="73" y="73"/>
                  <a:pt x="73" y="73"/>
                </a:cubicBezTo>
                <a:cubicBezTo>
                  <a:pt x="88" y="61"/>
                  <a:pt x="93" y="40"/>
                  <a:pt x="84" y="22"/>
                </a:cubicBezTo>
                <a:cubicBezTo>
                  <a:pt x="76" y="8"/>
                  <a:pt x="62" y="0"/>
                  <a:pt x="47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229">
            <a:extLst>
              <a:ext uri="{FF2B5EF4-FFF2-40B4-BE49-F238E27FC236}">
                <a16:creationId xmlns:a16="http://schemas.microsoft.com/office/drawing/2014/main" id="{7C3B6B9B-E0C3-445F-8165-AAF4B2376DC2}"/>
              </a:ext>
            </a:extLst>
          </p:cNvPr>
          <p:cNvSpPr/>
          <p:nvPr/>
        </p:nvSpPr>
        <p:spPr bwMode="auto">
          <a:xfrm>
            <a:off x="6706665" y="5300277"/>
            <a:ext cx="48287" cy="10215"/>
          </a:xfrm>
          <a:custGeom>
            <a:avLst/>
            <a:gdLst>
              <a:gd name="T0" fmla="*/ 44 w 44"/>
              <a:gd name="T1" fmla="*/ 0 h 9"/>
              <a:gd name="T2" fmla="*/ 0 w 44"/>
              <a:gd name="T3" fmla="*/ 5 h 9"/>
              <a:gd name="T4" fmla="*/ 12 w 44"/>
              <a:gd name="T5" fmla="*/ 9 h 9"/>
              <a:gd name="T6" fmla="*/ 34 w 44"/>
              <a:gd name="T7" fmla="*/ 6 h 9"/>
              <a:gd name="T8" fmla="*/ 37 w 44"/>
              <a:gd name="T9" fmla="*/ 5 h 9"/>
              <a:gd name="T10" fmla="*/ 44 w 44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" h="9">
                <a:moveTo>
                  <a:pt x="44" y="0"/>
                </a:moveTo>
                <a:cubicBezTo>
                  <a:pt x="0" y="5"/>
                  <a:pt x="0" y="5"/>
                  <a:pt x="0" y="5"/>
                </a:cubicBezTo>
                <a:cubicBezTo>
                  <a:pt x="4" y="7"/>
                  <a:pt x="8" y="8"/>
                  <a:pt x="12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5" y="6"/>
                  <a:pt x="36" y="5"/>
                  <a:pt x="37" y="5"/>
                </a:cubicBezTo>
                <a:cubicBezTo>
                  <a:pt x="40" y="3"/>
                  <a:pt x="42" y="2"/>
                  <a:pt x="44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A970F42-26B7-4BC5-87A4-2515471B713C}"/>
              </a:ext>
            </a:extLst>
          </p:cNvPr>
          <p:cNvSpPr txBox="1"/>
          <p:nvPr/>
        </p:nvSpPr>
        <p:spPr>
          <a:xfrm>
            <a:off x="801057" y="867554"/>
            <a:ext cx="4502332" cy="51065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5000" dirty="0">
                <a:latin typeface="Agency FB" panose="020B0503020202020204" pitchFamily="34" charset="0"/>
                <a:cs typeface="+mn-ea"/>
                <a:sym typeface="+mn-lt"/>
              </a:rPr>
              <a:t>0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86D06B8-2EC7-44D7-B021-E2E2716336B0}"/>
              </a:ext>
            </a:extLst>
          </p:cNvPr>
          <p:cNvSpPr/>
          <p:nvPr/>
        </p:nvSpPr>
        <p:spPr>
          <a:xfrm>
            <a:off x="3794961" y="3012882"/>
            <a:ext cx="3031888" cy="56890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kumimoji="1" lang="zh-CN" altLang="en-US" sz="3600" dirty="0"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F2C955C-9754-4C84-A895-F52FA4558371}"/>
              </a:ext>
            </a:extLst>
          </p:cNvPr>
          <p:cNvSpPr txBox="1"/>
          <p:nvPr/>
        </p:nvSpPr>
        <p:spPr>
          <a:xfrm>
            <a:off x="7128930" y="3403024"/>
            <a:ext cx="4372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Intro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855883B-9AB2-4D03-8A14-BCDF50134D64}"/>
              </a:ext>
            </a:extLst>
          </p:cNvPr>
          <p:cNvSpPr/>
          <p:nvPr/>
        </p:nvSpPr>
        <p:spPr>
          <a:xfrm>
            <a:off x="4005905" y="3420850"/>
            <a:ext cx="15746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rPr>
              <a:t>Part 00</a:t>
            </a:r>
            <a:endParaRPr kumimoji="1"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19FF39D9-D768-4F77-B0C9-3E2E3CE71495}"/>
              </a:ext>
            </a:extLst>
          </p:cNvPr>
          <p:cNvCxnSpPr/>
          <p:nvPr/>
        </p:nvCxnSpPr>
        <p:spPr>
          <a:xfrm>
            <a:off x="3473518" y="3969974"/>
            <a:ext cx="7927907" cy="35651"/>
          </a:xfrm>
          <a:prstGeom prst="line">
            <a:avLst/>
          </a:prstGeom>
          <a:ln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9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4" presetClass="path" presetSubtype="0" decel="3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0.03889 L 2.29167E-6 -0.07176 " pathEditMode="relative" rAng="0" ptsTypes="AA">
                                      <p:cBhvr>
                                        <p:cTn id="38" dur="75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3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30000" decel="3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95833E-6 0.03842 L 3.95833E-6 2.96296E-6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62833AE-6197-4935-89F9-84969AC6BF57}"/>
              </a:ext>
            </a:extLst>
          </p:cNvPr>
          <p:cNvSpPr txBox="1"/>
          <p:nvPr/>
        </p:nvSpPr>
        <p:spPr>
          <a:xfrm>
            <a:off x="258644" y="66146"/>
            <a:ext cx="104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54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</a:t>
            </a:r>
            <a:endParaRPr lang="zh-CN" altLang="en-US" dirty="0"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A4510C1-FFA9-45D0-AC6A-37E5CAE40A2D}"/>
              </a:ext>
            </a:extLst>
          </p:cNvPr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id="{BC2BA9F4-F61B-4F06-A378-0E95964F6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078" y="989476"/>
            <a:ext cx="8003822" cy="489364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71F80"/>
                </a:solidFill>
                <a:effectLst/>
                <a:latin typeface="Arial Unicode MS"/>
                <a:ea typeface="JetBrains Mono"/>
              </a:rPr>
              <a:t>LL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795DA3"/>
                </a:solidFill>
                <a:effectLst/>
                <a:latin typeface="Arial Unicode MS"/>
                <a:ea typeface="JetBrains Mono"/>
              </a:rPr>
              <a:t>exlucas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(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71F80"/>
                </a:solidFill>
                <a:effectLst/>
                <a:latin typeface="Arial Unicode MS"/>
                <a:ea typeface="JetBrains Mono"/>
              </a:rPr>
              <a:t>LL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m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71F80"/>
                </a:solidFill>
                <a:effectLst/>
                <a:latin typeface="Arial Unicode MS"/>
                <a:ea typeface="JetBrains Mono"/>
              </a:rPr>
              <a:t>LL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n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71F80"/>
                </a:solidFill>
                <a:effectLst/>
                <a:latin typeface="Arial Unicode MS"/>
                <a:ea typeface="JetBrains Mono"/>
              </a:rPr>
              <a:t>LL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P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) {</a:t>
            </a:r>
            <a:b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   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int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cnt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=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0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;</a:t>
            </a:r>
            <a:b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   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71F80"/>
                </a:solidFill>
                <a:effectLst/>
                <a:latin typeface="Arial Unicode MS"/>
                <a:ea typeface="JetBrains Mono"/>
              </a:rPr>
              <a:t>LL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p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[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20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],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a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[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20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];</a:t>
            </a:r>
            <a:b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   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for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(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71F80"/>
                </a:solidFill>
                <a:effectLst/>
                <a:latin typeface="Arial Unicode MS"/>
                <a:ea typeface="JetBrains Mono"/>
              </a:rPr>
              <a:t>LL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i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=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2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;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i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*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i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&lt;=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P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;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i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++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) {</a:t>
            </a:r>
            <a:b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       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if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(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P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%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i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==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0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) {</a:t>
            </a:r>
            <a:b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           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p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[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++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cnt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]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=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1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;</a:t>
            </a:r>
            <a:b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           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while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(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P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%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i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==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0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)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p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[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cnt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]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=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p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[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cnt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]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*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i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P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/=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i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;</a:t>
            </a:r>
            <a:b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           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a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[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cnt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]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=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multilucas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(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m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n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i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p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[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cnt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]);</a:t>
            </a:r>
            <a:b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        }</a:t>
            </a:r>
            <a:b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    }</a:t>
            </a:r>
            <a:b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   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if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(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P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&gt;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1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)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p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[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++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cnt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]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=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P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a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[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cnt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]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=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multilucas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(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m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n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P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 Unicode MS"/>
                <a:ea typeface="JetBrains Mono"/>
              </a:rPr>
              <a:t>P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);</a:t>
            </a:r>
            <a:b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   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Arial Unicode MS"/>
                <a:ea typeface="JetBrains Mono"/>
              </a:rPr>
              <a:t>return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CRT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(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cnt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a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, 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86B3"/>
                </a:solidFill>
                <a:effectLst/>
                <a:latin typeface="Arial Unicode MS"/>
                <a:ea typeface="JetBrains Mono"/>
              </a:rPr>
              <a:t>p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);</a:t>
            </a:r>
            <a:b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</a:b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63A35C"/>
                </a:solidFill>
                <a:effectLst/>
                <a:latin typeface="Arial Unicode MS"/>
                <a:ea typeface="JetBrains Mono"/>
              </a:rPr>
              <a:t>}</a:t>
            </a:r>
            <a:endParaRPr kumimoji="0" lang="zh-CN" altLang="zh-CN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42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3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0.03373 0.04399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6BE1158F-94EA-4943-8D46-8BF9354F0335}"/>
              </a:ext>
            </a:extLst>
          </p:cNvPr>
          <p:cNvSpPr/>
          <p:nvPr/>
        </p:nvSpPr>
        <p:spPr>
          <a:xfrm>
            <a:off x="-153162" y="2188750"/>
            <a:ext cx="43200" cy="43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EAAA7044-9076-4457-8B85-3D800B81A499}"/>
              </a:ext>
            </a:extLst>
          </p:cNvPr>
          <p:cNvSpPr/>
          <p:nvPr/>
        </p:nvSpPr>
        <p:spPr>
          <a:xfrm>
            <a:off x="-284226" y="2514886"/>
            <a:ext cx="43200" cy="43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CB75486A-EBC8-45DA-8A84-1F24C9926EF2}"/>
              </a:ext>
            </a:extLst>
          </p:cNvPr>
          <p:cNvSpPr/>
          <p:nvPr/>
        </p:nvSpPr>
        <p:spPr>
          <a:xfrm>
            <a:off x="-195326" y="2651411"/>
            <a:ext cx="43200" cy="43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6C89B4FB-8D7A-42B2-8D99-03220A6D52AC}"/>
              </a:ext>
            </a:extLst>
          </p:cNvPr>
          <p:cNvSpPr/>
          <p:nvPr/>
        </p:nvSpPr>
        <p:spPr>
          <a:xfrm>
            <a:off x="-210321" y="1822031"/>
            <a:ext cx="43200" cy="43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31B0A80-6ADF-4C17-B1EE-82B00A1D3681}"/>
              </a:ext>
            </a:extLst>
          </p:cNvPr>
          <p:cNvSpPr/>
          <p:nvPr/>
        </p:nvSpPr>
        <p:spPr>
          <a:xfrm>
            <a:off x="-419871" y="2079206"/>
            <a:ext cx="43200" cy="43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A72561E1-C612-4E75-9277-E8602A17750F}"/>
              </a:ext>
            </a:extLst>
          </p:cNvPr>
          <p:cNvSpPr/>
          <p:nvPr/>
        </p:nvSpPr>
        <p:spPr>
          <a:xfrm>
            <a:off x="-281051" y="2975261"/>
            <a:ext cx="43200" cy="43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00596609-E74A-4550-B2EC-452745A115BA}"/>
              </a:ext>
            </a:extLst>
          </p:cNvPr>
          <p:cNvSpPr/>
          <p:nvPr/>
        </p:nvSpPr>
        <p:spPr>
          <a:xfrm>
            <a:off x="-408051" y="2667286"/>
            <a:ext cx="43200" cy="43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EF2E986C-8318-4FD7-970D-D4F9C84AB6A1}"/>
              </a:ext>
            </a:extLst>
          </p:cNvPr>
          <p:cNvSpPr/>
          <p:nvPr/>
        </p:nvSpPr>
        <p:spPr>
          <a:xfrm>
            <a:off x="-338201" y="2864136"/>
            <a:ext cx="43200" cy="43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F25C5E52-5DEB-461E-B0E7-6A02692F308B}"/>
              </a:ext>
            </a:extLst>
          </p:cNvPr>
          <p:cNvSpPr/>
          <p:nvPr/>
        </p:nvSpPr>
        <p:spPr>
          <a:xfrm>
            <a:off x="-153162" y="218875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9A36AC6E-A5DE-4BA9-9004-B239CC85C1F6}"/>
              </a:ext>
            </a:extLst>
          </p:cNvPr>
          <p:cNvSpPr/>
          <p:nvPr/>
        </p:nvSpPr>
        <p:spPr>
          <a:xfrm>
            <a:off x="-446151" y="3133444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25400">
              <a:schemeClr val="tx1">
                <a:alpha val="8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5C5D2D7A-F391-4DB1-B16D-C168450A34B3}"/>
              </a:ext>
            </a:extLst>
          </p:cNvPr>
          <p:cNvSpPr/>
          <p:nvPr/>
        </p:nvSpPr>
        <p:spPr>
          <a:xfrm>
            <a:off x="-300101" y="1813211"/>
            <a:ext cx="43200" cy="43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3B7165B1-61EC-472F-B9F1-94F7B5EDEEFE}"/>
              </a:ext>
            </a:extLst>
          </p:cNvPr>
          <p:cNvSpPr/>
          <p:nvPr/>
        </p:nvSpPr>
        <p:spPr>
          <a:xfrm>
            <a:off x="-281759" y="1880625"/>
            <a:ext cx="144000" cy="14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5F35D353-98E3-4DA0-AA47-8FF781CE58FB}"/>
              </a:ext>
            </a:extLst>
          </p:cNvPr>
          <p:cNvSpPr/>
          <p:nvPr/>
        </p:nvSpPr>
        <p:spPr>
          <a:xfrm>
            <a:off x="-530996" y="2653881"/>
            <a:ext cx="126000" cy="126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EC20628-6C61-44F9-B7A9-488F9AD9F198}"/>
              </a:ext>
            </a:extLst>
          </p:cNvPr>
          <p:cNvSpPr/>
          <p:nvPr/>
        </p:nvSpPr>
        <p:spPr>
          <a:xfrm>
            <a:off x="-231045" y="3189574"/>
            <a:ext cx="43200" cy="43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3E20576B-705A-4622-A9E6-44B825F42AA5}"/>
              </a:ext>
            </a:extLst>
          </p:cNvPr>
          <p:cNvSpPr/>
          <p:nvPr/>
        </p:nvSpPr>
        <p:spPr>
          <a:xfrm>
            <a:off x="-174689" y="2507742"/>
            <a:ext cx="43200" cy="43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glow rad="12700">
              <a:schemeClr val="tx1">
                <a:alpha val="8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1A5D4BC6-5218-4149-A520-BAD6A3B78FC3}"/>
              </a:ext>
            </a:extLst>
          </p:cNvPr>
          <p:cNvSpPr/>
          <p:nvPr/>
        </p:nvSpPr>
        <p:spPr>
          <a:xfrm>
            <a:off x="-285813" y="2999868"/>
            <a:ext cx="43200" cy="43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C9D30914-FD85-43C4-A92F-D1A7ABB8ED70}"/>
              </a:ext>
            </a:extLst>
          </p:cNvPr>
          <p:cNvSpPr/>
          <p:nvPr/>
        </p:nvSpPr>
        <p:spPr>
          <a:xfrm>
            <a:off x="10076325" y="231013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42ECEA92-A4D3-4B13-8ED3-6EFC44C14E36}"/>
              </a:ext>
            </a:extLst>
          </p:cNvPr>
          <p:cNvSpPr/>
          <p:nvPr/>
        </p:nvSpPr>
        <p:spPr>
          <a:xfrm>
            <a:off x="10066499" y="1762190"/>
            <a:ext cx="50400" cy="504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99CD65BD-CCFC-4849-86CE-E9D162CBB323}"/>
              </a:ext>
            </a:extLst>
          </p:cNvPr>
          <p:cNvSpPr/>
          <p:nvPr/>
        </p:nvSpPr>
        <p:spPr>
          <a:xfrm>
            <a:off x="10164016" y="2397968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2078AB91-6743-4A1A-8CCD-0A7CDE035825}"/>
              </a:ext>
            </a:extLst>
          </p:cNvPr>
          <p:cNvSpPr/>
          <p:nvPr/>
        </p:nvSpPr>
        <p:spPr>
          <a:xfrm>
            <a:off x="765637" y="2073923"/>
            <a:ext cx="180000" cy="180000"/>
          </a:xfrm>
          <a:prstGeom prst="ellipse">
            <a:avLst/>
          </a:prstGeom>
          <a:solidFill>
            <a:schemeClr val="tx1">
              <a:lumMod val="85000"/>
              <a:lumOff val="15000"/>
              <a:alpha val="95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FDECB641-1757-4598-B227-5FED030F704B}"/>
              </a:ext>
            </a:extLst>
          </p:cNvPr>
          <p:cNvSpPr/>
          <p:nvPr/>
        </p:nvSpPr>
        <p:spPr>
          <a:xfrm>
            <a:off x="9986735" y="2164703"/>
            <a:ext cx="144000" cy="144000"/>
          </a:xfrm>
          <a:prstGeom prst="ellipse">
            <a:avLst/>
          </a:prstGeom>
          <a:solidFill>
            <a:schemeClr val="tx1">
              <a:lumMod val="85000"/>
              <a:lumOff val="15000"/>
              <a:alpha val="61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9FD2F61F-327E-4BFA-A9EF-63ADA5049E47}"/>
              </a:ext>
            </a:extLst>
          </p:cNvPr>
          <p:cNvSpPr/>
          <p:nvPr/>
        </p:nvSpPr>
        <p:spPr>
          <a:xfrm>
            <a:off x="10145355" y="3013789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  <a:alpha val="61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D1CB6111-8D54-4E37-A6C2-4D3685FC626B}"/>
              </a:ext>
            </a:extLst>
          </p:cNvPr>
          <p:cNvSpPr/>
          <p:nvPr/>
        </p:nvSpPr>
        <p:spPr>
          <a:xfrm>
            <a:off x="10061380" y="4124131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  <a:alpha val="61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75A75089-A340-4624-8927-027B6B24BA27}"/>
              </a:ext>
            </a:extLst>
          </p:cNvPr>
          <p:cNvSpPr/>
          <p:nvPr/>
        </p:nvSpPr>
        <p:spPr>
          <a:xfrm>
            <a:off x="11349005" y="4534678"/>
            <a:ext cx="72000" cy="72000"/>
          </a:xfrm>
          <a:prstGeom prst="ellipse">
            <a:avLst/>
          </a:prstGeom>
          <a:solidFill>
            <a:schemeClr val="tx1">
              <a:lumMod val="85000"/>
              <a:lumOff val="15000"/>
              <a:alpha val="61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0CD27EE8-D69E-43C9-A2D9-27E937E75776}"/>
              </a:ext>
            </a:extLst>
          </p:cNvPr>
          <p:cNvSpPr/>
          <p:nvPr/>
        </p:nvSpPr>
        <p:spPr>
          <a:xfrm>
            <a:off x="2839865" y="1266190"/>
            <a:ext cx="162000" cy="162000"/>
          </a:xfrm>
          <a:prstGeom prst="ellipse">
            <a:avLst/>
          </a:prstGeom>
          <a:solidFill>
            <a:schemeClr val="tx1">
              <a:lumMod val="85000"/>
              <a:lumOff val="15000"/>
              <a:alpha val="79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25162DA2-1B8A-431D-9FBC-FAFD93BD283F}"/>
              </a:ext>
            </a:extLst>
          </p:cNvPr>
          <p:cNvSpPr/>
          <p:nvPr/>
        </p:nvSpPr>
        <p:spPr>
          <a:xfrm>
            <a:off x="2864368" y="1072087"/>
            <a:ext cx="180000" cy="180000"/>
          </a:xfrm>
          <a:prstGeom prst="ellipse">
            <a:avLst/>
          </a:prstGeom>
          <a:solidFill>
            <a:schemeClr val="tx1">
              <a:lumMod val="85000"/>
              <a:lumOff val="15000"/>
              <a:alpha val="27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902E7A1A-121D-425E-80BC-30EA466A3CB7}"/>
              </a:ext>
            </a:extLst>
          </p:cNvPr>
          <p:cNvSpPr/>
          <p:nvPr/>
        </p:nvSpPr>
        <p:spPr>
          <a:xfrm>
            <a:off x="2619633" y="930340"/>
            <a:ext cx="144000" cy="144000"/>
          </a:xfrm>
          <a:prstGeom prst="ellipse">
            <a:avLst/>
          </a:prstGeom>
          <a:solidFill>
            <a:schemeClr val="tx1">
              <a:lumMod val="85000"/>
              <a:lumOff val="15000"/>
              <a:alpha val="28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60184CB0-F79A-4BBC-8F8B-378138C458A3}"/>
              </a:ext>
            </a:extLst>
          </p:cNvPr>
          <p:cNvSpPr/>
          <p:nvPr/>
        </p:nvSpPr>
        <p:spPr>
          <a:xfrm>
            <a:off x="637462" y="3804870"/>
            <a:ext cx="126000" cy="126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EA9A17F3-7C82-4DD8-9881-3B33D212ABCF}"/>
              </a:ext>
            </a:extLst>
          </p:cNvPr>
          <p:cNvSpPr/>
          <p:nvPr/>
        </p:nvSpPr>
        <p:spPr>
          <a:xfrm>
            <a:off x="4695335" y="3152040"/>
            <a:ext cx="216000" cy="216000"/>
          </a:xfrm>
          <a:prstGeom prst="ellipse">
            <a:avLst/>
          </a:prstGeom>
          <a:solidFill>
            <a:schemeClr val="tx1">
              <a:lumMod val="85000"/>
              <a:lumOff val="15000"/>
              <a:alpha val="57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D310FB96-DA1C-4B4B-9ABA-73C7006C2859}"/>
              </a:ext>
            </a:extLst>
          </p:cNvPr>
          <p:cNvSpPr/>
          <p:nvPr/>
        </p:nvSpPr>
        <p:spPr>
          <a:xfrm>
            <a:off x="1063248" y="643399"/>
            <a:ext cx="144000" cy="144000"/>
          </a:xfrm>
          <a:prstGeom prst="ellipse">
            <a:avLst/>
          </a:prstGeom>
          <a:solidFill>
            <a:schemeClr val="tx1">
              <a:lumMod val="85000"/>
              <a:lumOff val="15000"/>
              <a:alpha val="45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5CFE5C1A-1726-41FD-939D-9A9EFC69ECF0}"/>
              </a:ext>
            </a:extLst>
          </p:cNvPr>
          <p:cNvSpPr/>
          <p:nvPr/>
        </p:nvSpPr>
        <p:spPr>
          <a:xfrm>
            <a:off x="2266173" y="501781"/>
            <a:ext cx="108000" cy="108000"/>
          </a:xfrm>
          <a:prstGeom prst="ellipse">
            <a:avLst/>
          </a:prstGeom>
          <a:solidFill>
            <a:schemeClr val="tx1">
              <a:lumMod val="85000"/>
              <a:lumOff val="15000"/>
              <a:alpha val="66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F030DBDF-8C8C-4CA8-89D4-D881E217DABB}"/>
              </a:ext>
            </a:extLst>
          </p:cNvPr>
          <p:cNvSpPr/>
          <p:nvPr/>
        </p:nvSpPr>
        <p:spPr>
          <a:xfrm>
            <a:off x="3438719" y="4283841"/>
            <a:ext cx="108000" cy="108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5211E9A4-4611-474E-AAE7-32163ABF7011}"/>
              </a:ext>
            </a:extLst>
          </p:cNvPr>
          <p:cNvSpPr/>
          <p:nvPr/>
        </p:nvSpPr>
        <p:spPr>
          <a:xfrm>
            <a:off x="10229694" y="2044130"/>
            <a:ext cx="43200" cy="432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B91E99D0-19EC-4F64-9ABC-4AAFFDF4AA3B}"/>
              </a:ext>
            </a:extLst>
          </p:cNvPr>
          <p:cNvSpPr/>
          <p:nvPr/>
        </p:nvSpPr>
        <p:spPr>
          <a:xfrm>
            <a:off x="2210253" y="2998561"/>
            <a:ext cx="730250" cy="730250"/>
          </a:xfrm>
          <a:prstGeom prst="ellipse">
            <a:avLst/>
          </a:prstGeom>
          <a:solidFill>
            <a:schemeClr val="bg1">
              <a:lumMod val="50000"/>
              <a:alpha val="87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B9C42576-27C3-43C5-BB3C-2E93F5E9CB37}"/>
              </a:ext>
            </a:extLst>
          </p:cNvPr>
          <p:cNvSpPr/>
          <p:nvPr/>
        </p:nvSpPr>
        <p:spPr>
          <a:xfrm>
            <a:off x="221083" y="4851400"/>
            <a:ext cx="2006600" cy="2006600"/>
          </a:xfrm>
          <a:prstGeom prst="ellipse">
            <a:avLst/>
          </a:prstGeom>
          <a:solidFill>
            <a:schemeClr val="bg1">
              <a:lumMod val="65000"/>
              <a:alpha val="87000"/>
            </a:schemeClr>
          </a:solidFill>
          <a:ln>
            <a:noFill/>
          </a:ln>
          <a:effectLst>
            <a:softEdge rad="304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96A20B27-73F4-4899-B45B-67FBD2933A3C}"/>
              </a:ext>
            </a:extLst>
          </p:cNvPr>
          <p:cNvSpPr/>
          <p:nvPr/>
        </p:nvSpPr>
        <p:spPr>
          <a:xfrm>
            <a:off x="9083675" y="224064"/>
            <a:ext cx="939800" cy="939800"/>
          </a:xfrm>
          <a:prstGeom prst="ellipse">
            <a:avLst/>
          </a:prstGeom>
          <a:solidFill>
            <a:schemeClr val="bg1">
              <a:lumMod val="50000"/>
              <a:alpha val="87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738C1BCF-93F6-467C-A8D0-12DB8B74475B}"/>
              </a:ext>
            </a:extLst>
          </p:cNvPr>
          <p:cNvSpPr/>
          <p:nvPr/>
        </p:nvSpPr>
        <p:spPr>
          <a:xfrm>
            <a:off x="10167906" y="4233636"/>
            <a:ext cx="939800" cy="9398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D20F784D-AEFC-4B39-8A37-C97F8CA5B9F1}"/>
              </a:ext>
            </a:extLst>
          </p:cNvPr>
          <p:cNvSpPr/>
          <p:nvPr/>
        </p:nvSpPr>
        <p:spPr>
          <a:xfrm>
            <a:off x="1186958" y="2041641"/>
            <a:ext cx="1107440" cy="1107440"/>
          </a:xfrm>
          <a:prstGeom prst="ellipse">
            <a:avLst/>
          </a:prstGeom>
          <a:solidFill>
            <a:schemeClr val="bg1">
              <a:lumMod val="65000"/>
              <a:alpha val="73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文本框 42" descr="e7d195523061f1c011414db08df74492ac20befa3fb15586EED641F7DA837B3633596E05B8AE62E50B5E5456BD3C648DCE2D234CC482E88EB223CB95B207F69907A09C8021443F850886F0462B4D95DAE7E52E05A390C4CE625F38A433E56E1506C378848893C4809CC188E12B64E27FF9994B107CB3C3C2C94CAA84DC1D73C7FCCF51DAA75E7A6B">
            <a:extLst>
              <a:ext uri="{FF2B5EF4-FFF2-40B4-BE49-F238E27FC236}">
                <a16:creationId xmlns:a16="http://schemas.microsoft.com/office/drawing/2014/main" id="{E10D487B-5B88-44B9-BE22-40D24BF91D43}"/>
              </a:ext>
            </a:extLst>
          </p:cNvPr>
          <p:cNvSpPr txBox="1"/>
          <p:nvPr/>
        </p:nvSpPr>
        <p:spPr>
          <a:xfrm>
            <a:off x="2861788" y="2637414"/>
            <a:ext cx="64684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400" kern="2000" spc="100">
                <a:cs typeface="Arial" panose="020B0604020202020204" pitchFamily="34" charset="0"/>
              </a:defRPr>
            </a:lvl1pPr>
          </a:lstStyle>
          <a:p>
            <a:r>
              <a:rPr lang="zh-CN" altLang="en-US" sz="4800" dirty="0">
                <a:cs typeface="+mn-ea"/>
                <a:sym typeface="+mn-lt"/>
              </a:rPr>
              <a:t>谢谢大家</a:t>
            </a:r>
            <a:endParaRPr lang="en-US" altLang="zh-CN" sz="4800" dirty="0">
              <a:cs typeface="+mn-ea"/>
              <a:sym typeface="+mn-lt"/>
            </a:endParaRPr>
          </a:p>
          <a:p>
            <a:r>
              <a:rPr lang="zh-CN" altLang="en-US" sz="4800" dirty="0">
                <a:cs typeface="+mn-ea"/>
                <a:sym typeface="+mn-lt"/>
              </a:rPr>
              <a:t>谢谢老师和助教的帮助</a:t>
            </a:r>
          </a:p>
        </p:txBody>
      </p:sp>
    </p:spTree>
    <p:extLst>
      <p:ext uri="{BB962C8B-B14F-4D97-AF65-F5344CB8AC3E}">
        <p14:creationId xmlns:p14="http://schemas.microsoft.com/office/powerpoint/2010/main" val="51590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91667E-6 -2.22222E-6 C 0.18282 0.00255 0.1961 0.29954 0.29584 0.29074 C 0.39545 0.28195 0.51576 0.0831 0.60339 0.06459 C 0.69089 0.04584 0.75847 0.17408 0.82097 0.17824 C 0.8836 0.18264 0.93672 0.10533 0.97917 0.09005 C 1.02201 0.07408 1.05065 0.09028 1.07982 0.10579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84" y="145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375E-6 4.07407E-6 C 0.08945 -0.02292 0.21015 -0.075 0.30989 -0.05232 C 0.40911 -0.02963 0.50976 0.12083 0.59648 0.13541 C 0.68307 0.15 0.76419 0.03703 0.82955 0.03541 C 0.89505 0.03356 0.94713 0.14051 0.98971 0.12523 C 1.03216 0.10926 1.0513 0.09884 1.08059 0.08634 " pathEditMode="relative" rAng="0" ptsTypes="AAAAAA">
                                      <p:cBhvr>
                                        <p:cTn id="8" dur="18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23" y="39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70833E-6 -0.00092 C 0.11536 0.02361 0.19036 -0.15717 0.28515 -0.15046 C 0.37903 -0.14352 0.4789 0.01875 0.56562 0.04051 C 0.65208 0.06204 0.73489 -0.0243 0.80416 -0.02106 C 0.87343 -0.01759 0.93867 0.07616 0.98125 0.06088 C 1.0237 0.04491 1.05495 0.02662 1.07903 -0.00185 " pathEditMode="relative" rAng="0" ptsTypes="AAAAAA">
                                      <p:cBhvr>
                                        <p:cTn id="10" dur="2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45" y="-432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58333E-6 0 C 0.21419 0.01574 0.20625 0.15463 0.29622 0.16481 C 0.38606 0.175 0.4496 0.06065 0.53893 0.06065 C 0.62786 0.06088 0.7539 0.15556 0.83046 0.16528 C 0.90716 0.17477 0.95872 0.11944 0.99882 0.11806 C 1.03867 0.1169 1.08085 0.11435 1.10872 0.13403 " pathEditMode="relative" rAng="0" ptsTypes="AAAAAA">
                                      <p:cBhvr>
                                        <p:cTn id="12" dur="2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30" y="83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2.08333E-6 0 C 0.20586 0.08495 0.26133 0.28264 0.34857 0.28287 C 0.43568 0.28287 0.51575 0.21551 0.55612 0.17731 C 0.59648 0.13889 0.64648 0.08519 0.70755 0.08611 C 0.76823 0.08704 0.88099 0.18449 0.92122 0.18287 C 0.96081 0.18171 1.07357 0.17824 1.10872 0.13102 " pathEditMode="relative" rAng="0" ptsTypes="AAAAAA">
                                      <p:cBhvr>
                                        <p:cTn id="14" dur="1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30" y="141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95833E-6 4.44444E-6 C 0.10208 -0.04908 0.21653 -0.11968 0.30768 -0.10232 C 0.39908 -0.0845 0.46875 0.08726 0.54713 0.10532 C 0.62565 0.12314 0.70755 0.00439 0.77799 0.00532 C 0.8483 0.00648 0.92682 0.12685 0.96953 0.11157 C 1.01185 0.0956 1.06171 0.07199 1.08606 0.04351 " pathEditMode="relative" rAng="0" ptsTypes="AAAA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97" y="37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6.25E-7 -0.00093 C 0.08945 -0.02361 0.23542 0.26597 0.33333 0.26921 C 0.43125 0.27268 0.52266 0.02616 0.5875 0.01921 C 0.65234 0.01227 0.71289 0.13495 0.77943 0.14398 C 0.84557 0.15324 0.94323 0.08958 0.98581 0.0743 C 1.02825 0.05833 1.0513 0.09791 1.0806 0.08541 " pathEditMode="relative" rAng="0" ptsTypes="AAAAAA">
                                      <p:cBhvr>
                                        <p:cTn id="18" dur="1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23" y="1342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45833E-6 -0.00092 C 0.11523 0.02361 0.20664 -0.0368 0.30169 -0.03009 C 0.39557 -0.02315 0.47864 0.03565 0.56562 0.04028 C 0.65247 0.04491 0.7539 -0.00555 0.82318 -0.00231 C 0.89258 0.00116 0.93854 0.07593 0.98125 0.06065 C 1.02357 0.04468 1.05495 0.02639 1.07904 -0.00185 " pathEditMode="relative" rAng="0" ptsTypes="AAAA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45" y="166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4.79167E-6 4.44444E-6 C 0.20964 0.00347 0.22487 0.41944 0.33933 0.40717 C 0.45352 0.39467 0.59154 0.1162 0.69206 0.09027 C 0.79245 0.06412 0.86993 0.24375 0.94167 0.24953 C 1.01355 0.25555 1.07448 0.14745 1.12318 0.12592 C 1.17227 0.1037 1.20521 0.12638 1.23868 0.14814 " pathEditMode="relative" rAng="0" ptsTypes="AAAAAA">
                                      <p:cBhvr>
                                        <p:cTn id="22" dur="1449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27" y="2037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3.75E-6 3.7037E-6 C 0.09843 -0.04144 0.23138 -0.13542 0.34114 -0.09445 C 0.45039 -0.05348 0.56119 0.21828 0.65677 0.24444 C 0.75208 0.27083 0.8414 0.06689 0.91341 0.06389 C 0.98541 0.06064 1.04283 0.2537 1.08971 0.22615 C 1.13645 0.19722 1.15755 0.17847 1.18984 0.15601 " pathEditMode="relative" rAng="0" ptsTypes="AAAAAA">
                                      <p:cBhvr>
                                        <p:cTn id="24" dur="1122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492" y="710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fill="hold" grpId="0" nodeType="withEffect">
                                  <p:stCondLst>
                                    <p:cond delay="2638"/>
                                  </p:stCondLst>
                                  <p:childTnLst>
                                    <p:animMotion origin="layout" path="M -3.54167E-6 -0.00023 C 0.11524 0.02384 0.20092 -0.20486 0.30287 -0.18148 C 0.4043 -0.1581 0.52266 0.11806 0.61094 0.13982 C 0.69909 0.16181 0.77227 -0.01967 0.83217 -0.05023 C 0.89258 -0.08102 0.93946 -0.0588 0.97188 -0.04444 C 1.00417 -0.03009 1.05495 0.02685 1.07904 -0.00139 " pathEditMode="relative" rAng="0" ptsTypes="AAAAAA">
                                      <p:cBhvr>
                                        <p:cTn id="26" dur="148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45" y="-206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fill="hold" grpId="0" nodeType="withEffect">
                                  <p:stCondLst>
                                    <p:cond delay="2938"/>
                                  </p:stCondLst>
                                  <p:childTnLst>
                                    <p:animMotion origin="layout" path="M -2.5E-6 0.00093 C 0.25404 0.02246 0.25977 0.32454 0.38373 0.32408 C 0.50782 0.32338 0.63789 -0.00833 0.74375 -0.00185 C 0.84935 0.00463 0.93412 0.34468 1.01836 0.36273 C 1.10235 0.38056 1.20078 0.10764 1.24844 0.10556 C 1.29545 0.10394 1.28203 0.16644 1.31511 0.19468 " pathEditMode="relative" rAng="0" ptsTypes="AAAAAA">
                                      <p:cBhvr>
                                        <p:cTn id="28" dur="1246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55" y="1796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fill="hold" grpId="0" nodeType="withEffect">
                                  <p:stCondLst>
                                    <p:cond delay="2788"/>
                                  </p:stCondLst>
                                  <p:childTnLst>
                                    <p:animMotion origin="layout" path="M 1.25E-6 -4.81481E-6 C 0.22708 0.11783 0.28841 0.39237 0.38463 0.39283 C 0.48073 0.39283 0.56914 0.29908 0.61367 0.24607 C 0.65833 0.19283 0.71341 0.11829 0.78086 0.11945 C 0.84779 0.12084 0.97226 0.25602 1.01667 0.25394 C 1.06042 0.25232 1.18489 0.24746 1.2237 0.18195 " pathEditMode="relative" rAng="0" ptsTypes="AAAAAA">
                                      <p:cBhvr>
                                        <p:cTn id="30" dur="13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85" y="1963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fill="hold" grpId="0" nodeType="withEffect">
                                  <p:stCondLst>
                                    <p:cond delay="2863"/>
                                  </p:stCondLst>
                                  <p:childTnLst>
                                    <p:animMotion origin="layout" path="M -2.5E-6 0.06458 C 0.11237 -0.01482 0.23841 -0.12871 0.3388 -0.1007 C 0.43959 -0.072 0.51628 0.20555 0.60261 0.23472 C 0.68907 0.26342 0.7793 0.07175 0.8569 0.07314 C 0.93438 0.075 1.02084 0.26944 1.06797 0.24467 C 1.11459 0.21898 1.16953 0.18078 1.19636 0.13495 " pathEditMode="relative" rAng="0" ptsTypes="AAAAAA">
                                      <p:cBhvr>
                                        <p:cTn id="32" dur="1407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818" y="62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fill="hold" grpId="0" nodeType="withEffect">
                                  <p:stCondLst>
                                    <p:cond delay="2713"/>
                                  </p:stCondLst>
                                  <p:childTnLst>
                                    <p:animMotion origin="layout" path="M -1.73472E-18 -0.00093 C 0.08945 -0.02361 0.23542 0.26597 0.33333 0.26921 C 0.43125 0.27269 0.52266 0.02616 0.5875 0.01921 C 0.65234 0.01227 0.71289 0.13495 0.77943 0.14398 C 0.84557 0.15324 0.94323 0.08958 0.98581 0.07431 C 1.02826 0.05833 1.0513 0.09792 1.0806 0.08542 " pathEditMode="relative" rAng="0" ptsTypes="AAAAAA">
                                      <p:cBhvr>
                                        <p:cTn id="34" dur="112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23" y="1342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fill="hold" grpId="0" nodeType="withEffect">
                                  <p:stCondLst>
                                    <p:cond delay="2563"/>
                                  </p:stCondLst>
                                  <p:childTnLst>
                                    <p:animMotion origin="layout" path="M 4.58333E-6 0.07801 C 0.12565 0.16759 0.22526 -0.05278 0.3289 -0.02847 C 0.43138 -0.00301 0.522 0.21134 0.61679 0.22824 C 0.71158 0.24514 0.82213 0.06111 0.89765 0.07292 C 0.97343 0.08565 1.02356 0.35833 1.07005 0.30255 C 1.11627 0.24444 1.15052 0.17755 1.17682 0.07454 " pathEditMode="relative" rAng="0" ptsTypes="AAAAAA">
                                      <p:cBhvr>
                                        <p:cTn id="36" dur="1337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41" y="61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7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decel="46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0.00026 -0.0007 C -0.10885 -0.00232 -0.16679 -0.00278 -0.23528 -0.00324 C -0.30364 -0.00417 -0.42695 -0.00533 -0.6207 -0.00741 " pathEditMode="relative" rAng="0" ptsTypes="AAA">
                                      <p:cBhvr>
                                        <p:cTn id="41" dur="1125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29" y="-34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7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0" presetClass="path" presetSubtype="0" decel="46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0.00026 -0.00208 C -0.01758 -0.00046 -0.02682 7.40741E-7 -0.03737 0.00093 C -0.04844 0.00162 -0.06771 0.00301 -0.09831 0.00602 " pathEditMode="relative" rAng="0" ptsTypes="AAA">
                                      <p:cBhvr>
                                        <p:cTn id="46" dur="1125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9" y="39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3078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7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decel="46000" fill="hold" grpId="1" nodeType="withEffect">
                                  <p:stCondLst>
                                    <p:cond delay="3078"/>
                                  </p:stCondLst>
                                  <p:childTnLst>
                                    <p:animMotion origin="layout" path="M -0.00026 -0.0007 C -0.00755 -0.0007 -0.02461 0.00116 -0.04375 0.00324 C -0.06341 0.00463 0.01016 0.00069 -0.11667 0.00926 C -0.14362 0.0118 -0.67292 0.04375 -0.8069 0.05347 " pathEditMode="relative" rAng="0" ptsTypes="AAAA">
                                      <p:cBhvr>
                                        <p:cTn id="51" dur="1125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39" y="270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2" nodeType="withEffect">
                                  <p:stCondLst>
                                    <p:cond delay="3078"/>
                                  </p:stCondLst>
                                  <p:childTnLst>
                                    <p:animScale>
                                      <p:cBhvr>
                                        <p:cTn id="53" dur="7" fill="hold"/>
                                        <p:tgtEl>
                                          <p:spTgt spid="23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decel="100000" fill="hold" grpId="3" nodeType="withEffect">
                                  <p:stCondLst>
                                    <p:cond delay="3078"/>
                                  </p:stCondLst>
                                  <p:childTnLst>
                                    <p:animScale>
                                      <p:cBhvr>
                                        <p:cTn id="55" dur="1125" fill="hold"/>
                                        <p:tgtEl>
                                          <p:spTgt spid="23"/>
                                        </p:tgtEl>
                                      </p:cBhvr>
                                      <p:by x="33000" y="33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078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7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0" presetClass="path" presetSubtype="0" decel="46000" fill="hold" grpId="1" nodeType="withEffect">
                                  <p:stCondLst>
                                    <p:cond delay="3078"/>
                                  </p:stCondLst>
                                  <p:childTnLst>
                                    <p:animMotion origin="layout" path="M -0.00026 -0.00069 C -0.12344 0.02176 -0.18959 0.03079 -0.26654 0.03958 C -0.34492 0.05093 -0.48477 0.07037 -0.70521 0.1037 " pathEditMode="relative" rAng="0" ptsTypes="AAA">
                                      <p:cBhvr>
                                        <p:cTn id="60" dur="1125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7" y="520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3078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7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0" presetClass="path" presetSubtype="0" decel="46000" fill="hold" grpId="1" nodeType="withEffect">
                                  <p:stCondLst>
                                    <p:cond delay="3078"/>
                                  </p:stCondLst>
                                  <p:childTnLst>
                                    <p:animMotion origin="layout" path="M -0.00027 -0.0007 C -0.02605 0.00393 -0.03985 0.00555 -0.05599 0.0074 C -0.0724 0.00972 -0.1017 0.01365 -0.14792 0.0206 " pathEditMode="relative" rAng="0" ptsTypes="AAA">
                                      <p:cBhvr>
                                        <p:cTn id="65" dur="1125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1065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grpId="2" nodeType="withEffect">
                                  <p:stCondLst>
                                    <p:cond delay="3078"/>
                                  </p:stCondLst>
                                  <p:childTnLst>
                                    <p:animScale>
                                      <p:cBhvr>
                                        <p:cTn id="67" dur="7" fill="hold"/>
                                        <p:tgtEl>
                                          <p:spTgt spid="3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6" presetClass="emph" presetSubtype="0" decel="100000" fill="hold" grpId="3" nodeType="withEffect">
                                  <p:stCondLst>
                                    <p:cond delay="3078"/>
                                  </p:stCondLst>
                                  <p:childTnLst>
                                    <p:animScale>
                                      <p:cBhvr>
                                        <p:cTn id="69" dur="1125" fill="hold"/>
                                        <p:tgtEl>
                                          <p:spTgt spid="37"/>
                                        </p:tgtEl>
                                      </p:cBhvr>
                                      <p:by x="33000" y="33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3265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7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0" presetClass="path" presetSubtype="0" decel="100000" fill="hold" grpId="1" nodeType="withEffect">
                                  <p:stCondLst>
                                    <p:cond delay="3265"/>
                                  </p:stCondLst>
                                  <p:childTnLst>
                                    <p:animMotion origin="layout" path="M 1.11022E-16 2.59259E-6 C -0.01706 -0.00486 -0.0362 -0.0088 -0.0668 -0.01204 C -0.0974 -0.01528 -0.19023 -0.02014 -0.30469 -0.0206 " pathEditMode="relative" rAng="0" ptsTypes="AAA">
                                      <p:cBhvr>
                                        <p:cTn id="74" dur="1313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4" y="-104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grpId="2" nodeType="withEffect">
                                  <p:stCondLst>
                                    <p:cond delay="3265"/>
                                  </p:stCondLst>
                                  <p:childTnLst>
                                    <p:animScale>
                                      <p:cBhvr>
                                        <p:cTn id="76" dur="7" fill="hold"/>
                                        <p:tgtEl>
                                          <p:spTgt spid="2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fill="hold" grpId="3" nodeType="withEffect">
                                  <p:stCondLst>
                                    <p:cond delay="3265"/>
                                  </p:stCondLst>
                                  <p:childTnLst>
                                    <p:animScale>
                                      <p:cBhvr>
                                        <p:cTn id="78" dur="1313" fill="hold"/>
                                        <p:tgtEl>
                                          <p:spTgt spid="25"/>
                                        </p:tgtEl>
                                      </p:cBhvr>
                                      <p:by x="33000" y="33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3265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7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0" presetClass="path" presetSubtype="0" decel="46000" fill="hold" grpId="1" nodeType="withEffect">
                                  <p:stCondLst>
                                    <p:cond delay="3265"/>
                                  </p:stCondLst>
                                  <p:childTnLst>
                                    <p:animMotion origin="layout" path="M -3.33333E-6 3.7037E-6 C -0.05286 0.00185 -0.08424 0.00509 -0.11224 0.00694 C -0.13958 0.00879 -0.20156 0.01481 -0.29882 0.02754 " pathEditMode="relative" rAng="0" ptsTypes="AAA">
                                      <p:cBhvr>
                                        <p:cTn id="83" dur="15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136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64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7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0" presetClass="path" presetSubtype="0" decel="46000" fill="hold" grpId="1" nodeType="withEffect">
                                  <p:stCondLst>
                                    <p:cond delay="2640"/>
                                  </p:stCondLst>
                                  <p:childTnLst>
                                    <p:animMotion origin="layout" path="M 2.5E-6 3.46945E-18 C -0.0444 0.00532 -0.06862 0.00718 -0.09662 0.01019 C -0.125 0.01273 -0.17591 0.01713 -0.25612 0.02708 " pathEditMode="relative" rAng="0" ptsTypes="AAA">
                                      <p:cBhvr>
                                        <p:cTn id="88" dur="1313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1343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3078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7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0" presetClass="path" presetSubtype="0" decel="46000" fill="hold" grpId="1" nodeType="withEffect">
                                  <p:stCondLst>
                                    <p:cond delay="3078"/>
                                  </p:stCondLst>
                                  <p:childTnLst>
                                    <p:animMotion origin="layout" path="M -0.00013 -0.00023 C -0.06028 0.00416 -0.33086 0.03009 -0.3733 0.03333 C -0.41601 0.03657 -0.50117 0.03796 -0.74817 0.03773 " pathEditMode="relative" rAng="0" ptsTypes="AAA">
                                      <p:cBhvr>
                                        <p:cTn id="93" dur="1688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09" y="1898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" presetClass="emph" presetSubtype="0" fill="hold" grpId="2" nodeType="withEffect">
                                  <p:stCondLst>
                                    <p:cond delay="3078"/>
                                  </p:stCondLst>
                                  <p:childTnLst>
                                    <p:animScale>
                                      <p:cBhvr>
                                        <p:cTn id="95" dur="7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6" presetClass="emph" presetSubtype="0" decel="100000" fill="hold" grpId="3" nodeType="withEffect">
                                  <p:stCondLst>
                                    <p:cond delay="3078"/>
                                  </p:stCondLst>
                                  <p:childTnLst>
                                    <p:animScale>
                                      <p:cBhvr>
                                        <p:cTn id="97" dur="1688" fill="hold"/>
                                        <p:tgtEl>
                                          <p:spTgt spid="40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3445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7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0" presetClass="path" presetSubtype="0" decel="46000" fill="hold" grpId="1" nodeType="withEffect">
                                  <p:stCondLst>
                                    <p:cond delay="3445"/>
                                  </p:stCondLst>
                                  <p:childTnLst>
                                    <p:animMotion origin="layout" path="M -0.00039 -0.00069 C -0.00273 -0.00069 -0.00716 -0.00208 -0.01263 -0.00301 C -0.01797 -0.00393 -0.02683 -0.00555 -0.03295 -0.00648 C -0.0401 -0.00741 -0.1875 -0.02384 -0.22448 -0.02824 " pathEditMode="relative" rAng="0" ptsTypes="AAAA">
                                      <p:cBhvr>
                                        <p:cTn id="102" dur="1125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1" y="-1389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grpId="2" nodeType="withEffect">
                                  <p:stCondLst>
                                    <p:cond delay="3445"/>
                                  </p:stCondLst>
                                  <p:childTnLst>
                                    <p:animScale>
                                      <p:cBhvr>
                                        <p:cTn id="104" dur="7" fill="hold"/>
                                        <p:tgtEl>
                                          <p:spTgt spid="2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6" presetClass="emph" presetSubtype="0" decel="100000" fill="hold" grpId="3" nodeType="withEffect">
                                  <p:stCondLst>
                                    <p:cond delay="3445"/>
                                  </p:stCondLst>
                                  <p:childTnLst>
                                    <p:animScale>
                                      <p:cBhvr>
                                        <p:cTn id="106" dur="1125" fill="hold"/>
                                        <p:tgtEl>
                                          <p:spTgt spid="27"/>
                                        </p:tgtEl>
                                      </p:cBhvr>
                                      <p:by x="33000" y="33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3468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7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0" presetClass="path" presetSubtype="0" decel="46000" fill="hold" grpId="1" nodeType="withEffect">
                                  <p:stCondLst>
                                    <p:cond delay="3468"/>
                                  </p:stCondLst>
                                  <p:childTnLst>
                                    <p:animMotion origin="layout" path="M -0.00026 -0.0007 C -0.05234 0.00069 -0.08046 0.00138 -0.11302 0.00185 C -0.14635 0.00277 -0.20573 0.00393 -0.29921 0.00648 " pathEditMode="relative" rAng="0" ptsTypes="AAA">
                                      <p:cBhvr>
                                        <p:cTn id="111" dur="1125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347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" presetClass="emph" presetSubtype="0" fill="hold" grpId="2" nodeType="withEffect">
                                  <p:stCondLst>
                                    <p:cond delay="3468"/>
                                  </p:stCondLst>
                                  <p:childTnLst>
                                    <p:animScale>
                                      <p:cBhvr>
                                        <p:cTn id="113" dur="7" fill="hold"/>
                                        <p:tgtEl>
                                          <p:spTgt spid="28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6" presetClass="emph" presetSubtype="0" decel="100000" fill="hold" grpId="3" nodeType="withEffect">
                                  <p:stCondLst>
                                    <p:cond delay="3468"/>
                                  </p:stCondLst>
                                  <p:childTnLst>
                                    <p:animScale>
                                      <p:cBhvr>
                                        <p:cTn id="115" dur="1125" fill="hold"/>
                                        <p:tgtEl>
                                          <p:spTgt spid="28"/>
                                        </p:tgtEl>
                                      </p:cBhvr>
                                      <p:by x="33000" y="33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3295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37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0" presetClass="path" presetSubtype="0" decel="46000" fill="hold" grpId="1" nodeType="withEffect">
                                  <p:stCondLst>
                                    <p:cond delay="3295"/>
                                  </p:stCondLst>
                                  <p:childTnLst>
                                    <p:animMotion origin="layout" path="M -0.00026 -0.0007 C -0.03424 0.00069 -0.0526 0.00116 -0.07382 0.00185 C -0.09544 0.00254 -0.13424 0.0037 -0.19518 0.00602 " pathEditMode="relative" rAng="0" ptsTypes="AAA">
                                      <p:cBhvr>
                                        <p:cTn id="120" dur="1125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32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3295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37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0" presetClass="path" presetSubtype="0" decel="46000" fill="hold" grpId="1" nodeType="withEffect">
                                  <p:stCondLst>
                                    <p:cond delay="3295"/>
                                  </p:stCondLst>
                                  <p:childTnLst>
                                    <p:animMotion origin="layout" path="M -0.00026 -0.0007 C -0.01302 -0.00232 -0.01992 -0.00278 -0.02787 -0.00348 C -0.03594 -0.00417 -0.05052 -0.00533 -0.07331 -0.00741 " pathEditMode="relative" rAng="0" ptsTypes="AAA">
                                      <p:cBhvr>
                                        <p:cTn id="125" dur="1125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-347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3295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37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0" presetClass="path" presetSubtype="0" decel="46000" fill="hold" grpId="1" nodeType="withEffect">
                                  <p:stCondLst>
                                    <p:cond delay="3295"/>
                                  </p:stCondLst>
                                  <p:childTnLst>
                                    <p:animMotion origin="layout" path="M -0.00026 -0.00069 C -0.0095 -0.00231 -0.01445 -0.00277 -0.02031 -0.00347 C -0.02617 -0.00416 -0.03659 -0.00532 -0.05312 -0.0074 " pathEditMode="relative" rAng="0" ptsTypes="AAA">
                                      <p:cBhvr>
                                        <p:cTn id="130" dur="1125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3" y="-347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grpId="2" nodeType="withEffect">
                                  <p:stCondLst>
                                    <p:cond delay="3295"/>
                                  </p:stCondLst>
                                  <p:childTnLst>
                                    <p:animScale>
                                      <p:cBhvr>
                                        <p:cTn id="132" dur="7" fill="hold"/>
                                        <p:tgtEl>
                                          <p:spTgt spid="3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6" presetClass="emph" presetSubtype="0" decel="100000" fill="hold" grpId="3" nodeType="withEffect">
                                  <p:stCondLst>
                                    <p:cond delay="3295"/>
                                  </p:stCondLst>
                                  <p:childTnLst>
                                    <p:animScale>
                                      <p:cBhvr>
                                        <p:cTn id="134" dur="1125" fill="hold"/>
                                        <p:tgtEl>
                                          <p:spTgt spid="31"/>
                                        </p:tgtEl>
                                      </p:cBhvr>
                                      <p:by x="33000" y="33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352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37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0" presetClass="path" presetSubtype="0" decel="46000" fill="hold" grpId="1" nodeType="withEffect">
                                  <p:stCondLst>
                                    <p:cond delay="3520"/>
                                  </p:stCondLst>
                                  <p:childTnLst>
                                    <p:animMotion origin="layout" path="M 7.03105E-17 4.44444E-6 C -0.05299 0.00463 -0.05872 0.00925 -0.07357 0.0074 C -0.08854 0.00532 -0.12109 0.00138 -0.17448 -0.0095 " pathEditMode="relative" rAng="0" ptsTypes="AAA">
                                      <p:cBhvr>
                                        <p:cTn id="139" dur="1125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-93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352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37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0" presetClass="path" presetSubtype="0" decel="46000" fill="hold" grpId="1" nodeType="withEffect">
                                  <p:stCondLst>
                                    <p:cond delay="3520"/>
                                  </p:stCondLst>
                                  <p:childTnLst>
                                    <p:animMotion origin="layout" path="M -0.00026 -0.00069 C -0.0013 -0.00139 -0.00404 -0.00139 -0.00664 -0.00139 C -0.00873 -0.00162 -0.01276 -0.00162 -0.01589 -0.00278 C -0.01966 -0.00278 -0.03919 -0.00486 -0.04675 -0.00555 " pathEditMode="relative" rAng="0" ptsTypes="AAAA">
                                      <p:cBhvr>
                                        <p:cTn id="144" dur="1125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-255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6" presetClass="emph" presetSubtype="0" fill="hold" grpId="2" nodeType="withEffect">
                                  <p:stCondLst>
                                    <p:cond delay="3520"/>
                                  </p:stCondLst>
                                  <p:childTnLst>
                                    <p:animScale>
                                      <p:cBhvr>
                                        <p:cTn id="146" dur="7" fill="hold"/>
                                        <p:tgtEl>
                                          <p:spTgt spid="2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6" presetClass="emph" presetSubtype="0" decel="100000" fill="hold" grpId="3" nodeType="withEffect">
                                  <p:stCondLst>
                                    <p:cond delay="3520"/>
                                  </p:stCondLst>
                                  <p:childTnLst>
                                    <p:animScale>
                                      <p:cBhvr>
                                        <p:cTn id="148" dur="1125" fill="hold"/>
                                        <p:tgtEl>
                                          <p:spTgt spid="26"/>
                                        </p:tgtEl>
                                      </p:cBhvr>
                                      <p:by x="33000" y="33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3453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37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0" presetClass="path" presetSubtype="0" decel="46000" fill="hold" grpId="1" nodeType="withEffect">
                                  <p:stCondLst>
                                    <p:cond delay="3453"/>
                                  </p:stCondLst>
                                  <p:childTnLst>
                                    <p:animMotion origin="layout" path="M -0.00026 -0.0007 C -0.0069 -0.0007 -0.02434 0.01504 -0.04049 0.02268 C -0.05716 0.0294 -0.07447 0.03565 -0.0996 0.0412 C -0.12434 0.04629 -0.12942 0.03171 -0.17734 0.04491 " pathEditMode="relative" rAng="0" ptsTypes="AAAA">
                                      <p:cBhvr>
                                        <p:cTn id="153" dur="1125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2269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3265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37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0" presetClass="path" presetSubtype="0" decel="46000" fill="hold" grpId="1" nodeType="withEffect">
                                  <p:stCondLst>
                                    <p:cond delay="3265"/>
                                  </p:stCondLst>
                                  <p:childTnLst>
                                    <p:animMotion origin="layout" path="M -0.00026 -0.0007 C -0.02617 -0.00394 -0.03034 -0.00394 -0.04701 -0.0088 C -0.06458 -0.01505 -0.075 -0.02153 -0.10169 -0.03727 " pathEditMode="relative" rAng="0" ptsTypes="AAA">
                                      <p:cBhvr>
                                        <p:cTn id="158" dur="1125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8" y="-1829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703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37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0" presetClass="path" presetSubtype="0" decel="46000" fill="hold" grpId="1" nodeType="withEffect">
                                  <p:stCondLst>
                                    <p:cond delay="2703"/>
                                  </p:stCondLst>
                                  <p:childTnLst>
                                    <p:animMotion origin="layout" path="M -0.00026 -0.0007 C -0.01172 -0.00232 -0.01784 -0.00278 -0.02487 -0.00347 C -0.03216 -0.00417 -0.04518 -0.00533 -0.06549 -0.00741 " pathEditMode="relative" rAng="0" ptsTypes="AAA">
                                      <p:cBhvr>
                                        <p:cTn id="163" dur="1125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-347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289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37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0" presetClass="path" presetSubtype="0" decel="46000" fill="hold" grpId="1" nodeType="withEffect">
                                  <p:stCondLst>
                                    <p:cond delay="2890"/>
                                  </p:stCondLst>
                                  <p:childTnLst>
                                    <p:animMotion origin="layout" path="M -0.00026 -0.00069 C -0.01159 0.00232 -0.01771 0.00325 -0.02487 0.0044 C -0.03216 0.00602 -0.04505 0.00857 -0.06537 0.0132 " pathEditMode="relative" rAng="0" ptsTypes="AAA">
                                      <p:cBhvr>
                                        <p:cTn id="168" dur="1125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694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6" presetClass="emph" presetSubtype="0" fill="hold" grpId="2" nodeType="withEffect">
                                  <p:stCondLst>
                                    <p:cond delay="3265"/>
                                  </p:stCondLst>
                                  <p:childTnLst>
                                    <p:animScale>
                                      <p:cBhvr>
                                        <p:cTn id="170" dur="7" fill="hold"/>
                                        <p:tgtEl>
                                          <p:spTgt spid="30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6" presetClass="emph" presetSubtype="0" decel="100000" fill="hold" grpId="3" nodeType="withEffect">
                                  <p:stCondLst>
                                    <p:cond delay="3265"/>
                                  </p:stCondLst>
                                  <p:childTnLst>
                                    <p:animScale>
                                      <p:cBhvr>
                                        <p:cTn id="172" dur="1125" fill="hold"/>
                                        <p:tgtEl>
                                          <p:spTgt spid="30"/>
                                        </p:tgtEl>
                                      </p:cBhvr>
                                      <p:by x="33000" y="33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314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37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0" presetClass="path" presetSubtype="0" decel="46000" fill="hold" grpId="1" nodeType="withEffect">
                                  <p:stCondLst>
                                    <p:cond delay="3140"/>
                                  </p:stCondLst>
                                  <p:childTnLst>
                                    <p:animMotion origin="layout" path="M -0.00026 -0.00069 C -0.04597 0.00996 -0.07318 0.02986 -0.0974 0.04005 C -0.12123 0.04977 -0.17526 0.08172 -0.25938 0.15 " pathEditMode="relative" rAng="0" ptsTypes="AAA">
                                      <p:cBhvr>
                                        <p:cTn id="177" dur="10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6" y="7523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6" presetClass="emph" presetSubtype="0" fill="hold" grpId="2" nodeType="withEffect">
                                  <p:stCondLst>
                                    <p:cond delay="3140"/>
                                  </p:stCondLst>
                                  <p:childTnLst>
                                    <p:animScale>
                                      <p:cBhvr>
                                        <p:cTn id="179" dur="7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6" presetClass="emph" presetSubtype="0" decel="100000" fill="hold" grpId="3" nodeType="withEffect">
                                  <p:stCondLst>
                                    <p:cond delay="3140"/>
                                  </p:stCondLst>
                                  <p:childTnLst>
                                    <p:animScale>
                                      <p:cBhvr>
                                        <p:cTn id="181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3265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37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0" presetClass="path" presetSubtype="0" decel="100000" fill="hold" grpId="1" nodeType="withEffect">
                                  <p:stCondLst>
                                    <p:cond delay="3265"/>
                                  </p:stCondLst>
                                  <p:childTnLst>
                                    <p:animMotion origin="layout" path="M 3.95833E-6 0.00417 C -0.03829 0.00139 -0.23086 0.00856 -0.25677 0.00995 C -0.28282 0.01111 -0.5375 0.01852 -0.703 0.02106 " pathEditMode="relative" rAng="0" ptsTypes="AAA">
                                      <p:cBhvr>
                                        <p:cTn id="186" dur="1688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56" y="810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6" presetClass="emph" presetSubtype="0" fill="hold" grpId="2" nodeType="withEffect">
                                  <p:stCondLst>
                                    <p:cond delay="3265"/>
                                  </p:stCondLst>
                                  <p:childTnLst>
                                    <p:animScale>
                                      <p:cBhvr>
                                        <p:cTn id="188" dur="7" fill="hold"/>
                                        <p:tgtEl>
                                          <p:spTgt spid="4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6" presetClass="emph" presetSubtype="0" decel="100000" fill="hold" grpId="3" nodeType="withEffect">
                                  <p:stCondLst>
                                    <p:cond delay="3265"/>
                                  </p:stCondLst>
                                  <p:childTnLst>
                                    <p:animScale>
                                      <p:cBhvr>
                                        <p:cTn id="190" dur="1688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3" grpId="2" animBg="1"/>
      <p:bldP spid="23" grpId="3" animBg="1"/>
      <p:bldP spid="24" grpId="0" animBg="1"/>
      <p:bldP spid="24" grpId="1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8" grpId="3" animBg="1"/>
      <p:bldP spid="29" grpId="0" animBg="1"/>
      <p:bldP spid="29" grpId="1" animBg="1"/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7" grpId="2" animBg="1"/>
      <p:bldP spid="37" grpId="3" animBg="1"/>
      <p:bldP spid="38" grpId="0" animBg="1"/>
      <p:bldP spid="38" grpId="1" animBg="1"/>
      <p:bldP spid="39" grpId="0" animBg="1"/>
      <p:bldP spid="39" grpId="1" animBg="1"/>
      <p:bldP spid="39" grpId="2" animBg="1"/>
      <p:bldP spid="39" grpId="3" animBg="1"/>
      <p:bldP spid="40" grpId="0" animBg="1"/>
      <p:bldP spid="40" grpId="1" animBg="1"/>
      <p:bldP spid="40" grpId="2" animBg="1"/>
      <p:bldP spid="40" grpId="3" animBg="1"/>
      <p:bldP spid="41" grpId="0" animBg="1"/>
      <p:bldP spid="41" grpId="1" animBg="1"/>
      <p:bldP spid="41" grpId="2" animBg="1"/>
      <p:bldP spid="41" grpId="3" animBg="1"/>
      <p:bldP spid="42" grpId="0" animBg="1"/>
      <p:bldP spid="42" grpId="1" animBg="1"/>
      <p:bldP spid="43" grpId="0"/>
      <p:bldP spid="4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62833AE-6197-4935-89F9-84969AC6BF57}"/>
              </a:ext>
            </a:extLst>
          </p:cNvPr>
          <p:cNvSpPr txBox="1"/>
          <p:nvPr/>
        </p:nvSpPr>
        <p:spPr>
          <a:xfrm>
            <a:off x="258644" y="66146"/>
            <a:ext cx="104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54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00</a:t>
            </a:r>
            <a:endParaRPr lang="zh-CN" altLang="en-US" dirty="0"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A4510C1-FFA9-45D0-AC6A-37E5CAE40A2D}"/>
              </a:ext>
            </a:extLst>
          </p:cNvPr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08">
                <a:extLst>
                  <a:ext uri="{FF2B5EF4-FFF2-40B4-BE49-F238E27FC236}">
                    <a16:creationId xmlns:a16="http://schemas.microsoft.com/office/drawing/2014/main" id="{1D5993D5-FDD1-4776-BCED-F03569D67CF2}"/>
                  </a:ext>
                </a:extLst>
              </p:cNvPr>
              <p:cNvSpPr txBox="1"/>
              <p:nvPr/>
            </p:nvSpPr>
            <p:spPr>
              <a:xfrm>
                <a:off x="1886447" y="989076"/>
                <a:ext cx="8880741" cy="4444504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400" dirty="0"/>
                  <a:t>对于组合数对质数</a:t>
                </a:r>
                <a:r>
                  <a:rPr lang="en-US" altLang="zh-CN" sz="2400" dirty="0"/>
                  <a:t>p</a:t>
                </a:r>
                <a:r>
                  <a:rPr lang="zh-CN" altLang="en-US" sz="2400" dirty="0"/>
                  <a:t>取模的问题：</a:t>
                </a:r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400" dirty="0">
                    <a:cs typeface="+mn-ea"/>
                    <a:sym typeface="+mn-lt"/>
                  </a:rPr>
                  <a:t>（</a:t>
                </a:r>
                <a:r>
                  <a:rPr lang="en-US" altLang="zh-CN" sz="2400" dirty="0">
                    <a:cs typeface="+mn-ea"/>
                    <a:sym typeface="+mn-lt"/>
                  </a:rPr>
                  <a:t>1</a:t>
                </a:r>
                <a:r>
                  <a:rPr lang="zh-CN" altLang="en-US" sz="2400" dirty="0">
                    <a:cs typeface="+mn-ea"/>
                    <a:sym typeface="+mn-lt"/>
                  </a:rPr>
                  <a:t>）暴力求解，容易溢出</a:t>
                </a:r>
                <a:endParaRPr lang="en-US" altLang="zh-CN" sz="2400" dirty="0">
                  <a:cs typeface="+mn-ea"/>
                  <a:sym typeface="+mn-lt"/>
                </a:endParaRP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400" dirty="0">
                    <a:cs typeface="+mn-ea"/>
                    <a:sym typeface="+mn-lt"/>
                  </a:rPr>
                  <a:t>（</a:t>
                </a:r>
                <a:r>
                  <a:rPr lang="en-US" altLang="zh-CN" sz="2400" dirty="0">
                    <a:cs typeface="+mn-ea"/>
                    <a:sym typeface="+mn-lt"/>
                  </a:rPr>
                  <a:t>2</a:t>
                </a:r>
                <a:r>
                  <a:rPr lang="zh-CN" altLang="en-US" sz="2400" dirty="0">
                    <a:cs typeface="+mn-ea"/>
                    <a:sym typeface="+mn-lt"/>
                  </a:rPr>
                  <a:t>）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𝑚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=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𝑚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−1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+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𝑚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−1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𝑛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en-US" sz="2400" dirty="0">
                    <a:cs typeface="+mn-ea"/>
                    <a:sym typeface="+mn-lt"/>
                  </a:rPr>
                  <a:t>，时间复杂度</a:t>
                </a:r>
                <a:r>
                  <a:rPr lang="zh-CN" altLang="en-US" sz="1200" dirty="0">
                    <a:cs typeface="+mn-ea"/>
                    <a:sym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𝑚𝑛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)</m:t>
                    </m:r>
                  </m:oMath>
                </a14:m>
                <a:endParaRPr lang="en-US" altLang="zh-CN" sz="2400" dirty="0">
                  <a:cs typeface="+mn-ea"/>
                  <a:sym typeface="+mn-lt"/>
                </a:endParaRP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400" dirty="0">
                    <a:cs typeface="+mn-ea"/>
                    <a:sym typeface="+mn-lt"/>
                  </a:rPr>
                  <a:t>（</a:t>
                </a:r>
                <a:r>
                  <a:rPr lang="en-US" altLang="zh-CN" sz="2400" dirty="0">
                    <a:cs typeface="+mn-ea"/>
                    <a:sym typeface="+mn-lt"/>
                  </a:rPr>
                  <a:t>3</a:t>
                </a:r>
                <a:r>
                  <a:rPr lang="zh-CN" altLang="en-US" sz="2400" dirty="0">
                    <a:cs typeface="+mn-ea"/>
                    <a:sym typeface="+mn-lt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𝑚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&lt;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𝑝</m:t>
                    </m:r>
                  </m:oMath>
                </a14:m>
                <a:r>
                  <a:rPr lang="zh-CN" altLang="en-US" sz="2400" dirty="0">
                    <a:cs typeface="+mn-ea"/>
                    <a:sym typeface="+mn-lt"/>
                  </a:rPr>
                  <a:t>时，可以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𝑚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)</m:t>
                    </m:r>
                  </m:oMath>
                </a14:m>
                <a:r>
                  <a:rPr lang="zh-CN" altLang="en-US" sz="2400" dirty="0">
                    <a:cs typeface="+mn-ea"/>
                    <a:sym typeface="+mn-lt"/>
                  </a:rPr>
                  <a:t>预处理求出模</a:t>
                </a:r>
                <a:r>
                  <a:rPr lang="en-US" altLang="zh-CN" sz="2400" dirty="0">
                    <a:cs typeface="+mn-ea"/>
                    <a:sym typeface="+mn-lt"/>
                  </a:rPr>
                  <a:t>p</a:t>
                </a:r>
                <a:r>
                  <a:rPr lang="zh-CN" altLang="en-US" sz="2400" dirty="0">
                    <a:cs typeface="+mn-ea"/>
                    <a:sym typeface="+mn-lt"/>
                  </a:rPr>
                  <a:t>下的阶乘以及逆元，</a:t>
                </a:r>
                <a:r>
                  <a:rPr lang="en-US" altLang="zh-CN" sz="2400" dirty="0">
                    <a:cs typeface="+mn-ea"/>
                    <a:sym typeface="+mn-lt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𝑚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𝑚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!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𝑛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!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𝑚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−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𝑛</m:t>
                            </m:r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+mn-ea"/>
                            <a:sym typeface="+mn-lt"/>
                          </a:rPr>
                          <m:t>!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+mn-ea"/>
                        <a:sym typeface="+mn-lt"/>
                      </a:rPr>
                      <m:t>≡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n-ea"/>
                        <a:sym typeface="+mn-lt"/>
                      </a:rPr>
                      <m:t>𝑚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n-ea"/>
                        <a:sym typeface="+mn-lt"/>
                      </a:rPr>
                      <m:t>!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ea"/>
                                <a:sym typeface="+mn-lt"/>
                              </a:rPr>
                              <m:t>𝑛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ea"/>
                                <a:sym typeface="+mn-lt"/>
                              </a:rPr>
                              <m:t>!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ea"/>
                            <a:sym typeface="+mn-lt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ea"/>
                                <a:sym typeface="+mn-lt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ea"/>
                                    <a:sym typeface="+mn-lt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ea"/>
                                    <a:sym typeface="+mn-lt"/>
                                  </a:rPr>
                                  <m:t>𝑚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ea"/>
                                    <a:sym typeface="+mn-lt"/>
                                  </a:rPr>
                                  <m:t>−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ea"/>
                                    <a:sym typeface="+mn-lt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ea"/>
                                <a:sym typeface="+mn-lt"/>
                              </a:rPr>
                              <m:t>!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ea"/>
                            <a:sym typeface="+mn-lt"/>
                          </a:rPr>
                          <m:t>−1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n-ea"/>
                        <a:sym typeface="+mn-lt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n-ea"/>
                        <a:sym typeface="+mn-lt"/>
                      </a:rPr>
                      <m:t>𝑚𝑜𝑑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n-ea"/>
                        <a:sym typeface="+mn-lt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n-ea"/>
                        <a:sym typeface="+mn-lt"/>
                      </a:rPr>
                      <m:t>𝑝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n-ea"/>
                        <a:sym typeface="+mn-lt"/>
                      </a:rPr>
                      <m:t>)</m:t>
                    </m:r>
                  </m:oMath>
                </a14:m>
                <a:endParaRPr lang="en-US" altLang="zh-CN" sz="2400" dirty="0">
                  <a:cs typeface="+mn-ea"/>
                  <a:sym typeface="+mn-lt"/>
                </a:endParaRP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2400" dirty="0">
                    <a:cs typeface="+mn-ea"/>
                    <a:sym typeface="+mn-lt"/>
                  </a:rPr>
                  <a:t>	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2400" dirty="0">
                    <a:cs typeface="+mn-ea"/>
                    <a:sym typeface="+mn-lt"/>
                  </a:rPr>
                  <a:t>	</a:t>
                </a:r>
                <a:r>
                  <a:rPr lang="zh-CN" altLang="en-US" sz="2400" dirty="0">
                    <a:cs typeface="+mn-ea"/>
                    <a:sym typeface="+mn-lt"/>
                  </a:rPr>
                  <a:t>当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𝑚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,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&gt;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𝑝</m:t>
                    </m:r>
                  </m:oMath>
                </a14:m>
                <a:r>
                  <a:rPr lang="zh-CN" altLang="en-US" sz="2400" dirty="0">
                    <a:cs typeface="+mn-ea"/>
                    <a:sym typeface="+mn-lt"/>
                  </a:rPr>
                  <a:t>时有没有更快的算法？</a:t>
                </a:r>
              </a:p>
            </p:txBody>
          </p:sp>
        </mc:Choice>
        <mc:Fallback xmlns="">
          <p:sp>
            <p:nvSpPr>
              <p:cNvPr id="137" name="TextBox 108">
                <a:extLst>
                  <a:ext uri="{FF2B5EF4-FFF2-40B4-BE49-F238E27FC236}">
                    <a16:creationId xmlns:a16="http://schemas.microsoft.com/office/drawing/2014/main" id="{1D5993D5-FDD1-4776-BCED-F03569D67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447" y="989076"/>
                <a:ext cx="8880741" cy="4444504"/>
              </a:xfrm>
              <a:prstGeom prst="rect">
                <a:avLst/>
              </a:prstGeom>
              <a:blipFill>
                <a:blip r:embed="rId3"/>
                <a:stretch>
                  <a:fillRect l="-2059" t="-1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7CCFE3C2-ECD9-4827-8C67-487EA8170D07}"/>
                  </a:ext>
                </a:extLst>
              </p:cNvPr>
              <p:cNvSpPr/>
              <p:nvPr/>
            </p:nvSpPr>
            <p:spPr>
              <a:xfrm>
                <a:off x="2085485" y="3687942"/>
                <a:ext cx="8021030" cy="2180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400" dirty="0"/>
                  <a:t>线性求模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sz="2400" dirty="0"/>
                  <a:t>下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CN" sz="2400" dirty="0"/>
                  <a:t>(</a:t>
                </a:r>
                <a:r>
                  <a:rPr lang="zh-CN" altLang="en-US" sz="2400" dirty="0"/>
                  <a:t>设为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sz="2400" dirty="0"/>
                  <a:t>)</a:t>
                </a:r>
                <a:r>
                  <a:rPr lang="zh-CN" altLang="en-US" sz="2400" dirty="0"/>
                  <a:t>的逆元：</a:t>
                </a:r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2400" dirty="0">
                    <a:cs typeface="+mn-ea"/>
                    <a:sym typeface="+mn-lt"/>
                  </a:rPr>
                  <a:t>	</a:t>
                </a:r>
                <a:r>
                  <a:rPr lang="zh-CN" altLang="en-US" sz="2400" dirty="0">
                    <a:cs typeface="+mn-ea"/>
                    <a:sym typeface="+mn-lt"/>
                  </a:rPr>
                  <a:t>设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𝑝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=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𝑎𝑞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+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𝑟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 (0≤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n-ea"/>
                        <a:sym typeface="+mn-lt"/>
                      </a:rPr>
                      <m:t>𝑟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n-ea"/>
                        <a:sym typeface="+mn-lt"/>
                      </a:rPr>
                      <m:t>&lt;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+mn-ea"/>
                        <a:sym typeface="+mn-lt"/>
                      </a:rPr>
                      <m:t>𝑎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)</m:t>
                    </m:r>
                  </m:oMath>
                </a14:m>
                <a:r>
                  <a:rPr lang="zh-CN" altLang="en-US" sz="2400" dirty="0">
                    <a:cs typeface="+mn-ea"/>
                    <a:sym typeface="+mn-lt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𝑎𝑞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+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𝑟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+mn-ea"/>
                        <a:sym typeface="+mn-lt"/>
                      </a:rPr>
                      <m:t>≡0 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ea"/>
                            <a:sym typeface="+mn-lt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ea"/>
                            <a:sym typeface="+mn-lt"/>
                          </a:rPr>
                          <m:t>𝑚𝑜𝑑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ea"/>
                            <a:sym typeface="+mn-lt"/>
                          </a:rPr>
                          <m:t> 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ea"/>
                            <a:sym typeface="+mn-lt"/>
                          </a:rPr>
                          <m:t>𝑝</m:t>
                        </m:r>
                      </m:e>
                    </m:d>
                  </m:oMath>
                </a14:m>
                <a:endParaRPr lang="en-US" altLang="zh-CN" sz="2400" dirty="0">
                  <a:ea typeface="Cambria Math" panose="02040503050406030204" pitchFamily="18" charset="0"/>
                  <a:cs typeface="+mn-ea"/>
                  <a:sym typeface="+mn-lt"/>
                </a:endParaRP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−1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ea"/>
                          <a:sym typeface="+mn-lt"/>
                        </a:rPr>
                        <m:t>≡−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ea"/>
                          <a:sym typeface="+mn-lt"/>
                        </a:rPr>
                        <m:t>𝑞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𝑟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−1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ea"/>
                          <a:sym typeface="+mn-lt"/>
                        </a:rPr>
                        <m:t>(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ea"/>
                          <a:sym typeface="+mn-lt"/>
                        </a:rPr>
                        <m:t>𝑚𝑜𝑑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ea"/>
                          <a:sym typeface="+mn-lt"/>
                        </a:rPr>
                        <m:t> 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ea"/>
                          <a:sym typeface="+mn-lt"/>
                        </a:rPr>
                        <m:t>𝑝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ea"/>
                          <a:sym typeface="+mn-lt"/>
                        </a:rPr>
                        <m:t>)</m:t>
                      </m:r>
                    </m:oMath>
                  </m:oMathPara>
                </a14:m>
                <a:endParaRPr lang="en-US" altLang="zh-CN" sz="2400" dirty="0">
                  <a:cs typeface="+mn-ea"/>
                  <a:sym typeface="+mn-lt"/>
                </a:endParaRP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−1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ea"/>
                          <a:sym typeface="+mn-lt"/>
                        </a:rPr>
                        <m:t>≡−⌊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ea"/>
                              <a:sym typeface="+mn-lt"/>
                            </a:rPr>
                            <m:t>𝑝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ea"/>
                              <a:sym typeface="+mn-lt"/>
                            </a:rPr>
                            <m:t>𝑎</m:t>
                          </m:r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ea"/>
                          <a:sym typeface="+mn-lt"/>
                        </a:rPr>
                        <m:t>⌋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(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𝑝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%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𝑎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)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+mn-ea"/>
                              <a:sym typeface="+mn-lt"/>
                            </a:rPr>
                            <m:t>−1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ea"/>
                          <a:sym typeface="+mn-lt"/>
                        </a:rPr>
                        <m:t>(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ea"/>
                          <a:sym typeface="+mn-lt"/>
                        </a:rPr>
                        <m:t>𝑚𝑜𝑑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ea"/>
                          <a:sym typeface="+mn-lt"/>
                        </a:rPr>
                        <m:t> 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ea"/>
                          <a:sym typeface="+mn-lt"/>
                        </a:rPr>
                        <m:t>𝑝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ea"/>
                          <a:sym typeface="+mn-lt"/>
                        </a:rPr>
                        <m:t>)</m:t>
                      </m:r>
                    </m:oMath>
                  </m:oMathPara>
                </a14:m>
                <a:endParaRPr lang="en-US" altLang="zh-CN" sz="2400" dirty="0"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7CCFE3C2-ECD9-4827-8C67-487EA8170D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485" y="3687942"/>
                <a:ext cx="8021030" cy="2180982"/>
              </a:xfrm>
              <a:prstGeom prst="rect">
                <a:avLst/>
              </a:prstGeom>
              <a:blipFill>
                <a:blip r:embed="rId4"/>
                <a:stretch>
                  <a:fillRect l="-1140" t="-5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142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3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0.03373 0.04399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12">
            <a:extLst>
              <a:ext uri="{FF2B5EF4-FFF2-40B4-BE49-F238E27FC236}">
                <a16:creationId xmlns:a16="http://schemas.microsoft.com/office/drawing/2014/main" id="{07F9E556-F228-4703-B298-F2F3C0E57B0E}"/>
              </a:ext>
            </a:extLst>
          </p:cNvPr>
          <p:cNvSpPr/>
          <p:nvPr/>
        </p:nvSpPr>
        <p:spPr bwMode="auto">
          <a:xfrm>
            <a:off x="5653175" y="5244562"/>
            <a:ext cx="132789" cy="117467"/>
          </a:xfrm>
          <a:custGeom>
            <a:avLst/>
            <a:gdLst>
              <a:gd name="T0" fmla="*/ 61 w 121"/>
              <a:gd name="T1" fmla="*/ 0 h 107"/>
              <a:gd name="T2" fmla="*/ 36 w 121"/>
              <a:gd name="T3" fmla="*/ 7 h 107"/>
              <a:gd name="T4" fmla="*/ 14 w 121"/>
              <a:gd name="T5" fmla="*/ 78 h 107"/>
              <a:gd name="T6" fmla="*/ 61 w 121"/>
              <a:gd name="T7" fmla="*/ 107 h 107"/>
              <a:gd name="T8" fmla="*/ 86 w 121"/>
              <a:gd name="T9" fmla="*/ 101 h 107"/>
              <a:gd name="T10" fmla="*/ 108 w 121"/>
              <a:gd name="T11" fmla="*/ 29 h 107"/>
              <a:gd name="T12" fmla="*/ 61 w 121"/>
              <a:gd name="T13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" h="107">
                <a:moveTo>
                  <a:pt x="61" y="0"/>
                </a:moveTo>
                <a:cubicBezTo>
                  <a:pt x="52" y="0"/>
                  <a:pt x="44" y="2"/>
                  <a:pt x="36" y="7"/>
                </a:cubicBezTo>
                <a:cubicBezTo>
                  <a:pt x="10" y="20"/>
                  <a:pt x="0" y="52"/>
                  <a:pt x="14" y="78"/>
                </a:cubicBezTo>
                <a:cubicBezTo>
                  <a:pt x="23" y="96"/>
                  <a:pt x="42" y="107"/>
                  <a:pt x="61" y="107"/>
                </a:cubicBezTo>
                <a:cubicBezTo>
                  <a:pt x="69" y="107"/>
                  <a:pt x="78" y="105"/>
                  <a:pt x="86" y="101"/>
                </a:cubicBezTo>
                <a:cubicBezTo>
                  <a:pt x="111" y="87"/>
                  <a:pt x="121" y="55"/>
                  <a:pt x="108" y="29"/>
                </a:cubicBezTo>
                <a:cubicBezTo>
                  <a:pt x="98" y="11"/>
                  <a:pt x="80" y="0"/>
                  <a:pt x="61" y="0"/>
                </a:cubicBez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226">
            <a:extLst>
              <a:ext uri="{FF2B5EF4-FFF2-40B4-BE49-F238E27FC236}">
                <a16:creationId xmlns:a16="http://schemas.microsoft.com/office/drawing/2014/main" id="{0AEEBF23-9E32-4A54-8EC7-9BE8A896CBAA}"/>
              </a:ext>
            </a:extLst>
          </p:cNvPr>
          <p:cNvSpPr/>
          <p:nvPr/>
        </p:nvSpPr>
        <p:spPr bwMode="auto">
          <a:xfrm>
            <a:off x="6191760" y="5380601"/>
            <a:ext cx="65002" cy="57109"/>
          </a:xfrm>
          <a:custGeom>
            <a:avLst/>
            <a:gdLst>
              <a:gd name="T0" fmla="*/ 29 w 59"/>
              <a:gd name="T1" fmla="*/ 0 h 52"/>
              <a:gd name="T2" fmla="*/ 18 w 59"/>
              <a:gd name="T3" fmla="*/ 3 h 52"/>
              <a:gd name="T4" fmla="*/ 7 w 59"/>
              <a:gd name="T5" fmla="*/ 38 h 52"/>
              <a:gd name="T6" fmla="*/ 29 w 59"/>
              <a:gd name="T7" fmla="*/ 52 h 52"/>
              <a:gd name="T8" fmla="*/ 41 w 59"/>
              <a:gd name="T9" fmla="*/ 49 h 52"/>
              <a:gd name="T10" fmla="*/ 52 w 59"/>
              <a:gd name="T11" fmla="*/ 14 h 52"/>
              <a:gd name="T12" fmla="*/ 29 w 59"/>
              <a:gd name="T13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" h="52">
                <a:moveTo>
                  <a:pt x="29" y="0"/>
                </a:moveTo>
                <a:cubicBezTo>
                  <a:pt x="25" y="0"/>
                  <a:pt x="21" y="1"/>
                  <a:pt x="18" y="3"/>
                </a:cubicBezTo>
                <a:cubicBezTo>
                  <a:pt x="5" y="10"/>
                  <a:pt x="0" y="25"/>
                  <a:pt x="7" y="38"/>
                </a:cubicBezTo>
                <a:cubicBezTo>
                  <a:pt x="11" y="47"/>
                  <a:pt x="20" y="52"/>
                  <a:pt x="29" y="52"/>
                </a:cubicBezTo>
                <a:cubicBezTo>
                  <a:pt x="33" y="52"/>
                  <a:pt x="38" y="51"/>
                  <a:pt x="41" y="49"/>
                </a:cubicBezTo>
                <a:cubicBezTo>
                  <a:pt x="54" y="42"/>
                  <a:pt x="59" y="27"/>
                  <a:pt x="52" y="14"/>
                </a:cubicBezTo>
                <a:cubicBezTo>
                  <a:pt x="48" y="5"/>
                  <a:pt x="39" y="0"/>
                  <a:pt x="29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228">
            <a:extLst>
              <a:ext uri="{FF2B5EF4-FFF2-40B4-BE49-F238E27FC236}">
                <a16:creationId xmlns:a16="http://schemas.microsoft.com/office/drawing/2014/main" id="{4F396B9B-9424-49B4-AB8C-54F11F83A699}"/>
              </a:ext>
            </a:extLst>
          </p:cNvPr>
          <p:cNvSpPr>
            <a:spLocks noEditPoints="1"/>
          </p:cNvSpPr>
          <p:nvPr/>
        </p:nvSpPr>
        <p:spPr bwMode="auto">
          <a:xfrm>
            <a:off x="6674629" y="5220418"/>
            <a:ext cx="102145" cy="91002"/>
          </a:xfrm>
          <a:custGeom>
            <a:avLst/>
            <a:gdLst>
              <a:gd name="T0" fmla="*/ 63 w 93"/>
              <a:gd name="T1" fmla="*/ 79 h 83"/>
              <a:gd name="T2" fmla="*/ 41 w 93"/>
              <a:gd name="T3" fmla="*/ 82 h 83"/>
              <a:gd name="T4" fmla="*/ 47 w 93"/>
              <a:gd name="T5" fmla="*/ 83 h 83"/>
              <a:gd name="T6" fmla="*/ 63 w 93"/>
              <a:gd name="T7" fmla="*/ 79 h 83"/>
              <a:gd name="T8" fmla="*/ 47 w 93"/>
              <a:gd name="T9" fmla="*/ 0 h 83"/>
              <a:gd name="T10" fmla="*/ 28 w 93"/>
              <a:gd name="T11" fmla="*/ 5 h 83"/>
              <a:gd name="T12" fmla="*/ 10 w 93"/>
              <a:gd name="T13" fmla="*/ 60 h 83"/>
              <a:gd name="T14" fmla="*/ 29 w 93"/>
              <a:gd name="T15" fmla="*/ 78 h 83"/>
              <a:gd name="T16" fmla="*/ 73 w 93"/>
              <a:gd name="T17" fmla="*/ 73 h 83"/>
              <a:gd name="T18" fmla="*/ 84 w 93"/>
              <a:gd name="T19" fmla="*/ 22 h 83"/>
              <a:gd name="T20" fmla="*/ 47 w 93"/>
              <a:gd name="T21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3" h="83">
                <a:moveTo>
                  <a:pt x="63" y="79"/>
                </a:moveTo>
                <a:cubicBezTo>
                  <a:pt x="41" y="82"/>
                  <a:pt x="41" y="82"/>
                  <a:pt x="41" y="82"/>
                </a:cubicBezTo>
                <a:cubicBezTo>
                  <a:pt x="43" y="82"/>
                  <a:pt x="45" y="83"/>
                  <a:pt x="47" y="83"/>
                </a:cubicBezTo>
                <a:cubicBezTo>
                  <a:pt x="52" y="83"/>
                  <a:pt x="58" y="82"/>
                  <a:pt x="63" y="79"/>
                </a:cubicBezTo>
                <a:moveTo>
                  <a:pt x="47" y="0"/>
                </a:moveTo>
                <a:cubicBezTo>
                  <a:pt x="40" y="0"/>
                  <a:pt x="34" y="1"/>
                  <a:pt x="28" y="5"/>
                </a:cubicBezTo>
                <a:cubicBezTo>
                  <a:pt x="8" y="15"/>
                  <a:pt x="0" y="40"/>
                  <a:pt x="10" y="60"/>
                </a:cubicBezTo>
                <a:cubicBezTo>
                  <a:pt x="15" y="69"/>
                  <a:pt x="21" y="75"/>
                  <a:pt x="29" y="78"/>
                </a:cubicBezTo>
                <a:cubicBezTo>
                  <a:pt x="73" y="73"/>
                  <a:pt x="73" y="73"/>
                  <a:pt x="73" y="73"/>
                </a:cubicBezTo>
                <a:cubicBezTo>
                  <a:pt x="88" y="61"/>
                  <a:pt x="93" y="40"/>
                  <a:pt x="84" y="22"/>
                </a:cubicBezTo>
                <a:cubicBezTo>
                  <a:pt x="76" y="8"/>
                  <a:pt x="62" y="0"/>
                  <a:pt x="47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229">
            <a:extLst>
              <a:ext uri="{FF2B5EF4-FFF2-40B4-BE49-F238E27FC236}">
                <a16:creationId xmlns:a16="http://schemas.microsoft.com/office/drawing/2014/main" id="{7C3B6B9B-E0C3-445F-8165-AAF4B2376DC2}"/>
              </a:ext>
            </a:extLst>
          </p:cNvPr>
          <p:cNvSpPr/>
          <p:nvPr/>
        </p:nvSpPr>
        <p:spPr bwMode="auto">
          <a:xfrm>
            <a:off x="6706665" y="5300277"/>
            <a:ext cx="48287" cy="10215"/>
          </a:xfrm>
          <a:custGeom>
            <a:avLst/>
            <a:gdLst>
              <a:gd name="T0" fmla="*/ 44 w 44"/>
              <a:gd name="T1" fmla="*/ 0 h 9"/>
              <a:gd name="T2" fmla="*/ 0 w 44"/>
              <a:gd name="T3" fmla="*/ 5 h 9"/>
              <a:gd name="T4" fmla="*/ 12 w 44"/>
              <a:gd name="T5" fmla="*/ 9 h 9"/>
              <a:gd name="T6" fmla="*/ 34 w 44"/>
              <a:gd name="T7" fmla="*/ 6 h 9"/>
              <a:gd name="T8" fmla="*/ 37 w 44"/>
              <a:gd name="T9" fmla="*/ 5 h 9"/>
              <a:gd name="T10" fmla="*/ 44 w 44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" h="9">
                <a:moveTo>
                  <a:pt x="44" y="0"/>
                </a:moveTo>
                <a:cubicBezTo>
                  <a:pt x="0" y="5"/>
                  <a:pt x="0" y="5"/>
                  <a:pt x="0" y="5"/>
                </a:cubicBezTo>
                <a:cubicBezTo>
                  <a:pt x="4" y="7"/>
                  <a:pt x="8" y="8"/>
                  <a:pt x="12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5" y="6"/>
                  <a:pt x="36" y="5"/>
                  <a:pt x="37" y="5"/>
                </a:cubicBezTo>
                <a:cubicBezTo>
                  <a:pt x="40" y="3"/>
                  <a:pt x="42" y="2"/>
                  <a:pt x="44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A970F42-26B7-4BC5-87A4-2515471B713C}"/>
              </a:ext>
            </a:extLst>
          </p:cNvPr>
          <p:cNvSpPr txBox="1"/>
          <p:nvPr/>
        </p:nvSpPr>
        <p:spPr>
          <a:xfrm>
            <a:off x="801057" y="489278"/>
            <a:ext cx="4502332" cy="58631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5000" dirty="0">
                <a:latin typeface="Agency FB" panose="020B0503020202020204" pitchFamily="34" charset="0"/>
                <a:cs typeface="+mn-ea"/>
                <a:sym typeface="+mn-lt"/>
              </a:rPr>
              <a:t>1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86D06B8-2EC7-44D7-B021-E2E2716336B0}"/>
              </a:ext>
            </a:extLst>
          </p:cNvPr>
          <p:cNvSpPr/>
          <p:nvPr/>
        </p:nvSpPr>
        <p:spPr>
          <a:xfrm>
            <a:off x="3794961" y="3012882"/>
            <a:ext cx="3031888" cy="568905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kumimoji="1" lang="zh-CN" altLang="en-US" sz="3600" dirty="0"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F2C955C-9754-4C84-A895-F52FA4558371}"/>
              </a:ext>
            </a:extLst>
          </p:cNvPr>
          <p:cNvSpPr txBox="1"/>
          <p:nvPr/>
        </p:nvSpPr>
        <p:spPr>
          <a:xfrm>
            <a:off x="7111174" y="3420850"/>
            <a:ext cx="4372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Lucas's Theorem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855883B-9AB2-4D03-8A14-BCDF50134D64}"/>
              </a:ext>
            </a:extLst>
          </p:cNvPr>
          <p:cNvSpPr/>
          <p:nvPr/>
        </p:nvSpPr>
        <p:spPr>
          <a:xfrm>
            <a:off x="4005905" y="3420850"/>
            <a:ext cx="15746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cs typeface="+mn-ea"/>
                <a:sym typeface="+mn-lt"/>
              </a:rPr>
              <a:t>Part 01</a:t>
            </a:r>
            <a:endParaRPr kumimoji="1"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19FF39D9-D768-4F77-B0C9-3E2E3CE71495}"/>
              </a:ext>
            </a:extLst>
          </p:cNvPr>
          <p:cNvCxnSpPr/>
          <p:nvPr/>
        </p:nvCxnSpPr>
        <p:spPr>
          <a:xfrm>
            <a:off x="3473518" y="3969974"/>
            <a:ext cx="7927907" cy="35651"/>
          </a:xfrm>
          <a:prstGeom prst="line">
            <a:avLst/>
          </a:prstGeom>
          <a:ln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87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4" presetClass="path" presetSubtype="0" decel="3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0.03889 L 2.29167E-6 -0.07176 " pathEditMode="relative" rAng="0" ptsTypes="AA">
                                      <p:cBhvr>
                                        <p:cTn id="38" dur="75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3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30000" decel="3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95833E-6 0.03842 L 3.95833E-6 2.96296E-6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62833AE-6197-4935-89F9-84969AC6BF57}"/>
              </a:ext>
            </a:extLst>
          </p:cNvPr>
          <p:cNvSpPr txBox="1"/>
          <p:nvPr/>
        </p:nvSpPr>
        <p:spPr>
          <a:xfrm>
            <a:off x="258644" y="66146"/>
            <a:ext cx="104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54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01</a:t>
            </a:r>
            <a:endParaRPr lang="zh-CN" altLang="en-US" dirty="0"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A4510C1-FFA9-45D0-AC6A-37E5CAE40A2D}"/>
              </a:ext>
            </a:extLst>
          </p:cNvPr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08">
                <a:extLst>
                  <a:ext uri="{FF2B5EF4-FFF2-40B4-BE49-F238E27FC236}">
                    <a16:creationId xmlns:a16="http://schemas.microsoft.com/office/drawing/2014/main" id="{1D5993D5-FDD1-4776-BCED-F03569D67CF2}"/>
                  </a:ext>
                </a:extLst>
              </p:cNvPr>
              <p:cNvSpPr txBox="1"/>
              <p:nvPr/>
            </p:nvSpPr>
            <p:spPr>
              <a:xfrm>
                <a:off x="1886448" y="1414758"/>
                <a:ext cx="8880741" cy="4444504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2800" dirty="0"/>
                  <a:t>For non-negative integers 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sz="2800" dirty="0"/>
                  <a:t> and 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800" dirty="0"/>
                  <a:t>, and a </a:t>
                </a:r>
                <a:r>
                  <a:rPr lang="en-US" altLang="zh-CN" sz="2800" dirty="0">
                    <a:solidFill>
                      <a:srgbClr val="FF0000"/>
                    </a:solidFill>
                  </a:rPr>
                  <a:t>prime</a:t>
                </a:r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2800" b="0" dirty="0"/>
                  <a:t>,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altLang="zh-C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chr m:val="∏"/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d>
                            <m:dPr>
                              <m:ctrlPr>
                                <a:rPr lang="en-US" altLang="zh-C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CN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800" b="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en-US" altLang="zh-CN" sz="28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2800" dirty="0"/>
                  <a:t>w</a:t>
                </a:r>
                <a:r>
                  <a:rPr lang="en-US" altLang="zh-CN" sz="2800" b="0" dirty="0"/>
                  <a:t>here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800" b="0" dirty="0"/>
                  <a:t> and </a:t>
                </a: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2800" b="0" dirty="0"/>
                  <a:t>	 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sz="2800" b="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0≤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altLang="zh-CN" sz="28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en-US" altLang="zh-CN" sz="2800" b="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en-US" altLang="zh-CN" sz="2800" b="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37" name="TextBox 108">
                <a:extLst>
                  <a:ext uri="{FF2B5EF4-FFF2-40B4-BE49-F238E27FC236}">
                    <a16:creationId xmlns:a16="http://schemas.microsoft.com/office/drawing/2014/main" id="{1D5993D5-FDD1-4776-BCED-F03569D67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448" y="1414758"/>
                <a:ext cx="8880741" cy="4444504"/>
              </a:xfrm>
              <a:prstGeom prst="rect">
                <a:avLst/>
              </a:prstGeom>
              <a:blipFill>
                <a:blip r:embed="rId3"/>
                <a:stretch>
                  <a:fillRect l="-2402" t="-15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367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3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0.03373 0.04399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62833AE-6197-4935-89F9-84969AC6BF57}"/>
              </a:ext>
            </a:extLst>
          </p:cNvPr>
          <p:cNvSpPr txBox="1"/>
          <p:nvPr/>
        </p:nvSpPr>
        <p:spPr>
          <a:xfrm>
            <a:off x="258644" y="66146"/>
            <a:ext cx="104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54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01</a:t>
            </a:r>
            <a:endParaRPr lang="zh-CN" altLang="en-US" dirty="0"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A4510C1-FFA9-45D0-AC6A-37E5CAE40A2D}"/>
              </a:ext>
            </a:extLst>
          </p:cNvPr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08">
                <a:extLst>
                  <a:ext uri="{FF2B5EF4-FFF2-40B4-BE49-F238E27FC236}">
                    <a16:creationId xmlns:a16="http://schemas.microsoft.com/office/drawing/2014/main" id="{D429DC02-0E6F-4A06-AD12-C7D70B604371}"/>
                  </a:ext>
                </a:extLst>
              </p:cNvPr>
              <p:cNvSpPr txBox="1"/>
              <p:nvPr/>
            </p:nvSpPr>
            <p:spPr>
              <a:xfrm>
                <a:off x="1886448" y="-306087"/>
                <a:ext cx="8880741" cy="2180877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en-US" altLang="zh-CN" sz="28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altLang="zh-C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chr m:val="∏"/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d>
                            <m:dPr>
                              <m:ctrlPr>
                                <a:rPr lang="en-US" altLang="zh-C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CN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800" b="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en-US" altLang="zh-CN" sz="28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en-US" altLang="zh-CN" sz="28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en-US" altLang="zh-CN" sz="2800" b="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en-US" altLang="zh-CN" sz="2800" b="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6" name="TextBox 108">
                <a:extLst>
                  <a:ext uri="{FF2B5EF4-FFF2-40B4-BE49-F238E27FC236}">
                    <a16:creationId xmlns:a16="http://schemas.microsoft.com/office/drawing/2014/main" id="{D429DC02-0E6F-4A06-AD12-C7D70B604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448" y="-306087"/>
                <a:ext cx="8880741" cy="21808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08">
                <a:extLst>
                  <a:ext uri="{FF2B5EF4-FFF2-40B4-BE49-F238E27FC236}">
                    <a16:creationId xmlns:a16="http://schemas.microsoft.com/office/drawing/2014/main" id="{ED224989-A7E7-4956-A807-64EE9AE3234A}"/>
                  </a:ext>
                </a:extLst>
              </p:cNvPr>
              <p:cNvSpPr txBox="1"/>
              <p:nvPr/>
            </p:nvSpPr>
            <p:spPr>
              <a:xfrm>
                <a:off x="1886447" y="1982928"/>
                <a:ext cx="8880741" cy="4444504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800" dirty="0"/>
                  <a:t>例如，取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=44, 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=12, 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zh-CN" altLang="en-US" sz="2800" b="0" dirty="0"/>
                  <a:t>，则：</a:t>
                </a:r>
                <a:endParaRPr lang="en-US" altLang="zh-CN" sz="2800" b="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4=1∗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+3∗5+4,</m:t>
                      </m:r>
                    </m:oMath>
                  </m:oMathPara>
                </a14:m>
                <a:endParaRPr lang="en-US" altLang="zh-CN" sz="2800" b="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800" b="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44</m:t>
                              </m:r>
                            </m:num>
                            <m:den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≡1∗3∗6≡3 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5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2800" b="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44</m:t>
                              </m:r>
                            </m:num>
                            <m:den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=21090682613</m:t>
                      </m:r>
                    </m:oMath>
                  </m:oMathPara>
                </a14:m>
                <a:endParaRPr lang="en-US" altLang="zh-CN" sz="2800" b="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en-US" altLang="zh-CN" sz="2800" b="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7" name="TextBox 108">
                <a:extLst>
                  <a:ext uri="{FF2B5EF4-FFF2-40B4-BE49-F238E27FC236}">
                    <a16:creationId xmlns:a16="http://schemas.microsoft.com/office/drawing/2014/main" id="{ED224989-A7E7-4956-A807-64EE9AE32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447" y="1982928"/>
                <a:ext cx="8880741" cy="4444504"/>
              </a:xfrm>
              <a:prstGeom prst="rect">
                <a:avLst/>
              </a:prstGeom>
              <a:blipFill>
                <a:blip r:embed="rId4"/>
                <a:stretch>
                  <a:fillRect l="-2402" t="-15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899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62833AE-6197-4935-89F9-84969AC6BF57}"/>
              </a:ext>
            </a:extLst>
          </p:cNvPr>
          <p:cNvSpPr txBox="1"/>
          <p:nvPr/>
        </p:nvSpPr>
        <p:spPr>
          <a:xfrm>
            <a:off x="258644" y="66146"/>
            <a:ext cx="104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54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01</a:t>
            </a:r>
            <a:endParaRPr lang="zh-CN" altLang="en-US" dirty="0"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A4510C1-FFA9-45D0-AC6A-37E5CAE40A2D}"/>
              </a:ext>
            </a:extLst>
          </p:cNvPr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08">
                <a:extLst>
                  <a:ext uri="{FF2B5EF4-FFF2-40B4-BE49-F238E27FC236}">
                    <a16:creationId xmlns:a16="http://schemas.microsoft.com/office/drawing/2014/main" id="{D429DC02-0E6F-4A06-AD12-C7D70B604371}"/>
                  </a:ext>
                </a:extLst>
              </p:cNvPr>
              <p:cNvSpPr txBox="1"/>
              <p:nvPr/>
            </p:nvSpPr>
            <p:spPr>
              <a:xfrm>
                <a:off x="1886448" y="-306087"/>
                <a:ext cx="8880741" cy="2180877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en-US" altLang="zh-CN" sz="28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altLang="zh-C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chr m:val="∏"/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d>
                            <m:dPr>
                              <m:ctrlPr>
                                <a:rPr lang="en-US" altLang="zh-C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CN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800" b="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en-US" altLang="zh-CN" sz="28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en-US" altLang="zh-CN" sz="28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en-US" altLang="zh-CN" sz="2800" b="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en-US" altLang="zh-CN" sz="2800" b="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6" name="TextBox 108">
                <a:extLst>
                  <a:ext uri="{FF2B5EF4-FFF2-40B4-BE49-F238E27FC236}">
                    <a16:creationId xmlns:a16="http://schemas.microsoft.com/office/drawing/2014/main" id="{D429DC02-0E6F-4A06-AD12-C7D70B604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448" y="-306087"/>
                <a:ext cx="8880741" cy="21808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08">
                <a:extLst>
                  <a:ext uri="{FF2B5EF4-FFF2-40B4-BE49-F238E27FC236}">
                    <a16:creationId xmlns:a16="http://schemas.microsoft.com/office/drawing/2014/main" id="{ED224989-A7E7-4956-A807-64EE9AE3234A}"/>
                  </a:ext>
                </a:extLst>
              </p:cNvPr>
              <p:cNvSpPr txBox="1"/>
              <p:nvPr/>
            </p:nvSpPr>
            <p:spPr>
              <a:xfrm>
                <a:off x="1655629" y="1723869"/>
                <a:ext cx="8880741" cy="4444504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800" dirty="0"/>
                  <a:t>特别地，如果某个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800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2800" b="0" dirty="0"/>
                  <a:t>则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sz="2800" b="0" dirty="0"/>
                  <a:t>，即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altLang="zh-CN" sz="2800" b="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800" dirty="0"/>
                  <a:t>例如取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=41,  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=12,  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zh-CN" altLang="en-US" sz="2800" dirty="0"/>
                  <a:t>，则：</a:t>
                </a:r>
                <a:endParaRPr lang="en-US" altLang="zh-CN" sz="28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1=1∗</m:t>
                      </m:r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+3∗5+</m:t>
                      </m:r>
                      <m:r>
                        <a:rPr lang="en-US" altLang="zh-CN" sz="28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8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28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=0∗</m:t>
                      </m:r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+2∗5+2,</m:t>
                      </m:r>
                    </m:oMath>
                  </m:oMathPara>
                </a14:m>
                <a:endParaRPr lang="en-US" altLang="zh-CN" sz="28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zh-C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zh-C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≡1∗3∗</m:t>
                      </m:r>
                      <m:r>
                        <a:rPr lang="en-US" altLang="zh-C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C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5</m:t>
                          </m:r>
                        </m:e>
                      </m:d>
                      <m:r>
                        <a:rPr lang="en-US" altLang="zh-C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28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=7898654920</m:t>
                      </m:r>
                    </m:oMath>
                  </m:oMathPara>
                </a14:m>
                <a:endParaRPr lang="en-US" altLang="zh-CN" sz="28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en-US" altLang="zh-CN" sz="2800" b="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7" name="TextBox 108">
                <a:extLst>
                  <a:ext uri="{FF2B5EF4-FFF2-40B4-BE49-F238E27FC236}">
                    <a16:creationId xmlns:a16="http://schemas.microsoft.com/office/drawing/2014/main" id="{ED224989-A7E7-4956-A807-64EE9AE32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629" y="1723869"/>
                <a:ext cx="8880741" cy="4444504"/>
              </a:xfrm>
              <a:prstGeom prst="rect">
                <a:avLst/>
              </a:prstGeom>
              <a:blipFill>
                <a:blip r:embed="rId4"/>
                <a:stretch>
                  <a:fillRect l="-2473" b="-35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83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62833AE-6197-4935-89F9-84969AC6BF57}"/>
              </a:ext>
            </a:extLst>
          </p:cNvPr>
          <p:cNvSpPr txBox="1"/>
          <p:nvPr/>
        </p:nvSpPr>
        <p:spPr>
          <a:xfrm>
            <a:off x="258644" y="66146"/>
            <a:ext cx="104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5400"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01</a:t>
            </a:r>
            <a:endParaRPr lang="zh-CN" altLang="en-US" dirty="0"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A4510C1-FFA9-45D0-AC6A-37E5CAE40A2D}"/>
              </a:ext>
            </a:extLst>
          </p:cNvPr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08">
                <a:extLst>
                  <a:ext uri="{FF2B5EF4-FFF2-40B4-BE49-F238E27FC236}">
                    <a16:creationId xmlns:a16="http://schemas.microsoft.com/office/drawing/2014/main" id="{1D5993D5-FDD1-4776-BCED-F03569D67CF2}"/>
                  </a:ext>
                </a:extLst>
              </p:cNvPr>
              <p:cNvSpPr txBox="1"/>
              <p:nvPr/>
            </p:nvSpPr>
            <p:spPr>
              <a:xfrm>
                <a:off x="973488" y="1189244"/>
                <a:ext cx="10398822" cy="5575577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400" dirty="0"/>
                  <a:t>判断组合数奇偶性：</a:t>
                </a:r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2400" dirty="0"/>
                  <a:t>	</a:t>
                </a:r>
                <a:r>
                  <a:rPr lang="zh-CN" altLang="en-US" sz="2400" dirty="0"/>
                  <a:t>取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=41=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101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=12=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1100</m:t>
                        </m:r>
                      </m:e>
                      <m:sub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400" dirty="0"/>
                  <a:t>，则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zh-CN" altLang="en-US" sz="2400" i="1">
                        <a:latin typeface="Cambria Math" panose="02040503050406030204" pitchFamily="18" charset="0"/>
                      </a:rPr>
                      <m:t>为</m:t>
                    </m:r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偶</m:t>
                    </m:r>
                  </m:oMath>
                </a14:m>
                <a:r>
                  <a:rPr lang="zh-CN" altLang="en-US" sz="2400" dirty="0"/>
                  <a:t>数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7898654920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2400" dirty="0"/>
                  <a:t>	</a:t>
                </a:r>
                <a:r>
                  <a:rPr lang="zh-CN" altLang="en-US" sz="2400" dirty="0"/>
                  <a:t>取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=44=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101100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=12=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1100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400" dirty="0"/>
                  <a:t>，则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44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</m:d>
                    <m:r>
                      <a:rPr lang="zh-CN" altLang="en-US" sz="2400" i="1">
                        <a:latin typeface="Cambria Math" panose="02040503050406030204" pitchFamily="18" charset="0"/>
                      </a:rPr>
                      <m:t>为</m:t>
                    </m:r>
                  </m:oMath>
                </a14:m>
                <a:r>
                  <a:rPr lang="zh-CN" altLang="en-US" sz="2400" dirty="0"/>
                  <a:t>奇数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21090682613</m:t>
                        </m:r>
                      </m:e>
                    </m:d>
                  </m:oMath>
                </a14:m>
                <a:endParaRPr lang="en-US" altLang="zh-CN" sz="2400" b="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2400" dirty="0"/>
                  <a:t>	</a:t>
                </a:r>
                <a:r>
                  <a:rPr lang="zh-CN" altLang="en-US" sz="2400" dirty="0"/>
                  <a:t>可以通过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&amp;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sz="2400" dirty="0"/>
                  <a:t>来判断，为真则奇数，为假则偶数</a:t>
                </a:r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2400" dirty="0"/>
                  <a:t>组合数被质数整除：</a:t>
                </a:r>
                <a:endParaRPr lang="en-US" altLang="zh-CN" sz="2400" dirty="0"/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2400" dirty="0"/>
                  <a:t>	</a:t>
                </a:r>
                <a:r>
                  <a:rPr lang="zh-CN" altLang="en-US" sz="2400" dirty="0"/>
                  <a:t>当且</a:t>
                </a:r>
                <a14:m>
                  <m:oMath xmlns:m="http://schemas.openxmlformats.org/officeDocument/2006/math">
                    <m:r>
                      <a:rPr lang="zh-CN" altLang="en-US" sz="2400" b="0" i="1" dirty="0">
                        <a:latin typeface="Cambria Math" panose="02040503050406030204" pitchFamily="18" charset="0"/>
                      </a:rPr>
                      <m:t>仅当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sz="2400" dirty="0"/>
                  <a:t>进制下，存在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137" name="TextBox 108">
                <a:extLst>
                  <a:ext uri="{FF2B5EF4-FFF2-40B4-BE49-F238E27FC236}">
                    <a16:creationId xmlns:a16="http://schemas.microsoft.com/office/drawing/2014/main" id="{1D5993D5-FDD1-4776-BCED-F03569D67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488" y="1189244"/>
                <a:ext cx="10398822" cy="5575577"/>
              </a:xfrm>
              <a:prstGeom prst="rect">
                <a:avLst/>
              </a:prstGeom>
              <a:blipFill>
                <a:blip r:embed="rId3"/>
                <a:stretch>
                  <a:fillRect l="-1817" t="-9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159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3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6 -4.81481E-6 L 0.03373 0.04399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LAYERS_CUSTOMIZATION" val="UEsDBBQAAgAIAFF6b0w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FF6b0z+fS/3ZAAAAGUAAAAcAAAAdW5pdmVyc2FsL2xvY2FsX3NldHRpbmdzLnhtbLOxr8jNUShLLSrOzM+zVTLUM1BSSM1Lzk/JzEu3VQoNcdO1UFIoLknMS0nMyc9LtVXKy1dSsLfjssnJT07MCU4tKQEqLFYoyEmsTC0KSc0FMkpS/RJzgSqftq542bxCSd+OCw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UXpvTLd+K21kAQAA7wIAACkAAAB1bml2ZXJzYWwvc2tpbl9jdXN0b21pemF0aW9uX3NldHRpbmdzLnhtbI1Sy2ocMRC8+yuEf2AltV4DkwU9zYIPATv4POwoZrCtCSOZmKCPj8bxst54TaI+dVV3Nd2qPj9MyT7nMj9Nv4YyzekmljKl+7y9QKjfz4/z8nWJOZa8OSJ3Uxrnn7v0fV6xhuYypHFYRruyeYtReH1ISa2cahkzjCLJPPUKOc9t4zpwHdjGOUpsv/lL4o/uEvcxlfOq/eaE/diwSzkuZZfG+LKF0+r31OkGV8swTq0ubwVbox6mVsfWQIxwyX2lGgAEstwRh6uUndQEecw4hmoUBQqIcE46UYmkHFoWOtFUmO8EYpIx6ir1tHUjrY2jtkroCNFtmledrSEYiTEihABzlQsIBqNWDU1Dg1oPCA4MiKqNJgpQsMEEVr3zwnKkqBcYV2YMYHw87nG79+c6ov+9zuGc/xA8+wVn2dVbmzPm6vfPy9KKb+PTj8ehRDSNXy7Dt+vryzc/vnr3wK4mbdt+6unfUEsDBBQAAgAIACt6b0x5SuoCZSoAAD5IAAAXAAAAdW5pdmVyc2FsL3VuaXZlcnNhbC5wbmftfHlckmnfL6ZjNfmM9dpM+UxmWcE4uUw0o7mBU5Y5qZRmhmuNEpkihamhLM5M0zKVmhhkLrRbrokK7jhbiKRUJi4oNAmSIjKBgojAAWuqeZ55zjmf9z3vOe97Pv3hB29+9/W7fsv3+i3Xdd+c3R3s/7f3//4+AAD4W8BOvxAAwMIcAFhwZpGl8Zv3bDdbGz/MUkL8twKquleNGS8skF8GfQkA1OQsmTv4nvF68dGd8BQA4IOfTX9mLPSdeADAvyfA78u9J2Jkw/LqpPBo6FE9UA8wAPIgjyw+HrHpQd7P9x/ce+aTrVl+zlf+fvOrrJuO7/8bKmDNySNBS3+oMWtde7j++5Vr1pD3JTnWfcRVayGt5RXNWo/MroKUbplnJlPA3og8pMoZ2Iw8NAyXF3iog0DRhNkeaknLnIIDcm2denzX3jDDMgrX/sWTUVWBBNkmlNSD1ywpv2AGAGRJXZV6cg/46aXwGMdwC+Nd9HVKg/HaoJcbOj80XmfJAqx/B8aaVM/S7bT+/TZ1TgQSbzVeHsh8bN5yN8L4HyCJAj6wVVNt3zbzqyuZ0w9hEgGAp2WO5sB4cAOaYDDOHdacD36q18qZv0ogag9SwZIGO9KPrvixXdVKnZzIjEpf0p2iLTnx7GzPNPPFBXQ+p3pQNqOTYGfvwvBlUWQON8ItTxej0pHjxlgUQQ1rIN4e/URuCwAIdlJCLFs0XWgIVssX6geXTDFaZShQ+nBq390jeN5wNvupveGFPZXsVjA1KmFB9S96OMlDDXuqDDtm+lmQtASb+iH6NtW0DE3UHh+upJhhu+/T1rA1UYSJFHd+jKpGjWiPFCjIPXGJEtcIy6hfXywAtKceTUC0K95LBX6IxksjYaArOvH54SrwAY+BoGW5i08QBz4ee7h4bu0Hw+G8gE0hzs3RyeG2uRIJBlysRP00HEu4U14SxXC4GpFmhTBaLzMVgfCNpz2KaShdPtNI1Tb2pK6zyabHkMW4SB5sN2T2UU5bGlZkswgF71b38QXOD8YC/y5Qt6mLq0jSLgTqeo9LIn91ZlK4+MKn5hgIRXJc+0s7VT9GLYkhY0AU8XGSGMV3SpSOIgUH0RwMdZpfD7OPL8y3loUu1tEIhWlFiVr46kQX+bSWPQYjzvZUy0B9BqFBJ6xuxsPd+XW6+7JPds2rwMM8Fpa468TY4HoWsQQk8yDHPcjAljB0YqSXaq6NRtD6IIbp1MPcW0egjS1504PTakXCzSPCY89XPpavY4X4ZBtxs7FKlLjg4gpewaK6xfuBT3SiGtf3aRWtJ9D2od1LppIKe1CtTlLQC1RrUXbasEdxwLZIdy07VYLzOhUVWzhln5KEGi4/2tyZhXOHqINIizHNlaivi85GkcV0ZEhRQApZgiQzEB7FVLiq2jBbXSpJ8eSr5XVIOB/WnB1FRniUGG1B10mm1moTWIO8sWlt59gQbxWazrWA9hUj4KXUnYfgPBTDi4PBozRhDdEI36obxOxR5Gp5ozeXGkXuwULqZBh7JJ/uVBq6um4Epe3S5csG2/gaOlWFeyC/OsiFl4HXaCep/AF/fnoVVLv6wtoB/4+tv4afMS4FXtQR29wVD7HX7LDuVUEf8C0cXJsK6clkyfYTMScYK54HxbQjW/W0Itij3B4UFQXnoV1na5n0mPhmcRtNVsNKu2R0xb18dlqmP9RGQPi6hI0hIzG98Qt6gZ0DEFKNygtN86ao+QimLGcKYY8y+iMNUlqrX6sdy6l/LC+H2uX4qPoTbeaiBNmOpdoFDhGLH8WmDSQjjf5FZYIgUGU/V8w5e7Swzp/ehZAdL9lm9AQXopwbs1+CdRlV0HMOj/jVU2tFDWSEr0vidl/Ss7VayHGrhO+38mIhp8wAB86ZHIx9JGQu6Y+ZkGzXhpCRj3uBS1HgiytEOlEbW0MfVmRop2uDmTIFLmWixlmdUmDU6SHsDIVsM+32WzeiNfBmrfeGrcCJAXThTYmigpTeR+EjnjFasjtUurG083C5txY+rq5vkQ1AMJ4UBn66tDCKZz8S1lCM8AU+kjVeoTZCU7CZc5KakrMpmdkij/weOK/EC0W9qByAGc5e6aBX7pciio9AkWw3juSYS6QgFtV6O5ashJf0NAroqOwNrBIOpoLzrTFI0kWd+kO+MXsZ6SLwjx2euvWepXw3GbK5ojVuZQGOgXLQJlGcqxnE35hFn8dvrcWd/oyj/NZwOS5RGvO9LSdLxc4iFA+BHM0U2QR+uAtH7qXlji23qPzsMC2IXFxqtUVOIM/indFaOMJXxZz72EwT366gcdK8OFlpntzvArNSIBQGG2NwyRDpu2dRrWlNCdoL3uGDuigfg2ILW2HUAQ6pXqeN0es360W0bazcVf5evFXhPPYLNd8M0E6OghvxxmtsaW0mn91huN5CXSXang7dc1j+KR1ft2IWe7EklZ9qBMrXD8nFYZbx9vCS6UGNm8ZjtH9QU/5ZnG1uwAF6gjr2/SzcgjWkkcArtRV4NbOyMJVG4HE84WSqB3Gn7UPIwaMPjHrw+dTs2s6sjl+YPqdSVjn6DTaFi9OMQbVFckzwVVWUoDPLSUr92KMYlcJEthYlc75uFNKpQ6U6pSs0BaJON8JqL6IdI5ThsjdpuW18eV002ut+WkujTHZiEDI4Y4yWkccdEb4xVxkrnrW2tHefXFNa24K3cJ9dnEYWf59ujJcQ8DLOuSl6ResdNL8eMQDp6yMjDbqmiwF+fBgPzcJN1ERf4m+yfYDvAfIuDU2KvV7ItIqCQMbZjEhyDwpep3UDY5MpSMxwFaMpW5/OA2oq47dwTao1G9HWZod2kasvKR0Bg9PZVRLwULaQaCjqSnGS8P22UBgS32CGMTAmyjyKRzg0twH0rO4QuERZGQjP1BtRTh7H2iFlXrz7ufoTtXJ6ME+uNuIrMsURAaBI0wItCyhCKABwtDffzAZsO+T+F2k01DKwI/6ocE5vBsgqv21lysrFe0zlSXv3J+ampIzMN3IE3NvcacrL/bam/AKYOA82faSNBsVqB/uC51P57v/dQTtsTR9eN/4Xc10eCoX5pComarklLb//tATk4GC7BAyMT7pz//w2090Hvo41zPbBYjLGbhWGApZdpG6I23b/zJGJlSaO7b8QZn62F+AGXB0Us/Hn79zPXmaSITDQLz7/9S1+fjvuviP8FyVU+ZcQ9RrSaXvCjEiQKfdJlRSnlwwdY9mFsjfVj3BqRi8jPn5z9ygM2JsuxKd7mFHh2fC19y7sjWOdMcENCFRK2rSTG0H8vi+zo6uIZTVxfib82ZA0m0fCF3xwKQ4KzIHMPu8KBW97ixYaRKsmKYHb2zfx2b23/u61wwTMzzYVQDns6dSUkjqHpy1Gwu23CLpfmijMfuLI/QuFia3HsLNjpbCcW573t3yOX3a0RCYaD71gt24e1pcfUAnfDhU69266vxb+kdnpZBAD1Nu/6bpxOWSdZc/Bg/MKB0Ls4s6HfGh2OgnEcH2LdhfYuSmyLO58fVGYxckHpNeGi9fvtRFfNnGEwzcu2Doa8EXa+ZdLBEwsO4t5QB5feaPzzqJFBaC/YIb4wPFfDOFe2+7b4f22kb/Yk22Sra6o9F8wE7X8iyGrQv9a4pj/q9/ex6uHw2MgDsqbb3mu18/j0K7U8xdXhS76F9oyluZiQ97y35Hrq2qNvn2eUrLV968sF1ewbYnZX9rn09PLF4BhfwJafhx9L2slErH3r2evQFT+9ewrxRV/PftI7t7vs/6kvROI3fWzNRSXcsEdYgT7Yez5Y4fJ/3DPlI1I+tx77B/kHgPx+h5he97/87eN2snmWPcf21wwE6z1/8DHe+rhNrGf1rOjhjMNe0u4+dXcPNlUXpTEdWIVxVGk1NejRBnrSePpTO2w+GbmDo9929vT3uh7puOT1zOfPXP+/wsCWyzOFGoF7Asfu8cgrbF6jQSGTiTsS+CQtvWR3vJ1VMzqjOfXSF6TDSOpk03SKlIplTA7GpGygYWzZa/Xd3vJvbEzv51Gx2ASMT5qY5QcGxsCIYNmUrBkTtQbLLm4Vlo9JwVggD8WfMK9zCk6ITSGSpDxT92VwgB+33EjB5KRkSEjmXVmeYS+Nbmx5cDOvWDBXLml5oqwbwN/SDG2DvJcCbLbHV69wUaS1EN2Bj3W0Vo2C13R2iOclFZnD+rIEen6RNZFKRt1mENm0yaqhUA2RAuObxQSqLK2I2wUG3WEE3nt4WMh/bC6NCr5zVrg7ALeCLPNXZzkwvX7QuFi7E/NC+boAVPm1t5Hm3LoLUHjymRts1A32YOQhVqi4MBOD6qxHCutTd6l+ngglsdW7FtUN9LFDSzzN87frZmbqL4By/6Cr2KDLGlccpR/YZ1k/6CbzLO2ZUNfDxkJhfPafsgdOcK6LJapJGkd4jfhvLElfusgsK81cDefJdm8uNtT5zVSEMUQO6O+LYzXua2FYbAqEocmJ1wv1h3SuQ0ks3ryUlPwznAB2DPbiXsS5+wIoQXt8rqvV6lYfRSbAOCs7PIgvteVq68NUjW3OAdkp2ILorzfQsQGm0eBMZttZWKFWwHaZgiCKqzoiw8p4eTNPbDYIs9DgluGwoG/6uhwdyjJCW0jX09h6IC6mlWYVSgm8laQnt+s9BDoZ/PSAisb9t+OJks7x/QnMJF8Ve+LverqP011KyimLyRoXwpE3qAmCTr8mm4FldUmC7BcwmAbmb+dvAEuCAbBebBubZytHWstwvcx0XkNf4qxLoH1JJtYkAavKseDDzpu/xb8VHXrbZt97XnlzD5Sb+AJis0o7nMIeCw6+ITReqUWg15Snf/vJNyTttbNVPFpspkRIasiLEVNfCOyUgrSAjXLf1TM8FFfYZx04R/kJZHiOrjLP+BUO+/ld/z6NiSznc1p0YZHs3MToAdwniABpnikc3PkWvhIamPy2Ed5aAmfEEEbplntxD4EDiDt/DGHbXPrqldMsYYfyzeTNB3T/nSOYr0kxVt3Erphp5d+Yh2H3xayfkp9wYj3t6H4TOfX/BWwv9ezoP3Qv60qeKqSP0QWtvCHyWrScODlzV8mc2gxhQ9AjVV6nIoPe7j5UbenbNhQP9KRptPUxxMH5IrQJQHEQM5IrOA0vPpDi4uIgdsb+kgjD2hDqjJc7rnS14ZbdnHP65ltltneekd4R5gnZP72/YrktqEVy7B48I7XBa3qSSisuEXRudE9VnXuzJyT7cdvEdUiEqykZebZOfdY/bkzRUXZi20/Lts0svQ/0If9T4ZlJT79WDhzn53C9UlX/LTEtSgvUqnguDLThCLCbI5hJkdB8M5xJWo4INMeL2ySadCToDPfQbc0Skoy3TYyqtmoblT1pA19m4kniSPa10017S2DYD7Te7HUbJxonb0jqCvzRXZ6y8gU5M7kx/Qv5y2jVTGY+JQjG1miy1vXUC3uADsy82GL96qX9VHnzUBmV0Q5ad7/sY+pn1boo2cfnobsDf5BPbGZqgnExh5rdZwvSjAe7HDnMi1D/fxGDpn0Wysn3LJMe04a9CoGcEgwCFzA6uIZdj7d7j33+89i/P3pW3+EayLxWlPOOqIP84qFsgyHv94kbGj7IxCKmHYVkyP9WsPqo2eqceKNYjxr+uargaMV1e+3SKPln4La585Xv590bl7gtKQ2dau8eKjh2MjeYPV8ReBKNPYQ6BjFETJFguT7b5AypPAYfyqdwFHgOHBpGK8K7cz1Vj6QTo7EGY4+XQj5/ZueHC5TWSz3fq44YSwv0pucaAI451N4CX4f54rek6LlaPSz3RuJoQexwmP4lzaQBAlaW5XdXjBjjZEd6f17u7l734nUvGLOZKtaUEhpuSIWawbkcY5SqLGuKy1VKivqpiMHNYE/aYvqYxCyWV6e4dBRrD3yelQQwT8iQfGLDSyfotZ2jSGpeNWUAtKod/vGMCeBEpWPPeEluopb0UigXqjpTk+Oma3FPbOhnpBdzr7IrLzXYmgombdfjXL9dl9gp6M5GJ4c4fEQKDSmCzhTNlLVPOkZnWYsWlrT4IJiLjeqhIrcwLlxq5h7TNzznjOysq+qmhLn42bEzhNn9TG9tOXIM6/HRNp16owrJwu34Kp4SezMT2M3IYPxrZcWw5nOidoObhqc7J/39bVoQaJcz3h2LbpEujMG9+LXJfita4iR15jyVz6t2UY6iy2cgupnRtxd8V94UDmbr8E+cDafrYMtdgL9VnBZopjz3ghf7SzDTVH3b0ls5QQbwr5Z/knvTfVSvG3uWZ1Csc+yLoD4QxY92JjU2Vha0VXkAqoIScRuNMfY6cStbZ89d+XKutI41aAifz19a7O8QfBq6h7Ihw+Bc5y6dNVm26JbVodZT9oMRF5GY/etczcNZe06tTA2OMP6EVAni55RLZtrs3oO/XB36zqhoIYouuif3Ijba3nzQMdYTKFIkriwMv4wdU2H4hzO4SoFdn4qZ08VaL5InHhYF4D94iJslo3bKy1JxWI+RPhqf9na3FbLK4/6XFPmqy9vOULLvOM2Blucy06PdxBQzB6FyEYqAgx3rO7kSVHSWysbfmDaLvU4NV7TOf2y1LC7It1vuV5OUDfDYIyvr0ZU26XIr7PD33NRfPjNc5AOi4Syw82S/W3vqdhZ4lnN1JexViKaOENyyeFWRgsG/7J1OH076DaFmO/K1qjUFoNE+8s9m/PNZGi7umqronoBQlIK1Y2NES+FBx237oXNprQFNfD7LDFYiOPDkKCf+BCIqiZnGKO5Y7TKe/fyU2nDGKrjp3liA+Ho+eWOvSOXpPOxx8YLNnjSk/iCCeuWKAh5QuAgCnylbrrsrC7sklkAn3W4ldONoeFiOOCrQU8iB8Uy+YKbTocNFw6I1mkDtBlfNnu7hFiK0uqntChqTMdIWaxhpWMIOSesasVL63qzLWrwC55ONsshxe3GAto4yTMhUH2xR6cZj5u5Ab6ah8pLa0NgIQkseGV4grZtp8vsBxqa1RnVZOZjF+7JFsMTX7qUuKJXPeOPaIcnSKujhdt35Y5yYvUYzWVxxu75Pqq7EPe3q9R+xlmlotycjXGgLsaGWazXuAJqqYSQApErR6L4Sos252vIYs36vkxexiU9c723G9a/7YpodZkOn6Vvni2YYbDVCq85/J7c+OsxeC40ZGm8Pef6GilDFz4465GtOnuSvNyCEmbxiz9EcVGxiTN99WVk6x0Fg1iZyqr01nLcA4zPS+dh6hvPQ28zkJr4ndMNCMKrMg5PJrbk/CxGr9ybEzla+mq4xFX/zLXzrEuc/ATLq5PlrAx92RuOk6AtRud6PEBClAWKGs7Qqyjrg5VnCiODj9sqw76RBryM2XzSHIPY60f52Rh0Yx3tmQ92vf6eauhdT/l5PoyPULCvEoBWASIqQGI/So1WzmTi5sCuLzum5FjTySHmOucgLuxpxh+7U2SsMSEHMwcVxgx8aeT+2j8ydq3i8S7XYpxOGuvKerOv5Qyd+82a859QFkRyjCkWpxhK4RZ7aydqQQYN1bA4KbCEj82WNLaRX3fVPEWsYToWBJ19lBM8v0tKOdNBzpOklYxgq6pfs66pFxVvWzZA2MGdfjPyutXSAX8T+d7mxD2WZybm6+/+gvpPzP1U8wpOPIjIN3PQzhcdaYecOwEX8fPCedV+hMjqmNOwYQQMZuT+BdL86Z9mSAJJVxhLE0FU3KpXw13KrWa609uUV9zBjfrAIj96nkkPD81zf2iGot3cOl+vcDUoRq9I50XqrhA7IHyBw7GzjynBoPUFFfEheVTsQuWFncAgD/Lc8oGtilUc5ac5UpDRceTrG3OUOM81nNWZEzWFlBK7P6YMsYx/TGXvpAbuB3tg10HW/t6FJijrzi8d+GpQOVbBJsR+dL4k5ZWqUTetOtRkJTsLgcEaokcDQ8B3z4rTi5SThyI/0p0EcmgEfpszx+KT7b9giB5UKWG0ANmpOxvFMO1/lL4XbjibhVCshIp6zP7gN0UyKzgpksBJl/LfK3hYx8byuPGtG+RHdpDrUyNpwsCjYNvO9VCxLxBiTC98veJs1nppfKxsFgPxq0pUzEBEm3AdGW+E2znLtL3n9B44gEvTe83Bmfj6NfJxV+ah3LO4THeojb4IzUcKG0vcNDBajmrspFNiKUmVfbcj9YLJZVsGI1wiLNfL4rQFDZJijaqbaHDBkxbvgiawT7bGlgQEbTSn4Q1fZBV1I8JCVsbz9aELB4Rw6bmo06IXhazpwT6LiDHeioNhryDiQbfq8Gsmspi38CehbItb+CJmH1NJZQe7cE7exsvWsEVIj8Wds8igEzT8D6chjnY7bNZfLCBJdmSuDmMrb3xoiV+2b/tL+JDjOFmBEDA2FmhDcjsGJ9yE2lACk0Mc9pLUTonUv+88mCvTxsN5CWwCBs6XY37Kj5uojhV53g5S8eNaN5AM3qdpTrQYJs72lc+NDSP4RXe8j/0w9xefQS+trNgw55Pl9uXZtk86mgbaWgsLqAP0IJX266sb5ArGgmsfmqGInOtXZdXUVeL95XgVH6Gr2JxBCROlbchhe1MGbxK7ItbOR7xiOKfGCMlVlUufgxw4sAVTpMuEx8XxWroTSbHcQtZjCWcYMs0CCu8wUDS52wv22L6t6z2y9y2vi6dyODSm/nJtDuLgGvA2xZauuFp2nAf3ot5jJfLDBa9cvCrS8kzHKnbp/tmtVw2/BNm/WXV90MqlW8oX7fz3r0/I9ZcKnAP7xtv/sb4GkFQfzaMcwnFl0ZmkTf8US4x1PRVn0Aqh+L6l/be9Wcqo2F2vt/ccHG682XB3AH/1X4/g1nnOte2Ewp2odAcRVUhimiKTqc4EmXJNVqILV+xdqhzqTsHlv6Xxg83cImOQ9THtlLnf2/NPFnn6nTWZtPBApOJtSyS+uAvoP+3d1/d6F68/oizA/F5Q4uv9uCTn3pNm/bfrX8tGJx/5aSnUoIRy74cx0+ko59d7NZW3rnzmBzwHnfnRuv+O/2rszbnWWtSfORmzEP+2VX/pP7DrzEKFWk70RLzJGru+OLgI0U53NFcl/HmCk+AD/Hwzbd1buoUErdxqew/VmYWPeEu1u0Cra1b9boh2SOVb6WOvzandlkmF4ANU3ts6L972iTk9yPYe7J2478T97yiuzAHR/p015ERZxP2hv6D2g5+GUmefjI2MmjYVGosa/5kvfxOi3bSsqThppNBTd9eqoeQvGF0GP9XJiYYx7nKzzizpX+jnonA3zzfr6/uP2YMCt5xToQ10zNMr+//JLvRz+WbWkJmnd9MgxP2/C/UyYTL8tMdfaLS9E1BV/Q5d78R9J+7/C3EdzfurYud+jXUiypP4bwnN8VEPhQb/PQvFTsG/JbX4x4X2TqAP2umiP1cuxspm5jggKeofOsE9bdOV6OK5R/a6PR5nAVUMb4Zylf1/xi53TZwinahOTyra+eYMODvgrTpHNIqOEPW+1j0tcN4cuYjX3LyA857rAL9W1s5m3mvxBW84np33GC3wtWtYfiZvAeC33why3eSpLKfXZ0z9m/aYvORLfu2OicvzHlrDeSfOO3H+PeKYMvz8cb/pnF3xcJt1cYZpZ9/lovPNP/Gix3VmNU82SeusGo6N3E+wPSpvVQuiHCJ3/lkGibN5CGDI1JNwW6+YHg0YdRzY+mflmp8LrTpAFjjwgch/EMUB4avf59sGfoq2TNr4Z/3tIi1FNmY/ZKFu/5NUy83SBVjJmOHTNfxdfyGMyNoSMvf7z6XEwHsJHAVzScd08D/ftcB4l8sGTaevl3Of+59njhZZL+p0eweyd+L8/ydOgG17mm4Eqh/pEtZ1lL97sPMd4R3hHeG/NyHmxG/fF7qqt/vFUM8vex0yfaafhIKqWxSdXRSdgwN01/1Tb4hsH42IBHJtm3nWRTE4OIBK47beP3XkwZaT/6eeRHkzrGXM9EreYtMg+//QUy8FNzqzJCWZk6Jaqm6CvdDYm5DUbepWkHoohXscE+XRtgqZzWiyM71A8pjbW4Z9nHpxJIc5W8707MO5SA8V0vH1cqkDi3hJOZBCMRPqJtNhAk13OnmhV/kqdHZzk49ppOkEKmXQPdHVQdk4RB93U9O6UwvLVzswe7YlG7DFzVYzMyxozOqnE5ihXlnjHRh+PLS0DLELTdTyYW0vLqBbJhWuhBfnQGoh0XA3hzB1ozqyu7fRWD4mqnUSiLoxkjzNpFT0uUrF6TyeVq9mEjm0NM01Zl/t6nWUY3Y3pk1v/VUKus+NR45zZvzH+2GGLR8ADpxTjEoQLbcv986f8aapacH1so9E6ZkD6KPUZquGqqBdJgVWXAzoLRTOjfYs3lePG6tqnswYRjj+GwYLLHlBZrSIpyQYn6odk9p8QCNXqKIzWvctiv9pmLDiBY/RNv3AAcQXI+ldGSj46hUFB5Bwr2F05N15oRKlYvohA9YJiWUOIxrHYcsRwtNW2dnmgP7rLcuOCvHqS9VL6DebZK1HCp3Z8hmwcMoj3Xa33ZPUPcMlcQhFfgCccAgTVtnD8aNduSMufkpYQMbb0aAuLupMaE138zNHACbD42DwC5IwLLi0PYFZuw9YN604cZi6nC1qIq4wSAiTks6t1zykmzATqSK3uh6jQG4MljLskhljxGb7adws65jRdfkwy33VC+m35wWpZMubmmSs3Zar7uKLZh+yM4Ek3clJJ4jtUa0onTY3jHhcROXkAUv5zaqCewz2CWAvqvhwzunAOopcIZkblKsqWB01fRd7sEXZvMRbvsQBRHNn+o+FUf6pwz4sM0BSUNuumNaP+q+Pq9RlKDqw+oWLVL7wE3OXO0EPyhCtLcpB5uZItkVdq/ZBbzkhvdJqf/D5lAyPa9l0Qo8KXgm9kkSdXtn4PHVVk+D5jMv1DEjM9+NNmb1u4deaJmPqu8LuVH0M6M/GxeM4RNCBu03WGb1ukfnVS/YyDC35ZiueAA/10gQYMI9j8RnnQzNG+HRz5jpO1hHDNastUanDRvXLd0enVw+OVpge6PmkD+qXOgxoT0vSWI+GlWmvhqNqwzRym3LtU+8/mAHtdZDE4uVmmqq06ehjVfsg48IVn+mMTYtYVg54ZOjKiuGh7WtzVHh9FE/VW6HryqpndWyvHnk4LXgOfhpnr+1n97Wp6uefh36++OhbMtzu3P5D1rw6p1j2xJY5NZFTpr1mFAERqxsP52h/243eb3vvwTWOy3UjgFN32uae1cMNiEjgZZk14wtOwN/D16lTgL/K0knC7YW/I2nFwl2dV/b112HWQPk3G4VA7RhooCBLzXcCiVofxYkuSztGFN4sxY5LZvYz7QuD25TF8iEcnXmFS9QrxU3relON/trR7Um+2eRdJp0M4zulTOAflhvla9BXzRKBV8JSY6eMHnXK+ebcnHVIZ9aSzl/KgmjdtLkzaT1tq+99PmhPAalTIafsUQohGbFAQBYPz6RhDQstIvc85EmJ6ahnJRxlCup6sTAzFbsq024AuXHlBx7k+q3PrpdJ4uIBmaoBJBrSAwuGhVOtTogu+gdTxIp64sy8MEUb+khxAWViZPTqeUHJ2Be/roCdyzsyvC2s72+AKOIKDdpCeernEMi1AbLki4NMp+qfIVPXrFsnUwOYwa7VfYOQMpjHoVg4mcpBrOvFPyqn27JrRG4qSn3cA1mHZii7qDoeO8ksmpSzOggp2JhwFd/JLiX28xUarVkn4GlnGJd1mCRbb36wPlgkNce/fOgiKjod3aiHg9cgwYLHrokSPvereQeTh+jkVT9HaDaFRLsDjraKm5/1MrWnPTeithb1fYncUM3eoWVLm53Q1bfI1YhB0Fa+n9a7THsjHLX58WNYh7KpjllB7GoKJEtSEx4z03Ztyq3TxjknVn9nfWxCaL3bEhBelQG5fRDFtmiIKPXYyPmm1rg2mJOPI8jSaejGefvk8UrU6iD9j970pSaINbTpxbH6W3PuBu88ty8v5AN0iEqr57FIxDMBpGsA+CKASb2lsvQ3VGXSgxSzt2PVu3vxj40mSmDLEinFYZZ14kv0oOT0mOZ6cDw8o06bLmvz2rH64148zZikohrHNf0CGbe92W0AVXlklyXPih5WOG8bAtoZhZ2uDTHh/ZBmU9PnDxorj030vVcmtQRUVXNmhOZ5Yr+61khqT5jt0tiZn1YEu6JtRPGorXyBsxykrzyxv23SY28q1Qi8HbN1fFyg7VIZIUnqKv+5oQy8JufCOARuTI9VUdO4JDbUqVdx29CPo/HWh/cNl9MTeI/J4a/M8anGf6rfYc3LaceFWuVXioxPSY8Pk+ZazC6KdfFfkAb2V/WoQm9RAQyYTV3fZhQNF0bNqKDbBmAiU5Ia8difxyrABwrEJ9s+XBNgCPhOYAyxe4ZBiflmG/U6oUEn+mbh6i143ykMnBzGB1SH+9hHlt2vo4hlObS6vdLt86g49MYWo7ttvyvjGGUzB/SFT8t12OJLKpZ8ML4+SEQKzFPe7dan7mz2Jg3GGKqIG5cpNvOBN6pPV92dJBlD4M68kWSGF0NZAb7KLK7BhZYbMnzJas7fEe0GxqtocSlwSnmgVTvZDBMY9Grq3G/2+t+cBcoSddHceLV+fMzzK7OV5SU5zpwvp5xk9qSbES8X1ZX6OnHvKwhvE9lz58xr5+ra4dTVLyEk0ArUZMMo1f8xEXw16EShGxyF7q87+0LxRST4ykN6eqdy9hZ++wHNCjX3RhPMGJjXBTTbyWzuelDrtLeL5YzyqdjvgmaZlId1WjWNk+XtVqaNvwA+8JupYGGbXlenBs8ofX04p6Fzv/Wk0pLpd1XvtZRlQOhfTlfk7Hauz7kkRta/jE2fJ8Kr+gwVe01+tk0wHF2PX5tL9WBGQV96mLU6s2Ie6/Vnn5ueTPNM0jAXrwJfk0EPHn0ubavdqw4w4nF9AuMGEQn1gNk+1AOO82S7csWFbuFhlqKal55dgpUYTKfwnAVX81Jrg+pdn4b1KmsM5zQ6qNsl776IslP1d6uaw1GhCX87sYtZUYx+BbYPHgmRGtYGCR+6v3d23sV8k4oKoW7bhkSbR2VWh+1fwAYtPNjS3InEu6gVMhsz9jXqIp9dqUQTzvP0l7V9xRyjdy8EAbWNREysXzCyMK2Zgo6P3m6by/JLJRrbek/35KEtuhkidAD6i6tB4Uqdm441TLOhuh7osS6cgkT11nkuQnIA4T6x3TcyIDuEy6lhi0QePGCLplG1EPkqqJqnNguOaOAU/5c+n/7el3pkeLzJLEsqa5SUeM1a/74deC2RpGhRcTyxXY9iS9goF3T1AGbWSZdWsIrB4ftp9vfq5oPpMWd5Di56DYWRPl3bMnzqVgVJu76Ugo6o14mmk5orhpkrnHdc8f5IcfnOZM4yhC+IuPIz4rqr1Of+hEaiQU0kflpK4RDV6US1KJ0gSe9kA5XlwPahsoy2Iv9p3HmrU6ifim96dKVUJAibj7CVlYOw0PmgEmTZZ8Xrpf2RtIr8JwsRZdPzMGDOURW9TF1k+PAKU92jHQ9nRghWnD7xc2eW+9bUzAymKpGZNpt8APoI1lxb5D1KIxTjnEYohDFKDGN137YvNOJ9vUqxtzE5kU414K1lFTc/O2zfEzE/7+in89jzeELzTbjLq5zP4lyCqlbMNETuG7Y2FXxaUz0ssD4dYnnc9EZUJFCzJ2h1XKPAde4n13zpJuYRBaeyTMLB7uWyYgTfwNg8ImoNW4M7Of4wJz/MxLzx/ZdwOrZvWe5eabgxzSWxTG8Ftln2l41Dnofxk8L06qw45uqHRjh0ZuHLgMw/7NXycmjV1j/qDXfAPTtTYe86pTavKnw5utedqelSQLZYI3xLZ6/4thU2zxvBLtamQVDGdmWUlbhKjnnpL3amGnVNWQVo54m8RnoTv3EuSyYaLX9uNXHuhUJFpYCvkgwO92bNvyVqGUTt4C+bjJ5ULrRQxlqpbAKrcv7QU6QN7E1RgO0UxY6mOvGR7ARq03fjdFOVOAqOHTF2EA128sPR328TbNAqKEyc5wt4sMqfIA4niEVcwxyXcxaYoj1NnDndF4Rr7EXP3UfncynKhvGcewhhY7axSDTV3WW4iMaM6HsfarJxqc2Z8NLBtI0Kr6pkdU13tGVUH2/soaWYQZAygk3BMJ+k/4rX5dbblkVlq69UPbO/O6H0FhZgjJp+FD1d+Dd03bbRlEj9yV/CWgZSJsFPPSEd3SksvJYvhOj4ZvKMvuZONlH5mzVx5nhxRSGqDG/syYZcsNsOnPu+/ZqysfIjh8ag8BeHuI2crIay9LqqnzbJ8xAYKtM+N8dfIqEtmjEljp4cGLLAwbQD92vqlXK7Zy3KxlahXrmlzKr/nDGMTUwZ3LlEj34OAr4PZWr9akP/qg9Ez7JhhBAXUzdIB/m0F8YQNGLMWhPJZ8xMMNVD1ddFLTL9WA0sI8u9eM4wc3z+p2tiRw3sBNvcOblBj240CXFUhxAIFRG2uaa3Nky/oBPSuGz+6/gSqkbPxWAUBsApYG9oagOUa+IQsD3Yr2rrgW//B1BLAwQUAAIACAArem9MFQUy+E0AAABqAAAAGwAAAHVuaXZlcnNhbC91bml2ZXJzYWwucG5nLnhtbLOxr8jNUShLLSrOzM+zVTLUM1Cyt+PlsikoSi3LTC1XqACKAQUhQEmh0lbJxAjBLc9MKcmwVTI3MkWIZaRmpmeU2CqZmpjABfWBRgIAUEsBAgAAFAACAAgAUXpvTD08L9HBAAAA5QEAABoAAAAAAAAAAQAAAAAAAAAAAHVuaXZlcnNhbC9pMThuX3ByZXNldHMueG1sUEsBAgAAFAACAAgAUXpvTP59L/dkAAAAZQAAABwAAAAAAAAAAQAAAAAA+QAAAHVuaXZlcnNhbC9sb2NhbF9zZXR0aW5ncy54bWxQSwECAAAUAAIACABElFdHI7RO+/sCAACwCAAAFAAAAAAAAAABAAAAAACXAQAAdW5pdmVyc2FsL3BsYXllci54bWxQSwECAAAUAAIACABRem9Mt34rbWQBAADvAgAAKQAAAAAAAAABAAAAAADEBAAAdW5pdmVyc2FsL3NraW5fY3VzdG9taXphdGlvbl9zZXR0aW5ncy54bWxQSwECAAAUAAIACAArem9MeUrqAmUqAAA+SAAAFwAAAAAAAAAAAAAAAABvBgAAdW5pdmVyc2FsL3VuaXZlcnNhbC5wbmdQSwECAAAUAAIACAArem9MFQUy+E0AAABqAAAAGwAAAAAAAAABAAAAAAAJMQAAdW5pdmVyc2FsL3VuaXZlcnNhbC5wbmcueG1sUEsFBgAAAAAGAAYAuQEAAI8xAAAAAA=="/>
  <p:tag name="ISPRING_PRESENTATION_TITLE" val="演示文稿1"/>
  <p:tag name="ISPRING_ULTRA_SCORM_COURSE_ID" val="4C932017-8D67-43A0-9751-2BEC31E52CC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hnbwxet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5696</TotalTime>
  <Words>1188</Words>
  <Application>Microsoft Office PowerPoint</Application>
  <PresentationFormat>宽屏</PresentationFormat>
  <Paragraphs>227</Paragraphs>
  <Slides>31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9" baseType="lpstr">
      <vt:lpstr>Arial Unicode MS</vt:lpstr>
      <vt:lpstr>等线</vt:lpstr>
      <vt:lpstr>微软雅黑</vt:lpstr>
      <vt:lpstr>Agency FB</vt:lpstr>
      <vt:lpstr>Arial</vt:lpstr>
      <vt:lpstr>Calibri</vt:lpstr>
      <vt:lpstr>Cambria Math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黑色点线</dc:title>
  <dc:creator>第一PPT</dc:creator>
  <cp:keywords>www.1ppt.com</cp:keywords>
  <dc:description>www.1ppt.com</dc:description>
  <cp:lastModifiedBy>A X</cp:lastModifiedBy>
  <cp:revision>175</cp:revision>
  <dcterms:created xsi:type="dcterms:W3CDTF">2018-03-15T15:36:21Z</dcterms:created>
  <dcterms:modified xsi:type="dcterms:W3CDTF">2021-03-31T07:02:35Z</dcterms:modified>
  <cp:contentStatus>https:/shop410307923.taobao.com;</cp:contentStatus>
</cp:coreProperties>
</file>