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1" r:id="rId9"/>
    <p:sldId id="267" r:id="rId10"/>
    <p:sldId id="268" r:id="rId11"/>
    <p:sldId id="274" r:id="rId12"/>
    <p:sldId id="270" r:id="rId13"/>
    <p:sldId id="269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6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DD8A-9625-4E64-9E8E-1740E8BDE163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8BDC-C52E-42F5-9526-709844DA79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96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48BDC-C52E-42F5-9526-709844DA79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53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48BDC-C52E-42F5-9526-709844DA79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7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D48BDC-C52E-42F5-9526-709844DA79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4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1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5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8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14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36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9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7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61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2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07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1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15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83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29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99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2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12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6C7AB4-0F7C-412F-878A-8F19B4451CCD}" type="datetimeFigureOut">
              <a:rPr lang="zh-CN" altLang="en-US" smtClean="0"/>
              <a:t>2019/4/1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6F50B8-FAF2-40FE-AC2B-4A76CC9A25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52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A2907-E43A-4094-B34D-D9D2CDBC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048608"/>
            <a:ext cx="9440034" cy="1211053"/>
          </a:xfrm>
        </p:spPr>
        <p:txBody>
          <a:bodyPr>
            <a:normAutofit/>
          </a:bodyPr>
          <a:lstStyle/>
          <a:p>
            <a:r>
              <a:rPr lang="zh-CN" altLang="en-US" sz="6600">
                <a:latin typeface="造字工房悦圆演示版常规体" pitchFamily="50" charset="-122"/>
                <a:ea typeface="造字工房悦圆演示版常规体" pitchFamily="50" charset="-122"/>
              </a:rPr>
              <a:t>字典树与</a:t>
            </a:r>
            <a:r>
              <a:rPr lang="en-US" altLang="zh-CN" sz="6600">
                <a:latin typeface="造字工房悦圆演示版常规体" pitchFamily="50" charset="-122"/>
                <a:ea typeface="造字工房悦圆演示版常规体" pitchFamily="50" charset="-122"/>
              </a:rPr>
              <a:t>AC</a:t>
            </a:r>
            <a:r>
              <a:rPr lang="zh-CN" altLang="en-US" sz="6600">
                <a:latin typeface="造字工房悦圆演示版常规体" pitchFamily="50" charset="-122"/>
                <a:ea typeface="造字工房悦圆演示版常规体" pitchFamily="50" charset="-122"/>
              </a:rPr>
              <a:t>自动机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0AE24B-704D-428D-805E-3DFBF7220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5414" y="3598340"/>
            <a:ext cx="2785313" cy="1049867"/>
          </a:xfrm>
        </p:spPr>
        <p:txBody>
          <a:bodyPr/>
          <a:lstStyle/>
          <a:p>
            <a:r>
              <a:rPr lang="zh-CN" altLang="en-US">
                <a:latin typeface="造字工房悦圆演示版常规体" pitchFamily="50" charset="-122"/>
                <a:ea typeface="造字工房悦圆演示版常规体" pitchFamily="50" charset="-122"/>
              </a:rPr>
              <a:t>彭翔宇 </a:t>
            </a:r>
            <a:r>
              <a:rPr lang="en-US" altLang="zh-CN">
                <a:latin typeface="造字工房悦圆演示版常规体" pitchFamily="50" charset="-122"/>
                <a:ea typeface="造字工房悦圆演示版常规体" pitchFamily="50" charset="-122"/>
              </a:rPr>
              <a:t>171860547</a:t>
            </a:r>
            <a:endParaRPr lang="zh-CN" altLang="en-US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7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C639716-2C13-4C21-89DC-13BF9FCB615A}"/>
              </a:ext>
            </a:extLst>
          </p:cNvPr>
          <p:cNvSpPr txBox="1"/>
          <p:nvPr/>
        </p:nvSpPr>
        <p:spPr>
          <a:xfrm>
            <a:off x="729644" y="2737338"/>
            <a:ext cx="509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KMP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：线性字符串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失配边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0E244C-F593-4594-B981-47FE267E238D}"/>
              </a:ext>
            </a:extLst>
          </p:cNvPr>
          <p:cNvSpPr txBox="1"/>
          <p:nvPr/>
        </p:nvSpPr>
        <p:spPr>
          <a:xfrm>
            <a:off x="729644" y="3346938"/>
            <a:ext cx="412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AC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自动机：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Trie+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失配边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D0DB33-0B9B-4D79-97BA-1451A760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4" y="765234"/>
            <a:ext cx="8171064" cy="13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5492A6-1D70-49B0-A9AB-416F6F542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31" y="627673"/>
            <a:ext cx="5809524" cy="45142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A9A7FF7-6E39-47C8-8AAC-E5D59A1FE7CF}"/>
              </a:ext>
            </a:extLst>
          </p:cNvPr>
          <p:cNvSpPr txBox="1"/>
          <p:nvPr/>
        </p:nvSpPr>
        <p:spPr>
          <a:xfrm>
            <a:off x="7075247" y="2474893"/>
            <a:ext cx="465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ch[j][c]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j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的第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个子结点</a:t>
            </a: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ch[j][c]=0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：该子结点不存在</a:t>
            </a:r>
          </a:p>
        </p:txBody>
      </p:sp>
    </p:spTree>
    <p:extLst>
      <p:ext uri="{BB962C8B-B14F-4D97-AF65-F5344CB8AC3E}">
        <p14:creationId xmlns:p14="http://schemas.microsoft.com/office/powerpoint/2010/main" val="229018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83C679F-F274-4437-A05F-A3829762FB4C}"/>
              </a:ext>
            </a:extLst>
          </p:cNvPr>
          <p:cNvCxnSpPr>
            <a:cxnSpLocks/>
            <a:stCxn id="22" idx="2"/>
            <a:endCxn id="23" idx="5"/>
          </p:cNvCxnSpPr>
          <p:nvPr/>
        </p:nvCxnSpPr>
        <p:spPr>
          <a:xfrm flipH="1" flipV="1">
            <a:off x="1914341" y="3033714"/>
            <a:ext cx="1010110" cy="2452942"/>
          </a:xfrm>
          <a:prstGeom prst="straightConnector1">
            <a:avLst/>
          </a:prstGeom>
          <a:ln w="127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6C018443-5E5B-4377-9C66-D0DAD06416C0}"/>
              </a:ext>
            </a:extLst>
          </p:cNvPr>
          <p:cNvCxnSpPr>
            <a:cxnSpLocks/>
            <a:stCxn id="18" idx="1"/>
            <a:endCxn id="23" idx="5"/>
          </p:cNvCxnSpPr>
          <p:nvPr/>
        </p:nvCxnSpPr>
        <p:spPr>
          <a:xfrm flipH="1" flipV="1">
            <a:off x="1914341" y="3033714"/>
            <a:ext cx="2143355" cy="1691801"/>
          </a:xfrm>
          <a:prstGeom prst="straightConnector1">
            <a:avLst/>
          </a:prstGeom>
          <a:ln w="127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C639716-2C13-4C21-89DC-13BF9FCB615A}"/>
              </a:ext>
            </a:extLst>
          </p:cNvPr>
          <p:cNvSpPr txBox="1"/>
          <p:nvPr/>
        </p:nvSpPr>
        <p:spPr>
          <a:xfrm>
            <a:off x="614271" y="437952"/>
            <a:ext cx="546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如何理解多维情况下的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fail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边？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B869396-2168-45F6-87C4-E20A9656E1A5}"/>
              </a:ext>
            </a:extLst>
          </p:cNvPr>
          <p:cNvSpPr/>
          <p:nvPr/>
        </p:nvSpPr>
        <p:spPr>
          <a:xfrm>
            <a:off x="2963008" y="2650974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h</a:t>
            </a:r>
            <a:endParaRPr lang="zh-CN" altLang="en-US" sz="280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7266B84-CDAA-4108-BA5C-E586AF4047B7}"/>
              </a:ext>
            </a:extLst>
          </p:cNvPr>
          <p:cNvSpPr/>
          <p:nvPr/>
        </p:nvSpPr>
        <p:spPr>
          <a:xfrm>
            <a:off x="2942308" y="3657525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e</a:t>
            </a:r>
            <a:endParaRPr lang="zh-CN" altLang="en-US" sz="280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74CA3E9-D0DF-4EF6-8BAF-3521834C8332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3166512" y="3099382"/>
            <a:ext cx="20700" cy="558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FF903D82-8EE6-4F03-96FD-83BAF699B1A6}"/>
              </a:ext>
            </a:extLst>
          </p:cNvPr>
          <p:cNvSpPr/>
          <p:nvPr/>
        </p:nvSpPr>
        <p:spPr>
          <a:xfrm>
            <a:off x="3992303" y="3657525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i</a:t>
            </a:r>
            <a:endParaRPr lang="zh-CN" altLang="en-US" sz="280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D3A21C0-264D-4163-9295-5C16D2212EAD}"/>
              </a:ext>
            </a:extLst>
          </p:cNvPr>
          <p:cNvCxnSpPr>
            <a:cxnSpLocks/>
            <a:stCxn id="15" idx="0"/>
            <a:endCxn id="10" idx="5"/>
          </p:cNvCxnSpPr>
          <p:nvPr/>
        </p:nvCxnSpPr>
        <p:spPr>
          <a:xfrm flipH="1" flipV="1">
            <a:off x="3345748" y="3033714"/>
            <a:ext cx="870759" cy="623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651F3E4-CDBB-46DC-87BE-61E45BB06274}"/>
              </a:ext>
            </a:extLst>
          </p:cNvPr>
          <p:cNvCxnSpPr>
            <a:cxnSpLocks/>
          </p:cNvCxnSpPr>
          <p:nvPr/>
        </p:nvCxnSpPr>
        <p:spPr>
          <a:xfrm flipV="1">
            <a:off x="4215044" y="4105933"/>
            <a:ext cx="0" cy="55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866AFEA6-364C-4922-9D69-3FBDBD46F156}"/>
              </a:ext>
            </a:extLst>
          </p:cNvPr>
          <p:cNvSpPr/>
          <p:nvPr/>
        </p:nvSpPr>
        <p:spPr>
          <a:xfrm>
            <a:off x="3992028" y="4659847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s</a:t>
            </a:r>
            <a:endParaRPr lang="zh-CN" altLang="en-US" sz="2800">
              <a:solidFill>
                <a:schemeClr val="tx1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196265E-CB6D-440E-965A-CBE301E2D2CB}"/>
              </a:ext>
            </a:extLst>
          </p:cNvPr>
          <p:cNvCxnSpPr>
            <a:cxnSpLocks/>
            <a:stCxn id="20" idx="0"/>
            <a:endCxn id="12" idx="4"/>
          </p:cNvCxnSpPr>
          <p:nvPr/>
        </p:nvCxnSpPr>
        <p:spPr>
          <a:xfrm flipV="1">
            <a:off x="3163854" y="4105933"/>
            <a:ext cx="2658" cy="357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907A22A4-8C67-4D61-BDE4-E7583FCD5A1E}"/>
              </a:ext>
            </a:extLst>
          </p:cNvPr>
          <p:cNvSpPr/>
          <p:nvPr/>
        </p:nvSpPr>
        <p:spPr>
          <a:xfrm>
            <a:off x="2939650" y="4463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r</a:t>
            </a:r>
            <a:endParaRPr lang="zh-CN" altLang="en-US" sz="280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4247FA5-EB19-4BA0-9262-0804F49FEC1D}"/>
              </a:ext>
            </a:extLst>
          </p:cNvPr>
          <p:cNvCxnSpPr>
            <a:cxnSpLocks/>
            <a:stCxn id="22" idx="0"/>
            <a:endCxn id="20" idx="4"/>
          </p:cNvCxnSpPr>
          <p:nvPr/>
        </p:nvCxnSpPr>
        <p:spPr>
          <a:xfrm flipV="1">
            <a:off x="3148655" y="4912128"/>
            <a:ext cx="15199" cy="350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1FD7A59E-B0A1-493B-AABF-24BC9AED0564}"/>
              </a:ext>
            </a:extLst>
          </p:cNvPr>
          <p:cNvSpPr/>
          <p:nvPr/>
        </p:nvSpPr>
        <p:spPr>
          <a:xfrm>
            <a:off x="2924451" y="5262452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s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D6E237E3-18BD-4DDF-9304-DD17F9806D9F}"/>
              </a:ext>
            </a:extLst>
          </p:cNvPr>
          <p:cNvSpPr/>
          <p:nvPr/>
        </p:nvSpPr>
        <p:spPr>
          <a:xfrm>
            <a:off x="1531601" y="2650974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s</a:t>
            </a:r>
            <a:endParaRPr lang="zh-CN" altLang="en-US" sz="280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9647A184-E977-475F-8D6F-7A337AAA1204}"/>
              </a:ext>
            </a:extLst>
          </p:cNvPr>
          <p:cNvSpPr/>
          <p:nvPr/>
        </p:nvSpPr>
        <p:spPr>
          <a:xfrm>
            <a:off x="2246709" y="1853888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CBAC17F-F351-41B5-AD29-F13C8C61DFD5}"/>
              </a:ext>
            </a:extLst>
          </p:cNvPr>
          <p:cNvSpPr/>
          <p:nvPr/>
        </p:nvSpPr>
        <p:spPr>
          <a:xfrm>
            <a:off x="1521159" y="3795735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h</a:t>
            </a:r>
            <a:endParaRPr lang="zh-CN" altLang="en-US" sz="280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785D4AE-5C37-4787-A683-2695E7932D73}"/>
              </a:ext>
            </a:extLst>
          </p:cNvPr>
          <p:cNvSpPr/>
          <p:nvPr/>
        </p:nvSpPr>
        <p:spPr>
          <a:xfrm>
            <a:off x="1514107" y="4865677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e</a:t>
            </a:r>
            <a:endParaRPr lang="zh-CN" altLang="en-US" sz="280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2BF6B67-1A0C-4DCF-8CA7-1DF36D17D91C}"/>
              </a:ext>
            </a:extLst>
          </p:cNvPr>
          <p:cNvCxnSpPr>
            <a:cxnSpLocks/>
            <a:stCxn id="25" idx="0"/>
            <a:endCxn id="23" idx="4"/>
          </p:cNvCxnSpPr>
          <p:nvPr/>
        </p:nvCxnSpPr>
        <p:spPr>
          <a:xfrm flipV="1">
            <a:off x="1745363" y="3099382"/>
            <a:ext cx="10442" cy="696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4FBE10C-BAF8-4CA6-8918-4C49D6BC4A6D}"/>
              </a:ext>
            </a:extLst>
          </p:cNvPr>
          <p:cNvCxnSpPr>
            <a:cxnSpLocks/>
            <a:stCxn id="26" idx="0"/>
            <a:endCxn id="25" idx="4"/>
          </p:cNvCxnSpPr>
          <p:nvPr/>
        </p:nvCxnSpPr>
        <p:spPr>
          <a:xfrm flipV="1">
            <a:off x="1738311" y="4244143"/>
            <a:ext cx="7052" cy="621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A69614D-EA0F-43FC-A005-5EAF4E291158}"/>
              </a:ext>
            </a:extLst>
          </p:cNvPr>
          <p:cNvCxnSpPr>
            <a:cxnSpLocks/>
            <a:stCxn id="23" idx="7"/>
            <a:endCxn id="24" idx="3"/>
          </p:cNvCxnSpPr>
          <p:nvPr/>
        </p:nvCxnSpPr>
        <p:spPr>
          <a:xfrm flipV="1">
            <a:off x="1914341" y="2236628"/>
            <a:ext cx="398036" cy="480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25ED005-6E05-4B80-92B6-90DE48D37692}"/>
              </a:ext>
            </a:extLst>
          </p:cNvPr>
          <p:cNvCxnSpPr>
            <a:cxnSpLocks/>
            <a:stCxn id="10" idx="1"/>
            <a:endCxn id="24" idx="5"/>
          </p:cNvCxnSpPr>
          <p:nvPr/>
        </p:nvCxnSpPr>
        <p:spPr>
          <a:xfrm flipH="1" flipV="1">
            <a:off x="2629449" y="2236628"/>
            <a:ext cx="399227" cy="480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88B2D49A-1A93-4AFC-A5FF-48F4F31A3077}"/>
              </a:ext>
            </a:extLst>
          </p:cNvPr>
          <p:cNvSpPr txBox="1"/>
          <p:nvPr/>
        </p:nvSpPr>
        <p:spPr>
          <a:xfrm>
            <a:off x="990236" y="1109293"/>
            <a:ext cx="386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{ he , his , hers , she }</a:t>
            </a:r>
            <a:endParaRPr lang="zh-CN" altLang="en-US" sz="280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95ED905-89CB-4087-93E8-0B945E598038}"/>
              </a:ext>
            </a:extLst>
          </p:cNvPr>
          <p:cNvSpPr txBox="1"/>
          <p:nvPr/>
        </p:nvSpPr>
        <p:spPr>
          <a:xfrm>
            <a:off x="1246082" y="2505846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0C08BCD-864C-450F-B72D-C4BEB1EDDE8A}"/>
              </a:ext>
            </a:extLst>
          </p:cNvPr>
          <p:cNvSpPr txBox="1"/>
          <p:nvPr/>
        </p:nvSpPr>
        <p:spPr>
          <a:xfrm>
            <a:off x="3376750" y="2531976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E37F33C-1FB2-435D-89AB-393C192A2A3D}"/>
              </a:ext>
            </a:extLst>
          </p:cNvPr>
          <p:cNvSpPr txBox="1"/>
          <p:nvPr/>
        </p:nvSpPr>
        <p:spPr>
          <a:xfrm>
            <a:off x="1249100" y="3650607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350F6AD-4F3D-4F40-8902-282AC74465C7}"/>
              </a:ext>
            </a:extLst>
          </p:cNvPr>
          <p:cNvSpPr txBox="1"/>
          <p:nvPr/>
        </p:nvSpPr>
        <p:spPr>
          <a:xfrm>
            <a:off x="2664983" y="3516129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555C8B6D-C115-4C2A-9ACB-166056F1F5D2}"/>
              </a:ext>
            </a:extLst>
          </p:cNvPr>
          <p:cNvSpPr txBox="1"/>
          <p:nvPr/>
        </p:nvSpPr>
        <p:spPr>
          <a:xfrm>
            <a:off x="4420058" y="3489759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5</a:t>
            </a:r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3FA24AF1-DE45-415A-BD3E-1CCA73CCE5CB}"/>
              </a:ext>
            </a:extLst>
          </p:cNvPr>
          <p:cNvSpPr txBox="1"/>
          <p:nvPr/>
        </p:nvSpPr>
        <p:spPr>
          <a:xfrm>
            <a:off x="1235517" y="4716292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6</a:t>
            </a:r>
            <a:endParaRPr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E2256785-4A1A-4471-8CFF-C11A193DE130}"/>
              </a:ext>
            </a:extLst>
          </p:cNvPr>
          <p:cNvSpPr txBox="1"/>
          <p:nvPr/>
        </p:nvSpPr>
        <p:spPr>
          <a:xfrm>
            <a:off x="2646529" y="4292850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7</a:t>
            </a:r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1B629F55-4F54-43CA-9E07-61723824CCE3}"/>
              </a:ext>
            </a:extLst>
          </p:cNvPr>
          <p:cNvSpPr txBox="1"/>
          <p:nvPr/>
        </p:nvSpPr>
        <p:spPr>
          <a:xfrm>
            <a:off x="4442815" y="4471717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8</a:t>
            </a:r>
            <a:endParaRPr lang="zh-CN" altLang="en-US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1728128-A42C-429B-B999-B37C31FC4CDF}"/>
              </a:ext>
            </a:extLst>
          </p:cNvPr>
          <p:cNvSpPr txBox="1"/>
          <p:nvPr/>
        </p:nvSpPr>
        <p:spPr>
          <a:xfrm>
            <a:off x="2664983" y="5142982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9</a:t>
            </a:r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3CCACFE-382E-4960-AA37-3D59BB8FAA7C}"/>
              </a:ext>
            </a:extLst>
          </p:cNvPr>
          <p:cNvSpPr txBox="1"/>
          <p:nvPr/>
        </p:nvSpPr>
        <p:spPr>
          <a:xfrm>
            <a:off x="1980009" y="1672407"/>
            <a:ext cx="39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</a:t>
            </a:r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0DCA2A5-1FDA-435F-B551-50312CCA3F6F}"/>
              </a:ext>
            </a:extLst>
          </p:cNvPr>
          <p:cNvSpPr txBox="1"/>
          <p:nvPr/>
        </p:nvSpPr>
        <p:spPr>
          <a:xfrm>
            <a:off x="6208338" y="1577137"/>
            <a:ext cx="47316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令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s[j]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表示从根到</a:t>
            </a:r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j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节点路径上的字符所构成的字符串</a:t>
            </a:r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则</a:t>
            </a:r>
            <a:r>
              <a:rPr lang="en-US" altLang="zh-CN" sz="32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s[ f[j] ]</a:t>
            </a:r>
            <a:r>
              <a:rPr lang="zh-CN" altLang="en-US" sz="32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32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s[j]</a:t>
            </a:r>
            <a:r>
              <a:rPr lang="zh-CN" altLang="en-US" sz="32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的最长后缀</a:t>
            </a:r>
            <a:endParaRPr lang="en-US" altLang="zh-CN" sz="320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2D2C977-1405-4745-AA46-9090B4AC3523}"/>
              </a:ext>
            </a:extLst>
          </p:cNvPr>
          <p:cNvSpPr/>
          <p:nvPr/>
        </p:nvSpPr>
        <p:spPr>
          <a:xfrm>
            <a:off x="6265566" y="367686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f[3]=2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853092D-1138-428D-8266-484D37DC5939}"/>
              </a:ext>
            </a:extLst>
          </p:cNvPr>
          <p:cNvSpPr/>
          <p:nvPr/>
        </p:nvSpPr>
        <p:spPr>
          <a:xfrm>
            <a:off x="7637773" y="367686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f[6]=4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C14CC9F-4CD2-40B1-946C-CF367072A228}"/>
              </a:ext>
            </a:extLst>
          </p:cNvPr>
          <p:cNvSpPr/>
          <p:nvPr/>
        </p:nvSpPr>
        <p:spPr>
          <a:xfrm>
            <a:off x="9047488" y="3676862"/>
            <a:ext cx="1789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f[8]=f[9]=1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A2730B0E-5C93-4267-8C5F-CA93183DD358}"/>
              </a:ext>
            </a:extLst>
          </p:cNvPr>
          <p:cNvCxnSpPr>
            <a:stCxn id="25" idx="7"/>
            <a:endCxn id="10" idx="3"/>
          </p:cNvCxnSpPr>
          <p:nvPr/>
        </p:nvCxnSpPr>
        <p:spPr>
          <a:xfrm flipV="1">
            <a:off x="1903899" y="3033714"/>
            <a:ext cx="1124777" cy="827689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FD8022B0-7C6E-4FA7-B0E3-32EE92667EFD}"/>
              </a:ext>
            </a:extLst>
          </p:cNvPr>
          <p:cNvCxnSpPr>
            <a:cxnSpLocks/>
            <a:stCxn id="26" idx="7"/>
            <a:endCxn id="12" idx="3"/>
          </p:cNvCxnSpPr>
          <p:nvPr/>
        </p:nvCxnSpPr>
        <p:spPr>
          <a:xfrm flipV="1">
            <a:off x="1896847" y="4040265"/>
            <a:ext cx="1111129" cy="891080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7CA50A47-C656-43D4-B452-3C977F5C5006}"/>
              </a:ext>
            </a:extLst>
          </p:cNvPr>
          <p:cNvSpPr/>
          <p:nvPr/>
        </p:nvSpPr>
        <p:spPr>
          <a:xfrm>
            <a:off x="6265568" y="4133163"/>
            <a:ext cx="3279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其他结点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k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f[k]=0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8DE82B7-A1D1-41D9-90D7-6DC143F95000}"/>
              </a:ext>
            </a:extLst>
          </p:cNvPr>
          <p:cNvSpPr/>
          <p:nvPr/>
        </p:nvSpPr>
        <p:spPr>
          <a:xfrm>
            <a:off x="6265565" y="4963436"/>
            <a:ext cx="42451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状态转移的过程就是沿着树边和</a:t>
            </a:r>
            <a:r>
              <a:rPr lang="en-US" altLang="zh-CN" sz="28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fail</a:t>
            </a:r>
            <a:r>
              <a:rPr lang="zh-CN" altLang="en-US" sz="280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边走的过程</a:t>
            </a:r>
          </a:p>
        </p:txBody>
      </p:sp>
    </p:spTree>
    <p:extLst>
      <p:ext uri="{BB962C8B-B14F-4D97-AF65-F5344CB8AC3E}">
        <p14:creationId xmlns:p14="http://schemas.microsoft.com/office/powerpoint/2010/main" val="40235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0F6C90A-3710-4E03-B225-B129C788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51" y="1142892"/>
            <a:ext cx="5235376" cy="49350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FD04C3-5219-4D46-9D49-B0FD2783D943}"/>
              </a:ext>
            </a:extLst>
          </p:cNvPr>
          <p:cNvSpPr txBox="1"/>
          <p:nvPr/>
        </p:nvSpPr>
        <p:spPr>
          <a:xfrm>
            <a:off x="536331" y="356011"/>
            <a:ext cx="268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Question</a:t>
            </a:r>
            <a:endParaRPr lang="zh-CN" altLang="en-US" sz="36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B8A9BD-6F16-4684-B2FE-50BF68B4006E}"/>
              </a:ext>
            </a:extLst>
          </p:cNvPr>
          <p:cNvSpPr txBox="1"/>
          <p:nvPr/>
        </p:nvSpPr>
        <p:spPr>
          <a:xfrm>
            <a:off x="6731977" y="356011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Hint</a:t>
            </a:r>
            <a:endParaRPr lang="zh-CN" altLang="en-US" sz="36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715AFE-B461-44CD-9E25-E2B96AAC78F5}"/>
              </a:ext>
            </a:extLst>
          </p:cNvPr>
          <p:cNvSpPr txBox="1"/>
          <p:nvPr/>
        </p:nvSpPr>
        <p:spPr>
          <a:xfrm>
            <a:off x="1556241" y="4976445"/>
            <a:ext cx="307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while(j &amp;&amp; !ch[j][i])  j=f[j]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D12517B-B59B-4A46-BAD9-0DF86C56C406}"/>
              </a:ext>
            </a:extLst>
          </p:cNvPr>
          <p:cNvSpPr txBox="1"/>
          <p:nvPr/>
        </p:nvSpPr>
        <p:spPr>
          <a:xfrm>
            <a:off x="1584554" y="5328192"/>
            <a:ext cx="307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f[v]=ch[j][i]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4E77960-1FAF-4A69-9C75-7408DD14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29" y="1142892"/>
            <a:ext cx="5076190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5A9326B-E5E9-4DF1-A965-4917B94B989D}"/>
              </a:ext>
            </a:extLst>
          </p:cNvPr>
          <p:cNvSpPr txBox="1"/>
          <p:nvPr/>
        </p:nvSpPr>
        <p:spPr>
          <a:xfrm>
            <a:off x="668215" y="606669"/>
            <a:ext cx="182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复杂度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7C1EBB4-1456-45B7-86FE-E46F5A7D0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537970"/>
                  </p:ext>
                </p:extLst>
              </p:nvPr>
            </p:nvGraphicFramePr>
            <p:xfrm>
              <a:off x="1926493" y="2003343"/>
              <a:ext cx="8127999" cy="1642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3124343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53403483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333871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建</a:t>
                          </a:r>
                          <a:r>
                            <a:rPr lang="en-US" altLang="zh-CN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Trie</a:t>
                          </a:r>
                          <a:endParaRPr lang="zh-CN" altLang="en-US" sz="2800" b="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预处理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匹配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4407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zh-CN" alt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zh-CN" altLang="en-US" sz="2800" b="0" i="1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tx1"/>
                              </a:solidFill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Size of alphabet</a:t>
                          </a:r>
                        </a:p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tx1"/>
                              </a:solidFill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*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zh-CN" alt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endParaRPr lang="zh-CN" altLang="en-US" sz="2800" b="0">
                            <a:solidFill>
                              <a:schemeClr val="tx1"/>
                            </a:solidFill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tx1"/>
                              </a:solidFill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O(n)</a:t>
                          </a:r>
                          <a:endParaRPr lang="zh-CN" altLang="en-US" sz="2800" b="0">
                            <a:solidFill>
                              <a:schemeClr val="tx1"/>
                            </a:solidFill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79647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7C1EBB4-1456-45B7-86FE-E46F5A7D0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8537970"/>
                  </p:ext>
                </p:extLst>
              </p:nvPr>
            </p:nvGraphicFramePr>
            <p:xfrm>
              <a:off x="1926493" y="2003343"/>
              <a:ext cx="8127999" cy="1642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31243439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53403483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5333871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建</a:t>
                          </a:r>
                          <a:r>
                            <a:rPr lang="en-US" altLang="zh-CN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Trie</a:t>
                          </a:r>
                          <a:endParaRPr lang="zh-CN" altLang="en-US" sz="2800" b="0"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预处理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sz="2800" b="0"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匹配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4407411"/>
                      </a:ext>
                    </a:extLst>
                  </a:tr>
                  <a:tr h="112471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49" t="-51075" r="-200674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51075" r="-101126" b="-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800" b="0">
                              <a:solidFill>
                                <a:schemeClr val="tx1"/>
                              </a:solidFill>
                              <a:latin typeface="华文楷体" panose="02010600040101010101" pitchFamily="2" charset="-122"/>
                              <a:ea typeface="华文楷体" panose="02010600040101010101" pitchFamily="2" charset="-122"/>
                            </a:rPr>
                            <a:t>O(n)</a:t>
                          </a:r>
                          <a:endParaRPr lang="zh-CN" altLang="en-US" sz="2800" b="0">
                            <a:solidFill>
                              <a:schemeClr val="tx1"/>
                            </a:solidFill>
                            <a:latin typeface="华文楷体" panose="02010600040101010101" pitchFamily="2" charset="-122"/>
                            <a:ea typeface="华文楷体" panose="02010600040101010101" pitchFamily="2" charset="-122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079647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231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1785AD5-3886-40D3-9F3A-2BB76A1D83AE}"/>
              </a:ext>
            </a:extLst>
          </p:cNvPr>
          <p:cNvSpPr txBox="1"/>
          <p:nvPr/>
        </p:nvSpPr>
        <p:spPr>
          <a:xfrm>
            <a:off x="1523994" y="1360529"/>
            <a:ext cx="100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其实上述算法并不是完整的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AC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自动机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838F79D-2543-4AE2-AD1A-D7460F427ABF}"/>
              </a:ext>
            </a:extLst>
          </p:cNvPr>
          <p:cNvSpPr txBox="1"/>
          <p:nvPr/>
        </p:nvSpPr>
        <p:spPr>
          <a:xfrm>
            <a:off x="1538651" y="2397581"/>
            <a:ext cx="911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如果一个文本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T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中的一个字母是多个模板的结尾？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321546-3D08-4411-828F-7EBE4BF3B6B5}"/>
              </a:ext>
            </a:extLst>
          </p:cNvPr>
          <p:cNvSpPr txBox="1"/>
          <p:nvPr/>
        </p:nvSpPr>
        <p:spPr>
          <a:xfrm>
            <a:off x="1538651" y="3813353"/>
            <a:ext cx="911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需要一个额外数组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last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来记录。同时也是提高效率的关键。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D01729-3810-435B-855D-2B6A1684129A}"/>
              </a:ext>
            </a:extLst>
          </p:cNvPr>
          <p:cNvSpPr txBox="1"/>
          <p:nvPr/>
        </p:nvSpPr>
        <p:spPr>
          <a:xfrm>
            <a:off x="2215660" y="2920801"/>
            <a:ext cx="357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P1</a:t>
            </a:r>
            <a:r>
              <a:rPr lang="zh-CN" altLang="en-US"/>
              <a:t>：</a:t>
            </a:r>
            <a:r>
              <a:rPr lang="en-US" altLang="zh-CN"/>
              <a:t>he 		P2</a:t>
            </a:r>
            <a:r>
              <a:rPr lang="zh-CN" altLang="en-US"/>
              <a:t>：</a:t>
            </a:r>
            <a:r>
              <a:rPr lang="en-US" altLang="zh-CN"/>
              <a:t>she		T:  she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210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2DD3456-B668-46B1-BB68-2320B42FC399}"/>
              </a:ext>
            </a:extLst>
          </p:cNvPr>
          <p:cNvSpPr txBox="1"/>
          <p:nvPr/>
        </p:nvSpPr>
        <p:spPr>
          <a:xfrm>
            <a:off x="3080239" y="1696915"/>
            <a:ext cx="105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算法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92344D-F1D1-450F-87B4-06AD684F2481}"/>
              </a:ext>
            </a:extLst>
          </p:cNvPr>
          <p:cNvSpPr txBox="1"/>
          <p:nvPr/>
        </p:nvSpPr>
        <p:spPr>
          <a:xfrm>
            <a:off x="3080239" y="2649415"/>
            <a:ext cx="105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硬件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C92B97-6322-4DE2-8989-40B84DB52CF5}"/>
              </a:ext>
            </a:extLst>
          </p:cNvPr>
          <p:cNvSpPr txBox="1"/>
          <p:nvPr/>
        </p:nvSpPr>
        <p:spPr>
          <a:xfrm>
            <a:off x="2878016" y="3689666"/>
            <a:ext cx="1439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图灵机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CF29D8-6A0D-40F5-8B79-C1F9027D3C6C}"/>
              </a:ext>
            </a:extLst>
          </p:cNvPr>
          <p:cNvSpPr txBox="1"/>
          <p:nvPr/>
        </p:nvSpPr>
        <p:spPr>
          <a:xfrm>
            <a:off x="6371492" y="2649415"/>
            <a:ext cx="2455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自动机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</a:rPr>
              <a:t>状态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481425B-605C-40B3-8D5E-C6CFA0FA864D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4132385" y="1989303"/>
            <a:ext cx="2239107" cy="952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7AE6F49-660A-464F-A4A2-40CB936D58D3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4132385" y="2941803"/>
            <a:ext cx="223910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2B88742-9041-40AF-8AFC-FF5C2F101E5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317023" y="2941803"/>
            <a:ext cx="2054469" cy="10402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5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A76A39E-1389-417F-A095-5E81B9CB2937}"/>
              </a:ext>
            </a:extLst>
          </p:cNvPr>
          <p:cNvSpPr txBox="1"/>
          <p:nvPr/>
        </p:nvSpPr>
        <p:spPr>
          <a:xfrm>
            <a:off x="683581" y="727969"/>
            <a:ext cx="253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字典树</a:t>
            </a:r>
            <a:r>
              <a:rPr lang="en-US" altLang="zh-CN" sz="3600">
                <a:ea typeface="华文楷体" panose="02010600040101010101" pitchFamily="2" charset="-122"/>
              </a:rPr>
              <a:t>(Trie)</a:t>
            </a:r>
            <a:endParaRPr lang="zh-CN" altLang="en-US" sz="3600">
              <a:ea typeface="华文楷体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B43B88-6B65-4D27-87BE-AE050A32DF98}"/>
              </a:ext>
            </a:extLst>
          </p:cNvPr>
          <p:cNvSpPr txBox="1"/>
          <p:nvPr/>
        </p:nvSpPr>
        <p:spPr>
          <a:xfrm>
            <a:off x="878888" y="1480832"/>
            <a:ext cx="2982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前缀树</a:t>
            </a: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单词查找树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A9F7AE2-339D-4865-AE41-D91317A17A15}"/>
              </a:ext>
            </a:extLst>
          </p:cNvPr>
          <p:cNvSpPr txBox="1"/>
          <p:nvPr/>
        </p:nvSpPr>
        <p:spPr>
          <a:xfrm>
            <a:off x="683580" y="2951946"/>
            <a:ext cx="593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一种数据结构，用于存储多个字符串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4818DB-DE48-4DB7-B768-A44E6131AB2B}"/>
              </a:ext>
            </a:extLst>
          </p:cNvPr>
          <p:cNvSpPr txBox="1"/>
          <p:nvPr/>
        </p:nvSpPr>
        <p:spPr>
          <a:xfrm>
            <a:off x="683580" y="3992173"/>
            <a:ext cx="411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支持的操作：</a:t>
            </a: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插入新的字符串</a:t>
            </a:r>
            <a:endParaRPr lang="en-US" altLang="zh-CN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查询一个字符串</a:t>
            </a:r>
          </a:p>
        </p:txBody>
      </p:sp>
    </p:spTree>
    <p:extLst>
      <p:ext uri="{BB962C8B-B14F-4D97-AF65-F5344CB8AC3E}">
        <p14:creationId xmlns:p14="http://schemas.microsoft.com/office/powerpoint/2010/main" val="192760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CDEFE-5E5B-468D-AD6E-25E1E74C9048}"/>
              </a:ext>
            </a:extLst>
          </p:cNvPr>
          <p:cNvSpPr txBox="1"/>
          <p:nvPr/>
        </p:nvSpPr>
        <p:spPr>
          <a:xfrm>
            <a:off x="773723" y="597877"/>
            <a:ext cx="51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{ cap , cat , catch }</a:t>
            </a:r>
            <a:endParaRPr lang="zh-CN" altLang="en-US" sz="32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7A741B7-C7EA-4901-BD96-81C933D1160D}"/>
              </a:ext>
            </a:extLst>
          </p:cNvPr>
          <p:cNvSpPr/>
          <p:nvPr/>
        </p:nvSpPr>
        <p:spPr>
          <a:xfrm>
            <a:off x="2751993" y="1560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08B1A79-6111-4E4B-B8C8-A6E7AAB22467}"/>
              </a:ext>
            </a:extLst>
          </p:cNvPr>
          <p:cNvSpPr/>
          <p:nvPr/>
        </p:nvSpPr>
        <p:spPr>
          <a:xfrm>
            <a:off x="2751993" y="238719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a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6622D-9209-4485-817A-7BC08EAD9085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2976197" y="2009128"/>
            <a:ext cx="0" cy="378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0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CDEFE-5E5B-468D-AD6E-25E1E74C9048}"/>
              </a:ext>
            </a:extLst>
          </p:cNvPr>
          <p:cNvSpPr txBox="1"/>
          <p:nvPr/>
        </p:nvSpPr>
        <p:spPr>
          <a:xfrm>
            <a:off x="773723" y="597877"/>
            <a:ext cx="51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{ cap , cat , catch }</a:t>
            </a:r>
            <a:endParaRPr lang="zh-CN" altLang="en-US" sz="32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7A741B7-C7EA-4901-BD96-81C933D1160D}"/>
              </a:ext>
            </a:extLst>
          </p:cNvPr>
          <p:cNvSpPr/>
          <p:nvPr/>
        </p:nvSpPr>
        <p:spPr>
          <a:xfrm>
            <a:off x="2751993" y="1560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08B1A79-6111-4E4B-B8C8-A6E7AAB22467}"/>
              </a:ext>
            </a:extLst>
          </p:cNvPr>
          <p:cNvSpPr/>
          <p:nvPr/>
        </p:nvSpPr>
        <p:spPr>
          <a:xfrm>
            <a:off x="2751993" y="238719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a</a:t>
            </a:r>
            <a:endParaRPr lang="zh-CN" altLang="en-US" sz="28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6FA4B5-E035-4C3E-8C05-94D700CAB3ED}"/>
              </a:ext>
            </a:extLst>
          </p:cNvPr>
          <p:cNvSpPr/>
          <p:nvPr/>
        </p:nvSpPr>
        <p:spPr>
          <a:xfrm>
            <a:off x="1989994" y="3078858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</a:t>
            </a:r>
            <a:endParaRPr lang="zh-CN" altLang="en-US" sz="280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D134BC1-E7AD-425C-83EF-6E5DC3E5330C}"/>
              </a:ext>
            </a:extLst>
          </p:cNvPr>
          <p:cNvSpPr/>
          <p:nvPr/>
        </p:nvSpPr>
        <p:spPr>
          <a:xfrm>
            <a:off x="3519856" y="3078858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6622D-9209-4485-817A-7BC08EAD9085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2976197" y="2009128"/>
            <a:ext cx="0" cy="378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06B63F-E1C4-4E61-8B23-7926BD6972A3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3134733" y="2769936"/>
            <a:ext cx="450791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FAE865E-C674-40AE-B1B8-9CD673711398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2372734" y="2769936"/>
            <a:ext cx="444927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5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CDEFE-5E5B-468D-AD6E-25E1E74C9048}"/>
              </a:ext>
            </a:extLst>
          </p:cNvPr>
          <p:cNvSpPr txBox="1"/>
          <p:nvPr/>
        </p:nvSpPr>
        <p:spPr>
          <a:xfrm>
            <a:off x="773723" y="597877"/>
            <a:ext cx="51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{ cap , cat , catch }</a:t>
            </a:r>
            <a:endParaRPr lang="zh-CN" altLang="en-US" sz="32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7A741B7-C7EA-4901-BD96-81C933D1160D}"/>
              </a:ext>
            </a:extLst>
          </p:cNvPr>
          <p:cNvSpPr/>
          <p:nvPr/>
        </p:nvSpPr>
        <p:spPr>
          <a:xfrm>
            <a:off x="2751993" y="1560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08B1A79-6111-4E4B-B8C8-A6E7AAB22467}"/>
              </a:ext>
            </a:extLst>
          </p:cNvPr>
          <p:cNvSpPr/>
          <p:nvPr/>
        </p:nvSpPr>
        <p:spPr>
          <a:xfrm>
            <a:off x="2751993" y="238719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a</a:t>
            </a:r>
            <a:endParaRPr lang="zh-CN" altLang="en-US" sz="28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6FA4B5-E035-4C3E-8C05-94D700CAB3ED}"/>
              </a:ext>
            </a:extLst>
          </p:cNvPr>
          <p:cNvSpPr/>
          <p:nvPr/>
        </p:nvSpPr>
        <p:spPr>
          <a:xfrm>
            <a:off x="1989994" y="3078858"/>
            <a:ext cx="448408" cy="44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</a:t>
            </a:r>
            <a:endParaRPr lang="zh-CN" altLang="en-US" sz="280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D134BC1-E7AD-425C-83EF-6E5DC3E5330C}"/>
              </a:ext>
            </a:extLst>
          </p:cNvPr>
          <p:cNvSpPr/>
          <p:nvPr/>
        </p:nvSpPr>
        <p:spPr>
          <a:xfrm>
            <a:off x="3519856" y="3078858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6622D-9209-4485-817A-7BC08EAD9085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2976197" y="2009128"/>
            <a:ext cx="0" cy="378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06B63F-E1C4-4E61-8B23-7926BD6972A3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3134733" y="2769936"/>
            <a:ext cx="450791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FAE865E-C674-40AE-B1B8-9CD673711398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2372734" y="2769936"/>
            <a:ext cx="444927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CD073592-11E1-40AE-B759-85288F7BABA4}"/>
              </a:ext>
            </a:extLst>
          </p:cNvPr>
          <p:cNvSpPr/>
          <p:nvPr/>
        </p:nvSpPr>
        <p:spPr>
          <a:xfrm>
            <a:off x="1063872" y="4075319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FA16B8-89ED-4602-BBA9-842D2E3B8865}"/>
              </a:ext>
            </a:extLst>
          </p:cNvPr>
          <p:cNvSpPr txBox="1"/>
          <p:nvPr/>
        </p:nvSpPr>
        <p:spPr>
          <a:xfrm>
            <a:off x="1543328" y="4099468"/>
            <a:ext cx="376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：表示该节点是一个单词的结尾</a:t>
            </a:r>
          </a:p>
        </p:txBody>
      </p:sp>
    </p:spTree>
    <p:extLst>
      <p:ext uri="{BB962C8B-B14F-4D97-AF65-F5344CB8AC3E}">
        <p14:creationId xmlns:p14="http://schemas.microsoft.com/office/powerpoint/2010/main" val="17835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CDEFE-5E5B-468D-AD6E-25E1E74C9048}"/>
              </a:ext>
            </a:extLst>
          </p:cNvPr>
          <p:cNvSpPr txBox="1"/>
          <p:nvPr/>
        </p:nvSpPr>
        <p:spPr>
          <a:xfrm>
            <a:off x="773723" y="597877"/>
            <a:ext cx="51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{ cap , cat , catch }</a:t>
            </a:r>
            <a:endParaRPr lang="zh-CN" altLang="en-US" sz="32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7A741B7-C7EA-4901-BD96-81C933D1160D}"/>
              </a:ext>
            </a:extLst>
          </p:cNvPr>
          <p:cNvSpPr/>
          <p:nvPr/>
        </p:nvSpPr>
        <p:spPr>
          <a:xfrm>
            <a:off x="2751993" y="1560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08B1A79-6111-4E4B-B8C8-A6E7AAB22467}"/>
              </a:ext>
            </a:extLst>
          </p:cNvPr>
          <p:cNvSpPr/>
          <p:nvPr/>
        </p:nvSpPr>
        <p:spPr>
          <a:xfrm>
            <a:off x="2751993" y="238719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a</a:t>
            </a:r>
            <a:endParaRPr lang="zh-CN" altLang="en-US" sz="28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6FA4B5-E035-4C3E-8C05-94D700CAB3ED}"/>
              </a:ext>
            </a:extLst>
          </p:cNvPr>
          <p:cNvSpPr/>
          <p:nvPr/>
        </p:nvSpPr>
        <p:spPr>
          <a:xfrm>
            <a:off x="1989994" y="3078858"/>
            <a:ext cx="448408" cy="44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</a:t>
            </a:r>
            <a:endParaRPr lang="zh-CN" altLang="en-US" sz="280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D134BC1-E7AD-425C-83EF-6E5DC3E5330C}"/>
              </a:ext>
            </a:extLst>
          </p:cNvPr>
          <p:cNvSpPr/>
          <p:nvPr/>
        </p:nvSpPr>
        <p:spPr>
          <a:xfrm>
            <a:off x="3519856" y="3078858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6622D-9209-4485-817A-7BC08EAD9085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2976197" y="2009128"/>
            <a:ext cx="0" cy="378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06B63F-E1C4-4E61-8B23-7926BD6972A3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3134733" y="2769936"/>
            <a:ext cx="450791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FAE865E-C674-40AE-B1B8-9CD673711398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2372734" y="2769936"/>
            <a:ext cx="444927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EF01AD45-107E-4CBE-AAEE-FB2B7F35DD10}"/>
              </a:ext>
            </a:extLst>
          </p:cNvPr>
          <p:cNvSpPr/>
          <p:nvPr/>
        </p:nvSpPr>
        <p:spPr>
          <a:xfrm>
            <a:off x="3134733" y="3984464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A021EB-CB10-4BC6-BFC4-CEDD8A9BDCD4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360128" y="3461598"/>
            <a:ext cx="225396" cy="5213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BBF75B-30D3-4C68-B39A-4DE6228F6862}"/>
              </a:ext>
            </a:extLst>
          </p:cNvPr>
          <p:cNvCxnSpPr>
            <a:cxnSpLocks/>
          </p:cNvCxnSpPr>
          <p:nvPr/>
        </p:nvCxnSpPr>
        <p:spPr>
          <a:xfrm flipV="1">
            <a:off x="3357474" y="4432872"/>
            <a:ext cx="0" cy="55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10239B86-D228-4005-8130-200B81BCF8CF}"/>
              </a:ext>
            </a:extLst>
          </p:cNvPr>
          <p:cNvSpPr/>
          <p:nvPr/>
        </p:nvSpPr>
        <p:spPr>
          <a:xfrm>
            <a:off x="3134458" y="4986786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h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07DB27-4BA0-4EA4-987A-6BE017C5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86" y="536332"/>
            <a:ext cx="5649830" cy="47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5CDEFE-5E5B-468D-AD6E-25E1E74C9048}"/>
              </a:ext>
            </a:extLst>
          </p:cNvPr>
          <p:cNvSpPr txBox="1"/>
          <p:nvPr/>
        </p:nvSpPr>
        <p:spPr>
          <a:xfrm>
            <a:off x="773723" y="597877"/>
            <a:ext cx="518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{ cap , cat , catch, cater }</a:t>
            </a:r>
            <a:endParaRPr lang="zh-CN" altLang="en-US" sz="320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7A741B7-C7EA-4901-BD96-81C933D1160D}"/>
              </a:ext>
            </a:extLst>
          </p:cNvPr>
          <p:cNvSpPr/>
          <p:nvPr/>
        </p:nvSpPr>
        <p:spPr>
          <a:xfrm>
            <a:off x="2751993" y="1560720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008B1A79-6111-4E4B-B8C8-A6E7AAB22467}"/>
              </a:ext>
            </a:extLst>
          </p:cNvPr>
          <p:cNvSpPr/>
          <p:nvPr/>
        </p:nvSpPr>
        <p:spPr>
          <a:xfrm>
            <a:off x="2751993" y="238719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a</a:t>
            </a:r>
            <a:endParaRPr lang="zh-CN" altLang="en-US" sz="28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6FA4B5-E035-4C3E-8C05-94D700CAB3ED}"/>
              </a:ext>
            </a:extLst>
          </p:cNvPr>
          <p:cNvSpPr/>
          <p:nvPr/>
        </p:nvSpPr>
        <p:spPr>
          <a:xfrm>
            <a:off x="1989994" y="3078858"/>
            <a:ext cx="448408" cy="4484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p</a:t>
            </a:r>
            <a:endParaRPr lang="zh-CN" altLang="en-US" sz="280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D134BC1-E7AD-425C-83EF-6E5DC3E5330C}"/>
              </a:ext>
            </a:extLst>
          </p:cNvPr>
          <p:cNvSpPr/>
          <p:nvPr/>
        </p:nvSpPr>
        <p:spPr>
          <a:xfrm>
            <a:off x="3519856" y="3078858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t</a:t>
            </a:r>
            <a:endParaRPr lang="zh-CN" altLang="en-US" sz="280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6622D-9209-4485-817A-7BC08EAD9085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2976197" y="2009128"/>
            <a:ext cx="0" cy="378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406B63F-E1C4-4E61-8B23-7926BD6972A3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3134733" y="2769936"/>
            <a:ext cx="450791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FAE865E-C674-40AE-B1B8-9CD673711398}"/>
              </a:ext>
            </a:extLst>
          </p:cNvPr>
          <p:cNvCxnSpPr>
            <a:cxnSpLocks/>
            <a:stCxn id="5" idx="7"/>
            <a:endCxn id="4" idx="3"/>
          </p:cNvCxnSpPr>
          <p:nvPr/>
        </p:nvCxnSpPr>
        <p:spPr>
          <a:xfrm flipV="1">
            <a:off x="2372734" y="2769936"/>
            <a:ext cx="444927" cy="374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EF01AD45-107E-4CBE-AAEE-FB2B7F35DD10}"/>
              </a:ext>
            </a:extLst>
          </p:cNvPr>
          <p:cNvSpPr/>
          <p:nvPr/>
        </p:nvSpPr>
        <p:spPr>
          <a:xfrm>
            <a:off x="3134733" y="3984464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c</a:t>
            </a:r>
            <a:endParaRPr lang="zh-CN" altLang="en-US" sz="280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6A021EB-CB10-4BC6-BFC4-CEDD8A9BDCD4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360128" y="3461598"/>
            <a:ext cx="225396" cy="5213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BBF75B-30D3-4C68-B39A-4DE6228F6862}"/>
              </a:ext>
            </a:extLst>
          </p:cNvPr>
          <p:cNvCxnSpPr>
            <a:cxnSpLocks/>
          </p:cNvCxnSpPr>
          <p:nvPr/>
        </p:nvCxnSpPr>
        <p:spPr>
          <a:xfrm flipV="1">
            <a:off x="3357474" y="4432872"/>
            <a:ext cx="0" cy="55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10239B86-D228-4005-8130-200B81BCF8CF}"/>
              </a:ext>
            </a:extLst>
          </p:cNvPr>
          <p:cNvSpPr/>
          <p:nvPr/>
        </p:nvSpPr>
        <p:spPr>
          <a:xfrm>
            <a:off x="3134458" y="4986786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h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07DB27-4BA0-4EA4-987A-6BE017C5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86" y="536332"/>
            <a:ext cx="5649830" cy="4716451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E832056-F277-4FF1-A450-F2B3D8ECD14E}"/>
              </a:ext>
            </a:extLst>
          </p:cNvPr>
          <p:cNvCxnSpPr>
            <a:cxnSpLocks/>
            <a:stCxn id="18" idx="0"/>
            <a:endCxn id="6" idx="5"/>
          </p:cNvCxnSpPr>
          <p:nvPr/>
        </p:nvCxnSpPr>
        <p:spPr>
          <a:xfrm flipH="1" flipV="1">
            <a:off x="3902596" y="3461598"/>
            <a:ext cx="289872" cy="5213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969BEEFA-A081-45FB-92ED-1932CB266988}"/>
              </a:ext>
            </a:extLst>
          </p:cNvPr>
          <p:cNvSpPr/>
          <p:nvPr/>
        </p:nvSpPr>
        <p:spPr>
          <a:xfrm>
            <a:off x="3968264" y="3982916"/>
            <a:ext cx="448408" cy="44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/>
              <a:t>e</a:t>
            </a:r>
            <a:endParaRPr lang="zh-CN" altLang="en-US" sz="280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6E67B70-E05E-430C-874E-8A34597E2F2A}"/>
              </a:ext>
            </a:extLst>
          </p:cNvPr>
          <p:cNvCxnSpPr>
            <a:cxnSpLocks/>
          </p:cNvCxnSpPr>
          <p:nvPr/>
        </p:nvCxnSpPr>
        <p:spPr>
          <a:xfrm flipV="1">
            <a:off x="4192468" y="4443212"/>
            <a:ext cx="0" cy="5539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0A48013F-E1D4-4401-822C-8B7D9A46C7AD}"/>
              </a:ext>
            </a:extLst>
          </p:cNvPr>
          <p:cNvSpPr/>
          <p:nvPr/>
        </p:nvSpPr>
        <p:spPr>
          <a:xfrm>
            <a:off x="3969452" y="4997126"/>
            <a:ext cx="448408" cy="44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</a:rPr>
              <a:t>r</a:t>
            </a:r>
            <a:endParaRPr lang="zh-CN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5A41334-5415-4872-BC9E-BD7C68D50E66}"/>
              </a:ext>
            </a:extLst>
          </p:cNvPr>
          <p:cNvSpPr txBox="1"/>
          <p:nvPr/>
        </p:nvSpPr>
        <p:spPr>
          <a:xfrm>
            <a:off x="852855" y="685800"/>
            <a:ext cx="5099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字典树之所以存储（空间）和查找（时间）都相当高效，是因为它最大程度地利用了不同字符串之间的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最长公共前缀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18FD34F-34E2-4AC3-9A5A-862C4B05CBDA}"/>
              </a:ext>
            </a:extLst>
          </p:cNvPr>
          <p:cNvSpPr txBox="1"/>
          <p:nvPr/>
        </p:nvSpPr>
        <p:spPr>
          <a:xfrm>
            <a:off x="852855" y="3027484"/>
            <a:ext cx="5099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AC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自动机就是基于字典树而产生的算法</a:t>
            </a:r>
          </a:p>
        </p:txBody>
      </p:sp>
    </p:spTree>
    <p:extLst>
      <p:ext uri="{BB962C8B-B14F-4D97-AF65-F5344CB8AC3E}">
        <p14:creationId xmlns:p14="http://schemas.microsoft.com/office/powerpoint/2010/main" val="60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F637B81-101B-458B-8A8A-2EC27612FB0B}"/>
              </a:ext>
            </a:extLst>
          </p:cNvPr>
          <p:cNvSpPr txBox="1"/>
          <p:nvPr/>
        </p:nvSpPr>
        <p:spPr>
          <a:xfrm>
            <a:off x="4513387" y="849898"/>
            <a:ext cx="283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华文楷体" panose="02010600040101010101" pitchFamily="2" charset="-122"/>
                <a:ea typeface="华文楷体" panose="02010600040101010101" pitchFamily="2" charset="-122"/>
              </a:rPr>
              <a:t>AC</a:t>
            </a:r>
            <a:r>
              <a:rPr lang="zh-CN" altLang="en-US" sz="4800">
                <a:latin typeface="华文楷体" panose="02010600040101010101" pitchFamily="2" charset="-122"/>
                <a:ea typeface="华文楷体" panose="02010600040101010101" pitchFamily="2" charset="-122"/>
              </a:rPr>
              <a:t>自动机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74D6A1-AB8A-422A-BE68-6B3D8679D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2" t="10902" r="20747" b="13190"/>
          <a:stretch/>
        </p:blipFill>
        <p:spPr>
          <a:xfrm>
            <a:off x="2189285" y="2650234"/>
            <a:ext cx="1732084" cy="4482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C1F770-B9F5-4320-8B1F-4EE7108238DF}"/>
              </a:ext>
            </a:extLst>
          </p:cNvPr>
          <p:cNvSpPr txBox="1"/>
          <p:nvPr/>
        </p:nvSpPr>
        <p:spPr>
          <a:xfrm>
            <a:off x="1230923" y="2082618"/>
            <a:ext cx="413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Accedpted auto machine!!!</a:t>
            </a:r>
            <a:endParaRPr lang="zh-CN" altLang="en-US" sz="240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E2DFE52-1148-4E2A-A69B-A847F45237D1}"/>
              </a:ext>
            </a:extLst>
          </p:cNvPr>
          <p:cNvCxnSpPr>
            <a:cxnSpLocks/>
          </p:cNvCxnSpPr>
          <p:nvPr/>
        </p:nvCxnSpPr>
        <p:spPr>
          <a:xfrm>
            <a:off x="1301262" y="2167272"/>
            <a:ext cx="1424353" cy="366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48DCD41-00C8-41DC-BBAE-7A6F2B69F346}"/>
              </a:ext>
            </a:extLst>
          </p:cNvPr>
          <p:cNvCxnSpPr>
            <a:cxnSpLocks/>
          </p:cNvCxnSpPr>
          <p:nvPr/>
        </p:nvCxnSpPr>
        <p:spPr>
          <a:xfrm flipV="1">
            <a:off x="1301262" y="2167272"/>
            <a:ext cx="1424353" cy="366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B4DF8F5E-CEA0-42E4-AC6F-E23AEE83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870" y="2648023"/>
            <a:ext cx="1822914" cy="44825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5512BFD-F97D-4CA6-BDCE-F3F819AD0A8E}"/>
              </a:ext>
            </a:extLst>
          </p:cNvPr>
          <p:cNvSpPr txBox="1"/>
          <p:nvPr/>
        </p:nvSpPr>
        <p:spPr>
          <a:xfrm>
            <a:off x="3372582" y="4071504"/>
            <a:ext cx="544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Aho-Corasick automation</a:t>
            </a:r>
            <a:endParaRPr lang="zh-CN" altLang="en-US" sz="440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F557BDD-A1FB-4A09-B5EC-377232331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4" y="2463331"/>
            <a:ext cx="1616379" cy="100188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14DC5EA-3B81-4762-AC2F-F598E3D27EB0}"/>
              </a:ext>
            </a:extLst>
          </p:cNvPr>
          <p:cNvSpPr txBox="1"/>
          <p:nvPr/>
        </p:nvSpPr>
        <p:spPr>
          <a:xfrm>
            <a:off x="7491022" y="2001666"/>
            <a:ext cx="317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Acfun auto machine!!!</a:t>
            </a:r>
            <a:endParaRPr lang="zh-CN" altLang="en-US" sz="240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945940E-7256-47A1-95E7-8D91BFE64C8C}"/>
              </a:ext>
            </a:extLst>
          </p:cNvPr>
          <p:cNvCxnSpPr>
            <a:cxnSpLocks/>
          </p:cNvCxnSpPr>
          <p:nvPr/>
        </p:nvCxnSpPr>
        <p:spPr>
          <a:xfrm>
            <a:off x="7491022" y="2258875"/>
            <a:ext cx="3174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731BFD8B-5904-4541-BC7F-6E103057EA21}"/>
              </a:ext>
            </a:extLst>
          </p:cNvPr>
          <p:cNvSpPr txBox="1"/>
          <p:nvPr/>
        </p:nvSpPr>
        <p:spPr>
          <a:xfrm>
            <a:off x="3505202" y="4827564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用于处理多模板字符串匹配的自动机模型</a:t>
            </a:r>
          </a:p>
        </p:txBody>
      </p:sp>
    </p:spTree>
    <p:extLst>
      <p:ext uri="{BB962C8B-B14F-4D97-AF65-F5344CB8AC3E}">
        <p14:creationId xmlns:p14="http://schemas.microsoft.com/office/powerpoint/2010/main" val="31512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29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 pxy</Template>
  <TotalTime>345</TotalTime>
  <Words>431</Words>
  <Application>Microsoft Office PowerPoint</Application>
  <PresentationFormat>宽屏</PresentationFormat>
  <Paragraphs>102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华文楷体</vt:lpstr>
      <vt:lpstr>造字工房悦圆演示版常规体</vt:lpstr>
      <vt:lpstr>Arial</vt:lpstr>
      <vt:lpstr>Calisto MT</vt:lpstr>
      <vt:lpstr>Cambria Math</vt:lpstr>
      <vt:lpstr>Wingdings 2</vt:lpstr>
      <vt:lpstr>石板</vt:lpstr>
      <vt:lpstr>字典树与AC自动机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字典树与AC自动机</dc:title>
  <dc:creator>ASUS</dc:creator>
  <cp:lastModifiedBy>ASUS</cp:lastModifiedBy>
  <cp:revision>35</cp:revision>
  <dcterms:created xsi:type="dcterms:W3CDTF">2019-03-29T04:37:05Z</dcterms:created>
  <dcterms:modified xsi:type="dcterms:W3CDTF">2019-04-01T05:29:10Z</dcterms:modified>
</cp:coreProperties>
</file>