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5E07AEA-DCC1-4B0F-8550-5FDF0883985B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10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3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146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53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1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66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4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75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25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05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59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3AFF-5CBF-43E7-94A6-215F60AF3299}" type="datetimeFigureOut">
              <a:rPr lang="zh-CN" altLang="en-US" smtClean="0"/>
              <a:t>2017/4/26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F934-95FD-4D46-B77C-5854D33CEE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08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07890" y="1518407"/>
            <a:ext cx="9144000" cy="2914343"/>
          </a:xfrm>
        </p:spPr>
        <p:txBody>
          <a:bodyPr>
            <a:normAutofit/>
          </a:bodyPr>
          <a:lstStyle/>
          <a:p>
            <a:r>
              <a:rPr lang="en-US" altLang="zh-CN" sz="4400" dirty="0"/>
              <a:t>The travelling-salesman problem</a:t>
            </a:r>
            <a:br>
              <a:rPr lang="en-US" altLang="zh-CN" sz="4400" dirty="0"/>
            </a:br>
            <a:br>
              <a:rPr lang="en-US" altLang="zh-CN" sz="4400" dirty="0"/>
            </a:br>
            <a:r>
              <a:rPr lang="en-US" altLang="zh-CN" sz="2800" dirty="0"/>
              <a:t>——</a:t>
            </a:r>
            <a:r>
              <a:rPr lang="zh-CN" altLang="en-US" sz="2800" dirty="0"/>
              <a:t>证明旅行商问题是</a:t>
            </a:r>
            <a:r>
              <a:rPr lang="en-US" altLang="zh-CN" sz="2800" dirty="0"/>
              <a:t>NPC</a:t>
            </a:r>
            <a:r>
              <a:rPr lang="zh-CN" altLang="en-US" sz="2800" dirty="0"/>
              <a:t>问题</a:t>
            </a:r>
            <a:br>
              <a:rPr lang="en-US" altLang="zh-CN" sz="4400" dirty="0"/>
            </a:b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504887"/>
            <a:ext cx="9144000" cy="1147195"/>
          </a:xfrm>
        </p:spPr>
        <p:txBody>
          <a:bodyPr>
            <a:normAutofit/>
          </a:bodyPr>
          <a:lstStyle/>
          <a:p>
            <a:r>
              <a:rPr lang="en-US" altLang="zh-CN" sz="1800" dirty="0"/>
              <a:t>By </a:t>
            </a:r>
            <a:r>
              <a:rPr lang="zh-CN" altLang="en-US" sz="1800" dirty="0"/>
              <a:t>王睿</a:t>
            </a:r>
            <a:endParaRPr lang="en-US" altLang="zh-CN" sz="1800" dirty="0"/>
          </a:p>
          <a:p>
            <a:r>
              <a:rPr lang="en-US" altLang="zh-CN" sz="1800" dirty="0"/>
              <a:t>2017</a:t>
            </a:r>
            <a:r>
              <a:rPr lang="zh-CN" altLang="en-US" sz="1800" dirty="0"/>
              <a:t>年</a:t>
            </a:r>
            <a:r>
              <a:rPr lang="en-US" altLang="zh-CN" sz="1800" dirty="0"/>
              <a:t>4</a:t>
            </a:r>
            <a:r>
              <a:rPr lang="zh-CN" altLang="en-US" sz="1800" dirty="0"/>
              <a:t>月</a:t>
            </a:r>
            <a:r>
              <a:rPr lang="en-US" altLang="zh-CN" sz="1800" dirty="0"/>
              <a:t>26</a:t>
            </a:r>
            <a:r>
              <a:rPr lang="zh-CN" altLang="en-US" sz="1800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76691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8681"/>
            <a:ext cx="10515600" cy="1325563"/>
          </a:xfrm>
        </p:spPr>
        <p:txBody>
          <a:bodyPr/>
          <a:lstStyle/>
          <a:p>
            <a:r>
              <a:rPr lang="en-US" altLang="zh-CN" dirty="0"/>
              <a:t>TSP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44407"/>
            <a:ext cx="10053506" cy="3476217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一个售货员必须访问</a:t>
            </a:r>
            <a:r>
              <a:rPr lang="en-US" altLang="zh-CN" dirty="0"/>
              <a:t>n</a:t>
            </a:r>
            <a:r>
              <a:rPr lang="zh-CN" altLang="en-US" dirty="0"/>
              <a:t>个城市，他希望进行一次巡回旅行，恰好访问每个城市一次，并最终回到出发城市。这个售货员从城市</a:t>
            </a:r>
            <a:r>
              <a:rPr lang="en-US" altLang="zh-CN" dirty="0" err="1"/>
              <a:t>i</a:t>
            </a:r>
            <a:r>
              <a:rPr lang="zh-CN" altLang="en-US" dirty="0"/>
              <a:t>到城市</a:t>
            </a:r>
            <a:r>
              <a:rPr lang="en-US" altLang="zh-CN" dirty="0"/>
              <a:t>j</a:t>
            </a:r>
            <a:r>
              <a:rPr lang="zh-CN" altLang="en-US" dirty="0"/>
              <a:t>的旅行费用为一个整数</a:t>
            </a:r>
            <a:r>
              <a:rPr lang="en-US" altLang="zh-CN" dirty="0"/>
              <a:t>c(</a:t>
            </a:r>
            <a:r>
              <a:rPr lang="en-US" altLang="zh-CN" dirty="0" err="1"/>
              <a:t>i</a:t>
            </a:r>
            <a:r>
              <a:rPr lang="en-US" altLang="zh-CN" dirty="0"/>
              <a:t>, j),</a:t>
            </a:r>
            <a:r>
              <a:rPr lang="zh-CN" altLang="en-US" dirty="0"/>
              <a:t>旅行所需的全部费用是他旅行经过的各边费用之和，而售货员希望使整个旅行费用最低。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zh-CN" altLang="en-US" dirty="0"/>
              <a:t>把该问题模型化为一个具有</a:t>
            </a:r>
            <a:r>
              <a:rPr lang="en-US" altLang="zh-CN" dirty="0"/>
              <a:t>n</a:t>
            </a:r>
            <a:r>
              <a:rPr lang="zh-CN" altLang="en-US" dirty="0"/>
              <a:t>个顶点的完全图，需要找到一个哈密尔顿回路，且这个回路各边的权重和最低。</a:t>
            </a:r>
          </a:p>
        </p:txBody>
      </p:sp>
    </p:spTree>
    <p:extLst>
      <p:ext uri="{BB962C8B-B14F-4D97-AF65-F5344CB8AC3E}">
        <p14:creationId xmlns:p14="http://schemas.microsoft.com/office/powerpoint/2010/main" val="333068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TSP</a:t>
            </a:r>
            <a:r>
              <a:rPr lang="zh-CN" altLang="en-US" sz="3600" dirty="0">
                <a:latin typeface="Times New Roman" panose="02020603050405020304" pitchFamily="18" charset="0"/>
                <a:ea typeface="宋体" panose="02010600030101010101" pitchFamily="2" charset="-122"/>
              </a:rPr>
              <a:t>对应的判定问题的形式语言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2514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400" dirty="0"/>
                  <a:t>TSP = {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: G = (V, E) is a complete graph,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		     c is a function from V</a:t>
                </a:r>
                <a14:m>
                  <m:oMath xmlns:m="http://schemas.openxmlformats.org/officeDocument/2006/math">
                    <m:r>
                      <a:rPr lang="zh-CN" altLang="en-US" sz="2400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400" dirty="0"/>
                  <a:t>V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40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Z,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		     k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40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Z, and 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		     G has a travelling-salesman tour with cost at most k}.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251425"/>
              </a:xfrm>
              <a:blipFill>
                <a:blip r:embed="rId2"/>
                <a:stretch>
                  <a:fillRect l="-928" t="-37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79" y="3609452"/>
            <a:ext cx="3494364" cy="286811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219663" y="5016617"/>
            <a:ext cx="5075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An instance of the travelling-salesman problem. Shaded edges represent a minimum-cost tour, with cost 7.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5482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NPC</a:t>
            </a:r>
            <a:r>
              <a:rPr lang="zh-CN" altLang="en-US" dirty="0"/>
              <a:t>证明方法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Lemma 34.8 gives us a method for proving that a language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NP-complete:</a:t>
                </a:r>
              </a:p>
              <a:p>
                <a:pPr marL="514350" indent="-514350">
                  <a:buAutoNum type="arabicPeriod"/>
                </a:pPr>
                <a:r>
                  <a:rPr lang="en-US" altLang="zh-CN" dirty="0"/>
                  <a:t>Prove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zh-CN" altLang="en-US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NP.</a:t>
                </a:r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altLang="zh-CN" dirty="0"/>
                  <a:t>Select a known NP-complete language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b="0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altLang="zh-CN" dirty="0"/>
                  <a:t>Describe an algorithm that computes a function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mapping every instance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to an instance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b="0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altLang="zh-CN" dirty="0"/>
                  <a:t>Prove that the function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satisfies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if and only if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zh-CN" altLang="en-US" i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all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zh-CN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zh-CN" altLang="en-US" i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CN" dirty="0"/>
                  <a:t>.</a:t>
                </a:r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en-US" altLang="zh-CN" dirty="0"/>
                  <a:t>Prove that the algorithm computing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runs in polynomial time.</a:t>
                </a:r>
                <a:endParaRPr lang="zh-CN" alt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endParaRPr lang="zh-CN" altLang="en-US" dirty="0"/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endParaRPr lang="zh-CN" altLang="en-US" dirty="0"/>
              </a:p>
              <a:p>
                <a:pPr marL="0" indent="0">
                  <a:buNone/>
                </a:pPr>
                <a:endParaRPr lang="zh-CN" altLang="en-US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b="-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18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61395"/>
            <a:ext cx="10515600" cy="566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Proof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3621"/>
                <a:ext cx="10515600" cy="4351338"/>
              </a:xfrm>
            </p:spPr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zh-CN" altLang="en-US" dirty="0"/>
                  <a:t>证明 </a:t>
                </a:r>
                <a:r>
                  <a:rPr lang="en-US" altLang="zh-CN" dirty="0"/>
                  <a:t>TSP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NP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</a:t>
                </a:r>
                <a:r>
                  <a:rPr lang="zh-CN" altLang="en-US" dirty="0"/>
                  <a:t>给定</a:t>
                </a:r>
                <a:r>
                  <a:rPr lang="en-US" altLang="zh-CN" dirty="0"/>
                  <a:t>TSP</a:t>
                </a:r>
                <a:r>
                  <a:rPr lang="zh-CN" altLang="en-US" dirty="0"/>
                  <a:t>问题的一个实例，用回路中的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个顶点所组成的序列作为证书。验证算法检查该序列是否恰好包含每个顶点一次，并且对这些边的花费</a:t>
                </a:r>
                <a:r>
                  <a:rPr lang="en-US" altLang="zh-CN" dirty="0"/>
                  <a:t>c</a:t>
                </a:r>
                <a:r>
                  <a:rPr lang="zh-CN" altLang="en-US" dirty="0"/>
                  <a:t>求和，检查和是否至多为</a:t>
                </a:r>
                <a:r>
                  <a:rPr lang="en-US" altLang="zh-CN" dirty="0"/>
                  <a:t>k</a:t>
                </a:r>
                <a:r>
                  <a:rPr lang="zh-CN" altLang="en-US" dirty="0"/>
                  <a:t>。这一过程是可以在多项式时间内完成的。因此</a:t>
                </a:r>
                <a:r>
                  <a:rPr lang="en-US" altLang="zh-CN" dirty="0"/>
                  <a:t>,TSP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NP.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3621"/>
                <a:ext cx="10515600" cy="4351338"/>
              </a:xfrm>
              <a:blipFill>
                <a:blip r:embed="rId2"/>
                <a:stretch>
                  <a:fillRect l="-1217" t="-2941" r="-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463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38200" y="461395"/>
            <a:ext cx="10515600" cy="566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j-cs"/>
              </a:defRPr>
            </a:lvl1pPr>
          </a:lstStyle>
          <a:p>
            <a:r>
              <a:rPr lang="en-US" altLang="zh-CN" dirty="0"/>
              <a:t>Proof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04860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 startAt="2"/>
                </a:pPr>
                <a:r>
                  <a:rPr lang="zh-CN" altLang="en-US" dirty="0"/>
                  <a:t>证明 </a:t>
                </a:r>
                <a:r>
                  <a:rPr lang="en-US" altLang="zh-CN" dirty="0"/>
                  <a:t>TSP </a:t>
                </a:r>
                <a14:m>
                  <m:oMath xmlns:m="http://schemas.openxmlformats.org/officeDocument/2006/math">
                    <m:r>
                      <a:rPr lang="zh-CN" altLang="en-US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NP-hard</a:t>
                </a:r>
              </a:p>
              <a:p>
                <a:pPr marL="0" indent="0">
                  <a:buNone/>
                </a:pPr>
                <a:r>
                  <a:rPr lang="zh-CN" altLang="en-US" dirty="0"/>
                  <a:t>       </a:t>
                </a:r>
                <a:r>
                  <a:rPr lang="zh-CN" altLang="en-US" sz="2400" dirty="0"/>
                  <a:t>我们选择</a:t>
                </a:r>
                <a:r>
                  <a:rPr lang="en-US" altLang="zh-CN" sz="2400" dirty="0"/>
                  <a:t>HAM-CYCLE</a:t>
                </a:r>
                <a:r>
                  <a:rPr lang="zh-CN" altLang="en-US" sz="2400" dirty="0"/>
                  <a:t>这个</a:t>
                </a:r>
                <a:r>
                  <a:rPr lang="en-US" altLang="zh-CN" sz="2400" dirty="0"/>
                  <a:t>NPC</a:t>
                </a:r>
                <a:r>
                  <a:rPr lang="zh-CN" altLang="en-US" sz="2400" dirty="0"/>
                  <a:t>问题作为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CN" sz="2400" dirty="0"/>
                  <a:t>. </a:t>
                </a:r>
                <a:r>
                  <a:rPr lang="zh-CN" altLang="en-US" sz="2400" dirty="0"/>
                  <a:t>设</a:t>
                </a:r>
                <a:r>
                  <a:rPr lang="en-US" altLang="zh-CN" sz="2400" dirty="0"/>
                  <a:t>G = (V, E)</a:t>
                </a:r>
                <a:r>
                  <a:rPr lang="zh-CN" altLang="en-US" sz="2400" dirty="0"/>
                  <a:t>是</a:t>
                </a:r>
                <a:r>
                  <a:rPr lang="en-US" altLang="zh-CN" sz="2400" dirty="0"/>
                  <a:t>HAM-CYCLE</a:t>
                </a:r>
                <a:r>
                  <a:rPr lang="zh-CN" altLang="en-US" sz="2400" dirty="0"/>
                  <a:t>的一个任意实例，我们按以下方法构造对应的</a:t>
                </a:r>
                <a:r>
                  <a:rPr lang="en-US" altLang="zh-CN" sz="2400" dirty="0"/>
                  <a:t>TSP</a:t>
                </a:r>
                <a:r>
                  <a:rPr lang="zh-CN" altLang="en-US" sz="2400" dirty="0"/>
                  <a:t>实例。先建立一个完全图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zh-CN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/>
                  <a:t>= (V,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CN" sz="2400" dirty="0"/>
                  <a:t>), </a:t>
                </a:r>
                <a:r>
                  <a:rPr lang="zh-CN" altLang="en-US" sz="2400" dirty="0"/>
                  <a:t>其中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CN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zh-CN" altLang="en-US" sz="2400" i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CN" sz="2400" dirty="0"/>
                  <a:t>, </a:t>
                </a:r>
                <a:r>
                  <a:rPr lang="zh-CN" altLang="en-US" sz="2400" dirty="0"/>
                  <a:t>定义费用函数</a:t>
                </a:r>
                <a:r>
                  <a:rPr lang="en-US" altLang="zh-CN" sz="2400" dirty="0"/>
                  <a:t>c</a:t>
                </a:r>
                <a:r>
                  <a:rPr lang="zh-CN" altLang="en-US" sz="2400" dirty="0"/>
                  <a:t>为</a:t>
                </a:r>
                <a:r>
                  <a:rPr lang="en-US" altLang="zh-CN" sz="2400" dirty="0"/>
                  <a:t>: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					</a:t>
                </a:r>
                <a:r>
                  <a:rPr lang="zh-CN" altLang="en-US" sz="2400" dirty="0"/>
                  <a:t>若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zh-CN" altLang="en-US" sz="2400" i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					</a:t>
                </a:r>
                <a:r>
                  <a:rPr lang="zh-CN" altLang="en-US" sz="2400" dirty="0"/>
                  <a:t>若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zh-CN" altLang="en-US" sz="2400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(</a:t>
                </a:r>
                <a:r>
                  <a:rPr lang="zh-CN" altLang="en-US" sz="2400" dirty="0"/>
                  <a:t>注</a:t>
                </a:r>
                <a:r>
                  <a:rPr lang="en-US" altLang="zh-CN" sz="2400" dirty="0"/>
                  <a:t>:</a:t>
                </a:r>
                <a:r>
                  <a:rPr lang="zh-CN" altLang="en-US" sz="2400" dirty="0"/>
                  <a:t>由于</a:t>
                </a:r>
                <a:r>
                  <a:rPr lang="en-US" altLang="zh-CN" sz="2400" dirty="0"/>
                  <a:t>G</a:t>
                </a:r>
                <a:r>
                  <a:rPr lang="zh-CN" altLang="en-US" sz="2400" dirty="0"/>
                  <a:t>是无向图，所以没有自环，对于所有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zh-CN" altLang="en-US" sz="2400" i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CN" sz="2400" dirty="0"/>
                  <a:t>,</a:t>
                </a:r>
                <a:r>
                  <a:rPr lang="zh-CN" altLang="en-US" sz="2400" dirty="0"/>
                  <a:t>都有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zh-CN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sz="2400" dirty="0"/>
                  <a:t>。</a:t>
                </a:r>
                <a:r>
                  <a:rPr lang="en-US" altLang="zh-CN" sz="2400" dirty="0"/>
                  <a:t>)</a:t>
                </a:r>
                <a:r>
                  <a:rPr lang="zh-CN" altLang="en-US" sz="2400" dirty="0"/>
                  <a:t>于是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zh-CN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zh-CN" altLang="en-US" sz="2400" i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zh-CN" altLang="en-US" sz="2400" dirty="0"/>
                  <a:t>就是</a:t>
                </a:r>
                <a:r>
                  <a:rPr lang="en-US" altLang="zh-CN" sz="2400" dirty="0"/>
                  <a:t>TSP</a:t>
                </a:r>
                <a:r>
                  <a:rPr lang="zh-CN" altLang="en-US" sz="2400" dirty="0"/>
                  <a:t>对应的一个实例。</a:t>
                </a:r>
              </a:p>
            </p:txBody>
          </p:sp>
        </mc:Choice>
        <mc:Fallback>
          <p:sp>
            <p:nvSpPr>
              <p:cNvPr id="9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04860"/>
                <a:ext cx="10515600" cy="4351338"/>
              </a:xfrm>
              <a:blipFill>
                <a:blip r:embed="rId2"/>
                <a:stretch>
                  <a:fillRect l="-1043" t="-29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2885545" y="3333496"/>
                <a:ext cx="2357574" cy="916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CN" altLang="en-US" sz="24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CN" altLang="en-US" sz="24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545" y="3333496"/>
                <a:ext cx="2357574" cy="9161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36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461395"/>
            <a:ext cx="10515600" cy="566563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Proof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47454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 startAt="3"/>
                </a:pPr>
                <a:r>
                  <a:rPr lang="zh-CN" altLang="en-US" dirty="0"/>
                  <a:t>证明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HAM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CYCLE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if and only if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zh-CN" altLang="en-US" i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TSP</m:t>
                    </m:r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   </a:t>
                </a:r>
                <a:r>
                  <a:rPr lang="zh-CN" altLang="en-US" sz="2400" dirty="0"/>
                  <a:t>必要性：假定</a:t>
                </a:r>
                <a:r>
                  <a:rPr lang="en-US" altLang="zh-CN" sz="2400" dirty="0"/>
                  <a:t>G</a:t>
                </a:r>
                <a:r>
                  <a:rPr lang="zh-CN" altLang="en-US" sz="2400" dirty="0"/>
                  <a:t>中有一个哈密尔顿回路</a:t>
                </a:r>
                <a:r>
                  <a:rPr lang="en-US" altLang="zh-CN" sz="2400" dirty="0"/>
                  <a:t>h, h</a:t>
                </a:r>
                <a:r>
                  <a:rPr lang="zh-CN" altLang="en-US" sz="2400" dirty="0"/>
                  <a:t>中的每条边都属于</a:t>
                </a:r>
                <a:r>
                  <a:rPr lang="en-US" altLang="zh-CN" sz="2400" dirty="0"/>
                  <a:t>E, </a:t>
                </a:r>
                <a:r>
                  <a:rPr lang="zh-CN" altLang="en-US" sz="2400" dirty="0"/>
                  <a:t>因此在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中的费用为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。因此</a:t>
                </a:r>
                <a:r>
                  <a:rPr lang="en-US" altLang="zh-CN" sz="2400" dirty="0"/>
                  <a:t>h</a:t>
                </a:r>
                <a:r>
                  <a:rPr lang="zh-CN" altLang="en-US" sz="2400" dirty="0"/>
                  <a:t>是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中费用为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的回路。</a:t>
                </a:r>
                <a:endParaRPr lang="en-US" altLang="zh-CN" sz="2400" dirty="0"/>
              </a:p>
              <a:p>
                <a:pPr marL="0" indent="0">
                  <a:buNone/>
                </a:pPr>
                <a:r>
                  <a:rPr lang="en-US" altLang="zh-CN" sz="2400" dirty="0"/>
                  <a:t>        </a:t>
                </a:r>
                <a:r>
                  <a:rPr lang="zh-CN" altLang="en-US" sz="2400" dirty="0"/>
                  <a:t>充分性：假定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中有一个费用至多为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的回路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。由于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中每条边的费用只能是</a:t>
                </a:r>
                <a:r>
                  <a:rPr lang="en-US" altLang="zh-CN" sz="2400" dirty="0"/>
                  <a:t>1</a:t>
                </a:r>
                <a:r>
                  <a:rPr lang="zh-CN" altLang="en-US" sz="2400" dirty="0"/>
                  <a:t>或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，故回路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的费用为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，且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的每条边的费用都为</a:t>
                </a:r>
                <a:r>
                  <a:rPr lang="en-US" altLang="zh-CN" sz="2400" dirty="0"/>
                  <a:t>0</a:t>
                </a:r>
                <a:r>
                  <a:rPr lang="zh-CN" altLang="en-US" sz="2400" dirty="0"/>
                  <a:t>。因此</a:t>
                </a:r>
                <a:r>
                  <a:rPr lang="en-US" altLang="zh-CN" sz="2400" dirty="0"/>
                  <a:t>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仅包含</a:t>
                </a:r>
                <a:r>
                  <a:rPr lang="en-US" altLang="zh-CN" sz="2400" dirty="0"/>
                  <a:t>E</a:t>
                </a:r>
                <a:r>
                  <a:rPr lang="zh-CN" altLang="en-US" sz="2400" dirty="0"/>
                  <a:t>中的边，我们推出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sz="2400" dirty="0"/>
                  <a:t>是</a:t>
                </a:r>
                <a:r>
                  <a:rPr lang="en-US" altLang="zh-CN" sz="2400" dirty="0"/>
                  <a:t>G</a:t>
                </a:r>
                <a:r>
                  <a:rPr lang="zh-CN" altLang="en-US" sz="2400" dirty="0"/>
                  <a:t>中的一个哈密尔顿回路。</a:t>
                </a:r>
                <a:endParaRPr lang="en-US" altLang="zh-CN" sz="2400" dirty="0"/>
              </a:p>
              <a:p>
                <a:pPr marL="514350" indent="-514350">
                  <a:buAutoNum type="arabicPeriod" startAt="4"/>
                </a:pPr>
                <a:endParaRPr lang="en-US" altLang="zh-CN" dirty="0"/>
              </a:p>
              <a:p>
                <a:pPr marL="514350" indent="-514350">
                  <a:buAutoNum type="arabicPeriod" startAt="4"/>
                </a:pPr>
                <a:r>
                  <a:rPr lang="zh-CN" altLang="en-US" dirty="0"/>
                  <a:t>证明归约算法算法是多项式时间的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        </a:t>
                </a:r>
                <a:r>
                  <a:rPr lang="zh-CN" altLang="en-US" sz="2400" dirty="0"/>
                  <a:t>记</a:t>
                </a:r>
                <a:r>
                  <a:rPr lang="en-US" altLang="zh-CN" sz="2400" dirty="0"/>
                  <a:t>|V| = n, </a:t>
                </a:r>
                <a:r>
                  <a:rPr lang="zh-CN" altLang="en-US" sz="2400" dirty="0"/>
                  <a:t>建立完全图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zh-CN" altLang="en-US" dirty="0"/>
                  <a:t>和定义费用函数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zh-CN" altLang="en-US" dirty="0"/>
                  <a:t>都是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zh-CN" altLang="en-US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en-US" dirty="0"/>
                  <a:t>的，所以归约算法是多项式时间的。</a:t>
                </a:r>
                <a:endParaRPr lang="en-US" altLang="zh-CN" dirty="0"/>
              </a:p>
            </p:txBody>
          </p:sp>
        </mc:Choice>
        <mc:Fallback>
          <p:sp>
            <p:nvSpPr>
              <p:cNvPr id="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47454"/>
                <a:ext cx="10515600" cy="4351338"/>
              </a:xfrm>
              <a:blipFill>
                <a:blip r:embed="rId2"/>
                <a:stretch>
                  <a:fillRect l="-1217" t="-2801" b="-33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50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5312" y="2580634"/>
            <a:ext cx="10515600" cy="20249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6600" dirty="0"/>
              <a:t>Q &amp; A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15055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629</Words>
  <Application>Microsoft Office PowerPoint</Application>
  <PresentationFormat>宽屏</PresentationFormat>
  <Paragraphs>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Cambria Math</vt:lpstr>
      <vt:lpstr>Times New Roman</vt:lpstr>
      <vt:lpstr>Office 主题​​</vt:lpstr>
      <vt:lpstr>The travelling-salesman problem  ——证明旅行商问题是NPC问题 </vt:lpstr>
      <vt:lpstr>TSP</vt:lpstr>
      <vt:lpstr>TSP对应的判定问题的形式语言</vt:lpstr>
      <vt:lpstr>NPC证明方法</vt:lpstr>
      <vt:lpstr>Proof</vt:lpstr>
      <vt:lpstr>PowerPoint 演示文稿</vt:lpstr>
      <vt:lpstr>Proof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travelling-salesman problem</dc:title>
  <dc:creator>王睿</dc:creator>
  <cp:lastModifiedBy>王睿</cp:lastModifiedBy>
  <cp:revision>18</cp:revision>
  <dcterms:created xsi:type="dcterms:W3CDTF">2017-04-26T11:14:22Z</dcterms:created>
  <dcterms:modified xsi:type="dcterms:W3CDTF">2017-04-26T13:22:45Z</dcterms:modified>
</cp:coreProperties>
</file>