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4" r:id="rId3"/>
    <p:sldId id="291" r:id="rId4"/>
    <p:sldId id="277" r:id="rId5"/>
    <p:sldId id="258" r:id="rId6"/>
    <p:sldId id="294" r:id="rId7"/>
    <p:sldId id="295" r:id="rId8"/>
    <p:sldId id="296" r:id="rId9"/>
    <p:sldId id="299" r:id="rId10"/>
    <p:sldId id="297" r:id="rId11"/>
    <p:sldId id="298" r:id="rId12"/>
    <p:sldId id="305" r:id="rId13"/>
    <p:sldId id="306" r:id="rId14"/>
    <p:sldId id="290" r:id="rId15"/>
    <p:sldId id="301" r:id="rId16"/>
    <p:sldId id="302" r:id="rId17"/>
    <p:sldId id="303" r:id="rId18"/>
    <p:sldId id="30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B33"/>
    <a:srgbClr val="1A4E47"/>
    <a:srgbClr val="FFD672"/>
    <a:srgbClr val="83C8BD"/>
    <a:srgbClr val="FE8A72"/>
    <a:srgbClr val="72C8D5"/>
    <a:srgbClr val="598C75"/>
    <a:srgbClr val="589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4AD4E-D458-45D4-8DE1-85AAD44C93BD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F7A7A-E4AD-49B7-BDD1-246F7CF2CE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7A7A-E4AD-49B7-BDD1-246F7CF2CE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大家想想红黑树的代码长度和上面给的代码长度应该会发现</a:t>
            </a:r>
            <a:r>
              <a:rPr lang="en-US" altLang="zh-CN" dirty="0" err="1"/>
              <a:t>skiplist</a:t>
            </a:r>
            <a:r>
              <a:rPr lang="zh-CN" altLang="en-US" dirty="0"/>
              <a:t>远小于其他两种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F7A7A-E4AD-49B7-BDD1-246F7CF2CE4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289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首先，算法固有的复杂性给任何实现方式都设置了下限。 在执行搜索时，会不断重新调整自调整树； 这强加了</a:t>
            </a:r>
          </a:p>
          <a:p>
            <a:r>
              <a:rPr lang="zh-CN" altLang="en-US" dirty="0"/>
              <a:t>实施自调整树的所有开销。 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其次，递归插入或删除过程会产生过程调用开销。 通过使用非递归插入和删除过程，可以消除一些开销。 但是，用于平衡树中插入和删除的非递归算法的复杂性令人生畏，这种复杂性阻止了大多数程序员</a:t>
            </a:r>
          </a:p>
          <a:p>
            <a:r>
              <a:rPr lang="zh-CN" altLang="en-US" dirty="0"/>
              <a:t>消除这些例程中的递归。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F7A7A-E4AD-49B7-BDD1-246F7CF2CE4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424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在某些实时应用中，必须确保操作会在一定时间内完成。 对于此类应用，可能不希望使用自调整树，因为它们在单个操作上花费的时间可能比预期长得多，</a:t>
            </a:r>
            <a:r>
              <a:rPr lang="en-US" altLang="zh-CN" dirty="0"/>
              <a:t>O</a:t>
            </a:r>
            <a:r>
              <a:rPr lang="zh-CN" altLang="en-US" dirty="0"/>
              <a:t>（</a:t>
            </a:r>
            <a:r>
              <a:rPr lang="en-US" altLang="zh-CN" dirty="0"/>
              <a:t>n</a:t>
            </a:r>
            <a:r>
              <a:rPr lang="zh-CN" altLang="en-US" dirty="0"/>
              <a:t>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F7A7A-E4AD-49B7-BDD1-246F7CF2CE4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302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90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</a:t>
            </a:r>
            <a:r>
              <a:rPr lang="en-US" altLang="zh-CN" dirty="0"/>
              <a:t>O</a:t>
            </a:r>
            <a:r>
              <a:rPr lang="zh-CN" altLang="en-US" dirty="0"/>
              <a:t>（根号</a:t>
            </a:r>
            <a:r>
              <a:rPr lang="en-US" altLang="zh-CN" dirty="0"/>
              <a:t>n</a:t>
            </a:r>
            <a:r>
              <a:rPr lang="zh-CN" altLang="en-US" dirty="0"/>
              <a:t>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F7A7A-E4AD-49B7-BDD1-246F7CF2CE4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83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我们马上会提到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7A7A-E4AD-49B7-BDD1-246F7CF2CE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7A7A-E4AD-49B7-BDD1-246F7CF2CE4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05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7A7A-E4AD-49B7-BDD1-246F7CF2CE4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729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我们先直观的看一下插入的过程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F7A7A-E4AD-49B7-BDD1-246F7CF2CE4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991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F7A7A-E4AD-49B7-BDD1-246F7CF2CE4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284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每一层是</a:t>
            </a:r>
            <a:r>
              <a:rPr lang="en-US" altLang="zh-CN" dirty="0"/>
              <a:t>1/p</a:t>
            </a:r>
            <a:r>
              <a:rPr lang="zh-CN" altLang="en-US" dirty="0"/>
              <a:t>，一共有</a:t>
            </a:r>
            <a:r>
              <a:rPr lang="en-US" altLang="zh-CN" dirty="0"/>
              <a:t>log 1/p 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F7A7A-E4AD-49B7-BDD1-246F7CF2CE4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872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他们的操作有着相同的渐进时间复杂度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7A7A-E4AD-49B7-BDD1-246F7CF2CE4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1CB9AC-F205-43B7-949F-6D1EFBC7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4B7FD1-E4DA-4869-BC14-1CCC9EEFF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CE475E-77AC-48DD-A420-F67B66BD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16BA-E6C4-47AC-BB38-9996524A7118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B1CCC6-8D10-4E55-8A4A-8ED2F915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EE713E-A7A0-4A21-AEF6-2C031A6A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23B8-BEE2-432D-84DE-09A6EBA5B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34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510973" y="2923551"/>
            <a:ext cx="7170056" cy="4453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THANK YOU FOR LISTENING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0973" y="3585061"/>
            <a:ext cx="7170056" cy="83764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atinLnBrk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is simply dummy text of the printing and typesetting industry.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has been the industry's standard dummy text ever since the 1500s, when an unknown printer took a galley of type and scrambled it to make a type specimen book.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510973" y="3493135"/>
            <a:ext cx="71700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2510973" y="2721532"/>
            <a:ext cx="3150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547664" y="2721532"/>
            <a:ext cx="3133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1"/>
          <p:cNvSpPr>
            <a:spLocks noEditPoints="1"/>
          </p:cNvSpPr>
          <p:nvPr userDrawn="1"/>
        </p:nvSpPr>
        <p:spPr bwMode="auto">
          <a:xfrm>
            <a:off x="5661835" y="2563825"/>
            <a:ext cx="884063" cy="315413"/>
          </a:xfrm>
          <a:custGeom>
            <a:avLst/>
            <a:gdLst>
              <a:gd name="T0" fmla="*/ 1488 w 1538"/>
              <a:gd name="T1" fmla="*/ 173 h 514"/>
              <a:gd name="T2" fmla="*/ 1271 w 1538"/>
              <a:gd name="T3" fmla="*/ 122 h 514"/>
              <a:gd name="T4" fmla="*/ 867 w 1538"/>
              <a:gd name="T5" fmla="*/ 179 h 514"/>
              <a:gd name="T6" fmla="*/ 1070 w 1538"/>
              <a:gd name="T7" fmla="*/ 36 h 514"/>
              <a:gd name="T8" fmla="*/ 1175 w 1538"/>
              <a:gd name="T9" fmla="*/ 0 h 514"/>
              <a:gd name="T10" fmla="*/ 826 w 1538"/>
              <a:gd name="T11" fmla="*/ 107 h 514"/>
              <a:gd name="T12" fmla="*/ 449 w 1538"/>
              <a:gd name="T13" fmla="*/ 8 h 514"/>
              <a:gd name="T14" fmla="*/ 506 w 1538"/>
              <a:gd name="T15" fmla="*/ 33 h 514"/>
              <a:gd name="T16" fmla="*/ 615 w 1538"/>
              <a:gd name="T17" fmla="*/ 213 h 514"/>
              <a:gd name="T18" fmla="*/ 237 w 1538"/>
              <a:gd name="T19" fmla="*/ 77 h 514"/>
              <a:gd name="T20" fmla="*/ 56 w 1538"/>
              <a:gd name="T21" fmla="*/ 130 h 514"/>
              <a:gd name="T22" fmla="*/ 8 w 1538"/>
              <a:gd name="T23" fmla="*/ 280 h 514"/>
              <a:gd name="T24" fmla="*/ 88 w 1538"/>
              <a:gd name="T25" fmla="*/ 366 h 514"/>
              <a:gd name="T26" fmla="*/ 156 w 1538"/>
              <a:gd name="T27" fmla="*/ 454 h 514"/>
              <a:gd name="T28" fmla="*/ 283 w 1538"/>
              <a:gd name="T29" fmla="*/ 494 h 514"/>
              <a:gd name="T30" fmla="*/ 657 w 1538"/>
              <a:gd name="T31" fmla="*/ 408 h 514"/>
              <a:gd name="T32" fmla="*/ 645 w 1538"/>
              <a:gd name="T33" fmla="*/ 381 h 514"/>
              <a:gd name="T34" fmla="*/ 893 w 1538"/>
              <a:gd name="T35" fmla="*/ 428 h 514"/>
              <a:gd name="T36" fmla="*/ 944 w 1538"/>
              <a:gd name="T37" fmla="*/ 408 h 514"/>
              <a:gd name="T38" fmla="*/ 1236 w 1538"/>
              <a:gd name="T39" fmla="*/ 514 h 514"/>
              <a:gd name="T40" fmla="*/ 1390 w 1538"/>
              <a:gd name="T41" fmla="*/ 464 h 514"/>
              <a:gd name="T42" fmla="*/ 1462 w 1538"/>
              <a:gd name="T43" fmla="*/ 387 h 514"/>
              <a:gd name="T44" fmla="*/ 1533 w 1538"/>
              <a:gd name="T45" fmla="*/ 304 h 514"/>
              <a:gd name="T46" fmla="*/ 867 w 1538"/>
              <a:gd name="T47" fmla="*/ 193 h 514"/>
              <a:gd name="T48" fmla="*/ 760 w 1538"/>
              <a:gd name="T49" fmla="*/ 176 h 514"/>
              <a:gd name="T50" fmla="*/ 95 w 1538"/>
              <a:gd name="T51" fmla="*/ 139 h 514"/>
              <a:gd name="T52" fmla="*/ 252 w 1538"/>
              <a:gd name="T53" fmla="*/ 90 h 514"/>
              <a:gd name="T54" fmla="*/ 600 w 1538"/>
              <a:gd name="T55" fmla="*/ 219 h 514"/>
              <a:gd name="T56" fmla="*/ 273 w 1538"/>
              <a:gd name="T57" fmla="*/ 229 h 514"/>
              <a:gd name="T58" fmla="*/ 147 w 1538"/>
              <a:gd name="T59" fmla="*/ 267 h 514"/>
              <a:gd name="T60" fmla="*/ 112 w 1538"/>
              <a:gd name="T61" fmla="*/ 357 h 514"/>
              <a:gd name="T62" fmla="*/ 147 w 1538"/>
              <a:gd name="T63" fmla="*/ 356 h 514"/>
              <a:gd name="T64" fmla="*/ 195 w 1538"/>
              <a:gd name="T65" fmla="*/ 264 h 514"/>
              <a:gd name="T66" fmla="*/ 326 w 1538"/>
              <a:gd name="T67" fmla="*/ 250 h 514"/>
              <a:gd name="T68" fmla="*/ 236 w 1538"/>
              <a:gd name="T69" fmla="*/ 354 h 514"/>
              <a:gd name="T70" fmla="*/ 283 w 1538"/>
              <a:gd name="T71" fmla="*/ 481 h 514"/>
              <a:gd name="T72" fmla="*/ 169 w 1538"/>
              <a:gd name="T73" fmla="*/ 433 h 514"/>
              <a:gd name="T74" fmla="*/ 249 w 1538"/>
              <a:gd name="T75" fmla="*/ 375 h 514"/>
              <a:gd name="T76" fmla="*/ 496 w 1538"/>
              <a:gd name="T77" fmla="*/ 418 h 514"/>
              <a:gd name="T78" fmla="*/ 613 w 1538"/>
              <a:gd name="T79" fmla="*/ 363 h 514"/>
              <a:gd name="T80" fmla="*/ 751 w 1538"/>
              <a:gd name="T81" fmla="*/ 300 h 514"/>
              <a:gd name="T82" fmla="*/ 1089 w 1538"/>
              <a:gd name="T83" fmla="*/ 318 h 514"/>
              <a:gd name="T84" fmla="*/ 1236 w 1538"/>
              <a:gd name="T85" fmla="*/ 500 h 514"/>
              <a:gd name="T86" fmla="*/ 956 w 1538"/>
              <a:gd name="T87" fmla="*/ 401 h 514"/>
              <a:gd name="T88" fmla="*/ 1274 w 1538"/>
              <a:gd name="T89" fmla="*/ 390 h 514"/>
              <a:gd name="T90" fmla="*/ 1394 w 1538"/>
              <a:gd name="T91" fmla="*/ 442 h 514"/>
              <a:gd name="T92" fmla="*/ 1236 w 1538"/>
              <a:gd name="T93" fmla="*/ 500 h 514"/>
              <a:gd name="T94" fmla="*/ 1271 w 1538"/>
              <a:gd name="T95" fmla="*/ 273 h 514"/>
              <a:gd name="T96" fmla="*/ 1378 w 1538"/>
              <a:gd name="T97" fmla="*/ 311 h 514"/>
              <a:gd name="T98" fmla="*/ 1390 w 1538"/>
              <a:gd name="T99" fmla="*/ 389 h 514"/>
              <a:gd name="T100" fmla="*/ 1425 w 1538"/>
              <a:gd name="T101" fmla="*/ 384 h 514"/>
              <a:gd name="T102" fmla="*/ 1367 w 1538"/>
              <a:gd name="T103" fmla="*/ 286 h 514"/>
              <a:gd name="T104" fmla="*/ 1231 w 1538"/>
              <a:gd name="T105" fmla="*/ 262 h 514"/>
              <a:gd name="T106" fmla="*/ 1015 w 1538"/>
              <a:gd name="T107" fmla="*/ 214 h 514"/>
              <a:gd name="T108" fmla="*/ 1343 w 1538"/>
              <a:gd name="T109" fmla="*/ 134 h 514"/>
              <a:gd name="T110" fmla="*/ 1506 w 1538"/>
              <a:gd name="T111" fmla="*/ 216 h 514"/>
              <a:gd name="T112" fmla="*/ 1509 w 1538"/>
              <a:gd name="T113" fmla="*/ 329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38" h="514">
                <a:moveTo>
                  <a:pt x="1538" y="274"/>
                </a:moveTo>
                <a:lnTo>
                  <a:pt x="1538" y="274"/>
                </a:lnTo>
                <a:lnTo>
                  <a:pt x="1538" y="262"/>
                </a:lnTo>
                <a:lnTo>
                  <a:pt x="1535" y="250"/>
                </a:lnTo>
                <a:lnTo>
                  <a:pt x="1532" y="237"/>
                </a:lnTo>
                <a:lnTo>
                  <a:pt x="1526" y="225"/>
                </a:lnTo>
                <a:lnTo>
                  <a:pt x="1520" y="211"/>
                </a:lnTo>
                <a:lnTo>
                  <a:pt x="1511" y="199"/>
                </a:lnTo>
                <a:lnTo>
                  <a:pt x="1500" y="185"/>
                </a:lnTo>
                <a:lnTo>
                  <a:pt x="1488" y="173"/>
                </a:lnTo>
                <a:lnTo>
                  <a:pt x="1473" y="163"/>
                </a:lnTo>
                <a:lnTo>
                  <a:pt x="1458" y="152"/>
                </a:lnTo>
                <a:lnTo>
                  <a:pt x="1438" y="143"/>
                </a:lnTo>
                <a:lnTo>
                  <a:pt x="1419" y="136"/>
                </a:lnTo>
                <a:lnTo>
                  <a:pt x="1396" y="128"/>
                </a:lnTo>
                <a:lnTo>
                  <a:pt x="1372" y="124"/>
                </a:lnTo>
                <a:lnTo>
                  <a:pt x="1345" y="121"/>
                </a:lnTo>
                <a:lnTo>
                  <a:pt x="1314" y="121"/>
                </a:lnTo>
                <a:lnTo>
                  <a:pt x="1314" y="121"/>
                </a:lnTo>
                <a:lnTo>
                  <a:pt x="1271" y="122"/>
                </a:lnTo>
                <a:lnTo>
                  <a:pt x="1225" y="127"/>
                </a:lnTo>
                <a:lnTo>
                  <a:pt x="1181" y="136"/>
                </a:lnTo>
                <a:lnTo>
                  <a:pt x="1135" y="146"/>
                </a:lnTo>
                <a:lnTo>
                  <a:pt x="1088" y="161"/>
                </a:lnTo>
                <a:lnTo>
                  <a:pt x="1039" y="178"/>
                </a:lnTo>
                <a:lnTo>
                  <a:pt x="990" y="197"/>
                </a:lnTo>
                <a:lnTo>
                  <a:pt x="937" y="219"/>
                </a:lnTo>
                <a:lnTo>
                  <a:pt x="937" y="219"/>
                </a:lnTo>
                <a:lnTo>
                  <a:pt x="867" y="179"/>
                </a:lnTo>
                <a:lnTo>
                  <a:pt x="867" y="179"/>
                </a:lnTo>
                <a:lnTo>
                  <a:pt x="811" y="151"/>
                </a:lnTo>
                <a:lnTo>
                  <a:pt x="811" y="151"/>
                </a:lnTo>
                <a:lnTo>
                  <a:pt x="855" y="125"/>
                </a:lnTo>
                <a:lnTo>
                  <a:pt x="900" y="101"/>
                </a:lnTo>
                <a:lnTo>
                  <a:pt x="925" y="89"/>
                </a:lnTo>
                <a:lnTo>
                  <a:pt x="949" y="77"/>
                </a:lnTo>
                <a:lnTo>
                  <a:pt x="976" y="65"/>
                </a:lnTo>
                <a:lnTo>
                  <a:pt x="1005" y="54"/>
                </a:lnTo>
                <a:lnTo>
                  <a:pt x="1036" y="45"/>
                </a:lnTo>
                <a:lnTo>
                  <a:pt x="1070" y="36"/>
                </a:lnTo>
                <a:lnTo>
                  <a:pt x="1104" y="29"/>
                </a:lnTo>
                <a:lnTo>
                  <a:pt x="1144" y="21"/>
                </a:lnTo>
                <a:lnTo>
                  <a:pt x="1186" y="17"/>
                </a:lnTo>
                <a:lnTo>
                  <a:pt x="1231" y="12"/>
                </a:lnTo>
                <a:lnTo>
                  <a:pt x="1280" y="9"/>
                </a:lnTo>
                <a:lnTo>
                  <a:pt x="1333" y="9"/>
                </a:lnTo>
                <a:lnTo>
                  <a:pt x="1333" y="9"/>
                </a:lnTo>
                <a:lnTo>
                  <a:pt x="1275" y="3"/>
                </a:lnTo>
                <a:lnTo>
                  <a:pt x="1224" y="0"/>
                </a:lnTo>
                <a:lnTo>
                  <a:pt x="1175" y="0"/>
                </a:lnTo>
                <a:lnTo>
                  <a:pt x="1132" y="3"/>
                </a:lnTo>
                <a:lnTo>
                  <a:pt x="1091" y="8"/>
                </a:lnTo>
                <a:lnTo>
                  <a:pt x="1053" y="14"/>
                </a:lnTo>
                <a:lnTo>
                  <a:pt x="1018" y="21"/>
                </a:lnTo>
                <a:lnTo>
                  <a:pt x="987" y="32"/>
                </a:lnTo>
                <a:lnTo>
                  <a:pt x="956" y="42"/>
                </a:lnTo>
                <a:lnTo>
                  <a:pt x="928" y="54"/>
                </a:lnTo>
                <a:lnTo>
                  <a:pt x="900" y="66"/>
                </a:lnTo>
                <a:lnTo>
                  <a:pt x="875" y="80"/>
                </a:lnTo>
                <a:lnTo>
                  <a:pt x="826" y="107"/>
                </a:lnTo>
                <a:lnTo>
                  <a:pt x="778" y="133"/>
                </a:lnTo>
                <a:lnTo>
                  <a:pt x="778" y="133"/>
                </a:lnTo>
                <a:lnTo>
                  <a:pt x="698" y="93"/>
                </a:lnTo>
                <a:lnTo>
                  <a:pt x="628" y="62"/>
                </a:lnTo>
                <a:lnTo>
                  <a:pt x="568" y="38"/>
                </a:lnTo>
                <a:lnTo>
                  <a:pt x="542" y="29"/>
                </a:lnTo>
                <a:lnTo>
                  <a:pt x="517" y="21"/>
                </a:lnTo>
                <a:lnTo>
                  <a:pt x="493" y="15"/>
                </a:lnTo>
                <a:lnTo>
                  <a:pt x="470" y="11"/>
                </a:lnTo>
                <a:lnTo>
                  <a:pt x="449" y="8"/>
                </a:lnTo>
                <a:lnTo>
                  <a:pt x="429" y="5"/>
                </a:lnTo>
                <a:lnTo>
                  <a:pt x="409" y="5"/>
                </a:lnTo>
                <a:lnTo>
                  <a:pt x="391" y="5"/>
                </a:lnTo>
                <a:lnTo>
                  <a:pt x="373" y="6"/>
                </a:lnTo>
                <a:lnTo>
                  <a:pt x="355" y="9"/>
                </a:lnTo>
                <a:lnTo>
                  <a:pt x="355" y="9"/>
                </a:lnTo>
                <a:lnTo>
                  <a:pt x="387" y="9"/>
                </a:lnTo>
                <a:lnTo>
                  <a:pt x="422" y="14"/>
                </a:lnTo>
                <a:lnTo>
                  <a:pt x="461" y="21"/>
                </a:lnTo>
                <a:lnTo>
                  <a:pt x="506" y="33"/>
                </a:lnTo>
                <a:lnTo>
                  <a:pt x="557" y="50"/>
                </a:lnTo>
                <a:lnTo>
                  <a:pt x="618" y="72"/>
                </a:lnTo>
                <a:lnTo>
                  <a:pt x="686" y="102"/>
                </a:lnTo>
                <a:lnTo>
                  <a:pt x="764" y="140"/>
                </a:lnTo>
                <a:lnTo>
                  <a:pt x="764" y="140"/>
                </a:lnTo>
                <a:lnTo>
                  <a:pt x="760" y="143"/>
                </a:lnTo>
                <a:lnTo>
                  <a:pt x="760" y="143"/>
                </a:lnTo>
                <a:lnTo>
                  <a:pt x="687" y="179"/>
                </a:lnTo>
                <a:lnTo>
                  <a:pt x="615" y="213"/>
                </a:lnTo>
                <a:lnTo>
                  <a:pt x="615" y="213"/>
                </a:lnTo>
                <a:lnTo>
                  <a:pt x="561" y="185"/>
                </a:lnTo>
                <a:lnTo>
                  <a:pt x="506" y="160"/>
                </a:lnTo>
                <a:lnTo>
                  <a:pt x="453" y="137"/>
                </a:lnTo>
                <a:lnTo>
                  <a:pt x="403" y="118"/>
                </a:lnTo>
                <a:lnTo>
                  <a:pt x="355" y="99"/>
                </a:lnTo>
                <a:lnTo>
                  <a:pt x="311" y="87"/>
                </a:lnTo>
                <a:lnTo>
                  <a:pt x="290" y="83"/>
                </a:lnTo>
                <a:lnTo>
                  <a:pt x="270" y="78"/>
                </a:lnTo>
                <a:lnTo>
                  <a:pt x="252" y="77"/>
                </a:lnTo>
                <a:lnTo>
                  <a:pt x="237" y="77"/>
                </a:lnTo>
                <a:lnTo>
                  <a:pt x="237" y="77"/>
                </a:lnTo>
                <a:lnTo>
                  <a:pt x="213" y="77"/>
                </a:lnTo>
                <a:lnTo>
                  <a:pt x="190" y="78"/>
                </a:lnTo>
                <a:lnTo>
                  <a:pt x="169" y="83"/>
                </a:lnTo>
                <a:lnTo>
                  <a:pt x="148" y="87"/>
                </a:lnTo>
                <a:lnTo>
                  <a:pt x="127" y="93"/>
                </a:lnTo>
                <a:lnTo>
                  <a:pt x="107" y="101"/>
                </a:lnTo>
                <a:lnTo>
                  <a:pt x="89" y="110"/>
                </a:lnTo>
                <a:lnTo>
                  <a:pt x="73" y="119"/>
                </a:lnTo>
                <a:lnTo>
                  <a:pt x="56" y="130"/>
                </a:lnTo>
                <a:lnTo>
                  <a:pt x="42" y="142"/>
                </a:lnTo>
                <a:lnTo>
                  <a:pt x="30" y="155"/>
                </a:lnTo>
                <a:lnTo>
                  <a:pt x="20" y="170"/>
                </a:lnTo>
                <a:lnTo>
                  <a:pt x="12" y="185"/>
                </a:lnTo>
                <a:lnTo>
                  <a:pt x="6" y="202"/>
                </a:lnTo>
                <a:lnTo>
                  <a:pt x="2" y="219"/>
                </a:lnTo>
                <a:lnTo>
                  <a:pt x="0" y="237"/>
                </a:lnTo>
                <a:lnTo>
                  <a:pt x="0" y="237"/>
                </a:lnTo>
                <a:lnTo>
                  <a:pt x="2" y="259"/>
                </a:lnTo>
                <a:lnTo>
                  <a:pt x="8" y="280"/>
                </a:lnTo>
                <a:lnTo>
                  <a:pt x="12" y="292"/>
                </a:lnTo>
                <a:lnTo>
                  <a:pt x="17" y="301"/>
                </a:lnTo>
                <a:lnTo>
                  <a:pt x="23" y="312"/>
                </a:lnTo>
                <a:lnTo>
                  <a:pt x="29" y="321"/>
                </a:lnTo>
                <a:lnTo>
                  <a:pt x="36" y="330"/>
                </a:lnTo>
                <a:lnTo>
                  <a:pt x="44" y="339"/>
                </a:lnTo>
                <a:lnTo>
                  <a:pt x="54" y="347"/>
                </a:lnTo>
                <a:lnTo>
                  <a:pt x="63" y="354"/>
                </a:lnTo>
                <a:lnTo>
                  <a:pt x="76" y="360"/>
                </a:lnTo>
                <a:lnTo>
                  <a:pt x="88" y="366"/>
                </a:lnTo>
                <a:lnTo>
                  <a:pt x="100" y="371"/>
                </a:lnTo>
                <a:lnTo>
                  <a:pt x="113" y="375"/>
                </a:lnTo>
                <a:lnTo>
                  <a:pt x="113" y="375"/>
                </a:lnTo>
                <a:lnTo>
                  <a:pt x="116" y="387"/>
                </a:lnTo>
                <a:lnTo>
                  <a:pt x="119" y="401"/>
                </a:lnTo>
                <a:lnTo>
                  <a:pt x="124" y="412"/>
                </a:lnTo>
                <a:lnTo>
                  <a:pt x="130" y="424"/>
                </a:lnTo>
                <a:lnTo>
                  <a:pt x="137" y="434"/>
                </a:lnTo>
                <a:lnTo>
                  <a:pt x="145" y="443"/>
                </a:lnTo>
                <a:lnTo>
                  <a:pt x="156" y="454"/>
                </a:lnTo>
                <a:lnTo>
                  <a:pt x="165" y="461"/>
                </a:lnTo>
                <a:lnTo>
                  <a:pt x="177" y="469"/>
                </a:lnTo>
                <a:lnTo>
                  <a:pt x="189" y="475"/>
                </a:lnTo>
                <a:lnTo>
                  <a:pt x="202" y="481"/>
                </a:lnTo>
                <a:lnTo>
                  <a:pt x="216" y="485"/>
                </a:lnTo>
                <a:lnTo>
                  <a:pt x="231" y="490"/>
                </a:lnTo>
                <a:lnTo>
                  <a:pt x="248" y="493"/>
                </a:lnTo>
                <a:lnTo>
                  <a:pt x="264" y="494"/>
                </a:lnTo>
                <a:lnTo>
                  <a:pt x="283" y="494"/>
                </a:lnTo>
                <a:lnTo>
                  <a:pt x="283" y="494"/>
                </a:lnTo>
                <a:lnTo>
                  <a:pt x="314" y="493"/>
                </a:lnTo>
                <a:lnTo>
                  <a:pt x="349" y="487"/>
                </a:lnTo>
                <a:lnTo>
                  <a:pt x="387" y="479"/>
                </a:lnTo>
                <a:lnTo>
                  <a:pt x="426" y="467"/>
                </a:lnTo>
                <a:lnTo>
                  <a:pt x="470" y="452"/>
                </a:lnTo>
                <a:lnTo>
                  <a:pt x="517" y="436"/>
                </a:lnTo>
                <a:lnTo>
                  <a:pt x="567" y="415"/>
                </a:lnTo>
                <a:lnTo>
                  <a:pt x="621" y="390"/>
                </a:lnTo>
                <a:lnTo>
                  <a:pt x="621" y="390"/>
                </a:lnTo>
                <a:lnTo>
                  <a:pt x="657" y="408"/>
                </a:lnTo>
                <a:lnTo>
                  <a:pt x="696" y="427"/>
                </a:lnTo>
                <a:lnTo>
                  <a:pt x="730" y="442"/>
                </a:lnTo>
                <a:lnTo>
                  <a:pt x="749" y="449"/>
                </a:lnTo>
                <a:lnTo>
                  <a:pt x="749" y="448"/>
                </a:lnTo>
                <a:lnTo>
                  <a:pt x="749" y="448"/>
                </a:lnTo>
                <a:lnTo>
                  <a:pt x="742" y="446"/>
                </a:lnTo>
                <a:lnTo>
                  <a:pt x="731" y="440"/>
                </a:lnTo>
                <a:lnTo>
                  <a:pt x="704" y="424"/>
                </a:lnTo>
                <a:lnTo>
                  <a:pt x="672" y="401"/>
                </a:lnTo>
                <a:lnTo>
                  <a:pt x="645" y="381"/>
                </a:lnTo>
                <a:lnTo>
                  <a:pt x="645" y="381"/>
                </a:lnTo>
                <a:lnTo>
                  <a:pt x="760" y="330"/>
                </a:lnTo>
                <a:lnTo>
                  <a:pt x="760" y="330"/>
                </a:lnTo>
                <a:lnTo>
                  <a:pt x="786" y="320"/>
                </a:lnTo>
                <a:lnTo>
                  <a:pt x="786" y="320"/>
                </a:lnTo>
                <a:lnTo>
                  <a:pt x="858" y="362"/>
                </a:lnTo>
                <a:lnTo>
                  <a:pt x="931" y="402"/>
                </a:lnTo>
                <a:lnTo>
                  <a:pt x="931" y="402"/>
                </a:lnTo>
                <a:lnTo>
                  <a:pt x="913" y="416"/>
                </a:lnTo>
                <a:lnTo>
                  <a:pt x="893" y="428"/>
                </a:lnTo>
                <a:lnTo>
                  <a:pt x="861" y="445"/>
                </a:lnTo>
                <a:lnTo>
                  <a:pt x="838" y="455"/>
                </a:lnTo>
                <a:lnTo>
                  <a:pt x="829" y="458"/>
                </a:lnTo>
                <a:lnTo>
                  <a:pt x="829" y="458"/>
                </a:lnTo>
                <a:lnTo>
                  <a:pt x="846" y="454"/>
                </a:lnTo>
                <a:lnTo>
                  <a:pt x="866" y="448"/>
                </a:lnTo>
                <a:lnTo>
                  <a:pt x="879" y="442"/>
                </a:lnTo>
                <a:lnTo>
                  <a:pt x="896" y="434"/>
                </a:lnTo>
                <a:lnTo>
                  <a:pt x="944" y="408"/>
                </a:lnTo>
                <a:lnTo>
                  <a:pt x="944" y="408"/>
                </a:lnTo>
                <a:lnTo>
                  <a:pt x="985" y="430"/>
                </a:lnTo>
                <a:lnTo>
                  <a:pt x="1026" y="449"/>
                </a:lnTo>
                <a:lnTo>
                  <a:pt x="1065" y="467"/>
                </a:lnTo>
                <a:lnTo>
                  <a:pt x="1103" y="482"/>
                </a:lnTo>
                <a:lnTo>
                  <a:pt x="1139" y="496"/>
                </a:lnTo>
                <a:lnTo>
                  <a:pt x="1174" y="506"/>
                </a:lnTo>
                <a:lnTo>
                  <a:pt x="1206" y="512"/>
                </a:lnTo>
                <a:lnTo>
                  <a:pt x="1221" y="514"/>
                </a:lnTo>
                <a:lnTo>
                  <a:pt x="1236" y="514"/>
                </a:lnTo>
                <a:lnTo>
                  <a:pt x="1236" y="514"/>
                </a:lnTo>
                <a:lnTo>
                  <a:pt x="1254" y="514"/>
                </a:lnTo>
                <a:lnTo>
                  <a:pt x="1274" y="512"/>
                </a:lnTo>
                <a:lnTo>
                  <a:pt x="1292" y="509"/>
                </a:lnTo>
                <a:lnTo>
                  <a:pt x="1308" y="505"/>
                </a:lnTo>
                <a:lnTo>
                  <a:pt x="1325" y="500"/>
                </a:lnTo>
                <a:lnTo>
                  <a:pt x="1340" y="494"/>
                </a:lnTo>
                <a:lnTo>
                  <a:pt x="1354" y="488"/>
                </a:lnTo>
                <a:lnTo>
                  <a:pt x="1367" y="481"/>
                </a:lnTo>
                <a:lnTo>
                  <a:pt x="1379" y="473"/>
                </a:lnTo>
                <a:lnTo>
                  <a:pt x="1390" y="464"/>
                </a:lnTo>
                <a:lnTo>
                  <a:pt x="1399" y="455"/>
                </a:lnTo>
                <a:lnTo>
                  <a:pt x="1408" y="445"/>
                </a:lnTo>
                <a:lnTo>
                  <a:pt x="1414" y="434"/>
                </a:lnTo>
                <a:lnTo>
                  <a:pt x="1419" y="422"/>
                </a:lnTo>
                <a:lnTo>
                  <a:pt x="1423" y="412"/>
                </a:lnTo>
                <a:lnTo>
                  <a:pt x="1425" y="399"/>
                </a:lnTo>
                <a:lnTo>
                  <a:pt x="1425" y="399"/>
                </a:lnTo>
                <a:lnTo>
                  <a:pt x="1438" y="396"/>
                </a:lnTo>
                <a:lnTo>
                  <a:pt x="1450" y="392"/>
                </a:lnTo>
                <a:lnTo>
                  <a:pt x="1462" y="387"/>
                </a:lnTo>
                <a:lnTo>
                  <a:pt x="1473" y="381"/>
                </a:lnTo>
                <a:lnTo>
                  <a:pt x="1484" y="374"/>
                </a:lnTo>
                <a:lnTo>
                  <a:pt x="1493" y="368"/>
                </a:lnTo>
                <a:lnTo>
                  <a:pt x="1502" y="359"/>
                </a:lnTo>
                <a:lnTo>
                  <a:pt x="1509" y="351"/>
                </a:lnTo>
                <a:lnTo>
                  <a:pt x="1515" y="342"/>
                </a:lnTo>
                <a:lnTo>
                  <a:pt x="1521" y="333"/>
                </a:lnTo>
                <a:lnTo>
                  <a:pt x="1526" y="324"/>
                </a:lnTo>
                <a:lnTo>
                  <a:pt x="1530" y="314"/>
                </a:lnTo>
                <a:lnTo>
                  <a:pt x="1533" y="304"/>
                </a:lnTo>
                <a:lnTo>
                  <a:pt x="1536" y="294"/>
                </a:lnTo>
                <a:lnTo>
                  <a:pt x="1538" y="283"/>
                </a:lnTo>
                <a:lnTo>
                  <a:pt x="1538" y="274"/>
                </a:lnTo>
                <a:lnTo>
                  <a:pt x="1538" y="274"/>
                </a:lnTo>
                <a:close/>
                <a:moveTo>
                  <a:pt x="760" y="176"/>
                </a:moveTo>
                <a:lnTo>
                  <a:pt x="760" y="176"/>
                </a:lnTo>
                <a:lnTo>
                  <a:pt x="798" y="157"/>
                </a:lnTo>
                <a:lnTo>
                  <a:pt x="798" y="157"/>
                </a:lnTo>
                <a:lnTo>
                  <a:pt x="867" y="193"/>
                </a:lnTo>
                <a:lnTo>
                  <a:pt x="867" y="193"/>
                </a:lnTo>
                <a:lnTo>
                  <a:pt x="923" y="225"/>
                </a:lnTo>
                <a:lnTo>
                  <a:pt x="923" y="225"/>
                </a:lnTo>
                <a:lnTo>
                  <a:pt x="764" y="294"/>
                </a:lnTo>
                <a:lnTo>
                  <a:pt x="764" y="294"/>
                </a:lnTo>
                <a:lnTo>
                  <a:pt x="740" y="279"/>
                </a:lnTo>
                <a:lnTo>
                  <a:pt x="740" y="279"/>
                </a:lnTo>
                <a:lnTo>
                  <a:pt x="653" y="232"/>
                </a:lnTo>
                <a:lnTo>
                  <a:pt x="653" y="232"/>
                </a:lnTo>
                <a:lnTo>
                  <a:pt x="760" y="176"/>
                </a:lnTo>
                <a:lnTo>
                  <a:pt x="760" y="176"/>
                </a:lnTo>
                <a:close/>
                <a:moveTo>
                  <a:pt x="35" y="250"/>
                </a:moveTo>
                <a:lnTo>
                  <a:pt x="35" y="250"/>
                </a:lnTo>
                <a:lnTo>
                  <a:pt x="36" y="235"/>
                </a:lnTo>
                <a:lnTo>
                  <a:pt x="39" y="219"/>
                </a:lnTo>
                <a:lnTo>
                  <a:pt x="44" y="203"/>
                </a:lnTo>
                <a:lnTo>
                  <a:pt x="51" y="190"/>
                </a:lnTo>
                <a:lnTo>
                  <a:pt x="60" y="175"/>
                </a:lnTo>
                <a:lnTo>
                  <a:pt x="69" y="163"/>
                </a:lnTo>
                <a:lnTo>
                  <a:pt x="82" y="149"/>
                </a:lnTo>
                <a:lnTo>
                  <a:pt x="95" y="139"/>
                </a:lnTo>
                <a:lnTo>
                  <a:pt x="110" y="128"/>
                </a:lnTo>
                <a:lnTo>
                  <a:pt x="125" y="118"/>
                </a:lnTo>
                <a:lnTo>
                  <a:pt x="142" y="110"/>
                </a:lnTo>
                <a:lnTo>
                  <a:pt x="159" y="102"/>
                </a:lnTo>
                <a:lnTo>
                  <a:pt x="178" y="98"/>
                </a:lnTo>
                <a:lnTo>
                  <a:pt x="196" y="93"/>
                </a:lnTo>
                <a:lnTo>
                  <a:pt x="216" y="90"/>
                </a:lnTo>
                <a:lnTo>
                  <a:pt x="237" y="90"/>
                </a:lnTo>
                <a:lnTo>
                  <a:pt x="237" y="90"/>
                </a:lnTo>
                <a:lnTo>
                  <a:pt x="252" y="90"/>
                </a:lnTo>
                <a:lnTo>
                  <a:pt x="269" y="92"/>
                </a:lnTo>
                <a:lnTo>
                  <a:pt x="289" y="96"/>
                </a:lnTo>
                <a:lnTo>
                  <a:pt x="308" y="101"/>
                </a:lnTo>
                <a:lnTo>
                  <a:pt x="351" y="113"/>
                </a:lnTo>
                <a:lnTo>
                  <a:pt x="396" y="128"/>
                </a:lnTo>
                <a:lnTo>
                  <a:pt x="446" y="148"/>
                </a:lnTo>
                <a:lnTo>
                  <a:pt x="496" y="169"/>
                </a:lnTo>
                <a:lnTo>
                  <a:pt x="548" y="193"/>
                </a:lnTo>
                <a:lnTo>
                  <a:pt x="600" y="219"/>
                </a:lnTo>
                <a:lnTo>
                  <a:pt x="600" y="219"/>
                </a:lnTo>
                <a:lnTo>
                  <a:pt x="526" y="252"/>
                </a:lnTo>
                <a:lnTo>
                  <a:pt x="455" y="280"/>
                </a:lnTo>
                <a:lnTo>
                  <a:pt x="455" y="280"/>
                </a:lnTo>
                <a:lnTo>
                  <a:pt x="403" y="259"/>
                </a:lnTo>
                <a:lnTo>
                  <a:pt x="379" y="250"/>
                </a:lnTo>
                <a:lnTo>
                  <a:pt x="355" y="243"/>
                </a:lnTo>
                <a:lnTo>
                  <a:pt x="334" y="237"/>
                </a:lnTo>
                <a:lnTo>
                  <a:pt x="313" y="232"/>
                </a:lnTo>
                <a:lnTo>
                  <a:pt x="292" y="231"/>
                </a:lnTo>
                <a:lnTo>
                  <a:pt x="273" y="229"/>
                </a:lnTo>
                <a:lnTo>
                  <a:pt x="273" y="229"/>
                </a:lnTo>
                <a:lnTo>
                  <a:pt x="255" y="229"/>
                </a:lnTo>
                <a:lnTo>
                  <a:pt x="239" y="231"/>
                </a:lnTo>
                <a:lnTo>
                  <a:pt x="224" y="234"/>
                </a:lnTo>
                <a:lnTo>
                  <a:pt x="207" y="237"/>
                </a:lnTo>
                <a:lnTo>
                  <a:pt x="193" y="241"/>
                </a:lnTo>
                <a:lnTo>
                  <a:pt x="180" y="246"/>
                </a:lnTo>
                <a:lnTo>
                  <a:pt x="168" y="252"/>
                </a:lnTo>
                <a:lnTo>
                  <a:pt x="157" y="259"/>
                </a:lnTo>
                <a:lnTo>
                  <a:pt x="147" y="267"/>
                </a:lnTo>
                <a:lnTo>
                  <a:pt x="137" y="276"/>
                </a:lnTo>
                <a:lnTo>
                  <a:pt x="130" y="286"/>
                </a:lnTo>
                <a:lnTo>
                  <a:pt x="124" y="297"/>
                </a:lnTo>
                <a:lnTo>
                  <a:pt x="119" y="309"/>
                </a:lnTo>
                <a:lnTo>
                  <a:pt x="115" y="323"/>
                </a:lnTo>
                <a:lnTo>
                  <a:pt x="113" y="338"/>
                </a:lnTo>
                <a:lnTo>
                  <a:pt x="112" y="353"/>
                </a:lnTo>
                <a:lnTo>
                  <a:pt x="112" y="353"/>
                </a:lnTo>
                <a:lnTo>
                  <a:pt x="112" y="357"/>
                </a:lnTo>
                <a:lnTo>
                  <a:pt x="112" y="357"/>
                </a:lnTo>
                <a:lnTo>
                  <a:pt x="97" y="350"/>
                </a:lnTo>
                <a:lnTo>
                  <a:pt x="83" y="341"/>
                </a:lnTo>
                <a:lnTo>
                  <a:pt x="69" y="330"/>
                </a:lnTo>
                <a:lnTo>
                  <a:pt x="57" y="317"/>
                </a:lnTo>
                <a:lnTo>
                  <a:pt x="48" y="303"/>
                </a:lnTo>
                <a:lnTo>
                  <a:pt x="41" y="286"/>
                </a:lnTo>
                <a:lnTo>
                  <a:pt x="36" y="270"/>
                </a:lnTo>
                <a:lnTo>
                  <a:pt x="35" y="250"/>
                </a:lnTo>
                <a:lnTo>
                  <a:pt x="35" y="250"/>
                </a:lnTo>
                <a:close/>
                <a:moveTo>
                  <a:pt x="147" y="356"/>
                </a:moveTo>
                <a:lnTo>
                  <a:pt x="147" y="356"/>
                </a:lnTo>
                <a:lnTo>
                  <a:pt x="148" y="342"/>
                </a:lnTo>
                <a:lnTo>
                  <a:pt x="150" y="329"/>
                </a:lnTo>
                <a:lnTo>
                  <a:pt x="153" y="317"/>
                </a:lnTo>
                <a:lnTo>
                  <a:pt x="157" y="306"/>
                </a:lnTo>
                <a:lnTo>
                  <a:pt x="163" y="295"/>
                </a:lnTo>
                <a:lnTo>
                  <a:pt x="169" y="286"/>
                </a:lnTo>
                <a:lnTo>
                  <a:pt x="177" y="277"/>
                </a:lnTo>
                <a:lnTo>
                  <a:pt x="186" y="270"/>
                </a:lnTo>
                <a:lnTo>
                  <a:pt x="195" y="264"/>
                </a:lnTo>
                <a:lnTo>
                  <a:pt x="204" y="258"/>
                </a:lnTo>
                <a:lnTo>
                  <a:pt x="215" y="253"/>
                </a:lnTo>
                <a:lnTo>
                  <a:pt x="225" y="250"/>
                </a:lnTo>
                <a:lnTo>
                  <a:pt x="237" y="247"/>
                </a:lnTo>
                <a:lnTo>
                  <a:pt x="249" y="244"/>
                </a:lnTo>
                <a:lnTo>
                  <a:pt x="273" y="243"/>
                </a:lnTo>
                <a:lnTo>
                  <a:pt x="273" y="243"/>
                </a:lnTo>
                <a:lnTo>
                  <a:pt x="290" y="244"/>
                </a:lnTo>
                <a:lnTo>
                  <a:pt x="308" y="246"/>
                </a:lnTo>
                <a:lnTo>
                  <a:pt x="326" y="250"/>
                </a:lnTo>
                <a:lnTo>
                  <a:pt x="346" y="256"/>
                </a:lnTo>
                <a:lnTo>
                  <a:pt x="366" y="262"/>
                </a:lnTo>
                <a:lnTo>
                  <a:pt x="387" y="271"/>
                </a:lnTo>
                <a:lnTo>
                  <a:pt x="431" y="291"/>
                </a:lnTo>
                <a:lnTo>
                  <a:pt x="431" y="291"/>
                </a:lnTo>
                <a:lnTo>
                  <a:pt x="387" y="307"/>
                </a:lnTo>
                <a:lnTo>
                  <a:pt x="344" y="323"/>
                </a:lnTo>
                <a:lnTo>
                  <a:pt x="305" y="335"/>
                </a:lnTo>
                <a:lnTo>
                  <a:pt x="269" y="345"/>
                </a:lnTo>
                <a:lnTo>
                  <a:pt x="236" y="354"/>
                </a:lnTo>
                <a:lnTo>
                  <a:pt x="207" y="360"/>
                </a:lnTo>
                <a:lnTo>
                  <a:pt x="181" y="365"/>
                </a:lnTo>
                <a:lnTo>
                  <a:pt x="159" y="366"/>
                </a:lnTo>
                <a:lnTo>
                  <a:pt x="159" y="366"/>
                </a:lnTo>
                <a:lnTo>
                  <a:pt x="148" y="365"/>
                </a:lnTo>
                <a:lnTo>
                  <a:pt x="148" y="365"/>
                </a:lnTo>
                <a:lnTo>
                  <a:pt x="147" y="356"/>
                </a:lnTo>
                <a:lnTo>
                  <a:pt x="147" y="356"/>
                </a:lnTo>
                <a:close/>
                <a:moveTo>
                  <a:pt x="283" y="481"/>
                </a:moveTo>
                <a:lnTo>
                  <a:pt x="283" y="481"/>
                </a:lnTo>
                <a:lnTo>
                  <a:pt x="257" y="479"/>
                </a:lnTo>
                <a:lnTo>
                  <a:pt x="243" y="476"/>
                </a:lnTo>
                <a:lnTo>
                  <a:pt x="233" y="475"/>
                </a:lnTo>
                <a:lnTo>
                  <a:pt x="221" y="470"/>
                </a:lnTo>
                <a:lnTo>
                  <a:pt x="210" y="466"/>
                </a:lnTo>
                <a:lnTo>
                  <a:pt x="201" y="461"/>
                </a:lnTo>
                <a:lnTo>
                  <a:pt x="192" y="455"/>
                </a:lnTo>
                <a:lnTo>
                  <a:pt x="183" y="448"/>
                </a:lnTo>
                <a:lnTo>
                  <a:pt x="175" y="440"/>
                </a:lnTo>
                <a:lnTo>
                  <a:pt x="169" y="433"/>
                </a:lnTo>
                <a:lnTo>
                  <a:pt x="163" y="424"/>
                </a:lnTo>
                <a:lnTo>
                  <a:pt x="159" y="413"/>
                </a:lnTo>
                <a:lnTo>
                  <a:pt x="154" y="402"/>
                </a:lnTo>
                <a:lnTo>
                  <a:pt x="151" y="392"/>
                </a:lnTo>
                <a:lnTo>
                  <a:pt x="150" y="380"/>
                </a:lnTo>
                <a:lnTo>
                  <a:pt x="150" y="380"/>
                </a:lnTo>
                <a:lnTo>
                  <a:pt x="159" y="380"/>
                </a:lnTo>
                <a:lnTo>
                  <a:pt x="159" y="380"/>
                </a:lnTo>
                <a:lnTo>
                  <a:pt x="205" y="378"/>
                </a:lnTo>
                <a:lnTo>
                  <a:pt x="249" y="375"/>
                </a:lnTo>
                <a:lnTo>
                  <a:pt x="290" y="371"/>
                </a:lnTo>
                <a:lnTo>
                  <a:pt x="328" y="365"/>
                </a:lnTo>
                <a:lnTo>
                  <a:pt x="366" y="356"/>
                </a:lnTo>
                <a:lnTo>
                  <a:pt x="402" y="345"/>
                </a:lnTo>
                <a:lnTo>
                  <a:pt x="440" y="332"/>
                </a:lnTo>
                <a:lnTo>
                  <a:pt x="479" y="315"/>
                </a:lnTo>
                <a:lnTo>
                  <a:pt x="479" y="315"/>
                </a:lnTo>
                <a:lnTo>
                  <a:pt x="589" y="374"/>
                </a:lnTo>
                <a:lnTo>
                  <a:pt x="589" y="374"/>
                </a:lnTo>
                <a:lnTo>
                  <a:pt x="496" y="418"/>
                </a:lnTo>
                <a:lnTo>
                  <a:pt x="453" y="436"/>
                </a:lnTo>
                <a:lnTo>
                  <a:pt x="414" y="451"/>
                </a:lnTo>
                <a:lnTo>
                  <a:pt x="378" y="464"/>
                </a:lnTo>
                <a:lnTo>
                  <a:pt x="344" y="473"/>
                </a:lnTo>
                <a:lnTo>
                  <a:pt x="313" y="479"/>
                </a:lnTo>
                <a:lnTo>
                  <a:pt x="298" y="481"/>
                </a:lnTo>
                <a:lnTo>
                  <a:pt x="283" y="481"/>
                </a:lnTo>
                <a:lnTo>
                  <a:pt x="283" y="481"/>
                </a:lnTo>
                <a:close/>
                <a:moveTo>
                  <a:pt x="613" y="363"/>
                </a:moveTo>
                <a:lnTo>
                  <a:pt x="613" y="363"/>
                </a:lnTo>
                <a:lnTo>
                  <a:pt x="557" y="332"/>
                </a:lnTo>
                <a:lnTo>
                  <a:pt x="503" y="304"/>
                </a:lnTo>
                <a:lnTo>
                  <a:pt x="503" y="304"/>
                </a:lnTo>
                <a:lnTo>
                  <a:pt x="567" y="274"/>
                </a:lnTo>
                <a:lnTo>
                  <a:pt x="639" y="238"/>
                </a:lnTo>
                <a:lnTo>
                  <a:pt x="639" y="238"/>
                </a:lnTo>
                <a:lnTo>
                  <a:pt x="690" y="265"/>
                </a:lnTo>
                <a:lnTo>
                  <a:pt x="740" y="294"/>
                </a:lnTo>
                <a:lnTo>
                  <a:pt x="740" y="294"/>
                </a:lnTo>
                <a:lnTo>
                  <a:pt x="751" y="300"/>
                </a:lnTo>
                <a:lnTo>
                  <a:pt x="751" y="300"/>
                </a:lnTo>
                <a:lnTo>
                  <a:pt x="680" y="332"/>
                </a:lnTo>
                <a:lnTo>
                  <a:pt x="613" y="363"/>
                </a:lnTo>
                <a:lnTo>
                  <a:pt x="613" y="363"/>
                </a:lnTo>
                <a:close/>
                <a:moveTo>
                  <a:pt x="799" y="314"/>
                </a:moveTo>
                <a:lnTo>
                  <a:pt x="799" y="314"/>
                </a:lnTo>
                <a:lnTo>
                  <a:pt x="953" y="241"/>
                </a:lnTo>
                <a:lnTo>
                  <a:pt x="953" y="241"/>
                </a:lnTo>
                <a:lnTo>
                  <a:pt x="1024" y="282"/>
                </a:lnTo>
                <a:lnTo>
                  <a:pt x="1089" y="318"/>
                </a:lnTo>
                <a:lnTo>
                  <a:pt x="1089" y="318"/>
                </a:lnTo>
                <a:lnTo>
                  <a:pt x="1027" y="348"/>
                </a:lnTo>
                <a:lnTo>
                  <a:pt x="958" y="383"/>
                </a:lnTo>
                <a:lnTo>
                  <a:pt x="958" y="383"/>
                </a:lnTo>
                <a:lnTo>
                  <a:pt x="940" y="392"/>
                </a:lnTo>
                <a:lnTo>
                  <a:pt x="940" y="392"/>
                </a:lnTo>
                <a:lnTo>
                  <a:pt x="869" y="353"/>
                </a:lnTo>
                <a:lnTo>
                  <a:pt x="799" y="314"/>
                </a:lnTo>
                <a:lnTo>
                  <a:pt x="799" y="314"/>
                </a:lnTo>
                <a:close/>
                <a:moveTo>
                  <a:pt x="1236" y="500"/>
                </a:moveTo>
                <a:lnTo>
                  <a:pt x="1236" y="500"/>
                </a:lnTo>
                <a:lnTo>
                  <a:pt x="1221" y="500"/>
                </a:lnTo>
                <a:lnTo>
                  <a:pt x="1207" y="499"/>
                </a:lnTo>
                <a:lnTo>
                  <a:pt x="1175" y="493"/>
                </a:lnTo>
                <a:lnTo>
                  <a:pt x="1144" y="484"/>
                </a:lnTo>
                <a:lnTo>
                  <a:pt x="1109" y="472"/>
                </a:lnTo>
                <a:lnTo>
                  <a:pt x="1073" y="457"/>
                </a:lnTo>
                <a:lnTo>
                  <a:pt x="1035" y="440"/>
                </a:lnTo>
                <a:lnTo>
                  <a:pt x="996" y="421"/>
                </a:lnTo>
                <a:lnTo>
                  <a:pt x="956" y="401"/>
                </a:lnTo>
                <a:lnTo>
                  <a:pt x="956" y="401"/>
                </a:lnTo>
                <a:lnTo>
                  <a:pt x="1030" y="357"/>
                </a:lnTo>
                <a:lnTo>
                  <a:pt x="1065" y="339"/>
                </a:lnTo>
                <a:lnTo>
                  <a:pt x="1098" y="323"/>
                </a:lnTo>
                <a:lnTo>
                  <a:pt x="1098" y="323"/>
                </a:lnTo>
                <a:lnTo>
                  <a:pt x="1133" y="339"/>
                </a:lnTo>
                <a:lnTo>
                  <a:pt x="1168" y="356"/>
                </a:lnTo>
                <a:lnTo>
                  <a:pt x="1203" y="369"/>
                </a:lnTo>
                <a:lnTo>
                  <a:pt x="1237" y="381"/>
                </a:lnTo>
                <a:lnTo>
                  <a:pt x="1274" y="390"/>
                </a:lnTo>
                <a:lnTo>
                  <a:pt x="1310" y="396"/>
                </a:lnTo>
                <a:lnTo>
                  <a:pt x="1349" y="401"/>
                </a:lnTo>
                <a:lnTo>
                  <a:pt x="1390" y="402"/>
                </a:lnTo>
                <a:lnTo>
                  <a:pt x="1390" y="402"/>
                </a:lnTo>
                <a:lnTo>
                  <a:pt x="1413" y="401"/>
                </a:lnTo>
                <a:lnTo>
                  <a:pt x="1413" y="401"/>
                </a:lnTo>
                <a:lnTo>
                  <a:pt x="1411" y="412"/>
                </a:lnTo>
                <a:lnTo>
                  <a:pt x="1407" y="422"/>
                </a:lnTo>
                <a:lnTo>
                  <a:pt x="1402" y="433"/>
                </a:lnTo>
                <a:lnTo>
                  <a:pt x="1394" y="442"/>
                </a:lnTo>
                <a:lnTo>
                  <a:pt x="1387" y="451"/>
                </a:lnTo>
                <a:lnTo>
                  <a:pt x="1376" y="460"/>
                </a:lnTo>
                <a:lnTo>
                  <a:pt x="1366" y="466"/>
                </a:lnTo>
                <a:lnTo>
                  <a:pt x="1354" y="473"/>
                </a:lnTo>
                <a:lnTo>
                  <a:pt x="1342" y="479"/>
                </a:lnTo>
                <a:lnTo>
                  <a:pt x="1328" y="485"/>
                </a:lnTo>
                <a:lnTo>
                  <a:pt x="1314" y="490"/>
                </a:lnTo>
                <a:lnTo>
                  <a:pt x="1299" y="493"/>
                </a:lnTo>
                <a:lnTo>
                  <a:pt x="1268" y="499"/>
                </a:lnTo>
                <a:lnTo>
                  <a:pt x="1236" y="500"/>
                </a:lnTo>
                <a:lnTo>
                  <a:pt x="1236" y="500"/>
                </a:lnTo>
                <a:close/>
                <a:moveTo>
                  <a:pt x="1112" y="315"/>
                </a:moveTo>
                <a:lnTo>
                  <a:pt x="1112" y="315"/>
                </a:lnTo>
                <a:lnTo>
                  <a:pt x="1156" y="297"/>
                </a:lnTo>
                <a:lnTo>
                  <a:pt x="1175" y="289"/>
                </a:lnTo>
                <a:lnTo>
                  <a:pt x="1195" y="283"/>
                </a:lnTo>
                <a:lnTo>
                  <a:pt x="1215" y="279"/>
                </a:lnTo>
                <a:lnTo>
                  <a:pt x="1234" y="276"/>
                </a:lnTo>
                <a:lnTo>
                  <a:pt x="1252" y="273"/>
                </a:lnTo>
                <a:lnTo>
                  <a:pt x="1271" y="273"/>
                </a:lnTo>
                <a:lnTo>
                  <a:pt x="1271" y="273"/>
                </a:lnTo>
                <a:lnTo>
                  <a:pt x="1284" y="273"/>
                </a:lnTo>
                <a:lnTo>
                  <a:pt x="1298" y="274"/>
                </a:lnTo>
                <a:lnTo>
                  <a:pt x="1311" y="277"/>
                </a:lnTo>
                <a:lnTo>
                  <a:pt x="1323" y="280"/>
                </a:lnTo>
                <a:lnTo>
                  <a:pt x="1336" y="285"/>
                </a:lnTo>
                <a:lnTo>
                  <a:pt x="1348" y="289"/>
                </a:lnTo>
                <a:lnTo>
                  <a:pt x="1358" y="295"/>
                </a:lnTo>
                <a:lnTo>
                  <a:pt x="1369" y="303"/>
                </a:lnTo>
                <a:lnTo>
                  <a:pt x="1378" y="311"/>
                </a:lnTo>
                <a:lnTo>
                  <a:pt x="1387" y="320"/>
                </a:lnTo>
                <a:lnTo>
                  <a:pt x="1394" y="329"/>
                </a:lnTo>
                <a:lnTo>
                  <a:pt x="1401" y="339"/>
                </a:lnTo>
                <a:lnTo>
                  <a:pt x="1405" y="350"/>
                </a:lnTo>
                <a:lnTo>
                  <a:pt x="1410" y="362"/>
                </a:lnTo>
                <a:lnTo>
                  <a:pt x="1413" y="374"/>
                </a:lnTo>
                <a:lnTo>
                  <a:pt x="1414" y="387"/>
                </a:lnTo>
                <a:lnTo>
                  <a:pt x="1414" y="387"/>
                </a:lnTo>
                <a:lnTo>
                  <a:pt x="1390" y="389"/>
                </a:lnTo>
                <a:lnTo>
                  <a:pt x="1390" y="389"/>
                </a:lnTo>
                <a:lnTo>
                  <a:pt x="1351" y="387"/>
                </a:lnTo>
                <a:lnTo>
                  <a:pt x="1314" y="384"/>
                </a:lnTo>
                <a:lnTo>
                  <a:pt x="1280" y="377"/>
                </a:lnTo>
                <a:lnTo>
                  <a:pt x="1245" y="369"/>
                </a:lnTo>
                <a:lnTo>
                  <a:pt x="1212" y="359"/>
                </a:lnTo>
                <a:lnTo>
                  <a:pt x="1178" y="345"/>
                </a:lnTo>
                <a:lnTo>
                  <a:pt x="1145" y="332"/>
                </a:lnTo>
                <a:lnTo>
                  <a:pt x="1112" y="315"/>
                </a:lnTo>
                <a:lnTo>
                  <a:pt x="1112" y="315"/>
                </a:lnTo>
                <a:close/>
                <a:moveTo>
                  <a:pt x="1425" y="384"/>
                </a:moveTo>
                <a:lnTo>
                  <a:pt x="1425" y="384"/>
                </a:lnTo>
                <a:lnTo>
                  <a:pt x="1423" y="372"/>
                </a:lnTo>
                <a:lnTo>
                  <a:pt x="1420" y="359"/>
                </a:lnTo>
                <a:lnTo>
                  <a:pt x="1417" y="347"/>
                </a:lnTo>
                <a:lnTo>
                  <a:pt x="1411" y="335"/>
                </a:lnTo>
                <a:lnTo>
                  <a:pt x="1405" y="324"/>
                </a:lnTo>
                <a:lnTo>
                  <a:pt x="1397" y="314"/>
                </a:lnTo>
                <a:lnTo>
                  <a:pt x="1388" y="303"/>
                </a:lnTo>
                <a:lnTo>
                  <a:pt x="1378" y="294"/>
                </a:lnTo>
                <a:lnTo>
                  <a:pt x="1367" y="286"/>
                </a:lnTo>
                <a:lnTo>
                  <a:pt x="1355" y="280"/>
                </a:lnTo>
                <a:lnTo>
                  <a:pt x="1343" y="273"/>
                </a:lnTo>
                <a:lnTo>
                  <a:pt x="1330" y="268"/>
                </a:lnTo>
                <a:lnTo>
                  <a:pt x="1316" y="264"/>
                </a:lnTo>
                <a:lnTo>
                  <a:pt x="1301" y="261"/>
                </a:lnTo>
                <a:lnTo>
                  <a:pt x="1287" y="259"/>
                </a:lnTo>
                <a:lnTo>
                  <a:pt x="1271" y="259"/>
                </a:lnTo>
                <a:lnTo>
                  <a:pt x="1271" y="259"/>
                </a:lnTo>
                <a:lnTo>
                  <a:pt x="1251" y="259"/>
                </a:lnTo>
                <a:lnTo>
                  <a:pt x="1231" y="262"/>
                </a:lnTo>
                <a:lnTo>
                  <a:pt x="1212" y="267"/>
                </a:lnTo>
                <a:lnTo>
                  <a:pt x="1192" y="273"/>
                </a:lnTo>
                <a:lnTo>
                  <a:pt x="1171" y="280"/>
                </a:lnTo>
                <a:lnTo>
                  <a:pt x="1148" y="289"/>
                </a:lnTo>
                <a:lnTo>
                  <a:pt x="1103" y="311"/>
                </a:lnTo>
                <a:lnTo>
                  <a:pt x="1103" y="311"/>
                </a:lnTo>
                <a:lnTo>
                  <a:pt x="1038" y="276"/>
                </a:lnTo>
                <a:lnTo>
                  <a:pt x="967" y="235"/>
                </a:lnTo>
                <a:lnTo>
                  <a:pt x="967" y="235"/>
                </a:lnTo>
                <a:lnTo>
                  <a:pt x="1015" y="214"/>
                </a:lnTo>
                <a:lnTo>
                  <a:pt x="1061" y="194"/>
                </a:lnTo>
                <a:lnTo>
                  <a:pt x="1104" y="176"/>
                </a:lnTo>
                <a:lnTo>
                  <a:pt x="1148" y="163"/>
                </a:lnTo>
                <a:lnTo>
                  <a:pt x="1191" y="151"/>
                </a:lnTo>
                <a:lnTo>
                  <a:pt x="1231" y="142"/>
                </a:lnTo>
                <a:lnTo>
                  <a:pt x="1274" y="136"/>
                </a:lnTo>
                <a:lnTo>
                  <a:pt x="1295" y="134"/>
                </a:lnTo>
                <a:lnTo>
                  <a:pt x="1314" y="134"/>
                </a:lnTo>
                <a:lnTo>
                  <a:pt x="1314" y="134"/>
                </a:lnTo>
                <a:lnTo>
                  <a:pt x="1343" y="134"/>
                </a:lnTo>
                <a:lnTo>
                  <a:pt x="1367" y="137"/>
                </a:lnTo>
                <a:lnTo>
                  <a:pt x="1391" y="142"/>
                </a:lnTo>
                <a:lnTo>
                  <a:pt x="1413" y="148"/>
                </a:lnTo>
                <a:lnTo>
                  <a:pt x="1432" y="154"/>
                </a:lnTo>
                <a:lnTo>
                  <a:pt x="1449" y="163"/>
                </a:lnTo>
                <a:lnTo>
                  <a:pt x="1464" y="172"/>
                </a:lnTo>
                <a:lnTo>
                  <a:pt x="1478" y="182"/>
                </a:lnTo>
                <a:lnTo>
                  <a:pt x="1490" y="193"/>
                </a:lnTo>
                <a:lnTo>
                  <a:pt x="1499" y="203"/>
                </a:lnTo>
                <a:lnTo>
                  <a:pt x="1506" y="216"/>
                </a:lnTo>
                <a:lnTo>
                  <a:pt x="1514" y="228"/>
                </a:lnTo>
                <a:lnTo>
                  <a:pt x="1518" y="240"/>
                </a:lnTo>
                <a:lnTo>
                  <a:pt x="1521" y="252"/>
                </a:lnTo>
                <a:lnTo>
                  <a:pt x="1524" y="262"/>
                </a:lnTo>
                <a:lnTo>
                  <a:pt x="1524" y="274"/>
                </a:lnTo>
                <a:lnTo>
                  <a:pt x="1524" y="274"/>
                </a:lnTo>
                <a:lnTo>
                  <a:pt x="1524" y="283"/>
                </a:lnTo>
                <a:lnTo>
                  <a:pt x="1523" y="292"/>
                </a:lnTo>
                <a:lnTo>
                  <a:pt x="1517" y="311"/>
                </a:lnTo>
                <a:lnTo>
                  <a:pt x="1509" y="329"/>
                </a:lnTo>
                <a:lnTo>
                  <a:pt x="1497" y="344"/>
                </a:lnTo>
                <a:lnTo>
                  <a:pt x="1482" y="357"/>
                </a:lnTo>
                <a:lnTo>
                  <a:pt x="1465" y="369"/>
                </a:lnTo>
                <a:lnTo>
                  <a:pt x="1446" y="378"/>
                </a:lnTo>
                <a:lnTo>
                  <a:pt x="1425" y="384"/>
                </a:lnTo>
                <a:lnTo>
                  <a:pt x="1425" y="3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19846"/>
      </p:ext>
    </p:extLst>
  </p:cSld>
  <p:clrMapOvr>
    <a:masterClrMapping/>
  </p:clrMapOvr>
  <p:transition spd="slow" advTm="3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378193" y="0"/>
            <a:ext cx="3267700" cy="6858000"/>
            <a:chOff x="1378193" y="0"/>
            <a:chExt cx="3267700" cy="6858000"/>
          </a:xfrm>
        </p:grpSpPr>
        <p:sp>
          <p:nvSpPr>
            <p:cNvPr id="7" name="矩形 6"/>
            <p:cNvSpPr/>
            <p:nvPr/>
          </p:nvSpPr>
          <p:spPr>
            <a:xfrm>
              <a:off x="1378193" y="0"/>
              <a:ext cx="3267700" cy="6858000"/>
            </a:xfrm>
            <a:prstGeom prst="rect">
              <a:avLst/>
            </a:prstGeom>
            <a:solidFill>
              <a:srgbClr val="103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7867" y="198582"/>
              <a:ext cx="2988351" cy="6460836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080934" y="1895511"/>
            <a:ext cx="6593199" cy="2914851"/>
            <a:chOff x="5892800" y="1353644"/>
            <a:chExt cx="6593199" cy="2914851"/>
          </a:xfrm>
        </p:grpSpPr>
        <p:sp>
          <p:nvSpPr>
            <p:cNvPr id="11" name="矩形 10"/>
            <p:cNvSpPr/>
            <p:nvPr/>
          </p:nvSpPr>
          <p:spPr>
            <a:xfrm>
              <a:off x="8989992" y="3736442"/>
              <a:ext cx="1167410" cy="122135"/>
            </a:xfrm>
            <a:prstGeom prst="rect">
              <a:avLst/>
            </a:prstGeom>
            <a:solidFill>
              <a:srgbClr val="1A4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92800" y="1353644"/>
              <a:ext cx="578922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rgbClr val="103B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Skip List</a:t>
              </a:r>
              <a:endParaRPr lang="zh-CN" altLang="en-US" sz="6600" dirty="0">
                <a:solidFill>
                  <a:srgbClr val="103B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757630" y="3868385"/>
              <a:ext cx="27283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103B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191250127 </a:t>
              </a:r>
              <a:r>
                <a:rPr lang="zh-CN" altLang="en-US" sz="2000" dirty="0">
                  <a:solidFill>
                    <a:srgbClr val="103B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孙伟杰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t="6417" r="2622"/>
          <a:stretch>
            <a:fillRect/>
          </a:stretch>
        </p:blipFill>
        <p:spPr>
          <a:xfrm>
            <a:off x="1816321" y="69575"/>
            <a:ext cx="2829571" cy="40195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t="6417" r="2622"/>
          <a:stretch>
            <a:fillRect/>
          </a:stretch>
        </p:blipFill>
        <p:spPr>
          <a:xfrm rot="10800000">
            <a:off x="1513209" y="4341281"/>
            <a:ext cx="1771650" cy="2516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B3777BC-BCAB-48DF-81D8-5DBB2E55FCD3}"/>
              </a:ext>
            </a:extLst>
          </p:cNvPr>
          <p:cNvGrpSpPr/>
          <p:nvPr/>
        </p:nvGrpSpPr>
        <p:grpSpPr>
          <a:xfrm>
            <a:off x="0" y="92612"/>
            <a:ext cx="2707688" cy="1053594"/>
            <a:chOff x="0" y="92612"/>
            <a:chExt cx="2707688" cy="105359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CBB0EB1-3C52-4112-BF65-B76F3C697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417" r="2622"/>
            <a:stretch>
              <a:fillRect/>
            </a:stretch>
          </p:blipFill>
          <p:spPr>
            <a:xfrm rot="10800000">
              <a:off x="0" y="92612"/>
              <a:ext cx="741680" cy="1053594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7687A2D-8C44-4C87-8855-D980FE6D1A58}"/>
                </a:ext>
              </a:extLst>
            </p:cNvPr>
            <p:cNvSpPr txBox="1"/>
            <p:nvPr/>
          </p:nvSpPr>
          <p:spPr>
            <a:xfrm>
              <a:off x="678034" y="501967"/>
              <a:ext cx="2029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插入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F7F518E9-FA7D-4BE7-9A2B-62D6CAB9F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1" y="1146206"/>
            <a:ext cx="5148934" cy="5451813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D89D212D-2AE0-4F5E-9E76-D3503399F999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235202" y="3208867"/>
            <a:ext cx="3539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107FEA0F-3E1E-4DDB-B833-D1C04E0DA2BE}"/>
              </a:ext>
            </a:extLst>
          </p:cNvPr>
          <p:cNvSpPr txBox="1"/>
          <p:nvPr/>
        </p:nvSpPr>
        <p:spPr>
          <a:xfrm>
            <a:off x="5774266" y="3024201"/>
            <a:ext cx="652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Update</a:t>
            </a:r>
            <a:r>
              <a:rPr lang="zh-CN" altLang="en-US" dirty="0">
                <a:solidFill>
                  <a:srgbClr val="FF0000"/>
                </a:solidFill>
              </a:rPr>
              <a:t>数组用来存放在每一层应当插入位置的左侧第一个节点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A58E170B-3066-4EDF-B7D7-605DCC06D7B5}"/>
              </a:ext>
            </a:extLst>
          </p:cNvPr>
          <p:cNvCxnSpPr>
            <a:cxnSpLocks/>
          </p:cNvCxnSpPr>
          <p:nvPr/>
        </p:nvCxnSpPr>
        <p:spPr>
          <a:xfrm flipH="1">
            <a:off x="5063067" y="3759200"/>
            <a:ext cx="8212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B3733874-18E2-4586-A6E2-2502C5F6D39F}"/>
              </a:ext>
            </a:extLst>
          </p:cNvPr>
          <p:cNvSpPr txBox="1"/>
          <p:nvPr/>
        </p:nvSpPr>
        <p:spPr>
          <a:xfrm>
            <a:off x="5957455" y="3565267"/>
            <a:ext cx="546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特殊情况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CEAC869A-07D5-440B-A865-0D4B9B76B6A7}"/>
              </a:ext>
            </a:extLst>
          </p:cNvPr>
          <p:cNvCxnSpPr>
            <a:cxnSpLocks/>
          </p:cNvCxnSpPr>
          <p:nvPr/>
        </p:nvCxnSpPr>
        <p:spPr>
          <a:xfrm flipH="1">
            <a:off x="4097867" y="4199467"/>
            <a:ext cx="25061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24E86A3D-9D34-453F-980F-EB05ED5DC25C}"/>
              </a:ext>
            </a:extLst>
          </p:cNvPr>
          <p:cNvSpPr txBox="1"/>
          <p:nvPr/>
        </p:nvSpPr>
        <p:spPr>
          <a:xfrm>
            <a:off x="6567055" y="3934599"/>
            <a:ext cx="546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每一个</a:t>
            </a:r>
            <a:r>
              <a:rPr lang="en-US" altLang="zh-CN" dirty="0">
                <a:solidFill>
                  <a:srgbClr val="FF0000"/>
                </a:solidFill>
              </a:rPr>
              <a:t>node</a:t>
            </a:r>
            <a:r>
              <a:rPr lang="zh-CN" altLang="en-US" dirty="0">
                <a:solidFill>
                  <a:srgbClr val="FF0000"/>
                </a:solidFill>
              </a:rPr>
              <a:t>的</a:t>
            </a:r>
            <a:r>
              <a:rPr lang="en-US" altLang="zh-CN" dirty="0">
                <a:solidFill>
                  <a:srgbClr val="FF0000"/>
                </a:solidFill>
              </a:rPr>
              <a:t>level</a:t>
            </a:r>
            <a:r>
              <a:rPr lang="zh-CN" altLang="en-US" dirty="0">
                <a:solidFill>
                  <a:srgbClr val="FF0000"/>
                </a:solidFill>
              </a:rPr>
              <a:t>是随机的，体现</a:t>
            </a:r>
            <a:r>
              <a:rPr lang="en-US" altLang="zh-CN" sz="1800" dirty="0">
                <a:solidFill>
                  <a:srgbClr val="FF0000"/>
                </a:solidFill>
                <a:ea typeface="+mj-ea"/>
                <a:cs typeface="Aharoni" panose="02010803020104030203" pitchFamily="2" charset="-79"/>
              </a:rPr>
              <a:t>probabilistic balancing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9DF1C0D2-40A1-4430-A006-12E140B94AEC}"/>
              </a:ext>
            </a:extLst>
          </p:cNvPr>
          <p:cNvCxnSpPr/>
          <p:nvPr/>
        </p:nvCxnSpPr>
        <p:spPr>
          <a:xfrm flipH="1">
            <a:off x="4097867" y="4834467"/>
            <a:ext cx="26639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53253533-8EAD-4715-BEEE-1D35DFDAE823}"/>
              </a:ext>
            </a:extLst>
          </p:cNvPr>
          <p:cNvSpPr txBox="1"/>
          <p:nvPr/>
        </p:nvSpPr>
        <p:spPr>
          <a:xfrm>
            <a:off x="6761789" y="4649801"/>
            <a:ext cx="546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随机出来的</a:t>
            </a:r>
            <a:r>
              <a:rPr lang="en-US" altLang="zh-CN" dirty="0">
                <a:solidFill>
                  <a:srgbClr val="FF0000"/>
                </a:solidFill>
              </a:rPr>
              <a:t>level</a:t>
            </a:r>
            <a:r>
              <a:rPr lang="zh-CN" altLang="en-US" dirty="0">
                <a:solidFill>
                  <a:srgbClr val="FF0000"/>
                </a:solidFill>
              </a:rPr>
              <a:t>大于当前</a:t>
            </a:r>
            <a:r>
              <a:rPr lang="en-US" altLang="zh-CN" dirty="0" err="1">
                <a:solidFill>
                  <a:srgbClr val="FF0000"/>
                </a:solidFill>
              </a:rPr>
              <a:t>skiplist</a:t>
            </a:r>
            <a:r>
              <a:rPr lang="zh-CN" altLang="en-US" dirty="0">
                <a:solidFill>
                  <a:srgbClr val="FF0000"/>
                </a:solidFill>
              </a:rPr>
              <a:t>的</a:t>
            </a:r>
            <a:r>
              <a:rPr lang="en-US" altLang="zh-CN" dirty="0">
                <a:solidFill>
                  <a:srgbClr val="FF0000"/>
                </a:solidFill>
              </a:rPr>
              <a:t>level</a:t>
            </a:r>
            <a:r>
              <a:rPr lang="zh-CN" altLang="en-US" dirty="0">
                <a:solidFill>
                  <a:srgbClr val="FF0000"/>
                </a:solidFill>
              </a:rPr>
              <a:t>，左边节点就是</a:t>
            </a:r>
            <a:r>
              <a:rPr lang="en-US" altLang="zh-CN" dirty="0">
                <a:solidFill>
                  <a:srgbClr val="FF0000"/>
                </a:solidFill>
              </a:rPr>
              <a:t>header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135D082-B607-45AF-A28B-5DA42C2FE821}"/>
              </a:ext>
            </a:extLst>
          </p:cNvPr>
          <p:cNvCxnSpPr>
            <a:cxnSpLocks/>
          </p:cNvCxnSpPr>
          <p:nvPr/>
        </p:nvCxnSpPr>
        <p:spPr>
          <a:xfrm flipH="1">
            <a:off x="4614334" y="6074265"/>
            <a:ext cx="12699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B7CA6A3A-D89E-4B37-A9B3-A1B74BB0D109}"/>
              </a:ext>
            </a:extLst>
          </p:cNvPr>
          <p:cNvSpPr txBox="1"/>
          <p:nvPr/>
        </p:nvSpPr>
        <p:spPr>
          <a:xfrm>
            <a:off x="6096000" y="5889599"/>
            <a:ext cx="546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调整每一层的指针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DC32E0-47F5-4BBE-B04E-F0C3E699D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940" y="793666"/>
            <a:ext cx="3964495" cy="131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7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B3777BC-BCAB-48DF-81D8-5DBB2E55FCD3}"/>
              </a:ext>
            </a:extLst>
          </p:cNvPr>
          <p:cNvGrpSpPr/>
          <p:nvPr/>
        </p:nvGrpSpPr>
        <p:grpSpPr>
          <a:xfrm>
            <a:off x="0" y="92612"/>
            <a:ext cx="2707688" cy="1053594"/>
            <a:chOff x="0" y="92612"/>
            <a:chExt cx="2707688" cy="105359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CBB0EB1-3C52-4112-BF65-B76F3C697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417" r="2622"/>
            <a:stretch>
              <a:fillRect/>
            </a:stretch>
          </p:blipFill>
          <p:spPr>
            <a:xfrm rot="10800000">
              <a:off x="0" y="92612"/>
              <a:ext cx="741680" cy="1053594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7687A2D-8C44-4C87-8855-D980FE6D1A58}"/>
                </a:ext>
              </a:extLst>
            </p:cNvPr>
            <p:cNvSpPr txBox="1"/>
            <p:nvPr/>
          </p:nvSpPr>
          <p:spPr>
            <a:xfrm>
              <a:off x="678034" y="501967"/>
              <a:ext cx="2029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删除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0864C26D-2F1A-4896-B723-B2878163F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69" y="1247653"/>
            <a:ext cx="5725864" cy="4921491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B359F5C-7967-4B7D-BC91-080E184E575B}"/>
              </a:ext>
            </a:extLst>
          </p:cNvPr>
          <p:cNvCxnSpPr/>
          <p:nvPr/>
        </p:nvCxnSpPr>
        <p:spPr>
          <a:xfrm>
            <a:off x="84667" y="3708400"/>
            <a:ext cx="6341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ABC55CF-16E5-4D89-80AB-261006A67B6C}"/>
              </a:ext>
            </a:extLst>
          </p:cNvPr>
          <p:cNvSpPr txBox="1"/>
          <p:nvPr/>
        </p:nvSpPr>
        <p:spPr>
          <a:xfrm>
            <a:off x="3462867" y="3339067"/>
            <a:ext cx="270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与插入无异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F757CC8-27EE-4C2D-9CF2-0C4FC72AD9F5}"/>
              </a:ext>
            </a:extLst>
          </p:cNvPr>
          <p:cNvCxnSpPr>
            <a:cxnSpLocks/>
          </p:cNvCxnSpPr>
          <p:nvPr/>
        </p:nvCxnSpPr>
        <p:spPr>
          <a:xfrm>
            <a:off x="84667" y="5207000"/>
            <a:ext cx="6341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B6C5DC2E-0126-4FA8-8C9F-D7C50EAE3BAC}"/>
              </a:ext>
            </a:extLst>
          </p:cNvPr>
          <p:cNvSpPr txBox="1"/>
          <p:nvPr/>
        </p:nvSpPr>
        <p:spPr>
          <a:xfrm>
            <a:off x="2794001" y="4837666"/>
            <a:ext cx="328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相当于在每层进行链表的删除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7D9DFB4-BA2F-4336-A7B7-6F3103EE5A45}"/>
              </a:ext>
            </a:extLst>
          </p:cNvPr>
          <p:cNvCxnSpPr>
            <a:cxnSpLocks/>
          </p:cNvCxnSpPr>
          <p:nvPr/>
        </p:nvCxnSpPr>
        <p:spPr>
          <a:xfrm>
            <a:off x="84667" y="6169144"/>
            <a:ext cx="6341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8406D2EE-2F95-443B-89C2-0C85CF10B609}"/>
              </a:ext>
            </a:extLst>
          </p:cNvPr>
          <p:cNvSpPr txBox="1"/>
          <p:nvPr/>
        </p:nvSpPr>
        <p:spPr>
          <a:xfrm>
            <a:off x="4241799" y="5799814"/>
            <a:ext cx="311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防止删除后链表层数改变</a:t>
            </a:r>
          </a:p>
        </p:txBody>
      </p:sp>
    </p:spTree>
    <p:extLst>
      <p:ext uri="{BB962C8B-B14F-4D97-AF65-F5344CB8AC3E}">
        <p14:creationId xmlns:p14="http://schemas.microsoft.com/office/powerpoint/2010/main" val="5595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AFA078B4-64F0-41E0-A8FA-0D3581185154}"/>
              </a:ext>
            </a:extLst>
          </p:cNvPr>
          <p:cNvGrpSpPr/>
          <p:nvPr/>
        </p:nvGrpSpPr>
        <p:grpSpPr>
          <a:xfrm>
            <a:off x="0" y="92612"/>
            <a:ext cx="2707688" cy="1053594"/>
            <a:chOff x="0" y="92612"/>
            <a:chExt cx="2707688" cy="105359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1220C78-0B4A-4EC2-954B-8FAA001080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417" r="2622"/>
            <a:stretch>
              <a:fillRect/>
            </a:stretch>
          </p:blipFill>
          <p:spPr>
            <a:xfrm rot="10800000">
              <a:off x="0" y="92612"/>
              <a:ext cx="741680" cy="1053594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53EAA09-065C-4481-B594-25534DA19A15}"/>
                </a:ext>
              </a:extLst>
            </p:cNvPr>
            <p:cNvSpPr txBox="1"/>
            <p:nvPr/>
          </p:nvSpPr>
          <p:spPr>
            <a:xfrm>
              <a:off x="678034" y="501967"/>
              <a:ext cx="2029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时间复杂度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489DD082-2C98-4173-966D-4E38A45F8EDB}"/>
              </a:ext>
            </a:extLst>
          </p:cNvPr>
          <p:cNvSpPr txBox="1"/>
          <p:nvPr/>
        </p:nvSpPr>
        <p:spPr>
          <a:xfrm>
            <a:off x="1692861" y="1203444"/>
            <a:ext cx="809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我们从下而上来分析这个问题，假设不知道跳表的分布，用</a:t>
            </a:r>
            <a:r>
              <a:rPr lang="en-US" altLang="zh-CN" dirty="0"/>
              <a:t>C(k)</a:t>
            </a:r>
            <a:r>
              <a:rPr lang="zh-CN" altLang="en-US" dirty="0"/>
              <a:t>表示向上爬</a:t>
            </a:r>
            <a:r>
              <a:rPr lang="en-US" altLang="zh-CN" dirty="0"/>
              <a:t>k</a:t>
            </a:r>
            <a:r>
              <a:rPr lang="zh-CN" altLang="en-US" dirty="0"/>
              <a:t>层所需的时间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0E37166-ABA5-470B-9909-8F1C77717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902532"/>
            <a:ext cx="7400490" cy="39936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ED877B-52D3-43E2-9E31-01865A9C11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184"/>
          <a:stretch/>
        </p:blipFill>
        <p:spPr>
          <a:xfrm>
            <a:off x="6203796" y="1537884"/>
            <a:ext cx="6012116" cy="21603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F0948B2-E9CB-4E39-9E0C-9FF3D73C7582}"/>
                  </a:ext>
                </a:extLst>
              </p:cNvPr>
              <p:cNvSpPr txBox="1"/>
              <p:nvPr/>
            </p:nvSpPr>
            <p:spPr>
              <a:xfrm>
                <a:off x="6953300" y="4550342"/>
                <a:ext cx="5262612" cy="2079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dirty="0">
                    <a:solidFill>
                      <a:srgbClr val="20212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期望层数为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lang="en-US" altLang="zh-CN" sz="18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den>
                        </m:f>
                      </m:sub>
                    </m:sSub>
                    <m:r>
                      <a:rPr lang="en-US" altLang="zh-CN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zh-CN" altLang="en-US" sz="1800" dirty="0">
                    <a:solidFill>
                      <a:srgbClr val="20212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，所以查找的总体步数为</a:t>
                </a:r>
                <a:endParaRPr lang="en-US" altLang="zh-CN" sz="2000" b="0" i="1" dirty="0">
                  <a:solidFill>
                    <a:srgbClr val="202122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e>
                        <m:sub>
                          <m:f>
                            <m:fPr>
                              <m:ctrlPr>
                                <a:rPr lang="en-US" altLang="zh-CN" sz="2000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den>
                          </m:f>
                        </m:sub>
                      </m:sSub>
                      <m:r>
                        <a:rPr lang="en-US" altLang="zh-CN" sz="2000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altLang="zh-CN" sz="2000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den>
                      </m:f>
                      <m:r>
                        <a:rPr lang="en-US" altLang="zh-CN" sz="2000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den>
                      </m:f>
                      <m:r>
                        <a:rPr lang="en-US" altLang="zh-CN" sz="2000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  <m: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  <m: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den>
                      </m:f>
                      <m:r>
                        <a:rPr lang="en-US" altLang="zh-CN" sz="2000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den>
                      </m:f>
                      <m:r>
                        <a:rPr lang="en-US" altLang="zh-CN" sz="2000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m:rPr>
                              <m:sty m:val="p"/>
                            </m:rPr>
                            <a:rPr lang="en-US" altLang="zh-CN" sz="2000" b="0" i="1" smtClean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den>
                          </m:f>
                        </m:den>
                      </m:f>
                      <m:r>
                        <a:rPr lang="en-US" altLang="zh-CN" sz="2000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zh-CN" sz="2000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log</m:t>
                      </m:r>
                      <m:r>
                        <a:rPr lang="en-US" altLang="zh-CN" sz="2000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altLang="zh-CN" sz="2000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r>
                        <a:rPr lang="en-US" altLang="zh-CN" sz="2000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000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log</m:t>
                      </m:r>
                      <m:r>
                        <a:rPr lang="en-US" altLang="zh-CN" sz="2000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altLang="zh-CN" sz="2000" b="0" i="1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000" b="0" i="0" dirty="0">
                  <a:solidFill>
                    <a:srgbClr val="20212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F0948B2-E9CB-4E39-9E0C-9FF3D73C7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300" y="4550342"/>
                <a:ext cx="5262612" cy="2079800"/>
              </a:xfrm>
              <a:prstGeom prst="rect">
                <a:avLst/>
              </a:prstGeom>
              <a:blipFill>
                <a:blip r:embed="rId6"/>
                <a:stretch>
                  <a:fillRect l="-1043" t="-2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57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82D6089-251A-450C-9362-B7BFCD326380}"/>
              </a:ext>
            </a:extLst>
          </p:cNvPr>
          <p:cNvGrpSpPr/>
          <p:nvPr/>
        </p:nvGrpSpPr>
        <p:grpSpPr>
          <a:xfrm>
            <a:off x="0" y="92612"/>
            <a:ext cx="2707688" cy="1053594"/>
            <a:chOff x="0" y="92612"/>
            <a:chExt cx="2707688" cy="105359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65A0A4E-3C32-40B7-A80A-0C108298C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417" r="2622"/>
            <a:stretch>
              <a:fillRect/>
            </a:stretch>
          </p:blipFill>
          <p:spPr>
            <a:xfrm rot="10800000">
              <a:off x="0" y="92612"/>
              <a:ext cx="741680" cy="1053594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297951-43BA-4B48-A85D-5293A2A8F017}"/>
                </a:ext>
              </a:extLst>
            </p:cNvPr>
            <p:cNvSpPr txBox="1"/>
            <p:nvPr/>
          </p:nvSpPr>
          <p:spPr>
            <a:xfrm>
              <a:off x="678034" y="501967"/>
              <a:ext cx="2029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空间复杂度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2D8F0E9-FDA0-4098-9DA8-FEB89D39FF6F}"/>
                  </a:ext>
                </a:extLst>
              </p:cNvPr>
              <p:cNvSpPr txBox="1"/>
              <p:nvPr/>
            </p:nvSpPr>
            <p:spPr>
              <a:xfrm>
                <a:off x="904775" y="2125649"/>
                <a:ext cx="9656144" cy="2775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/>
                  <a:t>跳表是按层建造的。第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/>
                  <a:t>层中的元素按某个概率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 dirty="0"/>
                  <a:t>（通常为 </a:t>
                </a:r>
                <a:r>
                  <a:rPr lang="en-US" altLang="zh-CN" sz="2400" dirty="0"/>
                  <a:t>0.5 </a:t>
                </a:r>
                <a:r>
                  <a:rPr lang="zh-CN" altLang="en-US" sz="2400" dirty="0"/>
                  <a:t>或 </a:t>
                </a:r>
                <a:r>
                  <a:rPr lang="en-US" altLang="zh-CN" sz="2400" dirty="0"/>
                  <a:t>0.25 </a:t>
                </a:r>
                <a:r>
                  <a:rPr lang="zh-CN" altLang="en-US" sz="2400" dirty="0"/>
                  <a:t>）出现在第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sz="2400" dirty="0"/>
                  <a:t>层中。每个元素平均出现在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altLang="zh-CN" sz="2400" dirty="0"/>
                  <a:t> </a:t>
                </a:r>
                <a:r>
                  <a:rPr lang="zh-CN" altLang="en-US" sz="2400" dirty="0"/>
                  <a:t>个列表中。</a:t>
                </a:r>
                <a:endParaRPr lang="en-US" altLang="zh-CN" sz="2400" dirty="0"/>
              </a:p>
              <a:p>
                <a:r>
                  <a:rPr lang="zh-CN" altLang="en-US" sz="2400" dirty="0">
                    <a:solidFill>
                      <a:srgbClr val="20212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期望的空间复杂度</a:t>
                </a:r>
                <a:endParaRPr lang="en-US" altLang="zh-CN" sz="2400" dirty="0">
                  <a:solidFill>
                    <a:srgbClr val="20212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24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CN" sz="24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+⋯+</m:t>
                          </m:r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20212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solidFill>
                                        <a:srgbClr val="20212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log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altLang="zh-CN" sz="2400" i="1">
                                          <a:solidFill>
                                            <a:srgbClr val="202122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solidFill>
                                            <a:srgbClr val="202122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2400" i="1">
                                          <a:solidFill>
                                            <a:srgbClr val="202122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altLang="zh-CN" sz="2400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altLang="zh-CN" sz="2400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altLang="zh-CN" sz="2400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20212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solidFill>
                                        <a:srgbClr val="20212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log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altLang="zh-CN" sz="2400" i="1">
                                          <a:solidFill>
                                            <a:srgbClr val="202122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solidFill>
                                            <a:srgbClr val="202122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2400" i="1">
                                          <a:solidFill>
                                            <a:srgbClr val="202122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4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n-US" altLang="zh-CN" sz="24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den>
                      </m:f>
                      <m:r>
                        <a:rPr lang="en-US" altLang="zh-CN" sz="2400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altLang="zh-CN" sz="2400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rgbClr val="20212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4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n-US" altLang="zh-CN" sz="24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den>
                      </m:f>
                      <m:r>
                        <a:rPr lang="en-US" altLang="zh-CN" sz="2400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altLang="zh-CN" sz="24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n-US" altLang="zh-CN" sz="24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den>
                      </m:f>
                      <m:r>
                        <a:rPr lang="en-US" altLang="zh-CN" sz="2400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r>
                        <a:rPr lang="en-US" altLang="zh-CN" sz="2400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sz="2400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altLang="zh-CN" sz="2400" i="1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>
                  <a:solidFill>
                    <a:srgbClr val="20212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2D8F0E9-FDA0-4098-9DA8-FEB89D39F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75" y="2125649"/>
                <a:ext cx="9656144" cy="2775440"/>
              </a:xfrm>
              <a:prstGeom prst="rect">
                <a:avLst/>
              </a:prstGeom>
              <a:blipFill>
                <a:blip r:embed="rId3"/>
                <a:stretch>
                  <a:fillRect l="-947" t="-2637" r="-4230" b="-26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6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4775" y="0"/>
            <a:ext cx="3817751" cy="6858000"/>
            <a:chOff x="1378189" y="0"/>
            <a:chExt cx="3267700" cy="6858000"/>
          </a:xfrm>
        </p:grpSpPr>
        <p:sp>
          <p:nvSpPr>
            <p:cNvPr id="16" name="矩形 15"/>
            <p:cNvSpPr/>
            <p:nvPr/>
          </p:nvSpPr>
          <p:spPr>
            <a:xfrm>
              <a:off x="1378189" y="0"/>
              <a:ext cx="3267700" cy="6858000"/>
            </a:xfrm>
            <a:prstGeom prst="rect">
              <a:avLst/>
            </a:prstGeom>
            <a:solidFill>
              <a:srgbClr val="103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517867" y="198582"/>
              <a:ext cx="2988351" cy="6460836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776" y="1350838"/>
            <a:ext cx="2703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22759" y="1996193"/>
            <a:ext cx="312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/>
          <a:srcRect t="6417" r="2622"/>
          <a:stretch>
            <a:fillRect/>
          </a:stretch>
        </p:blipFill>
        <p:spPr>
          <a:xfrm rot="10800000">
            <a:off x="974778" y="4341281"/>
            <a:ext cx="1771650" cy="251671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7A86EC7-98E7-47DB-82F1-620ED8F156AF}"/>
              </a:ext>
            </a:extLst>
          </p:cNvPr>
          <p:cNvSpPr txBox="1"/>
          <p:nvPr/>
        </p:nvSpPr>
        <p:spPr>
          <a:xfrm>
            <a:off x="5598160" y="1996193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effectLst/>
                <a:latin typeface="Times New Roman" panose="02020603050405020304" pitchFamily="18" charset="0"/>
              </a:rPr>
              <a:t>“</a:t>
            </a:r>
            <a:r>
              <a:rPr lang="en-US" altLang="zh-CN" sz="2800" dirty="0">
                <a:effectLst/>
                <a:latin typeface="Times New Roman" panose="02020603050405020304" pitchFamily="18" charset="0"/>
              </a:rPr>
              <a:t>Balanced trees (e.g., AVL trees [Knu73] [Wir76]) and self-adjusting trees [ST85] can be used for the same problems as skip lists. All three techniques have performance bounds of the same order.</a:t>
            </a:r>
            <a:r>
              <a:rPr lang="zh-CN" altLang="en-US" sz="2800" dirty="0">
                <a:effectLst/>
                <a:latin typeface="Times New Roman" panose="02020603050405020304" pitchFamily="18" charset="0"/>
              </a:rPr>
              <a:t>”</a:t>
            </a:r>
            <a:r>
              <a:rPr lang="en-US" altLang="zh-CN" sz="2800" dirty="0">
                <a:effectLst/>
                <a:latin typeface="Times New Roman" panose="02020603050405020304" pitchFamily="18" charset="0"/>
              </a:rPr>
              <a:t> 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F7F84FC-6EA2-4FF7-9CE0-1EB459EF05F4}"/>
              </a:ext>
            </a:extLst>
          </p:cNvPr>
          <p:cNvGrpSpPr/>
          <p:nvPr/>
        </p:nvGrpSpPr>
        <p:grpSpPr>
          <a:xfrm>
            <a:off x="0" y="92612"/>
            <a:ext cx="5984240" cy="1363462"/>
            <a:chOff x="0" y="92612"/>
            <a:chExt cx="4030132" cy="136346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D536403-908A-445A-BAC2-8BA0C7CEAD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417" r="2622"/>
            <a:stretch>
              <a:fillRect/>
            </a:stretch>
          </p:blipFill>
          <p:spPr>
            <a:xfrm rot="10800000">
              <a:off x="0" y="92612"/>
              <a:ext cx="741680" cy="1053594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746AB0F-2ABD-4307-B849-A728C42CAFF1}"/>
                </a:ext>
              </a:extLst>
            </p:cNvPr>
            <p:cNvSpPr txBox="1"/>
            <p:nvPr/>
          </p:nvSpPr>
          <p:spPr>
            <a:xfrm>
              <a:off x="678033" y="501967"/>
              <a:ext cx="3352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Implementation difficulty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3DCCF0CC-6BC4-4A46-97C6-3E3F46E21304}"/>
              </a:ext>
            </a:extLst>
          </p:cNvPr>
          <p:cNvSpPr txBox="1"/>
          <p:nvPr/>
        </p:nvSpPr>
        <p:spPr>
          <a:xfrm>
            <a:off x="1320800" y="2659559"/>
            <a:ext cx="90508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altLang="zh-CN" sz="2800" b="0" i="0" u="none" strike="noStrike" baseline="0" dirty="0">
                <a:latin typeface="Aharoni" panose="02010803020104030203" pitchFamily="2" charset="-79"/>
                <a:cs typeface="Aharoni" panose="02010803020104030203" pitchFamily="2" charset="-79"/>
              </a:rPr>
              <a:t>For most applications, implementers generally agree skip lists are significantly easier to implement than either balanced tree algorithms or self-adjusting tree algorithms.”</a:t>
            </a:r>
            <a:endParaRPr lang="zh-CN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580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ECEFBE8-2266-47AF-9B16-02E03D6E1E1D}"/>
              </a:ext>
            </a:extLst>
          </p:cNvPr>
          <p:cNvGrpSpPr/>
          <p:nvPr/>
        </p:nvGrpSpPr>
        <p:grpSpPr>
          <a:xfrm>
            <a:off x="0" y="92612"/>
            <a:ext cx="4030132" cy="1053594"/>
            <a:chOff x="0" y="92612"/>
            <a:chExt cx="4030132" cy="105359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E32C3E2-CE17-4361-956F-05C2518D9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417" r="2622"/>
            <a:stretch>
              <a:fillRect/>
            </a:stretch>
          </p:blipFill>
          <p:spPr>
            <a:xfrm rot="10800000">
              <a:off x="0" y="92612"/>
              <a:ext cx="741680" cy="1053594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1BA3ECE-1BEE-4D45-91B2-BA3BBB21E84F}"/>
                </a:ext>
              </a:extLst>
            </p:cNvPr>
            <p:cNvSpPr txBox="1"/>
            <p:nvPr/>
          </p:nvSpPr>
          <p:spPr>
            <a:xfrm>
              <a:off x="678033" y="501967"/>
              <a:ext cx="3352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Constant factors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F432FC10-2A9B-42F3-B46E-DDDD40F6D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33" y="4590305"/>
            <a:ext cx="10620442" cy="1984413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94FEA1BC-712F-4812-BFAB-B7128C1567E8}"/>
              </a:ext>
            </a:extLst>
          </p:cNvPr>
          <p:cNvGrpSpPr/>
          <p:nvPr/>
        </p:nvGrpSpPr>
        <p:grpSpPr>
          <a:xfrm>
            <a:off x="1443812" y="1747134"/>
            <a:ext cx="585083" cy="585083"/>
            <a:chOff x="3644900" y="2305020"/>
            <a:chExt cx="774700" cy="774700"/>
          </a:xfrm>
        </p:grpSpPr>
        <p:sp>
          <p:nvSpPr>
            <p:cNvPr id="8" name="圆角矩形 8">
              <a:extLst>
                <a:ext uri="{FF2B5EF4-FFF2-40B4-BE49-F238E27FC236}">
                  <a16:creationId xmlns:a16="http://schemas.microsoft.com/office/drawing/2014/main" id="{23FA6D2B-D36B-41E3-AAB5-BF70A8636FA3}"/>
                </a:ext>
              </a:extLst>
            </p:cNvPr>
            <p:cNvSpPr/>
            <p:nvPr/>
          </p:nvSpPr>
          <p:spPr>
            <a:xfrm>
              <a:off x="36449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103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Freeform 251">
              <a:extLst>
                <a:ext uri="{FF2B5EF4-FFF2-40B4-BE49-F238E27FC236}">
                  <a16:creationId xmlns:a16="http://schemas.microsoft.com/office/drawing/2014/main" id="{2CA6E67C-57A2-4615-A3FA-A344FE15AD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6336" y="2498482"/>
              <a:ext cx="421028" cy="393943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8901C66-7875-46B6-AF86-0F09AF841739}"/>
              </a:ext>
            </a:extLst>
          </p:cNvPr>
          <p:cNvGrpSpPr/>
          <p:nvPr/>
        </p:nvGrpSpPr>
        <p:grpSpPr>
          <a:xfrm>
            <a:off x="1443812" y="3281439"/>
            <a:ext cx="585083" cy="585083"/>
            <a:chOff x="3644900" y="2305020"/>
            <a:chExt cx="774700" cy="774700"/>
          </a:xfrm>
        </p:grpSpPr>
        <p:sp>
          <p:nvSpPr>
            <p:cNvPr id="11" name="圆角矩形 11">
              <a:extLst>
                <a:ext uri="{FF2B5EF4-FFF2-40B4-BE49-F238E27FC236}">
                  <a16:creationId xmlns:a16="http://schemas.microsoft.com/office/drawing/2014/main" id="{AB4F692A-E9E0-4489-9B99-757DFD9DF434}"/>
                </a:ext>
              </a:extLst>
            </p:cNvPr>
            <p:cNvSpPr/>
            <p:nvPr/>
          </p:nvSpPr>
          <p:spPr>
            <a:xfrm>
              <a:off x="36449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1A4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251">
              <a:extLst>
                <a:ext uri="{FF2B5EF4-FFF2-40B4-BE49-F238E27FC236}">
                  <a16:creationId xmlns:a16="http://schemas.microsoft.com/office/drawing/2014/main" id="{DEBEADB8-4C5B-4157-9D03-2769E22FCC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6336" y="2498482"/>
              <a:ext cx="421028" cy="393943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B1D380EB-E16D-4C89-8B47-51080043471F}"/>
              </a:ext>
            </a:extLst>
          </p:cNvPr>
          <p:cNvSpPr txBox="1"/>
          <p:nvPr/>
        </p:nvSpPr>
        <p:spPr>
          <a:xfrm>
            <a:off x="2751666" y="1898364"/>
            <a:ext cx="382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算法固有的复杂性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5AB8084-DA96-473C-A53B-05E57678B08F}"/>
              </a:ext>
            </a:extLst>
          </p:cNvPr>
          <p:cNvSpPr txBox="1"/>
          <p:nvPr/>
        </p:nvSpPr>
        <p:spPr>
          <a:xfrm>
            <a:off x="2751666" y="3415356"/>
            <a:ext cx="382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算法优化的难度</a:t>
            </a:r>
          </a:p>
        </p:txBody>
      </p:sp>
    </p:spTree>
    <p:extLst>
      <p:ext uri="{BB962C8B-B14F-4D97-AF65-F5344CB8AC3E}">
        <p14:creationId xmlns:p14="http://schemas.microsoft.com/office/powerpoint/2010/main" val="42197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ECEFBE8-2266-47AF-9B16-02E03D6E1E1D}"/>
              </a:ext>
            </a:extLst>
          </p:cNvPr>
          <p:cNvGrpSpPr/>
          <p:nvPr/>
        </p:nvGrpSpPr>
        <p:grpSpPr>
          <a:xfrm>
            <a:off x="0" y="92612"/>
            <a:ext cx="6532879" cy="1053594"/>
            <a:chOff x="0" y="92612"/>
            <a:chExt cx="6532879" cy="105359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E32C3E2-CE17-4361-956F-05C2518D9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417" r="2622"/>
            <a:stretch>
              <a:fillRect/>
            </a:stretch>
          </p:blipFill>
          <p:spPr>
            <a:xfrm rot="10800000">
              <a:off x="0" y="92612"/>
              <a:ext cx="741680" cy="1053594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1BA3ECE-1BEE-4D45-91B2-BA3BBB21E84F}"/>
                </a:ext>
              </a:extLst>
            </p:cNvPr>
            <p:cNvSpPr txBox="1"/>
            <p:nvPr/>
          </p:nvSpPr>
          <p:spPr>
            <a:xfrm>
              <a:off x="678032" y="501967"/>
              <a:ext cx="58548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Type of performance bound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9975027-7E6A-4B4B-837E-82A2EC90865E}"/>
              </a:ext>
            </a:extLst>
          </p:cNvPr>
          <p:cNvGrpSpPr/>
          <p:nvPr/>
        </p:nvGrpSpPr>
        <p:grpSpPr>
          <a:xfrm>
            <a:off x="1443812" y="1747134"/>
            <a:ext cx="585083" cy="585083"/>
            <a:chOff x="3644900" y="2305020"/>
            <a:chExt cx="774700" cy="774700"/>
          </a:xfrm>
        </p:grpSpPr>
        <p:sp>
          <p:nvSpPr>
            <p:cNvPr id="16" name="圆角矩形 8">
              <a:extLst>
                <a:ext uri="{FF2B5EF4-FFF2-40B4-BE49-F238E27FC236}">
                  <a16:creationId xmlns:a16="http://schemas.microsoft.com/office/drawing/2014/main" id="{B52E036B-6A89-472C-BE94-EF400754C3E0}"/>
                </a:ext>
              </a:extLst>
            </p:cNvPr>
            <p:cNvSpPr/>
            <p:nvPr/>
          </p:nvSpPr>
          <p:spPr>
            <a:xfrm>
              <a:off x="36449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103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251">
              <a:extLst>
                <a:ext uri="{FF2B5EF4-FFF2-40B4-BE49-F238E27FC236}">
                  <a16:creationId xmlns:a16="http://schemas.microsoft.com/office/drawing/2014/main" id="{B99C4887-3C7F-4BCA-847D-622728DEC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6336" y="2498482"/>
              <a:ext cx="421028" cy="393943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5E13F60-BD88-4308-8D53-E402A78E7F0D}"/>
              </a:ext>
            </a:extLst>
          </p:cNvPr>
          <p:cNvGrpSpPr/>
          <p:nvPr/>
        </p:nvGrpSpPr>
        <p:grpSpPr>
          <a:xfrm>
            <a:off x="1443812" y="3281439"/>
            <a:ext cx="585083" cy="585083"/>
            <a:chOff x="3644900" y="2305020"/>
            <a:chExt cx="774700" cy="774700"/>
          </a:xfrm>
        </p:grpSpPr>
        <p:sp>
          <p:nvSpPr>
            <p:cNvPr id="19" name="圆角矩形 11">
              <a:extLst>
                <a:ext uri="{FF2B5EF4-FFF2-40B4-BE49-F238E27FC236}">
                  <a16:creationId xmlns:a16="http://schemas.microsoft.com/office/drawing/2014/main" id="{DDECC219-9330-48E0-A607-D1EA4C74B6A6}"/>
                </a:ext>
              </a:extLst>
            </p:cNvPr>
            <p:cNvSpPr/>
            <p:nvPr/>
          </p:nvSpPr>
          <p:spPr>
            <a:xfrm>
              <a:off x="36449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1A4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Freeform 251">
              <a:extLst>
                <a:ext uri="{FF2B5EF4-FFF2-40B4-BE49-F238E27FC236}">
                  <a16:creationId xmlns:a16="http://schemas.microsoft.com/office/drawing/2014/main" id="{CFAFAAE9-2F43-4D4C-9777-4753957F69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6336" y="2498482"/>
              <a:ext cx="421028" cy="393943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32F1AC8-65B2-4042-B0FB-0A3C3776FC22}"/>
              </a:ext>
            </a:extLst>
          </p:cNvPr>
          <p:cNvGrpSpPr/>
          <p:nvPr/>
        </p:nvGrpSpPr>
        <p:grpSpPr>
          <a:xfrm>
            <a:off x="1443812" y="4939067"/>
            <a:ext cx="585083" cy="585083"/>
            <a:chOff x="3644900" y="2305020"/>
            <a:chExt cx="774700" cy="774700"/>
          </a:xfrm>
        </p:grpSpPr>
        <p:sp>
          <p:nvSpPr>
            <p:cNvPr id="22" name="圆角矩形 8">
              <a:extLst>
                <a:ext uri="{FF2B5EF4-FFF2-40B4-BE49-F238E27FC236}">
                  <a16:creationId xmlns:a16="http://schemas.microsoft.com/office/drawing/2014/main" id="{305E0DD3-C1A7-4CCE-8C37-2990E046652D}"/>
                </a:ext>
              </a:extLst>
            </p:cNvPr>
            <p:cNvSpPr/>
            <p:nvPr/>
          </p:nvSpPr>
          <p:spPr>
            <a:xfrm>
              <a:off x="36449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103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Freeform 251">
              <a:extLst>
                <a:ext uri="{FF2B5EF4-FFF2-40B4-BE49-F238E27FC236}">
                  <a16:creationId xmlns:a16="http://schemas.microsoft.com/office/drawing/2014/main" id="{C1A685E1-6C27-4879-8D7C-FBABE088CC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6336" y="2498482"/>
              <a:ext cx="421028" cy="393943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E1DC5F99-2960-45E8-BE31-E7F79667E336}"/>
              </a:ext>
            </a:extLst>
          </p:cNvPr>
          <p:cNvSpPr txBox="1"/>
          <p:nvPr/>
        </p:nvSpPr>
        <p:spPr>
          <a:xfrm flipH="1">
            <a:off x="2448277" y="1855009"/>
            <a:ext cx="451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Skiplists</a:t>
            </a:r>
            <a:r>
              <a:rPr lang="en-US" altLang="zh-CN" dirty="0"/>
              <a:t>: </a:t>
            </a:r>
            <a:r>
              <a:rPr lang="zh-CN" altLang="en-US" dirty="0"/>
              <a:t>期望运行时间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0DBE2B4-2A71-46BF-B91A-551DE053D9EA}"/>
              </a:ext>
            </a:extLst>
          </p:cNvPr>
          <p:cNvSpPr txBox="1"/>
          <p:nvPr/>
        </p:nvSpPr>
        <p:spPr>
          <a:xfrm flipH="1">
            <a:off x="2448277" y="3389314"/>
            <a:ext cx="451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Balance tree:</a:t>
            </a:r>
            <a:r>
              <a:rPr lang="zh-CN" altLang="en-US" dirty="0"/>
              <a:t>最坏运行时间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8EC1B75-7DCB-40F2-8EFC-B8FED041FA26}"/>
              </a:ext>
            </a:extLst>
          </p:cNvPr>
          <p:cNvSpPr txBox="1"/>
          <p:nvPr/>
        </p:nvSpPr>
        <p:spPr>
          <a:xfrm flipH="1">
            <a:off x="2448277" y="5046942"/>
            <a:ext cx="451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Self-adjusting tree: </a:t>
            </a:r>
            <a:r>
              <a:rPr lang="zh-CN" altLang="en-US" dirty="0"/>
              <a:t>均摊运行时间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BEF843-0EB2-4BD0-B04B-9D68B4271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290" y="1333850"/>
            <a:ext cx="12320580" cy="46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3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51316" y="2923551"/>
            <a:ext cx="7489370" cy="445376"/>
          </a:xfrm>
        </p:spPr>
        <p:txBody>
          <a:bodyPr/>
          <a:lstStyle/>
          <a:p>
            <a:r>
              <a:rPr lang="en-US" dirty="0"/>
              <a:t>THANK YOU FOR LISTENING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D833EF-FBD2-4A31-8C4D-3F3BC8A920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6340054"/>
      </p:ext>
    </p:extLst>
  </p:cSld>
  <p:clrMapOvr>
    <a:masterClrMapping/>
  </p:clrMapOvr>
  <p:transition spd="slow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0F90D0-0210-478D-99C9-5C04C235B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25" y="973207"/>
            <a:ext cx="6035042" cy="50443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41F64E1-7DDE-4510-A5FB-8E3DD2A93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333" y="912270"/>
            <a:ext cx="6035042" cy="517430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717AC7F-B2D3-46A3-8B99-C338F720CBB5}"/>
              </a:ext>
            </a:extLst>
          </p:cNvPr>
          <p:cNvSpPr txBox="1"/>
          <p:nvPr/>
        </p:nvSpPr>
        <p:spPr>
          <a:xfrm>
            <a:off x="2110739" y="5927563"/>
            <a:ext cx="7374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FangSong" panose="02010609060101010101" pitchFamily="49" charset="-122"/>
                <a:ea typeface="FangSong" panose="02010609060101010101" pitchFamily="49" charset="-122"/>
              </a:rPr>
              <a:t>还有更简单的方法吗？</a:t>
            </a:r>
          </a:p>
        </p:txBody>
      </p:sp>
    </p:spTree>
    <p:extLst>
      <p:ext uri="{BB962C8B-B14F-4D97-AF65-F5344CB8AC3E}">
        <p14:creationId xmlns:p14="http://schemas.microsoft.com/office/powerpoint/2010/main" val="335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58A33ECF-3D37-4F7C-889F-160877EB3F80}"/>
              </a:ext>
            </a:extLst>
          </p:cNvPr>
          <p:cNvSpPr/>
          <p:nvPr/>
        </p:nvSpPr>
        <p:spPr>
          <a:xfrm>
            <a:off x="1364841" y="5662203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A56D9C9F-901C-4F77-BC7F-7DB21C319405}"/>
              </a:ext>
            </a:extLst>
          </p:cNvPr>
          <p:cNvSpPr/>
          <p:nvPr/>
        </p:nvSpPr>
        <p:spPr>
          <a:xfrm>
            <a:off x="2198955" y="5658078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4454A35F-E88F-4999-9D8C-A34FE43C038F}"/>
              </a:ext>
            </a:extLst>
          </p:cNvPr>
          <p:cNvSpPr/>
          <p:nvPr/>
        </p:nvSpPr>
        <p:spPr>
          <a:xfrm>
            <a:off x="3015697" y="5661072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BE03D8B-DA3F-4FEF-810D-2B3EBEB4405C}"/>
              </a:ext>
            </a:extLst>
          </p:cNvPr>
          <p:cNvSpPr/>
          <p:nvPr/>
        </p:nvSpPr>
        <p:spPr>
          <a:xfrm>
            <a:off x="3860571" y="5661556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221F3C9-6916-4088-9B5A-B38E93CB53E8}"/>
              </a:ext>
            </a:extLst>
          </p:cNvPr>
          <p:cNvSpPr/>
          <p:nvPr/>
        </p:nvSpPr>
        <p:spPr>
          <a:xfrm>
            <a:off x="4695881" y="5658073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F66DF7FD-658C-427E-9BD0-EE20D682F889}"/>
              </a:ext>
            </a:extLst>
          </p:cNvPr>
          <p:cNvSpPr/>
          <p:nvPr/>
        </p:nvSpPr>
        <p:spPr>
          <a:xfrm>
            <a:off x="5522933" y="5661072"/>
            <a:ext cx="408373" cy="418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D7D7051-C8B5-4CB0-9182-B89842C8F40A}"/>
              </a:ext>
            </a:extLst>
          </p:cNvPr>
          <p:cNvSpPr/>
          <p:nvPr/>
        </p:nvSpPr>
        <p:spPr>
          <a:xfrm>
            <a:off x="6344455" y="5661072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0E7B453-A973-40DA-B0C2-E94A84C009DA}"/>
              </a:ext>
            </a:extLst>
          </p:cNvPr>
          <p:cNvSpPr/>
          <p:nvPr/>
        </p:nvSpPr>
        <p:spPr>
          <a:xfrm>
            <a:off x="7175385" y="5658073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10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79449ADD-FC98-4FC3-A9B3-64F15F8ABAB5}"/>
              </a:ext>
            </a:extLst>
          </p:cNvPr>
          <p:cNvSpPr/>
          <p:nvPr/>
        </p:nvSpPr>
        <p:spPr>
          <a:xfrm>
            <a:off x="8007601" y="5658073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13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4D2AEDA-95AB-4A87-85B0-67B25FACCE1B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1773214" y="5866704"/>
            <a:ext cx="425741" cy="4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0ACABE7-8915-48B5-B57B-7214A6505236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607328" y="5866704"/>
            <a:ext cx="408369" cy="2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67BD0F2-BA56-48E6-9D9A-03B1C29EA756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3424070" y="5869698"/>
            <a:ext cx="436501" cy="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FD8ED60-7044-49AC-B17A-C26346253DD8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4268944" y="5866699"/>
            <a:ext cx="426937" cy="3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BB3E64E5-1CA1-4CD8-90AB-92EC4E6799EA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5104254" y="5866699"/>
            <a:ext cx="418679" cy="3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2F3C27AF-AC3C-4FC2-B4C9-0BCBD75A6A46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5931306" y="5869698"/>
            <a:ext cx="413149" cy="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9BD94E54-60D5-487B-9092-1F5011448C8C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 flipV="1">
            <a:off x="6752828" y="5866699"/>
            <a:ext cx="422557" cy="2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7CF57881-5475-4968-AC75-04F20E4260BF}"/>
              </a:ext>
            </a:extLst>
          </p:cNvPr>
          <p:cNvSpPr/>
          <p:nvPr/>
        </p:nvSpPr>
        <p:spPr>
          <a:xfrm>
            <a:off x="8822540" y="5663777"/>
            <a:ext cx="408373" cy="414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16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8E7AF02C-0AA1-4B20-8BB6-3C67317D83FC}"/>
              </a:ext>
            </a:extLst>
          </p:cNvPr>
          <p:cNvSpPr/>
          <p:nvPr/>
        </p:nvSpPr>
        <p:spPr>
          <a:xfrm>
            <a:off x="9654756" y="5658073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17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10741633-074B-47A5-93FE-0114145646CE}"/>
              </a:ext>
            </a:extLst>
          </p:cNvPr>
          <p:cNvSpPr/>
          <p:nvPr/>
        </p:nvSpPr>
        <p:spPr>
          <a:xfrm>
            <a:off x="10474106" y="5658074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18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3FEB090E-43C4-4856-AEA1-B7A036F32C8B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9230913" y="5866699"/>
            <a:ext cx="423843" cy="4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8C7ACEC7-B923-41AA-B488-D6D72FFFDE6B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10063129" y="5866699"/>
            <a:ext cx="4109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4050CB64-5524-403C-81D7-18F4879C8117}"/>
              </a:ext>
            </a:extLst>
          </p:cNvPr>
          <p:cNvCxnSpPr>
            <a:cxnSpLocks/>
            <a:stCxn id="12" idx="3"/>
            <a:endCxn id="20" idx="1"/>
          </p:cNvCxnSpPr>
          <p:nvPr/>
        </p:nvCxnSpPr>
        <p:spPr>
          <a:xfrm>
            <a:off x="8415974" y="5866699"/>
            <a:ext cx="406566" cy="4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D7667E2-1356-41E3-8FE0-A7996684B982}"/>
              </a:ext>
            </a:extLst>
          </p:cNvPr>
          <p:cNvSpPr/>
          <p:nvPr/>
        </p:nvSpPr>
        <p:spPr>
          <a:xfrm>
            <a:off x="1364840" y="3782124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en-US" altLang="zh-CN" sz="1200" dirty="0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D1F357A5-2AF1-47AD-9663-0BC3B3B4309D}"/>
              </a:ext>
            </a:extLst>
          </p:cNvPr>
          <p:cNvSpPr/>
          <p:nvPr/>
        </p:nvSpPr>
        <p:spPr>
          <a:xfrm>
            <a:off x="3010204" y="3785120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en-US" altLang="zh-CN" sz="1200" dirty="0"/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1E73B508-B977-4722-BCBB-9DFAC2F7D66F}"/>
              </a:ext>
            </a:extLst>
          </p:cNvPr>
          <p:cNvSpPr/>
          <p:nvPr/>
        </p:nvSpPr>
        <p:spPr>
          <a:xfrm>
            <a:off x="4699091" y="3782124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en-US" altLang="zh-CN" sz="1200" dirty="0"/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E12F7492-3160-4981-B7F3-89E6A8F655C2}"/>
              </a:ext>
            </a:extLst>
          </p:cNvPr>
          <p:cNvSpPr/>
          <p:nvPr/>
        </p:nvSpPr>
        <p:spPr>
          <a:xfrm>
            <a:off x="6344455" y="3786327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en-US" altLang="zh-CN" sz="1200" dirty="0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3CB8FA85-D55C-4F84-895A-5CC85717E8D5}"/>
              </a:ext>
            </a:extLst>
          </p:cNvPr>
          <p:cNvCxnSpPr>
            <a:stCxn id="26" idx="3"/>
            <a:endCxn id="27" idx="1"/>
          </p:cNvCxnSpPr>
          <p:nvPr/>
        </p:nvCxnSpPr>
        <p:spPr>
          <a:xfrm>
            <a:off x="1773213" y="3990750"/>
            <a:ext cx="1236991" cy="2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69E8E745-7CFC-4964-B0BE-80696566A18D}"/>
              </a:ext>
            </a:extLst>
          </p:cNvPr>
          <p:cNvCxnSpPr>
            <a:stCxn id="27" idx="3"/>
            <a:endCxn id="28" idx="1"/>
          </p:cNvCxnSpPr>
          <p:nvPr/>
        </p:nvCxnSpPr>
        <p:spPr>
          <a:xfrm flipV="1">
            <a:off x="3418577" y="3990750"/>
            <a:ext cx="1280514" cy="2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8C210F32-7E1E-4CFD-8D1E-B9016542CE2B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5107464" y="3990750"/>
            <a:ext cx="1236991" cy="4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C7D47FE2-C8F3-4754-96A5-2FD05E1E26E0}"/>
              </a:ext>
            </a:extLst>
          </p:cNvPr>
          <p:cNvSpPr/>
          <p:nvPr/>
        </p:nvSpPr>
        <p:spPr>
          <a:xfrm>
            <a:off x="8002369" y="3786327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13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FE2878B8-53A6-4504-BCE1-33098645FB65}"/>
              </a:ext>
            </a:extLst>
          </p:cNvPr>
          <p:cNvSpPr/>
          <p:nvPr/>
        </p:nvSpPr>
        <p:spPr>
          <a:xfrm>
            <a:off x="9647733" y="3786327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17</a:t>
            </a: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3EF335C9-E914-4896-B4DF-A4B71A3B02FB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>
            <a:off x="8410742" y="3994953"/>
            <a:ext cx="1236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ED97BCB1-8508-47CF-8142-8CBDD2079EC5}"/>
              </a:ext>
            </a:extLst>
          </p:cNvPr>
          <p:cNvCxnSpPr>
            <a:stCxn id="29" idx="3"/>
            <a:endCxn id="33" idx="1"/>
          </p:cNvCxnSpPr>
          <p:nvPr/>
        </p:nvCxnSpPr>
        <p:spPr>
          <a:xfrm>
            <a:off x="6752828" y="3994953"/>
            <a:ext cx="12495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89D777B9-AA6F-4F01-A5C5-89D6790E8C48}"/>
              </a:ext>
            </a:extLst>
          </p:cNvPr>
          <p:cNvCxnSpPr>
            <a:stCxn id="26" idx="2"/>
            <a:endCxn id="4" idx="0"/>
          </p:cNvCxnSpPr>
          <p:nvPr/>
        </p:nvCxnSpPr>
        <p:spPr>
          <a:xfrm>
            <a:off x="1569027" y="4199375"/>
            <a:ext cx="1" cy="1462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989CE81D-CD1D-48BA-9AAA-91E2F90C05E4}"/>
              </a:ext>
            </a:extLst>
          </p:cNvPr>
          <p:cNvCxnSpPr>
            <a:stCxn id="27" idx="2"/>
            <a:endCxn id="6" idx="0"/>
          </p:cNvCxnSpPr>
          <p:nvPr/>
        </p:nvCxnSpPr>
        <p:spPr>
          <a:xfrm>
            <a:off x="3214391" y="4202371"/>
            <a:ext cx="5493" cy="1458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3594E797-B437-44FD-9F18-A790E4D2942A}"/>
              </a:ext>
            </a:extLst>
          </p:cNvPr>
          <p:cNvCxnSpPr>
            <a:stCxn id="28" idx="2"/>
            <a:endCxn id="8" idx="0"/>
          </p:cNvCxnSpPr>
          <p:nvPr/>
        </p:nvCxnSpPr>
        <p:spPr>
          <a:xfrm flipH="1">
            <a:off x="4900068" y="4199375"/>
            <a:ext cx="3210" cy="1458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1C284326-51F8-466D-9E70-83DBE08AF811}"/>
              </a:ext>
            </a:extLst>
          </p:cNvPr>
          <p:cNvCxnSpPr>
            <a:stCxn id="29" idx="2"/>
            <a:endCxn id="10" idx="0"/>
          </p:cNvCxnSpPr>
          <p:nvPr/>
        </p:nvCxnSpPr>
        <p:spPr>
          <a:xfrm>
            <a:off x="6548642" y="4203578"/>
            <a:ext cx="0" cy="1457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AAD9AA96-45A0-4A6C-B808-248A53DC19B6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7583758" y="5866699"/>
            <a:ext cx="4238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4C48973A-88ED-4240-8F17-B7AD37F3E3AB}"/>
              </a:ext>
            </a:extLst>
          </p:cNvPr>
          <p:cNvCxnSpPr>
            <a:stCxn id="33" idx="2"/>
            <a:endCxn id="12" idx="0"/>
          </p:cNvCxnSpPr>
          <p:nvPr/>
        </p:nvCxnSpPr>
        <p:spPr>
          <a:xfrm>
            <a:off x="8206556" y="4203578"/>
            <a:ext cx="5232" cy="1454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80DD5262-8753-433A-9564-E670FD5CD2F0}"/>
              </a:ext>
            </a:extLst>
          </p:cNvPr>
          <p:cNvCxnSpPr>
            <a:cxnSpLocks/>
            <a:stCxn id="34" idx="2"/>
            <a:endCxn id="21" idx="0"/>
          </p:cNvCxnSpPr>
          <p:nvPr/>
        </p:nvCxnSpPr>
        <p:spPr>
          <a:xfrm>
            <a:off x="9851920" y="4203578"/>
            <a:ext cx="7023" cy="1454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70943502-4E27-4F90-84D5-AB883AE14DBE}"/>
              </a:ext>
            </a:extLst>
          </p:cNvPr>
          <p:cNvSpPr txBox="1"/>
          <p:nvPr/>
        </p:nvSpPr>
        <p:spPr>
          <a:xfrm>
            <a:off x="0" y="5629786"/>
            <a:ext cx="144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原始链表</a:t>
            </a:r>
            <a:endParaRPr lang="zh-CN" altLang="en-US" sz="28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09FB372-AD76-464E-BCE0-9EAB52EFFE95}"/>
              </a:ext>
            </a:extLst>
          </p:cNvPr>
          <p:cNvSpPr txBox="1"/>
          <p:nvPr/>
        </p:nvSpPr>
        <p:spPr>
          <a:xfrm>
            <a:off x="936" y="3759917"/>
            <a:ext cx="144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一级索引</a:t>
            </a:r>
            <a:endParaRPr lang="en-US" altLang="zh-CN" sz="2400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900804C-317C-44D4-B858-2FB7AB0C9C16}"/>
              </a:ext>
            </a:extLst>
          </p:cNvPr>
          <p:cNvSpPr txBox="1"/>
          <p:nvPr/>
        </p:nvSpPr>
        <p:spPr>
          <a:xfrm>
            <a:off x="138896" y="347241"/>
            <a:ext cx="11146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假设一个原始链表如下所示</a:t>
            </a:r>
            <a:endParaRPr lang="en-US" altLang="zh-CN" sz="4000" dirty="0"/>
          </a:p>
          <a:p>
            <a:r>
              <a:rPr lang="zh-CN" altLang="en-US" sz="4000" dirty="0"/>
              <a:t>每隔两个元素取一个元素，附加一个指针，指向原始链表的原位置，形成一级索引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68F3D21-C0E4-4C0F-93C1-F258076E1D15}"/>
              </a:ext>
            </a:extLst>
          </p:cNvPr>
          <p:cNvSpPr txBox="1"/>
          <p:nvPr/>
        </p:nvSpPr>
        <p:spPr>
          <a:xfrm>
            <a:off x="3497083" y="2083354"/>
            <a:ext cx="569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如何找到</a:t>
            </a:r>
            <a:r>
              <a:rPr lang="en-US" altLang="zh-CN" sz="4000" b="1" dirty="0"/>
              <a:t>10</a:t>
            </a:r>
            <a:r>
              <a:rPr lang="zh-CN" altLang="en-US" sz="4000" b="1" dirty="0"/>
              <a:t>这个元素？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76228B00-88FB-4A71-9DB3-98DEADCD1172}"/>
              </a:ext>
            </a:extLst>
          </p:cNvPr>
          <p:cNvSpPr txBox="1"/>
          <p:nvPr/>
        </p:nvSpPr>
        <p:spPr>
          <a:xfrm>
            <a:off x="75737" y="1586679"/>
            <a:ext cx="11711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加了一级索引后，查找路径：</a:t>
            </a:r>
            <a:r>
              <a:rPr lang="en-US" altLang="zh-CN" sz="3200" dirty="0"/>
              <a:t>1</a:t>
            </a:r>
            <a:r>
              <a:rPr lang="zh-CN" altLang="en-US" sz="3200" dirty="0"/>
              <a:t>、</a:t>
            </a:r>
            <a:r>
              <a:rPr lang="en-US" altLang="zh-CN" sz="3200" dirty="0"/>
              <a:t>4</a:t>
            </a:r>
            <a:r>
              <a:rPr lang="zh-CN" altLang="en-US" sz="3200" dirty="0"/>
              <a:t>、</a:t>
            </a:r>
            <a:r>
              <a:rPr lang="en-US" altLang="zh-CN" sz="3200" dirty="0"/>
              <a:t>7</a:t>
            </a:r>
            <a:r>
              <a:rPr lang="zh-CN" altLang="en-US" sz="3200" dirty="0"/>
              <a:t>、</a:t>
            </a:r>
            <a:r>
              <a:rPr lang="en-US" altLang="zh-CN" sz="3200" dirty="0"/>
              <a:t>9</a:t>
            </a:r>
            <a:r>
              <a:rPr lang="zh-CN" altLang="en-US" sz="3200" dirty="0"/>
              <a:t>、</a:t>
            </a:r>
            <a:r>
              <a:rPr lang="en-US" altLang="zh-CN" sz="3200" dirty="0"/>
              <a:t>10</a:t>
            </a:r>
            <a:r>
              <a:rPr lang="zh-CN" altLang="en-US" sz="3200" dirty="0"/>
              <a:t>，查找节点需要遍历的元素相对少了，并不需要对 </a:t>
            </a:r>
            <a:r>
              <a:rPr lang="en-US" altLang="zh-CN" sz="3200" dirty="0"/>
              <a:t>10 </a:t>
            </a:r>
            <a:r>
              <a:rPr lang="zh-CN" altLang="en-US" sz="3200" dirty="0"/>
              <a:t>之前的所有数据都遍历，查找的效率提升了。</a:t>
            </a:r>
          </a:p>
        </p:txBody>
      </p:sp>
    </p:spTree>
    <p:extLst>
      <p:ext uri="{BB962C8B-B14F-4D97-AF65-F5344CB8AC3E}">
        <p14:creationId xmlns:p14="http://schemas.microsoft.com/office/powerpoint/2010/main" val="268087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45" grpId="0"/>
      <p:bldP spid="46" grpId="0" build="allAtOnce"/>
      <p:bldP spid="46" grpId="1" build="allAtOnce"/>
      <p:bldP spid="47" grpId="0"/>
      <p:bldP spid="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F8CD2401-E47B-4D73-AAA4-F20014890B32}"/>
              </a:ext>
            </a:extLst>
          </p:cNvPr>
          <p:cNvSpPr/>
          <p:nvPr/>
        </p:nvSpPr>
        <p:spPr>
          <a:xfrm>
            <a:off x="1434675" y="5653599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548EBC79-EA35-4F99-B817-F9EA5E73EC1A}"/>
              </a:ext>
            </a:extLst>
          </p:cNvPr>
          <p:cNvSpPr/>
          <p:nvPr/>
        </p:nvSpPr>
        <p:spPr>
          <a:xfrm>
            <a:off x="2268789" y="5649474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9A430E0A-9244-440C-9DC1-26165C540EA4}"/>
              </a:ext>
            </a:extLst>
          </p:cNvPr>
          <p:cNvSpPr/>
          <p:nvPr/>
        </p:nvSpPr>
        <p:spPr>
          <a:xfrm>
            <a:off x="3085531" y="5652468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60711F4-8F12-4875-B8C7-D7CDE4914B1A}"/>
              </a:ext>
            </a:extLst>
          </p:cNvPr>
          <p:cNvSpPr/>
          <p:nvPr/>
        </p:nvSpPr>
        <p:spPr>
          <a:xfrm>
            <a:off x="3930405" y="5652952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0991E03-03D9-4AFF-9CF9-530CFD0BFBF5}"/>
              </a:ext>
            </a:extLst>
          </p:cNvPr>
          <p:cNvSpPr/>
          <p:nvPr/>
        </p:nvSpPr>
        <p:spPr>
          <a:xfrm>
            <a:off x="4765715" y="5649469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07F5E97-02A0-4098-8039-1B5F0098A7E0}"/>
              </a:ext>
            </a:extLst>
          </p:cNvPr>
          <p:cNvSpPr/>
          <p:nvPr/>
        </p:nvSpPr>
        <p:spPr>
          <a:xfrm>
            <a:off x="5592767" y="5652468"/>
            <a:ext cx="408373" cy="418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873F613-FA11-4CCB-871E-8CB8D33ED11A}"/>
              </a:ext>
            </a:extLst>
          </p:cNvPr>
          <p:cNvSpPr/>
          <p:nvPr/>
        </p:nvSpPr>
        <p:spPr>
          <a:xfrm>
            <a:off x="6414289" y="5652468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4DCB869-C05C-48D9-875C-311D17FAE68A}"/>
              </a:ext>
            </a:extLst>
          </p:cNvPr>
          <p:cNvSpPr/>
          <p:nvPr/>
        </p:nvSpPr>
        <p:spPr>
          <a:xfrm>
            <a:off x="7245219" y="5649469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10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84A6194C-2295-4AF7-AED1-7C6FB3088AFB}"/>
              </a:ext>
            </a:extLst>
          </p:cNvPr>
          <p:cNvSpPr/>
          <p:nvPr/>
        </p:nvSpPr>
        <p:spPr>
          <a:xfrm>
            <a:off x="8077435" y="5649469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13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BE91029-E42B-42E2-A8C0-146CE699BE21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1843048" y="5858100"/>
            <a:ext cx="425741" cy="4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D947C12-1029-40B6-9093-8E9EBE2B3227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677162" y="5858100"/>
            <a:ext cx="408369" cy="2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CA28B26B-CC45-403B-9A01-C8D5B02280C0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3493904" y="5861094"/>
            <a:ext cx="436501" cy="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7F8F5944-F82A-4BC0-A70D-0926250375CE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4338778" y="5858095"/>
            <a:ext cx="426937" cy="3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3DE4D13-45E3-4C6E-980F-4E0EFA9C4342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174088" y="5858095"/>
            <a:ext cx="418679" cy="3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F955A0D4-C54F-43A2-BF5E-3D346515FD5D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6001140" y="5861094"/>
            <a:ext cx="413149" cy="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984789D-7E04-4AFA-BFCD-18E303FCA9FA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6822662" y="5858095"/>
            <a:ext cx="422557" cy="2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669B4F76-8C4B-4DD9-AF98-4C3219219FA9}"/>
              </a:ext>
            </a:extLst>
          </p:cNvPr>
          <p:cNvSpPr/>
          <p:nvPr/>
        </p:nvSpPr>
        <p:spPr>
          <a:xfrm>
            <a:off x="8892374" y="5655173"/>
            <a:ext cx="408373" cy="414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16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1B55B054-F51D-4E70-8627-25CA37A57B67}"/>
              </a:ext>
            </a:extLst>
          </p:cNvPr>
          <p:cNvSpPr/>
          <p:nvPr/>
        </p:nvSpPr>
        <p:spPr>
          <a:xfrm>
            <a:off x="9724590" y="5649469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17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ABA232E1-DEDB-4A27-8867-0C8A7BFCC80B}"/>
              </a:ext>
            </a:extLst>
          </p:cNvPr>
          <p:cNvSpPr/>
          <p:nvPr/>
        </p:nvSpPr>
        <p:spPr>
          <a:xfrm>
            <a:off x="10543940" y="5649470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18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65163633-9020-4EC3-BAAA-4462CC42E3A7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 flipV="1">
            <a:off x="9300747" y="5858095"/>
            <a:ext cx="423843" cy="4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1BA1BBF0-A199-441E-A3B4-477E66072034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>
            <a:off x="10132963" y="5858095"/>
            <a:ext cx="4109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3B9871DB-D0FF-4806-A2D0-ACB220C0D7AC}"/>
              </a:ext>
            </a:extLst>
          </p:cNvPr>
          <p:cNvCxnSpPr>
            <a:cxnSpLocks/>
            <a:stCxn id="13" idx="3"/>
            <a:endCxn id="21" idx="1"/>
          </p:cNvCxnSpPr>
          <p:nvPr/>
        </p:nvCxnSpPr>
        <p:spPr>
          <a:xfrm>
            <a:off x="8485808" y="5858095"/>
            <a:ext cx="406566" cy="4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1D6A280D-73ED-4448-A379-7510D5CF9E64}"/>
              </a:ext>
            </a:extLst>
          </p:cNvPr>
          <p:cNvSpPr/>
          <p:nvPr/>
        </p:nvSpPr>
        <p:spPr>
          <a:xfrm>
            <a:off x="1441697" y="4459918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en-US" altLang="zh-CN" sz="1200" dirty="0"/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3E959C2F-46B9-40BD-95FF-0A5234AE393E}"/>
              </a:ext>
            </a:extLst>
          </p:cNvPr>
          <p:cNvSpPr/>
          <p:nvPr/>
        </p:nvSpPr>
        <p:spPr>
          <a:xfrm>
            <a:off x="3087061" y="4462914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en-US" altLang="zh-CN" sz="1200" dirty="0"/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8EAF2DDC-C2CE-402E-924B-743AF8EA6CAB}"/>
              </a:ext>
            </a:extLst>
          </p:cNvPr>
          <p:cNvSpPr/>
          <p:nvPr/>
        </p:nvSpPr>
        <p:spPr>
          <a:xfrm>
            <a:off x="4775948" y="4459918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en-US" altLang="zh-CN" sz="1200" dirty="0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EF06D58B-0DC8-41B4-BF51-E18B6ECDBFD4}"/>
              </a:ext>
            </a:extLst>
          </p:cNvPr>
          <p:cNvSpPr/>
          <p:nvPr/>
        </p:nvSpPr>
        <p:spPr>
          <a:xfrm>
            <a:off x="6421312" y="4464121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en-US" altLang="zh-CN" sz="1200" dirty="0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3A4ECE3A-41A3-41F6-A79E-E8BD74D57A50}"/>
              </a:ext>
            </a:extLst>
          </p:cNvPr>
          <p:cNvCxnSpPr>
            <a:stCxn id="27" idx="3"/>
            <a:endCxn id="28" idx="1"/>
          </p:cNvCxnSpPr>
          <p:nvPr/>
        </p:nvCxnSpPr>
        <p:spPr>
          <a:xfrm>
            <a:off x="1850070" y="4668544"/>
            <a:ext cx="1236991" cy="2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DBB256AD-BBFE-4BC6-A491-00533042D981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 flipV="1">
            <a:off x="3495434" y="4668544"/>
            <a:ext cx="1280514" cy="2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E0A58941-BB9E-485A-93B8-8FC9ED68408B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>
            <a:off x="5184321" y="4668544"/>
            <a:ext cx="1236991" cy="4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F1FA2C53-894E-44B3-920B-BFDAEA41FDC8}"/>
              </a:ext>
            </a:extLst>
          </p:cNvPr>
          <p:cNvSpPr/>
          <p:nvPr/>
        </p:nvSpPr>
        <p:spPr>
          <a:xfrm>
            <a:off x="8079226" y="4464121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13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30492888-FC80-4B49-8CD2-A68C8444DB39}"/>
              </a:ext>
            </a:extLst>
          </p:cNvPr>
          <p:cNvSpPr/>
          <p:nvPr/>
        </p:nvSpPr>
        <p:spPr>
          <a:xfrm>
            <a:off x="9724590" y="4464121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17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046291AE-6E95-4A37-AB68-D4FF9F3468C5}"/>
              </a:ext>
            </a:extLst>
          </p:cNvPr>
          <p:cNvCxnSpPr>
            <a:stCxn id="34" idx="3"/>
            <a:endCxn id="35" idx="1"/>
          </p:cNvCxnSpPr>
          <p:nvPr/>
        </p:nvCxnSpPr>
        <p:spPr>
          <a:xfrm>
            <a:off x="8487599" y="4672747"/>
            <a:ext cx="1236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2A099A5C-4217-4D72-B601-4054B20E50A2}"/>
              </a:ext>
            </a:extLst>
          </p:cNvPr>
          <p:cNvCxnSpPr>
            <a:stCxn id="30" idx="3"/>
            <a:endCxn id="34" idx="1"/>
          </p:cNvCxnSpPr>
          <p:nvPr/>
        </p:nvCxnSpPr>
        <p:spPr>
          <a:xfrm>
            <a:off x="6829685" y="4672747"/>
            <a:ext cx="12495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158B2F82-985B-4322-904F-20E63162B100}"/>
              </a:ext>
            </a:extLst>
          </p:cNvPr>
          <p:cNvCxnSpPr>
            <a:stCxn id="27" idx="2"/>
            <a:endCxn id="5" idx="0"/>
          </p:cNvCxnSpPr>
          <p:nvPr/>
        </p:nvCxnSpPr>
        <p:spPr>
          <a:xfrm flipH="1">
            <a:off x="1638862" y="4877169"/>
            <a:ext cx="7022" cy="776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FE7658DD-F6C6-4E39-BE8E-ABFEF8DDDCA6}"/>
              </a:ext>
            </a:extLst>
          </p:cNvPr>
          <p:cNvCxnSpPr>
            <a:stCxn id="28" idx="2"/>
            <a:endCxn id="7" idx="0"/>
          </p:cNvCxnSpPr>
          <p:nvPr/>
        </p:nvCxnSpPr>
        <p:spPr>
          <a:xfrm flipH="1">
            <a:off x="3289718" y="4880165"/>
            <a:ext cx="1530" cy="772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F4B0F3F5-BCCE-447B-B58E-6F0FE7B19E9E}"/>
              </a:ext>
            </a:extLst>
          </p:cNvPr>
          <p:cNvCxnSpPr>
            <a:stCxn id="29" idx="2"/>
            <a:endCxn id="9" idx="0"/>
          </p:cNvCxnSpPr>
          <p:nvPr/>
        </p:nvCxnSpPr>
        <p:spPr>
          <a:xfrm flipH="1">
            <a:off x="4969902" y="4877169"/>
            <a:ext cx="10233" cy="77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C41F74F2-97C3-43CE-AC59-5426907EBFBE}"/>
              </a:ext>
            </a:extLst>
          </p:cNvPr>
          <p:cNvCxnSpPr>
            <a:stCxn id="30" idx="2"/>
            <a:endCxn id="11" idx="0"/>
          </p:cNvCxnSpPr>
          <p:nvPr/>
        </p:nvCxnSpPr>
        <p:spPr>
          <a:xfrm flipH="1">
            <a:off x="6618476" y="4881372"/>
            <a:ext cx="7023" cy="771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EF69D7A1-DD3D-4907-BA42-D6BE96C069A0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7653592" y="5858095"/>
            <a:ext cx="4238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B2629159-4267-4991-8B1E-674A6AC4F8F2}"/>
              </a:ext>
            </a:extLst>
          </p:cNvPr>
          <p:cNvCxnSpPr>
            <a:stCxn id="34" idx="2"/>
            <a:endCxn id="13" idx="0"/>
          </p:cNvCxnSpPr>
          <p:nvPr/>
        </p:nvCxnSpPr>
        <p:spPr>
          <a:xfrm flipH="1">
            <a:off x="8281622" y="4881372"/>
            <a:ext cx="1791" cy="768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E6134DB3-13AA-468F-B526-6000D2F3311E}"/>
              </a:ext>
            </a:extLst>
          </p:cNvPr>
          <p:cNvCxnSpPr>
            <a:stCxn id="35" idx="2"/>
            <a:endCxn id="22" idx="0"/>
          </p:cNvCxnSpPr>
          <p:nvPr/>
        </p:nvCxnSpPr>
        <p:spPr>
          <a:xfrm>
            <a:off x="9928777" y="4881372"/>
            <a:ext cx="0" cy="768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C13EF492-BC91-4D4A-9E26-6B5EDA759C92}"/>
              </a:ext>
            </a:extLst>
          </p:cNvPr>
          <p:cNvSpPr/>
          <p:nvPr/>
        </p:nvSpPr>
        <p:spPr>
          <a:xfrm>
            <a:off x="1441697" y="3241344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en-US" altLang="zh-CN" sz="1200" dirty="0"/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FFECCBA3-7C91-478F-ABBD-8801BF613CE2}"/>
              </a:ext>
            </a:extLst>
          </p:cNvPr>
          <p:cNvSpPr/>
          <p:nvPr/>
        </p:nvSpPr>
        <p:spPr>
          <a:xfrm>
            <a:off x="4765528" y="3244340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en-US" altLang="zh-CN" sz="1200" dirty="0"/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D4FFD280-DFB4-42D8-B036-CD244055614B}"/>
              </a:ext>
            </a:extLst>
          </p:cNvPr>
          <p:cNvSpPr/>
          <p:nvPr/>
        </p:nvSpPr>
        <p:spPr>
          <a:xfrm>
            <a:off x="8077434" y="3241344"/>
            <a:ext cx="408373" cy="4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13</a:t>
            </a:r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7A063E2B-F455-4324-807B-61DE6369CF2D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1850070" y="3449970"/>
            <a:ext cx="2915458" cy="2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77B97D3D-0DA0-40ED-A432-BB68AAFC6B0E}"/>
              </a:ext>
            </a:extLst>
          </p:cNvPr>
          <p:cNvCxnSpPr>
            <a:stCxn id="54" idx="3"/>
            <a:endCxn id="55" idx="1"/>
          </p:cNvCxnSpPr>
          <p:nvPr/>
        </p:nvCxnSpPr>
        <p:spPr>
          <a:xfrm flipV="1">
            <a:off x="5173901" y="3449970"/>
            <a:ext cx="2903533" cy="2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23163F41-535A-4ADB-8CB8-FD9BE258C3E6}"/>
              </a:ext>
            </a:extLst>
          </p:cNvPr>
          <p:cNvSpPr txBox="1"/>
          <p:nvPr/>
        </p:nvSpPr>
        <p:spPr>
          <a:xfrm>
            <a:off x="11816" y="3248154"/>
            <a:ext cx="170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二级索引</a:t>
            </a:r>
            <a:endParaRPr lang="en-US" altLang="zh-CN" sz="2400" dirty="0"/>
          </a:p>
        </p:txBody>
      </p: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1536A931-5913-4F9E-8CFE-D3E1B9B56230}"/>
              </a:ext>
            </a:extLst>
          </p:cNvPr>
          <p:cNvCxnSpPr>
            <a:stCxn id="53" idx="2"/>
            <a:endCxn id="27" idx="0"/>
          </p:cNvCxnSpPr>
          <p:nvPr/>
        </p:nvCxnSpPr>
        <p:spPr>
          <a:xfrm>
            <a:off x="1645884" y="3658595"/>
            <a:ext cx="0" cy="801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0550665F-D67B-4941-9CB2-ED27259FDDF8}"/>
              </a:ext>
            </a:extLst>
          </p:cNvPr>
          <p:cNvCxnSpPr>
            <a:stCxn id="54" idx="2"/>
            <a:endCxn id="29" idx="0"/>
          </p:cNvCxnSpPr>
          <p:nvPr/>
        </p:nvCxnSpPr>
        <p:spPr>
          <a:xfrm>
            <a:off x="4969715" y="3661591"/>
            <a:ext cx="10420" cy="798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1A041C38-BC2E-4DE9-98E0-7F5CFA2576E9}"/>
              </a:ext>
            </a:extLst>
          </p:cNvPr>
          <p:cNvCxnSpPr>
            <a:stCxn id="55" idx="2"/>
            <a:endCxn id="34" idx="0"/>
          </p:cNvCxnSpPr>
          <p:nvPr/>
        </p:nvCxnSpPr>
        <p:spPr>
          <a:xfrm>
            <a:off x="8281621" y="3658595"/>
            <a:ext cx="1792" cy="805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066D75C8-C7F7-4DA8-B110-FDA151C83A02}"/>
                  </a:ext>
                </a:extLst>
              </p:cNvPr>
              <p:cNvSpPr txBox="1"/>
              <p:nvPr/>
            </p:nvSpPr>
            <p:spPr>
              <a:xfrm>
                <a:off x="69264" y="188738"/>
                <a:ext cx="99652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还可以加二级索引、三级索引、</a:t>
                </a:r>
                <a:r>
                  <a:rPr lang="en-US" altLang="zh-CN" sz="2800" dirty="0"/>
                  <a:t>…</a:t>
                </a:r>
                <a:r>
                  <a:rPr lang="zh-CN" altLang="en-US" sz="2800" dirty="0"/>
                  <a:t>、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b="0" dirty="0"/>
                  <a:t>级索引</a:t>
                </a:r>
                <a:endParaRPr lang="en-US" altLang="zh-CN" sz="2800" b="0" dirty="0"/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066D75C8-C7F7-4DA8-B110-FDA151C83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4" y="188738"/>
                <a:ext cx="9965267" cy="523220"/>
              </a:xfrm>
              <a:prstGeom prst="rect">
                <a:avLst/>
              </a:prstGeom>
              <a:blipFill>
                <a:blip r:embed="rId2"/>
                <a:stretch>
                  <a:fillRect l="-1223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>
            <a:extLst>
              <a:ext uri="{FF2B5EF4-FFF2-40B4-BE49-F238E27FC236}">
                <a16:creationId xmlns:a16="http://schemas.microsoft.com/office/drawing/2014/main" id="{38007C69-7F7F-483F-B3AB-1E4F7A87F7CE}"/>
              </a:ext>
            </a:extLst>
          </p:cNvPr>
          <p:cNvSpPr txBox="1"/>
          <p:nvPr/>
        </p:nvSpPr>
        <p:spPr>
          <a:xfrm>
            <a:off x="69264" y="871668"/>
            <a:ext cx="11345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加了二级索引后，查找路径：</a:t>
            </a:r>
            <a:r>
              <a:rPr lang="en-US" altLang="zh-CN" sz="2800" dirty="0"/>
              <a:t>1</a:t>
            </a:r>
            <a:r>
              <a:rPr lang="zh-CN" altLang="en-US" sz="2800" dirty="0"/>
              <a:t>、</a:t>
            </a:r>
            <a:r>
              <a:rPr lang="en-US" altLang="zh-CN" sz="2800" dirty="0"/>
              <a:t>7</a:t>
            </a:r>
            <a:r>
              <a:rPr lang="zh-CN" altLang="en-US" sz="2800" dirty="0"/>
              <a:t>、</a:t>
            </a:r>
            <a:r>
              <a:rPr lang="en-US" altLang="zh-CN" sz="2800" dirty="0"/>
              <a:t>9</a:t>
            </a:r>
            <a:r>
              <a:rPr lang="zh-CN" altLang="en-US" sz="2800" dirty="0"/>
              <a:t>、</a:t>
            </a:r>
            <a:r>
              <a:rPr lang="en-US" altLang="zh-CN" sz="2800" dirty="0"/>
              <a:t>10</a:t>
            </a:r>
            <a:r>
              <a:rPr lang="zh-CN" altLang="en-US" sz="2800" dirty="0"/>
              <a:t>，遍历的元素比只有一级索引更少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F82A5CE-5A1C-4A5D-B661-273DA0C8F557}"/>
              </a:ext>
            </a:extLst>
          </p:cNvPr>
          <p:cNvSpPr txBox="1"/>
          <p:nvPr/>
        </p:nvSpPr>
        <p:spPr>
          <a:xfrm>
            <a:off x="4065" y="5634076"/>
            <a:ext cx="144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原始链表</a:t>
            </a:r>
            <a:endParaRPr lang="zh-CN" altLang="en-US" sz="2800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DF383000-F7E2-44AF-BD08-ED82E79E2E0D}"/>
              </a:ext>
            </a:extLst>
          </p:cNvPr>
          <p:cNvSpPr txBox="1"/>
          <p:nvPr/>
        </p:nvSpPr>
        <p:spPr>
          <a:xfrm>
            <a:off x="4532" y="4418557"/>
            <a:ext cx="144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一级索引</a:t>
            </a:r>
            <a:endParaRPr lang="en-US" altLang="zh-CN" sz="24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CDB56DB-459D-4565-9924-9EC024144749}"/>
              </a:ext>
            </a:extLst>
          </p:cNvPr>
          <p:cNvSpPr txBox="1"/>
          <p:nvPr/>
        </p:nvSpPr>
        <p:spPr>
          <a:xfrm>
            <a:off x="69264" y="1992271"/>
            <a:ext cx="11922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这就是跳表的思想，通过给链表建立索引，提高了查找的效率。</a:t>
            </a:r>
          </a:p>
        </p:txBody>
      </p:sp>
    </p:spTree>
    <p:extLst>
      <p:ext uri="{BB962C8B-B14F-4D97-AF65-F5344CB8AC3E}">
        <p14:creationId xmlns:p14="http://schemas.microsoft.com/office/powerpoint/2010/main" val="23084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0978" y="0"/>
            <a:ext cx="3817751" cy="6858000"/>
            <a:chOff x="1378193" y="0"/>
            <a:chExt cx="3267700" cy="6858000"/>
          </a:xfrm>
        </p:grpSpPr>
        <p:sp>
          <p:nvSpPr>
            <p:cNvPr id="16" name="矩形 15"/>
            <p:cNvSpPr/>
            <p:nvPr/>
          </p:nvSpPr>
          <p:spPr>
            <a:xfrm>
              <a:off x="1378193" y="0"/>
              <a:ext cx="3267700" cy="6858000"/>
            </a:xfrm>
            <a:prstGeom prst="rect">
              <a:avLst/>
            </a:prstGeom>
            <a:solidFill>
              <a:srgbClr val="103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517867" y="198582"/>
              <a:ext cx="2988351" cy="6460836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607976" y="1350838"/>
            <a:ext cx="2703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98959" y="2631540"/>
            <a:ext cx="312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/>
          <a:srcRect t="6417" r="2622"/>
          <a:stretch>
            <a:fillRect/>
          </a:stretch>
        </p:blipFill>
        <p:spPr>
          <a:xfrm rot="10800000">
            <a:off x="1050978" y="4341281"/>
            <a:ext cx="1771650" cy="251671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3BCC244-70E8-4F8D-A08F-BCD9238E5D74}"/>
              </a:ext>
            </a:extLst>
          </p:cNvPr>
          <p:cNvSpPr txBox="1"/>
          <p:nvPr/>
        </p:nvSpPr>
        <p:spPr>
          <a:xfrm>
            <a:off x="5715000" y="1754377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“</a:t>
            </a:r>
            <a:r>
              <a:rPr lang="en-US" altLang="zh-CN" sz="2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Skip lists are a data structure that can be used in place of balanced </a:t>
            </a:r>
            <a:r>
              <a:rPr lang="en-US" altLang="zh-CN" sz="2400" dirty="0" err="1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trees.Skip</a:t>
            </a:r>
            <a:r>
              <a:rPr lang="en-US" altLang="zh-CN" sz="2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lists use </a:t>
            </a:r>
            <a:r>
              <a:rPr lang="en-US" altLang="zh-CN" sz="2400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probabilistic </a:t>
            </a:r>
            <a:r>
              <a:rPr lang="en-US" altLang="zh-CN" sz="2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balancing rather than strictly enforced </a:t>
            </a:r>
            <a:r>
              <a:rPr lang="en-US" altLang="zh-CN" sz="2400" dirty="0" err="1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balancingand</a:t>
            </a:r>
            <a:r>
              <a:rPr lang="en-US" altLang="zh-CN" sz="2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as a result the algorithms for insertion and deletion in skip lists </a:t>
            </a:r>
            <a:r>
              <a:rPr lang="en-US" altLang="zh-CN" sz="2400" dirty="0" err="1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aremuch</a:t>
            </a:r>
            <a:r>
              <a:rPr lang="en-US" altLang="zh-CN" sz="2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simpler and significantly faster than equivalent algorithms </a:t>
            </a:r>
            <a:r>
              <a:rPr lang="en-US" altLang="zh-CN" sz="2400" dirty="0" err="1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forbalanced</a:t>
            </a:r>
            <a:r>
              <a:rPr lang="en-US" altLang="zh-CN" sz="2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trees.</a:t>
            </a:r>
            <a:r>
              <a:rPr lang="zh-CN" altLang="en-US" sz="2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20750" y="2751236"/>
            <a:ext cx="9269729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一个跳表应该由几个层（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level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）组成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每一层都可以看成一个有序的链表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2481" y="3646182"/>
            <a:ext cx="8568719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跳表的第一层包含所有的元素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2482" y="4386277"/>
            <a:ext cx="8568718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跳表中每一层都以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NIL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为终结，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NIL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的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key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大于任意元素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(INT_MAX)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；以一个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header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为开始，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header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的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key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小于任意元素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(INT_MIN)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1600" y="2826351"/>
            <a:ext cx="461433" cy="461433"/>
            <a:chOff x="3644900" y="2305020"/>
            <a:chExt cx="774700" cy="774700"/>
          </a:xfrm>
        </p:grpSpPr>
        <p:sp>
          <p:nvSpPr>
            <p:cNvPr id="9" name="圆角矩形 8"/>
            <p:cNvSpPr/>
            <p:nvPr/>
          </p:nvSpPr>
          <p:spPr>
            <a:xfrm>
              <a:off x="36449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103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251"/>
            <p:cNvSpPr>
              <a:spLocks noEditPoints="1"/>
            </p:cNvSpPr>
            <p:nvPr/>
          </p:nvSpPr>
          <p:spPr bwMode="auto">
            <a:xfrm>
              <a:off x="3796336" y="2498482"/>
              <a:ext cx="421028" cy="393943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1601" y="3666612"/>
            <a:ext cx="461433" cy="461433"/>
            <a:chOff x="3644900" y="2305020"/>
            <a:chExt cx="774700" cy="774700"/>
          </a:xfrm>
        </p:grpSpPr>
        <p:sp>
          <p:nvSpPr>
            <p:cNvPr id="12" name="圆角矩形 11"/>
            <p:cNvSpPr/>
            <p:nvPr/>
          </p:nvSpPr>
          <p:spPr>
            <a:xfrm>
              <a:off x="36449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1A4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251"/>
            <p:cNvSpPr>
              <a:spLocks noEditPoints="1"/>
            </p:cNvSpPr>
            <p:nvPr/>
          </p:nvSpPr>
          <p:spPr bwMode="auto">
            <a:xfrm>
              <a:off x="3796336" y="2498482"/>
              <a:ext cx="421028" cy="393943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1600" y="4529615"/>
            <a:ext cx="461433" cy="461433"/>
            <a:chOff x="3644900" y="2305020"/>
            <a:chExt cx="774700" cy="774700"/>
          </a:xfrm>
        </p:grpSpPr>
        <p:sp>
          <p:nvSpPr>
            <p:cNvPr id="15" name="圆角矩形 14"/>
            <p:cNvSpPr/>
            <p:nvPr/>
          </p:nvSpPr>
          <p:spPr>
            <a:xfrm>
              <a:off x="36449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103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251"/>
            <p:cNvSpPr>
              <a:spLocks noEditPoints="1"/>
            </p:cNvSpPr>
            <p:nvPr/>
          </p:nvSpPr>
          <p:spPr bwMode="auto">
            <a:xfrm>
              <a:off x="3796336" y="2498482"/>
              <a:ext cx="421028" cy="393943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/>
          <a:srcRect t="6417" r="2622"/>
          <a:stretch>
            <a:fillRect/>
          </a:stretch>
        </p:blipFill>
        <p:spPr>
          <a:xfrm rot="10800000">
            <a:off x="0" y="92612"/>
            <a:ext cx="741680" cy="1053594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54869E71-0C89-405A-950C-8D180A4AAA06}"/>
              </a:ext>
            </a:extLst>
          </p:cNvPr>
          <p:cNvSpPr txBox="1"/>
          <p:nvPr/>
        </p:nvSpPr>
        <p:spPr>
          <a:xfrm>
            <a:off x="1032481" y="5471440"/>
            <a:ext cx="10234959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高度为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h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的节点有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h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个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forward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pointer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forward[k]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代表第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k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层中此节点的下一个节点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latin typeface="宋体" panose="02010600030101010101" pitchFamily="2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E1C4027-E195-47A8-B8F5-B383FD931199}"/>
              </a:ext>
            </a:extLst>
          </p:cNvPr>
          <p:cNvGrpSpPr/>
          <p:nvPr/>
        </p:nvGrpSpPr>
        <p:grpSpPr>
          <a:xfrm>
            <a:off x="101601" y="5471212"/>
            <a:ext cx="461433" cy="461433"/>
            <a:chOff x="3644900" y="2305020"/>
            <a:chExt cx="774700" cy="774700"/>
          </a:xfrm>
        </p:grpSpPr>
        <p:sp>
          <p:nvSpPr>
            <p:cNvPr id="25" name="圆角矩形 8">
              <a:extLst>
                <a:ext uri="{FF2B5EF4-FFF2-40B4-BE49-F238E27FC236}">
                  <a16:creationId xmlns:a16="http://schemas.microsoft.com/office/drawing/2014/main" id="{2309FB02-3934-41EB-B52B-73B2E087D779}"/>
                </a:ext>
              </a:extLst>
            </p:cNvPr>
            <p:cNvSpPr/>
            <p:nvPr/>
          </p:nvSpPr>
          <p:spPr>
            <a:xfrm>
              <a:off x="36449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103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51">
              <a:extLst>
                <a:ext uri="{FF2B5EF4-FFF2-40B4-BE49-F238E27FC236}">
                  <a16:creationId xmlns:a16="http://schemas.microsoft.com/office/drawing/2014/main" id="{B6668610-A785-42DE-AA32-22004618C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6336" y="2498482"/>
              <a:ext cx="421028" cy="393943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DC2846BF-C400-4E42-8E70-82D6D89F97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7" t="74154" r="678"/>
          <a:stretch/>
        </p:blipFill>
        <p:spPr>
          <a:xfrm>
            <a:off x="-1" y="972420"/>
            <a:ext cx="12192001" cy="166599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E192F1DD-F287-4065-B481-FAC4873450DC}"/>
              </a:ext>
            </a:extLst>
          </p:cNvPr>
          <p:cNvSpPr txBox="1"/>
          <p:nvPr/>
        </p:nvSpPr>
        <p:spPr>
          <a:xfrm>
            <a:off x="741680" y="6212596"/>
            <a:ext cx="11504959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如果某个元素有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forward[k]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，那么也一定有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1~k-1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，会按一定的概率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p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在第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k+1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层出现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有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forward[k+1])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宋体" panose="02010600030101010101" pitchFamily="2" charset="-122"/>
              </a:rPr>
              <a:t>。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latin typeface="宋体" panose="02010600030101010101" pitchFamily="2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DC5F76F-6524-4A41-8170-E478BEF5BC84}"/>
              </a:ext>
            </a:extLst>
          </p:cNvPr>
          <p:cNvGrpSpPr/>
          <p:nvPr/>
        </p:nvGrpSpPr>
        <p:grpSpPr>
          <a:xfrm>
            <a:off x="101601" y="6212596"/>
            <a:ext cx="461433" cy="461433"/>
            <a:chOff x="3644900" y="2305020"/>
            <a:chExt cx="774700" cy="774700"/>
          </a:xfrm>
        </p:grpSpPr>
        <p:sp>
          <p:nvSpPr>
            <p:cNvPr id="29" name="圆角矩形 8">
              <a:extLst>
                <a:ext uri="{FF2B5EF4-FFF2-40B4-BE49-F238E27FC236}">
                  <a16:creationId xmlns:a16="http://schemas.microsoft.com/office/drawing/2014/main" id="{B12C8D12-1EDF-4C5A-B6D4-657D7BAB344F}"/>
                </a:ext>
              </a:extLst>
            </p:cNvPr>
            <p:cNvSpPr/>
            <p:nvPr/>
          </p:nvSpPr>
          <p:spPr>
            <a:xfrm>
              <a:off x="36449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103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Freeform 251">
              <a:extLst>
                <a:ext uri="{FF2B5EF4-FFF2-40B4-BE49-F238E27FC236}">
                  <a16:creationId xmlns:a16="http://schemas.microsoft.com/office/drawing/2014/main" id="{3390E8FE-F02D-4E6B-95A7-26AAF6EB91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6336" y="2498482"/>
              <a:ext cx="421028" cy="393943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3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0980" y="0"/>
            <a:ext cx="3817751" cy="6858000"/>
            <a:chOff x="1378193" y="0"/>
            <a:chExt cx="3267700" cy="6858000"/>
          </a:xfrm>
        </p:grpSpPr>
        <p:sp>
          <p:nvSpPr>
            <p:cNvPr id="16" name="矩形 15"/>
            <p:cNvSpPr/>
            <p:nvPr/>
          </p:nvSpPr>
          <p:spPr>
            <a:xfrm>
              <a:off x="1378193" y="0"/>
              <a:ext cx="3267700" cy="6858000"/>
            </a:xfrm>
            <a:prstGeom prst="rect">
              <a:avLst/>
            </a:prstGeom>
            <a:solidFill>
              <a:srgbClr val="103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517867" y="198582"/>
              <a:ext cx="2988351" cy="6460836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607976" y="1350838"/>
            <a:ext cx="2703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98959" y="2631540"/>
            <a:ext cx="312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基本操作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/>
          <a:srcRect t="6417" r="2622"/>
          <a:stretch>
            <a:fillRect/>
          </a:stretch>
        </p:blipFill>
        <p:spPr>
          <a:xfrm rot="10800000">
            <a:off x="1050978" y="4341281"/>
            <a:ext cx="1771650" cy="25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FBBD4FD-FB89-43C8-A0D3-908395ED4F66}"/>
              </a:ext>
            </a:extLst>
          </p:cNvPr>
          <p:cNvGrpSpPr/>
          <p:nvPr/>
        </p:nvGrpSpPr>
        <p:grpSpPr>
          <a:xfrm>
            <a:off x="0" y="115761"/>
            <a:ext cx="2707688" cy="1053594"/>
            <a:chOff x="0" y="92612"/>
            <a:chExt cx="2707688" cy="105359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AE1A243-E6D6-43AB-A733-AEFA97831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417" r="2622"/>
            <a:stretch>
              <a:fillRect/>
            </a:stretch>
          </p:blipFill>
          <p:spPr>
            <a:xfrm rot="10800000">
              <a:off x="0" y="92612"/>
              <a:ext cx="741680" cy="1053594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B190008-B2A6-421F-AF24-F0C4DEACAEFB}"/>
                </a:ext>
              </a:extLst>
            </p:cNvPr>
            <p:cNvSpPr txBox="1"/>
            <p:nvPr/>
          </p:nvSpPr>
          <p:spPr>
            <a:xfrm>
              <a:off x="678034" y="501967"/>
              <a:ext cx="2029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查找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C8E7DD69-23F2-4757-BD9E-BAC3CBCBF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839" y="3118577"/>
            <a:ext cx="5754244" cy="32374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9749375-147D-4D98-8904-3F39415B5D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7" t="74154" r="678"/>
          <a:stretch/>
        </p:blipFill>
        <p:spPr>
          <a:xfrm>
            <a:off x="160865" y="1146206"/>
            <a:ext cx="12031135" cy="1665990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4BFA04C-D366-436C-9D86-9EAD8378F806}"/>
              </a:ext>
            </a:extLst>
          </p:cNvPr>
          <p:cNvCxnSpPr/>
          <p:nvPr/>
        </p:nvCxnSpPr>
        <p:spPr>
          <a:xfrm>
            <a:off x="6504094" y="4766733"/>
            <a:ext cx="15155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F2CD780-41D1-4699-B284-9A5800C8ADF9}"/>
              </a:ext>
            </a:extLst>
          </p:cNvPr>
          <p:cNvSpPr txBox="1"/>
          <p:nvPr/>
        </p:nvSpPr>
        <p:spPr>
          <a:xfrm>
            <a:off x="8019628" y="4474345"/>
            <a:ext cx="4045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如果满足条件，则在同一层继续向后查找；否则</a:t>
            </a:r>
            <a:r>
              <a:rPr lang="en-US" altLang="zh-CN" sz="1600" dirty="0" err="1">
                <a:solidFill>
                  <a:srgbClr val="FF0000"/>
                </a:solidFill>
              </a:rPr>
              <a:t>i</a:t>
            </a:r>
            <a:r>
              <a:rPr lang="en-US" altLang="zh-CN" sz="1600" dirty="0">
                <a:solidFill>
                  <a:srgbClr val="FF0000"/>
                </a:solidFill>
              </a:rPr>
              <a:t>--</a:t>
            </a:r>
            <a:r>
              <a:rPr lang="zh-CN" altLang="en-US" sz="1600" dirty="0">
                <a:solidFill>
                  <a:srgbClr val="FF0000"/>
                </a:solidFill>
              </a:rPr>
              <a:t>，即进入下一层继续查找。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EA2C8A0-0C46-43EE-86F8-216B70C0D8A4}"/>
              </a:ext>
            </a:extLst>
          </p:cNvPr>
          <p:cNvCxnSpPr/>
          <p:nvPr/>
        </p:nvCxnSpPr>
        <p:spPr>
          <a:xfrm>
            <a:off x="6391488" y="5452535"/>
            <a:ext cx="15155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633EC816-C026-49B6-BAEB-6A8896A623EF}"/>
              </a:ext>
            </a:extLst>
          </p:cNvPr>
          <p:cNvSpPr txBox="1"/>
          <p:nvPr/>
        </p:nvSpPr>
        <p:spPr>
          <a:xfrm>
            <a:off x="8019628" y="5342462"/>
            <a:ext cx="396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最后前进到预期位置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48185BF-8014-4438-A240-C9B9AFEA5CBA}"/>
              </a:ext>
            </a:extLst>
          </p:cNvPr>
          <p:cNvSpPr/>
          <p:nvPr/>
        </p:nvSpPr>
        <p:spPr>
          <a:xfrm>
            <a:off x="815918" y="1011487"/>
            <a:ext cx="5836851" cy="1399001"/>
          </a:xfrm>
          <a:custGeom>
            <a:avLst/>
            <a:gdLst>
              <a:gd name="connsiteX0" fmla="*/ 0 w 5836851"/>
              <a:gd name="connsiteY0" fmla="*/ 365828 h 1399001"/>
              <a:gd name="connsiteX1" fmla="*/ 1155031 w 5836851"/>
              <a:gd name="connsiteY1" fmla="*/ 68 h 1399001"/>
              <a:gd name="connsiteX2" fmla="*/ 1915427 w 5836851"/>
              <a:gd name="connsiteY2" fmla="*/ 336953 h 1399001"/>
              <a:gd name="connsiteX3" fmla="*/ 2242686 w 5836851"/>
              <a:gd name="connsiteY3" fmla="*/ 558334 h 1399001"/>
              <a:gd name="connsiteX4" fmla="*/ 1915427 w 5836851"/>
              <a:gd name="connsiteY4" fmla="*/ 770090 h 1399001"/>
              <a:gd name="connsiteX5" fmla="*/ 2338939 w 5836851"/>
              <a:gd name="connsiteY5" fmla="*/ 924094 h 1399001"/>
              <a:gd name="connsiteX6" fmla="*/ 1953928 w 5836851"/>
              <a:gd name="connsiteY6" fmla="*/ 1078098 h 1399001"/>
              <a:gd name="connsiteX7" fmla="*/ 3946358 w 5836851"/>
              <a:gd name="connsiteY7" fmla="*/ 1058847 h 1399001"/>
              <a:gd name="connsiteX8" fmla="*/ 3878981 w 5836851"/>
              <a:gd name="connsiteY8" fmla="*/ 1366856 h 1399001"/>
              <a:gd name="connsiteX9" fmla="*/ 4793381 w 5836851"/>
              <a:gd name="connsiteY9" fmla="*/ 1376481 h 1399001"/>
              <a:gd name="connsiteX10" fmla="*/ 5765532 w 5836851"/>
              <a:gd name="connsiteY10" fmla="*/ 1376481 h 1399001"/>
              <a:gd name="connsiteX11" fmla="*/ 5784783 w 5836851"/>
              <a:gd name="connsiteY11" fmla="*/ 1395732 h 139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6851" h="1399001">
                <a:moveTo>
                  <a:pt x="0" y="365828"/>
                </a:moveTo>
                <a:cubicBezTo>
                  <a:pt x="417896" y="185354"/>
                  <a:pt x="835793" y="4880"/>
                  <a:pt x="1155031" y="68"/>
                </a:cubicBezTo>
                <a:cubicBezTo>
                  <a:pt x="1474269" y="-4744"/>
                  <a:pt x="1734151" y="243909"/>
                  <a:pt x="1915427" y="336953"/>
                </a:cubicBezTo>
                <a:cubicBezTo>
                  <a:pt x="2096703" y="429997"/>
                  <a:pt x="2242686" y="486145"/>
                  <a:pt x="2242686" y="558334"/>
                </a:cubicBezTo>
                <a:cubicBezTo>
                  <a:pt x="2242686" y="630523"/>
                  <a:pt x="1899385" y="709130"/>
                  <a:pt x="1915427" y="770090"/>
                </a:cubicBezTo>
                <a:cubicBezTo>
                  <a:pt x="1931469" y="831050"/>
                  <a:pt x="2332522" y="872759"/>
                  <a:pt x="2338939" y="924094"/>
                </a:cubicBezTo>
                <a:cubicBezTo>
                  <a:pt x="2345356" y="975429"/>
                  <a:pt x="1686025" y="1055639"/>
                  <a:pt x="1953928" y="1078098"/>
                </a:cubicBezTo>
                <a:cubicBezTo>
                  <a:pt x="2221831" y="1100557"/>
                  <a:pt x="3625516" y="1010721"/>
                  <a:pt x="3946358" y="1058847"/>
                </a:cubicBezTo>
                <a:cubicBezTo>
                  <a:pt x="4267200" y="1106973"/>
                  <a:pt x="3737811" y="1313917"/>
                  <a:pt x="3878981" y="1366856"/>
                </a:cubicBezTo>
                <a:cubicBezTo>
                  <a:pt x="4020152" y="1419795"/>
                  <a:pt x="4793381" y="1376481"/>
                  <a:pt x="4793381" y="1376481"/>
                </a:cubicBezTo>
                <a:lnTo>
                  <a:pt x="5765532" y="1376481"/>
                </a:lnTo>
                <a:cubicBezTo>
                  <a:pt x="5930766" y="1379689"/>
                  <a:pt x="5752699" y="1408566"/>
                  <a:pt x="5784783" y="13957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2D9A4FF-1BDD-4B86-AAF4-C540066D59D1}"/>
              </a:ext>
            </a:extLst>
          </p:cNvPr>
          <p:cNvSpPr txBox="1"/>
          <p:nvPr/>
        </p:nvSpPr>
        <p:spPr>
          <a:xfrm>
            <a:off x="4880008" y="380948"/>
            <a:ext cx="1846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查找</a:t>
            </a:r>
            <a:r>
              <a:rPr lang="en-US" altLang="zh-CN" sz="2800" dirty="0"/>
              <a:t>17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8515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0CC83D7-A7A0-499D-8057-ABA053E24919}"/>
              </a:ext>
            </a:extLst>
          </p:cNvPr>
          <p:cNvGrpSpPr/>
          <p:nvPr/>
        </p:nvGrpSpPr>
        <p:grpSpPr>
          <a:xfrm>
            <a:off x="0" y="92612"/>
            <a:ext cx="2707688" cy="1053594"/>
            <a:chOff x="0" y="92612"/>
            <a:chExt cx="2707688" cy="105359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DDDE165-CC21-4CA6-BCC3-BB3DF3E99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417" r="2622"/>
            <a:stretch>
              <a:fillRect/>
            </a:stretch>
          </p:blipFill>
          <p:spPr>
            <a:xfrm rot="10800000">
              <a:off x="0" y="92612"/>
              <a:ext cx="741680" cy="1053594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81FDFAD-8838-4D1C-824F-DD5D93C4D35F}"/>
                </a:ext>
              </a:extLst>
            </p:cNvPr>
            <p:cNvSpPr txBox="1"/>
            <p:nvPr/>
          </p:nvSpPr>
          <p:spPr>
            <a:xfrm>
              <a:off x="678034" y="501967"/>
              <a:ext cx="2029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插入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63069889-FB41-4CBB-9EE6-59A81B045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92" y="1597894"/>
            <a:ext cx="11341426" cy="441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theme/theme1.xml><?xml version="1.0" encoding="utf-8"?>
<a:theme xmlns:a="http://schemas.openxmlformats.org/drawingml/2006/main" name="小木头素材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977</Words>
  <Application>Microsoft Office PowerPoint</Application>
  <PresentationFormat>宽屏</PresentationFormat>
  <Paragraphs>125</Paragraphs>
  <Slides>18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FangSong</vt:lpstr>
      <vt:lpstr>宋体</vt:lpstr>
      <vt:lpstr>微软雅黑</vt:lpstr>
      <vt:lpstr>Aharoni</vt:lpstr>
      <vt:lpstr>Arial</vt:lpstr>
      <vt:lpstr>Calibri</vt:lpstr>
      <vt:lpstr>Calibri Light</vt:lpstr>
      <vt:lpstr>Cambria Math</vt:lpstr>
      <vt:lpstr>Tahoma</vt:lpstr>
      <vt:lpstr>Times New Roman</vt:lpstr>
      <vt:lpstr>小木头素材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绿色文艺简约个人述职报告PPT模板</dc:title>
  <dc:creator/>
  <cp:lastModifiedBy>孙伟杰</cp:lastModifiedBy>
  <cp:revision>119</cp:revision>
  <dcterms:created xsi:type="dcterms:W3CDTF">2016-05-16T13:25:00Z</dcterms:created>
  <dcterms:modified xsi:type="dcterms:W3CDTF">2020-09-08T21:42:01Z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