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340" autoAdjust="0"/>
  </p:normalViewPr>
  <p:slideViewPr>
    <p:cSldViewPr snapToGrid="0">
      <p:cViewPr varScale="1">
        <p:scale>
          <a:sx n="63" d="100"/>
          <a:sy n="63" d="100"/>
        </p:scale>
        <p:origin x="7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3853F-B967-40E1-BEC5-113951E01997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EE13C-2C5C-4461-999F-BFDFC4118E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37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图的区域边界相当令人失望，各种漏风</a:t>
            </a:r>
            <a:endParaRPr lang="en-US" altLang="zh-CN" dirty="0"/>
          </a:p>
          <a:p>
            <a:r>
              <a:rPr lang="zh-CN" altLang="en-US" dirty="0"/>
              <a:t>倒桶涂色的时候简直令人抓狂</a:t>
            </a:r>
            <a:endParaRPr lang="en-US" altLang="zh-CN" dirty="0"/>
          </a:p>
          <a:p>
            <a:r>
              <a:rPr lang="zh-CN" altLang="en-US" dirty="0"/>
              <a:t>于是我找了一张边界正常许多的</a:t>
            </a:r>
            <a:endParaRPr lang="en-US" altLang="zh-CN" dirty="0"/>
          </a:p>
          <a:p>
            <a:r>
              <a:rPr lang="zh-CN" altLang="en-US" dirty="0"/>
              <a:t>然后涂色</a:t>
            </a:r>
            <a:r>
              <a:rPr lang="en-US" altLang="zh-CN" dirty="0"/>
              <a:t>=-=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EE13C-2C5C-4461-999F-BFDFC4118E9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8848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好吧，这是不可能的</a:t>
            </a:r>
            <a:endParaRPr lang="en-US" altLang="zh-CN" dirty="0"/>
          </a:p>
          <a:p>
            <a:r>
              <a:rPr lang="zh-CN" altLang="en-US" dirty="0"/>
              <a:t>直接跑路这不现实</a:t>
            </a:r>
            <a:endParaRPr lang="en-US" altLang="zh-CN" dirty="0"/>
          </a:p>
          <a:p>
            <a:r>
              <a:rPr lang="zh-CN" altLang="en-US" dirty="0"/>
              <a:t>求色数：显然</a:t>
            </a:r>
            <a:r>
              <a:rPr lang="en-US" altLang="zh-CN" dirty="0"/>
              <a:t>1</a:t>
            </a:r>
            <a:r>
              <a:rPr lang="zh-CN" altLang="en-US" dirty="0"/>
              <a:t>色</a:t>
            </a:r>
            <a:r>
              <a:rPr lang="en-US" altLang="zh-CN" dirty="0"/>
              <a:t>2</a:t>
            </a:r>
            <a:r>
              <a:rPr lang="zh-CN" altLang="en-US" dirty="0"/>
              <a:t>色</a:t>
            </a:r>
            <a:r>
              <a:rPr lang="en-US" altLang="zh-CN" dirty="0"/>
              <a:t>3</a:t>
            </a:r>
            <a:r>
              <a:rPr lang="zh-CN" altLang="en-US" dirty="0"/>
              <a:t>色都不行，又由</a:t>
            </a:r>
            <a:r>
              <a:rPr lang="en-US" altLang="zh-CN" dirty="0"/>
              <a:t>4</a:t>
            </a:r>
            <a:r>
              <a:rPr lang="zh-CN" altLang="en-US" dirty="0"/>
              <a:t>色定理，所以色数显然是</a:t>
            </a:r>
            <a:r>
              <a:rPr lang="en-US" altLang="zh-CN" dirty="0"/>
              <a:t>4</a:t>
            </a:r>
          </a:p>
          <a:p>
            <a:r>
              <a:rPr lang="zh-CN" altLang="en-US" dirty="0"/>
              <a:t>这个有点超出能力范围了</a:t>
            </a:r>
            <a:r>
              <a:rPr lang="en-US" altLang="zh-CN" dirty="0" err="1"/>
              <a:t>orz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EE13C-2C5C-4461-999F-BFDFC4118E9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2487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读读读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EE13C-2C5C-4461-999F-BFDFC4118E9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8245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个人本意：不是刻意开玩笑</a:t>
            </a:r>
            <a:r>
              <a:rPr lang="en-US" altLang="zh-CN" dirty="0" err="1"/>
              <a:t>orz</a:t>
            </a:r>
            <a:r>
              <a:rPr lang="zh-CN" altLang="en-US" dirty="0"/>
              <a:t>，加德纳可能真的以为那个专家证否了四色定理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EE13C-2C5C-4461-999F-BFDFC4118E9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658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当我刚拿到这张图的时候</a:t>
            </a:r>
            <a:endParaRPr lang="en-US" altLang="zh-CN" dirty="0"/>
          </a:p>
          <a:p>
            <a:r>
              <a:rPr lang="zh-CN" altLang="en-US" dirty="0"/>
              <a:t>点数太多，难以构造对偶平面图</a:t>
            </a:r>
            <a:endParaRPr lang="en-US" altLang="zh-CN" dirty="0"/>
          </a:p>
          <a:p>
            <a:r>
              <a:rPr lang="zh-CN" altLang="en-US" dirty="0"/>
              <a:t>难以构造图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EE13C-2C5C-4461-999F-BFDFC4118E9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935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计算机跑的问题最大的地方真的不是构图么</a:t>
            </a:r>
            <a:r>
              <a:rPr lang="en-US" altLang="zh-CN" dirty="0" err="1"/>
              <a:t>orz</a:t>
            </a:r>
            <a:r>
              <a:rPr lang="zh-CN" altLang="en-US" dirty="0"/>
              <a:t>感觉深搜也能在可接受的时间跑一种出来</a:t>
            </a:r>
            <a:r>
              <a:rPr lang="en-US" altLang="zh-CN" dirty="0" err="1"/>
              <a:t>hhhhhh</a:t>
            </a:r>
            <a:r>
              <a:rPr lang="zh-CN" altLang="en-US" dirty="0"/>
              <a:t>英语弱，文献慌</a:t>
            </a:r>
            <a:endParaRPr lang="en-US" altLang="zh-CN" dirty="0"/>
          </a:p>
          <a:p>
            <a:r>
              <a:rPr lang="zh-CN" altLang="en-US" dirty="0"/>
              <a:t>中国民间科学家，磁铁永动机，证明</a:t>
            </a:r>
            <a:r>
              <a:rPr lang="en-US" altLang="zh-CN" dirty="0"/>
              <a:t>Π=4</a:t>
            </a:r>
          </a:p>
          <a:p>
            <a:r>
              <a:rPr lang="zh-CN" altLang="en-US" dirty="0"/>
              <a:t>削减法</a:t>
            </a:r>
            <a:endParaRPr lang="en-US" altLang="zh-CN" dirty="0"/>
          </a:p>
          <a:p>
            <a:r>
              <a:rPr lang="zh-CN" altLang="en-US" dirty="0"/>
              <a:t>序色跳旋法</a:t>
            </a:r>
            <a:endParaRPr lang="en-US" altLang="zh-CN" dirty="0"/>
          </a:p>
          <a:p>
            <a:r>
              <a:rPr lang="zh-CN" altLang="en-US" dirty="0"/>
              <a:t>旋跳贪邻法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EE13C-2C5C-4461-999F-BFDFC4118E9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335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2BB8C0-EA1C-48E3-B879-A2047A0A3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2C5C32C-34F4-410A-8130-0ABEF9219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0BF969-10FC-4FB8-9A9B-536FDB7A2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BC7AF8-E6CD-48D1-BC30-5ADAB5E5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42DC84-6A23-4B85-8F75-053AC08F3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16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D6518C-4264-4EFD-8F2C-5A5EBBA06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F09E8F3-F53B-4B1A-A79C-FA59CD662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C2FF0A-81A2-49C8-86EC-AC207A51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D90954-E61F-483F-9D63-5FA5ECF06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70356C-8718-48C3-BED5-0D4F71639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979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8796F7D-218B-4833-AA1F-70224A108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6F11C99-8F7F-4A04-BD1E-666B3CC9B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0B166F-1CD4-4C13-B7BA-48D766C5D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E87FF8-551F-4F48-998E-4A51EB49C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BC95EA-B70F-4467-BA4D-23D070B4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93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D8B3EC-6988-491B-A5B1-E77C5DA2A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9C3D20-2ECF-4461-AA74-907E48E9C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B62682-CDA1-43F3-8516-F94DA7B0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84AF14-1D2F-46F5-B47D-F7CF75894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59DB86C-66CC-4465-B792-75A8587F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656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95D05C-2C3E-476E-A781-B0AF81720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9AA3F05-A936-4179-B293-11F9D804E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2E27D6-B919-4772-85E3-7A5091ADF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AEA4A3-5CE0-44D8-A18A-C7FAA3025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0861C4-37F0-4940-A924-6090025D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1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20A836-D21E-4D1D-AA60-E168AE155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607C28-FDCD-4C9C-BF49-E96B3DE914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EAA522D-CA27-48B9-BDBF-94AFA0460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E43651B-9CE6-404B-AC68-76164E96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A873BF1-D09E-45E7-8981-BABB5329C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F22BC66-220D-42EC-85F0-392B0DBDF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927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3BD867-DBA3-4CDC-9A4C-BAF3AF4D2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EECA624-4386-4EBB-AFE8-9A6024DEA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13D2163-9AFE-45A2-933F-D86405B17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0387A34-7028-4870-A200-CC6EE3CFA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25E3C9B-D9E4-4C2C-8C03-A0D4736E9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2472BA0-357F-44F9-9331-857F078B7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A4A4E72-54D0-49C1-A4A1-3F6DD2B9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668BDC0-0014-4ADC-A77B-0DC29EF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87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845486-26C0-47EB-8045-9B5EAB6FD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827FFF-A4BD-4D1C-99D1-AF098B951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69983F5-B633-43D5-9E50-EEE5D847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C5D6596-ACEB-43D7-848F-317D800B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079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DEE3547-131E-47E7-A06B-6FDD9E3A5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1F0BEDA-0498-41ED-A602-34C5B01F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371A8EA-C400-4549-9EBF-52216612F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084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EB8910-C5D8-4794-AAC0-CD4F2FD18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F1A839-39BF-4A07-AF6D-EAD951ECF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FAEF75-70D2-45B6-9F2D-FAE7A6FD1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25E3C8-75BB-43BE-9F9D-3C7F23A1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31A2D69-4275-47B5-8D3F-504A91B11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E9EDB21-732A-4E68-A8E7-5C4CEC7EF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58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9101D8-C4D3-4241-A3A7-3BC5E8CA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C2FA940-A50D-4503-B829-C44D450DE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66B37C-677C-49B4-89EC-CB6EF4270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F1F800-CBBE-49E6-86AF-995D42BE6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51F5BD-61B0-47B3-9F81-BEDE1A97D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F388F0-2447-45EF-9539-BC34C1D72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94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AA3FE6F-2F0B-4CA7-97AB-A40F5E689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8CE723-4874-4E26-8525-1B7A97793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D606ECC-3E9A-45AA-B9C6-CB4E50F92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080CD-1176-41A7-AD62-B0BEA4A8CD1C}" type="datetimeFigureOut">
              <a:rPr lang="zh-CN" altLang="en-US" smtClean="0"/>
              <a:t>2018/12/17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8AA60F-A707-41B9-959D-6F9E22DAD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72030C-98E4-456A-8524-810DEDB1E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6D8AA-D995-45FA-94AF-FB727904C0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23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33804A-5C75-403F-B592-A96C4F98F4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漫谈“加德纳难四色图”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58BC982-043C-4D8B-8555-9B629F229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pPr algn="r"/>
            <a:r>
              <a:rPr lang="zh-CN" altLang="en-US" dirty="0"/>
              <a:t>兰兆炜 匡亚明学院 </a:t>
            </a:r>
            <a:r>
              <a:rPr lang="en-US" altLang="zh-CN" dirty="0"/>
              <a:t>171240530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6553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ACC2E6-5BC1-439C-9309-F19C90514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6000" dirty="0"/>
              <a:t>Thanks</a:t>
            </a:r>
            <a:r>
              <a:rPr lang="zh-CN" altLang="en-US" sz="6000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59116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4B5EEE5-DDC0-4671-A4D5-BCB4FF9EA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0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C08BF4-D527-48C9-8F53-48453F28C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</a:rPr>
              <a:t>答：不是</a:t>
            </a:r>
            <a:r>
              <a:rPr lang="en-US" altLang="zh-CN" dirty="0">
                <a:latin typeface="+mn-lt"/>
              </a:rPr>
              <a:t>	</a:t>
            </a:r>
            <a:r>
              <a:rPr lang="zh-CN" altLang="en-US" dirty="0">
                <a:latin typeface="+mn-lt"/>
              </a:rPr>
              <a:t>问：</a:t>
            </a:r>
            <a:r>
              <a:rPr lang="en-US" altLang="zh-CN" dirty="0">
                <a:latin typeface="+mn-lt"/>
              </a:rPr>
              <a:t>Why</a:t>
            </a:r>
            <a:r>
              <a:rPr lang="zh-CN" altLang="en-US" dirty="0">
                <a:latin typeface="+mn-lt"/>
              </a:rPr>
              <a:t>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1709C9-EF93-433A-B4FD-2D8804AEC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062221" cy="747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b="1" dirty="0"/>
              <a:t>答：因为肯定能涂啊！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06E4672-61C0-47F2-87A0-89C0C6F229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97" y="2872403"/>
            <a:ext cx="3696020" cy="342167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45359B5-812B-4CB6-A218-80AF5F9412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617" y="2573518"/>
            <a:ext cx="3834610" cy="399006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D2C3DEC-3769-4412-B5F4-DAC3AFA277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27" y="2573518"/>
            <a:ext cx="3834610" cy="399006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2B47D9F-4FA0-4803-B2C5-0063B3A2F3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913" y="396146"/>
            <a:ext cx="2118153" cy="196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8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0835BE-9A2C-4A4A-9522-0CD4E7F7C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6600" dirty="0"/>
              <a:t>Thanks</a:t>
            </a:r>
            <a:r>
              <a:rPr lang="zh-CN" altLang="en-US" sz="6600" dirty="0"/>
              <a:t>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7548DF-9AF0-4AFC-89E8-5B384E9AB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2006"/>
            <a:ext cx="10515600" cy="4351338"/>
          </a:xfrm>
        </p:spPr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直接跑路？</a:t>
            </a:r>
            <a:r>
              <a:rPr lang="en-US" altLang="zh-CN" b="1" dirty="0"/>
              <a:t>×</a:t>
            </a:r>
          </a:p>
          <a:p>
            <a:r>
              <a:rPr lang="zh-CN" altLang="en-US" dirty="0"/>
              <a:t>如何求这个图的色数？</a:t>
            </a:r>
            <a:r>
              <a:rPr lang="en-US" altLang="zh-CN" b="1" dirty="0"/>
              <a:t>×</a:t>
            </a:r>
          </a:p>
          <a:p>
            <a:r>
              <a:rPr lang="zh-CN" altLang="en-US" dirty="0"/>
              <a:t>四色问题证明？</a:t>
            </a:r>
            <a:r>
              <a:rPr lang="en-US" altLang="zh-CN" b="1" dirty="0"/>
              <a:t>×</a:t>
            </a:r>
          </a:p>
          <a:p>
            <a:r>
              <a:rPr lang="zh-CN" altLang="en-US" dirty="0"/>
              <a:t>漫谈“加德纳难四色图”，再聊聊怎么涂这张图？</a:t>
            </a:r>
            <a:endParaRPr lang="en-US" altLang="zh-CN" dirty="0"/>
          </a:p>
          <a:p>
            <a:r>
              <a:rPr lang="zh-CN" altLang="en-US" dirty="0"/>
              <a:t>✔！！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37A6400-836B-4A69-BEE1-270C52EBE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505" y="183160"/>
            <a:ext cx="2761945" cy="156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24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553F07-2DA0-49FB-8F4D-240ED2AC2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加德纳难四色图：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000C1C-2F8D-4E42-81E3-624B261F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科学美国人</a:t>
            </a:r>
            <a:r>
              <a:rPr lang="en-US" altLang="zh-CN" dirty="0"/>
              <a:t>》</a:t>
            </a:r>
            <a:r>
              <a:rPr lang="zh-CN" altLang="en-US" dirty="0"/>
              <a:t>即</a:t>
            </a:r>
            <a:r>
              <a:rPr lang="en-US" altLang="zh-CN" dirty="0"/>
              <a:t>《Scientific American》</a:t>
            </a:r>
            <a:r>
              <a:rPr lang="zh-CN" altLang="en-US" dirty="0"/>
              <a:t>，是美国出版的一种著名科学杂志，在国际上极富声誉。该刊</a:t>
            </a:r>
            <a:r>
              <a:rPr lang="en-US" altLang="zh-CN" dirty="0"/>
              <a:t>1975</a:t>
            </a:r>
            <a:r>
              <a:rPr lang="zh-CN" altLang="en-US" dirty="0"/>
              <a:t>年</a:t>
            </a:r>
            <a:r>
              <a:rPr lang="en-US" altLang="zh-CN" dirty="0"/>
              <a:t>4</a:t>
            </a:r>
            <a:r>
              <a:rPr lang="zh-CN" altLang="en-US" dirty="0"/>
              <a:t>月号上登载了著名数学专栏作家，马丁</a:t>
            </a:r>
            <a:r>
              <a:rPr lang="en-US" altLang="zh-CN" dirty="0"/>
              <a:t>·</a:t>
            </a:r>
            <a:r>
              <a:rPr lang="zh-CN" altLang="en-US" dirty="0"/>
              <a:t>加德纳（</a:t>
            </a:r>
            <a:r>
              <a:rPr lang="en-US" altLang="zh-CN" dirty="0"/>
              <a:t>Martin Gardner</a:t>
            </a:r>
            <a:r>
              <a:rPr lang="zh-CN" altLang="en-US" dirty="0"/>
              <a:t>）的一篇文章。文章附了一张有着</a:t>
            </a:r>
            <a:r>
              <a:rPr lang="en-US" altLang="zh-CN" dirty="0"/>
              <a:t>110</a:t>
            </a:r>
            <a:r>
              <a:rPr lang="zh-CN" altLang="en-US" dirty="0"/>
              <a:t>个区域的地图：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加德纳在该图下赫然写道：“四色定理被推翻了！”正文中他还语气肯定地说：该地图不能用少于</a:t>
            </a:r>
            <a:r>
              <a:rPr lang="en-US" altLang="zh-CN" dirty="0"/>
              <a:t>5</a:t>
            </a:r>
            <a:r>
              <a:rPr lang="zh-CN" altLang="en-US" dirty="0"/>
              <a:t>种颜色使相邻区域着不同颜色。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D33B7A3-C31D-41A1-B314-3F15B7A757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181" y="2989322"/>
            <a:ext cx="1945089" cy="2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5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3350D4-05CD-4405-A8A8-384AB315F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7863"/>
            <a:ext cx="10515600" cy="5029099"/>
          </a:xfrm>
        </p:spPr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其实这张图不是他的原创，细读他的文章可以知道，这是他从一个图论专家投给</a:t>
            </a:r>
            <a:r>
              <a:rPr lang="en-US" altLang="zh-CN" dirty="0"/>
              <a:t>《</a:t>
            </a:r>
            <a:r>
              <a:rPr lang="zh-CN" altLang="en-US" dirty="0"/>
              <a:t>组合数学</a:t>
            </a:r>
            <a:r>
              <a:rPr lang="en-US" altLang="zh-CN" dirty="0"/>
              <a:t>》</a:t>
            </a:r>
            <a:r>
              <a:rPr lang="zh-CN" altLang="en-US" dirty="0"/>
              <a:t>杂志的论文种摘引的。则篇论文按常规可能要到</a:t>
            </a:r>
            <a:r>
              <a:rPr lang="en-US" altLang="zh-CN" dirty="0"/>
              <a:t>1978</a:t>
            </a:r>
            <a:r>
              <a:rPr lang="zh-CN" altLang="en-US" dirty="0"/>
              <a:t>年才能刊出。加德纳抢先公布了。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不过第二年，即</a:t>
            </a:r>
            <a:r>
              <a:rPr lang="en-US" altLang="zh-CN" dirty="0"/>
              <a:t>1976</a:t>
            </a:r>
            <a:r>
              <a:rPr lang="zh-CN" altLang="en-US" dirty="0"/>
              <a:t>年，</a:t>
            </a:r>
            <a:r>
              <a:rPr lang="en-US" altLang="zh-CN" dirty="0"/>
              <a:t>Appel</a:t>
            </a:r>
            <a:r>
              <a:rPr lang="zh-CN" altLang="en-US" dirty="0"/>
              <a:t>和</a:t>
            </a:r>
            <a:r>
              <a:rPr lang="en-US" altLang="zh-CN" dirty="0"/>
              <a:t>Haken</a:t>
            </a:r>
            <a:r>
              <a:rPr lang="zh-CN" altLang="en-US" dirty="0"/>
              <a:t>就成功通过构造</a:t>
            </a:r>
            <a:r>
              <a:rPr lang="en-US" altLang="zh-CN" dirty="0"/>
              <a:t>1936</a:t>
            </a:r>
            <a:r>
              <a:rPr lang="zh-CN" altLang="en-US" dirty="0"/>
              <a:t>个可约构形的不可避免集，用计算机证明了四色定理。这篇论文也就没有刊出。而加德纳的“豪言壮志”也因为正好</a:t>
            </a:r>
            <a:r>
              <a:rPr lang="en-US" altLang="zh-CN" dirty="0"/>
              <a:t>《</a:t>
            </a:r>
            <a:r>
              <a:rPr lang="zh-CN" altLang="en-US" dirty="0"/>
              <a:t>科学美国人</a:t>
            </a:r>
            <a:r>
              <a:rPr lang="en-US" altLang="zh-CN" dirty="0"/>
              <a:t>》</a:t>
            </a:r>
            <a:r>
              <a:rPr lang="zh-CN" altLang="en-US" dirty="0"/>
              <a:t>那一期发行的时间是</a:t>
            </a:r>
            <a:r>
              <a:rPr lang="en-US" altLang="zh-CN" dirty="0"/>
              <a:t>4</a:t>
            </a:r>
            <a:r>
              <a:rPr lang="zh-CN" altLang="en-US" dirty="0"/>
              <a:t>月</a:t>
            </a:r>
            <a:r>
              <a:rPr lang="en-US" altLang="zh-CN" dirty="0"/>
              <a:t>1</a:t>
            </a:r>
            <a:r>
              <a:rPr lang="zh-CN" altLang="en-US" dirty="0"/>
              <a:t>日，而被人当成了愚人节的笑话。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07766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B9EA66-0651-411F-BFB9-1DD5F9FB9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4424" y="1358153"/>
            <a:ext cx="7239000" cy="4141694"/>
          </a:xfrm>
        </p:spPr>
        <p:txBody>
          <a:bodyPr/>
          <a:lstStyle/>
          <a:p>
            <a:r>
              <a:rPr lang="zh-CN" altLang="en-US" dirty="0"/>
              <a:t>回到故事的起点</a:t>
            </a:r>
            <a:endParaRPr lang="en-US" altLang="zh-CN" dirty="0"/>
          </a:p>
          <a:p>
            <a:r>
              <a:rPr lang="zh-CN" altLang="en-US" dirty="0"/>
              <a:t>尝试手动涂色*</a:t>
            </a:r>
            <a:r>
              <a:rPr lang="en-US" altLang="zh-CN" dirty="0"/>
              <a:t>n </a:t>
            </a:r>
            <a:r>
              <a:rPr lang="en-US" altLang="zh-CN" b="1" dirty="0"/>
              <a:t>×</a:t>
            </a:r>
          </a:p>
          <a:p>
            <a:r>
              <a:rPr lang="zh-CN" altLang="en-US" dirty="0"/>
              <a:t>构造对偶平面图进行分析判断 </a:t>
            </a:r>
            <a:r>
              <a:rPr lang="en-US" altLang="zh-CN" b="1" dirty="0"/>
              <a:t>×</a:t>
            </a:r>
          </a:p>
          <a:p>
            <a:r>
              <a:rPr lang="zh-CN" altLang="en-US" dirty="0"/>
              <a:t>试图拍个代码帮我涂 </a:t>
            </a:r>
            <a:r>
              <a:rPr lang="en-US" altLang="zh-CN" b="1" dirty="0"/>
              <a:t>×</a:t>
            </a:r>
          </a:p>
          <a:p>
            <a:r>
              <a:rPr lang="zh-CN" altLang="en-US" dirty="0"/>
              <a:t>读各种奇怪的文献</a:t>
            </a:r>
            <a:r>
              <a:rPr lang="en-US" altLang="zh-CN" dirty="0" err="1"/>
              <a:t>orz</a:t>
            </a:r>
            <a:endParaRPr lang="en-US" altLang="zh-CN" dirty="0"/>
          </a:p>
          <a:p>
            <a:r>
              <a:rPr lang="zh-CN" altLang="en-US" sz="1800" i="1" dirty="0"/>
              <a:t>参考：</a:t>
            </a:r>
            <a:endParaRPr lang="en-US" altLang="zh-CN" sz="1800" i="1" dirty="0"/>
          </a:p>
          <a:p>
            <a:r>
              <a:rPr lang="en-US" altLang="zh-CN" sz="1800" i="1" dirty="0"/>
              <a:t>《</a:t>
            </a:r>
            <a:r>
              <a:rPr lang="zh-CN" altLang="en-US" sz="1800" i="1" dirty="0"/>
              <a:t>四色问题漫谈</a:t>
            </a:r>
            <a:r>
              <a:rPr lang="en-US" altLang="zh-CN" sz="1800" i="1" dirty="0"/>
              <a:t>——</a:t>
            </a:r>
            <a:r>
              <a:rPr lang="zh-CN" altLang="en-US" sz="1800" i="1" dirty="0"/>
              <a:t>加德纳难四色图的两类四着色解</a:t>
            </a:r>
            <a:r>
              <a:rPr lang="en-US" altLang="zh-CN" sz="1800" i="1" dirty="0"/>
              <a:t>》</a:t>
            </a:r>
            <a:r>
              <a:rPr lang="zh-CN" altLang="en-US" sz="1800" i="1" dirty="0"/>
              <a:t>①</a:t>
            </a:r>
            <a:endParaRPr lang="en-US" altLang="zh-CN" sz="1800" i="1" dirty="0"/>
          </a:p>
          <a:p>
            <a:r>
              <a:rPr lang="en-US" altLang="zh-CN" sz="1800" i="1" dirty="0"/>
              <a:t>《</a:t>
            </a:r>
            <a:r>
              <a:rPr lang="zh-CN" altLang="en-US" sz="1800" i="1" dirty="0"/>
              <a:t>加德纳难四色图的一百个四着色解</a:t>
            </a:r>
            <a:r>
              <a:rPr lang="en-US" altLang="zh-CN" sz="1800" i="1" dirty="0"/>
              <a:t>——</a:t>
            </a:r>
            <a:r>
              <a:rPr lang="zh-CN" altLang="en-US" sz="1800" i="1" dirty="0"/>
              <a:t>兼议</a:t>
            </a:r>
            <a:r>
              <a:rPr lang="en-US" altLang="zh-CN" sz="1800" i="1" dirty="0"/>
              <a:t>21</a:t>
            </a:r>
            <a:r>
              <a:rPr lang="zh-CN" altLang="en-US" sz="1800" i="1" dirty="0"/>
              <a:t>世纪用计算机求解数学难题的一种可能方法</a:t>
            </a:r>
            <a:r>
              <a:rPr lang="en-US" altLang="zh-CN" sz="1800" i="1" dirty="0"/>
              <a:t>》</a:t>
            </a:r>
            <a:r>
              <a:rPr lang="zh-CN" altLang="en-US" sz="1800" i="1" dirty="0"/>
              <a:t>②</a:t>
            </a:r>
            <a:endParaRPr lang="en-US" altLang="zh-CN" sz="1800" i="1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5F9D38D-1950-481D-9385-E66812EDA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08" y="1432387"/>
            <a:ext cx="3834716" cy="39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14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2F15FA65-ED2A-4403-B0F3-2372B4967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9" y="658889"/>
            <a:ext cx="6370872" cy="5540220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ED1E12-F04D-4064-BA0A-432918C8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317" y="1240970"/>
            <a:ext cx="6411686" cy="4376057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我们先看看论文中给出的对偶平面图</a:t>
            </a:r>
            <a:endParaRPr lang="en-US" altLang="zh-CN" dirty="0"/>
          </a:p>
          <a:p>
            <a:r>
              <a:rPr lang="zh-CN" altLang="en-US" dirty="0"/>
              <a:t>着色算法可区分为两类：</a:t>
            </a:r>
            <a:endParaRPr lang="en-US" altLang="zh-CN" dirty="0"/>
          </a:p>
          <a:p>
            <a:r>
              <a:rPr lang="zh-CN" altLang="en-US" dirty="0"/>
              <a:t>一类是先给出有冲突边（两端点着相同颜色的边称为冲突边）的四着色，再反复消减冲突边，直至冲突边数为零。</a:t>
            </a:r>
            <a:endParaRPr lang="en-US" altLang="zh-CN" dirty="0"/>
          </a:p>
          <a:p>
            <a:r>
              <a:rPr lang="zh-CN" altLang="en-US" dirty="0"/>
              <a:t>另一类是先给出五着色，并选着色点数最少的颜色为第五色，反复消减五色点，直至无色点数为零。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i="1" dirty="0"/>
              <a:t>（摘自②）</a:t>
            </a:r>
            <a:endParaRPr lang="en-US" altLang="zh-CN" i="1" dirty="0"/>
          </a:p>
        </p:txBody>
      </p:sp>
    </p:spTree>
    <p:extLst>
      <p:ext uri="{BB962C8B-B14F-4D97-AF65-F5344CB8AC3E}">
        <p14:creationId xmlns:p14="http://schemas.microsoft.com/office/powerpoint/2010/main" val="228647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5EC352-CD34-4CD1-995C-9188CF2AC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8076" y="1144259"/>
            <a:ext cx="6334224" cy="4569481"/>
          </a:xfrm>
        </p:spPr>
        <p:txBody>
          <a:bodyPr/>
          <a:lstStyle/>
          <a:p>
            <a:r>
              <a:rPr lang="zh-CN" altLang="en-US" dirty="0"/>
              <a:t>作者列举了一个，他用他的方法计算机跑出来的图。计算机跑出来是没有什么问题。</a:t>
            </a:r>
            <a:endParaRPr lang="en-US" altLang="zh-CN" dirty="0"/>
          </a:p>
          <a:p>
            <a:r>
              <a:rPr lang="zh-CN" altLang="en-US" dirty="0"/>
              <a:t>那如何徒手涂呢？</a:t>
            </a:r>
            <a:endParaRPr lang="en-US" altLang="zh-CN" dirty="0"/>
          </a:p>
          <a:p>
            <a:r>
              <a:rPr lang="zh-CN" altLang="en-US" dirty="0"/>
              <a:t>毕竟我要涂一张出来交个差（小声</a:t>
            </a:r>
            <a:r>
              <a:rPr lang="en-US" altLang="zh-CN" dirty="0"/>
              <a:t>bb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继续失败</a:t>
            </a:r>
            <a:r>
              <a:rPr lang="en-US" altLang="zh-CN" dirty="0" err="1"/>
              <a:t>orz</a:t>
            </a:r>
            <a:endParaRPr lang="en-US" altLang="zh-CN" dirty="0"/>
          </a:p>
          <a:p>
            <a:r>
              <a:rPr lang="zh-CN" altLang="en-US" i="1" dirty="0"/>
              <a:t>参考：</a:t>
            </a:r>
            <a:endParaRPr lang="en-US" altLang="zh-CN" i="1" dirty="0"/>
          </a:p>
          <a:p>
            <a:r>
              <a:rPr lang="zh-CN" altLang="en-US" i="1" dirty="0"/>
              <a:t>“中国民间科学家”</a:t>
            </a:r>
            <a:endParaRPr lang="en-US" altLang="zh-CN" i="1" dirty="0"/>
          </a:p>
          <a:p>
            <a:endParaRPr lang="zh-CN" altLang="en-US" i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0D9F870-6937-406B-B5A4-8B9E4370F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6" y="670321"/>
            <a:ext cx="5814564" cy="551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25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705</Words>
  <Application>Microsoft Office PowerPoint</Application>
  <PresentationFormat>宽屏</PresentationFormat>
  <Paragraphs>65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等线</vt:lpstr>
      <vt:lpstr>等线 Light</vt:lpstr>
      <vt:lpstr>Arial</vt:lpstr>
      <vt:lpstr>Office 主题​​</vt:lpstr>
      <vt:lpstr>漫谈“加德纳难四色图”</vt:lpstr>
      <vt:lpstr>PowerPoint 演示文稿</vt:lpstr>
      <vt:lpstr>答：不是 问：Why？</vt:lpstr>
      <vt:lpstr>Thanks！</vt:lpstr>
      <vt:lpstr>加德纳难四色图：</vt:lpstr>
      <vt:lpstr>PowerPoint 演示文稿</vt:lpstr>
      <vt:lpstr>PowerPoint 演示文稿</vt:lpstr>
      <vt:lpstr>PowerPoint 演示文稿</vt:lpstr>
      <vt:lpstr>PowerPoint 演示文稿</vt:lpstr>
      <vt:lpstr>Thanks！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漫谈“加纳德难四色图”</dc:title>
  <dc:creator>Happy</dc:creator>
  <cp:lastModifiedBy>Happy</cp:lastModifiedBy>
  <cp:revision>12</cp:revision>
  <dcterms:created xsi:type="dcterms:W3CDTF">2018-12-16T17:53:17Z</dcterms:created>
  <dcterms:modified xsi:type="dcterms:W3CDTF">2018-12-16T20:04:19Z</dcterms:modified>
</cp:coreProperties>
</file>