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2" r:id="rId13"/>
    <p:sldId id="266" r:id="rId14"/>
    <p:sldId id="270" r:id="rId15"/>
    <p:sldId id="265" r:id="rId16"/>
    <p:sldId id="271" r:id="rId17"/>
    <p:sldId id="275" r:id="rId18"/>
    <p:sldId id="276" r:id="rId19"/>
    <p:sldId id="278" r:id="rId20"/>
    <p:sldId id="277" r:id="rId21"/>
    <p:sldId id="267" r:id="rId22"/>
    <p:sldId id="274" r:id="rId23"/>
    <p:sldId id="280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1277D-0CF5-4AC1-8BA0-AB99216CE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AEB87-008C-47DC-ACBF-07FC308C7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114E9-FEB6-4588-95CF-6939806C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DE92-E648-4F05-8DFA-DFC9CC54F21F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D5FED-A5C2-4A7F-8AC3-C3541950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3FC9C-7D6A-4EFB-B9D9-2FEB7EAD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2A8-D4F2-4C6D-8640-1F70491723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30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EF61-0318-43D2-8184-78C07290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324CE-1A6D-44B4-81A7-B2F44EE9A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19FD2-B4A8-4559-A51C-DE6C2351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DE92-E648-4F05-8DFA-DFC9CC54F21F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99AF8-33B3-484B-BD3C-7DB7E9D6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CFDDC-4558-498B-BEBD-7B99CE75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2A8-D4F2-4C6D-8640-1F70491723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37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C3D47-8A37-45AB-9D9A-FCB702194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45134-1285-48A5-B6C8-B2368F78D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C1F80-876D-4622-8AB7-FC4AB9CD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DE92-E648-4F05-8DFA-DFC9CC54F21F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9A00C-34DB-4CF3-9FA3-6D42946F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857AF-634A-47D5-9E94-A775154D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2A8-D4F2-4C6D-8640-1F70491723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86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863A0-74BD-4FA8-AB77-B05ABBC7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9BF42-1FC7-4D87-9E5E-049F421EF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1DE3-BB52-4D7D-AE16-5528A24B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DE92-E648-4F05-8DFA-DFC9CC54F21F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04E5C-42CC-4685-8584-C11680FD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B8FCA-A26E-4FD6-9B6D-BF64074B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2A8-D4F2-4C6D-8640-1F70491723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A66F-41FB-4FE2-8DB9-56DD9B032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DA4C1-8FB7-4408-993C-ABFBD4FB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56900-3B5B-4B8F-85BA-852993C9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DE92-E648-4F05-8DFA-DFC9CC54F21F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75612-B1E1-42BF-85FA-F03BD925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C6F50-0CCD-4876-A153-B1812934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2A8-D4F2-4C6D-8640-1F70491723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75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378E-5FEB-4E31-808C-3E5024E6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4DA78-C284-42C4-BEC0-39ED1E681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8C40F-A3AA-4C7F-AE36-CB2F6EF63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37DBB-B9E3-4DD5-906E-7F3BF4F3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DE92-E648-4F05-8DFA-DFC9CC54F21F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52D42-12E8-43BA-8758-E1F65175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1460A-96FD-46CC-B089-00D1E93C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2A8-D4F2-4C6D-8640-1F70491723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9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E916-7353-4895-A034-F24C11EC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F9E88-797D-47E5-A9B1-CA4C0E13E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8433E-70B1-442B-9C4A-E7AD714C9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2FB56-A3E7-4463-8C84-ACBB91560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29E812-ADA4-49CD-B1AD-E0DD11289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B8CD7-5530-4C8F-A736-A5200435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DE92-E648-4F05-8DFA-DFC9CC54F21F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4B18D-6F62-486E-B3BD-51C9DF5C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817E4A-69F5-40AF-9D34-BE537EFD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2A8-D4F2-4C6D-8640-1F70491723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8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EF3C3-37C6-4829-914F-2ADD9D4C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8DC04-BC84-4C28-8176-61180346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DE92-E648-4F05-8DFA-DFC9CC54F21F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E1B12-7275-4EAA-B9B7-3A6CE95D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185F3-34AE-4154-9E06-8C4883B0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2A8-D4F2-4C6D-8640-1F70491723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85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454E4-47F0-4F0D-9FA3-749632A9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DE92-E648-4F05-8DFA-DFC9CC54F21F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793C53-5DC6-40C5-9592-2CE54538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6FA76-CD99-46F8-9B25-B882F9B0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2A8-D4F2-4C6D-8640-1F70491723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59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3CDDC-5BB7-42AA-9E5C-5F2D7D09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A80CC-3321-49C4-A553-D21B6BAFB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567F8-7B18-4D0A-8A43-664C91EA2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362CA-41D0-4280-B0A3-4F2714374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DE92-E648-4F05-8DFA-DFC9CC54F21F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F40CD-4E1E-4D6B-AD64-BD3E42AC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9B513-F570-4819-B114-2D1207C0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2A8-D4F2-4C6D-8640-1F70491723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1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50C3-315C-49A0-8C89-2BE5A152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6312B-0780-4B8D-8A3B-A0F261E67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A474C-042F-4901-80FC-4406D02A5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61B86-F3F4-46B2-B3D1-19311199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DE92-E648-4F05-8DFA-DFC9CC54F21F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AE914-6C9F-4A6D-8E0B-6387C114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647AC-8208-49BC-8186-7555D905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092A8-D4F2-4C6D-8640-1F70491723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04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54F2D1-973E-480D-AE93-CF1863F0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B9A4A-FFA0-4706-A26C-FBFC429D0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A27A2-F86E-45F6-9F10-B0154989D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7DE92-E648-4F05-8DFA-DFC9CC54F21F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88A30-2420-4551-AA74-A9357223B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B504C-689F-4117-8129-F23250CD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092A8-D4F2-4C6D-8640-1F70491723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91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ogu.com.cn/problem/P2764" TargetMode="External"/><Relationship Id="rId2" Type="http://schemas.openxmlformats.org/officeDocument/2006/relationships/hyperlink" Target="https://app.diagram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80BF-CBF8-4F4E-AAAC-CCD0D5EF3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7200" dirty="0"/>
              <a:t>最小路径覆盖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4B1C8-4BDD-4E32-8246-8143AC846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880" y="3866198"/>
            <a:ext cx="9144000" cy="1655762"/>
          </a:xfrm>
        </p:spPr>
        <p:txBody>
          <a:bodyPr/>
          <a:lstStyle/>
          <a:p>
            <a:r>
              <a:rPr lang="zh-CN" altLang="en-US" dirty="0"/>
              <a:t>张涛</a:t>
            </a:r>
            <a:endParaRPr lang="en-US" altLang="zh-CN" dirty="0"/>
          </a:p>
          <a:p>
            <a:r>
              <a:rPr lang="zh-CN" altLang="en-US" dirty="0"/>
              <a:t>匡亚明学院</a:t>
            </a:r>
            <a:endParaRPr lang="en-US" altLang="zh-CN" dirty="0"/>
          </a:p>
          <a:p>
            <a:r>
              <a:rPr lang="en-US" altLang="zh-CN" dirty="0"/>
              <a:t>2020.12.16</a:t>
            </a:r>
          </a:p>
          <a:p>
            <a:pPr algn="r"/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04993-485E-4E69-AFD1-DE5766F6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276"/>
            <a:ext cx="2543573" cy="23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二分匹配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1DD5A-D620-42CC-9587-7D53A6D6C0AA}"/>
              </a:ext>
            </a:extLst>
          </p:cNvPr>
          <p:cNvSpPr txBox="1">
            <a:spLocks/>
          </p:cNvSpPr>
          <p:nvPr/>
        </p:nvSpPr>
        <p:spPr>
          <a:xfrm>
            <a:off x="672280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61ED7D-78B8-4108-8BA5-D0F288AA7AD7}"/>
              </a:ext>
            </a:extLst>
          </p:cNvPr>
          <p:cNvSpPr txBox="1">
            <a:spLocks/>
          </p:cNvSpPr>
          <p:nvPr/>
        </p:nvSpPr>
        <p:spPr>
          <a:xfrm>
            <a:off x="4308496" y="4793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FDDAA5-D205-4D17-9F82-F0A6B7CF2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9807"/>
            <a:ext cx="2246948" cy="4222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35F3A-1C7E-43F2-8BE8-217E6AC0F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727" y="1690688"/>
            <a:ext cx="2318936" cy="4222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CC3C35-1619-430E-AC24-5704498FE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118" y="1818103"/>
            <a:ext cx="4613488" cy="39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7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小提一句算法复杂度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61ED7D-78B8-4108-8BA5-D0F288AA7AD7}"/>
              </a:ext>
            </a:extLst>
          </p:cNvPr>
          <p:cNvSpPr txBox="1">
            <a:spLocks/>
          </p:cNvSpPr>
          <p:nvPr/>
        </p:nvSpPr>
        <p:spPr>
          <a:xfrm>
            <a:off x="4308496" y="4793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8B0FE5-AA57-4D23-9663-97BDA05DC0C2}"/>
              </a:ext>
            </a:extLst>
          </p:cNvPr>
          <p:cNvSpPr txBox="1">
            <a:spLocks/>
          </p:cNvSpPr>
          <p:nvPr/>
        </p:nvSpPr>
        <p:spPr>
          <a:xfrm>
            <a:off x="3234813" y="891438"/>
            <a:ext cx="8588477" cy="2345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2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D2F676-7422-4247-8074-703CE4CBEFC3}"/>
              </a:ext>
            </a:extLst>
          </p:cNvPr>
          <p:cNvSpPr txBox="1">
            <a:spLocks/>
          </p:cNvSpPr>
          <p:nvPr/>
        </p:nvSpPr>
        <p:spPr>
          <a:xfrm>
            <a:off x="977819" y="1459163"/>
            <a:ext cx="8588477" cy="2556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/>
              <a:t>Dinic</a:t>
            </a:r>
            <a:r>
              <a:rPr lang="zh-CN" altLang="en-US" sz="2800" dirty="0"/>
              <a:t>算法： </a:t>
            </a:r>
            <a:r>
              <a:rPr lang="en-US" altLang="zh-CN" sz="2800" dirty="0"/>
              <a:t>O(|V|^2 · |E|)</a:t>
            </a:r>
          </a:p>
          <a:p>
            <a:endParaRPr lang="en-US" altLang="zh-CN" sz="2800" dirty="0"/>
          </a:p>
          <a:p>
            <a:r>
              <a:rPr lang="zh-CN" altLang="en-US" sz="2800" dirty="0"/>
              <a:t>匈牙利算法：</a:t>
            </a:r>
            <a:r>
              <a:rPr lang="en-US" altLang="zh-CN" sz="2800" dirty="0"/>
              <a:t>O(|V||E|)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68075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（思路）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8B0FE5-AA57-4D23-9663-97BDA05DC0C2}"/>
              </a:ext>
            </a:extLst>
          </p:cNvPr>
          <p:cNvSpPr txBox="1">
            <a:spLocks/>
          </p:cNvSpPr>
          <p:nvPr/>
        </p:nvSpPr>
        <p:spPr>
          <a:xfrm>
            <a:off x="3234813" y="891438"/>
            <a:ext cx="8588477" cy="2345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D04670-A77A-4F4A-A349-6767BD8391F1}"/>
              </a:ext>
            </a:extLst>
          </p:cNvPr>
          <p:cNvSpPr txBox="1">
            <a:spLocks/>
          </p:cNvSpPr>
          <p:nvPr/>
        </p:nvSpPr>
        <p:spPr>
          <a:xfrm>
            <a:off x="1429170" y="2151250"/>
            <a:ext cx="3814916" cy="627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覆盖全是路径或孤点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C1CD24-4440-4E16-8D06-B4C28C12DA5D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3335643" y="2778627"/>
            <a:ext cx="985" cy="45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273DB56-C1F8-49B4-B57B-819E59AE4F42}"/>
              </a:ext>
            </a:extLst>
          </p:cNvPr>
          <p:cNvSpPr txBox="1">
            <a:spLocks/>
          </p:cNvSpPr>
          <p:nvPr/>
        </p:nvSpPr>
        <p:spPr>
          <a:xfrm>
            <a:off x="1059475" y="3230419"/>
            <a:ext cx="4552336" cy="850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/>
              <a:t>每个点的入度</a:t>
            </a:r>
            <a:r>
              <a:rPr lang="en-US" altLang="zh-CN" sz="2800" dirty="0"/>
              <a:t>&lt;1,</a:t>
            </a:r>
            <a:r>
              <a:rPr lang="zh-CN" altLang="en-US" sz="2800" dirty="0"/>
              <a:t>出度</a:t>
            </a:r>
            <a:r>
              <a:rPr lang="en-US" altLang="zh-CN" sz="2800" dirty="0"/>
              <a:t>&lt;1</a:t>
            </a:r>
            <a:endParaRPr lang="zh-CN" altLang="en-US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BD8B48-82F3-42B2-87B6-C5DC87CD1260}"/>
              </a:ext>
            </a:extLst>
          </p:cNvPr>
          <p:cNvCxnSpPr>
            <a:cxnSpLocks/>
          </p:cNvCxnSpPr>
          <p:nvPr/>
        </p:nvCxnSpPr>
        <p:spPr>
          <a:xfrm flipH="1">
            <a:off x="3344423" y="3991336"/>
            <a:ext cx="14295" cy="45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7F4E3FC-37DA-4B4B-B8FD-69F1C374E997}"/>
              </a:ext>
            </a:extLst>
          </p:cNvPr>
          <p:cNvSpPr txBox="1">
            <a:spLocks/>
          </p:cNvSpPr>
          <p:nvPr/>
        </p:nvSpPr>
        <p:spPr>
          <a:xfrm>
            <a:off x="1058258" y="4446446"/>
            <a:ext cx="4552336" cy="850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/>
              <a:t>出度点出度</a:t>
            </a:r>
            <a:r>
              <a:rPr lang="en-US" altLang="zh-CN" sz="2800" dirty="0"/>
              <a:t>&lt;1</a:t>
            </a:r>
          </a:p>
          <a:p>
            <a:pPr algn="ctr"/>
            <a:r>
              <a:rPr lang="zh-CN" altLang="en-US" sz="2800" dirty="0"/>
              <a:t>入度点入度</a:t>
            </a:r>
            <a:r>
              <a:rPr lang="en-US" altLang="zh-CN" sz="2800" dirty="0"/>
              <a:t>&lt;1</a:t>
            </a:r>
            <a:endParaRPr lang="zh-CN" altLang="en-US" sz="28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9A77DE2-888D-4B71-AFD5-5AA6EDC7340F}"/>
              </a:ext>
            </a:extLst>
          </p:cNvPr>
          <p:cNvSpPr txBox="1">
            <a:spLocks/>
          </p:cNvSpPr>
          <p:nvPr/>
        </p:nvSpPr>
        <p:spPr>
          <a:xfrm>
            <a:off x="3438193" y="3934224"/>
            <a:ext cx="900017" cy="573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/>
              <a:t>拆点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F3122F-AEA2-4D00-979E-045FF17B7511}"/>
              </a:ext>
            </a:extLst>
          </p:cNvPr>
          <p:cNvCxnSpPr>
            <a:cxnSpLocks/>
          </p:cNvCxnSpPr>
          <p:nvPr/>
        </p:nvCxnSpPr>
        <p:spPr>
          <a:xfrm flipH="1">
            <a:off x="3257824" y="5288577"/>
            <a:ext cx="14295" cy="45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73D475B-D23B-4C5A-8C10-86AE6FB56461}"/>
              </a:ext>
            </a:extLst>
          </p:cNvPr>
          <p:cNvSpPr txBox="1">
            <a:spLocks/>
          </p:cNvSpPr>
          <p:nvPr/>
        </p:nvSpPr>
        <p:spPr>
          <a:xfrm>
            <a:off x="3411027" y="5198742"/>
            <a:ext cx="1415716" cy="573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/>
              <a:t>二分匹配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35E991D-A60B-4BB7-A49E-70E2B2708851}"/>
              </a:ext>
            </a:extLst>
          </p:cNvPr>
          <p:cNvSpPr txBox="1">
            <a:spLocks/>
          </p:cNvSpPr>
          <p:nvPr/>
        </p:nvSpPr>
        <p:spPr>
          <a:xfrm>
            <a:off x="1058258" y="5763168"/>
            <a:ext cx="4552336" cy="850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/>
              <a:t>求出匹配</a:t>
            </a:r>
            <a:endParaRPr lang="en-US" altLang="zh-CN" sz="2800" dirty="0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6C758C52-BBC6-4CFD-AEB7-EBE6FAACAA08}"/>
              </a:ext>
            </a:extLst>
          </p:cNvPr>
          <p:cNvCxnSpPr>
            <a:stCxn id="18" idx="3"/>
            <a:endCxn id="14" idx="3"/>
          </p:cNvCxnSpPr>
          <p:nvPr/>
        </p:nvCxnSpPr>
        <p:spPr>
          <a:xfrm flipV="1">
            <a:off x="5610594" y="4871932"/>
            <a:ext cx="12700" cy="1316722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407467D5-CFEE-473C-89B6-5E1F65037492}"/>
              </a:ext>
            </a:extLst>
          </p:cNvPr>
          <p:cNvSpPr txBox="1">
            <a:spLocks/>
          </p:cNvSpPr>
          <p:nvPr/>
        </p:nvSpPr>
        <p:spPr>
          <a:xfrm>
            <a:off x="5471685" y="5247847"/>
            <a:ext cx="1415716" cy="573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/>
              <a:t>满足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82B668FC-BF81-48DA-9D09-3ED9E4CBB127}"/>
              </a:ext>
            </a:extLst>
          </p:cNvPr>
          <p:cNvCxnSpPr>
            <a:cxnSpLocks/>
            <a:stCxn id="14" idx="3"/>
            <a:endCxn id="11" idx="3"/>
          </p:cNvCxnSpPr>
          <p:nvPr/>
        </p:nvCxnSpPr>
        <p:spPr>
          <a:xfrm flipV="1">
            <a:off x="5610594" y="3655905"/>
            <a:ext cx="1217" cy="1216027"/>
          </a:xfrm>
          <a:prstGeom prst="curvedConnector3">
            <a:avLst>
              <a:gd name="adj1" fmla="val 948273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19B7DCA9-F4A4-46A9-864C-6917FDEEAD46}"/>
              </a:ext>
            </a:extLst>
          </p:cNvPr>
          <p:cNvSpPr txBox="1">
            <a:spLocks/>
          </p:cNvSpPr>
          <p:nvPr/>
        </p:nvSpPr>
        <p:spPr>
          <a:xfrm>
            <a:off x="5446700" y="3991336"/>
            <a:ext cx="1415716" cy="573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/>
              <a:t>满足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DB0DC68D-C4F8-4C2A-996E-20E3957CA10E}"/>
              </a:ext>
            </a:extLst>
          </p:cNvPr>
          <p:cNvCxnSpPr>
            <a:cxnSpLocks/>
            <a:stCxn id="11" idx="3"/>
            <a:endCxn id="7" idx="3"/>
          </p:cNvCxnSpPr>
          <p:nvPr/>
        </p:nvCxnSpPr>
        <p:spPr>
          <a:xfrm flipH="1" flipV="1">
            <a:off x="5244086" y="2464939"/>
            <a:ext cx="367725" cy="1190966"/>
          </a:xfrm>
          <a:prstGeom prst="curvedConnector3">
            <a:avLst>
              <a:gd name="adj1" fmla="val -3348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FFFA9AAA-0ECE-4C74-8E8A-9B8DF010E5C6}"/>
              </a:ext>
            </a:extLst>
          </p:cNvPr>
          <p:cNvSpPr txBox="1">
            <a:spLocks/>
          </p:cNvSpPr>
          <p:nvPr/>
        </p:nvSpPr>
        <p:spPr>
          <a:xfrm>
            <a:off x="5471685" y="2785503"/>
            <a:ext cx="1415716" cy="573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满足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DDA28B2-C137-43EE-B55D-25824C2A6247}"/>
              </a:ext>
            </a:extLst>
          </p:cNvPr>
          <p:cNvSpPr txBox="1">
            <a:spLocks/>
          </p:cNvSpPr>
          <p:nvPr/>
        </p:nvSpPr>
        <p:spPr>
          <a:xfrm>
            <a:off x="6931998" y="24656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/>
              <a:t>因为我们讨论的是无环图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67E42D-E9D8-4593-BAFB-2AE8B383F924}"/>
              </a:ext>
            </a:extLst>
          </p:cNvPr>
          <p:cNvCxnSpPr>
            <a:stCxn id="7" idx="0"/>
          </p:cNvCxnSpPr>
          <p:nvPr/>
        </p:nvCxnSpPr>
        <p:spPr>
          <a:xfrm flipV="1">
            <a:off x="3336628" y="1909823"/>
            <a:ext cx="3098896" cy="241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B8A14DEB-3151-4FE5-992B-B3BEFC815167}"/>
              </a:ext>
            </a:extLst>
          </p:cNvPr>
          <p:cNvSpPr txBox="1">
            <a:spLocks/>
          </p:cNvSpPr>
          <p:nvPr/>
        </p:nvSpPr>
        <p:spPr>
          <a:xfrm>
            <a:off x="6667305" y="1224865"/>
            <a:ext cx="55246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【</a:t>
            </a:r>
            <a:r>
              <a:rPr lang="zh-CN" altLang="en-US" sz="2400" dirty="0"/>
              <a:t>孤点</a:t>
            </a:r>
            <a:r>
              <a:rPr lang="en-US" altLang="zh-CN" sz="2400" dirty="0"/>
              <a:t>】+【</a:t>
            </a:r>
            <a:r>
              <a:rPr lang="zh-CN" altLang="en-US" sz="2400" dirty="0"/>
              <a:t>路径</a:t>
            </a:r>
            <a:r>
              <a:rPr lang="en-US" altLang="zh-CN" sz="2400" dirty="0"/>
              <a:t>】</a:t>
            </a:r>
          </a:p>
          <a:p>
            <a:r>
              <a:rPr lang="en-US" altLang="zh-CN" sz="2400" dirty="0"/>
              <a:t>= 【</a:t>
            </a:r>
            <a:r>
              <a:rPr lang="zh-CN" altLang="en-US" sz="2400" dirty="0"/>
              <a:t>总点数</a:t>
            </a:r>
            <a:r>
              <a:rPr lang="en-US" altLang="zh-CN" sz="2400" dirty="0"/>
              <a:t>】 - 【</a:t>
            </a:r>
            <a:r>
              <a:rPr lang="zh-CN" altLang="en-US" sz="2400" dirty="0"/>
              <a:t>子图边数</a:t>
            </a:r>
            <a:r>
              <a:rPr lang="en-US" altLang="zh-CN" sz="2400" dirty="0"/>
              <a:t>】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51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8" grpId="0"/>
      <p:bldP spid="20" grpId="0"/>
      <p:bldP spid="22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算法解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1DD5A-D620-42CC-9587-7D53A6D6C0AA}"/>
              </a:ext>
            </a:extLst>
          </p:cNvPr>
          <p:cNvSpPr txBox="1">
            <a:spLocks/>
          </p:cNvSpPr>
          <p:nvPr/>
        </p:nvSpPr>
        <p:spPr>
          <a:xfrm>
            <a:off x="3234813" y="365125"/>
            <a:ext cx="8588477" cy="568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）拆点为出度点、入度点，保留所有</a:t>
            </a:r>
            <a:r>
              <a:rPr lang="en-US" altLang="zh-CN" sz="2800" dirty="0"/>
              <a:t>【</a:t>
            </a:r>
            <a:r>
              <a:rPr lang="zh-CN" altLang="en-US" sz="2800" dirty="0"/>
              <a:t>出度点</a:t>
            </a:r>
            <a:r>
              <a:rPr lang="en-US" altLang="zh-CN" sz="2800" dirty="0"/>
              <a:t>】</a:t>
            </a:r>
            <a:r>
              <a:rPr lang="zh-CN" altLang="en-US" sz="2800" dirty="0"/>
              <a:t>到</a:t>
            </a:r>
            <a:r>
              <a:rPr lang="en-US" altLang="zh-CN" sz="2800" dirty="0"/>
              <a:t>【</a:t>
            </a:r>
            <a:r>
              <a:rPr lang="zh-CN" altLang="en-US" sz="2800" dirty="0"/>
              <a:t>入度点</a:t>
            </a:r>
            <a:r>
              <a:rPr lang="en-US" altLang="zh-CN" sz="2800" dirty="0"/>
              <a:t>】</a:t>
            </a:r>
            <a:r>
              <a:rPr lang="zh-CN" altLang="en-US" sz="2800" dirty="0"/>
              <a:t>的边（实际上就是原图的所有边）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）做</a:t>
            </a:r>
            <a:r>
              <a:rPr lang="en-US" altLang="zh-CN" sz="2800" dirty="0"/>
              <a:t>【</a:t>
            </a:r>
            <a:r>
              <a:rPr lang="zh-CN" altLang="en-US" sz="2800" dirty="0"/>
              <a:t>出度点</a:t>
            </a:r>
            <a:r>
              <a:rPr lang="en-US" altLang="zh-CN" sz="2800" dirty="0"/>
              <a:t>】</a:t>
            </a:r>
            <a:r>
              <a:rPr lang="zh-CN" altLang="en-US" sz="2800" dirty="0"/>
              <a:t>到</a:t>
            </a:r>
            <a:r>
              <a:rPr lang="en-US" altLang="zh-CN" sz="2800" dirty="0"/>
              <a:t>【</a:t>
            </a:r>
            <a:r>
              <a:rPr lang="zh-CN" altLang="en-US" sz="2800" dirty="0"/>
              <a:t>入度点</a:t>
            </a:r>
            <a:r>
              <a:rPr lang="en-US" altLang="zh-CN" sz="2800" dirty="0"/>
              <a:t>】</a:t>
            </a:r>
            <a:r>
              <a:rPr lang="zh-CN" altLang="en-US" sz="2800" dirty="0"/>
              <a:t>的有向二分匹配，用</a:t>
            </a:r>
            <a:r>
              <a:rPr lang="en-US" altLang="zh-CN" sz="2800" dirty="0" err="1"/>
              <a:t>Dinic</a:t>
            </a:r>
            <a:r>
              <a:rPr lang="zh-CN" altLang="en-US" sz="2800" dirty="0"/>
              <a:t>求解，结果为</a:t>
            </a:r>
            <a:r>
              <a:rPr lang="en-US" altLang="zh-CN" sz="2800" dirty="0"/>
              <a:t>s</a:t>
            </a:r>
          </a:p>
          <a:p>
            <a:endParaRPr lang="en-US" altLang="zh-CN" sz="2800" dirty="0"/>
          </a:p>
          <a:p>
            <a:r>
              <a:rPr lang="zh-CN" altLang="en-US" sz="2800" dirty="0"/>
              <a:t>（</a:t>
            </a:r>
            <a:r>
              <a:rPr lang="en-US" altLang="zh-CN" sz="2800" dirty="0"/>
              <a:t>3</a:t>
            </a:r>
            <a:r>
              <a:rPr lang="zh-CN" altLang="en-US" sz="2800" dirty="0"/>
              <a:t>）答案为</a:t>
            </a:r>
            <a:r>
              <a:rPr lang="en-US" altLang="zh-CN" sz="2800" dirty="0"/>
              <a:t>n-s</a:t>
            </a:r>
            <a:endParaRPr lang="zh-CN" alt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61ED7D-78B8-4108-8BA5-D0F288AA7AD7}"/>
              </a:ext>
            </a:extLst>
          </p:cNvPr>
          <p:cNvSpPr txBox="1">
            <a:spLocks/>
          </p:cNvSpPr>
          <p:nvPr/>
        </p:nvSpPr>
        <p:spPr>
          <a:xfrm>
            <a:off x="4308496" y="4793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F4385A-0F72-4E83-8CEC-9459A2903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49" y="1918622"/>
            <a:ext cx="2266187" cy="36920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E8B0FE5-AA57-4D23-9663-97BDA05DC0C2}"/>
              </a:ext>
            </a:extLst>
          </p:cNvPr>
          <p:cNvSpPr txBox="1">
            <a:spLocks/>
          </p:cNvSpPr>
          <p:nvPr/>
        </p:nvSpPr>
        <p:spPr>
          <a:xfrm>
            <a:off x="3234813" y="891438"/>
            <a:ext cx="8588477" cy="2345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FAA932-9285-463C-9AB5-3CF80C13E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051" y="4039972"/>
            <a:ext cx="2952268" cy="25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2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819" y="2766218"/>
            <a:ext cx="10515600" cy="1325563"/>
          </a:xfrm>
        </p:spPr>
        <p:txBody>
          <a:bodyPr/>
          <a:lstStyle/>
          <a:p>
            <a:r>
              <a:rPr lang="zh-CN" altLang="en-US" dirty="0"/>
              <a:t>有环的情况</a:t>
            </a:r>
          </a:p>
        </p:txBody>
      </p:sp>
    </p:spTree>
    <p:extLst>
      <p:ext uri="{BB962C8B-B14F-4D97-AF65-F5344CB8AC3E}">
        <p14:creationId xmlns:p14="http://schemas.microsoft.com/office/powerpoint/2010/main" val="420858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首先给出结论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1DD5A-D620-42CC-9587-7D53A6D6C0AA}"/>
              </a:ext>
            </a:extLst>
          </p:cNvPr>
          <p:cNvSpPr txBox="1">
            <a:spLocks/>
          </p:cNvSpPr>
          <p:nvPr/>
        </p:nvSpPr>
        <p:spPr>
          <a:xfrm>
            <a:off x="672280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61ED7D-78B8-4108-8BA5-D0F288AA7AD7}"/>
              </a:ext>
            </a:extLst>
          </p:cNvPr>
          <p:cNvSpPr txBox="1">
            <a:spLocks/>
          </p:cNvSpPr>
          <p:nvPr/>
        </p:nvSpPr>
        <p:spPr>
          <a:xfrm>
            <a:off x="4308496" y="4793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A7917B-2FB3-4E04-9821-3C3753042520}"/>
              </a:ext>
            </a:extLst>
          </p:cNvPr>
          <p:cNvSpPr txBox="1">
            <a:spLocks/>
          </p:cNvSpPr>
          <p:nvPr/>
        </p:nvSpPr>
        <p:spPr>
          <a:xfrm>
            <a:off x="959873" y="1519081"/>
            <a:ext cx="86818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不适用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0FEBE-F26D-4D49-8D8E-5322BC582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73" y="3002712"/>
            <a:ext cx="4379476" cy="358178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371A536-5A4C-489A-AFF0-588C0FEE232B}"/>
              </a:ext>
            </a:extLst>
          </p:cNvPr>
          <p:cNvSpPr txBox="1">
            <a:spLocks/>
          </p:cNvSpPr>
          <p:nvPr/>
        </p:nvSpPr>
        <p:spPr>
          <a:xfrm>
            <a:off x="5724160" y="2844644"/>
            <a:ext cx="5927623" cy="3581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最大流求得为</a:t>
            </a:r>
            <a:r>
              <a:rPr lang="en-US" altLang="zh-CN" sz="2800" dirty="0"/>
              <a:t>2</a:t>
            </a:r>
          </a:p>
          <a:p>
            <a:r>
              <a:rPr lang="zh-CN" altLang="en-US" sz="2800" dirty="0"/>
              <a:t>求出的答案为</a:t>
            </a:r>
            <a:r>
              <a:rPr lang="en-US" altLang="zh-CN" sz="2800" dirty="0"/>
              <a:t>5 – 2 = 3</a:t>
            </a:r>
          </a:p>
          <a:p>
            <a:endParaRPr lang="en-US" altLang="zh-CN" sz="2800" dirty="0"/>
          </a:p>
          <a:p>
            <a:r>
              <a:rPr lang="zh-CN" altLang="en-US" sz="2800" dirty="0"/>
              <a:t>但实际上答案是</a:t>
            </a:r>
            <a:r>
              <a:rPr lang="en-US" altLang="zh-CN" sz="2800" dirty="0"/>
              <a:t>4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352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为什么不适用？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1DD5A-D620-42CC-9587-7D53A6D6C0AA}"/>
              </a:ext>
            </a:extLst>
          </p:cNvPr>
          <p:cNvSpPr txBox="1">
            <a:spLocks/>
          </p:cNvSpPr>
          <p:nvPr/>
        </p:nvSpPr>
        <p:spPr>
          <a:xfrm>
            <a:off x="672280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61ED7D-78B8-4108-8BA5-D0F288AA7AD7}"/>
              </a:ext>
            </a:extLst>
          </p:cNvPr>
          <p:cNvSpPr txBox="1">
            <a:spLocks/>
          </p:cNvSpPr>
          <p:nvPr/>
        </p:nvSpPr>
        <p:spPr>
          <a:xfrm>
            <a:off x="4308496" y="4793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0FEBE-F26D-4D49-8D8E-5322BC582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20" y="2165279"/>
            <a:ext cx="4379476" cy="3581786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692208F-FC31-429C-B5D0-F4C8BA194BF2}"/>
              </a:ext>
            </a:extLst>
          </p:cNvPr>
          <p:cNvGrpSpPr/>
          <p:nvPr/>
        </p:nvGrpSpPr>
        <p:grpSpPr>
          <a:xfrm>
            <a:off x="5279151" y="1562582"/>
            <a:ext cx="5829143" cy="4930293"/>
            <a:chOff x="5302301" y="1598332"/>
            <a:chExt cx="5829143" cy="4569941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3778A810-E39B-4C21-97E8-E4F6C3DEB18B}"/>
                </a:ext>
              </a:extLst>
            </p:cNvPr>
            <p:cNvSpPr txBox="1">
              <a:spLocks/>
            </p:cNvSpPr>
            <p:nvPr/>
          </p:nvSpPr>
          <p:spPr>
            <a:xfrm>
              <a:off x="5673213" y="1598332"/>
              <a:ext cx="3814916" cy="6273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800" dirty="0"/>
                <a:t>覆盖全是路径或孤点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2709ACA-4FEB-47B6-BE67-4E80A3E4F32B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 flipH="1">
              <a:off x="7579686" y="2225709"/>
              <a:ext cx="985" cy="451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708D5E90-549A-413B-B2C8-2595B67A3E79}"/>
                </a:ext>
              </a:extLst>
            </p:cNvPr>
            <p:cNvSpPr txBox="1">
              <a:spLocks/>
            </p:cNvSpPr>
            <p:nvPr/>
          </p:nvSpPr>
          <p:spPr>
            <a:xfrm>
              <a:off x="5303518" y="2677501"/>
              <a:ext cx="4552336" cy="8509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2800" dirty="0"/>
                <a:t>每个点的入度</a:t>
              </a:r>
              <a:r>
                <a:rPr lang="en-US" altLang="zh-CN" sz="2800" dirty="0"/>
                <a:t>&lt;1,</a:t>
              </a:r>
              <a:r>
                <a:rPr lang="zh-CN" altLang="en-US" sz="2800" dirty="0"/>
                <a:t>出度</a:t>
              </a:r>
              <a:r>
                <a:rPr lang="en-US" altLang="zh-CN" sz="2800" dirty="0"/>
                <a:t>&lt;1</a:t>
              </a:r>
              <a:endParaRPr lang="zh-CN" altLang="en-US" sz="2800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7F680A-C55B-4F53-906A-32EC74C97E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8466" y="3438418"/>
              <a:ext cx="14295" cy="451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8A1ECB5E-2CF3-42FC-83F6-53BC09CB4B12}"/>
                </a:ext>
              </a:extLst>
            </p:cNvPr>
            <p:cNvSpPr txBox="1">
              <a:spLocks/>
            </p:cNvSpPr>
            <p:nvPr/>
          </p:nvSpPr>
          <p:spPr>
            <a:xfrm>
              <a:off x="5302301" y="3893528"/>
              <a:ext cx="4552336" cy="8509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2800" dirty="0"/>
                <a:t>出度点出度</a:t>
              </a:r>
              <a:r>
                <a:rPr lang="en-US" altLang="zh-CN" sz="2800" dirty="0"/>
                <a:t>&lt;1</a:t>
              </a:r>
            </a:p>
            <a:p>
              <a:pPr algn="ctr"/>
              <a:r>
                <a:rPr lang="zh-CN" altLang="en-US" sz="2800" dirty="0"/>
                <a:t>入度点入度</a:t>
              </a:r>
              <a:r>
                <a:rPr lang="en-US" altLang="zh-CN" sz="2800" dirty="0"/>
                <a:t>&lt;1</a:t>
              </a:r>
              <a:endParaRPr lang="zh-CN" altLang="en-US" sz="2800" dirty="0"/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BDEF5BF3-FE68-44BA-9A91-8C80D68BACEF}"/>
                </a:ext>
              </a:extLst>
            </p:cNvPr>
            <p:cNvSpPr txBox="1">
              <a:spLocks/>
            </p:cNvSpPr>
            <p:nvPr/>
          </p:nvSpPr>
          <p:spPr>
            <a:xfrm>
              <a:off x="7682236" y="3381306"/>
              <a:ext cx="900017" cy="5732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2800" dirty="0"/>
                <a:t>拆点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F2D9DF5-2B28-4C77-BBF3-08937383ED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1867" y="4735659"/>
              <a:ext cx="14295" cy="451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C02017B6-4CAD-4F2D-9DBB-A327757CAE4E}"/>
                </a:ext>
              </a:extLst>
            </p:cNvPr>
            <p:cNvSpPr txBox="1">
              <a:spLocks/>
            </p:cNvSpPr>
            <p:nvPr/>
          </p:nvSpPr>
          <p:spPr>
            <a:xfrm>
              <a:off x="7655070" y="4645824"/>
              <a:ext cx="1415716" cy="5732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2800" dirty="0"/>
                <a:t>二分匹配</a:t>
              </a:r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2C34AD7F-C7B7-4E1A-A435-FF0F65128B24}"/>
                </a:ext>
              </a:extLst>
            </p:cNvPr>
            <p:cNvSpPr txBox="1">
              <a:spLocks/>
            </p:cNvSpPr>
            <p:nvPr/>
          </p:nvSpPr>
          <p:spPr>
            <a:xfrm>
              <a:off x="5302301" y="5317301"/>
              <a:ext cx="4552336" cy="8509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2800" dirty="0"/>
                <a:t>求出匹配</a:t>
              </a:r>
              <a:endParaRPr lang="en-US" altLang="zh-CN" sz="2800" dirty="0"/>
            </a:p>
          </p:txBody>
        </p: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32E6E46F-8292-4C17-B2DE-0BD60EABE16C}"/>
                </a:ext>
              </a:extLst>
            </p:cNvPr>
            <p:cNvCxnSpPr>
              <a:stCxn id="28" idx="3"/>
              <a:endCxn id="23" idx="3"/>
            </p:cNvCxnSpPr>
            <p:nvPr/>
          </p:nvCxnSpPr>
          <p:spPr>
            <a:xfrm flipV="1">
              <a:off x="9854637" y="4319014"/>
              <a:ext cx="12700" cy="1423773"/>
            </a:xfrm>
            <a:prstGeom prst="curvedConnector3">
              <a:avLst>
                <a:gd name="adj1" fmla="val 838063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9E952AAB-87AE-445B-BA28-630207C2AA6E}"/>
                </a:ext>
              </a:extLst>
            </p:cNvPr>
            <p:cNvSpPr txBox="1">
              <a:spLocks/>
            </p:cNvSpPr>
            <p:nvPr/>
          </p:nvSpPr>
          <p:spPr>
            <a:xfrm>
              <a:off x="9715728" y="4694929"/>
              <a:ext cx="1415716" cy="5732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2800" dirty="0"/>
                <a:t>满足</a:t>
              </a:r>
            </a:p>
          </p:txBody>
        </p: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65008C3D-D2F5-479F-A451-8005F19BB4FC}"/>
                </a:ext>
              </a:extLst>
            </p:cNvPr>
            <p:cNvCxnSpPr>
              <a:cxnSpLocks/>
              <a:stCxn id="23" idx="3"/>
              <a:endCxn id="12" idx="3"/>
            </p:cNvCxnSpPr>
            <p:nvPr/>
          </p:nvCxnSpPr>
          <p:spPr>
            <a:xfrm flipV="1">
              <a:off x="9854637" y="3102987"/>
              <a:ext cx="1217" cy="1216027"/>
            </a:xfrm>
            <a:prstGeom prst="curvedConnector3">
              <a:avLst>
                <a:gd name="adj1" fmla="val 9482736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F53F1AF8-E86E-42E9-A319-D6974683E5CF}"/>
                </a:ext>
              </a:extLst>
            </p:cNvPr>
            <p:cNvSpPr txBox="1">
              <a:spLocks/>
            </p:cNvSpPr>
            <p:nvPr/>
          </p:nvSpPr>
          <p:spPr>
            <a:xfrm>
              <a:off x="9690743" y="3438418"/>
              <a:ext cx="1415716" cy="5732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2800" dirty="0"/>
                <a:t>满足</a:t>
              </a:r>
            </a:p>
          </p:txBody>
        </p: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7D756036-F7E5-44D6-8746-333C61F3A815}"/>
                </a:ext>
              </a:extLst>
            </p:cNvPr>
            <p:cNvCxnSpPr>
              <a:cxnSpLocks/>
              <a:stCxn id="12" idx="3"/>
              <a:endCxn id="8" idx="3"/>
            </p:cNvCxnSpPr>
            <p:nvPr/>
          </p:nvCxnSpPr>
          <p:spPr>
            <a:xfrm flipH="1" flipV="1">
              <a:off x="9488129" y="1912021"/>
              <a:ext cx="367725" cy="1190966"/>
            </a:xfrm>
            <a:prstGeom prst="curvedConnector3">
              <a:avLst>
                <a:gd name="adj1" fmla="val -33489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EADC2DE3-45AA-45F6-A140-BB514787BF70}"/>
                </a:ext>
              </a:extLst>
            </p:cNvPr>
            <p:cNvSpPr txBox="1">
              <a:spLocks/>
            </p:cNvSpPr>
            <p:nvPr/>
          </p:nvSpPr>
          <p:spPr>
            <a:xfrm>
              <a:off x="9715728" y="2232585"/>
              <a:ext cx="1415716" cy="57326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2800" dirty="0">
                  <a:solidFill>
                    <a:srgbClr val="FF0000"/>
                  </a:solidFill>
                </a:rPr>
                <a:t>不满足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7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直观看下能否修改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61ED7D-78B8-4108-8BA5-D0F288AA7AD7}"/>
              </a:ext>
            </a:extLst>
          </p:cNvPr>
          <p:cNvSpPr txBox="1">
            <a:spLocks/>
          </p:cNvSpPr>
          <p:nvPr/>
        </p:nvSpPr>
        <p:spPr>
          <a:xfrm>
            <a:off x="838200" y="2323543"/>
            <a:ext cx="7345101" cy="275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答案 </a:t>
            </a:r>
            <a:r>
              <a:rPr lang="en-US" altLang="zh-CN" sz="2800" dirty="0"/>
              <a:t>= 【</a:t>
            </a:r>
            <a:r>
              <a:rPr lang="zh-CN" altLang="en-US" sz="2800" dirty="0"/>
              <a:t>总点数</a:t>
            </a:r>
            <a:r>
              <a:rPr lang="en-US" altLang="zh-CN" sz="2800" dirty="0"/>
              <a:t>】 - 【</a:t>
            </a:r>
            <a:r>
              <a:rPr lang="zh-CN" altLang="en-US" sz="2800" dirty="0"/>
              <a:t>边数</a:t>
            </a:r>
            <a:r>
              <a:rPr lang="en-US" altLang="zh-CN" sz="2800" dirty="0"/>
              <a:t>】+ 【</a:t>
            </a:r>
            <a:r>
              <a:rPr lang="zh-CN" altLang="en-US" sz="2800" dirty="0"/>
              <a:t>环数</a:t>
            </a:r>
            <a:r>
              <a:rPr lang="en-US" altLang="zh-CN" sz="2800" dirty="0"/>
              <a:t>】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5B90F45-EDE3-446E-B8B9-5585B36E57D2}"/>
              </a:ext>
            </a:extLst>
          </p:cNvPr>
          <p:cNvSpPr txBox="1">
            <a:spLocks/>
          </p:cNvSpPr>
          <p:nvPr/>
        </p:nvSpPr>
        <p:spPr>
          <a:xfrm>
            <a:off x="838200" y="1841405"/>
            <a:ext cx="5710177" cy="1699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最终求得的图包括</a:t>
            </a:r>
            <a:r>
              <a:rPr lang="en-US" altLang="zh-CN" sz="2800" dirty="0"/>
              <a:t>【</a:t>
            </a:r>
            <a:r>
              <a:rPr lang="zh-CN" altLang="en-US" sz="2800" dirty="0"/>
              <a:t>环</a:t>
            </a:r>
            <a:r>
              <a:rPr lang="en-US" altLang="zh-CN" sz="2800" dirty="0"/>
              <a:t>】</a:t>
            </a:r>
            <a:r>
              <a:rPr lang="zh-CN" altLang="en-US" sz="2800" dirty="0"/>
              <a:t>、</a:t>
            </a:r>
            <a:r>
              <a:rPr lang="en-US" altLang="zh-CN" sz="2800" dirty="0"/>
              <a:t>【</a:t>
            </a:r>
            <a:r>
              <a:rPr lang="zh-CN" altLang="en-US" sz="2800" dirty="0"/>
              <a:t>路径</a:t>
            </a:r>
            <a:r>
              <a:rPr lang="en-US" altLang="zh-CN" sz="2800" dirty="0"/>
              <a:t>】</a:t>
            </a:r>
            <a:r>
              <a:rPr lang="zh-CN" altLang="en-US" sz="2800" dirty="0"/>
              <a:t>、</a:t>
            </a:r>
            <a:r>
              <a:rPr lang="en-US" altLang="zh-CN" sz="2800" dirty="0"/>
              <a:t>【</a:t>
            </a:r>
            <a:r>
              <a:rPr lang="zh-CN" altLang="en-US" sz="2800" dirty="0"/>
              <a:t>孤点</a:t>
            </a:r>
            <a:r>
              <a:rPr lang="en-US" altLang="zh-CN" sz="2800" dirty="0"/>
              <a:t>】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7C5B20-49CC-4D21-AEFF-C2132E4B5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274" y="526703"/>
            <a:ext cx="3764606" cy="60279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E8DD86-BE03-4BD9-9815-9C1F6E1DD0F3}"/>
              </a:ext>
            </a:extLst>
          </p:cNvPr>
          <p:cNvSpPr txBox="1">
            <a:spLocks/>
          </p:cNvSpPr>
          <p:nvPr/>
        </p:nvSpPr>
        <p:spPr>
          <a:xfrm>
            <a:off x="838200" y="4279040"/>
            <a:ext cx="7345101" cy="275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确实求出了当前覆盖的分支数。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但这个覆盖是最小覆盖吗？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41580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能否</a:t>
            </a:r>
            <a:r>
              <a:rPr lang="en-US" altLang="zh-CN" dirty="0"/>
              <a:t>”</a:t>
            </a:r>
            <a:r>
              <a:rPr lang="zh-CN" altLang="en-US" dirty="0"/>
              <a:t>贪心</a:t>
            </a:r>
            <a:r>
              <a:rPr lang="en-US" altLang="zh-CN" dirty="0"/>
              <a:t>”</a:t>
            </a:r>
            <a:r>
              <a:rPr lang="zh-CN" altLang="en-US" dirty="0"/>
              <a:t>的不要环？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7C5B20-49CC-4D21-AEFF-C2132E4B5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274" y="526703"/>
            <a:ext cx="3764606" cy="60279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E8DD86-BE03-4BD9-9815-9C1F6E1DD0F3}"/>
              </a:ext>
            </a:extLst>
          </p:cNvPr>
          <p:cNvSpPr txBox="1">
            <a:spLocks/>
          </p:cNvSpPr>
          <p:nvPr/>
        </p:nvSpPr>
        <p:spPr>
          <a:xfrm>
            <a:off x="838200" y="1027906"/>
            <a:ext cx="7345101" cy="5340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【</a:t>
            </a:r>
            <a:r>
              <a:rPr lang="zh-CN" altLang="en-US" sz="2800" dirty="0"/>
              <a:t>环</a:t>
            </a:r>
            <a:r>
              <a:rPr lang="en-US" altLang="zh-CN" sz="2800" dirty="0"/>
              <a:t>】 </a:t>
            </a:r>
            <a:r>
              <a:rPr lang="zh-CN" altLang="en-US" sz="2800" dirty="0"/>
              <a:t>去掉一条边之后就是</a:t>
            </a:r>
            <a:r>
              <a:rPr lang="en-US" altLang="zh-CN" sz="2800" dirty="0"/>
              <a:t>【</a:t>
            </a:r>
            <a:r>
              <a:rPr lang="zh-CN" altLang="en-US" sz="2800" dirty="0"/>
              <a:t>路径</a:t>
            </a:r>
            <a:r>
              <a:rPr lang="en-US" altLang="zh-CN" sz="2800" dirty="0"/>
              <a:t>】</a:t>
            </a:r>
          </a:p>
          <a:p>
            <a:endParaRPr lang="en-US" altLang="zh-CN" sz="2800" dirty="0"/>
          </a:p>
          <a:p>
            <a:r>
              <a:rPr lang="zh-CN" altLang="en-US" sz="2800" dirty="0"/>
              <a:t>所以对于任何一个环，我们都能把他变成</a:t>
            </a:r>
            <a:r>
              <a:rPr lang="en-US" altLang="zh-CN" sz="2800" dirty="0"/>
              <a:t>【</a:t>
            </a:r>
            <a:r>
              <a:rPr lang="zh-CN" altLang="en-US" sz="2800" dirty="0"/>
              <a:t>路径</a:t>
            </a:r>
            <a:r>
              <a:rPr lang="en-US" altLang="zh-CN" sz="2800" dirty="0"/>
              <a:t>】</a:t>
            </a:r>
            <a:r>
              <a:rPr lang="zh-CN" altLang="en-US" sz="2800" dirty="0"/>
              <a:t>（删掉一条边，删掉一个环，影响抵消），并且答案不变或者减少（可能可以加入新的匹配边）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791611-FF56-4D4E-94D2-6A9088F257EE}"/>
              </a:ext>
            </a:extLst>
          </p:cNvPr>
          <p:cNvSpPr txBox="1">
            <a:spLocks/>
          </p:cNvSpPr>
          <p:nvPr/>
        </p:nvSpPr>
        <p:spPr>
          <a:xfrm>
            <a:off x="910090" y="2896385"/>
            <a:ext cx="7345101" cy="5340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800" dirty="0"/>
          </a:p>
          <a:p>
            <a:r>
              <a:rPr lang="zh-CN" altLang="en-US" sz="2800" dirty="0"/>
              <a:t>所以一定存在</a:t>
            </a:r>
            <a:r>
              <a:rPr lang="en-US" altLang="zh-CN" sz="2800" dirty="0"/>
              <a:t>【</a:t>
            </a:r>
            <a:r>
              <a:rPr lang="zh-CN" altLang="en-US" sz="2800" dirty="0"/>
              <a:t>不含环</a:t>
            </a:r>
            <a:r>
              <a:rPr lang="en-US" altLang="zh-CN" sz="2800" dirty="0"/>
              <a:t>】</a:t>
            </a:r>
            <a:r>
              <a:rPr lang="zh-CN" altLang="en-US" sz="2800" dirty="0"/>
              <a:t>的答案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在</a:t>
            </a:r>
            <a:r>
              <a:rPr lang="en-US" altLang="zh-CN" sz="2800" dirty="0"/>
              <a:t>【</a:t>
            </a:r>
            <a:r>
              <a:rPr lang="zh-CN" altLang="en-US" sz="2800" dirty="0"/>
              <a:t>不含环</a:t>
            </a:r>
            <a:r>
              <a:rPr lang="en-US" altLang="zh-CN" sz="2800" dirty="0"/>
              <a:t>】</a:t>
            </a:r>
            <a:r>
              <a:rPr lang="zh-CN" altLang="en-US" sz="2800" dirty="0"/>
              <a:t>的前提下，求二分匹配即可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2708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如何解</a:t>
            </a:r>
            <a:endParaRPr lang="zh-CN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7C5B20-49CC-4D21-AEFF-C2132E4B5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274" y="526703"/>
            <a:ext cx="3764606" cy="60279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E8DD86-BE03-4BD9-9815-9C1F6E1DD0F3}"/>
              </a:ext>
            </a:extLst>
          </p:cNvPr>
          <p:cNvSpPr txBox="1">
            <a:spLocks/>
          </p:cNvSpPr>
          <p:nvPr/>
        </p:nvSpPr>
        <p:spPr>
          <a:xfrm>
            <a:off x="1021080" y="1852266"/>
            <a:ext cx="7345101" cy="2336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尽量使结果不含环就行了。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en-US" altLang="zh-CN" sz="2800" dirty="0"/>
              <a:t>【</a:t>
            </a:r>
            <a:r>
              <a:rPr lang="zh-CN" altLang="en-US" sz="2800" dirty="0"/>
              <a:t>匈牙利算法</a:t>
            </a:r>
            <a:r>
              <a:rPr lang="en-US" altLang="zh-CN" sz="2800" dirty="0"/>
              <a:t>】</a:t>
            </a:r>
            <a:r>
              <a:rPr lang="zh-CN" altLang="en-US" sz="2800" dirty="0"/>
              <a:t>可做</a:t>
            </a:r>
            <a:endParaRPr lang="en-US" altLang="zh-CN" sz="2800" dirty="0"/>
          </a:p>
          <a:p>
            <a:endParaRPr lang="en-US" altLang="zh-CN" sz="2800" dirty="0"/>
          </a:p>
          <a:p>
            <a:endParaRPr lang="en-US" altLang="zh-CN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45A67F-1ABC-4A49-B584-EFA1BB7BF870}"/>
              </a:ext>
            </a:extLst>
          </p:cNvPr>
          <p:cNvSpPr txBox="1">
            <a:spLocks/>
          </p:cNvSpPr>
          <p:nvPr/>
        </p:nvSpPr>
        <p:spPr>
          <a:xfrm>
            <a:off x="501372" y="3636654"/>
            <a:ext cx="7625731" cy="3221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用不带路径压缩的并查集（可以看做链表）维护所有点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遇到</a:t>
            </a:r>
            <a:r>
              <a:rPr lang="en-US" altLang="zh-CN" sz="2800" dirty="0"/>
              <a:t>【</a:t>
            </a:r>
            <a:r>
              <a:rPr lang="zh-CN" altLang="en-US" sz="2800" dirty="0"/>
              <a:t>成环边</a:t>
            </a:r>
            <a:r>
              <a:rPr lang="en-US" altLang="zh-CN" sz="2800" dirty="0"/>
              <a:t>】</a:t>
            </a:r>
            <a:r>
              <a:rPr lang="zh-CN" altLang="en-US" sz="2800" dirty="0"/>
              <a:t>时，假设从节点</a:t>
            </a:r>
            <a:r>
              <a:rPr lang="en-US" altLang="zh-CN" sz="2800" dirty="0"/>
              <a:t>from</a:t>
            </a:r>
            <a:r>
              <a:rPr lang="zh-CN" altLang="en-US" sz="2800" dirty="0"/>
              <a:t>指向节点为</a:t>
            </a:r>
            <a:r>
              <a:rPr lang="en-US" altLang="zh-CN" sz="2800" dirty="0"/>
              <a:t>to</a:t>
            </a:r>
          </a:p>
          <a:p>
            <a:r>
              <a:rPr lang="zh-CN" altLang="en-US" sz="2800" dirty="0"/>
              <a:t>必然有</a:t>
            </a:r>
            <a:r>
              <a:rPr lang="en-US" altLang="zh-CN" sz="2800" dirty="0"/>
              <a:t>find(father[to]) == find(father[from])</a:t>
            </a:r>
          </a:p>
          <a:p>
            <a:r>
              <a:rPr lang="zh-CN" altLang="en-US" sz="2800" dirty="0"/>
              <a:t>但是每一次判断都是</a:t>
            </a:r>
            <a:r>
              <a:rPr lang="en-US" altLang="zh-CN" sz="2800" dirty="0"/>
              <a:t>O(V)</a:t>
            </a:r>
            <a:r>
              <a:rPr lang="zh-CN" altLang="en-US" sz="2800" dirty="0"/>
              <a:t>的，时间复杂度爆炸了。。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38572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问题描述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77B395F-E66B-49BB-9C79-C6DC3906B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304" y="1690688"/>
            <a:ext cx="9022862" cy="3170195"/>
          </a:xfrm>
        </p:spPr>
      </p:pic>
    </p:spTree>
    <p:extLst>
      <p:ext uri="{BB962C8B-B14F-4D97-AF65-F5344CB8AC3E}">
        <p14:creationId xmlns:p14="http://schemas.microsoft.com/office/powerpoint/2010/main" val="3409664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901" y="2766218"/>
            <a:ext cx="10515600" cy="1325563"/>
          </a:xfrm>
        </p:spPr>
        <p:txBody>
          <a:bodyPr/>
          <a:lstStyle/>
          <a:p>
            <a:r>
              <a:rPr lang="zh-CN" altLang="en-US" dirty="0"/>
              <a:t>拓展到一般情况</a:t>
            </a:r>
          </a:p>
        </p:txBody>
      </p:sp>
    </p:spTree>
    <p:extLst>
      <p:ext uri="{BB962C8B-B14F-4D97-AF65-F5344CB8AC3E}">
        <p14:creationId xmlns:p14="http://schemas.microsoft.com/office/powerpoint/2010/main" val="2653582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一般情况下的问题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61ED7D-78B8-4108-8BA5-D0F288AA7AD7}"/>
              </a:ext>
            </a:extLst>
          </p:cNvPr>
          <p:cNvSpPr txBox="1">
            <a:spLocks/>
          </p:cNvSpPr>
          <p:nvPr/>
        </p:nvSpPr>
        <p:spPr>
          <a:xfrm>
            <a:off x="838200" y="1497827"/>
            <a:ext cx="10515600" cy="1932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给出一张有向无环图，求出这张图</a:t>
            </a:r>
            <a:r>
              <a:rPr lang="en-US" altLang="zh-CN" sz="2800" dirty="0"/>
              <a:t>【k-</a:t>
            </a:r>
            <a:r>
              <a:rPr lang="zh-CN" altLang="en-US" sz="2800" dirty="0"/>
              <a:t>分支</a:t>
            </a:r>
            <a:r>
              <a:rPr lang="en-US" altLang="zh-CN" sz="2800" dirty="0"/>
              <a:t>】</a:t>
            </a:r>
            <a:r>
              <a:rPr lang="zh-CN" altLang="en-US" sz="2800" dirty="0"/>
              <a:t>的</a:t>
            </a:r>
            <a:r>
              <a:rPr lang="en-US" altLang="zh-CN" sz="2800" dirty="0"/>
              <a:t>【</a:t>
            </a:r>
            <a:r>
              <a:rPr lang="zh-CN" altLang="en-US" sz="2800" dirty="0"/>
              <a:t>点覆盖</a:t>
            </a:r>
            <a:r>
              <a:rPr lang="en-US" altLang="zh-CN" sz="2800" dirty="0"/>
              <a:t>】</a:t>
            </a:r>
          </a:p>
          <a:p>
            <a:endParaRPr lang="en-US" altLang="zh-CN" sz="2800" dirty="0"/>
          </a:p>
          <a:p>
            <a:r>
              <a:rPr lang="zh-CN" altLang="en-US" sz="2800" dirty="0"/>
              <a:t>定义</a:t>
            </a:r>
            <a:r>
              <a:rPr lang="en-US" altLang="zh-CN" sz="2800" dirty="0"/>
              <a:t>【k-</a:t>
            </a:r>
            <a:r>
              <a:rPr lang="zh-CN" altLang="en-US" sz="2800" dirty="0"/>
              <a:t>分支</a:t>
            </a:r>
            <a:r>
              <a:rPr lang="en-US" altLang="zh-CN" sz="2800" dirty="0"/>
              <a:t>】</a:t>
            </a:r>
            <a:r>
              <a:rPr lang="zh-CN" altLang="en-US" sz="2800" dirty="0"/>
              <a:t>为</a:t>
            </a:r>
            <a:r>
              <a:rPr lang="en-US" altLang="zh-CN" sz="2800" dirty="0"/>
              <a:t>【</a:t>
            </a:r>
            <a:r>
              <a:rPr lang="zh-CN" altLang="en-US" sz="2800" dirty="0"/>
              <a:t>任意点的出度入度均小于</a:t>
            </a:r>
            <a:r>
              <a:rPr lang="en-US" altLang="zh-CN" sz="2800" dirty="0"/>
              <a:t>k】</a:t>
            </a:r>
            <a:r>
              <a:rPr lang="zh-CN" altLang="en-US" sz="2800" dirty="0"/>
              <a:t>的子图</a:t>
            </a:r>
            <a:endParaRPr lang="en-US" altLang="zh-CN" sz="2800" dirty="0"/>
          </a:p>
          <a:p>
            <a:r>
              <a:rPr lang="zh-CN" altLang="en-US" sz="2800" dirty="0"/>
              <a:t>（我找不到这种图的一个名称。。。）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8B0FE5-AA57-4D23-9663-97BDA05DC0C2}"/>
              </a:ext>
            </a:extLst>
          </p:cNvPr>
          <p:cNvSpPr txBox="1">
            <a:spLocks/>
          </p:cNvSpPr>
          <p:nvPr/>
        </p:nvSpPr>
        <p:spPr>
          <a:xfrm>
            <a:off x="3234813" y="891438"/>
            <a:ext cx="8588477" cy="2345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2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E669C4-2DE4-446A-A300-1329A349EB7B}"/>
              </a:ext>
            </a:extLst>
          </p:cNvPr>
          <p:cNvSpPr txBox="1">
            <a:spLocks/>
          </p:cNvSpPr>
          <p:nvPr/>
        </p:nvSpPr>
        <p:spPr>
          <a:xfrm>
            <a:off x="1022555" y="3763665"/>
            <a:ext cx="8588477" cy="2345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000" dirty="0"/>
          </a:p>
          <a:p>
            <a:endParaRPr lang="en-US" altLang="zh-CN" sz="20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CB398E-F1F2-4ED3-9434-3F2BE94F0554}"/>
              </a:ext>
            </a:extLst>
          </p:cNvPr>
          <p:cNvSpPr txBox="1">
            <a:spLocks/>
          </p:cNvSpPr>
          <p:nvPr/>
        </p:nvSpPr>
        <p:spPr>
          <a:xfrm>
            <a:off x="2121308" y="3898313"/>
            <a:ext cx="3296265" cy="259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）拆点：</a:t>
            </a:r>
            <a:br>
              <a:rPr lang="en-US" altLang="zh-CN" sz="2000" dirty="0"/>
            </a:br>
            <a:endParaRPr lang="en-US" altLang="zh-CN" sz="2000" dirty="0"/>
          </a:p>
          <a:p>
            <a:r>
              <a:rPr lang="en-US" altLang="zh-CN" sz="2000" dirty="0"/>
              <a:t>【</a:t>
            </a:r>
            <a:r>
              <a:rPr lang="zh-CN" altLang="en-US" sz="2000" dirty="0"/>
              <a:t>入度点</a:t>
            </a:r>
            <a:r>
              <a:rPr lang="en-US" altLang="zh-CN" sz="2000" dirty="0"/>
              <a:t>】</a:t>
            </a:r>
            <a:r>
              <a:rPr lang="zh-CN" altLang="en-US" sz="2000" dirty="0"/>
              <a:t>的入度 </a:t>
            </a:r>
            <a:r>
              <a:rPr lang="en-US" altLang="zh-CN" sz="2000" dirty="0"/>
              <a:t>&lt; k</a:t>
            </a:r>
            <a:r>
              <a:rPr lang="zh-CN" altLang="en-US" sz="2000" dirty="0"/>
              <a:t>，</a:t>
            </a:r>
            <a:r>
              <a:rPr lang="en-US" altLang="zh-CN" sz="2000" dirty="0"/>
              <a:t>【</a:t>
            </a:r>
            <a:r>
              <a:rPr lang="zh-CN" altLang="en-US" sz="2000" dirty="0"/>
              <a:t>出度点</a:t>
            </a:r>
            <a:r>
              <a:rPr lang="en-US" altLang="zh-CN" sz="2000" dirty="0"/>
              <a:t>】</a:t>
            </a:r>
            <a:r>
              <a:rPr lang="zh-CN" altLang="en-US" sz="2000" dirty="0"/>
              <a:t>的出度 </a:t>
            </a:r>
            <a:r>
              <a:rPr lang="en-US" altLang="zh-CN" sz="2000" dirty="0"/>
              <a:t>&lt; k</a:t>
            </a:r>
          </a:p>
          <a:p>
            <a:endParaRPr lang="en-US" altLang="zh-CN" sz="2000" dirty="0"/>
          </a:p>
          <a:p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）求最大流（这里不是二分匹配了，也就是说匈牙利算法不适用了）</a:t>
            </a:r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9E847-5750-4AB6-ACCA-EAE91CF52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806" y="3429000"/>
            <a:ext cx="3823589" cy="31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12" y="297690"/>
            <a:ext cx="10515600" cy="1325563"/>
          </a:xfrm>
        </p:spPr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8B0FE5-AA57-4D23-9663-97BDA05DC0C2}"/>
              </a:ext>
            </a:extLst>
          </p:cNvPr>
          <p:cNvSpPr txBox="1">
            <a:spLocks/>
          </p:cNvSpPr>
          <p:nvPr/>
        </p:nvSpPr>
        <p:spPr>
          <a:xfrm>
            <a:off x="3234813" y="891438"/>
            <a:ext cx="8588477" cy="2345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2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909AAA-A27F-4721-9212-9482FE225FA7}"/>
              </a:ext>
            </a:extLst>
          </p:cNvPr>
          <p:cNvSpPr txBox="1">
            <a:spLocks/>
          </p:cNvSpPr>
          <p:nvPr/>
        </p:nvSpPr>
        <p:spPr>
          <a:xfrm>
            <a:off x="1022555" y="1608032"/>
            <a:ext cx="10331245" cy="2570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/>
              <a:t>画图：</a:t>
            </a:r>
            <a:r>
              <a:rPr lang="en-US" altLang="zh-CN" sz="2800" dirty="0">
                <a:hlinkClick r:id="rId2"/>
              </a:rPr>
              <a:t>draw.io</a:t>
            </a:r>
            <a:endParaRPr lang="en-US" altLang="zh-CN" sz="28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800" dirty="0"/>
              <a:t>题源：</a:t>
            </a:r>
            <a:r>
              <a:rPr lang="en-US" altLang="zh-CN" sz="2800" dirty="0"/>
              <a:t>《</a:t>
            </a:r>
            <a:r>
              <a:rPr lang="zh-CN" altLang="en-US" sz="2800" dirty="0"/>
              <a:t>算法导论</a:t>
            </a:r>
            <a:r>
              <a:rPr lang="en-US" altLang="zh-CN" sz="2800" dirty="0"/>
              <a:t>》</a:t>
            </a:r>
            <a:r>
              <a:rPr lang="zh-CN" altLang="en-US" sz="2800" dirty="0"/>
              <a:t>第三版</a:t>
            </a:r>
            <a:endParaRPr lang="en-US" altLang="zh-CN" sz="2800" dirty="0"/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/>
              <a:t>OJ</a:t>
            </a:r>
            <a:r>
              <a:rPr lang="zh-CN" altLang="en-US" sz="2800" dirty="0"/>
              <a:t>源：</a:t>
            </a:r>
            <a:r>
              <a:rPr lang="zh-CN" altLang="en-US" sz="2800" dirty="0">
                <a:hlinkClick r:id="rId3"/>
              </a:rPr>
              <a:t>洛谷</a:t>
            </a:r>
            <a:r>
              <a:rPr lang="en-US" altLang="zh-CN" sz="2800" dirty="0">
                <a:hlinkClick r:id="rId3"/>
              </a:rPr>
              <a:t>P2764</a:t>
            </a:r>
            <a:endParaRPr lang="zh-CN" alt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4ACB3A-0EBB-4C29-AD90-3F7BEBDFF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051" y="2345198"/>
            <a:ext cx="3977985" cy="352074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C8AA067-B6B4-4968-9FAE-2318A366AA36}"/>
              </a:ext>
            </a:extLst>
          </p:cNvPr>
          <p:cNvGrpSpPr/>
          <p:nvPr/>
        </p:nvGrpSpPr>
        <p:grpSpPr>
          <a:xfrm>
            <a:off x="5890070" y="5932495"/>
            <a:ext cx="5933220" cy="721945"/>
            <a:chOff x="5890070" y="5932495"/>
            <a:chExt cx="5933220" cy="7219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EBCA19A-9D05-408D-9833-F85A06FFC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07385" y="6054203"/>
              <a:ext cx="1315905" cy="60023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DE1A6DB-3273-492E-98DC-0B6C80C65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56680" y="6026625"/>
              <a:ext cx="1812256" cy="60023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FA5F5BF-7FE2-4C61-8F4D-4FFED2904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0775" y="5960073"/>
              <a:ext cx="1315905" cy="60023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5C3FEA6-4787-4169-88B3-869E0491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0070" y="5932495"/>
              <a:ext cx="1812256" cy="600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363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8507-23DF-476F-8BCF-81796906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756" y="992108"/>
            <a:ext cx="10515600" cy="2852737"/>
          </a:xfrm>
        </p:spPr>
        <p:txBody>
          <a:bodyPr/>
          <a:lstStyle/>
          <a:p>
            <a:r>
              <a:rPr lang="en-US" altLang="zh-CN" dirty="0"/>
              <a:t>Any Question?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339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8507-23DF-476F-8BCF-81796906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351" y="934234"/>
            <a:ext cx="10515600" cy="2852737"/>
          </a:xfrm>
        </p:spPr>
        <p:txBody>
          <a:bodyPr/>
          <a:lstStyle/>
          <a:p>
            <a:r>
              <a:rPr lang="en-US" altLang="zh-CN" dirty="0"/>
              <a:t>Thanks For Watching</a:t>
            </a:r>
            <a:r>
              <a:rPr lang="zh-CN" altLang="en-US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08267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819" y="2766218"/>
            <a:ext cx="10515600" cy="1325563"/>
          </a:xfrm>
        </p:spPr>
        <p:txBody>
          <a:bodyPr/>
          <a:lstStyle/>
          <a:p>
            <a:r>
              <a:rPr lang="zh-CN" altLang="en-US" dirty="0"/>
              <a:t>无环的情况</a:t>
            </a:r>
          </a:p>
        </p:txBody>
      </p:sp>
    </p:spTree>
    <p:extLst>
      <p:ext uri="{BB962C8B-B14F-4D97-AF65-F5344CB8AC3E}">
        <p14:creationId xmlns:p14="http://schemas.microsoft.com/office/powerpoint/2010/main" val="160781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问题描述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6AE75-0C12-44E0-8157-0F4056CB0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2480"/>
            <a:ext cx="2266187" cy="3692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C3E346-6DF2-4891-AA33-6F36C6D38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57" y="1632155"/>
            <a:ext cx="2295752" cy="35936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E31DD5A-D620-42CC-9587-7D53A6D6C0AA}"/>
              </a:ext>
            </a:extLst>
          </p:cNvPr>
          <p:cNvSpPr txBox="1">
            <a:spLocks/>
          </p:cNvSpPr>
          <p:nvPr/>
        </p:nvSpPr>
        <p:spPr>
          <a:xfrm>
            <a:off x="672280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8627A1-9321-4D74-899D-A5C9D316B422}"/>
              </a:ext>
            </a:extLst>
          </p:cNvPr>
          <p:cNvSpPr txBox="1">
            <a:spLocks/>
          </p:cNvSpPr>
          <p:nvPr/>
        </p:nvSpPr>
        <p:spPr>
          <a:xfrm>
            <a:off x="6975919" y="1473276"/>
            <a:ext cx="3937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/>
              <a:t>答案为</a:t>
            </a:r>
            <a:r>
              <a:rPr lang="en-US" altLang="zh-CN" sz="2800" dirty="0"/>
              <a:t>3</a:t>
            </a:r>
          </a:p>
          <a:p>
            <a:pPr algn="ctr"/>
            <a:r>
              <a:rPr lang="zh-CN" altLang="en-US" sz="2800" dirty="0"/>
              <a:t>一条路径</a:t>
            </a:r>
            <a:r>
              <a:rPr lang="en-US" altLang="zh-CN" sz="2800" dirty="0"/>
              <a:t>+2</a:t>
            </a:r>
            <a:r>
              <a:rPr lang="zh-CN" altLang="en-US" sz="2800" dirty="0"/>
              <a:t>个孤点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6146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点的分类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6AE75-0C12-44E0-8157-0F4056CB0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2480"/>
            <a:ext cx="2266187" cy="369201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E31DD5A-D620-42CC-9587-7D53A6D6C0AA}"/>
              </a:ext>
            </a:extLst>
          </p:cNvPr>
          <p:cNvSpPr txBox="1">
            <a:spLocks/>
          </p:cNvSpPr>
          <p:nvPr/>
        </p:nvSpPr>
        <p:spPr>
          <a:xfrm>
            <a:off x="672280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8627A1-9321-4D74-899D-A5C9D316B422}"/>
              </a:ext>
            </a:extLst>
          </p:cNvPr>
          <p:cNvSpPr txBox="1">
            <a:spLocks/>
          </p:cNvSpPr>
          <p:nvPr/>
        </p:nvSpPr>
        <p:spPr>
          <a:xfrm>
            <a:off x="3269157" y="1027906"/>
            <a:ext cx="8264082" cy="179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/>
              <a:t>根据出度与入度的不同，我们可以把点分为</a:t>
            </a:r>
            <a:r>
              <a:rPr lang="en-US" altLang="zh-CN" sz="2800" dirty="0"/>
              <a:t>4</a:t>
            </a:r>
            <a:r>
              <a:rPr lang="zh-CN" altLang="en-US" sz="2800" dirty="0"/>
              <a:t>类</a:t>
            </a:r>
            <a:endParaRPr lang="en-US" altLang="zh-CN" sz="28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9AC4E3-AD78-48CF-AA73-5C5E33004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907023"/>
              </p:ext>
            </p:extLst>
          </p:nvPr>
        </p:nvGraphicFramePr>
        <p:xfrm>
          <a:off x="4506600" y="2606578"/>
          <a:ext cx="6020619" cy="27726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6873">
                  <a:extLst>
                    <a:ext uri="{9D8B030D-6E8A-4147-A177-3AD203B41FA5}">
                      <a16:colId xmlns:a16="http://schemas.microsoft.com/office/drawing/2014/main" val="1633745634"/>
                    </a:ext>
                  </a:extLst>
                </a:gridCol>
                <a:gridCol w="2006873">
                  <a:extLst>
                    <a:ext uri="{9D8B030D-6E8A-4147-A177-3AD203B41FA5}">
                      <a16:colId xmlns:a16="http://schemas.microsoft.com/office/drawing/2014/main" val="4216657114"/>
                    </a:ext>
                  </a:extLst>
                </a:gridCol>
                <a:gridCol w="2006873">
                  <a:extLst>
                    <a:ext uri="{9D8B030D-6E8A-4147-A177-3AD203B41FA5}">
                      <a16:colId xmlns:a16="http://schemas.microsoft.com/office/drawing/2014/main" val="1745499070"/>
                    </a:ext>
                  </a:extLst>
                </a:gridCol>
              </a:tblGrid>
              <a:tr h="5376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点的类型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出度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入度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40497"/>
                  </a:ext>
                </a:extLst>
              </a:tr>
              <a:tr h="5725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起点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020086"/>
                  </a:ext>
                </a:extLst>
              </a:tr>
              <a:tr h="5541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终点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317850"/>
                  </a:ext>
                </a:extLst>
              </a:tr>
              <a:tr h="5541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中间点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178100"/>
                  </a:ext>
                </a:extLst>
              </a:tr>
              <a:tr h="5541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孤立点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525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8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点的分类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1DD5A-D620-42CC-9587-7D53A6D6C0AA}"/>
              </a:ext>
            </a:extLst>
          </p:cNvPr>
          <p:cNvSpPr txBox="1">
            <a:spLocks/>
          </p:cNvSpPr>
          <p:nvPr/>
        </p:nvSpPr>
        <p:spPr>
          <a:xfrm>
            <a:off x="672280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79AC4E3-AD78-48CF-AA73-5C5E33004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33457"/>
              </p:ext>
            </p:extLst>
          </p:nvPr>
        </p:nvGraphicFramePr>
        <p:xfrm>
          <a:off x="838200" y="1690688"/>
          <a:ext cx="6020619" cy="27726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6873">
                  <a:extLst>
                    <a:ext uri="{9D8B030D-6E8A-4147-A177-3AD203B41FA5}">
                      <a16:colId xmlns:a16="http://schemas.microsoft.com/office/drawing/2014/main" val="1633745634"/>
                    </a:ext>
                  </a:extLst>
                </a:gridCol>
                <a:gridCol w="2006873">
                  <a:extLst>
                    <a:ext uri="{9D8B030D-6E8A-4147-A177-3AD203B41FA5}">
                      <a16:colId xmlns:a16="http://schemas.microsoft.com/office/drawing/2014/main" val="4216657114"/>
                    </a:ext>
                  </a:extLst>
                </a:gridCol>
                <a:gridCol w="2006873">
                  <a:extLst>
                    <a:ext uri="{9D8B030D-6E8A-4147-A177-3AD203B41FA5}">
                      <a16:colId xmlns:a16="http://schemas.microsoft.com/office/drawing/2014/main" val="1745499070"/>
                    </a:ext>
                  </a:extLst>
                </a:gridCol>
              </a:tblGrid>
              <a:tr h="5376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点的类型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出度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入度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40497"/>
                  </a:ext>
                </a:extLst>
              </a:tr>
              <a:tr h="5725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起点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020086"/>
                  </a:ext>
                </a:extLst>
              </a:tr>
              <a:tr h="5541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终点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317850"/>
                  </a:ext>
                </a:extLst>
              </a:tr>
              <a:tr h="5541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中间点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178100"/>
                  </a:ext>
                </a:extLst>
              </a:tr>
              <a:tr h="5541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孤立点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525490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61ED7D-78B8-4108-8BA5-D0F288AA7AD7}"/>
              </a:ext>
            </a:extLst>
          </p:cNvPr>
          <p:cNvSpPr txBox="1">
            <a:spLocks/>
          </p:cNvSpPr>
          <p:nvPr/>
        </p:nvSpPr>
        <p:spPr>
          <a:xfrm>
            <a:off x="503902" y="5167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2E1695-86C0-4878-BF34-AFFB46AA7FAB}"/>
              </a:ext>
            </a:extLst>
          </p:cNvPr>
          <p:cNvSpPr txBox="1">
            <a:spLocks/>
          </p:cNvSpPr>
          <p:nvPr/>
        </p:nvSpPr>
        <p:spPr>
          <a:xfrm>
            <a:off x="1300316" y="4709191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     </a:t>
            </a:r>
            <a:r>
              <a:rPr lang="en-US" altLang="zh-CN" sz="2000" dirty="0"/>
              <a:t>	      【</a:t>
            </a:r>
            <a:r>
              <a:rPr lang="zh-CN" altLang="en-US" sz="2000" dirty="0"/>
              <a:t>最小路径覆盖</a:t>
            </a:r>
            <a:r>
              <a:rPr lang="en-US" altLang="zh-CN" sz="2000" dirty="0"/>
              <a:t>】</a:t>
            </a:r>
          </a:p>
          <a:p>
            <a:r>
              <a:rPr lang="en-US" altLang="zh-CN" sz="2000" dirty="0"/>
              <a:t>		</a:t>
            </a:r>
            <a:r>
              <a:rPr lang="zh-CN" altLang="en-US" sz="2000" dirty="0"/>
              <a:t>当且仅当</a:t>
            </a:r>
            <a:endParaRPr lang="en-US" altLang="zh-CN" sz="20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每个节点的</a:t>
            </a:r>
            <a:r>
              <a:rPr lang="en-US" altLang="zh-CN" sz="2000" dirty="0">
                <a:solidFill>
                  <a:srgbClr val="FF0000"/>
                </a:solidFill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</a:rPr>
              <a:t>入度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r>
              <a:rPr lang="zh-CN" altLang="en-US" sz="2000" dirty="0">
                <a:solidFill>
                  <a:srgbClr val="FF0000"/>
                </a:solidFill>
              </a:rPr>
              <a:t>与</a:t>
            </a:r>
            <a:r>
              <a:rPr lang="en-US" altLang="zh-CN" sz="2000" dirty="0">
                <a:solidFill>
                  <a:srgbClr val="FF0000"/>
                </a:solidFill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</a:rPr>
              <a:t>出度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r>
              <a:rPr lang="zh-CN" altLang="en-US" sz="2000" dirty="0">
                <a:solidFill>
                  <a:srgbClr val="FF0000"/>
                </a:solidFill>
              </a:rPr>
              <a:t>都小于等于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89E3A4-44DD-47A9-8B1A-7458AB03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114" y="1670116"/>
            <a:ext cx="2572144" cy="395748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F02F7F7-C637-4B5A-941F-FEB52DE2D565}"/>
              </a:ext>
            </a:extLst>
          </p:cNvPr>
          <p:cNvSpPr txBox="1">
            <a:spLocks/>
          </p:cNvSpPr>
          <p:nvPr/>
        </p:nvSpPr>
        <p:spPr>
          <a:xfrm>
            <a:off x="8930147" y="526474"/>
            <a:ext cx="20893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最小路径覆盖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74047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</a:t>
            </a:r>
            <a:r>
              <a:rPr lang="en-US" altLang="zh-CN" dirty="0"/>
              <a:t>【</a:t>
            </a:r>
            <a:r>
              <a:rPr lang="zh-CN" altLang="en-US" dirty="0"/>
              <a:t>结点容量</a:t>
            </a:r>
            <a:r>
              <a:rPr lang="en-US" altLang="zh-CN" dirty="0"/>
              <a:t>】</a:t>
            </a:r>
            <a:r>
              <a:rPr lang="zh-CN" altLang="en-US" dirty="0"/>
              <a:t>得到启发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1DD5A-D620-42CC-9587-7D53A6D6C0AA}"/>
              </a:ext>
            </a:extLst>
          </p:cNvPr>
          <p:cNvSpPr txBox="1">
            <a:spLocks/>
          </p:cNvSpPr>
          <p:nvPr/>
        </p:nvSpPr>
        <p:spPr>
          <a:xfrm>
            <a:off x="672280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8BACB-AE96-4DF4-B52A-2D6CCD805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186" y="1690688"/>
            <a:ext cx="2626951" cy="395748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861ED7D-78B8-4108-8BA5-D0F288AA7AD7}"/>
              </a:ext>
            </a:extLst>
          </p:cNvPr>
          <p:cNvSpPr txBox="1">
            <a:spLocks/>
          </p:cNvSpPr>
          <p:nvPr/>
        </p:nvSpPr>
        <p:spPr>
          <a:xfrm>
            <a:off x="503902" y="5167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2E1695-86C0-4878-BF34-AFFB46AA7FAB}"/>
              </a:ext>
            </a:extLst>
          </p:cNvPr>
          <p:cNvSpPr txBox="1">
            <a:spLocks/>
          </p:cNvSpPr>
          <p:nvPr/>
        </p:nvSpPr>
        <p:spPr>
          <a:xfrm>
            <a:off x="1164565" y="3178967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rgbClr val="FF0000"/>
                </a:solidFill>
              </a:rPr>
              <a:t>每个节点的</a:t>
            </a:r>
            <a:r>
              <a:rPr lang="en-US" altLang="zh-CN" sz="2000" dirty="0">
                <a:solidFill>
                  <a:srgbClr val="FF0000"/>
                </a:solidFill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</a:rPr>
              <a:t>入度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r>
              <a:rPr lang="zh-CN" altLang="en-US" sz="2000" dirty="0">
                <a:solidFill>
                  <a:srgbClr val="FF0000"/>
                </a:solidFill>
              </a:rPr>
              <a:t>与</a:t>
            </a:r>
            <a:r>
              <a:rPr lang="en-US" altLang="zh-CN" sz="2000" dirty="0">
                <a:solidFill>
                  <a:srgbClr val="FF0000"/>
                </a:solidFill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</a:rPr>
              <a:t>出度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r>
              <a:rPr lang="zh-CN" altLang="en-US" sz="2000" dirty="0">
                <a:solidFill>
                  <a:srgbClr val="FF0000"/>
                </a:solidFill>
              </a:rPr>
              <a:t>都小于等于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AE5EE03A-9BB1-4BF2-84E1-E0677A869092}"/>
              </a:ext>
            </a:extLst>
          </p:cNvPr>
          <p:cNvSpPr/>
          <p:nvPr/>
        </p:nvSpPr>
        <p:spPr>
          <a:xfrm>
            <a:off x="3362632" y="4162835"/>
            <a:ext cx="334297" cy="8272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1C56BD-9996-4032-BCE7-52CB35FC91CF}"/>
              </a:ext>
            </a:extLst>
          </p:cNvPr>
          <p:cNvSpPr txBox="1">
            <a:spLocks/>
          </p:cNvSpPr>
          <p:nvPr/>
        </p:nvSpPr>
        <p:spPr>
          <a:xfrm>
            <a:off x="1172498" y="4681766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dirty="0">
                <a:solidFill>
                  <a:srgbClr val="FF0000"/>
                </a:solidFill>
              </a:rPr>
              <a:t>每个节点的</a:t>
            </a:r>
            <a:r>
              <a:rPr lang="en-US" altLang="zh-CN" sz="2000" dirty="0">
                <a:solidFill>
                  <a:srgbClr val="FF0000"/>
                </a:solidFill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</a:rPr>
              <a:t>结点容量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r>
              <a:rPr lang="zh-CN" altLang="en-US" sz="2000" dirty="0">
                <a:solidFill>
                  <a:srgbClr val="FF0000"/>
                </a:solidFill>
              </a:rPr>
              <a:t>都为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479D1-1B5B-4381-8ED8-A8D3C6EB2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81" y="1828935"/>
            <a:ext cx="6540268" cy="9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拆点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1DD5A-D620-42CC-9587-7D53A6D6C0AA}"/>
              </a:ext>
            </a:extLst>
          </p:cNvPr>
          <p:cNvSpPr txBox="1">
            <a:spLocks/>
          </p:cNvSpPr>
          <p:nvPr/>
        </p:nvSpPr>
        <p:spPr>
          <a:xfrm>
            <a:off x="672280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61ED7D-78B8-4108-8BA5-D0F288AA7AD7}"/>
              </a:ext>
            </a:extLst>
          </p:cNvPr>
          <p:cNvSpPr txBox="1">
            <a:spLocks/>
          </p:cNvSpPr>
          <p:nvPr/>
        </p:nvSpPr>
        <p:spPr>
          <a:xfrm>
            <a:off x="503902" y="5167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D74830-4EBB-4205-985B-AF49F42A1808}"/>
              </a:ext>
            </a:extLst>
          </p:cNvPr>
          <p:cNvSpPr txBox="1">
            <a:spLocks/>
          </p:cNvSpPr>
          <p:nvPr/>
        </p:nvSpPr>
        <p:spPr>
          <a:xfrm>
            <a:off x="1047904" y="1765520"/>
            <a:ext cx="2732599" cy="611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dirty="0"/>
              <a:t>结点容量 </a:t>
            </a:r>
            <a:r>
              <a:rPr lang="en-US" altLang="zh-CN" sz="2000" dirty="0"/>
              <a:t>+ </a:t>
            </a:r>
            <a:r>
              <a:rPr lang="zh-CN" altLang="en-US" sz="2000" dirty="0"/>
              <a:t>边的容量</a:t>
            </a:r>
            <a:endParaRPr lang="en-US" altLang="zh-CN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21F30A-C1AA-4610-943D-7667BA7C0116}"/>
              </a:ext>
            </a:extLst>
          </p:cNvPr>
          <p:cNvSpPr txBox="1">
            <a:spLocks/>
          </p:cNvSpPr>
          <p:nvPr/>
        </p:nvSpPr>
        <p:spPr>
          <a:xfrm>
            <a:off x="1047903" y="3941622"/>
            <a:ext cx="2732599" cy="611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dirty="0"/>
              <a:t>边的容量</a:t>
            </a:r>
            <a:endParaRPr lang="en-US" altLang="zh-CN" sz="2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3B3D69-CD73-49B8-87F8-0F88E4AC2B79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2414203" y="2377154"/>
            <a:ext cx="1" cy="156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37BA1AE5-01E8-4F3A-9B1E-3537D63F63EB}"/>
              </a:ext>
            </a:extLst>
          </p:cNvPr>
          <p:cNvSpPr txBox="1">
            <a:spLocks/>
          </p:cNvSpPr>
          <p:nvPr/>
        </p:nvSpPr>
        <p:spPr>
          <a:xfrm>
            <a:off x="2717516" y="2760153"/>
            <a:ext cx="763104" cy="611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/>
              <a:t>拆点</a:t>
            </a:r>
            <a:endParaRPr lang="en-US" altLang="zh-CN" sz="2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108DC0-EFF4-40E8-9A96-D0DB23A13F77}"/>
              </a:ext>
            </a:extLst>
          </p:cNvPr>
          <p:cNvGrpSpPr/>
          <p:nvPr/>
        </p:nvGrpSpPr>
        <p:grpSpPr>
          <a:xfrm>
            <a:off x="6616819" y="258932"/>
            <a:ext cx="3915890" cy="5973109"/>
            <a:chOff x="6607950" y="430600"/>
            <a:chExt cx="3915890" cy="597310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C318A06-C9DE-45BE-BEAE-E0C744084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7950" y="912814"/>
              <a:ext cx="3190856" cy="2516186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AAE4A7C-01B0-4FA0-B218-C03AF2B98E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4528" y="3250335"/>
              <a:ext cx="1" cy="6482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E841574-48C0-40D3-B696-FC36FA0DAC28}"/>
                </a:ext>
              </a:extLst>
            </p:cNvPr>
            <p:cNvSpPr txBox="1">
              <a:spLocks/>
            </p:cNvSpPr>
            <p:nvPr/>
          </p:nvSpPr>
          <p:spPr>
            <a:xfrm>
              <a:off x="8428892" y="3239389"/>
              <a:ext cx="1062971" cy="6116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/>
                <a:t>拆点</a:t>
              </a:r>
              <a:r>
                <a:rPr lang="en-US" altLang="zh-CN" sz="2000" dirty="0"/>
                <a:t>1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013444D0-349D-45EC-A6D1-F1D37A3C4518}"/>
                </a:ext>
              </a:extLst>
            </p:cNvPr>
            <p:cNvSpPr txBox="1">
              <a:spLocks/>
            </p:cNvSpPr>
            <p:nvPr/>
          </p:nvSpPr>
          <p:spPr>
            <a:xfrm>
              <a:off x="6668565" y="430600"/>
              <a:ext cx="3855275" cy="61163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2000" dirty="0"/>
                <a:t>假设点</a:t>
              </a:r>
              <a:r>
                <a:rPr lang="en-US" altLang="zh-CN" sz="2000" dirty="0"/>
                <a:t>1</a:t>
              </a:r>
              <a:r>
                <a:rPr lang="zh-CN" altLang="en-US" sz="2000" dirty="0"/>
                <a:t>的结点容量为 </a:t>
              </a:r>
              <a:r>
                <a:rPr lang="en-US" altLang="zh-CN" sz="2000" dirty="0"/>
                <a:t>l(1)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4A4604C-3FA5-409D-BEBC-A9756E8F8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3937" y="3986488"/>
              <a:ext cx="3161597" cy="2417221"/>
            </a:xfrm>
            <a:prstGeom prst="rect">
              <a:avLst/>
            </a:prstGeom>
          </p:spPr>
        </p:pic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1A494610-1155-46E4-AED3-B7AB58A97BC3}"/>
              </a:ext>
            </a:extLst>
          </p:cNvPr>
          <p:cNvSpPr txBox="1">
            <a:spLocks/>
          </p:cNvSpPr>
          <p:nvPr/>
        </p:nvSpPr>
        <p:spPr>
          <a:xfrm>
            <a:off x="0" y="5975980"/>
            <a:ext cx="5923167" cy="611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</a:rPr>
              <a:t>入度点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r>
              <a:rPr lang="zh-CN" altLang="en-US" sz="2000" dirty="0">
                <a:solidFill>
                  <a:srgbClr val="FF0000"/>
                </a:solidFill>
              </a:rPr>
              <a:t>的入度</a:t>
            </a:r>
            <a:r>
              <a:rPr lang="en-US" altLang="zh-CN" sz="2000" dirty="0">
                <a:solidFill>
                  <a:srgbClr val="FF0000"/>
                </a:solidFill>
              </a:rPr>
              <a:t>&lt;1</a:t>
            </a:r>
            <a:r>
              <a:rPr lang="zh-CN" altLang="en-US" sz="2000" dirty="0">
                <a:solidFill>
                  <a:srgbClr val="FF0000"/>
                </a:solidFill>
              </a:rPr>
              <a:t>，</a:t>
            </a:r>
            <a:r>
              <a:rPr lang="en-US" altLang="zh-CN" sz="2000" dirty="0">
                <a:solidFill>
                  <a:srgbClr val="FF0000"/>
                </a:solidFill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</a:rPr>
              <a:t>出度点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r>
              <a:rPr lang="zh-CN" altLang="en-US" sz="2000" dirty="0">
                <a:solidFill>
                  <a:srgbClr val="FF0000"/>
                </a:solidFill>
              </a:rPr>
              <a:t>的出度</a:t>
            </a:r>
            <a:r>
              <a:rPr lang="en-US" altLang="zh-CN" sz="2000" dirty="0">
                <a:solidFill>
                  <a:srgbClr val="FF0000"/>
                </a:solidFill>
              </a:rPr>
              <a:t>&lt;1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308757A-CF7F-4289-B0E1-2BC823D4B8B7}"/>
              </a:ext>
            </a:extLst>
          </p:cNvPr>
          <p:cNvSpPr txBox="1">
            <a:spLocks/>
          </p:cNvSpPr>
          <p:nvPr/>
        </p:nvSpPr>
        <p:spPr>
          <a:xfrm>
            <a:off x="584635" y="4309127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rgbClr val="FF0000"/>
                </a:solidFill>
              </a:rPr>
              <a:t>每个节点的</a:t>
            </a:r>
            <a:r>
              <a:rPr lang="en-US" altLang="zh-CN" sz="2000" dirty="0">
                <a:solidFill>
                  <a:srgbClr val="FF0000"/>
                </a:solidFill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</a:rPr>
              <a:t>入度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r>
              <a:rPr lang="zh-CN" altLang="en-US" sz="2000" dirty="0">
                <a:solidFill>
                  <a:srgbClr val="FF0000"/>
                </a:solidFill>
              </a:rPr>
              <a:t>与</a:t>
            </a:r>
            <a:r>
              <a:rPr lang="en-US" altLang="zh-CN" sz="2000" dirty="0">
                <a:solidFill>
                  <a:srgbClr val="FF0000"/>
                </a:solidFill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</a:rPr>
              <a:t>出度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r>
              <a:rPr lang="zh-CN" altLang="en-US" sz="2000" dirty="0">
                <a:solidFill>
                  <a:srgbClr val="FF0000"/>
                </a:solidFill>
              </a:rPr>
              <a:t>都小于等于</a:t>
            </a:r>
            <a:r>
              <a:rPr lang="en-US" altLang="zh-CN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Arrow: Up-Down 30">
            <a:extLst>
              <a:ext uri="{FF2B5EF4-FFF2-40B4-BE49-F238E27FC236}">
                <a16:creationId xmlns:a16="http://schemas.microsoft.com/office/drawing/2014/main" id="{98C1632E-927D-44E9-809D-19C91D7AA2ED}"/>
              </a:ext>
            </a:extLst>
          </p:cNvPr>
          <p:cNvSpPr/>
          <p:nvPr/>
        </p:nvSpPr>
        <p:spPr>
          <a:xfrm>
            <a:off x="2875300" y="5250903"/>
            <a:ext cx="334297" cy="8272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E73C-FF45-4902-B555-1DCB4CB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二分匹配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1DD5A-D620-42CC-9587-7D53A6D6C0AA}"/>
              </a:ext>
            </a:extLst>
          </p:cNvPr>
          <p:cNvSpPr txBox="1">
            <a:spLocks/>
          </p:cNvSpPr>
          <p:nvPr/>
        </p:nvSpPr>
        <p:spPr>
          <a:xfrm>
            <a:off x="6722806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61ED7D-78B8-4108-8BA5-D0F288AA7AD7}"/>
              </a:ext>
            </a:extLst>
          </p:cNvPr>
          <p:cNvSpPr txBox="1">
            <a:spLocks/>
          </p:cNvSpPr>
          <p:nvPr/>
        </p:nvSpPr>
        <p:spPr>
          <a:xfrm>
            <a:off x="4308496" y="4793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ED71E81-2C1A-4C19-A38C-37D2C74AF1D2}"/>
              </a:ext>
            </a:extLst>
          </p:cNvPr>
          <p:cNvSpPr txBox="1">
            <a:spLocks/>
          </p:cNvSpPr>
          <p:nvPr/>
        </p:nvSpPr>
        <p:spPr>
          <a:xfrm>
            <a:off x="5301205" y="3150527"/>
            <a:ext cx="6571245" cy="2345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2000" dirty="0"/>
          </a:p>
          <a:p>
            <a:pPr algn="ctr"/>
            <a:endParaRPr lang="en-US" altLang="zh-CN" sz="2000" dirty="0"/>
          </a:p>
          <a:p>
            <a:pPr algn="ctr"/>
            <a:r>
              <a:rPr lang="en-US" altLang="zh-CN" sz="2000" dirty="0"/>
              <a:t>【</a:t>
            </a:r>
            <a:r>
              <a:rPr lang="zh-CN" altLang="en-US" sz="2000" dirty="0"/>
              <a:t>答案</a:t>
            </a:r>
            <a:r>
              <a:rPr lang="en-US" altLang="zh-CN" sz="2000" dirty="0"/>
              <a:t>】</a:t>
            </a:r>
            <a:r>
              <a:rPr lang="zh-CN" altLang="en-US" sz="2000" dirty="0"/>
              <a:t> </a:t>
            </a:r>
            <a:r>
              <a:rPr lang="en-US" altLang="zh-CN" sz="2000" dirty="0"/>
              <a:t>= 【</a:t>
            </a:r>
            <a:r>
              <a:rPr lang="zh-CN" altLang="en-US" sz="2000" dirty="0"/>
              <a:t>总点数</a:t>
            </a:r>
            <a:r>
              <a:rPr lang="en-US" altLang="zh-CN" sz="2000" dirty="0"/>
              <a:t>】 – 【</a:t>
            </a:r>
            <a:r>
              <a:rPr lang="zh-CN" altLang="en-US" sz="2000" dirty="0"/>
              <a:t>匹配边数</a:t>
            </a:r>
            <a:r>
              <a:rPr lang="en-US" altLang="zh-CN" sz="2000" dirty="0"/>
              <a:t>】</a:t>
            </a:r>
          </a:p>
          <a:p>
            <a:pPr algn="ctr"/>
            <a:r>
              <a:rPr lang="zh-CN" altLang="en-US" sz="2000" dirty="0"/>
              <a:t>（待匹配的边必须要求是从</a:t>
            </a:r>
            <a:r>
              <a:rPr lang="en-US" altLang="zh-CN" sz="2000" dirty="0"/>
              <a:t>【</a:t>
            </a:r>
            <a:r>
              <a:rPr lang="zh-CN" altLang="en-US" sz="2000" dirty="0"/>
              <a:t>出度点</a:t>
            </a:r>
            <a:r>
              <a:rPr lang="en-US" altLang="zh-CN" sz="2000" dirty="0"/>
              <a:t>】</a:t>
            </a:r>
            <a:r>
              <a:rPr lang="zh-CN" altLang="en-US" sz="2000" dirty="0"/>
              <a:t>指向</a:t>
            </a:r>
            <a:r>
              <a:rPr lang="en-US" altLang="zh-CN" sz="2000" dirty="0"/>
              <a:t>【</a:t>
            </a:r>
            <a:r>
              <a:rPr lang="zh-CN" altLang="en-US" sz="2000" dirty="0"/>
              <a:t>入度点</a:t>
            </a:r>
            <a:r>
              <a:rPr lang="en-US" altLang="zh-CN" sz="2000" dirty="0"/>
              <a:t>】</a:t>
            </a:r>
            <a:r>
              <a:rPr lang="zh-CN" altLang="en-US" sz="2000" dirty="0"/>
              <a:t>）</a:t>
            </a:r>
            <a:endParaRPr lang="en-US" altLang="zh-CN" sz="2000" dirty="0"/>
          </a:p>
          <a:p>
            <a:pPr algn="ctr"/>
            <a:endParaRPr lang="en-US" altLang="zh-CN" sz="2000" dirty="0"/>
          </a:p>
          <a:p>
            <a:pPr algn="ctr"/>
            <a:endParaRPr lang="en-US" altLang="zh-CN" sz="2000" dirty="0"/>
          </a:p>
          <a:p>
            <a:pPr algn="ctr"/>
            <a:r>
              <a:rPr lang="zh-CN" altLang="en-US" sz="2000" dirty="0"/>
              <a:t>而</a:t>
            </a:r>
            <a:r>
              <a:rPr lang="en-US" altLang="zh-CN" sz="2000" dirty="0"/>
              <a:t>【</a:t>
            </a:r>
            <a:r>
              <a:rPr lang="zh-CN" altLang="en-US" sz="2000" dirty="0"/>
              <a:t>匹配边数</a:t>
            </a:r>
            <a:r>
              <a:rPr lang="en-US" altLang="zh-CN" sz="2000" dirty="0"/>
              <a:t>】</a:t>
            </a:r>
            <a:r>
              <a:rPr lang="zh-CN" altLang="en-US" sz="2000" dirty="0"/>
              <a:t>实际上就是</a:t>
            </a:r>
            <a:r>
              <a:rPr lang="en-US" altLang="zh-CN" sz="2000" dirty="0"/>
              <a:t>【</a:t>
            </a:r>
            <a:r>
              <a:rPr lang="zh-CN" altLang="en-US" sz="2000" dirty="0"/>
              <a:t>出度点</a:t>
            </a:r>
            <a:r>
              <a:rPr lang="en-US" altLang="zh-CN" sz="2000" dirty="0"/>
              <a:t>】</a:t>
            </a:r>
            <a:r>
              <a:rPr lang="zh-CN" altLang="en-US" sz="2000" dirty="0"/>
              <a:t>到</a:t>
            </a:r>
            <a:r>
              <a:rPr lang="en-US" altLang="zh-CN" sz="2000" dirty="0"/>
              <a:t>【</a:t>
            </a:r>
            <a:r>
              <a:rPr lang="zh-CN" altLang="en-US" sz="2000" dirty="0"/>
              <a:t>入度点</a:t>
            </a:r>
            <a:r>
              <a:rPr lang="en-US" altLang="zh-CN" sz="2000" dirty="0"/>
              <a:t>】</a:t>
            </a:r>
            <a:r>
              <a:rPr lang="zh-CN" altLang="en-US" sz="2000" dirty="0"/>
              <a:t>的有向二分匹配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CBCBC-9A38-43BA-8043-D22D21A6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00" y="2353469"/>
            <a:ext cx="4014081" cy="384174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EAD3EAC-F1EE-44AF-B65B-D2875DC56C0C}"/>
              </a:ext>
            </a:extLst>
          </p:cNvPr>
          <p:cNvSpPr txBox="1">
            <a:spLocks/>
          </p:cNvSpPr>
          <p:nvPr/>
        </p:nvSpPr>
        <p:spPr>
          <a:xfrm>
            <a:off x="0" y="1554637"/>
            <a:ext cx="5923167" cy="611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</a:rPr>
              <a:t>入度点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r>
              <a:rPr lang="zh-CN" altLang="en-US" sz="2000" dirty="0">
                <a:solidFill>
                  <a:srgbClr val="FF0000"/>
                </a:solidFill>
              </a:rPr>
              <a:t>的入度</a:t>
            </a:r>
            <a:r>
              <a:rPr lang="en-US" altLang="zh-CN" sz="2000" dirty="0">
                <a:solidFill>
                  <a:srgbClr val="FF0000"/>
                </a:solidFill>
              </a:rPr>
              <a:t>&lt;1</a:t>
            </a:r>
            <a:r>
              <a:rPr lang="zh-CN" altLang="en-US" sz="2000" dirty="0">
                <a:solidFill>
                  <a:srgbClr val="FF0000"/>
                </a:solidFill>
              </a:rPr>
              <a:t>，</a:t>
            </a:r>
            <a:r>
              <a:rPr lang="en-US" altLang="zh-CN" sz="2000" dirty="0">
                <a:solidFill>
                  <a:srgbClr val="FF0000"/>
                </a:solidFill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</a:rPr>
              <a:t>出度点</a:t>
            </a:r>
            <a:r>
              <a:rPr lang="en-US" altLang="zh-CN" sz="2000" dirty="0">
                <a:solidFill>
                  <a:srgbClr val="FF0000"/>
                </a:solidFill>
              </a:rPr>
              <a:t>】</a:t>
            </a:r>
            <a:r>
              <a:rPr lang="zh-CN" altLang="en-US" sz="2000" dirty="0">
                <a:solidFill>
                  <a:srgbClr val="FF0000"/>
                </a:solidFill>
              </a:rPr>
              <a:t>的出度</a:t>
            </a:r>
            <a:r>
              <a:rPr lang="en-US" altLang="zh-CN" sz="2000" dirty="0">
                <a:solidFill>
                  <a:srgbClr val="FF0000"/>
                </a:solidFill>
              </a:rPr>
              <a:t>&lt;1</a:t>
            </a:r>
          </a:p>
        </p:txBody>
      </p:sp>
    </p:spTree>
    <p:extLst>
      <p:ext uri="{BB962C8B-B14F-4D97-AF65-F5344CB8AC3E}">
        <p14:creationId xmlns:p14="http://schemas.microsoft.com/office/powerpoint/2010/main" val="1097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910</Words>
  <Application>Microsoft Office PowerPoint</Application>
  <PresentationFormat>Widescreen</PresentationFormat>
  <Paragraphs>151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等线</vt:lpstr>
      <vt:lpstr>等线 Light</vt:lpstr>
      <vt:lpstr>Arial</vt:lpstr>
      <vt:lpstr>Wingdings</vt:lpstr>
      <vt:lpstr>Office Theme</vt:lpstr>
      <vt:lpstr>最小路径覆盖</vt:lpstr>
      <vt:lpstr>问题描述</vt:lpstr>
      <vt:lpstr>无环的情况</vt:lpstr>
      <vt:lpstr>问题描述</vt:lpstr>
      <vt:lpstr>点的分类</vt:lpstr>
      <vt:lpstr>点的分类</vt:lpstr>
      <vt:lpstr>从【结点容量】得到启发</vt:lpstr>
      <vt:lpstr>拆点</vt:lpstr>
      <vt:lpstr>二分匹配</vt:lpstr>
      <vt:lpstr>二分匹配</vt:lpstr>
      <vt:lpstr>小提一句算法复杂度</vt:lpstr>
      <vt:lpstr>（思路）</vt:lpstr>
      <vt:lpstr>算法解</vt:lpstr>
      <vt:lpstr>有环的情况</vt:lpstr>
      <vt:lpstr>首先给出结论</vt:lpstr>
      <vt:lpstr>为什么不适用？</vt:lpstr>
      <vt:lpstr>直观看下能否修改</vt:lpstr>
      <vt:lpstr>能否”贪心”的不要环？</vt:lpstr>
      <vt:lpstr>如何解</vt:lpstr>
      <vt:lpstr>拓展到一般情况</vt:lpstr>
      <vt:lpstr>一般情况下的问题</vt:lpstr>
      <vt:lpstr>Thanks</vt:lpstr>
      <vt:lpstr>Any Question?</vt:lpstr>
      <vt:lpstr>Thanks For Watching！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最小路径覆盖</dc:title>
  <dc:creator>Salieri</dc:creator>
  <cp:lastModifiedBy>Salieri</cp:lastModifiedBy>
  <cp:revision>89</cp:revision>
  <dcterms:created xsi:type="dcterms:W3CDTF">2020-12-15T15:24:11Z</dcterms:created>
  <dcterms:modified xsi:type="dcterms:W3CDTF">2020-12-16T00:50:37Z</dcterms:modified>
</cp:coreProperties>
</file>