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ADC57-E29B-4DBA-9E0C-945BE8118DD3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0ECF6-932A-47DC-9810-2B18F53C9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83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38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829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973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76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601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101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3748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1131628"/>
            <a:ext cx="12192000" cy="857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1844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altLang="ko-KR" smtClean="0"/>
              <a:t>Slide main title</a:t>
            </a:r>
            <a:endParaRPr lang="ko-KR" alt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6" y="726527"/>
            <a:ext cx="1113657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altLang="ko-KR" smtClean="0"/>
              <a:t>Slide sub title</a:t>
            </a:r>
            <a:endParaRPr lang="ko-KR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50863" y="6407464"/>
            <a:ext cx="110892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10700385" y="6504441"/>
            <a:ext cx="960035" cy="178299"/>
            <a:chOff x="392324" y="1465385"/>
            <a:chExt cx="1388851" cy="567843"/>
          </a:xfrm>
        </p:grpSpPr>
        <p:sp>
          <p:nvSpPr>
            <p:cNvPr id="11" name="Rectangle 10"/>
            <p:cNvSpPr/>
            <p:nvPr/>
          </p:nvSpPr>
          <p:spPr>
            <a:xfrm>
              <a:off x="392324" y="1465385"/>
              <a:ext cx="979277" cy="5678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1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73444" y="1465385"/>
              <a:ext cx="117231" cy="56784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1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63944" y="1465385"/>
              <a:ext cx="117231" cy="56784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1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37771" y="6518015"/>
            <a:ext cx="602148" cy="151152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C33509E8-EDB3-4BFB-9C63-B01D176D43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904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39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4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42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413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46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21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20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66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AD3F1-3388-4609-89AF-69C043ECD7A7}" type="datetimeFigureOut">
              <a:rPr lang="zh-CN" altLang="en-US" smtClean="0"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409AD-A2AB-4985-9901-449D50C82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239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标题 1"/>
          <p:cNvSpPr txBox="1">
            <a:spLocks/>
          </p:cNvSpPr>
          <p:nvPr/>
        </p:nvSpPr>
        <p:spPr>
          <a:xfrm>
            <a:off x="1524000" y="1431636"/>
            <a:ext cx="9144000" cy="11362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ADFGVX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密码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算法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副标题 2"/>
          <p:cNvSpPr txBox="1">
            <a:spLocks/>
          </p:cNvSpPr>
          <p:nvPr/>
        </p:nvSpPr>
        <p:spPr>
          <a:xfrm>
            <a:off x="8174182" y="4701308"/>
            <a:ext cx="3094182" cy="879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mtClean="0"/>
              <a:t>171240521</a:t>
            </a:r>
          </a:p>
          <a:p>
            <a:r>
              <a:rPr lang="zh-CN" altLang="en-US" smtClean="0"/>
              <a:t>袁彦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909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ADFGVX</a:t>
            </a:r>
            <a:r>
              <a:rPr lang="zh-CN" altLang="en-US" dirty="0" smtClean="0">
                <a:solidFill>
                  <a:schemeClr val="tx1"/>
                </a:solidFill>
              </a:rPr>
              <a:t>加密算法的实现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34473" y="2613891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根据算法的本质分成两个</a:t>
            </a:r>
            <a:r>
              <a:rPr lang="zh-CN" altLang="en-US" dirty="0" smtClean="0"/>
              <a:t>部分</a:t>
            </a:r>
            <a:endParaRPr lang="en-US" altLang="zh-CN" dirty="0" smtClean="0"/>
          </a:p>
        </p:txBody>
      </p:sp>
      <p:sp>
        <p:nvSpPr>
          <p:cNvPr id="3" name="右箭头 2"/>
          <p:cNvSpPr/>
          <p:nvPr/>
        </p:nvSpPr>
        <p:spPr>
          <a:xfrm>
            <a:off x="2411268" y="3329050"/>
            <a:ext cx="720437" cy="19374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131705" y="324125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置换密码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303272" y="324125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棋盘密码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73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棋盘密码部分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6" y="2385118"/>
            <a:ext cx="2771429" cy="184761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7249" y="2015786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棋盘 </a:t>
            </a:r>
            <a:endParaRPr lang="zh-CN" altLang="en-US" dirty="0"/>
          </a:p>
        </p:txBody>
      </p:sp>
      <p:sp>
        <p:nvSpPr>
          <p:cNvPr id="6" name="下箭头 5"/>
          <p:cNvSpPr/>
          <p:nvPr/>
        </p:nvSpPr>
        <p:spPr>
          <a:xfrm>
            <a:off x="951406" y="2077959"/>
            <a:ext cx="124691" cy="24498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279" y="1710016"/>
            <a:ext cx="3790476" cy="119047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05083" y="1301542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遍历明文的字符串处理得到第一层密文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995" y="3467240"/>
            <a:ext cx="3961905" cy="280952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795770" y="2999200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遍历棋盘找对对应字符所处的的位置</a:t>
            </a:r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720" y="2077959"/>
            <a:ext cx="3495238" cy="4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棋盘密码部分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一些改进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8492"/>
            <a:ext cx="5780952" cy="99047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6" y="2854188"/>
            <a:ext cx="1942857" cy="12952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6" y="4149426"/>
            <a:ext cx="4400000" cy="214285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58013" y="2492423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数据结构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58013" y="2854188"/>
            <a:ext cx="5340823" cy="35189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301" y="2854188"/>
            <a:ext cx="4257143" cy="64761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932301" y="2464457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数据结构</a:t>
            </a:r>
            <a:r>
              <a:rPr lang="en-US" altLang="zh-CN" dirty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23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置换密码部分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9454" y="1597891"/>
            <a:ext cx="8552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给出的移位密码是一串字符串，根据字母序的关系，自然可以得到一个置换矩阵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比如‘</a:t>
            </a:r>
            <a:r>
              <a:rPr lang="en-US" altLang="zh-CN" dirty="0" smtClean="0"/>
              <a:t>ADFGVX</a:t>
            </a:r>
            <a:r>
              <a:rPr lang="zh-CN" altLang="en-US" dirty="0" smtClean="0"/>
              <a:t>’作为移位密码，相应的置换矩阵就是</a:t>
            </a:r>
            <a:r>
              <a:rPr lang="en-US" altLang="zh-CN" dirty="0" smtClean="0"/>
              <a:t>[ 0 1 2 3 4 5]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</a:t>
            </a:r>
            <a:r>
              <a:rPr lang="zh-CN" altLang="en-US" dirty="0" smtClean="0"/>
              <a:t>‘</a:t>
            </a:r>
            <a:r>
              <a:rPr lang="en-US" altLang="zh-CN" dirty="0" smtClean="0"/>
              <a:t>OVER</a:t>
            </a:r>
            <a:r>
              <a:rPr lang="zh-CN" altLang="en-US" dirty="0" smtClean="0"/>
              <a:t>’作为移位密码，相应的置换矩阵就是 </a:t>
            </a:r>
            <a:r>
              <a:rPr lang="en-US" altLang="zh-CN" dirty="0" smtClean="0"/>
              <a:t>[ 1 3 0 2]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974" y="2649762"/>
            <a:ext cx="4857143" cy="359047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26473" y="4064000"/>
            <a:ext cx="6114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二维数组</a:t>
            </a:r>
            <a:r>
              <a:rPr lang="en-US" altLang="zh-CN" dirty="0" err="1" smtClean="0"/>
              <a:t>dob</a:t>
            </a:r>
            <a:r>
              <a:rPr lang="en-US" altLang="zh-CN" dirty="0" smtClean="0"/>
              <a:t>[ ][ ]</a:t>
            </a:r>
            <a:r>
              <a:rPr lang="zh-CN" altLang="en-US" dirty="0" smtClean="0"/>
              <a:t>已经将一级密码按行优先方式依次填入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二维数</a:t>
            </a:r>
            <a:r>
              <a:rPr lang="zh-CN" altLang="en-US" dirty="0" smtClean="0"/>
              <a:t>组</a:t>
            </a:r>
            <a:r>
              <a:rPr lang="en-US" altLang="zh-CN" dirty="0" err="1" smtClean="0"/>
              <a:t>dob</a:t>
            </a:r>
            <a:r>
              <a:rPr lang="en-US" altLang="zh-CN" dirty="0" smtClean="0"/>
              <a:t>[ ][ ]</a:t>
            </a:r>
            <a:r>
              <a:rPr lang="zh-CN" altLang="en-US" dirty="0" smtClean="0"/>
              <a:t>每行的长度与移位密码长度相同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列的高度同时取决于一级密码的长度以及移位密码长度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06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ADFGVX</a:t>
            </a:r>
            <a:r>
              <a:rPr lang="zh-CN" altLang="en-US" dirty="0" smtClean="0">
                <a:solidFill>
                  <a:schemeClr val="tx1"/>
                </a:solidFill>
              </a:rPr>
              <a:t>解密算法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62545" y="2604654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同样分为</a:t>
            </a:r>
            <a:r>
              <a:rPr lang="zh-CN" altLang="en-US" dirty="0" smtClean="0"/>
              <a:t>两</a:t>
            </a:r>
            <a:r>
              <a:rPr lang="zh-CN" altLang="en-US" dirty="0"/>
              <a:t>部分</a:t>
            </a:r>
          </a:p>
        </p:txBody>
      </p:sp>
      <p:sp>
        <p:nvSpPr>
          <p:cNvPr id="5" name="右箭头 4"/>
          <p:cNvSpPr/>
          <p:nvPr/>
        </p:nvSpPr>
        <p:spPr>
          <a:xfrm>
            <a:off x="3621315" y="3347522"/>
            <a:ext cx="720437" cy="19374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599764" y="325973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解棋盘密码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922108" y="325973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解置换密码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68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解置换密码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9296"/>
            <a:ext cx="7371428" cy="382857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73018" y="4036291"/>
            <a:ext cx="4682837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5855855" y="2512291"/>
            <a:ext cx="1515573" cy="15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860145" y="1921164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由于密文是按列输出的，所以在已知移位</a:t>
            </a:r>
            <a:endParaRPr lang="en-US" altLang="zh-CN" dirty="0" smtClean="0"/>
          </a:p>
          <a:p>
            <a:r>
              <a:rPr lang="zh-CN" altLang="en-US" dirty="0" smtClean="0"/>
              <a:t>密码长度的情况下通过每次加上一个移位</a:t>
            </a:r>
            <a:endParaRPr lang="en-US" altLang="zh-CN" dirty="0" smtClean="0"/>
          </a:p>
          <a:p>
            <a:r>
              <a:rPr lang="zh-CN" altLang="en-US" dirty="0" smtClean="0"/>
              <a:t>密码长度的距离来形成一级密文。</a:t>
            </a:r>
            <a:endParaRPr lang="en-US" altLang="zh-CN" dirty="0" smtClean="0"/>
          </a:p>
        </p:txBody>
      </p:sp>
      <p:sp>
        <p:nvSpPr>
          <p:cNvPr id="10" name="矩形 9"/>
          <p:cNvSpPr/>
          <p:nvPr/>
        </p:nvSpPr>
        <p:spPr>
          <a:xfrm>
            <a:off x="849745" y="4525818"/>
            <a:ext cx="6521683" cy="28632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箭头连接符 11"/>
          <p:cNvCxnSpPr>
            <a:stCxn id="10" idx="3"/>
          </p:cNvCxnSpPr>
          <p:nvPr/>
        </p:nvCxnSpPr>
        <p:spPr>
          <a:xfrm>
            <a:off x="7371428" y="4668982"/>
            <a:ext cx="858172" cy="429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8229600" y="5103201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处理按列输出时每列长度不同的情况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8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解棋盘密码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6" y="1975663"/>
            <a:ext cx="5342857" cy="122857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0376" y="1496291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只要将一级密码两两一组再根据密码表得到对应字符即可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74" y="4138301"/>
            <a:ext cx="5704762" cy="196190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50376" y="3768969"/>
            <a:ext cx="8029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使用一个</a:t>
            </a:r>
            <a:r>
              <a:rPr lang="en-US" altLang="zh-CN" dirty="0" smtClean="0"/>
              <a:t>26</a:t>
            </a:r>
            <a:r>
              <a:rPr lang="zh-CN" altLang="en-US" dirty="0" smtClean="0"/>
              <a:t>*</a:t>
            </a:r>
            <a:r>
              <a:rPr lang="en-US" altLang="zh-CN" dirty="0" smtClean="0"/>
              <a:t>26</a:t>
            </a:r>
            <a:r>
              <a:rPr lang="zh-CN" altLang="en-US" dirty="0" smtClean="0"/>
              <a:t>的字符数组来替代原来</a:t>
            </a:r>
            <a:r>
              <a:rPr lang="en-US" altLang="zh-CN" dirty="0" smtClean="0"/>
              <a:t>6</a:t>
            </a:r>
            <a:r>
              <a:rPr lang="zh-CN" altLang="en-US" dirty="0" smtClean="0"/>
              <a:t>*</a:t>
            </a:r>
            <a:r>
              <a:rPr lang="en-US" altLang="zh-CN" dirty="0" smtClean="0"/>
              <a:t>6</a:t>
            </a:r>
            <a:r>
              <a:rPr lang="zh-CN" altLang="en-US" dirty="0" smtClean="0"/>
              <a:t>的密码表，从而做到地址的直接索引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03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古典密码学简介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1200" y="2124364"/>
            <a:ext cx="90140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归根结底只有两种基本操作：置换和代换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置换：不改变明文的字符，只改变明文的排列方式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代换：不改变明文的顺序，而会根据一定的映射方式将明文中的字符代换为其他内容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ADFGVX</a:t>
            </a:r>
            <a:r>
              <a:rPr lang="zh-CN" altLang="en-US" dirty="0" smtClean="0"/>
              <a:t>密码综合了这两种基本操作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97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ADFGVX</a:t>
            </a:r>
            <a:r>
              <a:rPr lang="zh-CN" altLang="en-US" dirty="0" smtClean="0">
                <a:solidFill>
                  <a:schemeClr val="tx1"/>
                </a:solidFill>
              </a:rPr>
              <a:t>密码的可靠性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4255" y="2179782"/>
            <a:ext cx="99245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首先，</a:t>
            </a:r>
            <a:r>
              <a:rPr lang="en-US" altLang="zh-CN" dirty="0" smtClean="0"/>
              <a:t>ADFGVX</a:t>
            </a:r>
            <a:r>
              <a:rPr lang="zh-CN" altLang="en-US" dirty="0" smtClean="0"/>
              <a:t>同时利用了代换与置换，判断一分密文是否使用了</a:t>
            </a:r>
            <a:r>
              <a:rPr lang="en-US" altLang="zh-CN" dirty="0" smtClean="0"/>
              <a:t>ADFGVX</a:t>
            </a:r>
            <a:r>
              <a:rPr lang="zh-CN" altLang="en-US" dirty="0" smtClean="0"/>
              <a:t>密码本身就很困难</a:t>
            </a:r>
            <a:endParaRPr lang="en-US" altLang="zh-CN" dirty="0" smtClean="0"/>
          </a:p>
          <a:p>
            <a:r>
              <a:rPr lang="en-US" altLang="zh-CN" dirty="0" smtClean="0"/>
              <a:t>ADFGVX</a:t>
            </a:r>
            <a:r>
              <a:rPr lang="zh-CN" altLang="en-US" dirty="0" smtClean="0"/>
              <a:t>密码算法虽然形成的密文中只有</a:t>
            </a:r>
            <a:r>
              <a:rPr lang="en-US" altLang="zh-CN" dirty="0" smtClean="0"/>
              <a:t>6</a:t>
            </a:r>
            <a:r>
              <a:rPr lang="zh-CN" altLang="en-US" dirty="0" smtClean="0"/>
              <a:t>个字母，可以断定使用了代换，带具体的代换算法本身</a:t>
            </a:r>
            <a:endParaRPr lang="en-US" altLang="zh-CN" dirty="0" smtClean="0"/>
          </a:p>
          <a:p>
            <a:r>
              <a:rPr lang="zh-CN" altLang="en-US" dirty="0" smtClean="0"/>
              <a:t>就很多，加上代换后的密文经过了置换处理，则更难看出代换是使用了</a:t>
            </a:r>
            <a:r>
              <a:rPr lang="en-US" altLang="zh-CN" dirty="0" err="1" smtClean="0"/>
              <a:t>polybius</a:t>
            </a:r>
            <a:r>
              <a:rPr lang="zh-CN" altLang="en-US" dirty="0" smtClean="0"/>
              <a:t>代换。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即使知道一串密文是</a:t>
            </a:r>
            <a:r>
              <a:rPr lang="en-US" altLang="zh-CN" dirty="0" smtClean="0"/>
              <a:t>ADFGVX</a:t>
            </a:r>
            <a:r>
              <a:rPr lang="zh-CN" altLang="en-US" dirty="0" smtClean="0"/>
              <a:t>加密，定期更换的密码表和移位密码也可以保障安全性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98398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ADFGVX</a:t>
            </a:r>
            <a:r>
              <a:rPr lang="zh-CN" altLang="en-US" dirty="0" smtClean="0">
                <a:solidFill>
                  <a:schemeClr val="tx1"/>
                </a:solidFill>
              </a:rPr>
              <a:t>密码的可靠性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1127" y="1764145"/>
            <a:ext cx="657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在已知密码表，移位密码未知的情况下，暴力破解</a:t>
            </a:r>
            <a:r>
              <a:rPr lang="en-US" altLang="zh-CN" dirty="0" smtClean="0"/>
              <a:t>ADFGVX</a:t>
            </a:r>
            <a:r>
              <a:rPr lang="zh-CN" altLang="en-US" dirty="0" smtClean="0"/>
              <a:t>密码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91127" y="2299854"/>
            <a:ext cx="9770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由于通过密码表形成的密文按行放入到一个二维数组中并按列取出，因此，并不能直接先通过</a:t>
            </a:r>
            <a:endParaRPr lang="en-US" altLang="zh-CN" dirty="0" smtClean="0"/>
          </a:p>
          <a:p>
            <a:r>
              <a:rPr lang="zh-CN" altLang="en-US" dirty="0"/>
              <a:t>密码</a:t>
            </a:r>
            <a:r>
              <a:rPr lang="zh-CN" altLang="en-US" dirty="0" smtClean="0"/>
              <a:t>表代换前的字母，所以从从只能暴力的角度，唯一的办法从长度为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的置换矩阵开始，每次</a:t>
            </a:r>
            <a:endParaRPr lang="en-US" altLang="zh-CN" dirty="0" smtClean="0"/>
          </a:p>
          <a:p>
            <a:r>
              <a:rPr lang="zh-CN" altLang="en-US" dirty="0"/>
              <a:t>都要</a:t>
            </a:r>
            <a:r>
              <a:rPr lang="zh-CN" altLang="en-US" dirty="0" smtClean="0"/>
              <a:t>遍历</a:t>
            </a:r>
            <a:r>
              <a:rPr lang="en-US" altLang="zh-CN" dirty="0" smtClean="0"/>
              <a:t>K!</a:t>
            </a:r>
            <a:r>
              <a:rPr lang="zh-CN" altLang="en-US" dirty="0" smtClean="0"/>
              <a:t>种可能，代价为指数级。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74255" y="3990109"/>
            <a:ext cx="9892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在已知移位密码，未知密码表的情况下，则只需要遍历密码表所有可能的情况即可，代价为</a:t>
            </a:r>
            <a:r>
              <a:rPr lang="en-US" altLang="zh-CN" dirty="0" smtClean="0"/>
              <a:t>26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r>
              <a:rPr lang="zh-CN" altLang="en-US" dirty="0" smtClean="0"/>
              <a:t>，同样巨大，几乎不可能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594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36509" y="2833645"/>
            <a:ext cx="47820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介绍</a:t>
            </a:r>
            <a:r>
              <a:rPr lang="en-US" altLang="zh-CN" dirty="0" smtClean="0"/>
              <a:t>ADFGVX</a:t>
            </a:r>
            <a:r>
              <a:rPr lang="zh-CN" altLang="en-US" dirty="0" smtClean="0"/>
              <a:t>密码算法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加密算法</a:t>
            </a:r>
            <a:r>
              <a:rPr lang="zh-CN" altLang="en-US" dirty="0" smtClean="0"/>
              <a:t>的实现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解密</a:t>
            </a:r>
            <a:r>
              <a:rPr lang="zh-CN" altLang="en-US" dirty="0" smtClean="0"/>
              <a:t>算法的</a:t>
            </a:r>
            <a:r>
              <a:rPr lang="zh-CN" altLang="en-US" dirty="0" smtClean="0"/>
              <a:t>实现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古典密码学简介以及</a:t>
            </a:r>
            <a:r>
              <a:rPr lang="en-US" altLang="zh-CN" dirty="0" smtClean="0"/>
              <a:t>ADFGVX</a:t>
            </a:r>
            <a:r>
              <a:rPr lang="zh-CN" altLang="en-US" dirty="0"/>
              <a:t>密码</a:t>
            </a:r>
            <a:r>
              <a:rPr lang="zh-CN" altLang="en-US" dirty="0" smtClean="0"/>
              <a:t>的可靠性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094181" y="2225962"/>
            <a:ext cx="1200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目录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7376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754909" y="2604655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移位密码中可以出现重复的字符串码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11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Autofit/>
          </a:bodyPr>
          <a:lstStyle/>
          <a:p>
            <a:r>
              <a:rPr lang="en-US" altLang="zh-CN" sz="4000" dirty="0" smtClean="0">
                <a:solidFill>
                  <a:schemeClr val="tx1"/>
                </a:solidFill>
              </a:rPr>
              <a:t>ADFGVX</a:t>
            </a:r>
            <a:r>
              <a:rPr lang="zh-CN" altLang="en-US" sz="4000" dirty="0" smtClean="0">
                <a:solidFill>
                  <a:schemeClr val="tx1"/>
                </a:solidFill>
              </a:rPr>
              <a:t>算法</a:t>
            </a:r>
            <a:endParaRPr lang="ko-KR" altLang="en-US" sz="4000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5527" y="2272145"/>
            <a:ext cx="5301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1918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月由德国上校弗里茨雾发明</a:t>
            </a:r>
            <a:r>
              <a:rPr lang="en-US" altLang="zh-CN" dirty="0" smtClean="0"/>
              <a:t>ADFGX</a:t>
            </a:r>
            <a:r>
              <a:rPr lang="zh-CN" altLang="en-US" dirty="0" smtClean="0"/>
              <a:t>算法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1918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月补充了字母</a:t>
            </a:r>
            <a:r>
              <a:rPr lang="en-US" altLang="zh-CN" dirty="0" smtClean="0"/>
              <a:t>V</a:t>
            </a:r>
            <a:r>
              <a:rPr lang="zh-CN" altLang="en-US" dirty="0" smtClean="0"/>
              <a:t>形成最终的</a:t>
            </a:r>
            <a:r>
              <a:rPr lang="en-US" altLang="zh-CN" dirty="0" smtClean="0"/>
              <a:t>ADFGVX</a:t>
            </a:r>
            <a:r>
              <a:rPr lang="zh-CN" altLang="en-US" dirty="0" smtClean="0"/>
              <a:t>算法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19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摩斯电码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272" y="1480704"/>
            <a:ext cx="8890000" cy="40259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35709" y="2429164"/>
            <a:ext cx="20489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‘</a:t>
            </a:r>
            <a:r>
              <a:rPr lang="en-US" altLang="zh-CN" dirty="0" smtClean="0"/>
              <a:t>.</a:t>
            </a:r>
            <a:r>
              <a:rPr lang="zh-CN" altLang="en-US" dirty="0" smtClean="0"/>
              <a:t>’ </a:t>
            </a:r>
            <a:r>
              <a:rPr lang="en-US" altLang="zh-CN" dirty="0" smtClean="0"/>
              <a:t>: </a:t>
            </a:r>
            <a:r>
              <a:rPr lang="zh-CN" altLang="en-US" dirty="0" smtClean="0"/>
              <a:t>读 </a:t>
            </a:r>
            <a:r>
              <a:rPr lang="en-US" altLang="zh-CN" dirty="0" smtClean="0"/>
              <a:t>Di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1t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‘</a:t>
            </a:r>
            <a:r>
              <a:rPr lang="en-US" altLang="zh-CN" dirty="0" smtClean="0"/>
              <a:t>-</a:t>
            </a:r>
            <a:r>
              <a:rPr lang="zh-CN" altLang="en-US" dirty="0" smtClean="0"/>
              <a:t>’</a:t>
            </a:r>
            <a:r>
              <a:rPr lang="en-US" altLang="zh-CN" dirty="0" smtClean="0"/>
              <a:t>: </a:t>
            </a:r>
            <a:r>
              <a:rPr lang="zh-CN" altLang="en-US" dirty="0" smtClean="0"/>
              <a:t>读 </a:t>
            </a:r>
            <a:r>
              <a:rPr lang="en-US" altLang="zh-CN" dirty="0" smtClean="0"/>
              <a:t>Da~~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3t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955636" y="5985164"/>
            <a:ext cx="530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比如‘</a:t>
            </a:r>
            <a:r>
              <a:rPr lang="en-US" altLang="zh-CN" dirty="0" smtClean="0"/>
              <a:t>**_**_*___**_*</a:t>
            </a:r>
            <a:r>
              <a:rPr lang="zh-CN" altLang="en-US" dirty="0" smtClean="0"/>
              <a:t>’就表示‘</a:t>
            </a:r>
            <a:r>
              <a:rPr lang="en-US" altLang="zh-CN" dirty="0" smtClean="0"/>
              <a:t>ERROR</a:t>
            </a:r>
            <a:r>
              <a:rPr lang="zh-CN" altLang="en-US" dirty="0" smtClean="0"/>
              <a:t>’（这里</a:t>
            </a:r>
            <a:r>
              <a:rPr lang="en-US" altLang="zh-CN" dirty="0" smtClean="0"/>
              <a:t>’*’</a:t>
            </a:r>
            <a:r>
              <a:rPr lang="zh-CN" altLang="en-US" dirty="0" smtClean="0"/>
              <a:t>代表‘</a:t>
            </a:r>
            <a:r>
              <a:rPr lang="en-US" altLang="zh-CN" dirty="0" smtClean="0"/>
              <a:t>.</a:t>
            </a:r>
            <a:r>
              <a:rPr lang="zh-CN" altLang="en-US" dirty="0" smtClean="0"/>
              <a:t>’）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83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Autofit/>
          </a:bodyPr>
          <a:lstStyle/>
          <a:p>
            <a:r>
              <a:rPr lang="en-US" altLang="zh-CN" sz="4000" dirty="0" smtClean="0">
                <a:solidFill>
                  <a:schemeClr val="tx1"/>
                </a:solidFill>
              </a:rPr>
              <a:t>ADFGVX</a:t>
            </a:r>
            <a:r>
              <a:rPr lang="zh-CN" altLang="en-US" sz="4000" dirty="0" smtClean="0">
                <a:solidFill>
                  <a:schemeClr val="tx1"/>
                </a:solidFill>
              </a:rPr>
              <a:t>算法</a:t>
            </a:r>
            <a:endParaRPr lang="ko-KR" altLang="en-US" sz="4000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5527" y="2272145"/>
            <a:ext cx="77668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1918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月由德国上校弗里茨雾发明</a:t>
            </a:r>
            <a:r>
              <a:rPr lang="en-US" altLang="zh-CN" dirty="0" smtClean="0"/>
              <a:t>ADFGX</a:t>
            </a:r>
            <a:r>
              <a:rPr lang="zh-CN" altLang="en-US" dirty="0" smtClean="0"/>
              <a:t>算法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1918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月补充了字母</a:t>
            </a:r>
            <a:r>
              <a:rPr lang="en-US" altLang="zh-CN" dirty="0" smtClean="0"/>
              <a:t>V</a:t>
            </a:r>
            <a:r>
              <a:rPr lang="zh-CN" altLang="en-US" dirty="0" smtClean="0"/>
              <a:t>形成最终的</a:t>
            </a:r>
            <a:r>
              <a:rPr lang="en-US" altLang="zh-CN" dirty="0" smtClean="0"/>
              <a:t>ADFGVX</a:t>
            </a:r>
            <a:r>
              <a:rPr lang="zh-CN" altLang="en-US" dirty="0" smtClean="0"/>
              <a:t>算法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本质</a:t>
            </a:r>
            <a:r>
              <a:rPr lang="zh-CN" altLang="en-US" dirty="0" smtClean="0"/>
              <a:t>上</a:t>
            </a:r>
            <a:r>
              <a:rPr lang="zh-CN" altLang="en-US" dirty="0"/>
              <a:t>是</a:t>
            </a:r>
            <a:r>
              <a:rPr lang="zh-CN" altLang="en-US" dirty="0" smtClean="0"/>
              <a:t>由</a:t>
            </a:r>
            <a:r>
              <a:rPr lang="en-US" altLang="zh-CN" dirty="0" err="1" smtClean="0"/>
              <a:t>polybius</a:t>
            </a:r>
            <a:r>
              <a:rPr lang="zh-CN" altLang="en-US" dirty="0" smtClean="0"/>
              <a:t>密码以及置换密码的组合（两者都是古典密码算法）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71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Polybius</a:t>
            </a:r>
            <a:r>
              <a:rPr lang="zh-CN" altLang="en-US" dirty="0" smtClean="0">
                <a:solidFill>
                  <a:schemeClr val="tx1"/>
                </a:solidFill>
              </a:rPr>
              <a:t>密码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（也叫棋盘密码）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191491" y="2013527"/>
            <a:ext cx="6244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产生于公元前两世纪的希腊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核心</a:t>
            </a:r>
            <a:r>
              <a:rPr lang="zh-CN" altLang="en-US" dirty="0" smtClean="0"/>
              <a:t>思想就是将传递信息的字符填在在一个二维表格中，</a:t>
            </a:r>
            <a:endParaRPr lang="en-US" altLang="zh-CN" dirty="0"/>
          </a:p>
          <a:p>
            <a:r>
              <a:rPr lang="zh-CN" altLang="en-US" dirty="0" smtClean="0"/>
              <a:t>将该字符转化为其所处的二维表格的横纵坐标的组合</a:t>
            </a:r>
            <a:endParaRPr lang="en-US" altLang="zh-CN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257" y="3816654"/>
            <a:ext cx="53149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置换密码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14400" y="2059709"/>
            <a:ext cx="5320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是一种不改变明文</a:t>
            </a:r>
            <a:r>
              <a:rPr lang="zh-CN" altLang="en-US" dirty="0" smtClean="0"/>
              <a:t>只将明文</a:t>
            </a:r>
            <a:r>
              <a:rPr lang="zh-CN" altLang="en-US" dirty="0" smtClean="0"/>
              <a:t>重新排列的密码算法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排列</a:t>
            </a:r>
            <a:r>
              <a:rPr lang="zh-CN" altLang="en-US" dirty="0" smtClean="0"/>
              <a:t>方式由置换矩阵决定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157" y="2059709"/>
            <a:ext cx="2433729" cy="139209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283855" y="3676073"/>
            <a:ext cx="60773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具体操作：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、将明文字符串按行优先的方式依次写到一个二维数组中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、按置换矩阵给出的顺序按列输出二维数组中的内容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182255" y="5320145"/>
            <a:ext cx="607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这里的置换矩阵就是一个</a:t>
            </a:r>
            <a:r>
              <a:rPr lang="en-US" altLang="zh-CN" dirty="0" smtClean="0"/>
              <a:t>1</a:t>
            </a:r>
            <a:r>
              <a:rPr lang="zh-CN" altLang="en-US" dirty="0" smtClean="0"/>
              <a:t>*</a:t>
            </a:r>
            <a:r>
              <a:rPr lang="en-US" altLang="zh-CN" dirty="0" smtClean="0"/>
              <a:t>n</a:t>
            </a:r>
            <a:r>
              <a:rPr lang="zh-CN" altLang="en-US" dirty="0" smtClean="0"/>
              <a:t>的矩阵，形如</a:t>
            </a:r>
            <a:r>
              <a:rPr lang="en-US" altLang="zh-CN" dirty="0" err="1" smtClean="0"/>
              <a:t>Dn</a:t>
            </a:r>
            <a:r>
              <a:rPr lang="en-US" altLang="zh-CN" dirty="0" smtClean="0"/>
              <a:t> = [0 2 1 4 3]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34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Autofit/>
          </a:bodyPr>
          <a:lstStyle/>
          <a:p>
            <a:r>
              <a:rPr lang="en-US" altLang="zh-CN" sz="4000" dirty="0" smtClean="0">
                <a:solidFill>
                  <a:schemeClr val="tx1"/>
                </a:solidFill>
              </a:rPr>
              <a:t>ADFGVX</a:t>
            </a:r>
            <a:r>
              <a:rPr lang="zh-CN" altLang="en-US" sz="4000" dirty="0" smtClean="0">
                <a:solidFill>
                  <a:schemeClr val="tx1"/>
                </a:solidFill>
              </a:rPr>
              <a:t>算法</a:t>
            </a:r>
            <a:endParaRPr lang="ko-KR" altLang="en-US" sz="4000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5527" y="2272145"/>
            <a:ext cx="77668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1918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月由德国上校弗里茨雾发明</a:t>
            </a:r>
            <a:r>
              <a:rPr lang="en-US" altLang="zh-CN" dirty="0" smtClean="0"/>
              <a:t>ADFGX</a:t>
            </a:r>
            <a:r>
              <a:rPr lang="zh-CN" altLang="en-US" dirty="0" smtClean="0"/>
              <a:t>算法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1918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月补充了字母</a:t>
            </a:r>
            <a:r>
              <a:rPr lang="en-US" altLang="zh-CN" dirty="0" smtClean="0"/>
              <a:t>V</a:t>
            </a:r>
            <a:r>
              <a:rPr lang="zh-CN" altLang="en-US" dirty="0" smtClean="0"/>
              <a:t>形成最终的</a:t>
            </a:r>
            <a:r>
              <a:rPr lang="en-US" altLang="zh-CN" dirty="0" smtClean="0"/>
              <a:t>ADFGVX</a:t>
            </a:r>
            <a:r>
              <a:rPr lang="zh-CN" altLang="en-US" dirty="0" smtClean="0"/>
              <a:t>算法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本质</a:t>
            </a:r>
            <a:r>
              <a:rPr lang="zh-CN" altLang="en-US" dirty="0" smtClean="0"/>
              <a:t>上</a:t>
            </a:r>
            <a:r>
              <a:rPr lang="zh-CN" altLang="en-US" dirty="0"/>
              <a:t>是</a:t>
            </a:r>
            <a:r>
              <a:rPr lang="zh-CN" altLang="en-US" dirty="0" smtClean="0"/>
              <a:t>由</a:t>
            </a:r>
            <a:r>
              <a:rPr lang="en-US" altLang="zh-CN" dirty="0" err="1" smtClean="0"/>
              <a:t>polybius</a:t>
            </a:r>
            <a:r>
              <a:rPr lang="zh-CN" altLang="en-US" dirty="0" smtClean="0"/>
              <a:t>密码以及置换密码的组合（两者都是古典密码算法）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ADFGX</a:t>
            </a:r>
            <a:r>
              <a:rPr lang="zh-CN" altLang="en-US" dirty="0" smtClean="0"/>
              <a:t>密码算法中为什么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和</a:t>
            </a:r>
            <a:r>
              <a:rPr lang="en-US" altLang="zh-CN" dirty="0" smtClean="0"/>
              <a:t>j</a:t>
            </a:r>
            <a:r>
              <a:rPr lang="zh-CN" altLang="en-US" dirty="0" smtClean="0"/>
              <a:t>可以看做同一个密码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01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标准不同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46909" y="3315854"/>
            <a:ext cx="62568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德文中将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和</a:t>
            </a:r>
            <a:r>
              <a:rPr lang="en-US" altLang="zh-CN" dirty="0" smtClean="0"/>
              <a:t>j</a:t>
            </a:r>
            <a:r>
              <a:rPr lang="zh-CN" altLang="en-US" dirty="0"/>
              <a:t>视作</a:t>
            </a:r>
            <a:r>
              <a:rPr lang="zh-CN" altLang="en-US" dirty="0" smtClean="0"/>
              <a:t>同一个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法文中将</a:t>
            </a:r>
            <a:r>
              <a:rPr lang="en-US" altLang="zh-CN" dirty="0" smtClean="0"/>
              <a:t>k</a:t>
            </a:r>
            <a:r>
              <a:rPr lang="zh-CN" altLang="en-US" dirty="0" smtClean="0"/>
              <a:t>和</a:t>
            </a:r>
            <a:r>
              <a:rPr lang="en-US" altLang="zh-CN" dirty="0" smtClean="0"/>
              <a:t>w</a:t>
            </a:r>
            <a:r>
              <a:rPr lang="zh-CN" altLang="en-US" dirty="0" smtClean="0"/>
              <a:t>看做同一</a:t>
            </a:r>
            <a:r>
              <a:rPr lang="zh-CN" altLang="en-US" dirty="0" smtClean="0"/>
              <a:t>个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英文一般舍去</a:t>
            </a:r>
            <a:r>
              <a:rPr lang="en-US" altLang="zh-CN" dirty="0" smtClean="0"/>
              <a:t>z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意文中由于只有</a:t>
            </a:r>
            <a:r>
              <a:rPr lang="en-US" altLang="zh-CN" dirty="0" smtClean="0"/>
              <a:t>21</a:t>
            </a:r>
            <a:r>
              <a:rPr lang="zh-CN" altLang="en-US" dirty="0" smtClean="0"/>
              <a:t>个字母</a:t>
            </a:r>
            <a:r>
              <a:rPr lang="zh-CN" altLang="en-US" dirty="0" smtClean="0"/>
              <a:t>，</a:t>
            </a:r>
            <a:r>
              <a:rPr lang="zh-CN" altLang="en-US" dirty="0"/>
              <a:t>还加入了</a:t>
            </a:r>
            <a:r>
              <a:rPr lang="zh-CN" altLang="en-US" dirty="0" smtClean="0"/>
              <a:t>一些罗马字母作补充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44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948</Words>
  <Application>Microsoft Office PowerPoint</Application>
  <PresentationFormat>宽屏</PresentationFormat>
  <Paragraphs>101</Paragraphs>
  <Slides>20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맑은 고딕</vt:lpstr>
      <vt:lpstr>等线</vt:lpstr>
      <vt:lpstr>等线 Light</vt:lpstr>
      <vt:lpstr>宋体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28</cp:revision>
  <dcterms:created xsi:type="dcterms:W3CDTF">2019-04-21T01:51:15Z</dcterms:created>
  <dcterms:modified xsi:type="dcterms:W3CDTF">2019-04-21T12:44:15Z</dcterms:modified>
</cp:coreProperties>
</file>