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6" r:id="rId2"/>
    <p:sldId id="307" r:id="rId3"/>
    <p:sldId id="310" r:id="rId4"/>
    <p:sldId id="321" r:id="rId5"/>
    <p:sldId id="308" r:id="rId6"/>
    <p:sldId id="319" r:id="rId7"/>
    <p:sldId id="329" r:id="rId8"/>
    <p:sldId id="311" r:id="rId9"/>
    <p:sldId id="331" r:id="rId10"/>
    <p:sldId id="315" r:id="rId11"/>
    <p:sldId id="317" r:id="rId12"/>
    <p:sldId id="318" r:id="rId13"/>
    <p:sldId id="312" r:id="rId14"/>
    <p:sldId id="320" r:id="rId15"/>
    <p:sldId id="314" r:id="rId16"/>
    <p:sldId id="313" r:id="rId17"/>
    <p:sldId id="323" r:id="rId18"/>
    <p:sldId id="330" r:id="rId19"/>
    <p:sldId id="324" r:id="rId20"/>
    <p:sldId id="327" r:id="rId21"/>
  </p:sldIdLst>
  <p:sldSz cx="6858000" cy="51435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C9AE"/>
    <a:srgbClr val="9966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870" y="57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321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CDB1E-9234-4DE3-B1B0-A3145D9229B4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A8746-F1BF-4756-BE87-F7DCC251C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621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472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759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92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14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681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228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646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973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58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932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72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63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45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52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22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299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222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324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8746-F1BF-4756-BE87-F7DCC251CE0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17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2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2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823" y="1849636"/>
            <a:ext cx="3186354" cy="378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64904" y="2645788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b="1" dirty="0">
                <a:cs typeface="+mn-ea"/>
              </a:rPr>
              <a:t>宋天惠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89829" y="1884481"/>
            <a:ext cx="30783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</a:rPr>
              <a:t>南京大学问题求解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1076256" y="1076303"/>
            <a:ext cx="4897069" cy="2412784"/>
            <a:chOff x="1435008" y="577820"/>
            <a:chExt cx="6529425" cy="3217045"/>
          </a:xfrm>
        </p:grpSpPr>
        <p:sp>
          <p:nvSpPr>
            <p:cNvPr id="8" name="矩形 7"/>
            <p:cNvSpPr/>
            <p:nvPr/>
          </p:nvSpPr>
          <p:spPr>
            <a:xfrm>
              <a:off x="1835696" y="915566"/>
              <a:ext cx="5472608" cy="252028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68198" y="637844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77543" y="2571750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015627" y="577820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35008" y="2975534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1812303" y="2224089"/>
            <a:ext cx="320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+mn-ea"/>
                <a:cs typeface="+mn-ea"/>
              </a:rPr>
              <a:t>通信系统</a:t>
            </a:r>
          </a:p>
        </p:txBody>
      </p:sp>
    </p:spTree>
    <p:extLst>
      <p:ext uri="{BB962C8B-B14F-4D97-AF65-F5344CB8AC3E}">
        <p14:creationId xmlns:p14="http://schemas.microsoft.com/office/powerpoint/2010/main" val="1908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1" dirty="0">
                  <a:cs typeface="+mn-ea"/>
                </a:rPr>
                <a:t>Optimal structure</a:t>
              </a:r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2C99940-DD81-46CE-B85A-04D754AB04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923" y="884521"/>
            <a:ext cx="4612285" cy="297323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8BB62A37-4D04-4C7C-9D76-DFF71FB873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400" y="3848772"/>
            <a:ext cx="4386344" cy="477851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6B474F41-C1D5-4360-81C3-6DDBFD447046}"/>
              </a:ext>
            </a:extLst>
          </p:cNvPr>
          <p:cNvSpPr/>
          <p:nvPr/>
        </p:nvSpPr>
        <p:spPr>
          <a:xfrm>
            <a:off x="10145" y="1285743"/>
            <a:ext cx="194421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Making a choice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2143E68-9BF4-4CB0-B8B9-270DA5AE1A0F}"/>
              </a:ext>
            </a:extLst>
          </p:cNvPr>
          <p:cNvSpPr/>
          <p:nvPr/>
        </p:nvSpPr>
        <p:spPr>
          <a:xfrm>
            <a:off x="-40413" y="1868906"/>
            <a:ext cx="2523768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Given the best choice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A8E7EF6-2AA2-4959-9D65-B8930F0A88BB}"/>
              </a:ext>
            </a:extLst>
          </p:cNvPr>
          <p:cNvSpPr/>
          <p:nvPr/>
        </p:nvSpPr>
        <p:spPr>
          <a:xfrm>
            <a:off x="-49931" y="2321065"/>
            <a:ext cx="2613537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Space of subproblems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CFF68BF-39B3-477D-96F8-83D830C0332B}"/>
              </a:ext>
            </a:extLst>
          </p:cNvPr>
          <p:cNvSpPr txBox="1"/>
          <p:nvPr/>
        </p:nvSpPr>
        <p:spPr>
          <a:xfrm>
            <a:off x="3044825" y="2227263"/>
            <a:ext cx="65" cy="2077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sz="135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E9BE221-A4A5-4055-A88C-6093614BB4F4}"/>
              </a:ext>
            </a:extLst>
          </p:cNvPr>
          <p:cNvSpPr/>
          <p:nvPr/>
        </p:nvSpPr>
        <p:spPr>
          <a:xfrm>
            <a:off x="-75319" y="3240453"/>
            <a:ext cx="3296416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Cut-and-paste technique</a:t>
            </a:r>
            <a:endParaRPr lang="zh-CN" altLang="en-US" sz="2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7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1" dirty="0">
                  <a:cs typeface="+mn-ea"/>
                </a:rPr>
                <a:t>Optimal</a:t>
              </a:r>
              <a:r>
                <a:rPr lang="en-US" altLang="zh-CN" sz="1200" b="1" dirty="0">
                  <a:cs typeface="+mn-ea"/>
                </a:rPr>
                <a:t> </a:t>
              </a:r>
              <a:r>
                <a:rPr lang="en-US" altLang="zh-CN" sz="1050" b="1" dirty="0">
                  <a:cs typeface="+mn-ea"/>
                </a:rPr>
                <a:t>structure</a:t>
              </a:r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38AD4287-BC2D-4F50-B721-0B1D58C33ABF}"/>
              </a:ext>
            </a:extLst>
          </p:cNvPr>
          <p:cNvSpPr txBox="1"/>
          <p:nvPr/>
        </p:nvSpPr>
        <p:spPr>
          <a:xfrm>
            <a:off x="414974" y="1102334"/>
            <a:ext cx="6147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Montserrat Light"/>
              </a:rPr>
              <a:t>子问题空间：</a:t>
            </a:r>
            <a:endParaRPr lang="en-US" altLang="zh-CN" dirty="0">
              <a:solidFill>
                <a:srgbClr val="000000"/>
              </a:solidFill>
              <a:latin typeface="Montserrat Light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Montserrat Light"/>
              </a:rPr>
              <a:t>	</a:t>
            </a:r>
            <a:r>
              <a:rPr lang="zh-CN" altLang="en-US" dirty="0">
                <a:solidFill>
                  <a:srgbClr val="000000"/>
                </a:solidFill>
                <a:latin typeface="Montserrat Light"/>
              </a:rPr>
              <a:t>前</a:t>
            </a:r>
            <a:r>
              <a:rPr lang="en-US" altLang="zh-CN" dirty="0" err="1">
                <a:solidFill>
                  <a:srgbClr val="000000"/>
                </a:solidFill>
                <a:latin typeface="Montserrat Light"/>
              </a:rPr>
              <a:t>i</a:t>
            </a:r>
            <a:r>
              <a:rPr lang="zh-CN" altLang="en-US" dirty="0">
                <a:solidFill>
                  <a:srgbClr val="000000"/>
                </a:solidFill>
                <a:latin typeface="Montserrat Light"/>
              </a:rPr>
              <a:t>个设备，总宽带为</a:t>
            </a:r>
            <a:r>
              <a:rPr lang="en-US" altLang="zh-CN" dirty="0">
                <a:solidFill>
                  <a:srgbClr val="000000"/>
                </a:solidFill>
                <a:latin typeface="Montserrat Light"/>
              </a:rPr>
              <a:t>k</a:t>
            </a:r>
            <a:r>
              <a:rPr lang="zh-CN" altLang="en-US" dirty="0">
                <a:solidFill>
                  <a:srgbClr val="000000"/>
                </a:solidFill>
                <a:latin typeface="Montserrat Light"/>
              </a:rPr>
              <a:t>时的最优构成，即价格最小。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F034B8B-FA1E-479D-890F-D6B93F03857E}"/>
                  </a:ext>
                </a:extLst>
              </p:cNvPr>
              <p:cNvSpPr txBox="1"/>
              <p:nvPr/>
            </p:nvSpPr>
            <p:spPr>
              <a:xfrm>
                <a:off x="371277" y="2106365"/>
                <a:ext cx="5616624" cy="688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第</a:t>
                </a:r>
                <a:r>
                  <a:rPr lang="en-US" altLang="zh-CN" dirty="0" err="1"/>
                  <a:t>i</a:t>
                </a:r>
                <a:r>
                  <a:rPr lang="zh-CN" altLang="en-US" dirty="0"/>
                  <a:t>个选择：</a:t>
                </a:r>
                <a:endParaRPr lang="en-US" altLang="zh-CN" dirty="0"/>
              </a:p>
              <a:p>
                <a:r>
                  <a:rPr lang="en-US" altLang="zh-CN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F034B8B-FA1E-479D-890F-D6B93F038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77" y="2106365"/>
                <a:ext cx="5616624" cy="688394"/>
              </a:xfrm>
              <a:prstGeom prst="rect">
                <a:avLst/>
              </a:prstGeom>
              <a:blipFill>
                <a:blip r:embed="rId4"/>
                <a:stretch>
                  <a:fillRect l="-977" t="-7143" b="-44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669A428C-A196-46EE-8304-53470BE2FADB}"/>
              </a:ext>
            </a:extLst>
          </p:cNvPr>
          <p:cNvSpPr txBox="1"/>
          <p:nvPr/>
        </p:nvSpPr>
        <p:spPr>
          <a:xfrm>
            <a:off x="272003" y="3147702"/>
            <a:ext cx="656250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50" dirty="0"/>
              <a:t>要证：</a:t>
            </a:r>
            <a:endParaRPr lang="en-US" altLang="zh-CN" sz="1950" dirty="0"/>
          </a:p>
          <a:p>
            <a:r>
              <a:rPr lang="en-US" altLang="zh-CN" sz="1950" dirty="0"/>
              <a:t>	</a:t>
            </a:r>
            <a:r>
              <a:rPr lang="zh-CN" altLang="en-US" sz="1950" dirty="0"/>
              <a:t>前</a:t>
            </a:r>
            <a:r>
              <a:rPr lang="en-US" altLang="zh-CN" sz="1950" dirty="0" err="1"/>
              <a:t>i</a:t>
            </a:r>
            <a:r>
              <a:rPr lang="zh-CN" altLang="en-US" sz="1950" dirty="0"/>
              <a:t>个设备的最优方案 </a:t>
            </a:r>
            <a:endParaRPr lang="en-US" altLang="zh-CN" sz="1950" dirty="0"/>
          </a:p>
          <a:p>
            <a:r>
              <a:rPr lang="en-US" altLang="zh-CN" sz="1950" dirty="0"/>
              <a:t>		= </a:t>
            </a:r>
            <a:r>
              <a:rPr lang="zh-CN" altLang="en-US" sz="1950" dirty="0"/>
              <a:t>前</a:t>
            </a:r>
            <a:r>
              <a:rPr lang="en-US" altLang="zh-CN" sz="1950" dirty="0"/>
              <a:t>i-1</a:t>
            </a:r>
            <a:r>
              <a:rPr lang="zh-CN" altLang="en-US" sz="1950" dirty="0"/>
              <a:t>个设备的最优方案</a:t>
            </a:r>
            <a:r>
              <a:rPr lang="en-US" altLang="zh-CN" sz="1950" dirty="0"/>
              <a:t>+</a:t>
            </a:r>
            <a:r>
              <a:rPr lang="zh-CN" altLang="en-US" sz="1950" dirty="0"/>
              <a:t>第</a:t>
            </a:r>
            <a:r>
              <a:rPr lang="en-US" altLang="zh-CN" sz="1950" dirty="0" err="1"/>
              <a:t>i</a:t>
            </a:r>
            <a:r>
              <a:rPr lang="zh-CN" altLang="en-US" sz="1950" dirty="0"/>
              <a:t>个选择</a:t>
            </a:r>
          </a:p>
        </p:txBody>
      </p:sp>
    </p:spTree>
    <p:extLst>
      <p:ext uri="{BB962C8B-B14F-4D97-AF65-F5344CB8AC3E}">
        <p14:creationId xmlns:p14="http://schemas.microsoft.com/office/powerpoint/2010/main" val="387072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1" dirty="0">
                  <a:cs typeface="+mn-ea"/>
                </a:rPr>
                <a:t>Optimal structure</a:t>
              </a:r>
              <a:endParaRPr lang="zh-CN" altLang="en-US" sz="1050" b="1" dirty="0">
                <a:cs typeface="+mn-ea"/>
              </a:endParaRPr>
            </a:p>
          </p:txBody>
        </p:sp>
      </p:grpSp>
      <p:pic>
        <p:nvPicPr>
          <p:cNvPr id="36" name="图片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09164EFD-02D1-44FC-A6FC-CD68CDB0CFB0}"/>
                  </a:ext>
                </a:extLst>
              </p:cNvPr>
              <p:cNvSpPr txBox="1"/>
              <p:nvPr/>
            </p:nvSpPr>
            <p:spPr>
              <a:xfrm>
                <a:off x="566682" y="1221600"/>
                <a:ext cx="5832648" cy="2648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350" dirty="0"/>
                  <a:t>Proof by cut-and-paste:</a:t>
                </a:r>
              </a:p>
              <a:p>
                <a:endParaRPr lang="en-US" altLang="zh-CN" sz="1350" dirty="0"/>
              </a:p>
              <a:p>
                <a:r>
                  <a:rPr lang="en-US" altLang="zh-CN" sz="1350" dirty="0"/>
                  <a:t>	</a:t>
                </a:r>
                <a:r>
                  <a:rPr lang="zh-CN" altLang="en-US" sz="1350" dirty="0"/>
                  <a:t>总带宽为</a:t>
                </a:r>
                <a:r>
                  <a:rPr lang="en-US" altLang="zh-CN" sz="1350" dirty="0"/>
                  <a:t>k</a:t>
                </a:r>
                <a:r>
                  <a:rPr lang="zh-CN" altLang="en-US" sz="1350" dirty="0"/>
                  <a:t>时，前</a:t>
                </a:r>
                <a:r>
                  <a:rPr lang="en-US" altLang="zh-CN" sz="1350" dirty="0" err="1"/>
                  <a:t>i</a:t>
                </a:r>
                <a:r>
                  <a:rPr lang="zh-CN" altLang="en-US" sz="1350" dirty="0"/>
                  <a:t>个设备的最优方案为</a:t>
                </a:r>
                <a:r>
                  <a:rPr lang="en-US" altLang="zh-CN" sz="1350" dirty="0"/>
                  <a:t>A, </a:t>
                </a:r>
                <a:r>
                  <a:rPr lang="zh-CN" altLang="en-US" sz="1350" dirty="0"/>
                  <a:t>其前</a:t>
                </a:r>
                <a:r>
                  <a:rPr lang="en-US" altLang="zh-CN" sz="1350" dirty="0"/>
                  <a:t>i-1</a:t>
                </a:r>
                <a:r>
                  <a:rPr lang="zh-CN" altLang="en-US" sz="1350" dirty="0"/>
                  <a:t>个设备的子方案为</a:t>
                </a:r>
                <a:r>
                  <a:rPr lang="en-US" altLang="zh-CN" sz="1350" dirty="0"/>
                  <a:t>B, </a:t>
                </a:r>
                <a:r>
                  <a:rPr lang="zh-CN" altLang="en-US" sz="1350" dirty="0"/>
                  <a:t>总价为</a:t>
                </a:r>
                <a14:m>
                  <m:oMath xmlns:m="http://schemas.openxmlformats.org/officeDocument/2006/math"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1350" dirty="0"/>
                  <a:t>, </a:t>
                </a:r>
                <a:r>
                  <a:rPr lang="zh-CN" altLang="en-US" sz="1350" dirty="0"/>
                  <a:t>总带宽为</a:t>
                </a:r>
                <a14:m>
                  <m:oMath xmlns:m="http://schemas.openxmlformats.org/officeDocument/2006/math"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sz="1350" dirty="0"/>
              </a:p>
              <a:p>
                <a:endParaRPr lang="en-US" altLang="zh-CN" sz="1350" dirty="0"/>
              </a:p>
              <a:p>
                <a:endParaRPr lang="en-US" altLang="zh-CN" sz="1350" dirty="0"/>
              </a:p>
              <a:p>
                <a:r>
                  <a:rPr lang="en-US" altLang="zh-CN" sz="1350" dirty="0"/>
                  <a:t>Case1:		</a:t>
                </a:r>
                <a14:m>
                  <m:oMath xmlns:m="http://schemas.openxmlformats.org/officeDocument/2006/math"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1350" dirty="0"/>
              </a:p>
              <a:p>
                <a:r>
                  <a:rPr lang="en-US" altLang="zh-CN" sz="1350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35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135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altLang="zh-CN" sz="13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3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35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135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 sz="135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135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135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1350" dirty="0"/>
              </a:p>
              <a:p>
                <a:endParaRPr lang="en-US" altLang="zh-CN" sz="1350" dirty="0"/>
              </a:p>
              <a:p>
                <a:r>
                  <a:rPr lang="en-US" altLang="zh-CN" sz="1350" dirty="0"/>
                  <a:t>Case2:		</a:t>
                </a:r>
                <a14:m>
                  <m:oMath xmlns:m="http://schemas.openxmlformats.org/officeDocument/2006/math"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1350" dirty="0"/>
              </a:p>
              <a:p>
                <a:r>
                  <a:rPr lang="en-US" altLang="zh-CN" sz="1350" dirty="0"/>
                  <a:t>	</a:t>
                </a:r>
                <a14:m>
                  <m:oMath xmlns:m="http://schemas.openxmlformats.org/officeDocument/2006/math">
                    <m:r>
                      <a:rPr lang="en-US" altLang="zh-CN" sz="135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35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135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altLang="zh-CN" sz="13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3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35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135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 sz="135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13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1350" dirty="0"/>
              </a:p>
              <a:p>
                <a:endParaRPr lang="en-US" altLang="zh-CN" sz="1350" dirty="0"/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09164EFD-02D1-44FC-A6FC-CD68CDB0C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82" y="1221600"/>
                <a:ext cx="5832648" cy="2648546"/>
              </a:xfrm>
              <a:prstGeom prst="rect">
                <a:avLst/>
              </a:prstGeom>
              <a:blipFill>
                <a:blip r:embed="rId4"/>
                <a:stretch>
                  <a:fillRect l="-313" t="-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18DBE51-8154-4E74-A33F-3008768F0C54}"/>
                  </a:ext>
                </a:extLst>
              </p:cNvPr>
              <p:cNvSpPr txBox="1"/>
              <p:nvPr/>
            </p:nvSpPr>
            <p:spPr>
              <a:xfrm>
                <a:off x="3495846" y="2558478"/>
                <a:ext cx="286231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350" dirty="0"/>
                  <a:t>假设存在更好的子方案</a:t>
                </a:r>
                <a:r>
                  <a:rPr lang="en-US" altLang="zh-CN" sz="1350" dirty="0"/>
                  <a:t>B’,</a:t>
                </a:r>
                <a:r>
                  <a:rPr lang="zh-CN" altLang="en-US" sz="1350" dirty="0"/>
                  <a:t> 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135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1350" dirty="0"/>
                  <a:t>, </a:t>
                </a:r>
                <a:r>
                  <a:rPr lang="zh-CN" altLang="en-US" sz="1350" dirty="0"/>
                  <a:t>将</a:t>
                </a:r>
                <a:r>
                  <a:rPr lang="en-US" altLang="zh-CN" sz="1350" dirty="0"/>
                  <a:t>B</a:t>
                </a:r>
                <a:r>
                  <a:rPr lang="zh-CN" altLang="en-US" sz="1350" dirty="0"/>
                  <a:t>剪切</a:t>
                </a:r>
                <a:r>
                  <a:rPr lang="en-US" altLang="zh-CN" sz="1350" dirty="0"/>
                  <a:t>B’</a:t>
                </a:r>
                <a:r>
                  <a:rPr lang="zh-CN" altLang="en-US" sz="1350" dirty="0"/>
                  <a:t>粘贴，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135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35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35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zh-CN" altLang="en-US" sz="1350" i="1">
                        <a:latin typeface="Cambria Math" panose="02040503050406030204" pitchFamily="18" charset="0"/>
                      </a:rPr>
                      <m:t>前</m:t>
                    </m:r>
                    <m:r>
                      <a:rPr lang="en-US" altLang="zh-CN" sz="135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zh-CN" altLang="en-US" sz="1350" i="1">
                        <a:latin typeface="Cambria Math" panose="02040503050406030204" pitchFamily="18" charset="0"/>
                      </a:rPr>
                      <m:t>个设备总带宽不变，得到</m:t>
                    </m:r>
                  </m:oMath>
                </a14:m>
                <a:r>
                  <a:rPr lang="zh-CN" altLang="en-US" sz="1350" dirty="0"/>
                  <a:t>的总方案比原来更优，与</a:t>
                </a:r>
                <a:r>
                  <a:rPr lang="en-US" altLang="zh-CN" sz="1350" dirty="0"/>
                  <a:t>A</a:t>
                </a:r>
                <a:r>
                  <a:rPr lang="zh-CN" altLang="en-US" sz="1350" dirty="0"/>
                  <a:t>是最优解矛盾。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18DBE51-8154-4E74-A33F-3008768F0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846" y="2558478"/>
                <a:ext cx="2862318" cy="923330"/>
              </a:xfrm>
              <a:prstGeom prst="rect">
                <a:avLst/>
              </a:prstGeom>
              <a:blipFill>
                <a:blip r:embed="rId5"/>
                <a:stretch>
                  <a:fillRect l="-426" t="-1987" r="-1277" b="-66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62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823" y="1942839"/>
            <a:ext cx="3186354" cy="378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24063" y="2373316"/>
            <a:ext cx="32098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b="1" dirty="0">
                <a:cs typeface="+mn-ea"/>
              </a:rPr>
              <a:t>Recurrence</a:t>
            </a:r>
            <a:endParaRPr lang="zh-CN" altLang="en-US" sz="3000" b="1" dirty="0"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9829" y="1935652"/>
            <a:ext cx="30783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</a:rPr>
              <a:t>PART  03</a:t>
            </a:r>
            <a:endParaRPr lang="zh-CN" altLang="en-US" sz="2100" dirty="0">
              <a:solidFill>
                <a:schemeClr val="bg1"/>
              </a:solidFill>
              <a:latin typeface="Century Gothic" panose="020B0502020202020204" pitchFamily="34" charset="0"/>
              <a:cs typeface="+mn-ea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76256" y="1076303"/>
            <a:ext cx="4897069" cy="2412784"/>
            <a:chOff x="1435008" y="577820"/>
            <a:chExt cx="6529425" cy="3217045"/>
          </a:xfrm>
        </p:grpSpPr>
        <p:sp>
          <p:nvSpPr>
            <p:cNvPr id="8" name="矩形 7"/>
            <p:cNvSpPr/>
            <p:nvPr/>
          </p:nvSpPr>
          <p:spPr>
            <a:xfrm>
              <a:off x="1835696" y="915566"/>
              <a:ext cx="5472608" cy="252028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68198" y="637844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77543" y="2571750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015627" y="577820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35008" y="2975534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104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569999"/>
            <a:chOff x="-47903" y="0"/>
            <a:chExt cx="2016224" cy="75999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cs typeface="+mn-ea"/>
                </a:rPr>
                <a:t>Recurrence</a:t>
              </a:r>
              <a:endParaRPr lang="zh-CN" altLang="en-US" sz="1200" b="1" dirty="0">
                <a:cs typeface="+mn-ea"/>
              </a:endParaRPr>
            </a:p>
            <a:p>
              <a:pPr algn="ctr"/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7EB7692-9DA9-4863-BBD1-C5F47C3EAF52}"/>
                  </a:ext>
                </a:extLst>
              </p:cNvPr>
              <p:cNvSpPr txBox="1"/>
              <p:nvPr/>
            </p:nvSpPr>
            <p:spPr>
              <a:xfrm>
                <a:off x="121182" y="1265788"/>
                <a:ext cx="6502421" cy="882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zh-CN" sz="2100" i="1" dirty="0">
                  <a:latin typeface="Cambria Math" panose="02040503050406030204" pitchFamily="18" charset="0"/>
                </a:endParaRPr>
              </a:p>
              <a:p>
                <a:endParaRPr lang="en-US" altLang="zh-CN" sz="15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altLang="zh-CN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5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500">
                              <a:latin typeface="Cambria Math" panose="02040503050406030204" pitchFamily="18" charset="0"/>
                            </a:rPr>
                            <m:t>dp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50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 altLang="zh-CN" sz="150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5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  <m:r>
                            <a:rPr lang="en-US" altLang="zh-CN" sz="15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15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altLang="zh-CN" sz="150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zh-CN" altLang="en-US" sz="1500" dirty="0"/>
                            <m:t> </m:t>
                          </m:r>
                        </m:e>
                      </m:func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,</m:t>
                      </m:r>
                      <m:func>
                        <m:funcPr>
                          <m:ctrlPr>
                            <a:rPr lang="en-US" altLang="zh-CN" sz="1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5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,∀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𝑑𝑝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func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zh-CN" altLang="en-US" sz="15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7EB7692-9DA9-4863-BBD1-C5F47C3EA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2" y="1265788"/>
                <a:ext cx="6502421" cy="882101"/>
              </a:xfrm>
              <a:prstGeom prst="rect">
                <a:avLst/>
              </a:prstGeom>
              <a:blipFill>
                <a:blip r:embed="rId4"/>
                <a:stretch>
                  <a:fillRect l="-187" r="-469"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528F8ADC-FAA8-4D30-8B4B-97E718660E67}"/>
              </a:ext>
            </a:extLst>
          </p:cNvPr>
          <p:cNvSpPr/>
          <p:nvPr/>
        </p:nvSpPr>
        <p:spPr>
          <a:xfrm>
            <a:off x="1127124" y="2147857"/>
            <a:ext cx="1571837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case1</a:t>
            </a:r>
            <a:endParaRPr lang="zh-CN" altLang="en-US" sz="2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7C52B7D-0672-4EE9-B7D0-061C86860A99}"/>
              </a:ext>
            </a:extLst>
          </p:cNvPr>
          <p:cNvSpPr/>
          <p:nvPr/>
        </p:nvSpPr>
        <p:spPr>
          <a:xfrm>
            <a:off x="4402310" y="2143041"/>
            <a:ext cx="1162819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case2</a:t>
            </a:r>
            <a:endParaRPr lang="zh-CN" altLang="en-US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CFEE398-8BDB-4077-9469-DB705E4E2A2C}"/>
              </a:ext>
            </a:extLst>
          </p:cNvPr>
          <p:cNvSpPr txBox="1"/>
          <p:nvPr/>
        </p:nvSpPr>
        <p:spPr>
          <a:xfrm>
            <a:off x="1430778" y="3219822"/>
            <a:ext cx="457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</a:rPr>
              <a:t>较为复杂，需要四重循环！</a:t>
            </a:r>
          </a:p>
        </p:txBody>
      </p:sp>
    </p:spTree>
    <p:extLst>
      <p:ext uri="{BB962C8B-B14F-4D97-AF65-F5344CB8AC3E}">
        <p14:creationId xmlns:p14="http://schemas.microsoft.com/office/powerpoint/2010/main" val="103668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cs typeface="+mn-ea"/>
                </a:rPr>
                <a:t>Recurrence</a:t>
              </a:r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B8F9E36-25F1-4D32-9C53-126C05DAB2E7}"/>
                  </a:ext>
                </a:extLst>
              </p:cNvPr>
              <p:cNvSpPr txBox="1"/>
              <p:nvPr/>
            </p:nvSpPr>
            <p:spPr>
              <a:xfrm>
                <a:off x="460808" y="1437624"/>
                <a:ext cx="5475538" cy="2561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100" dirty="0">
                    <a:latin typeface="Cambria Math" panose="02040503050406030204" pitchFamily="18" charset="0"/>
                  </a:rPr>
                  <a:t>递归式：</a:t>
                </a:r>
                <a:endParaRPr lang="en-US" altLang="zh-CN" sz="21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10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2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1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2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1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zh-CN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1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lim>
                          </m:limLow>
                        </m:fName>
                        <m:e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𝑑𝑝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1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][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])</m:t>
                          </m:r>
                        </m:e>
                      </m:func>
                    </m:oMath>
                  </m:oMathPara>
                </a14:m>
                <a:endParaRPr lang="en-US" altLang="zh-CN" sz="2100" dirty="0"/>
              </a:p>
              <a:p>
                <a:endParaRPr lang="en-US" altLang="zh-CN" sz="2100" dirty="0"/>
              </a:p>
              <a:p>
                <a:r>
                  <a:rPr lang="zh-CN" altLang="en-US" sz="2100" dirty="0"/>
                  <a:t>边界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 pitchFamily="18" charset="0"/>
                      </a:rPr>
                      <m:t>条件：</m:t>
                    </m:r>
                    <m:r>
                      <a:rPr lang="en-US" altLang="zh-CN" sz="2100" i="1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CN" sz="2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altLang="zh-CN" sz="21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sz="21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sz="21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1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1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</m:d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sz="21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1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1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altLang="zh-CN" sz="2100" dirty="0"/>
              </a:p>
              <a:p>
                <a:endParaRPr lang="en-US" altLang="zh-CN" sz="2100" dirty="0"/>
              </a:p>
              <a:p>
                <a:r>
                  <a:rPr lang="zh-CN" altLang="en-US" sz="2100" dirty="0"/>
                  <a:t>预处理</a:t>
                </a:r>
                <a:r>
                  <a:rPr lang="en-US" altLang="zh-CN" sz="2100" dirty="0"/>
                  <a:t>: 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100" i="1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sz="2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100" i="1">
                        <a:latin typeface="Cambria Math" panose="02040503050406030204" pitchFamily="18" charset="0"/>
                      </a:rPr>
                      <m:t>𝐼𝑁𝐹</m:t>
                    </m:r>
                  </m:oMath>
                </a14:m>
                <a:endParaRPr lang="zh-CN" altLang="en-US" sz="21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B8F9E36-25F1-4D32-9C53-126C05DAB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8" y="1437624"/>
                <a:ext cx="5475538" cy="2561150"/>
              </a:xfrm>
              <a:prstGeom prst="rect">
                <a:avLst/>
              </a:prstGeom>
              <a:blipFill>
                <a:blip r:embed="rId4"/>
                <a:stretch>
                  <a:fillRect l="-3007" t="-4048" r="-1336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B349D9BD-13F3-4875-8923-F9AF878200F9}"/>
              </a:ext>
            </a:extLst>
          </p:cNvPr>
          <p:cNvSpPr txBox="1"/>
          <p:nvPr/>
        </p:nvSpPr>
        <p:spPr>
          <a:xfrm>
            <a:off x="2672916" y="1264499"/>
            <a:ext cx="291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将分情况讨论转移</a:t>
            </a:r>
          </a:p>
        </p:txBody>
      </p:sp>
    </p:spTree>
    <p:extLst>
      <p:ext uri="{BB962C8B-B14F-4D97-AF65-F5344CB8AC3E}">
        <p14:creationId xmlns:p14="http://schemas.microsoft.com/office/powerpoint/2010/main" val="381641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823" y="1942839"/>
            <a:ext cx="3186354" cy="378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4215" y="2341495"/>
            <a:ext cx="4899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cs typeface="+mn-ea"/>
              </a:rPr>
              <a:t>Non-recursive implementation</a:t>
            </a:r>
            <a:endParaRPr lang="zh-CN" altLang="en-US" sz="2700" b="1" dirty="0"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9829" y="1935652"/>
            <a:ext cx="30783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</a:rPr>
              <a:t>PART  04</a:t>
            </a:r>
            <a:endParaRPr lang="zh-CN" altLang="en-US" sz="2100" dirty="0">
              <a:solidFill>
                <a:schemeClr val="bg1"/>
              </a:solidFill>
              <a:latin typeface="Century Gothic" panose="020B0502020202020204" pitchFamily="34" charset="0"/>
              <a:cs typeface="+mn-ea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76256" y="1076303"/>
            <a:ext cx="4897069" cy="2412784"/>
            <a:chOff x="1435008" y="577820"/>
            <a:chExt cx="6529425" cy="3217045"/>
          </a:xfrm>
        </p:grpSpPr>
        <p:sp>
          <p:nvSpPr>
            <p:cNvPr id="8" name="矩形 7"/>
            <p:cNvSpPr/>
            <p:nvPr/>
          </p:nvSpPr>
          <p:spPr>
            <a:xfrm>
              <a:off x="1835696" y="915566"/>
              <a:ext cx="5472608" cy="252028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68198" y="637844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77543" y="2571750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015627" y="577820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35008" y="2975534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57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25" b="1" dirty="0">
                  <a:cs typeface="+mn-ea"/>
                </a:rPr>
                <a:t>implementation</a:t>
              </a:r>
              <a:endParaRPr lang="zh-CN" altLang="en-US" sz="1125" b="1" dirty="0">
                <a:cs typeface="+mn-ea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1A682C9A-6939-413B-AA7A-9D0B82052125}"/>
              </a:ext>
            </a:extLst>
          </p:cNvPr>
          <p:cNvSpPr txBox="1"/>
          <p:nvPr/>
        </p:nvSpPr>
        <p:spPr>
          <a:xfrm>
            <a:off x="477948" y="1063410"/>
            <a:ext cx="567063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0000"/>
            <a:r>
              <a:rPr lang="en-US" altLang="zh-CN" sz="1200" b="1" dirty="0"/>
              <a:t>for</a:t>
            </a:r>
            <a:r>
              <a:rPr lang="en-US" altLang="zh-CN" sz="1200" dirty="0"/>
              <a:t> </a:t>
            </a:r>
            <a:r>
              <a:rPr lang="en-US" altLang="zh-CN" sz="1200" i="1" dirty="0" err="1"/>
              <a:t>i</a:t>
            </a:r>
            <a:r>
              <a:rPr lang="en-US" altLang="zh-CN" sz="1200" i="1" dirty="0"/>
              <a:t>=1 </a:t>
            </a:r>
            <a:r>
              <a:rPr lang="en-US" altLang="zh-CN" sz="1200" b="1" dirty="0"/>
              <a:t>to</a:t>
            </a:r>
            <a:r>
              <a:rPr lang="en-US" altLang="zh-CN" sz="1200" i="1" dirty="0"/>
              <a:t> n</a:t>
            </a:r>
            <a:r>
              <a:rPr lang="en-US" altLang="zh-CN" sz="1200" dirty="0"/>
              <a:t>			//</a:t>
            </a:r>
            <a:r>
              <a:rPr lang="zh-CN" altLang="en-US" sz="1200" dirty="0"/>
              <a:t>预处理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</a:t>
            </a:r>
            <a:r>
              <a:rPr lang="en-US" altLang="zh-CN" sz="1200" b="1" dirty="0"/>
              <a:t>for</a:t>
            </a:r>
            <a:r>
              <a:rPr lang="en-US" altLang="zh-CN" sz="1200" dirty="0"/>
              <a:t> </a:t>
            </a:r>
            <a:r>
              <a:rPr lang="en-US" altLang="zh-CN" sz="1200" i="1" dirty="0"/>
              <a:t>j = 0 </a:t>
            </a:r>
            <a:r>
              <a:rPr lang="en-US" altLang="zh-CN" sz="1200" b="1" dirty="0"/>
              <a:t>to</a:t>
            </a:r>
            <a:r>
              <a:rPr lang="en-US" altLang="zh-CN" sz="1200" i="1" dirty="0"/>
              <a:t> </a:t>
            </a:r>
            <a:r>
              <a:rPr lang="en-US" altLang="zh-CN" sz="1200" i="1" dirty="0" err="1"/>
              <a:t>m_max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	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][j] = INF;</a:t>
            </a:r>
          </a:p>
          <a:p>
            <a:pPr defTabSz="270000"/>
            <a:r>
              <a:rPr lang="en-US" altLang="zh-CN" sz="1200" dirty="0"/>
              <a:t>	</a:t>
            </a:r>
          </a:p>
          <a:p>
            <a:pPr defTabSz="270000"/>
            <a:r>
              <a:rPr lang="en-US" altLang="zh-CN" sz="1200" b="1" dirty="0"/>
              <a:t>for</a:t>
            </a:r>
            <a:r>
              <a:rPr lang="en-US" altLang="zh-CN" sz="1200" dirty="0"/>
              <a:t> </a:t>
            </a:r>
            <a:r>
              <a:rPr lang="en-US" altLang="zh-CN" sz="1200" dirty="0" err="1"/>
              <a:t>i</a:t>
            </a:r>
            <a:r>
              <a:rPr lang="en-US" altLang="zh-CN" sz="1200" dirty="0"/>
              <a:t>=1 </a:t>
            </a:r>
            <a:r>
              <a:rPr lang="en-US" altLang="zh-CN" sz="1200" b="1" dirty="0"/>
              <a:t>to</a:t>
            </a:r>
            <a:r>
              <a:rPr lang="en-US" altLang="zh-CN" sz="1200" dirty="0"/>
              <a:t> n</a:t>
            </a:r>
          </a:p>
          <a:p>
            <a:pPr defTabSz="270000"/>
            <a:r>
              <a:rPr lang="en-US" altLang="zh-CN" sz="1200" dirty="0"/>
              <a:t>	</a:t>
            </a:r>
            <a:r>
              <a:rPr lang="en-US" altLang="zh-CN" sz="1200" b="1" dirty="0"/>
              <a:t>for</a:t>
            </a:r>
            <a:r>
              <a:rPr lang="en-US" altLang="zh-CN" sz="1200" dirty="0"/>
              <a:t> j=1 </a:t>
            </a:r>
            <a:r>
              <a:rPr lang="en-US" altLang="zh-CN" sz="1200" b="1" dirty="0"/>
              <a:t>to</a:t>
            </a:r>
            <a:r>
              <a:rPr lang="en-US" altLang="zh-CN" sz="1200" i="1" dirty="0"/>
              <a:t> m[</a:t>
            </a:r>
            <a:r>
              <a:rPr lang="en-US" altLang="zh-CN" sz="1200" i="1" dirty="0" err="1"/>
              <a:t>i</a:t>
            </a:r>
            <a:r>
              <a:rPr lang="en-US" altLang="zh-CN" sz="1200" i="1" dirty="0"/>
              <a:t>]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	</a:t>
            </a:r>
            <a:r>
              <a:rPr lang="en-US" altLang="zh-CN" sz="1200" b="1" dirty="0"/>
              <a:t>if</a:t>
            </a:r>
            <a:r>
              <a:rPr lang="en-US" altLang="zh-CN" sz="1200" i="1" dirty="0"/>
              <a:t> </a:t>
            </a:r>
            <a:r>
              <a:rPr lang="en-US" altLang="zh-CN" sz="1200" i="1" dirty="0" err="1"/>
              <a:t>i</a:t>
            </a:r>
            <a:r>
              <a:rPr lang="en-US" altLang="zh-CN" sz="1200" i="1" dirty="0"/>
              <a:t>==1</a:t>
            </a:r>
            <a:r>
              <a:rPr lang="en-US" altLang="zh-CN" sz="1200" dirty="0"/>
              <a:t>							//</a:t>
            </a:r>
            <a:r>
              <a:rPr lang="zh-CN" altLang="en-US" sz="1200" dirty="0"/>
              <a:t>边界值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		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 b[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][j] ] = min(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 b[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][j] ], p[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][j]);</a:t>
            </a:r>
          </a:p>
          <a:p>
            <a:pPr defTabSz="270000"/>
            <a:r>
              <a:rPr lang="en-US" altLang="zh-CN" sz="1200" dirty="0"/>
              <a:t>		</a:t>
            </a:r>
            <a:r>
              <a:rPr lang="en-US" altLang="zh-CN" sz="1200" b="1" dirty="0"/>
              <a:t>else</a:t>
            </a:r>
            <a:r>
              <a:rPr lang="en-US" altLang="zh-CN" sz="1200" dirty="0"/>
              <a:t>							</a:t>
            </a:r>
          </a:p>
          <a:p>
            <a:pPr defTabSz="270000"/>
            <a:r>
              <a:rPr lang="en-US" altLang="zh-CN" sz="1200" dirty="0"/>
              <a:t>			</a:t>
            </a:r>
            <a:r>
              <a:rPr lang="en-US" altLang="zh-CN" sz="1200" b="1" dirty="0"/>
              <a:t>for</a:t>
            </a:r>
            <a:r>
              <a:rPr lang="en-US" altLang="zh-CN" sz="1200" i="1" dirty="0"/>
              <a:t> k=</a:t>
            </a:r>
            <a:r>
              <a:rPr lang="en-US" altLang="zh-CN" sz="1200" i="1" dirty="0" err="1"/>
              <a:t>b_min</a:t>
            </a:r>
            <a:r>
              <a:rPr lang="en-US" altLang="zh-CN" sz="1200" i="1" dirty="0"/>
              <a:t> </a:t>
            </a:r>
            <a:r>
              <a:rPr lang="en-US" altLang="zh-CN" sz="1200" b="1" dirty="0"/>
              <a:t>to</a:t>
            </a:r>
            <a:r>
              <a:rPr lang="en-US" altLang="zh-CN" sz="1200" i="1" dirty="0"/>
              <a:t> </a:t>
            </a:r>
            <a:r>
              <a:rPr lang="en-US" altLang="zh-CN" sz="1200" i="1" dirty="0" err="1"/>
              <a:t>b_max</a:t>
            </a:r>
            <a:r>
              <a:rPr lang="en-US" altLang="zh-CN" sz="1200" i="1" dirty="0"/>
              <a:t>		</a:t>
            </a:r>
            <a:r>
              <a:rPr lang="en-US" altLang="zh-CN" sz="1200" dirty="0"/>
              <a:t>//</a:t>
            </a:r>
            <a:r>
              <a:rPr lang="zh-CN" altLang="en-US" sz="1200" dirty="0"/>
              <a:t>循环求解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			B = min(b[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][j], k);</a:t>
            </a:r>
          </a:p>
          <a:p>
            <a:pPr defTabSz="270000"/>
            <a:r>
              <a:rPr lang="en-US" altLang="zh-CN" sz="1200" dirty="0"/>
              <a:t>				</a:t>
            </a:r>
            <a:r>
              <a:rPr lang="en-US" altLang="zh-CN" sz="1200" b="1" dirty="0"/>
              <a:t>if</a:t>
            </a:r>
            <a:r>
              <a:rPr lang="en-US" altLang="zh-CN" sz="1200" dirty="0"/>
              <a:t> </a:t>
            </a:r>
            <a:r>
              <a:rPr lang="en-US" altLang="zh-CN" sz="1200" i="1" dirty="0" err="1"/>
              <a:t>dp</a:t>
            </a:r>
            <a:r>
              <a:rPr lang="en-US" altLang="zh-CN" sz="1200" i="1" dirty="0"/>
              <a:t>[i-1][k] &lt; INF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				 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][B] = min(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][B],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[i-1][k]+p[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][j]);</a:t>
            </a:r>
          </a:p>
          <a:p>
            <a:pPr defTabSz="270000"/>
            <a:r>
              <a:rPr lang="en-US" altLang="zh-CN" sz="1200" dirty="0"/>
              <a:t>				</a:t>
            </a:r>
          </a:p>
          <a:p>
            <a:pPr defTabSz="270000"/>
            <a:r>
              <a:rPr lang="en-US" altLang="zh-CN" sz="1200" dirty="0" err="1"/>
              <a:t>ans</a:t>
            </a:r>
            <a:r>
              <a:rPr lang="en-US" altLang="zh-CN" sz="1200" dirty="0"/>
              <a:t> = 0;</a:t>
            </a:r>
          </a:p>
          <a:p>
            <a:pPr defTabSz="270000"/>
            <a:r>
              <a:rPr lang="en-US" altLang="zh-CN" sz="1200" b="1" dirty="0"/>
              <a:t>for</a:t>
            </a:r>
            <a:r>
              <a:rPr lang="en-US" altLang="zh-CN" sz="1200" dirty="0"/>
              <a:t> </a:t>
            </a:r>
            <a:r>
              <a:rPr lang="en-US" altLang="zh-CN" sz="1200" i="1" dirty="0" err="1"/>
              <a:t>i</a:t>
            </a:r>
            <a:r>
              <a:rPr lang="en-US" altLang="zh-CN" sz="1200" i="1" dirty="0"/>
              <a:t>=</a:t>
            </a:r>
            <a:r>
              <a:rPr lang="en-US" altLang="zh-CN" sz="1200" i="1" dirty="0" err="1"/>
              <a:t>b_min</a:t>
            </a:r>
            <a:r>
              <a:rPr lang="en-US" altLang="zh-CN" sz="1200" i="1" dirty="0"/>
              <a:t> </a:t>
            </a:r>
            <a:r>
              <a:rPr lang="en-US" altLang="zh-CN" sz="1200" b="1" dirty="0"/>
              <a:t>to</a:t>
            </a:r>
            <a:r>
              <a:rPr lang="en-US" altLang="zh-CN" sz="1200" i="1" dirty="0"/>
              <a:t> </a:t>
            </a:r>
            <a:r>
              <a:rPr lang="en-US" altLang="zh-CN" sz="1200" i="1" dirty="0" err="1"/>
              <a:t>b_max</a:t>
            </a:r>
            <a:r>
              <a:rPr lang="en-US" altLang="zh-CN" sz="1200" dirty="0"/>
              <a:t>		//</a:t>
            </a:r>
            <a:r>
              <a:rPr lang="zh-CN" altLang="en-US" sz="1200" dirty="0"/>
              <a:t>总结所有情况</a:t>
            </a:r>
            <a:endParaRPr lang="en-US" altLang="zh-CN" sz="1200" dirty="0"/>
          </a:p>
          <a:p>
            <a:pPr defTabSz="270000"/>
            <a:r>
              <a:rPr lang="en-US" altLang="zh-CN" sz="1200" dirty="0"/>
              <a:t>	</a:t>
            </a:r>
            <a:r>
              <a:rPr lang="en-US" altLang="zh-CN" sz="1200" dirty="0" err="1"/>
              <a:t>ans</a:t>
            </a:r>
            <a:r>
              <a:rPr lang="en-US" altLang="zh-CN" sz="1200" dirty="0"/>
              <a:t> = max(</a:t>
            </a:r>
            <a:r>
              <a:rPr lang="en-US" altLang="zh-CN" sz="1200" dirty="0" err="1"/>
              <a:t>ans,i</a:t>
            </a:r>
            <a:r>
              <a:rPr lang="en-US" altLang="zh-CN" sz="1200" dirty="0"/>
              <a:t>/</a:t>
            </a:r>
            <a:r>
              <a:rPr lang="en-US" altLang="zh-CN" sz="1200" dirty="0" err="1"/>
              <a:t>dp</a:t>
            </a:r>
            <a:r>
              <a:rPr lang="en-US" altLang="zh-CN" sz="1200" dirty="0"/>
              <a:t>[n][</a:t>
            </a:r>
            <a:r>
              <a:rPr lang="en-US" altLang="zh-CN" sz="1200" dirty="0" err="1"/>
              <a:t>i</a:t>
            </a:r>
            <a:r>
              <a:rPr lang="en-US" altLang="zh-CN" sz="1200" dirty="0"/>
              <a:t>]);</a:t>
            </a:r>
          </a:p>
          <a:p>
            <a:pPr defTabSz="270000"/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9166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25" b="1" dirty="0">
                  <a:cs typeface="+mn-ea"/>
                </a:rPr>
                <a:t>implementation</a:t>
              </a:r>
              <a:endParaRPr lang="zh-CN" altLang="en-US" sz="1125" b="1" dirty="0">
                <a:cs typeface="+mn-ea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1A682C9A-6939-413B-AA7A-9D0B82052125}"/>
              </a:ext>
            </a:extLst>
          </p:cNvPr>
          <p:cNvSpPr txBox="1"/>
          <p:nvPr/>
        </p:nvSpPr>
        <p:spPr>
          <a:xfrm>
            <a:off x="80629" y="1105397"/>
            <a:ext cx="3262991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0000"/>
            <a:r>
              <a:rPr lang="en-US" altLang="zh-CN" sz="1050" b="1" dirty="0"/>
              <a:t>for</a:t>
            </a:r>
            <a:r>
              <a:rPr lang="en-US" altLang="zh-CN" sz="1050" dirty="0"/>
              <a:t> 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=1 </a:t>
            </a:r>
            <a:r>
              <a:rPr lang="en-US" altLang="zh-CN" sz="1050" b="1" dirty="0"/>
              <a:t>to</a:t>
            </a:r>
            <a:r>
              <a:rPr lang="en-US" altLang="zh-CN" sz="1050" i="1" dirty="0"/>
              <a:t> n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for </a:t>
            </a:r>
            <a:r>
              <a:rPr lang="en-US" altLang="zh-CN" sz="1050" i="1" dirty="0"/>
              <a:t>j = 0 to </a:t>
            </a:r>
            <a:r>
              <a:rPr lang="en-US" altLang="zh-CN" sz="1050" i="1" dirty="0" err="1"/>
              <a:t>m_max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</a:t>
            </a:r>
            <a:r>
              <a:rPr lang="en-US" altLang="zh-CN" sz="1050" dirty="0" err="1"/>
              <a:t>dp</a:t>
            </a:r>
            <a:r>
              <a:rPr lang="en-US" altLang="zh-CN" sz="1050" dirty="0"/>
              <a:t>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 = INF;</a:t>
            </a:r>
          </a:p>
          <a:p>
            <a:pPr defTabSz="270000"/>
            <a:endParaRPr lang="en-US" altLang="zh-CN" sz="1050" dirty="0"/>
          </a:p>
          <a:p>
            <a:pPr defTabSz="270000"/>
            <a:r>
              <a:rPr lang="en-US" altLang="zh-CN" sz="1050" b="1" dirty="0"/>
              <a:t>for</a:t>
            </a:r>
            <a:r>
              <a:rPr lang="en-US" altLang="zh-CN" sz="1050" dirty="0"/>
              <a:t> 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=1 </a:t>
            </a:r>
            <a:r>
              <a:rPr lang="en-US" altLang="zh-CN" sz="1050" b="1" dirty="0"/>
              <a:t>to</a:t>
            </a:r>
            <a:r>
              <a:rPr lang="en-US" altLang="zh-CN" sz="1050" i="1" dirty="0"/>
              <a:t> n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</a:t>
            </a:r>
            <a:r>
              <a:rPr lang="en-US" altLang="zh-CN" sz="1050" b="1" dirty="0"/>
              <a:t>for</a:t>
            </a:r>
            <a:r>
              <a:rPr lang="en-US" altLang="zh-CN" sz="1050" dirty="0"/>
              <a:t> </a:t>
            </a:r>
            <a:r>
              <a:rPr lang="en-US" altLang="zh-CN" sz="1050" i="1" dirty="0"/>
              <a:t>j=1</a:t>
            </a:r>
            <a:r>
              <a:rPr lang="en-US" altLang="zh-CN" sz="1050" b="1" dirty="0"/>
              <a:t> to </a:t>
            </a:r>
            <a:r>
              <a:rPr lang="en-US" altLang="zh-CN" sz="1050" i="1" dirty="0"/>
              <a:t>m[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]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</a:t>
            </a:r>
            <a:r>
              <a:rPr lang="en-US" altLang="zh-CN" sz="1050" b="1" dirty="0"/>
              <a:t>if</a:t>
            </a:r>
            <a:r>
              <a:rPr lang="en-US" altLang="zh-CN" sz="1050" i="1" dirty="0"/>
              <a:t> 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==1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	</a:t>
            </a:r>
            <a:r>
              <a:rPr lang="en-US" altLang="zh-CN" sz="1050" b="1" dirty="0"/>
              <a:t>if</a:t>
            </a:r>
            <a:r>
              <a:rPr lang="en-US" altLang="zh-CN" sz="1050" dirty="0"/>
              <a:t> </a:t>
            </a:r>
            <a:r>
              <a:rPr lang="en-US" altLang="zh-CN" sz="1050" i="1" dirty="0"/>
              <a:t>p[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][j] &lt; </a:t>
            </a:r>
            <a:r>
              <a:rPr lang="en-US" altLang="zh-CN" sz="1050" i="1" dirty="0" err="1"/>
              <a:t>dp</a:t>
            </a:r>
            <a:r>
              <a:rPr lang="en-US" altLang="zh-CN" sz="1050" i="1" dirty="0"/>
              <a:t>[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][ b[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][j] ]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		</a:t>
            </a:r>
            <a:r>
              <a:rPr lang="en-US" altLang="zh-CN" sz="1050" dirty="0" err="1"/>
              <a:t>dp</a:t>
            </a:r>
            <a:r>
              <a:rPr lang="en-US" altLang="zh-CN" sz="1050" dirty="0"/>
              <a:t>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 b[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 ] = p[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][j];</a:t>
            </a:r>
          </a:p>
          <a:p>
            <a:pPr defTabSz="270000"/>
            <a:r>
              <a:rPr lang="en-US" altLang="zh-CN" sz="1050" dirty="0"/>
              <a:t>				a[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][b[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][j]] = j;</a:t>
            </a:r>
          </a:p>
          <a:p>
            <a:pPr defTabSz="270000"/>
            <a:r>
              <a:rPr lang="en-US" altLang="zh-CN" sz="1050" dirty="0"/>
              <a:t>				w[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][b[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][j]] =0; </a:t>
            </a:r>
          </a:p>
          <a:p>
            <a:pPr defTabSz="270000"/>
            <a:r>
              <a:rPr lang="en-US" altLang="zh-CN" sz="1050" dirty="0"/>
              <a:t>		</a:t>
            </a:r>
            <a:r>
              <a:rPr lang="en-US" altLang="zh-CN" sz="1050" b="1" dirty="0"/>
              <a:t>else</a:t>
            </a:r>
          </a:p>
          <a:p>
            <a:pPr defTabSz="270000"/>
            <a:r>
              <a:rPr lang="en-US" altLang="zh-CN" sz="1050" dirty="0"/>
              <a:t>			</a:t>
            </a:r>
            <a:r>
              <a:rPr lang="en-US" altLang="zh-CN" sz="1050" b="1" dirty="0"/>
              <a:t>for</a:t>
            </a:r>
            <a:r>
              <a:rPr lang="en-US" altLang="zh-CN" sz="1050" i="1" dirty="0"/>
              <a:t> k=</a:t>
            </a:r>
            <a:r>
              <a:rPr lang="en-US" altLang="zh-CN" sz="1050" i="1" dirty="0" err="1"/>
              <a:t>b_min</a:t>
            </a:r>
            <a:r>
              <a:rPr lang="en-US" altLang="zh-CN" sz="1050" i="1" dirty="0"/>
              <a:t> </a:t>
            </a:r>
            <a:r>
              <a:rPr lang="en-US" altLang="zh-CN" sz="1050" b="1" dirty="0"/>
              <a:t>to</a:t>
            </a:r>
            <a:r>
              <a:rPr lang="en-US" altLang="zh-CN" sz="1050" i="1" dirty="0"/>
              <a:t> </a:t>
            </a:r>
            <a:r>
              <a:rPr lang="en-US" altLang="zh-CN" sz="1050" i="1" dirty="0" err="1"/>
              <a:t>b_max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		B = min(b[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][j], k);</a:t>
            </a:r>
          </a:p>
          <a:p>
            <a:pPr defTabSz="270000"/>
            <a:r>
              <a:rPr lang="en-US" altLang="zh-CN" sz="1050" dirty="0"/>
              <a:t>				</a:t>
            </a:r>
            <a:r>
              <a:rPr lang="en-US" altLang="zh-CN" sz="1050" b="1" dirty="0"/>
              <a:t>if</a:t>
            </a:r>
            <a:r>
              <a:rPr lang="en-US" altLang="zh-CN" sz="1050" dirty="0"/>
              <a:t> </a:t>
            </a:r>
            <a:r>
              <a:rPr lang="en-US" altLang="zh-CN" sz="1050" i="1" dirty="0" err="1"/>
              <a:t>dp</a:t>
            </a:r>
            <a:r>
              <a:rPr lang="en-US" altLang="zh-CN" sz="1050" i="1" dirty="0"/>
              <a:t>[i-1][k] &lt; INF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			 </a:t>
            </a:r>
            <a:r>
              <a:rPr lang="en-US" altLang="zh-CN" sz="1050" b="1" dirty="0"/>
              <a:t>if</a:t>
            </a:r>
            <a:r>
              <a:rPr lang="en-US" altLang="zh-CN" sz="1050" dirty="0"/>
              <a:t> </a:t>
            </a:r>
            <a:r>
              <a:rPr lang="en-US" altLang="zh-CN" sz="1050" i="1" dirty="0" err="1"/>
              <a:t>dp</a:t>
            </a:r>
            <a:r>
              <a:rPr lang="en-US" altLang="zh-CN" sz="1050" i="1" dirty="0"/>
              <a:t>[i-1][k]+b[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][j] &lt; </a:t>
            </a:r>
            <a:r>
              <a:rPr lang="en-US" altLang="zh-CN" sz="1050" i="1" dirty="0" err="1"/>
              <a:t>dp</a:t>
            </a:r>
            <a:r>
              <a:rPr lang="en-US" altLang="zh-CN" sz="1050" i="1" dirty="0"/>
              <a:t>[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][B]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				</a:t>
            </a:r>
            <a:r>
              <a:rPr lang="en-US" altLang="zh-CN" sz="1050" dirty="0" err="1"/>
              <a:t>dp</a:t>
            </a:r>
            <a:r>
              <a:rPr lang="en-US" altLang="zh-CN" sz="1050" dirty="0"/>
              <a:t>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][B] = </a:t>
            </a:r>
            <a:r>
              <a:rPr lang="en-US" altLang="zh-CN" sz="1050" dirty="0" err="1"/>
              <a:t>dp</a:t>
            </a:r>
            <a:r>
              <a:rPr lang="en-US" altLang="zh-CN" sz="1050" dirty="0"/>
              <a:t>[i-1][k]+p[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][j];</a:t>
            </a:r>
          </a:p>
          <a:p>
            <a:pPr defTabSz="270000"/>
            <a:r>
              <a:rPr lang="en-US" altLang="zh-CN" sz="1050" dirty="0"/>
              <a:t>						a[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][B] = j;</a:t>
            </a:r>
          </a:p>
          <a:p>
            <a:pPr defTabSz="270000"/>
            <a:r>
              <a:rPr lang="en-US" altLang="zh-CN" sz="1050" dirty="0"/>
              <a:t>						w[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][B] = k;</a:t>
            </a:r>
            <a:endParaRPr lang="en-US" altLang="zh-CN" sz="825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549F2A-9872-4024-9AC9-8B47BF8ADF6C}"/>
              </a:ext>
            </a:extLst>
          </p:cNvPr>
          <p:cNvSpPr txBox="1"/>
          <p:nvPr/>
        </p:nvSpPr>
        <p:spPr>
          <a:xfrm>
            <a:off x="3104964" y="1100344"/>
            <a:ext cx="38070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0000"/>
            <a:r>
              <a:rPr lang="en-US" altLang="zh-CN" sz="1050" dirty="0" err="1"/>
              <a:t>ans</a:t>
            </a:r>
            <a:r>
              <a:rPr lang="en-US" altLang="zh-CN" sz="1050" dirty="0"/>
              <a:t> = 0;</a:t>
            </a:r>
          </a:p>
          <a:p>
            <a:pPr defTabSz="270000"/>
            <a:r>
              <a:rPr lang="en-US" altLang="zh-CN" sz="1050" b="1" dirty="0"/>
              <a:t>for</a:t>
            </a:r>
            <a:r>
              <a:rPr lang="en-US" altLang="zh-CN" sz="1050" dirty="0"/>
              <a:t> 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=</a:t>
            </a:r>
            <a:r>
              <a:rPr lang="en-US" altLang="zh-CN" sz="1050" i="1" dirty="0" err="1"/>
              <a:t>b_min</a:t>
            </a:r>
            <a:r>
              <a:rPr lang="en-US" altLang="zh-CN" sz="1050" i="1" dirty="0"/>
              <a:t> </a:t>
            </a:r>
            <a:r>
              <a:rPr lang="en-US" altLang="zh-CN" sz="1050" b="1" dirty="0"/>
              <a:t>to</a:t>
            </a:r>
            <a:r>
              <a:rPr lang="en-US" altLang="zh-CN" sz="1050" i="1" dirty="0"/>
              <a:t> </a:t>
            </a:r>
            <a:r>
              <a:rPr lang="en-US" altLang="zh-CN" sz="1050" i="1" dirty="0" err="1"/>
              <a:t>b_max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if </a:t>
            </a:r>
            <a:r>
              <a:rPr lang="en-US" altLang="zh-CN" sz="1050" dirty="0" err="1"/>
              <a:t>i</a:t>
            </a:r>
            <a:r>
              <a:rPr lang="en-US" altLang="zh-CN" sz="1050" dirty="0"/>
              <a:t>/</a:t>
            </a:r>
            <a:r>
              <a:rPr lang="en-US" altLang="zh-CN" sz="1050" dirty="0" err="1"/>
              <a:t>dp</a:t>
            </a:r>
            <a:r>
              <a:rPr lang="en-US" altLang="zh-CN" sz="1050" dirty="0"/>
              <a:t>[n][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 &gt; </a:t>
            </a:r>
            <a:r>
              <a:rPr lang="en-US" altLang="zh-CN" sz="1050" dirty="0" err="1"/>
              <a:t>ans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	</a:t>
            </a:r>
            <a:r>
              <a:rPr lang="en-US" altLang="zh-CN" sz="1050" dirty="0" err="1"/>
              <a:t>ans</a:t>
            </a:r>
            <a:r>
              <a:rPr lang="en-US" altLang="zh-CN" sz="1050" dirty="0"/>
              <a:t> = </a:t>
            </a:r>
            <a:r>
              <a:rPr lang="en-US" altLang="zh-CN" sz="1050" dirty="0" err="1"/>
              <a:t>i</a:t>
            </a:r>
            <a:r>
              <a:rPr lang="en-US" altLang="zh-CN" sz="1050" dirty="0"/>
              <a:t>/</a:t>
            </a:r>
            <a:r>
              <a:rPr lang="en-US" altLang="zh-CN" sz="1050" dirty="0" err="1"/>
              <a:t>dp</a:t>
            </a:r>
            <a:r>
              <a:rPr lang="en-US" altLang="zh-CN" sz="1050" dirty="0"/>
              <a:t>[n][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];</a:t>
            </a:r>
          </a:p>
          <a:p>
            <a:pPr defTabSz="270000"/>
            <a:r>
              <a:rPr lang="en-US" altLang="zh-CN" sz="1050" dirty="0"/>
              <a:t>		width = </a:t>
            </a:r>
            <a:r>
              <a:rPr lang="en-US" altLang="zh-CN" sz="1050" dirty="0" err="1"/>
              <a:t>i</a:t>
            </a:r>
            <a:r>
              <a:rPr lang="en-US" altLang="zh-CN" sz="1050" dirty="0"/>
              <a:t>;</a:t>
            </a:r>
          </a:p>
          <a:p>
            <a:pPr defTabSz="270000"/>
            <a:endParaRPr lang="en-US" altLang="zh-CN" sz="1050" dirty="0"/>
          </a:p>
          <a:p>
            <a:pPr defTabSz="270000"/>
            <a:endParaRPr lang="en-US" altLang="zh-CN" sz="1050" dirty="0"/>
          </a:p>
          <a:p>
            <a:pPr defTabSz="270000"/>
            <a:r>
              <a:rPr lang="en-US" altLang="zh-CN" sz="1050" b="1" dirty="0"/>
              <a:t>for</a:t>
            </a:r>
            <a:r>
              <a:rPr lang="en-US" altLang="zh-CN" sz="1050" dirty="0"/>
              <a:t> </a:t>
            </a:r>
            <a:r>
              <a:rPr lang="en-US" altLang="zh-CN" sz="1050" i="1" dirty="0" err="1"/>
              <a:t>i</a:t>
            </a:r>
            <a:r>
              <a:rPr lang="en-US" altLang="zh-CN" sz="1050" i="1" dirty="0"/>
              <a:t>=n </a:t>
            </a:r>
            <a:r>
              <a:rPr lang="en-US" altLang="zh-CN" sz="1050" b="1" dirty="0" err="1"/>
              <a:t>downto</a:t>
            </a:r>
            <a:r>
              <a:rPr lang="en-US" altLang="zh-CN" sz="1050" i="1" dirty="0"/>
              <a:t> 1</a:t>
            </a:r>
            <a:r>
              <a:rPr lang="en-US" altLang="zh-CN" sz="1050" dirty="0"/>
              <a:t>			//</a:t>
            </a:r>
            <a:r>
              <a:rPr lang="zh-CN" altLang="en-US" sz="1050" dirty="0"/>
              <a:t>回溯得到具体方案</a:t>
            </a:r>
            <a:endParaRPr lang="en-US" altLang="zh-CN" sz="1050" dirty="0"/>
          </a:p>
          <a:p>
            <a:pPr defTabSz="270000"/>
            <a:r>
              <a:rPr lang="en-US" altLang="zh-CN" sz="1050" dirty="0"/>
              <a:t>	print: Choose the device </a:t>
            </a:r>
            <a:r>
              <a:rPr lang="en-US" altLang="zh-CN" sz="1050" dirty="0" err="1"/>
              <a:t>i</a:t>
            </a:r>
            <a:r>
              <a:rPr lang="en-US" altLang="zh-CN" sz="1050" dirty="0"/>
              <a:t> of manufacturer a[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][w[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][width]];</a:t>
            </a:r>
          </a:p>
          <a:p>
            <a:pPr defTabSz="270000"/>
            <a:r>
              <a:rPr lang="en-US" altLang="zh-CN" sz="1050" dirty="0"/>
              <a:t>      width = w[</a:t>
            </a:r>
            <a:r>
              <a:rPr lang="en-US" altLang="zh-CN" sz="1050" dirty="0" err="1"/>
              <a:t>i</a:t>
            </a:r>
            <a:r>
              <a:rPr lang="en-US" altLang="zh-CN" sz="1050" dirty="0"/>
              <a:t>][width];</a:t>
            </a:r>
          </a:p>
          <a:p>
            <a:pPr defTabSz="270000"/>
            <a:endParaRPr lang="en-US" altLang="zh-CN" sz="1050" dirty="0"/>
          </a:p>
          <a:p>
            <a:pPr defTabSz="270000"/>
            <a:endParaRPr lang="en-US" altLang="zh-CN" sz="825" dirty="0"/>
          </a:p>
          <a:p>
            <a:pPr defTabSz="270000"/>
            <a:endParaRPr lang="en-US" altLang="zh-CN" sz="825" dirty="0"/>
          </a:p>
          <a:p>
            <a:pPr defTabSz="270000"/>
            <a:r>
              <a:rPr lang="en-US" altLang="zh-CN" sz="1200" b="1" dirty="0"/>
              <a:t>	//a[ ][ ]</a:t>
            </a:r>
            <a:r>
              <a:rPr lang="zh-CN" altLang="en-US" sz="1200" b="1" dirty="0"/>
              <a:t>记录最优解时选择的设备</a:t>
            </a:r>
            <a:endParaRPr lang="en-US" altLang="zh-CN" sz="1200" b="1" dirty="0"/>
          </a:p>
          <a:p>
            <a:pPr defTabSz="270000"/>
            <a:r>
              <a:rPr lang="en-US" altLang="zh-CN" sz="1200" b="1" dirty="0"/>
              <a:t>	//w[ ][ ]</a:t>
            </a:r>
            <a:r>
              <a:rPr lang="zh-CN" altLang="en-US" sz="1200" b="1" dirty="0"/>
              <a:t>记录选择前的总带宽</a:t>
            </a:r>
          </a:p>
        </p:txBody>
      </p:sp>
    </p:spTree>
    <p:extLst>
      <p:ext uri="{BB962C8B-B14F-4D97-AF65-F5344CB8AC3E}">
        <p14:creationId xmlns:p14="http://schemas.microsoft.com/office/powerpoint/2010/main" val="36503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25" b="1" dirty="0">
                  <a:cs typeface="+mn-ea"/>
                </a:rPr>
                <a:t>implementation</a:t>
              </a:r>
              <a:endParaRPr lang="zh-CN" altLang="en-US" sz="1125" b="1" dirty="0">
                <a:cs typeface="+mn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1278" y="1794976"/>
            <a:ext cx="3670904" cy="1639563"/>
            <a:chOff x="584079" y="2395856"/>
            <a:chExt cx="6433013" cy="28732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矩形 11"/>
                <p:cNvSpPr/>
                <p:nvPr/>
              </p:nvSpPr>
              <p:spPr>
                <a:xfrm>
                  <a:off x="886777" y="4379139"/>
                  <a:ext cx="1926336" cy="8413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912495">
                    <a:lnSpc>
                      <a:spcPct val="120000"/>
                    </a:lnSpc>
                    <a:spcBef>
                      <a:spcPct val="20000"/>
                    </a:spcBef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100" i="1">
                            <a:latin typeface="Cambria Math" panose="02040503050406030204" pitchFamily="18" charset="0"/>
                            <a:cs typeface="+mn-ea"/>
                          </a:rPr>
                          <m:t>𝑂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  <a:cs typeface="+mn-ea"/>
                          </a:rPr>
                          <m:t>(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  <a:cs typeface="+mn-ea"/>
                          </a:rPr>
                          <m:t>𝑛𝑚𝑏</m:t>
                        </m:r>
                        <m:r>
                          <a:rPr lang="en-US" altLang="zh-CN" sz="2100" i="1">
                            <a:latin typeface="Cambria Math" panose="02040503050406030204" pitchFamily="18" charset="0"/>
                            <a:cs typeface="+mn-ea"/>
                          </a:rPr>
                          <m:t>)</m:t>
                        </m:r>
                      </m:oMath>
                    </m:oMathPara>
                  </a14:m>
                  <a:endParaRPr lang="en-US" altLang="zh-CN" sz="2100" dirty="0">
                    <a:latin typeface="+mn-ea"/>
                    <a:cs typeface="+mn-ea"/>
                  </a:endParaRPr>
                </a:p>
              </p:txBody>
            </p:sp>
          </mc:Choice>
          <mc:Fallback xmlns="">
            <p:sp>
              <p:nvSpPr>
                <p:cNvPr id="12" name="矩形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6777" y="4379139"/>
                  <a:ext cx="1926336" cy="8413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12"/>
                <p:cNvSpPr/>
                <p:nvPr/>
              </p:nvSpPr>
              <p:spPr>
                <a:xfrm>
                  <a:off x="5090756" y="4330599"/>
                  <a:ext cx="1926336" cy="9384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defTabSz="912495">
                    <a:lnSpc>
                      <a:spcPct val="120000"/>
                    </a:lnSpc>
                    <a:spcBef>
                      <a:spcPct val="20000"/>
                    </a:spcBef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i="1">
                            <a:latin typeface="Cambria Math" panose="02040503050406030204" pitchFamily="18" charset="0"/>
                            <a:cs typeface="+mn-ea"/>
                          </a:rPr>
                          <m:t>𝑂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+mn-ea"/>
                          </a:rPr>
                          <m:t>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+mn-ea"/>
                          </a:rPr>
                          <m:t>𝑛𝑏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+mn-ea"/>
                          </a:rPr>
                          <m:t>)</m:t>
                        </m:r>
                      </m:oMath>
                    </m:oMathPara>
                  </a14:m>
                  <a:endParaRPr lang="en-US" altLang="zh-CN" sz="2400" dirty="0">
                    <a:latin typeface="+mn-ea"/>
                    <a:cs typeface="+mn-ea"/>
                  </a:endParaRPr>
                </a:p>
              </p:txBody>
            </p:sp>
          </mc:Choice>
          <mc:Fallback xmlns="">
            <p:sp>
              <p:nvSpPr>
                <p:cNvPr id="13" name="矩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0756" y="4330599"/>
                  <a:ext cx="1926336" cy="93848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组合 14"/>
            <p:cNvGrpSpPr/>
            <p:nvPr/>
          </p:nvGrpSpPr>
          <p:grpSpPr>
            <a:xfrm>
              <a:off x="798998" y="2395856"/>
              <a:ext cx="6194414" cy="736382"/>
              <a:chOff x="-1727426" y="5291160"/>
              <a:chExt cx="6194414" cy="736382"/>
            </a:xfrm>
            <a:effectLst/>
          </p:grpSpPr>
          <p:sp>
            <p:nvSpPr>
              <p:cNvPr id="23" name="文本框 22"/>
              <p:cNvSpPr txBox="1"/>
              <p:nvPr/>
            </p:nvSpPr>
            <p:spPr>
              <a:xfrm>
                <a:off x="127531" y="5380312"/>
                <a:ext cx="2374298" cy="6472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>
                    <a:latin typeface="+mn-ea"/>
                    <a:cs typeface="+mn-ea"/>
                  </a:rPr>
                  <a:t>Complexity</a:t>
                </a:r>
                <a:endParaRPr lang="zh-CN" altLang="en-US" b="1" dirty="0">
                  <a:latin typeface="+mn-ea"/>
                  <a:cs typeface="+mn-ea"/>
                </a:endParaRPr>
              </a:p>
            </p:txBody>
          </p:sp>
          <p:sp>
            <p:nvSpPr>
              <p:cNvPr id="24" name="TextBox 38"/>
              <p:cNvSpPr txBox="1"/>
              <p:nvPr/>
            </p:nvSpPr>
            <p:spPr>
              <a:xfrm>
                <a:off x="-1727426" y="5291160"/>
                <a:ext cx="6194414" cy="2224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825" dirty="0">
                  <a:latin typeface="Calibri" panose="020F0502020204030204" pitchFamily="34" charset="0"/>
                  <a:cs typeface="+mn-ea"/>
                  <a:sym typeface="Calibri" panose="020F0502020204030204" pitchFamily="34" charset="0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 flipH="1">
              <a:off x="584079" y="3191016"/>
              <a:ext cx="6283107" cy="0"/>
            </a:xfrm>
            <a:prstGeom prst="line">
              <a:avLst/>
            </a:prstGeom>
            <a:ln w="3175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íš1íḋè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820363" y="3785073"/>
              <a:ext cx="1808965" cy="457489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050" b="1" dirty="0">
                  <a:cs typeface="+mn-ea"/>
                </a:rPr>
                <a:t>Time</a:t>
              </a:r>
              <a:endParaRPr lang="id-ID" sz="1050" b="1" dirty="0">
                <a:cs typeface="+mn-ea"/>
              </a:endParaRPr>
            </a:p>
          </p:txBody>
        </p:sp>
        <p:sp>
          <p:nvSpPr>
            <p:cNvPr id="22" name="iṧḻîḋê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5058220" y="3785073"/>
              <a:ext cx="1808965" cy="457489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050" b="1" dirty="0">
                  <a:cs typeface="+mn-ea"/>
                </a:rPr>
                <a:t>Space</a:t>
              </a:r>
              <a:endParaRPr lang="id-ID" sz="1050" b="1" dirty="0">
                <a:cs typeface="+mn-ea"/>
              </a:endParaRPr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3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5BB4600-5F18-40C6-BF5E-E8C78820B854}"/>
              </a:ext>
            </a:extLst>
          </p:cNvPr>
          <p:cNvGrpSpPr/>
          <p:nvPr/>
        </p:nvGrpSpPr>
        <p:grpSpPr>
          <a:xfrm>
            <a:off x="453077" y="1653648"/>
            <a:ext cx="806831" cy="1612448"/>
            <a:chOff x="604102" y="1347614"/>
            <a:chExt cx="1075775" cy="2149930"/>
          </a:xfrm>
        </p:grpSpPr>
        <p:grpSp>
          <p:nvGrpSpPr>
            <p:cNvPr id="3" name="组合 2"/>
            <p:cNvGrpSpPr/>
            <p:nvPr/>
          </p:nvGrpSpPr>
          <p:grpSpPr>
            <a:xfrm>
              <a:off x="755576" y="1347614"/>
              <a:ext cx="806989" cy="2149930"/>
              <a:chOff x="1477543" y="637844"/>
              <a:chExt cx="6486890" cy="315702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1835696" y="915566"/>
                <a:ext cx="5472608" cy="2520280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6868198" y="637844"/>
                <a:ext cx="1096235" cy="122311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477543" y="2571750"/>
                <a:ext cx="1096235" cy="122311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</a:endParaRPr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704293" y="1858649"/>
              <a:ext cx="800219" cy="112786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700" b="1" dirty="0">
                  <a:cs typeface="+mn-ea"/>
                </a:rPr>
                <a:t>目录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1387200" y="1623395"/>
              <a:ext cx="292677" cy="2926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04102" y="2929074"/>
              <a:ext cx="292677" cy="2926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B756C28-8A60-4AF9-BAA9-62973E22580C}"/>
              </a:ext>
            </a:extLst>
          </p:cNvPr>
          <p:cNvGrpSpPr/>
          <p:nvPr/>
        </p:nvGrpSpPr>
        <p:grpSpPr>
          <a:xfrm>
            <a:off x="2409644" y="1548860"/>
            <a:ext cx="2546108" cy="623248"/>
            <a:chOff x="3212859" y="1207896"/>
            <a:chExt cx="3394810" cy="830998"/>
          </a:xfrm>
        </p:grpSpPr>
        <p:sp>
          <p:nvSpPr>
            <p:cNvPr id="14" name="文本框 13"/>
            <p:cNvSpPr txBox="1"/>
            <p:nvPr/>
          </p:nvSpPr>
          <p:spPr>
            <a:xfrm>
              <a:off x="3212859" y="1207896"/>
              <a:ext cx="3394810" cy="830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1050" b="1" dirty="0">
                  <a:latin typeface="+mn-ea"/>
                  <a:cs typeface="+mn-ea"/>
                </a:rPr>
                <a:t>Part 01</a:t>
              </a:r>
            </a:p>
            <a:p>
              <a:r>
                <a:rPr lang="zh-CN" altLang="en-US" sz="1400" b="1" dirty="0">
                  <a:latin typeface="+mn-ea"/>
                  <a:cs typeface="+mn-ea"/>
                </a:rPr>
                <a:t>题目</a:t>
              </a:r>
            </a:p>
            <a:p>
              <a:r>
                <a:rPr lang="en-US" altLang="zh-CN" sz="900" b="1" dirty="0">
                  <a:latin typeface="+mn-ea"/>
                  <a:cs typeface="+mn-ea"/>
                </a:rPr>
                <a:t>Problem</a:t>
              </a:r>
              <a:endParaRPr lang="zh-CN" altLang="en-US" sz="900" b="1" dirty="0">
                <a:latin typeface="+mn-ea"/>
                <a:cs typeface="+mn-ea"/>
              </a:endParaRPr>
            </a:p>
          </p:txBody>
        </p:sp>
        <p:cxnSp>
          <p:nvCxnSpPr>
            <p:cNvPr id="26" name="直接连接符 25"/>
            <p:cNvCxnSpPr>
              <a:cxnSpLocks/>
              <a:endCxn id="14" idx="2"/>
            </p:cNvCxnSpPr>
            <p:nvPr/>
          </p:nvCxnSpPr>
          <p:spPr>
            <a:xfrm>
              <a:off x="3284867" y="2038894"/>
              <a:ext cx="16253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C4818E3-61B0-4B38-A0CF-F4ACC9AEB0AF}"/>
              </a:ext>
            </a:extLst>
          </p:cNvPr>
          <p:cNvGrpSpPr/>
          <p:nvPr/>
        </p:nvGrpSpPr>
        <p:grpSpPr>
          <a:xfrm>
            <a:off x="2409644" y="2966180"/>
            <a:ext cx="2546108" cy="623248"/>
            <a:chOff x="3212859" y="3097656"/>
            <a:chExt cx="3394810" cy="830997"/>
          </a:xfrm>
        </p:grpSpPr>
        <p:sp>
          <p:nvSpPr>
            <p:cNvPr id="17" name="文本框 16"/>
            <p:cNvSpPr txBox="1"/>
            <p:nvPr/>
          </p:nvSpPr>
          <p:spPr>
            <a:xfrm>
              <a:off x="3212859" y="3097656"/>
              <a:ext cx="3394810" cy="83099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1050" b="1" dirty="0">
                  <a:latin typeface="+mn-ea"/>
                  <a:cs typeface="+mn-ea"/>
                </a:rPr>
                <a:t>Part 03</a:t>
              </a:r>
            </a:p>
            <a:p>
              <a:r>
                <a:rPr lang="zh-CN" altLang="en-US" sz="1500" b="1" dirty="0">
                  <a:latin typeface="+mn-ea"/>
                  <a:cs typeface="+mn-ea"/>
                </a:rPr>
                <a:t>递归表达式确定</a:t>
              </a:r>
              <a:endParaRPr lang="en-US" altLang="zh-CN" sz="1500" b="1" dirty="0">
                <a:latin typeface="+mn-ea"/>
                <a:cs typeface="+mn-ea"/>
              </a:endParaRPr>
            </a:p>
            <a:p>
              <a:r>
                <a:rPr lang="en-US" altLang="zh-CN" sz="900" b="1" dirty="0">
                  <a:latin typeface="+mn-ea"/>
                  <a:cs typeface="+mn-ea"/>
                </a:rPr>
                <a:t>Recurrence</a:t>
              </a:r>
              <a:endParaRPr lang="zh-CN" altLang="en-US" sz="900" b="1" dirty="0">
                <a:latin typeface="+mn-ea"/>
                <a:cs typeface="+mn-ea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3284867" y="3928653"/>
              <a:ext cx="16253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2ED4192-45D6-4F53-B272-24C6804A632A}"/>
              </a:ext>
            </a:extLst>
          </p:cNvPr>
          <p:cNvGrpSpPr/>
          <p:nvPr/>
        </p:nvGrpSpPr>
        <p:grpSpPr>
          <a:xfrm>
            <a:off x="4484085" y="1548860"/>
            <a:ext cx="1763392" cy="629624"/>
            <a:chOff x="5978782" y="1207896"/>
            <a:chExt cx="2351189" cy="839499"/>
          </a:xfrm>
        </p:grpSpPr>
        <p:sp>
          <p:nvSpPr>
            <p:cNvPr id="20" name="文本框 19"/>
            <p:cNvSpPr txBox="1"/>
            <p:nvPr/>
          </p:nvSpPr>
          <p:spPr>
            <a:xfrm>
              <a:off x="5978782" y="1207896"/>
              <a:ext cx="2351189" cy="830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1050" b="1" dirty="0">
                  <a:latin typeface="+mn-ea"/>
                  <a:cs typeface="+mn-ea"/>
                </a:rPr>
                <a:t>Part 02</a:t>
              </a:r>
            </a:p>
            <a:p>
              <a:r>
                <a:rPr lang="zh-CN" altLang="en-US" sz="1500" b="1" dirty="0">
                  <a:latin typeface="+mn-ea"/>
                  <a:cs typeface="+mn-ea"/>
                </a:rPr>
                <a:t>最优子结构确定</a:t>
              </a:r>
              <a:r>
                <a:rPr lang="en-US" altLang="zh-CN" sz="900" b="1" dirty="0">
                  <a:latin typeface="+mn-ea"/>
                  <a:cs typeface="+mn-ea"/>
                </a:rPr>
                <a:t>Optimal substructure</a:t>
              </a:r>
              <a:endParaRPr lang="zh-CN" altLang="en-US" sz="900" b="1" dirty="0">
                <a:latin typeface="+mn-ea"/>
                <a:cs typeface="+mn-ea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5978782" y="2047395"/>
              <a:ext cx="16253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DB023BA8-39CC-4BC9-B3D1-BD5E4687FE23}"/>
              </a:ext>
            </a:extLst>
          </p:cNvPr>
          <p:cNvGrpSpPr/>
          <p:nvPr/>
        </p:nvGrpSpPr>
        <p:grpSpPr>
          <a:xfrm>
            <a:off x="4484086" y="2978407"/>
            <a:ext cx="1807232" cy="629624"/>
            <a:chOff x="5978782" y="3097656"/>
            <a:chExt cx="1833578" cy="839499"/>
          </a:xfrm>
        </p:grpSpPr>
        <p:sp>
          <p:nvSpPr>
            <p:cNvPr id="23" name="文本框 22"/>
            <p:cNvSpPr txBox="1"/>
            <p:nvPr/>
          </p:nvSpPr>
          <p:spPr>
            <a:xfrm>
              <a:off x="5978782" y="3097656"/>
              <a:ext cx="1833578" cy="830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1050" b="1" dirty="0">
                  <a:latin typeface="+mn-ea"/>
                  <a:cs typeface="+mn-ea"/>
                </a:rPr>
                <a:t>Part 04</a:t>
              </a:r>
            </a:p>
            <a:p>
              <a:r>
                <a:rPr lang="zh-CN" altLang="en-US" sz="1500" b="1" dirty="0">
                  <a:latin typeface="+mn-ea"/>
                  <a:cs typeface="+mn-ea"/>
                </a:rPr>
                <a:t>非递归实现</a:t>
              </a:r>
              <a:endParaRPr lang="en-US" altLang="zh-CN" sz="1500" b="1" dirty="0">
                <a:latin typeface="+mn-ea"/>
                <a:cs typeface="+mn-ea"/>
              </a:endParaRPr>
            </a:p>
            <a:p>
              <a:r>
                <a:rPr lang="en-US" altLang="zh-CN" sz="900" b="1" dirty="0">
                  <a:latin typeface="+mn-ea"/>
                  <a:cs typeface="+mn-ea"/>
                </a:rPr>
                <a:t>Non-recursive implementation</a:t>
              </a:r>
              <a:endParaRPr lang="zh-CN" altLang="en-US" sz="900" b="1" dirty="0">
                <a:latin typeface="+mn-ea"/>
                <a:cs typeface="+mn-ea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978782" y="3937155"/>
              <a:ext cx="16253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7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823" y="1849636"/>
            <a:ext cx="3186354" cy="378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75138" y="2778629"/>
            <a:ext cx="15121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1050" b="1" dirty="0">
              <a:cs typeface="+mn-ea"/>
            </a:endParaRPr>
          </a:p>
          <a:p>
            <a:pPr algn="ctr"/>
            <a:endParaRPr lang="zh-CN" altLang="en-US" sz="1050" b="1" dirty="0"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9829" y="1884481"/>
            <a:ext cx="30783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</a:rPr>
              <a:t>南京大学问题求解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980728" y="1131590"/>
            <a:ext cx="5017040" cy="2647575"/>
            <a:chOff x="1435008" y="577820"/>
            <a:chExt cx="6529425" cy="3217045"/>
          </a:xfrm>
        </p:grpSpPr>
        <p:sp>
          <p:nvSpPr>
            <p:cNvPr id="8" name="矩形 7"/>
            <p:cNvSpPr/>
            <p:nvPr/>
          </p:nvSpPr>
          <p:spPr>
            <a:xfrm>
              <a:off x="1835696" y="915566"/>
              <a:ext cx="5472608" cy="252028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68198" y="637844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77543" y="2571750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015627" y="577820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35008" y="2975534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1592796" y="2262523"/>
            <a:ext cx="3564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300" b="1" dirty="0">
                <a:cs typeface="+mn-ea"/>
              </a:rPr>
              <a:t>感谢观看</a:t>
            </a:r>
            <a:endParaRPr lang="en-US" altLang="zh-CN" sz="3300" b="1" dirty="0">
              <a:cs typeface="+mn-ea"/>
            </a:endParaRPr>
          </a:p>
          <a:p>
            <a:pPr algn="ctr"/>
            <a:r>
              <a:rPr lang="zh-CN" altLang="en-US" sz="3300" b="1" dirty="0">
                <a:cs typeface="+mn-ea"/>
              </a:rPr>
              <a:t>感谢老师耐心指导</a:t>
            </a:r>
          </a:p>
        </p:txBody>
      </p:sp>
    </p:spTree>
    <p:extLst>
      <p:ext uri="{BB962C8B-B14F-4D97-AF65-F5344CB8AC3E}">
        <p14:creationId xmlns:p14="http://schemas.microsoft.com/office/powerpoint/2010/main" val="261824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823" y="1942839"/>
            <a:ext cx="3186354" cy="378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24063" y="2373316"/>
            <a:ext cx="32098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b="1" dirty="0">
                <a:cs typeface="+mn-ea"/>
              </a:rPr>
              <a:t>题目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89829" y="1935652"/>
            <a:ext cx="30783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</a:rPr>
              <a:t>PART  01</a:t>
            </a:r>
            <a:endParaRPr lang="zh-CN" altLang="en-US" sz="2100" dirty="0">
              <a:solidFill>
                <a:schemeClr val="bg1"/>
              </a:solidFill>
              <a:latin typeface="Century Gothic" panose="020B0502020202020204" pitchFamily="34" charset="0"/>
              <a:cs typeface="+mn-ea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76256" y="1076303"/>
            <a:ext cx="4897069" cy="2412784"/>
            <a:chOff x="1435008" y="577820"/>
            <a:chExt cx="6529425" cy="3217045"/>
          </a:xfrm>
        </p:grpSpPr>
        <p:sp>
          <p:nvSpPr>
            <p:cNvPr id="8" name="矩形 7"/>
            <p:cNvSpPr/>
            <p:nvPr/>
          </p:nvSpPr>
          <p:spPr>
            <a:xfrm>
              <a:off x="1835696" y="915566"/>
              <a:ext cx="5472608" cy="252028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68198" y="637844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77543" y="2571750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015627" y="577820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35008" y="2975534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979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cs typeface="+mn-ea"/>
                </a:rPr>
                <a:t>Problem</a:t>
              </a:r>
              <a:endParaRPr lang="zh-CN" altLang="en-US" sz="1200" b="1" dirty="0">
                <a:cs typeface="+mn-ea"/>
              </a:endParaRPr>
            </a:p>
          </p:txBody>
        </p:sp>
      </p:grpSp>
      <p:sp>
        <p:nvSpPr>
          <p:cNvPr id="53" name="Making money is art…">
            <a:extLst>
              <a:ext uri="{FF2B5EF4-FFF2-40B4-BE49-F238E27FC236}">
                <a16:creationId xmlns:a16="http://schemas.microsoft.com/office/drawing/2014/main" id="{975F5A0C-FC1B-4F89-A37B-DC5F27611018}"/>
              </a:ext>
            </a:extLst>
          </p:cNvPr>
          <p:cNvSpPr txBox="1"/>
          <p:nvPr/>
        </p:nvSpPr>
        <p:spPr>
          <a:xfrm>
            <a:off x="544009" y="1353702"/>
            <a:ext cx="5660930" cy="1347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defTabSz="309563" hangingPunct="0">
              <a:lnSpc>
                <a:spcPct val="150000"/>
              </a:lnSpc>
              <a:defRPr sz="3500" b="0">
                <a:solidFill>
                  <a:srgbClr val="2B2F3C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zh-CN" altLang="en-US" sz="1500" dirty="0">
                <a:sym typeface="Montserrat Light"/>
              </a:rPr>
              <a:t>某个通信系统由 </a:t>
            </a:r>
            <a:r>
              <a:rPr lang="en-US" altLang="zh-CN" sz="1500" dirty="0">
                <a:sym typeface="Montserrat Light"/>
              </a:rPr>
              <a:t>n </a:t>
            </a:r>
            <a:r>
              <a:rPr lang="zh-CN" altLang="en-US" sz="1500" dirty="0">
                <a:sym typeface="Montserrat Light"/>
              </a:rPr>
              <a:t>个设备串联构成，每个设备可能有多个厂商生产，均有带宽和价格 参数。系统的总带宽决定于某个设备的最小带宽，总价格是各个设备的价格总和。请 你设计一个算法，以 “带宽</a:t>
            </a:r>
            <a:r>
              <a:rPr lang="en-US" altLang="zh-CN" sz="1500" dirty="0">
                <a:sym typeface="Montserrat Light"/>
              </a:rPr>
              <a:t>/</a:t>
            </a:r>
            <a:r>
              <a:rPr lang="zh-CN" altLang="en-US" sz="1500" dirty="0">
                <a:sym typeface="Montserrat Light"/>
              </a:rPr>
              <a:t>造价” 为最优目标，确定该通信系统的构成 。</a:t>
            </a:r>
            <a:endParaRPr sz="1500" kern="0" dirty="0">
              <a:latin typeface="Century Gothic" panose="020B0502020202020204" pitchFamily="34" charset="0"/>
              <a:cs typeface="+mn-ea"/>
              <a:sym typeface="Montserrat Light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cs typeface="+mn-ea"/>
                </a:rPr>
                <a:t>Problem</a:t>
              </a:r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3C3ACC93-602C-4284-93F9-87F438CBBE8C}"/>
              </a:ext>
            </a:extLst>
          </p:cNvPr>
          <p:cNvCxnSpPr/>
          <p:nvPr/>
        </p:nvCxnSpPr>
        <p:spPr>
          <a:xfrm>
            <a:off x="2370725" y="1123266"/>
            <a:ext cx="15207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FA580E8C-8BA9-406F-B81D-1F72C3AD6E22}"/>
              </a:ext>
            </a:extLst>
          </p:cNvPr>
          <p:cNvSpPr txBox="1"/>
          <p:nvPr/>
        </p:nvSpPr>
        <p:spPr>
          <a:xfrm>
            <a:off x="2348880" y="850392"/>
            <a:ext cx="1692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Century Gothic" panose="020B0502020202020204" pitchFamily="34" charset="0"/>
                <a:cs typeface="+mn-ea"/>
              </a:rPr>
              <a:t>POJ 1018</a:t>
            </a:r>
            <a:endParaRPr lang="zh-CN" altLang="en-US" sz="1200" dirty="0">
              <a:latin typeface="Century Gothic" panose="020B0502020202020204" pitchFamily="34" charset="0"/>
              <a:cs typeface="+mn-ea"/>
            </a:endParaRPr>
          </a:p>
        </p:txBody>
      </p:sp>
      <p:sp>
        <p:nvSpPr>
          <p:cNvPr id="47" name="TextBox 13">
            <a:extLst>
              <a:ext uri="{FF2B5EF4-FFF2-40B4-BE49-F238E27FC236}">
                <a16:creationId xmlns:a16="http://schemas.microsoft.com/office/drawing/2014/main" id="{94CF073F-6EF1-4D41-8156-A7F37E7474B9}"/>
              </a:ext>
            </a:extLst>
          </p:cNvPr>
          <p:cNvSpPr txBox="1"/>
          <p:nvPr/>
        </p:nvSpPr>
        <p:spPr>
          <a:xfrm>
            <a:off x="2348880" y="1171563"/>
            <a:ext cx="1636784" cy="29591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788" dirty="0">
                <a:latin typeface="+mn-ea"/>
                <a:cs typeface="+mn-ea"/>
              </a:rPr>
              <a:t>通讯系统</a:t>
            </a:r>
            <a:endParaRPr lang="en-US" altLang="zh-CN" sz="788" dirty="0">
              <a:latin typeface="+mn-ea"/>
              <a:cs typeface="+mn-ea"/>
            </a:endParaRPr>
          </a:p>
          <a:p>
            <a:pPr algn="ctr" defTabSz="91249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788" dirty="0">
                <a:latin typeface="+mn-ea"/>
                <a:cs typeface="+mn-ea"/>
              </a:rPr>
              <a:t>Communication System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17143CD5-2D55-4F25-8381-CEC57CB6F6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72" y="1761660"/>
            <a:ext cx="5509945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361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1" dirty="0">
                  <a:cs typeface="+mn-ea"/>
                </a:rPr>
                <a:t>Problem analysis</a:t>
              </a:r>
              <a:endParaRPr lang="zh-CN" altLang="en-US" sz="1050" b="1" dirty="0">
                <a:cs typeface="+mn-ea"/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9060E46-67FC-44A1-BC6D-91E65F36FED3}"/>
                  </a:ext>
                </a:extLst>
              </p:cNvPr>
              <p:cNvSpPr txBox="1"/>
              <p:nvPr/>
            </p:nvSpPr>
            <p:spPr>
              <a:xfrm>
                <a:off x="591379" y="843558"/>
                <a:ext cx="5119398" cy="17081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zh-CN" altLang="en-US" b="1" dirty="0">
                    <a:latin typeface="Cambria Math" panose="02040503050406030204" pitchFamily="18" charset="0"/>
                  </a:rPr>
                  <a:t>对于第</a:t>
                </a:r>
                <a:r>
                  <a:rPr lang="en-US" altLang="zh-CN" b="1" dirty="0" err="1">
                    <a:latin typeface="Cambria Math" panose="02040503050406030204" pitchFamily="18" charset="0"/>
                  </a:rPr>
                  <a:t>i</a:t>
                </a:r>
                <a:r>
                  <a:rPr lang="zh-CN" altLang="en-US" b="1" dirty="0">
                    <a:latin typeface="Cambria Math" panose="02040503050406030204" pitchFamily="18" charset="0"/>
                  </a:rPr>
                  <a:t>个设备</a:t>
                </a:r>
                <a:r>
                  <a:rPr lang="en-US" altLang="zh-CN" b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zh-CN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n-US" altLang="zh-CN" b="1" dirty="0">
                  <a:solidFill>
                    <a:schemeClr val="tx2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sz="15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1500" i="1" dirty="0">
                    <a:latin typeface="Cambria Math" panose="02040503050406030204" pitchFamily="18" charset="0"/>
                  </a:rPr>
                  <a:t> </a:t>
                </a:r>
                <a:r>
                  <a:rPr lang="zh-CN" altLang="en-US" sz="1500" b="1" dirty="0">
                    <a:latin typeface="Cambria Math" panose="02040503050406030204" pitchFamily="18" charset="0"/>
                  </a:rPr>
                  <a:t>厂家的数量</a:t>
                </a:r>
                <a:endParaRPr lang="en-US" altLang="zh-CN" sz="1500" b="1" i="1" dirty="0">
                  <a:latin typeface="Cambria Math" panose="02040503050406030204" pitchFamily="18" charset="0"/>
                </a:endParaRPr>
              </a:p>
              <a:p>
                <a:endParaRPr lang="en-US" altLang="zh-CN" sz="15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sz="15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1500" dirty="0"/>
                  <a:t>  </a:t>
                </a:r>
                <a:r>
                  <a:rPr lang="zh-CN" altLang="en-US" sz="1500" b="1" dirty="0"/>
                  <a:t>第</a:t>
                </a:r>
                <a14:m>
                  <m:oMath xmlns:m="http://schemas.openxmlformats.org/officeDocument/2006/math">
                    <m:r>
                      <a:rPr lang="en-US" altLang="zh-CN" sz="1500" b="1" i="1" dirty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zh-CN" altLang="en-US" sz="1500" b="1" dirty="0"/>
                  <a:t>个厂家的带宽</a:t>
                </a:r>
                <a:endParaRPr lang="en-US" altLang="zh-CN" sz="1500" b="1" dirty="0"/>
              </a:p>
              <a:p>
                <a:r>
                  <a:rPr lang="en-US" altLang="zh-CN" sz="1500" dirty="0"/>
                  <a:t>				</a:t>
                </a:r>
                <a14:m>
                  <m:oMath xmlns:m="http://schemas.openxmlformats.org/officeDocument/2006/math"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CN" sz="15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5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5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sz="15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1500" dirty="0"/>
                  <a:t>  </a:t>
                </a:r>
                <a:r>
                  <a:rPr lang="zh-CN" altLang="en-US" sz="1500" b="1" dirty="0"/>
                  <a:t>第</a:t>
                </a:r>
                <a14:m>
                  <m:oMath xmlns:m="http://schemas.openxmlformats.org/officeDocument/2006/math">
                    <m:r>
                      <a:rPr lang="en-US" altLang="zh-CN" sz="1500" b="1" i="1" dirty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zh-CN" altLang="en-US" sz="1500" b="1" dirty="0"/>
                  <a:t>个厂家的价格</a:t>
                </a:r>
                <a:endParaRPr lang="zh-CN" altLang="en-US" sz="2400" b="1" dirty="0"/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9060E46-67FC-44A1-BC6D-91E65F36F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79" y="843558"/>
                <a:ext cx="5119398" cy="1708160"/>
              </a:xfrm>
              <a:prstGeom prst="rect">
                <a:avLst/>
              </a:prstGeom>
              <a:blipFill>
                <a:blip r:embed="rId4"/>
                <a:stretch>
                  <a:fillRect l="-1310" t="-5338" b="-49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77734F47-E20B-40C8-8DF1-4C3874E8B284}"/>
                  </a:ext>
                </a:extLst>
              </p:cNvPr>
              <p:cNvSpPr txBox="1"/>
              <p:nvPr/>
            </p:nvSpPr>
            <p:spPr>
              <a:xfrm>
                <a:off x="458670" y="2779857"/>
                <a:ext cx="4410490" cy="1679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Montserrat Light"/>
                  </a:rPr>
                  <a:t>		         </a:t>
                </a:r>
                <a:r>
                  <a:rPr lang="zh-CN" altLang="en-US" b="1" dirty="0">
                    <a:latin typeface="Montserrat Light"/>
                  </a:rPr>
                  <a:t>选择结束的结果</a:t>
                </a:r>
                <a:endParaRPr lang="en-US" altLang="zh-CN" b="1" dirty="0">
                  <a:latin typeface="Montserrat Light"/>
                </a:endParaRPr>
              </a:p>
              <a:p>
                <a:endParaRPr lang="en-US" altLang="zh-CN" b="1" dirty="0">
                  <a:latin typeface="Montserrat Light"/>
                </a:endParaRPr>
              </a:p>
              <a:p>
                <a:r>
                  <a:rPr lang="zh-CN" altLang="en-US" sz="1500" b="1" dirty="0">
                    <a:latin typeface="Montserrat Light"/>
                  </a:rPr>
                  <a:t>总带宽</a:t>
                </a:r>
                <a:r>
                  <a:rPr lang="en-US" altLang="zh-CN" sz="1500" b="1" dirty="0">
                    <a:latin typeface="Montserrat Light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sSub>
                              <m:sSubPr>
                                <m:ctrlPr>
                                  <a:rPr lang="en-US" altLang="zh-CN" sz="1500" b="1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500" b="1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altLang="zh-CN" sz="1500" b="1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1500" b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𝐦𝐢𝐧</m:t>
                            </m:r>
                          </m:e>
                          <m:lim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lim>
                        </m:limLow>
                      </m:fName>
                      <m:e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500" b="1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500" b="1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  <m:sub>
                                <m:r>
                                  <a:rPr lang="en-US" altLang="zh-CN" sz="1500" b="1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altLang="zh-CN" sz="1500" b="1" dirty="0">
                  <a:latin typeface="Montserrat Light"/>
                </a:endParaRPr>
              </a:p>
              <a:p>
                <a:r>
                  <a:rPr lang="en-US" altLang="zh-CN" sz="1500" b="1" dirty="0">
                    <a:latin typeface="Montserrat Light"/>
                  </a:rPr>
                  <a:t>					</a:t>
                </a:r>
              </a:p>
              <a:p>
                <a:r>
                  <a:rPr lang="zh-CN" altLang="en-US" sz="1500" b="1" dirty="0">
                    <a:latin typeface="Montserrat Light"/>
                  </a:rPr>
                  <a:t>总价格</a:t>
                </a:r>
                <a:r>
                  <a:rPr lang="en-US" altLang="zh-CN" sz="1500" b="1" dirty="0">
                    <a:latin typeface="Montserrat Light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altLang="zh-CN" sz="1500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  <m:sub>
                            <m:r>
                              <a:rPr lang="en-US" altLang="zh-CN" sz="15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altLang="zh-CN" sz="15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zh-CN" altLang="en-US" sz="1500" b="1" dirty="0">
                  <a:latin typeface="Montserrat Light"/>
                </a:endParaRPr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77734F47-E20B-40C8-8DF1-4C3874E8B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0" y="2779857"/>
                <a:ext cx="4410490" cy="1679499"/>
              </a:xfrm>
              <a:prstGeom prst="rect">
                <a:avLst/>
              </a:prstGeom>
              <a:blipFill>
                <a:blip r:embed="rId5"/>
                <a:stretch>
                  <a:fillRect l="-552" t="-2899" b="-326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1CEBBDA-A95E-40AB-BC6B-0ED0D398CD5A}"/>
                  </a:ext>
                </a:extLst>
              </p:cNvPr>
              <p:cNvSpPr txBox="1"/>
              <p:nvPr/>
            </p:nvSpPr>
            <p:spPr>
              <a:xfrm>
                <a:off x="3861048" y="3381840"/>
                <a:ext cx="2106234" cy="657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𝒓𝒆𝒔</m:t>
                      </m:r>
                      <m:r>
                        <a:rPr lang="en-US" altLang="zh-CN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1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altLang="zh-CN" b="1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b="1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altLang="zh-CN" b="1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1CEBBDA-A95E-40AB-BC6B-0ED0D398C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048" y="3381840"/>
                <a:ext cx="2106234" cy="657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02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1" dirty="0">
                  <a:cs typeface="+mn-ea"/>
                </a:rPr>
                <a:t>Problem analysis</a:t>
              </a:r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3F80350-10B8-4996-BF71-26DA9490C8D6}"/>
                  </a:ext>
                </a:extLst>
              </p:cNvPr>
              <p:cNvSpPr txBox="1"/>
              <p:nvPr/>
            </p:nvSpPr>
            <p:spPr>
              <a:xfrm>
                <a:off x="674694" y="1090240"/>
                <a:ext cx="5400600" cy="1199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Montserrat Light"/>
                  </a:rPr>
                  <a:t>We want:</a:t>
                </a:r>
              </a:p>
              <a:p>
                <a:endParaRPr lang="en-US" altLang="zh-CN" sz="1350" dirty="0">
                  <a:latin typeface="Montserrat Ligh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𝐴𝑛𝑠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 ∀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1350" dirty="0">
                  <a:latin typeface="Montserrat Light"/>
                </a:endParaRPr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3F80350-10B8-4996-BF71-26DA9490C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94" y="1090240"/>
                <a:ext cx="5400600" cy="1199431"/>
              </a:xfrm>
              <a:prstGeom prst="rect">
                <a:avLst/>
              </a:prstGeom>
              <a:blipFill>
                <a:blip r:embed="rId4"/>
                <a:stretch>
                  <a:fillRect l="-1016" t="-30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074F6DE2-2CDA-472A-96B9-C181C204DC65}"/>
              </a:ext>
            </a:extLst>
          </p:cNvPr>
          <p:cNvSpPr txBox="1"/>
          <p:nvPr/>
        </p:nvSpPr>
        <p:spPr>
          <a:xfrm>
            <a:off x="1376772" y="2841780"/>
            <a:ext cx="37264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500" b="1" dirty="0"/>
              <a:t>暴力枚举？</a:t>
            </a:r>
            <a:r>
              <a:rPr lang="en-US" altLang="zh-CN" sz="1500" b="1" dirty="0"/>
              <a:t>			</a:t>
            </a:r>
          </a:p>
          <a:p>
            <a:pPr algn="ctr"/>
            <a:endParaRPr lang="en-US" altLang="zh-CN" sz="1500" b="1" dirty="0"/>
          </a:p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Dynamic programming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B5E3504-9236-4CB6-8B3B-0CF173D25AC6}"/>
              </a:ext>
            </a:extLst>
          </p:cNvPr>
          <p:cNvSpPr txBox="1"/>
          <p:nvPr/>
        </p:nvSpPr>
        <p:spPr>
          <a:xfrm>
            <a:off x="3320988" y="2841780"/>
            <a:ext cx="1458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 b="1" dirty="0"/>
              <a:t>指数复杂度！</a:t>
            </a:r>
            <a:endParaRPr lang="en-US" altLang="zh-CN" sz="1500" b="1" dirty="0"/>
          </a:p>
        </p:txBody>
      </p:sp>
    </p:spTree>
    <p:extLst>
      <p:ext uri="{BB962C8B-B14F-4D97-AF65-F5344CB8AC3E}">
        <p14:creationId xmlns:p14="http://schemas.microsoft.com/office/powerpoint/2010/main" val="295774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631" y="735546"/>
            <a:ext cx="6642738" cy="3672408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5823" y="1942839"/>
            <a:ext cx="3186354" cy="378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49503" y="2506780"/>
            <a:ext cx="44132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cs typeface="+mn-ea"/>
              </a:rPr>
              <a:t>Optimal substructure</a:t>
            </a:r>
            <a:endParaRPr lang="zh-CN" altLang="en-US" sz="2700" b="1" dirty="0"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9829" y="1935652"/>
            <a:ext cx="30783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Century Gothic" panose="020B0502020202020204" pitchFamily="34" charset="0"/>
                <a:cs typeface="+mn-ea"/>
              </a:rPr>
              <a:t>PART  02</a:t>
            </a:r>
            <a:endParaRPr lang="zh-CN" altLang="en-US" sz="2100" dirty="0">
              <a:solidFill>
                <a:schemeClr val="bg1"/>
              </a:solidFill>
              <a:latin typeface="Century Gothic" panose="020B0502020202020204" pitchFamily="34" charset="0"/>
              <a:cs typeface="+mn-ea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76256" y="1076303"/>
            <a:ext cx="4897069" cy="2412784"/>
            <a:chOff x="1435008" y="577820"/>
            <a:chExt cx="6529425" cy="3217045"/>
          </a:xfrm>
        </p:grpSpPr>
        <p:sp>
          <p:nvSpPr>
            <p:cNvPr id="8" name="矩形 7"/>
            <p:cNvSpPr/>
            <p:nvPr/>
          </p:nvSpPr>
          <p:spPr>
            <a:xfrm>
              <a:off x="1835696" y="915566"/>
              <a:ext cx="5472608" cy="252028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68198" y="637844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77543" y="2571750"/>
              <a:ext cx="1096235" cy="1223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015627" y="577820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35008" y="2975534"/>
              <a:ext cx="801376" cy="801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660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35927" y="642938"/>
            <a:ext cx="1512168" cy="459396"/>
            <a:chOff x="-47903" y="0"/>
            <a:chExt cx="2016224" cy="612528"/>
          </a:xfrm>
        </p:grpSpPr>
        <p:grpSp>
          <p:nvGrpSpPr>
            <p:cNvPr id="8" name="组合 7"/>
            <p:cNvGrpSpPr/>
            <p:nvPr/>
          </p:nvGrpSpPr>
          <p:grpSpPr>
            <a:xfrm rot="16200000" flipV="1">
              <a:off x="629840" y="-629840"/>
              <a:ext cx="612528" cy="1872208"/>
              <a:chOff x="604102" y="1347614"/>
              <a:chExt cx="1075775" cy="21499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755576" y="1347614"/>
                <a:ext cx="806989" cy="2149930"/>
                <a:chOff x="1477543" y="637844"/>
                <a:chExt cx="6486890" cy="3157021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835696" y="915566"/>
                  <a:ext cx="5472608" cy="2520280"/>
                </a:xfrm>
                <a:prstGeom prst="rect">
                  <a:avLst/>
                </a:prstGeom>
                <a:noFill/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6868198" y="637844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477543" y="2571750"/>
                  <a:ext cx="1096235" cy="122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>
                    <a:cs typeface="+mn-ea"/>
                  </a:endParaRPr>
                </a:p>
              </p:txBody>
            </p:sp>
          </p:grpSp>
          <p:cxnSp>
            <p:nvCxnSpPr>
              <p:cNvPr id="6" name="直接连接符 5"/>
              <p:cNvCxnSpPr/>
              <p:nvPr/>
            </p:nvCxnSpPr>
            <p:spPr>
              <a:xfrm flipH="1">
                <a:off x="1387200" y="1623395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04102" y="2929074"/>
                <a:ext cx="292677" cy="2926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-47903" y="144445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50" b="1" dirty="0">
                  <a:cs typeface="+mn-ea"/>
                </a:rPr>
                <a:t>Optimal</a:t>
              </a:r>
              <a:r>
                <a:rPr lang="en-US" altLang="zh-CN" sz="1200" b="1" dirty="0">
                  <a:cs typeface="+mn-ea"/>
                </a:rPr>
                <a:t> </a:t>
              </a:r>
              <a:r>
                <a:rPr lang="en-US" altLang="zh-CN" sz="1050" b="1" dirty="0">
                  <a:cs typeface="+mn-ea"/>
                </a:rPr>
                <a:t>structure</a:t>
              </a:r>
              <a:endParaRPr lang="zh-CN" altLang="en-US" sz="1200" b="1" dirty="0">
                <a:cs typeface="+mn-ea"/>
              </a:endParaRP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49" y="739688"/>
            <a:ext cx="470434" cy="58992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817E4B3C-1450-41B3-866A-3392BF669BE5}"/>
              </a:ext>
            </a:extLst>
          </p:cNvPr>
          <p:cNvSpPr txBox="1"/>
          <p:nvPr/>
        </p:nvSpPr>
        <p:spPr>
          <a:xfrm>
            <a:off x="562442" y="1876155"/>
            <a:ext cx="585065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转化：</a:t>
            </a:r>
            <a:endParaRPr lang="en-US" altLang="zh-CN" sz="1600" dirty="0"/>
          </a:p>
          <a:p>
            <a:r>
              <a:rPr lang="en-US" altLang="zh-CN" sz="1600" dirty="0"/>
              <a:t>	</a:t>
            </a:r>
            <a:r>
              <a:rPr lang="zh-CN" altLang="en-US" sz="1600" dirty="0"/>
              <a:t>题目要求的最终状态性价比是由 带宽和价格 两个</a:t>
            </a:r>
            <a:endParaRPr lang="en-US" altLang="zh-CN" sz="1600" dirty="0"/>
          </a:p>
          <a:p>
            <a:r>
              <a:rPr lang="zh-CN" altLang="en-US" sz="1600" dirty="0"/>
              <a:t>变量影响的，不易构造</a:t>
            </a:r>
            <a:r>
              <a:rPr lang="en-US" altLang="zh-CN" sz="1600" dirty="0"/>
              <a:t>DP</a:t>
            </a:r>
            <a:r>
              <a:rPr lang="zh-CN" altLang="en-US" sz="1600" dirty="0"/>
              <a:t>的状态转移方程。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	</a:t>
            </a:r>
            <a:r>
              <a:rPr lang="zh-CN" altLang="en-US" sz="1600" dirty="0"/>
              <a:t>为此可将问题状态转化为以下问题集：</a:t>
            </a:r>
            <a:br>
              <a:rPr lang="zh-CN" altLang="en-US" sz="1600" dirty="0"/>
            </a:br>
            <a:r>
              <a:rPr lang="en-US" altLang="zh-CN" sz="1600" dirty="0"/>
              <a:t>	</a:t>
            </a:r>
            <a:r>
              <a:rPr lang="zh-CN" altLang="en-US" sz="1600" dirty="0"/>
              <a:t>目标：求在</a:t>
            </a:r>
            <a:r>
              <a:rPr lang="en-US" altLang="zh-CN" sz="1600" dirty="0"/>
              <a:t>[</a:t>
            </a:r>
            <a:r>
              <a:rPr lang="zh-CN" altLang="en-US" sz="1600" dirty="0"/>
              <a:t>各种带宽</a:t>
            </a:r>
            <a:r>
              <a:rPr lang="en-US" altLang="zh-CN" sz="1600" dirty="0"/>
              <a:t>]</a:t>
            </a:r>
            <a:r>
              <a:rPr lang="zh-CN" altLang="en-US" sz="1600" dirty="0"/>
              <a:t>的情况下组装网络系统的</a:t>
            </a:r>
            <a:r>
              <a:rPr lang="en-US" altLang="zh-CN" sz="1600" dirty="0"/>
              <a:t>[</a:t>
            </a:r>
            <a:r>
              <a:rPr lang="zh-CN" altLang="en-US" sz="1600" dirty="0"/>
              <a:t>最小价格</a:t>
            </a:r>
            <a:r>
              <a:rPr lang="en-US" altLang="zh-CN" sz="1600" dirty="0"/>
              <a:t>]</a:t>
            </a:r>
            <a:r>
              <a:rPr lang="zh-CN" altLang="en-US" sz="1600" dirty="0"/>
              <a:t>，即</a:t>
            </a:r>
            <a:r>
              <a:rPr lang="en-US" altLang="zh-CN" sz="1600" dirty="0" err="1"/>
              <a:t>dp</a:t>
            </a:r>
            <a:r>
              <a:rPr lang="en-US" altLang="zh-CN" sz="1600" dirty="0"/>
              <a:t>[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][ k ](</a:t>
            </a:r>
            <a:r>
              <a:rPr lang="zh-CN" altLang="en-US" sz="1600" dirty="0"/>
              <a:t>考虑选择前</a:t>
            </a:r>
            <a:r>
              <a:rPr lang="en-US" altLang="zh-CN" sz="1600" dirty="0" err="1"/>
              <a:t>i</a:t>
            </a:r>
            <a:r>
              <a:rPr lang="zh-CN" altLang="en-US" sz="1600" dirty="0"/>
              <a:t>种设备，最小带宽为</a:t>
            </a:r>
            <a:r>
              <a:rPr lang="en-US" altLang="zh-CN" sz="1600" dirty="0"/>
              <a:t>k</a:t>
            </a:r>
            <a:r>
              <a:rPr lang="zh-CN" altLang="en-US" sz="1600" dirty="0"/>
              <a:t>时的最小价格</a:t>
            </a:r>
            <a:r>
              <a:rPr lang="en-US" altLang="zh-CN" sz="1600" dirty="0"/>
              <a:t>)</a:t>
            </a:r>
            <a:r>
              <a:rPr lang="zh-CN" altLang="en-US" sz="1600" dirty="0"/>
              <a:t>，</a:t>
            </a:r>
            <a:endParaRPr lang="en-US" altLang="zh-CN" sz="1600" dirty="0"/>
          </a:p>
          <a:p>
            <a:r>
              <a:rPr lang="en-US" altLang="zh-CN" sz="1600" dirty="0"/>
              <a:t>	</a:t>
            </a:r>
            <a:r>
              <a:rPr lang="zh-CN" altLang="en-US" sz="1600" dirty="0"/>
              <a:t>然后取所有带宽情况下的比值</a:t>
            </a:r>
            <a:r>
              <a:rPr lang="en-US" altLang="zh-CN" sz="1600" dirty="0"/>
              <a:t>k</a:t>
            </a:r>
            <a:r>
              <a:rPr lang="zh-CN" altLang="en-US" sz="1600" dirty="0"/>
              <a:t>的最小者。</a:t>
            </a:r>
            <a:endParaRPr lang="en-US" altLang="zh-CN" sz="1600" dirty="0"/>
          </a:p>
          <a:p>
            <a:endParaRPr lang="zh-CN" altLang="en-US" sz="135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7D20A4DF-AF2D-4CA3-8F91-FD034E0BE716}"/>
                  </a:ext>
                </a:extLst>
              </p:cNvPr>
              <p:cNvSpPr txBox="1"/>
              <p:nvPr/>
            </p:nvSpPr>
            <p:spPr>
              <a:xfrm>
                <a:off x="1106742" y="1221600"/>
                <a:ext cx="3447194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𝐴𝑛𝑠</m:t>
                      </m:r>
                      <m:r>
                        <a:rPr lang="en-US" altLang="zh-CN" sz="1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1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1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altLang="zh-CN" sz="1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1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15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zh-CN" sz="1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sz="1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zh-CN" sz="1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sz="15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7D20A4DF-AF2D-4CA3-8F91-FD034E0BE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42" y="1221600"/>
                <a:ext cx="3447194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78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洁2018运营总结报告ppt模板"/>
  <p:tag name="ISPRING_FIRST_PUBLISH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c1lhhoj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1235</Words>
  <Application>Microsoft Office PowerPoint</Application>
  <PresentationFormat>自定义</PresentationFormat>
  <Paragraphs>182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Montserrat Light</vt:lpstr>
      <vt:lpstr>SimSun</vt:lpstr>
      <vt:lpstr>Arial</vt:lpstr>
      <vt:lpstr>Calibri</vt:lpstr>
      <vt:lpstr>Cambria Math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简洁2018运营总结报告ppt模板</dc:title>
  <dc:creator>gkl</dc:creator>
  <cp:lastModifiedBy>宋 天惠</cp:lastModifiedBy>
  <cp:revision>147</cp:revision>
  <dcterms:created xsi:type="dcterms:W3CDTF">2018-11-28T05:41:12Z</dcterms:created>
  <dcterms:modified xsi:type="dcterms:W3CDTF">2020-09-16T01:28:10Z</dcterms:modified>
</cp:coreProperties>
</file>