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77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46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74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26" name="Picture 2" descr="https://timgsa.baidu.com/timg?image&amp;quality=80&amp;size=b9999_10000&amp;sec=1554004347&amp;di=1642035d3cdfa591d5554f8248142257&amp;imgtype=jpg&amp;er=1&amp;src=http%3A%2F%2Fb-ssl.duitang.com%2Fuploads%2Fitem%2F201509%2F08%2F20150908223005_GUV8f.thumb.700_0.jpeg">
            <a:hlinkClick r:id="rId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527589"/>
            <a:ext cx="1330036" cy="13300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timgsa.baidu.com/timg?image&amp;quality=80&amp;size=b9999_10000&amp;sec=1554004347&amp;di=1642035d3cdfa591d5554f8248142257&amp;imgtype=jpg&amp;er=1&amp;src=http%3A%2F%2Fb-ssl.duitang.com%2Fuploads%2Fitem%2F201509%2F08%2F20150908223005_GUV8f.thumb.700_0.jpeg">
            <a:hlinkClick r:id="rId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527964"/>
            <a:ext cx="1330036" cy="13300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6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26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42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19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7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41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98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4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AF7E-61CF-4320-B3A9-92B208BB33FF}" type="datetimeFigureOut">
              <a:rPr lang="zh-CN" altLang="en-US" smtClean="0"/>
              <a:t>2019/3/25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6974-A120-4EDC-9AC2-199FC996A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42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中的结论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鄢振宇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51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Another comprehension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What does homomorphism do?</a:t>
                </a:r>
              </a:p>
              <a:p>
                <a:r>
                  <a:rPr lang="en-US" altLang="zh-CN" dirty="0" smtClean="0"/>
                  <a:t>Map elements from a set to another set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:r>
                  <a:rPr lang="en-US" altLang="zh-CN" dirty="0" smtClean="0"/>
                  <a:t>But sometimes it’s not a injection, nor a surjection.</a:t>
                </a:r>
              </a:p>
              <a:p>
                <a:r>
                  <a:rPr lang="en-US" altLang="zh-CN" dirty="0" smtClean="0"/>
                  <a:t>So what is its special part?</a:t>
                </a:r>
              </a:p>
              <a:p>
                <a:r>
                  <a:rPr lang="en-US" altLang="zh-CN" dirty="0" smtClean="0"/>
                  <a:t>First, we can transform it into a surjection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0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Another comprehension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𝑆𝑢𝑝𝑝𝑜𝑠𝑒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𝑇h𝑒𝑛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𝑠𝑢𝑟𝑗𝑒𝑐𝑡𝑖𝑜𝑛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𝑇h𝑒𝑛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𝑎𝑏𝑜𝑢𝑡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𝑖𝑛𝑗𝑒𝑐𝑡𝑖𝑜𝑛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𝐶𝑎𝑛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𝑚𝑎𝑘𝑒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𝑖𝑛𝑗𝑒𝑐𝑡𝑖𝑜𝑛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𝑇𝑜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𝑜𝑡h𝑒𝑟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h𝑎𝑛𝑑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𝑢𝑠𝑒𝑓𝑢𝑙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𝑚𝑎𝑘𝑒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𝑖𝑛𝑗𝑒𝑐𝑡𝑖𝑜𝑛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𝑑𝑜𝑒𝑠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"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not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injection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𝑚𝑒𝑎𝑛𝑠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𝑇h𝑒𝑟𝑒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𝑚𝑎𝑦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𝑒𝑙𝑒𝑚𝑒𝑛𝑡𝑠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𝑠h𝑎𝑟𝑒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𝑠𝑎𝑚𝑒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𝑓𝑢𝑛𝑐𝑡𝑖𝑜𝑛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𝑙𝑖𝑘𝑒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𝑡h𝑖𝑠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2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Another comprehension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𝑚𝑎𝑛𝑦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𝑒𝑙𝑒𝑚𝑒𝑛𝑡𝑠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𝑤𝑖𝑡h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𝑠h𝑎𝑟𝑒𝑑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"</m:t>
                    </m:r>
                    <m:r>
                      <m:rPr>
                        <m:nor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mark</m:t>
                    </m:r>
                    <m:r>
                      <m:rPr>
                        <m:nor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−−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𝑒𝑞𝑢𝑖𝑣𝑎𝑙𝑒𝑛𝑐𝑒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𝑆𝑜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𝑐𝑜𝑛𝑠𝑖𝑑𝑒𝑟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𝑓𝑢𝑛𝑐𝑡𝑖𝑜𝑛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𝑡𝑟𝑎𝑛𝑠𝑓𝑜𝑟𝑚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𝑒𝑙𝑒𝑚𝑒𝑛𝑡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𝑖𝑛𝑡𝑜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𝑖𝑡𝑠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𝑒𝑞𝑢𝑖𝑣𝑎𝑙𝑒𝑛𝑐𝑒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𝐸𝑠𝑝𝑒𝑐𝑖𝑎𝑙𝑙𝑦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congruence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class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5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Another comprehension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𝑅𝑒𝑣𝑖𝑒𝑤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𝑝𝑟𝑜𝑝𝑜𝑠𝑖𝑡𝑖𝑜𝑛𝑠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051438" y="2373493"/>
            <a:ext cx="781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Kernel</a:t>
            </a:r>
            <a:r>
              <a:rPr lang="zh-CN" altLang="en-US" sz="2800" b="1" dirty="0" smtClean="0"/>
              <a:t>和任意的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中非单位元元素的逆</a:t>
            </a:r>
            <a:r>
              <a:rPr lang="zh-CN" altLang="en-US" sz="2800" b="1" dirty="0"/>
              <a:t>像</a:t>
            </a:r>
            <a:r>
              <a:rPr lang="zh-CN" altLang="en-US" sz="2800" b="1" dirty="0" smtClean="0"/>
              <a:t>不相交</a:t>
            </a:r>
            <a:endParaRPr lang="zh-CN" altLang="en-US" sz="28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051438" y="2972147"/>
            <a:ext cx="7452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Kernel</a:t>
            </a:r>
            <a:r>
              <a:rPr lang="zh-CN" altLang="en-US" sz="2800" b="1" dirty="0" smtClean="0"/>
              <a:t>和任意的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中非单位元元素的逆像同势</a:t>
            </a:r>
            <a:endParaRPr lang="zh-CN" altLang="en-US" sz="28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1051438" y="3570801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中元素的逆像不相交且同势</a:t>
            </a:r>
            <a:endParaRPr lang="zh-CN" altLang="en-US" sz="28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1051438" y="4169456"/>
            <a:ext cx="775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中元素的逆像必定是</a:t>
            </a:r>
            <a:r>
              <a:rPr lang="en-US" altLang="zh-CN" sz="2800" b="1" dirty="0" smtClean="0"/>
              <a:t>kernel</a:t>
            </a:r>
            <a:r>
              <a:rPr lang="zh-CN" altLang="en-US" sz="2800" b="1" dirty="0" smtClean="0"/>
              <a:t>的某个陪集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22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9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 action="ppaction://hlinksldjump"/>
              </a:rPr>
              <a:t>问题</a:t>
            </a:r>
            <a:r>
              <a:rPr lang="en-US" altLang="zh-CN" dirty="0" smtClean="0">
                <a:hlinkClick r:id="rId2" action="ppaction://hlinksldjump"/>
              </a:rPr>
              <a:t>10 Review</a:t>
            </a:r>
            <a:endParaRPr lang="en-US" altLang="zh-CN" dirty="0" smtClean="0"/>
          </a:p>
          <a:p>
            <a:r>
              <a:rPr lang="en-US" altLang="zh-CN" dirty="0" smtClean="0">
                <a:hlinkClick r:id="rId3" action="ppaction://hlinksldjump"/>
              </a:rPr>
              <a:t>Proof(s)</a:t>
            </a:r>
            <a:endParaRPr lang="en-US" altLang="zh-CN" dirty="0" smtClean="0"/>
          </a:p>
          <a:p>
            <a:r>
              <a:rPr lang="en-US" altLang="zh-CN" dirty="0" smtClean="0">
                <a:hlinkClick r:id="rId4" action="ppaction://hlinksldjump"/>
              </a:rPr>
              <a:t>Another comprehension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21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zh-CN" altLang="en-US" dirty="0"/>
              <a:t>下</a:t>
            </a:r>
            <a:r>
              <a:rPr lang="zh-CN" altLang="en-US" dirty="0" smtClean="0"/>
              <a:t>图中的</a:t>
            </a:r>
            <a:r>
              <a:rPr lang="en-US" altLang="zh-CN" dirty="0" smtClean="0"/>
              <a:t>kernel</a:t>
            </a:r>
            <a:r>
              <a:rPr lang="zh-CN" altLang="en-US" dirty="0" smtClean="0"/>
              <a:t>和</a:t>
            </a:r>
            <a:r>
              <a:rPr lang="en-US" altLang="zh-CN" b="1" i="1" dirty="0"/>
              <a:t>f</a:t>
            </a:r>
            <a:r>
              <a:rPr lang="en-US" altLang="zh-CN" b="1" baseline="30000" dirty="0"/>
              <a:t>-1</a:t>
            </a:r>
            <a:r>
              <a:rPr lang="en-US" altLang="zh-CN" b="1" dirty="0"/>
              <a:t>(a</a:t>
            </a:r>
            <a:r>
              <a:rPr lang="en-US" altLang="zh-CN" b="1" dirty="0" smtClean="0"/>
              <a:t>’)</a:t>
            </a:r>
            <a:r>
              <a:rPr lang="zh-CN" altLang="en-US" b="1" dirty="0" smtClean="0"/>
              <a:t>之间有什么</a:t>
            </a:r>
            <a:r>
              <a:rPr lang="zh-CN" altLang="en-US" dirty="0" smtClean="0"/>
              <a:t>结论？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1343472" y="2420888"/>
            <a:ext cx="2088232" cy="32403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976257" y="1771338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群</a:t>
            </a:r>
            <a:r>
              <a:rPr lang="en-US" altLang="zh-CN" sz="2800" dirty="0" smtClean="0"/>
              <a:t>G</a:t>
            </a:r>
            <a:endParaRPr lang="zh-CN" altLang="en-US" sz="2800" dirty="0"/>
          </a:p>
        </p:txBody>
      </p:sp>
      <p:sp>
        <p:nvSpPr>
          <p:cNvPr id="6" name="椭圆 5"/>
          <p:cNvSpPr/>
          <p:nvPr/>
        </p:nvSpPr>
        <p:spPr>
          <a:xfrm>
            <a:off x="6312024" y="1771338"/>
            <a:ext cx="1296144" cy="208971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3143672" y="2420889"/>
            <a:ext cx="3168352" cy="3137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123043" y="2002170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同态</a:t>
            </a:r>
            <a:r>
              <a:rPr lang="en-US" altLang="zh-CN" sz="3200" b="1" i="1" dirty="0" smtClean="0"/>
              <a:t>f</a:t>
            </a:r>
            <a:endParaRPr lang="zh-CN" altLang="en-US" sz="3200" b="1" i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7696822" y="177133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群</a:t>
            </a:r>
            <a:r>
              <a:rPr lang="en-US" altLang="zh-CN" sz="2800" dirty="0" smtClean="0"/>
              <a:t>G’</a:t>
            </a:r>
            <a:endParaRPr lang="zh-CN" altLang="en-US" sz="2800" dirty="0"/>
          </a:p>
        </p:txBody>
      </p:sp>
      <p:sp>
        <p:nvSpPr>
          <p:cNvPr id="13" name="椭圆 12"/>
          <p:cNvSpPr/>
          <p:nvPr/>
        </p:nvSpPr>
        <p:spPr>
          <a:xfrm>
            <a:off x="6888088" y="2586945"/>
            <a:ext cx="144016" cy="229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003363" y="24284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</a:t>
            </a:r>
            <a:r>
              <a:rPr lang="zh-CN" altLang="en-US" dirty="0" smtClean="0"/>
              <a:t>’</a:t>
            </a:r>
            <a:endParaRPr lang="zh-CN" altLang="en-US" dirty="0"/>
          </a:p>
        </p:txBody>
      </p:sp>
      <p:cxnSp>
        <p:nvCxnSpPr>
          <p:cNvPr id="18" name="直接连接符 17"/>
          <p:cNvCxnSpPr>
            <a:stCxn id="13" idx="3"/>
          </p:cNvCxnSpPr>
          <p:nvPr/>
        </p:nvCxnSpPr>
        <p:spPr>
          <a:xfrm flipH="1">
            <a:off x="2387587" y="2782620"/>
            <a:ext cx="4521592" cy="7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3" idx="3"/>
          </p:cNvCxnSpPr>
          <p:nvPr/>
        </p:nvCxnSpPr>
        <p:spPr>
          <a:xfrm flipH="1">
            <a:off x="2387587" y="2782620"/>
            <a:ext cx="4521592" cy="125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343472" y="3573016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343472" y="403268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274136" y="361818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>
          <a:xfrm>
            <a:off x="2166991" y="3699347"/>
            <a:ext cx="144016" cy="229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7003363" y="30362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r>
              <a:rPr lang="zh-CN" altLang="en-US" dirty="0" smtClean="0"/>
              <a:t>’</a:t>
            </a:r>
            <a:endParaRPr lang="zh-CN" altLang="en-US" dirty="0"/>
          </a:p>
        </p:txBody>
      </p:sp>
      <p:sp>
        <p:nvSpPr>
          <p:cNvPr id="27" name="椭圆 26"/>
          <p:cNvSpPr/>
          <p:nvPr/>
        </p:nvSpPr>
        <p:spPr>
          <a:xfrm>
            <a:off x="6914069" y="3138596"/>
            <a:ext cx="144016" cy="229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490160" y="3230953"/>
            <a:ext cx="4449584" cy="1191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343472" y="443711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27" idx="2"/>
          </p:cNvCxnSpPr>
          <p:nvPr/>
        </p:nvCxnSpPr>
        <p:spPr>
          <a:xfrm flipH="1">
            <a:off x="2490160" y="3253220"/>
            <a:ext cx="4423909" cy="1615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487488" y="486916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77587" y="3567651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kernel</a:t>
            </a:r>
            <a:endParaRPr lang="zh-CN" altLang="en-US" sz="2400" b="1" dirty="0"/>
          </a:p>
        </p:txBody>
      </p:sp>
      <p:sp>
        <p:nvSpPr>
          <p:cNvPr id="40" name="文本框 39"/>
          <p:cNvSpPr txBox="1"/>
          <p:nvPr/>
        </p:nvSpPr>
        <p:spPr>
          <a:xfrm>
            <a:off x="529429" y="4439463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 smtClean="0"/>
              <a:t>f</a:t>
            </a:r>
            <a:r>
              <a:rPr lang="en-US" altLang="zh-CN" sz="2400" b="1" baseline="30000" dirty="0" smtClean="0"/>
              <a:t>-1</a:t>
            </a:r>
            <a:r>
              <a:rPr lang="en-US" altLang="zh-CN" sz="2400" b="1" dirty="0" smtClean="0"/>
              <a:t>(a’)</a:t>
            </a:r>
            <a:endParaRPr lang="zh-CN" altLang="en-US" sz="2400" b="1" dirty="0"/>
          </a:p>
        </p:txBody>
      </p:sp>
      <p:sp>
        <p:nvSpPr>
          <p:cNvPr id="41" name="文本框 40"/>
          <p:cNvSpPr txBox="1"/>
          <p:nvPr/>
        </p:nvSpPr>
        <p:spPr>
          <a:xfrm>
            <a:off x="2311007" y="440581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2" name="椭圆 41"/>
          <p:cNvSpPr/>
          <p:nvPr/>
        </p:nvSpPr>
        <p:spPr>
          <a:xfrm>
            <a:off x="2221713" y="4508197"/>
            <a:ext cx="144016" cy="229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4295800" y="4369347"/>
            <a:ext cx="781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Kernel</a:t>
            </a:r>
            <a:r>
              <a:rPr lang="zh-CN" altLang="en-US" sz="2800" b="1" dirty="0" smtClean="0"/>
              <a:t>和任意的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中非单位元元素的逆</a:t>
            </a:r>
            <a:r>
              <a:rPr lang="zh-CN" altLang="en-US" sz="2800" b="1" dirty="0"/>
              <a:t>像</a:t>
            </a:r>
            <a:r>
              <a:rPr lang="zh-CN" altLang="en-US" sz="2800" b="1" dirty="0" smtClean="0"/>
              <a:t>不相交</a:t>
            </a:r>
            <a:endParaRPr lang="zh-CN" altLang="en-US" sz="2800" b="1" dirty="0"/>
          </a:p>
        </p:txBody>
      </p:sp>
      <p:sp>
        <p:nvSpPr>
          <p:cNvPr id="44" name="文本框 43"/>
          <p:cNvSpPr txBox="1"/>
          <p:nvPr/>
        </p:nvSpPr>
        <p:spPr>
          <a:xfrm>
            <a:off x="4295800" y="5052350"/>
            <a:ext cx="7452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Kernel</a:t>
            </a:r>
            <a:r>
              <a:rPr lang="zh-CN" altLang="en-US" sz="2800" b="1" dirty="0" smtClean="0"/>
              <a:t>和任意的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中非单位元元素的逆像同势</a:t>
            </a:r>
            <a:endParaRPr lang="zh-CN" altLang="en-US" sz="2800" b="1" dirty="0"/>
          </a:p>
        </p:txBody>
      </p:sp>
      <p:sp>
        <p:nvSpPr>
          <p:cNvPr id="45" name="文本框 44"/>
          <p:cNvSpPr txBox="1"/>
          <p:nvPr/>
        </p:nvSpPr>
        <p:spPr>
          <a:xfrm>
            <a:off x="4295800" y="5645535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中元素的逆像不相交且同势</a:t>
            </a:r>
            <a:endParaRPr lang="zh-CN" altLang="en-US" sz="2800" b="1" dirty="0"/>
          </a:p>
        </p:txBody>
      </p:sp>
      <p:sp>
        <p:nvSpPr>
          <p:cNvPr id="46" name="文本框 45"/>
          <p:cNvSpPr txBox="1"/>
          <p:nvPr/>
        </p:nvSpPr>
        <p:spPr>
          <a:xfrm>
            <a:off x="4295800" y="6165310"/>
            <a:ext cx="775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任意的</a:t>
            </a:r>
            <a:r>
              <a:rPr lang="en-US" altLang="zh-CN" sz="2800" b="1" dirty="0" smtClean="0"/>
              <a:t>G’</a:t>
            </a:r>
            <a:r>
              <a:rPr lang="zh-CN" altLang="en-US" sz="2800" b="1" dirty="0" smtClean="0"/>
              <a:t>中元素的逆像必定是</a:t>
            </a:r>
            <a:r>
              <a:rPr lang="en-US" altLang="zh-CN" sz="2800" b="1" dirty="0" smtClean="0"/>
              <a:t>kernel</a:t>
            </a:r>
            <a:r>
              <a:rPr lang="zh-CN" altLang="en-US" sz="2800" b="1" dirty="0" smtClean="0"/>
              <a:t>的某个陪集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5317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Symbols</a:t>
            </a:r>
            <a:endParaRPr lang="zh-CN" alt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𝑖𝑑𝑒𝑛𝑡𝑖𝑡𝑦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𝑒𝑙𝑒𝑚𝑒𝑛𝑡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𝑂𝑡h𝑒𝑟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𝑒𝑙𝑒𝑚𝑒𝑛𝑡𝑠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𝐼𝑛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𝑠𝑒𝑡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={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𝑠𝑡𝑎𝑛𝑑𝑠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𝐾𝑒𝑟𝑛𝑒𝑙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6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Kernel</a:t>
            </a:r>
            <a:r>
              <a:rPr lang="zh-CN" altLang="en-US" sz="3600" b="1" dirty="0"/>
              <a:t>和任意的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中非单位元元素的逆像</a:t>
            </a:r>
            <a:r>
              <a:rPr lang="zh-CN" altLang="en-US" sz="3600" b="1" dirty="0" smtClean="0"/>
              <a:t>不相交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𝑆𝑢𝑝𝑝𝑜𝑠𝑒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:r>
                  <a:rPr lang="en-US" altLang="zh-CN" dirty="0" smtClean="0"/>
                  <a:t>But f is well-defined</a:t>
                </a:r>
              </a:p>
              <a:p>
                <a:r>
                  <a:rPr lang="en-US" altLang="zh-CN" dirty="0" smtClean="0"/>
                  <a:t>Contradicts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8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Kernel</a:t>
            </a:r>
            <a:r>
              <a:rPr lang="zh-CN" altLang="en-US" sz="3600" b="1" dirty="0"/>
              <a:t>和任意的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中非单位元元素的逆像同势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↔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𝐶𝑜𝑛𝑠𝑖𝑑𝑒𝑟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𝑁𝑜𝑡𝑖𝑐𝑒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𝐷𝑒𝑛𝑜𝑡𝑒𝑠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𝑖𝑛𝑗𝑒𝑐𝑡𝑖𝑜𝑛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∵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∴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𝐹𝑢𝑟𝑡h𝑒𝑟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𝑚𝑜𝑟𝑒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𝑝𝑟𝑜𝑣𝑒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∘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𝑇h𝑢𝑠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∘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′−1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4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任意</a:t>
            </a:r>
            <a:r>
              <a:rPr lang="zh-CN" altLang="en-US" sz="3600" b="1" dirty="0"/>
              <a:t>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中元素的逆像不相交且同势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应更正为</a:t>
                </a:r>
                <a:r>
                  <a:rPr lang="en-US" altLang="zh-CN" dirty="0" smtClean="0"/>
                  <a:t>G’</a:t>
                </a:r>
                <a:r>
                  <a:rPr lang="zh-CN" altLang="en-US" dirty="0" smtClean="0"/>
                  <a:t>中不相同的元素</a:t>
                </a:r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不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相交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𝑆𝑢𝑝𝑝𝑜𝑠𝑒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b="0" dirty="0" smtClean="0"/>
              </a:p>
              <a:p>
                <a:r>
                  <a:rPr lang="en-US" altLang="zh-CN" dirty="0" smtClean="0"/>
                  <a:t>Contradicts!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等势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𝑡𝑟𝑎𝑛𝑠𝑡𝑖𝑣𝑖𝑡𝑦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9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/>
              <a:t>任意的</a:t>
            </a:r>
            <a:r>
              <a:rPr lang="en-US" altLang="zh-CN" sz="3600" b="1" dirty="0"/>
              <a:t>G’</a:t>
            </a:r>
            <a:r>
              <a:rPr lang="zh-CN" altLang="en-US" sz="3600" b="1" dirty="0"/>
              <a:t>中元素的逆像必定是</a:t>
            </a:r>
            <a:r>
              <a:rPr lang="en-US" altLang="zh-CN" sz="3600" b="1" dirty="0"/>
              <a:t>kernel</a:t>
            </a:r>
            <a:r>
              <a:rPr lang="zh-CN" altLang="en-US" sz="3600" b="1" dirty="0"/>
              <a:t>的某个陪集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𝑆𝑢𝑝𝑝𝑜𝑠𝑒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𝑆𝑖𝑛𝑐𝑒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∘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𝑇h𝑢𝑠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2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Another comprehension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What does homomorphism do?</a:t>
                </a:r>
              </a:p>
              <a:p>
                <a:r>
                  <a:rPr lang="en-US" altLang="zh-CN" dirty="0" smtClean="0"/>
                  <a:t>Map elements from a set to another set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:r>
                  <a:rPr lang="en-US" altLang="zh-CN" dirty="0" smtClean="0"/>
                  <a:t>But sometimes it’s not a injection, nor a surjection.</a:t>
                </a:r>
              </a:p>
              <a:p>
                <a:r>
                  <a:rPr lang="en-US" altLang="zh-CN" dirty="0" smtClean="0"/>
                  <a:t>So what is its special part?</a:t>
                </a:r>
              </a:p>
              <a:p>
                <a:r>
                  <a:rPr lang="en-US" altLang="zh-CN" dirty="0" smtClean="0"/>
                  <a:t>First, we can transform it into a surjection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4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</TotalTime>
  <Words>327</Words>
  <Application>Microsoft Office PowerPoint</Application>
  <PresentationFormat>宽屏</PresentationFormat>
  <Paragraphs>90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Cambria Math</vt:lpstr>
      <vt:lpstr>Office 主题​​</vt:lpstr>
      <vt:lpstr>问题10中的结论</vt:lpstr>
      <vt:lpstr>TOC</vt:lpstr>
      <vt:lpstr>问题10：下图中的kernel和f-1(a’)之间有什么结论？</vt:lpstr>
      <vt:lpstr>Symbols</vt:lpstr>
      <vt:lpstr>Kernel和任意的G’中非单位元元素的逆像不相交</vt:lpstr>
      <vt:lpstr>Kernel和任意的G’中非单位元元素的逆像同势</vt:lpstr>
      <vt:lpstr>任意的G’中元素的逆像不相交且同势</vt:lpstr>
      <vt:lpstr>任意的G’中元素的逆像必定是kernel的某个陪集</vt:lpstr>
      <vt:lpstr>Another comprehension</vt:lpstr>
      <vt:lpstr>Another comprehension</vt:lpstr>
      <vt:lpstr>Another comprehension</vt:lpstr>
      <vt:lpstr>Another comprehension</vt:lpstr>
      <vt:lpstr>Another comprehension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问题10中的结论</dc:title>
  <dc:creator>鄢 振宇</dc:creator>
  <cp:lastModifiedBy>鄢 振宇</cp:lastModifiedBy>
  <cp:revision>26</cp:revision>
  <dcterms:created xsi:type="dcterms:W3CDTF">2019-03-24T02:04:03Z</dcterms:created>
  <dcterms:modified xsi:type="dcterms:W3CDTF">2019-03-25T06:37:22Z</dcterms:modified>
</cp:coreProperties>
</file>