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6"/>
  </p:notesMasterIdLst>
  <p:sldIdLst>
    <p:sldId id="256" r:id="rId2"/>
    <p:sldId id="310" r:id="rId3"/>
    <p:sldId id="276" r:id="rId4"/>
    <p:sldId id="289" r:id="rId5"/>
    <p:sldId id="277" r:id="rId6"/>
    <p:sldId id="311" r:id="rId7"/>
    <p:sldId id="316" r:id="rId8"/>
    <p:sldId id="293" r:id="rId9"/>
    <p:sldId id="318" r:id="rId10"/>
    <p:sldId id="299" r:id="rId11"/>
    <p:sldId id="319" r:id="rId12"/>
    <p:sldId id="312" r:id="rId13"/>
    <p:sldId id="320" r:id="rId14"/>
    <p:sldId id="313" r:id="rId15"/>
    <p:sldId id="321" r:id="rId16"/>
    <p:sldId id="280" r:id="rId17"/>
    <p:sldId id="307" r:id="rId18"/>
    <p:sldId id="322" r:id="rId19"/>
    <p:sldId id="308" r:id="rId20"/>
    <p:sldId id="323" r:id="rId21"/>
    <p:sldId id="281" r:id="rId22"/>
    <p:sldId id="286" r:id="rId23"/>
    <p:sldId id="309" r:id="rId24"/>
    <p:sldId id="27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6" autoAdjust="0"/>
  </p:normalViewPr>
  <p:slideViewPr>
    <p:cSldViewPr>
      <p:cViewPr varScale="1">
        <p:scale>
          <a:sx n="65" d="100"/>
          <a:sy n="65" d="100"/>
        </p:scale>
        <p:origin x="1245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9F7D34-06C1-3DC4-9CA8-2E29FEC524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8519C09-6A1F-11CF-2675-B1DD8E70DB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AD3F3143-8F3B-D354-5868-777487A5940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546DDC7-0C53-C589-F210-BBA1D0134DA3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Click to edit Master text styles</a:t>
            </a:r>
          </a:p>
          <a:p>
            <a:pPr lvl="1"/>
            <a:r>
              <a:rPr lang="zh-CN" altLang="zh-CN" noProof="0"/>
              <a:t>Second level</a:t>
            </a:r>
          </a:p>
          <a:p>
            <a:pPr lvl="2"/>
            <a:r>
              <a:rPr lang="zh-CN" altLang="zh-CN" noProof="0"/>
              <a:t>Third level</a:t>
            </a:r>
          </a:p>
          <a:p>
            <a:pPr lvl="3"/>
            <a:r>
              <a:rPr lang="zh-CN" altLang="zh-CN" noProof="0"/>
              <a:t>Fourth level</a:t>
            </a:r>
          </a:p>
          <a:p>
            <a:pPr lvl="4"/>
            <a:r>
              <a:rPr lang="zh-CN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C454727-DF0A-E6A6-3C83-9966D49774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1EBCA55-59BD-5405-7EFE-B80E1909A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0F70E3-AED8-46FF-8782-564771E37D9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4222750"/>
            <a:ext cx="7772400" cy="89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02250"/>
            <a:ext cx="6400800" cy="6254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37701324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77C182-0177-40E8-6595-1542F51F2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747A0-0D7F-B017-8EE7-9F593174C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ADB25B-7850-D923-7976-C51D00B88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36C3A-6B63-4221-9736-8F8C6E9271B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103612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98B72-2669-1B11-D31D-4769E1C52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C56E77-AC5E-477F-1707-CC8D9E264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9D89B-3540-F805-EDEE-413F1361A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850E-326A-4602-83D5-0F3803625D7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0665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7494E-66D4-26F0-C43D-9DEAAB6AE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12CA0-C528-35B3-42F2-FE98E91AE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78765A-E840-020F-1E77-88C82424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98121-E68D-46B7-A57B-BF80D361E00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65202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4E7EC-0560-765E-1427-DDEF17F11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FFD94-213C-4486-60AB-3D9A2A2D2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6CE2B-D911-0A01-C43F-151D5ECEA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E8DBF-C365-42CF-A7A9-146A99D3389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042861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DF5A389-2C15-F25C-A096-03B25C8D0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A057A6D-CE22-ED93-BFED-B44A7A882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6D0CE52-5492-6FCE-5725-DDCF41741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4D342-BDDD-4852-801D-0814417C137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690206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96B07ED-479A-0E79-F1FC-0DAE7129E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835B2F4-4E26-E71A-91E9-90C81E05A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0D306DA1-84A9-BAC0-86F9-459AD88B9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4446D-6AD6-4161-A6AB-2C14C1C430E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220379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15B36DD-BDAA-F10C-3D15-BBCA42603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BD26FF8-3FAB-9DD7-12C3-B5079EA09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A21B84FC-AF86-BF35-A6F9-889426228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80E72-214B-462B-BA36-467F74A2876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541952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963789B-3922-60D8-29F9-33463C1EF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DC4A14D-4D59-0E2C-40EE-CD8360EF3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654939E-83C5-A29B-40CD-9B961745A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3D6D-4B69-44BB-8176-E355175A123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491841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264C7CD-DB9F-C6B7-1B97-984A54C61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9134C56-5400-2728-C1F9-01A73634C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3D25120-499B-C2A9-F2AC-334029A24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5CF0B-8F0F-47D9-80A1-F88B2203BB0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470507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4E435D6-214B-925F-C8E3-FE546D871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B55603E-E66C-B95A-31FA-1C0085B49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08DC4B-431B-99AD-6E58-487A3221C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C4969-89CB-4164-B696-7925D4B8F14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287343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400DC84E-B9BB-94DB-307C-250A16ABF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56493F80-762E-DF54-37D8-010A9432D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C8143EF0-A7E9-6183-E90A-1828C52209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A7B6E94C-F375-E0B7-E2D5-AC03080F77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C1DBB383-CEFA-0DD4-84E5-BEF0F0C490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143C19-D96E-4872-AD03-807D8511C03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CBC6F4A-AD0D-ACB2-52B6-9E745F0B73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437063"/>
            <a:ext cx="7772400" cy="890587"/>
          </a:xfrm>
        </p:spPr>
        <p:txBody>
          <a:bodyPr/>
          <a:lstStyle/>
          <a:p>
            <a:pPr eaLnBrk="1" hangingPunct="1"/>
            <a:r>
              <a:rPr lang="zh-CN" altLang="zh-CN" sz="3600" b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sz="3600" b="0"/>
              <a:t> </a:t>
            </a:r>
            <a:r>
              <a:rPr lang="en-US" altLang="zh-CN" sz="3600" b="0"/>
              <a:t>–</a:t>
            </a:r>
            <a:r>
              <a:rPr lang="zh-CN" altLang="en-US" sz="3600" b="0"/>
              <a:t> </a:t>
            </a:r>
            <a:r>
              <a:rPr lang="zh-CN" altLang="en-US" sz="3600" b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3600" b="0">
                <a:latin typeface="楷体" panose="02010609060101010101" pitchFamily="49" charset="-122"/>
                <a:ea typeface="楷体" panose="02010609060101010101" pitchFamily="49" charset="-122"/>
              </a:rPr>
              <a:t>1-6</a:t>
            </a:r>
            <a:br>
              <a:rPr lang="zh-CN" altLang="zh-CN" sz="3600" b="0"/>
            </a:br>
            <a:r>
              <a:rPr lang="zh-CN" altLang="zh-CN" sz="3600" b="0"/>
              <a:t>    -  </a:t>
            </a:r>
            <a:r>
              <a:rPr lang="zh-CN" altLang="en-US" sz="3600" b="0">
                <a:latin typeface="楷体" panose="02010609060101010101" pitchFamily="49" charset="-122"/>
                <a:ea typeface="楷体" panose="02010609060101010101" pitchFamily="49" charset="-122"/>
              </a:rPr>
              <a:t>如何将算法“告诉”计算机？</a:t>
            </a:r>
            <a:endParaRPr lang="zh-CN" altLang="zh-CN" sz="36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4C0F89-1638-4406-AA79-AF9DFB5CBB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5445125"/>
            <a:ext cx="6400800" cy="481013"/>
          </a:xfrm>
        </p:spPr>
        <p:txBody>
          <a:bodyPr/>
          <a:lstStyle/>
          <a:p>
            <a:pPr eaLnBrk="1" hangingPunct="1"/>
            <a:r>
              <a:rPr lang="zh-CN" altLang="zh-CN" sz="1800" dirty="0"/>
              <a:t>20</a:t>
            </a:r>
            <a:r>
              <a:rPr lang="en-US" altLang="zh-CN" sz="1800" dirty="0"/>
              <a:t>22</a:t>
            </a:r>
            <a:r>
              <a:rPr lang="zh-CN" altLang="zh-CN" sz="1800" dirty="0"/>
              <a:t>年</a:t>
            </a:r>
            <a:r>
              <a:rPr lang="en-US" altLang="zh-CN" sz="1800" dirty="0"/>
              <a:t>10</a:t>
            </a:r>
            <a:r>
              <a:rPr lang="zh-CN" altLang="en-US" sz="1800" dirty="0"/>
              <a:t>月</a:t>
            </a:r>
            <a:r>
              <a:rPr lang="en-US" altLang="zh-CN" sz="1800" dirty="0"/>
              <a:t>24</a:t>
            </a:r>
            <a:r>
              <a:rPr lang="zh-CN" altLang="zh-CN" sz="1800" dirty="0"/>
              <a:t>日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>
            <a:extLst>
              <a:ext uri="{FF2B5EF4-FFF2-40B4-BE49-F238E27FC236}">
                <a16:creationId xmlns:a16="http://schemas.microsoft.com/office/drawing/2014/main" id="{4B8D400D-80B8-9999-A0A4-24503345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38187"/>
          </a:xfrm>
        </p:spPr>
        <p:txBody>
          <a:bodyPr/>
          <a:lstStyle/>
          <a:p>
            <a:pPr eaLnBrk="1" hangingPunct="1"/>
            <a:r>
              <a:rPr lang="en-US" altLang="zh-CN" b="0" dirty="0"/>
              <a:t>C++ </a:t>
            </a:r>
            <a:r>
              <a:rPr lang="zh-CN" altLang="en-US" b="0" dirty="0"/>
              <a:t>程序：核心循环部分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414395-4306-8D60-EF07-A4A5D487F10E}"/>
              </a:ext>
            </a:extLst>
          </p:cNvPr>
          <p:cNvSpPr txBox="1"/>
          <p:nvPr/>
        </p:nvSpPr>
        <p:spPr>
          <a:xfrm>
            <a:off x="555614" y="1232220"/>
            <a:ext cx="7184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这里略去了</a:t>
            </a:r>
            <a:r>
              <a:rPr lang="en-US" altLang="zh-CN" sz="16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C++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代码“头部”、数据定义与初始化部分、输入输出部分。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E366BF-F990-FA7E-AB57-99443DB5F9E1}"/>
              </a:ext>
            </a:extLst>
          </p:cNvPr>
          <p:cNvSpPr txBox="1"/>
          <p:nvPr/>
        </p:nvSpPr>
        <p:spPr>
          <a:xfrm>
            <a:off x="1043608" y="1782395"/>
            <a:ext cx="2664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n-lt"/>
              </a:rPr>
              <a:t>while</a:t>
            </a:r>
            <a:r>
              <a:rPr lang="en-US" altLang="zh-CN" sz="1600" dirty="0">
                <a:latin typeface="+mn-lt"/>
              </a:rPr>
              <a:t> (left&lt;right)</a:t>
            </a:r>
          </a:p>
          <a:p>
            <a:r>
              <a:rPr lang="en-US" altLang="zh-CN" sz="1600" dirty="0">
                <a:latin typeface="+mn-lt"/>
              </a:rPr>
              <a:t>{</a:t>
            </a:r>
          </a:p>
          <a:p>
            <a:r>
              <a:rPr lang="en-US" altLang="zh-CN" sz="1600" dirty="0">
                <a:latin typeface="+mn-lt"/>
              </a:rPr>
              <a:t>      </a:t>
            </a:r>
            <a:r>
              <a:rPr lang="en-US" altLang="zh-CN" sz="1600" b="1" dirty="0">
                <a:latin typeface="+mn-lt"/>
              </a:rPr>
              <a:t>if</a:t>
            </a:r>
            <a:r>
              <a:rPr lang="en-US" altLang="zh-CN" sz="1600" dirty="0">
                <a:latin typeface="+mn-lt"/>
              </a:rPr>
              <a:t> (data[left]!=0)</a:t>
            </a:r>
          </a:p>
          <a:p>
            <a:r>
              <a:rPr lang="en-US" altLang="zh-CN" sz="1600" dirty="0">
                <a:latin typeface="+mn-lt"/>
              </a:rPr>
              <a:t>          left=ledt+1;</a:t>
            </a:r>
          </a:p>
          <a:p>
            <a:r>
              <a:rPr lang="en-US" altLang="zh-CN" sz="1600" dirty="0">
                <a:latin typeface="+mn-lt"/>
              </a:rPr>
              <a:t>      </a:t>
            </a:r>
            <a:r>
              <a:rPr lang="en-US" altLang="zh-CN" sz="1600" b="1" dirty="0">
                <a:latin typeface="+mn-lt"/>
              </a:rPr>
              <a:t>else</a:t>
            </a:r>
          </a:p>
          <a:p>
            <a:r>
              <a:rPr lang="en-US" altLang="zh-CN" sz="1600" dirty="0">
                <a:latin typeface="+mn-lt"/>
              </a:rPr>
              <a:t>      {</a:t>
            </a:r>
          </a:p>
          <a:p>
            <a:r>
              <a:rPr lang="en-US" altLang="zh-CN" sz="1600" dirty="0">
                <a:latin typeface="+mn-lt"/>
              </a:rPr>
              <a:t>          legit=legit-1;</a:t>
            </a:r>
          </a:p>
          <a:p>
            <a:r>
              <a:rPr lang="en-US" altLang="zh-CN" sz="1600" dirty="0">
                <a:latin typeface="+mn-lt"/>
              </a:rPr>
              <a:t>          data[left]=data[right];</a:t>
            </a:r>
          </a:p>
          <a:p>
            <a:r>
              <a:rPr lang="en-US" altLang="zh-CN" sz="1600" dirty="0">
                <a:latin typeface="+mn-lt"/>
              </a:rPr>
              <a:t>          right=right-1;</a:t>
            </a:r>
          </a:p>
          <a:p>
            <a:r>
              <a:rPr lang="en-US" altLang="zh-CN" sz="1600" dirty="0">
                <a:latin typeface="+mn-lt"/>
              </a:rPr>
              <a:t>       }</a:t>
            </a:r>
          </a:p>
          <a:p>
            <a:r>
              <a:rPr lang="en-US" altLang="zh-CN" sz="1600" dirty="0">
                <a:latin typeface="+mn-lt"/>
              </a:rPr>
              <a:t>}</a:t>
            </a:r>
          </a:p>
          <a:p>
            <a:r>
              <a:rPr lang="en-US" altLang="zh-CN" sz="1600" b="1" dirty="0">
                <a:latin typeface="+mn-lt"/>
              </a:rPr>
              <a:t>If </a:t>
            </a:r>
            <a:r>
              <a:rPr lang="en-US" altLang="zh-CN" sz="1600" dirty="0">
                <a:latin typeface="+mn-lt"/>
              </a:rPr>
              <a:t>(data[left]==0</a:t>
            </a:r>
          </a:p>
          <a:p>
            <a:r>
              <a:rPr lang="en-US" altLang="zh-CN" sz="1600" dirty="0">
                <a:latin typeface="+mn-lt"/>
              </a:rPr>
              <a:t>    legit=legit-1;</a:t>
            </a:r>
            <a:endParaRPr lang="zh-CN" altLang="en-US" sz="1600" dirty="0"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8F4737-03B1-E8C2-076B-6378FE57E06A}"/>
              </a:ext>
            </a:extLst>
          </p:cNvPr>
          <p:cNvSpPr txBox="1"/>
          <p:nvPr/>
        </p:nvSpPr>
        <p:spPr>
          <a:xfrm>
            <a:off x="4211960" y="191683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写代码”，细节决定成败！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636BF8-B5A6-F0FC-C464-B1D5066D6637}"/>
              </a:ext>
            </a:extLst>
          </p:cNvPr>
          <p:cNvSpPr/>
          <p:nvPr/>
        </p:nvSpPr>
        <p:spPr>
          <a:xfrm>
            <a:off x="3995936" y="2420888"/>
            <a:ext cx="4176464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：</a:t>
            </a:r>
            <a:endParaRPr lang="en-US" altLang="zh-CN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这里的循环条件与前面伪代码不一样，有什么差别？</a:t>
            </a:r>
            <a:endParaRPr lang="zh-CN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CBF4E7-F4DB-3C67-E4BA-2BCB9F2054FB}"/>
              </a:ext>
            </a:extLst>
          </p:cNvPr>
          <p:cNvSpPr/>
          <p:nvPr/>
        </p:nvSpPr>
        <p:spPr>
          <a:xfrm>
            <a:off x="3995936" y="3917620"/>
            <a:ext cx="461721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：</a:t>
            </a:r>
            <a:endParaRPr lang="en-US" altLang="zh-CN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我们略去了输入代码，假如明确数据是一个一个输入的，你会考虑修改算法吗？</a:t>
            </a:r>
            <a:endParaRPr lang="zh-CN" alt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E599F-F3FD-2AC6-1E7B-B5F096C0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8208"/>
          </a:xfrm>
        </p:spPr>
        <p:txBody>
          <a:bodyPr/>
          <a:lstStyle/>
          <a:p>
            <a:r>
              <a:rPr lang="zh-CN" altLang="en-US" dirty="0"/>
              <a:t>如果要求有效数据保留原顺序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C8DDB8-AA2F-F65A-79AC-0A25B5923E27}"/>
              </a:ext>
            </a:extLst>
          </p:cNvPr>
          <p:cNvSpPr txBox="1"/>
          <p:nvPr/>
        </p:nvSpPr>
        <p:spPr>
          <a:xfrm>
            <a:off x="971600" y="12265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converging-pointer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算法的输出与原来输入的顺序不同，如果要求被保留的有效数据仍维持原来的顺序，而且待清洗数据不是一个一个输入的，那该如何设计算法呢？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144C3E-9628-7E31-203E-B072676A469B}"/>
              </a:ext>
            </a:extLst>
          </p:cNvPr>
          <p:cNvSpPr txBox="1"/>
          <p:nvPr/>
        </p:nvSpPr>
        <p:spPr>
          <a:xfrm>
            <a:off x="2627784" y="191093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显然，多次移动数组中的连续数据块</a:t>
            </a:r>
            <a:r>
              <a:rPr lang="zh-CN" altLang="en-US" b="1" dirty="0">
                <a:solidFill>
                  <a:srgbClr val="C00000"/>
                </a:solidFill>
              </a:rPr>
              <a:t>不是</a:t>
            </a:r>
            <a:r>
              <a:rPr lang="zh-CN" altLang="en-US" sz="1600" dirty="0"/>
              <a:t>好办法。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BA68BE5B-77E7-68BE-BFB9-C84D28A15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62324"/>
              </p:ext>
            </p:extLst>
          </p:nvPr>
        </p:nvGraphicFramePr>
        <p:xfrm>
          <a:off x="3095836" y="2427699"/>
          <a:ext cx="4320000" cy="6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03131747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877478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995526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369311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610708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342541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218886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572801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114465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010350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607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nil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84480"/>
                  </a:ext>
                </a:extLst>
              </a:tr>
            </a:tbl>
          </a:graphicData>
        </a:graphic>
      </p:graphicFrame>
      <p:graphicFrame>
        <p:nvGraphicFramePr>
          <p:cNvPr id="10" name="表格 2">
            <a:extLst>
              <a:ext uri="{FF2B5EF4-FFF2-40B4-BE49-F238E27FC236}">
                <a16:creationId xmlns:a16="http://schemas.microsoft.com/office/drawing/2014/main" id="{6210684B-804A-3491-E772-E4329A64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78691"/>
              </p:ext>
            </p:extLst>
          </p:nvPr>
        </p:nvGraphicFramePr>
        <p:xfrm>
          <a:off x="3095836" y="3347680"/>
          <a:ext cx="4320000" cy="6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03131747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877478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995526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369311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610708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342541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218886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572801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114465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010350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607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nil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84480"/>
                  </a:ext>
                </a:extLst>
              </a:tr>
            </a:tbl>
          </a:graphicData>
        </a:graphic>
      </p:graphicFrame>
      <p:graphicFrame>
        <p:nvGraphicFramePr>
          <p:cNvPr id="14" name="表格 2">
            <a:extLst>
              <a:ext uri="{FF2B5EF4-FFF2-40B4-BE49-F238E27FC236}">
                <a16:creationId xmlns:a16="http://schemas.microsoft.com/office/drawing/2014/main" id="{7F316E84-B1C2-AE0B-DD0F-5FF4C6F86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89752"/>
              </p:ext>
            </p:extLst>
          </p:nvPr>
        </p:nvGraphicFramePr>
        <p:xfrm>
          <a:off x="3095836" y="4194454"/>
          <a:ext cx="4320000" cy="6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03131747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877478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995526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369311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610708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342541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218886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572801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114465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010350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607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zh-CN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nil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84480"/>
                  </a:ext>
                </a:extLst>
              </a:tr>
            </a:tbl>
          </a:graphicData>
        </a:graphic>
      </p:graphicFrame>
      <p:grpSp>
        <p:nvGrpSpPr>
          <p:cNvPr id="29" name="组合 28">
            <a:extLst>
              <a:ext uri="{FF2B5EF4-FFF2-40B4-BE49-F238E27FC236}">
                <a16:creationId xmlns:a16="http://schemas.microsoft.com/office/drawing/2014/main" id="{68711AC6-5A1F-8485-B287-A95CB9AA0A15}"/>
              </a:ext>
            </a:extLst>
          </p:cNvPr>
          <p:cNvGrpSpPr/>
          <p:nvPr/>
        </p:nvGrpSpPr>
        <p:grpSpPr>
          <a:xfrm>
            <a:off x="1839614" y="2354492"/>
            <a:ext cx="1138873" cy="2446601"/>
            <a:chOff x="622603" y="2624646"/>
            <a:chExt cx="1138873" cy="24466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1593553-4BF1-C162-A28C-29596A8E72BE}"/>
                </a:ext>
              </a:extLst>
            </p:cNvPr>
            <p:cNvSpPr txBox="1"/>
            <p:nvPr/>
          </p:nvSpPr>
          <p:spPr>
            <a:xfrm>
              <a:off x="1086737" y="262464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+mn-lt"/>
                </a:rPr>
                <a:t>data</a:t>
              </a:r>
              <a:endParaRPr lang="zh-CN" altLang="en-US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CEDBC25-3D68-9057-53BB-BE8016CCF718}"/>
                </a:ext>
              </a:extLst>
            </p:cNvPr>
            <p:cNvSpPr txBox="1"/>
            <p:nvPr/>
          </p:nvSpPr>
          <p:spPr>
            <a:xfrm>
              <a:off x="800487" y="3062299"/>
              <a:ext cx="288032" cy="27699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70C0"/>
                  </a:solidFill>
                  <a:latin typeface="+mn-lt"/>
                  <a:ea typeface="+mn-ea"/>
                </a:rPr>
                <a:t>0</a:t>
              </a:r>
              <a:endParaRPr lang="zh-CN" altLang="en-US" sz="1200" dirty="0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1F5F8D8-A9EB-3FB8-6E6A-7C88B77D3474}"/>
                </a:ext>
              </a:extLst>
            </p:cNvPr>
            <p:cNvSpPr txBox="1"/>
            <p:nvPr/>
          </p:nvSpPr>
          <p:spPr>
            <a:xfrm>
              <a:off x="1113404" y="305197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8000"/>
                  </a:solidFill>
                  <a:latin typeface="+mn-lt"/>
                </a:rPr>
                <a:t>pointer</a:t>
              </a:r>
              <a:endParaRPr lang="zh-CN" alt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805A1CC-F3A0-C274-024C-E9C895D06300}"/>
                </a:ext>
              </a:extLst>
            </p:cNvPr>
            <p:cNvSpPr txBox="1"/>
            <p:nvPr/>
          </p:nvSpPr>
          <p:spPr>
            <a:xfrm>
              <a:off x="1086737" y="3544627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+mn-lt"/>
                </a:rPr>
                <a:t>data</a:t>
              </a:r>
              <a:endParaRPr lang="zh-CN" altLang="en-US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264FDEF-84D8-9D46-918F-8AEFC319F225}"/>
                </a:ext>
              </a:extLst>
            </p:cNvPr>
            <p:cNvSpPr txBox="1"/>
            <p:nvPr/>
          </p:nvSpPr>
          <p:spPr>
            <a:xfrm>
              <a:off x="825372" y="3947474"/>
              <a:ext cx="288032" cy="27699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70C0"/>
                  </a:solidFill>
                  <a:latin typeface="+mn-lt"/>
                  <a:ea typeface="+mn-ea"/>
                </a:rPr>
                <a:t>1</a:t>
              </a:r>
              <a:endParaRPr lang="zh-CN" altLang="en-US" sz="1200" dirty="0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32D602-1019-0633-AF47-623E533E8706}"/>
                </a:ext>
              </a:extLst>
            </p:cNvPr>
            <p:cNvSpPr txBox="1"/>
            <p:nvPr/>
          </p:nvSpPr>
          <p:spPr>
            <a:xfrm>
              <a:off x="1112335" y="394747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8000"/>
                  </a:solidFill>
                  <a:latin typeface="+mn-lt"/>
                </a:rPr>
                <a:t>pointer</a:t>
              </a:r>
              <a:endParaRPr lang="zh-CN" alt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0C55EA3-A3FF-31A4-14CB-0FF8B1E4F6F2}"/>
                </a:ext>
              </a:extLst>
            </p:cNvPr>
            <p:cNvSpPr txBox="1"/>
            <p:nvPr/>
          </p:nvSpPr>
          <p:spPr>
            <a:xfrm>
              <a:off x="1086737" y="4391401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+mn-lt"/>
                </a:rPr>
                <a:t>data</a:t>
              </a:r>
              <a:endParaRPr lang="zh-CN" altLang="en-US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35BB1E8-319F-144D-A150-82CEF075EC70}"/>
                </a:ext>
              </a:extLst>
            </p:cNvPr>
            <p:cNvSpPr txBox="1"/>
            <p:nvPr/>
          </p:nvSpPr>
          <p:spPr>
            <a:xfrm>
              <a:off x="813311" y="4789161"/>
              <a:ext cx="288032" cy="27699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70C0"/>
                  </a:solidFill>
                  <a:latin typeface="+mn-lt"/>
                  <a:ea typeface="+mn-ea"/>
                </a:rPr>
                <a:t>1</a:t>
              </a:r>
              <a:endParaRPr lang="zh-CN" altLang="en-US" sz="1200" dirty="0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DC83F5C-9E86-736C-C980-1028C5B3F877}"/>
                </a:ext>
              </a:extLst>
            </p:cNvPr>
            <p:cNvSpPr txBox="1"/>
            <p:nvPr/>
          </p:nvSpPr>
          <p:spPr>
            <a:xfrm>
              <a:off x="1086737" y="479424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8000"/>
                  </a:solidFill>
                  <a:latin typeface="+mn-lt"/>
                </a:rPr>
                <a:t>pointer</a:t>
              </a:r>
              <a:endParaRPr lang="zh-CN" alt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0D15A37-4F3A-FDBA-A9C9-EFAFCA005C4B}"/>
                </a:ext>
              </a:extLst>
            </p:cNvPr>
            <p:cNvSpPr txBox="1"/>
            <p:nvPr/>
          </p:nvSpPr>
          <p:spPr>
            <a:xfrm>
              <a:off x="628022" y="3057783"/>
              <a:ext cx="100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solidFill>
                    <a:srgbClr val="C00000"/>
                  </a:solidFill>
                  <a:latin typeface="+mn-lt"/>
                </a:rPr>
                <a:t>p</a:t>
              </a:r>
              <a:endParaRPr lang="zh-CN" alt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AF0A4D0-7256-630F-B03F-66F0325713E5}"/>
                </a:ext>
              </a:extLst>
            </p:cNvPr>
            <p:cNvSpPr txBox="1"/>
            <p:nvPr/>
          </p:nvSpPr>
          <p:spPr>
            <a:xfrm>
              <a:off x="648075" y="3937979"/>
              <a:ext cx="100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solidFill>
                    <a:srgbClr val="C00000"/>
                  </a:solidFill>
                  <a:latin typeface="+mn-lt"/>
                </a:rPr>
                <a:t>p</a:t>
              </a:r>
              <a:endParaRPr lang="zh-CN" alt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A76DD2-2F38-A673-6693-3E5CDB4B005B}"/>
                </a:ext>
              </a:extLst>
            </p:cNvPr>
            <p:cNvSpPr txBox="1"/>
            <p:nvPr/>
          </p:nvSpPr>
          <p:spPr>
            <a:xfrm>
              <a:off x="622603" y="4777446"/>
              <a:ext cx="100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solidFill>
                    <a:srgbClr val="C00000"/>
                  </a:solidFill>
                  <a:latin typeface="+mn-lt"/>
                </a:rPr>
                <a:t>p</a:t>
              </a:r>
              <a:endParaRPr lang="zh-CN" alt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ED5304C2-E062-3BD8-30B4-DFF42929B893}"/>
              </a:ext>
            </a:extLst>
          </p:cNvPr>
          <p:cNvSpPr txBox="1"/>
          <p:nvPr/>
        </p:nvSpPr>
        <p:spPr>
          <a:xfrm>
            <a:off x="7414054" y="258161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Data[0]=0,</a:t>
            </a:r>
            <a:r>
              <a:rPr lang="en-US" altLang="zh-CN" sz="1000" i="1" dirty="0">
                <a:solidFill>
                  <a:srgbClr val="008000"/>
                </a:solidFill>
                <a:latin typeface="+mn-lt"/>
              </a:rPr>
              <a:t>p </a:t>
            </a:r>
            <a:r>
              <a:rPr lang="zh-CN" altLang="en-US" sz="1000" dirty="0">
                <a:solidFill>
                  <a:srgbClr val="008000"/>
                </a:solidFill>
                <a:latin typeface="+mn-lt"/>
              </a:rPr>
              <a:t>值</a:t>
            </a:r>
            <a:r>
              <a:rPr lang="zh-CN" altLang="en-US" sz="1000" dirty="0">
                <a:solidFill>
                  <a:srgbClr val="008000"/>
                </a:solidFill>
              </a:rPr>
              <a:t>改为</a:t>
            </a:r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1</a:t>
            </a:r>
            <a:endParaRPr lang="zh-CN" altLang="en-US" sz="1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6F78B0A-932D-CD7C-C5B5-B59BCA452FA2}"/>
              </a:ext>
            </a:extLst>
          </p:cNvPr>
          <p:cNvSpPr txBox="1"/>
          <p:nvPr/>
        </p:nvSpPr>
        <p:spPr>
          <a:xfrm>
            <a:off x="7441763" y="3396329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Data[3]=0,</a:t>
            </a:r>
            <a:r>
              <a:rPr lang="en-US" altLang="zh-CN" sz="1000" i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pointer[2]</a:t>
            </a:r>
            <a:r>
              <a:rPr lang="zh-CN" altLang="en-US" sz="1000" dirty="0">
                <a:solidFill>
                  <a:srgbClr val="008000"/>
                </a:solidFill>
                <a:latin typeface="+mn-lt"/>
              </a:rPr>
              <a:t>值</a:t>
            </a:r>
            <a:r>
              <a:rPr lang="zh-CN" altLang="en-US" sz="1000" dirty="0">
                <a:solidFill>
                  <a:srgbClr val="008000"/>
                </a:solidFill>
              </a:rPr>
              <a:t>改为</a:t>
            </a:r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4</a:t>
            </a:r>
            <a:endParaRPr lang="zh-CN" altLang="en-US" sz="1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1EA2F00-3DF7-1B1F-2111-7613F50F2F91}"/>
              </a:ext>
            </a:extLst>
          </p:cNvPr>
          <p:cNvSpPr txBox="1"/>
          <p:nvPr/>
        </p:nvSpPr>
        <p:spPr>
          <a:xfrm>
            <a:off x="7441763" y="4194454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Data[8]=0,</a:t>
            </a:r>
            <a:r>
              <a:rPr lang="en-US" altLang="zh-CN" sz="1000" i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pointer[7]</a:t>
            </a:r>
            <a:r>
              <a:rPr lang="zh-CN" altLang="en-US" sz="1000" dirty="0">
                <a:solidFill>
                  <a:srgbClr val="008000"/>
                </a:solidFill>
                <a:latin typeface="+mn-lt"/>
              </a:rPr>
              <a:t>值</a:t>
            </a:r>
            <a:r>
              <a:rPr lang="zh-CN" altLang="en-US" sz="1000" dirty="0">
                <a:solidFill>
                  <a:srgbClr val="008000"/>
                </a:solidFill>
              </a:rPr>
              <a:t>改为</a:t>
            </a:r>
            <a:r>
              <a:rPr lang="en-US" altLang="zh-CN" sz="1000" dirty="0">
                <a:solidFill>
                  <a:srgbClr val="008000"/>
                </a:solidFill>
                <a:latin typeface="+mn-lt"/>
              </a:rPr>
              <a:t>9</a:t>
            </a:r>
            <a:endParaRPr lang="zh-CN" altLang="en-US" sz="1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8D9133D-FAEB-715A-7CD4-9F9E4EF0B3C0}"/>
              </a:ext>
            </a:extLst>
          </p:cNvPr>
          <p:cNvSpPr txBox="1"/>
          <p:nvPr/>
        </p:nvSpPr>
        <p:spPr>
          <a:xfrm>
            <a:off x="2914821" y="5050483"/>
            <a:ext cx="513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依次输出：</a:t>
            </a:r>
            <a:r>
              <a:rPr lang="en-US" altLang="zh-CN" sz="1400" dirty="0">
                <a:latin typeface="+mn-lt"/>
              </a:rPr>
              <a:t>data[1], data[2], data[4], data[5], data[6], data[7], data[9]</a:t>
            </a:r>
            <a:endParaRPr lang="zh-CN" altLang="en-US" sz="1400" dirty="0">
              <a:latin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6CCC7F8-7044-BFD4-57DE-A546F22D68EC}"/>
              </a:ext>
            </a:extLst>
          </p:cNvPr>
          <p:cNvSpPr/>
          <p:nvPr/>
        </p:nvSpPr>
        <p:spPr>
          <a:xfrm>
            <a:off x="1091164" y="5142236"/>
            <a:ext cx="6668295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问题</a:t>
            </a:r>
            <a:r>
              <a:rPr lang="en-US" altLang="zh-C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</a:t>
            </a:r>
            <a:endParaRPr lang="en-US" altLang="zh-C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这里如何体现了链表结构的好处？与</a:t>
            </a:r>
            <a:r>
              <a:rPr lang="en-US" altLang="zh-CN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converging-pointer</a:t>
            </a:r>
            <a:r>
              <a:rPr lang="zh-CN" alt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算法相比，这有什么好处，付出了什么代价？</a:t>
            </a:r>
          </a:p>
        </p:txBody>
      </p:sp>
    </p:spTree>
    <p:extLst>
      <p:ext uri="{BB962C8B-B14F-4D97-AF65-F5344CB8AC3E}">
        <p14:creationId xmlns:p14="http://schemas.microsoft.com/office/powerpoint/2010/main" val="62019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D4581-F3E9-F5D6-F008-F9F7AEA8EFD6}"/>
              </a:ext>
            </a:extLst>
          </p:cNvPr>
          <p:cNvSpPr/>
          <p:nvPr/>
        </p:nvSpPr>
        <p:spPr>
          <a:xfrm>
            <a:off x="2267744" y="2276872"/>
            <a:ext cx="435888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Part II</a:t>
            </a:r>
          </a:p>
          <a:p>
            <a:pPr algn="ctr">
              <a:defRPr/>
            </a:pPr>
            <a:r>
              <a:rPr lang="zh-CN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如何定义语言</a:t>
            </a:r>
            <a:endParaRPr lang="en-US" altLang="zh-CN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77919-EEDD-6711-94A4-E15A551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自然语言的“结构”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D4D302-2A8C-011E-6DD6-CC58A7EC3120}"/>
              </a:ext>
            </a:extLst>
          </p:cNvPr>
          <p:cNvSpPr txBox="1"/>
          <p:nvPr/>
        </p:nvSpPr>
        <p:spPr>
          <a:xfrm>
            <a:off x="755576" y="1700808"/>
            <a:ext cx="2808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句子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动宾结构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宾语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副词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王同学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动宾结构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王同学学习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</a:p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王同学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状语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学习数学</a:t>
            </a:r>
            <a:endParaRPr lang="en-US" altLang="zh-CN" sz="16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王同学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副词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学习数学</a:t>
            </a:r>
            <a:endParaRPr lang="en-US" altLang="zh-CN" sz="16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王同学努力地学习数学。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CF8D6A-4ADB-398B-63E6-F710F6A01798}"/>
              </a:ext>
            </a:extLst>
          </p:cNvPr>
          <p:cNvSpPr txBox="1"/>
          <p:nvPr/>
        </p:nvSpPr>
        <p:spPr>
          <a:xfrm>
            <a:off x="3779912" y="16288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“王同学努力地数学学习”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latin typeface="+mn-ea"/>
                <a:ea typeface="+mn-ea"/>
              </a:rPr>
              <a:t>不是“合法”的汉语句子。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0920FD-9C24-A47C-2236-1CADC6022463}"/>
              </a:ext>
            </a:extLst>
          </p:cNvPr>
          <p:cNvSpPr txBox="1"/>
          <p:nvPr/>
        </p:nvSpPr>
        <p:spPr>
          <a:xfrm>
            <a:off x="3823320" y="22768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“数学努力地学习王同学”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latin typeface="+mn-ea"/>
                <a:ea typeface="+mn-ea"/>
              </a:rPr>
              <a:t>不是“合理”的汉语句子。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863648-BE88-0094-4C17-029A84D52136}"/>
              </a:ext>
            </a:extLst>
          </p:cNvPr>
          <p:cNvSpPr/>
          <p:nvPr/>
        </p:nvSpPr>
        <p:spPr>
          <a:xfrm>
            <a:off x="4572000" y="2996952"/>
            <a:ext cx="270939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问题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endParaRPr lang="en-US" altLang="zh-CN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为什么这么说？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E14F12-4D29-23FC-2935-AC40F3CAAE9C}"/>
              </a:ext>
            </a:extLst>
          </p:cNvPr>
          <p:cNvSpPr/>
          <p:nvPr/>
        </p:nvSpPr>
        <p:spPr>
          <a:xfrm>
            <a:off x="3892686" y="4219473"/>
            <a:ext cx="4068024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问题</a:t>
            </a:r>
            <a:r>
              <a:rPr lang="en-US" altLang="zh-C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zh-CN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endParaRPr lang="en-US" altLang="zh-CN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程序设计语言和自然语言最大的不同在哪里？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50D6F5-5F04-B805-B36B-BBF59120DBEE}"/>
              </a:ext>
            </a:extLst>
          </p:cNvPr>
          <p:cNvSpPr txBox="1"/>
          <p:nvPr/>
        </p:nvSpPr>
        <p:spPr>
          <a:xfrm>
            <a:off x="4499992" y="5872881"/>
            <a:ext cx="367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既然都是“语言”，相同的地方应该也不少。</a:t>
            </a:r>
          </a:p>
        </p:txBody>
      </p:sp>
    </p:spTree>
    <p:extLst>
      <p:ext uri="{BB962C8B-B14F-4D97-AF65-F5344CB8AC3E}">
        <p14:creationId xmlns:p14="http://schemas.microsoft.com/office/powerpoint/2010/main" val="260717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FE46-1A20-D711-D270-AD261DB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048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zh-CN" altLang="en-US" sz="3600" dirty="0">
                <a:latin typeface="+mn-lt"/>
              </a:rPr>
              <a:t>程序设计语言是人设计的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20CFD9C5-A645-3D7C-44E1-EFDEAE09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90" y="2548016"/>
            <a:ext cx="1826098" cy="114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11E53B0F-4542-41D9-4993-C4E43D6F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" y="1268413"/>
            <a:ext cx="61326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Bjarne </a:t>
            </a:r>
            <a:r>
              <a:rPr lang="en-US" altLang="zh-CN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Stroustrup</a:t>
            </a:r>
            <a:r>
              <a:rPr lang="en-US" altLang="zh-CN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1400" dirty="0">
                <a:latin typeface="Cambria" panose="02040503050406030204" pitchFamily="18" charset="0"/>
              </a:rPr>
              <a:t>designed and implemented the C++ programming language. Over the last two decades, C++ has become the most widely used language supporting object-oriented programming and has made abstraction techniques affordable and manageable for mainstream projects.</a:t>
            </a:r>
            <a:endParaRPr lang="zh-CN" altLang="en-US" sz="1400" dirty="0">
              <a:latin typeface="Cambria" panose="02040503050406030204" pitchFamily="18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C5BEF6E9-8F96-E4F8-8254-417A2BBE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79190"/>
            <a:ext cx="1538064" cy="11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6B2D6190-608F-2744-2013-ED88FDDC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385185"/>
            <a:ext cx="1199406" cy="11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3">
            <a:extLst>
              <a:ext uri="{FF2B5EF4-FFF2-40B4-BE49-F238E27FC236}">
                <a16:creationId xmlns:a16="http://schemas.microsoft.com/office/drawing/2014/main" id="{64DF7514-9A98-9832-DD4D-1EB139485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736" y="2264473"/>
            <a:ext cx="42484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James Gosling </a:t>
            </a:r>
            <a:r>
              <a:rPr lang="en-US" altLang="zh-CN" sz="1400" dirty="0">
                <a:latin typeface="Cambria" panose="02040503050406030204" pitchFamily="18" charset="0"/>
              </a:rPr>
              <a:t>is credited with the development of Java. A distinguishing feature of a Java program is that it does not run directly on the hardware but on software called a “virtual machine.” Java has become one the most popular programming languages especially for web applications.</a:t>
            </a:r>
            <a:endParaRPr lang="zh-CN" altLang="en-US" sz="1400" dirty="0">
              <a:latin typeface="Cambria" panose="0204050305040603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164844-F58E-0E5D-D134-09BBFD8F7EE1}"/>
              </a:ext>
            </a:extLst>
          </p:cNvPr>
          <p:cNvSpPr txBox="1"/>
          <p:nvPr/>
        </p:nvSpPr>
        <p:spPr>
          <a:xfrm>
            <a:off x="7645288" y="29382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维基百科上提到超过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种程序语言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6AFC34-C360-422F-AF79-6A0EBD6DAC4C}"/>
              </a:ext>
            </a:extLst>
          </p:cNvPr>
          <p:cNvGrpSpPr/>
          <p:nvPr/>
        </p:nvGrpSpPr>
        <p:grpSpPr>
          <a:xfrm>
            <a:off x="615849" y="3940656"/>
            <a:ext cx="7751069" cy="2516033"/>
            <a:chOff x="615849" y="3940656"/>
            <a:chExt cx="7751069" cy="251603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2420C6C-FC57-5D0B-F96D-FA10F6CDD84A}"/>
                </a:ext>
              </a:extLst>
            </p:cNvPr>
            <p:cNvSpPr txBox="1"/>
            <p:nvPr/>
          </p:nvSpPr>
          <p:spPr>
            <a:xfrm>
              <a:off x="629665" y="3954402"/>
              <a:ext cx="2214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顺便提一下自然语言：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B3A69E-E657-11E1-F6C0-FB6D2B108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9717" y="3940656"/>
              <a:ext cx="5116424" cy="2516033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E67CB898-A1F1-B620-C3ED-20ADE8CCB3F9}"/>
                </a:ext>
              </a:extLst>
            </p:cNvPr>
            <p:cNvSpPr txBox="1"/>
            <p:nvPr/>
          </p:nvSpPr>
          <p:spPr>
            <a:xfrm>
              <a:off x="615849" y="4362366"/>
              <a:ext cx="253697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虽然世界上“活”语言近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7000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种，其中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种“特大”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母语者均超过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亿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的使用总人数超过全球人口的</a:t>
              </a:r>
              <a:r>
                <a:rPr lang="en-US" altLang="zh-CN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40%</a:t>
              </a:r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6794AB37-ADD3-9361-7059-5BBDCA1CF591}"/>
                </a:ext>
              </a:extLst>
            </p:cNvPr>
            <p:cNvSpPr txBox="1"/>
            <p:nvPr/>
          </p:nvSpPr>
          <p:spPr>
            <a:xfrm>
              <a:off x="5787929" y="5733256"/>
              <a:ext cx="25789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3300"/>
                  </a:solidFill>
                  <a:latin typeface="+mj-ea"/>
                  <a:ea typeface="+mj-ea"/>
                </a:rPr>
                <a:t>图表来源：</a:t>
              </a:r>
              <a:r>
                <a:rPr lang="en-US" altLang="zh-CN" sz="1000" dirty="0">
                  <a:latin typeface="+mn-lt"/>
                  <a:ea typeface="宋体" charset="-122"/>
                </a:rPr>
                <a:t>Alyson </a:t>
              </a:r>
              <a:r>
                <a:rPr lang="en-US" altLang="zh-CN" sz="1000" dirty="0" err="1">
                  <a:latin typeface="+mn-lt"/>
                  <a:ea typeface="宋体" charset="-122"/>
                </a:rPr>
                <a:t>L.Greiner</a:t>
              </a:r>
              <a:r>
                <a:rPr lang="en-US" altLang="zh-CN" sz="1000" dirty="0">
                  <a:latin typeface="+mn-lt"/>
                  <a:ea typeface="宋体" charset="-122"/>
                </a:rPr>
                <a:t>: Visualizing Human Geography, Wiley, 2014</a:t>
              </a:r>
              <a:endParaRPr lang="zh-CN" altLang="en-US" sz="1000" dirty="0">
                <a:latin typeface="+mn-lt"/>
                <a:ea typeface="宋体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887C3-092F-4E32-7808-A333DE87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程序设计语言的设计是一种“权衡”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2E3345-2631-946C-7BF2-1B4C22D6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13" y="1431349"/>
            <a:ext cx="7992888" cy="4525963"/>
          </a:xfrm>
        </p:spPr>
        <p:txBody>
          <a:bodyPr/>
          <a:lstStyle/>
          <a:p>
            <a:r>
              <a:rPr lang="zh-CN" altLang="en-US" sz="2000" dirty="0"/>
              <a:t>要“权衡”什么？</a:t>
            </a:r>
            <a:endParaRPr lang="en-US" altLang="zh-CN" sz="2000" dirty="0"/>
          </a:p>
          <a:p>
            <a:pPr lvl="1"/>
            <a:r>
              <a:rPr lang="zh-CN" altLang="en-US" sz="1800" dirty="0"/>
              <a:t>机器的“能”与“不能”</a:t>
            </a:r>
            <a:endParaRPr lang="en-US" altLang="zh-CN" sz="1800" dirty="0"/>
          </a:p>
          <a:p>
            <a:pPr lvl="1"/>
            <a:r>
              <a:rPr lang="zh-CN" altLang="en-US" sz="1800" dirty="0"/>
              <a:t>人的“方便”与“不方便”</a:t>
            </a:r>
            <a:endParaRPr lang="en-US" altLang="zh-CN" sz="1800" dirty="0"/>
          </a:p>
          <a:p>
            <a:r>
              <a:rPr lang="zh-CN" altLang="en-US" sz="2000" dirty="0"/>
              <a:t>机器的“制约”主要在哪个方面？</a:t>
            </a:r>
            <a:endParaRPr lang="en-US" altLang="zh-CN" sz="2000" dirty="0"/>
          </a:p>
          <a:p>
            <a:pPr lvl="1"/>
            <a:r>
              <a:rPr lang="zh-CN" altLang="en-US" sz="1800" dirty="0"/>
              <a:t>语言的“歧义性”</a:t>
            </a:r>
            <a:endParaRPr lang="en-US" altLang="zh-CN" sz="1800" dirty="0"/>
          </a:p>
          <a:p>
            <a:pPr lvl="1"/>
            <a:r>
              <a:rPr lang="zh-CN" altLang="en-US" sz="1800" dirty="0"/>
              <a:t>“规则”的确定性</a:t>
            </a:r>
            <a:endParaRPr lang="en-US" altLang="zh-CN" sz="1800" dirty="0"/>
          </a:p>
          <a:p>
            <a:r>
              <a:rPr lang="zh-CN" altLang="en-US" sz="2000" dirty="0"/>
              <a:t>两个人用自然语言沟通，两个人都可能在语言使用上“出错”，但人和机器沟通，“出错”的一定是人。</a:t>
            </a:r>
            <a:endParaRPr lang="en-US" altLang="zh-CN" sz="2000" dirty="0"/>
          </a:p>
          <a:p>
            <a:pPr lvl="1"/>
            <a:r>
              <a:rPr lang="zh-CN" altLang="en-US" sz="1600" dirty="0"/>
              <a:t>机器可能会指出你的错</a:t>
            </a:r>
            <a:endParaRPr lang="en-US" altLang="zh-CN" sz="1600" dirty="0"/>
          </a:p>
          <a:p>
            <a:pPr lvl="1"/>
            <a:r>
              <a:rPr lang="zh-CN" altLang="en-US" sz="1600" dirty="0"/>
              <a:t>机器不总是能指出你的错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B4DF4C-5DA6-846D-6865-20D78BB478C8}"/>
              </a:ext>
            </a:extLst>
          </p:cNvPr>
          <p:cNvSpPr txBox="1"/>
          <p:nvPr/>
        </p:nvSpPr>
        <p:spPr>
          <a:xfrm>
            <a:off x="4422851" y="184482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“天平”会如何“摆动”？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9256C5-6D56-A028-C754-4C11ED773470}"/>
              </a:ext>
            </a:extLst>
          </p:cNvPr>
          <p:cNvSpPr txBox="1"/>
          <p:nvPr/>
        </p:nvSpPr>
        <p:spPr>
          <a:xfrm>
            <a:off x="4499992" y="298782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机器“能懂”究竟是什么意思？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1C9BDA-FCA7-688D-248A-3D467EE576A9}"/>
              </a:ext>
            </a:extLst>
          </p:cNvPr>
          <p:cNvSpPr txBox="1"/>
          <p:nvPr/>
        </p:nvSpPr>
        <p:spPr>
          <a:xfrm>
            <a:off x="4593882" y="430329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这取决于什么？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151E0D9-615A-1B9C-A4FE-1D5372D47F16}"/>
              </a:ext>
            </a:extLst>
          </p:cNvPr>
          <p:cNvGrpSpPr/>
          <p:nvPr/>
        </p:nvGrpSpPr>
        <p:grpSpPr>
          <a:xfrm>
            <a:off x="1763688" y="4929300"/>
            <a:ext cx="6081832" cy="1018663"/>
            <a:chOff x="1745056" y="5092108"/>
            <a:chExt cx="6081832" cy="101866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32C8CC1-C4C1-C6D5-BE4D-D114C1A333AD}"/>
                </a:ext>
              </a:extLst>
            </p:cNvPr>
            <p:cNvSpPr txBox="1"/>
            <p:nvPr/>
          </p:nvSpPr>
          <p:spPr>
            <a:xfrm>
              <a:off x="1745056" y="5092108"/>
              <a:ext cx="56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Eras Demi ITC" panose="020B0805030504020804" pitchFamily="34" charset="0"/>
                </a:rPr>
                <a:t>语言定义的两个要素：</a:t>
              </a:r>
              <a:r>
                <a:rPr lang="en-US" altLang="zh-CN" dirty="0">
                  <a:solidFill>
                    <a:srgbClr val="C00000"/>
                  </a:solidFill>
                  <a:latin typeface="Eras Demi ITC" panose="020B0805030504020804" pitchFamily="34" charset="0"/>
                </a:rPr>
                <a:t>Syntax     Semantics</a:t>
              </a:r>
              <a:endParaRPr lang="zh-CN" altLang="en-US" dirty="0">
                <a:solidFill>
                  <a:srgbClr val="C00000"/>
                </a:solidFill>
                <a:latin typeface="Eras Demi ITC" panose="020B0805030504020804" pitchFamily="34" charset="0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3B5BE1F-9C58-FD1F-4C2E-53571AF7617E}"/>
                </a:ext>
              </a:extLst>
            </p:cNvPr>
            <p:cNvCxnSpPr/>
            <p:nvPr/>
          </p:nvCxnSpPr>
          <p:spPr>
            <a:xfrm flipH="1">
              <a:off x="3905455" y="5396785"/>
              <a:ext cx="498923" cy="271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82BD12B-525D-6AFC-4C12-42C7E414D2D9}"/>
                </a:ext>
              </a:extLst>
            </p:cNvPr>
            <p:cNvSpPr txBox="1"/>
            <p:nvPr/>
          </p:nvSpPr>
          <p:spPr>
            <a:xfrm>
              <a:off x="2600074" y="5604617"/>
              <a:ext cx="2610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什么样的形式是“合法”的？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FF6AD94-4F9A-FA8F-7D5D-F8944125773B}"/>
                </a:ext>
              </a:extLst>
            </p:cNvPr>
            <p:cNvCxnSpPr/>
            <p:nvPr/>
          </p:nvCxnSpPr>
          <p:spPr>
            <a:xfrm>
              <a:off x="5580112" y="5396785"/>
              <a:ext cx="246895" cy="271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E3AE7E-60B3-FF7F-F07B-FB50E50B7F79}"/>
                </a:ext>
              </a:extLst>
            </p:cNvPr>
            <p:cNvSpPr txBox="1"/>
            <p:nvPr/>
          </p:nvSpPr>
          <p:spPr>
            <a:xfrm>
              <a:off x="5216127" y="5618328"/>
              <a:ext cx="2610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合法的形式是什么意思？</a:t>
              </a:r>
              <a:endParaRPr lang="en-US" altLang="zh-CN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例如：执行后会产生什么效果？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7B76483-5CD8-CE61-96DD-E7D93F847299}"/>
              </a:ext>
            </a:extLst>
          </p:cNvPr>
          <p:cNvSpPr txBox="1"/>
          <p:nvPr/>
        </p:nvSpPr>
        <p:spPr>
          <a:xfrm>
            <a:off x="3620298" y="6024508"/>
            <a:ext cx="359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两者“规则”的精确描述难度差别非常大。</a:t>
            </a:r>
          </a:p>
        </p:txBody>
      </p:sp>
    </p:spTree>
    <p:extLst>
      <p:ext uri="{BB962C8B-B14F-4D97-AF65-F5344CB8AC3E}">
        <p14:creationId xmlns:p14="http://schemas.microsoft.com/office/powerpoint/2010/main" val="1472058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2D12935-EDBD-EA45-57BF-E1A74EC6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842094"/>
          </a:xfrm>
        </p:spPr>
        <p:txBody>
          <a:bodyPr/>
          <a:lstStyle/>
          <a:p>
            <a:pPr eaLnBrk="1" hangingPunct="1"/>
            <a:r>
              <a:rPr lang="zh-CN" altLang="en-US" dirty="0"/>
              <a:t>语言是“句子”的集合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B3492B9-6C12-43FA-C9F2-EAA08C92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06338"/>
            <a:ext cx="8229600" cy="3216352"/>
          </a:xfrm>
        </p:spPr>
        <p:txBody>
          <a:bodyPr/>
          <a:lstStyle/>
          <a:p>
            <a:pPr eaLnBrk="1" hangingPunct="1"/>
            <a:r>
              <a:rPr lang="zh-CN" altLang="en-US" sz="2000" dirty="0"/>
              <a:t>这里只考虑“形式语言”，即只有“句子”组成规则，但“句子”没有“含义”的语言</a:t>
            </a:r>
            <a:endParaRPr lang="en-US" altLang="zh-CN" sz="2000" dirty="0"/>
          </a:p>
          <a:p>
            <a:pPr lvl="1" eaLnBrk="1" hangingPunct="1"/>
            <a:r>
              <a:rPr lang="zh-CN" altLang="en-US" sz="1800" dirty="0"/>
              <a:t>首先，必须定义“所允许的符号”</a:t>
            </a:r>
            <a:r>
              <a:rPr lang="en-US" altLang="zh-CN" sz="1800" dirty="0"/>
              <a:t>-</a:t>
            </a:r>
            <a:r>
              <a:rPr lang="zh-CN" altLang="en-US" sz="1800" dirty="0"/>
              <a:t>“字母表</a:t>
            </a:r>
            <a:endParaRPr lang="en-US" altLang="zh-CN" sz="1800" dirty="0"/>
          </a:p>
          <a:p>
            <a:pPr lvl="2" eaLnBrk="1" hangingPunct="1"/>
            <a:r>
              <a:rPr lang="zh-CN" altLang="en-US" sz="1600" dirty="0">
                <a:sym typeface="Symbol" panose="05050102010706020507" pitchFamily="18" charset="2"/>
              </a:rPr>
              <a:t>例如：</a:t>
            </a:r>
            <a:r>
              <a:rPr lang="zh-CN" altLang="zh-CN" sz="1600" dirty="0">
                <a:sym typeface="Symbol" panose="05050102010706020507" pitchFamily="18" charset="2"/>
              </a:rPr>
              <a:t></a:t>
            </a:r>
            <a:r>
              <a:rPr lang="zh-CN" altLang="en-US" sz="1600" dirty="0"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sym typeface="Symbol" panose="05050102010706020507" pitchFamily="18" charset="2"/>
              </a:rPr>
              <a:t>=</a:t>
            </a:r>
            <a:r>
              <a:rPr lang="zh-CN" altLang="en-US" sz="1600" dirty="0"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sym typeface="Symbol" panose="05050102010706020507" pitchFamily="18" charset="2"/>
              </a:rPr>
              <a:t>{</a:t>
            </a:r>
            <a:r>
              <a:rPr lang="en-US" altLang="zh-CN" sz="1600" i="1" dirty="0">
                <a:sym typeface="Symbol" panose="05050102010706020507" pitchFamily="18" charset="2"/>
              </a:rPr>
              <a:t>a</a:t>
            </a:r>
            <a:r>
              <a:rPr lang="en-US" altLang="zh-CN" sz="1600" dirty="0">
                <a:sym typeface="Symbol" panose="05050102010706020507" pitchFamily="18" charset="2"/>
              </a:rPr>
              <a:t>, </a:t>
            </a:r>
            <a:r>
              <a:rPr lang="en-US" altLang="zh-CN" sz="1600" i="1" dirty="0">
                <a:sym typeface="Symbol" panose="05050102010706020507" pitchFamily="18" charset="2"/>
              </a:rPr>
              <a:t>b</a:t>
            </a:r>
            <a:r>
              <a:rPr lang="en-US" altLang="zh-CN" sz="1600" dirty="0">
                <a:sym typeface="Symbol" panose="05050102010706020507" pitchFamily="18" charset="2"/>
              </a:rPr>
              <a:t>}</a:t>
            </a:r>
          </a:p>
          <a:p>
            <a:pPr lvl="1" eaLnBrk="1" hangingPunct="1"/>
            <a:r>
              <a:rPr lang="zh-CN" altLang="en-US" sz="1800" dirty="0">
                <a:sym typeface="Symbol" panose="05050102010706020507" pitchFamily="18" charset="2"/>
              </a:rPr>
              <a:t>再规定哪些“用</a:t>
            </a:r>
            <a:r>
              <a:rPr lang="en-US" altLang="zh-CN" sz="1800" i="1" dirty="0">
                <a:sym typeface="Symbol" panose="05050102010706020507" pitchFamily="18" charset="2"/>
              </a:rPr>
              <a:t>a</a:t>
            </a:r>
            <a:r>
              <a:rPr lang="en-US" altLang="zh-CN" sz="1800" dirty="0">
                <a:sym typeface="Symbol" panose="05050102010706020507" pitchFamily="18" charset="2"/>
              </a:rPr>
              <a:t>, </a:t>
            </a:r>
            <a:r>
              <a:rPr lang="en-US" altLang="zh-CN" sz="1800" i="1" dirty="0">
                <a:sym typeface="Symbol" panose="05050102010706020507" pitchFamily="18" charset="2"/>
              </a:rPr>
              <a:t>b</a:t>
            </a:r>
            <a:r>
              <a:rPr lang="zh-CN" altLang="en-US" sz="1800" dirty="0">
                <a:sym typeface="Symbol" panose="05050102010706020507" pitchFamily="18" charset="2"/>
              </a:rPr>
              <a:t>构成的符号串”是语言</a:t>
            </a:r>
            <a:r>
              <a:rPr lang="en-US" altLang="zh-CN" sz="1800" i="1" dirty="0">
                <a:sym typeface="Symbol" panose="05050102010706020507" pitchFamily="18" charset="2"/>
              </a:rPr>
              <a:t>L</a:t>
            </a:r>
            <a:r>
              <a:rPr lang="zh-CN" altLang="en-US" sz="1800" dirty="0">
                <a:sym typeface="Symbol" panose="05050102010706020507" pitchFamily="18" charset="2"/>
              </a:rPr>
              <a:t>中“合法”的句子</a:t>
            </a:r>
            <a:endParaRPr lang="en-US" altLang="zh-CN" sz="18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zh-CN" sz="1600" dirty="0">
                <a:sym typeface="Symbol" panose="05050102010706020507" pitchFamily="18" charset="2"/>
              </a:rPr>
              <a:t>1.</a:t>
            </a:r>
            <a:r>
              <a:rPr lang="zh-CN" altLang="en-US" sz="1600" dirty="0">
                <a:sym typeface="Symbol" panose="05050102010706020507" pitchFamily="18" charset="2"/>
              </a:rPr>
              <a:t> </a:t>
            </a:r>
            <a:r>
              <a:rPr lang="en-US" altLang="zh-CN" sz="1600" i="1" dirty="0">
                <a:sym typeface="Symbol" panose="05050102010706020507" pitchFamily="18" charset="2"/>
              </a:rPr>
              <a:t>a</a:t>
            </a:r>
            <a:r>
              <a:rPr lang="zh-CN" altLang="en-US" sz="1600" dirty="0">
                <a:sym typeface="Symbol" panose="05050102010706020507" pitchFamily="18" charset="2"/>
              </a:rPr>
              <a:t>是</a:t>
            </a:r>
            <a:r>
              <a:rPr lang="en-US" altLang="zh-CN" sz="1600" dirty="0">
                <a:sym typeface="Symbol" panose="05050102010706020507" pitchFamily="18" charset="2"/>
              </a:rPr>
              <a:t>&lt;</a:t>
            </a:r>
            <a:r>
              <a:rPr lang="zh-CN" altLang="en-US" sz="1600" dirty="0">
                <a:sym typeface="Symbol" panose="05050102010706020507" pitchFamily="18" charset="2"/>
              </a:rPr>
              <a:t>前缀</a:t>
            </a:r>
            <a:r>
              <a:rPr lang="en-US" altLang="zh-CN" sz="1600" dirty="0">
                <a:sym typeface="Symbol" panose="05050102010706020507" pitchFamily="18" charset="2"/>
              </a:rPr>
              <a:t>&gt;;</a:t>
            </a:r>
          </a:p>
          <a:p>
            <a:pPr lvl="2" eaLnBrk="1" hangingPunct="1"/>
            <a:r>
              <a:rPr lang="en-US" altLang="zh-CN" sz="1600" dirty="0">
                <a:sym typeface="Symbol" panose="05050102010706020507" pitchFamily="18" charset="2"/>
              </a:rPr>
              <a:t>2.</a:t>
            </a:r>
            <a:r>
              <a:rPr lang="zh-CN" altLang="en-US" sz="1600" dirty="0"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sym typeface="Symbol" panose="05050102010706020507" pitchFamily="18" charset="2"/>
              </a:rPr>
              <a:t>&lt;</a:t>
            </a:r>
            <a:r>
              <a:rPr lang="zh-CN" altLang="en-US" sz="1600" dirty="0">
                <a:sym typeface="Symbol" panose="05050102010706020507" pitchFamily="18" charset="2"/>
              </a:rPr>
              <a:t>前缀</a:t>
            </a:r>
            <a:r>
              <a:rPr lang="en-US" altLang="zh-CN" sz="1600" dirty="0">
                <a:sym typeface="Symbol" panose="05050102010706020507" pitchFamily="18" charset="2"/>
              </a:rPr>
              <a:t>&gt;</a:t>
            </a:r>
            <a:r>
              <a:rPr lang="zh-CN" altLang="en-US" sz="1600" dirty="0">
                <a:sym typeface="Symbol" panose="05050102010706020507" pitchFamily="18" charset="2"/>
              </a:rPr>
              <a:t>接</a:t>
            </a:r>
            <a:r>
              <a:rPr lang="en-US" altLang="zh-CN" sz="1600" i="1" dirty="0">
                <a:sym typeface="Symbol" panose="05050102010706020507" pitchFamily="18" charset="2"/>
              </a:rPr>
              <a:t>a</a:t>
            </a:r>
            <a:r>
              <a:rPr lang="zh-CN" altLang="en-US" sz="1600" dirty="0">
                <a:sym typeface="Symbol" panose="05050102010706020507" pitchFamily="18" charset="2"/>
              </a:rPr>
              <a:t>仍然是前缀</a:t>
            </a:r>
            <a:endParaRPr lang="en-US" altLang="zh-CN" sz="16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zh-CN" sz="1600" dirty="0">
                <a:sym typeface="Symbol" panose="05050102010706020507" pitchFamily="18" charset="2"/>
              </a:rPr>
              <a:t>3. &lt;</a:t>
            </a:r>
            <a:r>
              <a:rPr lang="zh-CN" altLang="en-US" sz="1600" dirty="0">
                <a:sym typeface="Symbol" panose="05050102010706020507" pitchFamily="18" charset="2"/>
              </a:rPr>
              <a:t>前缀</a:t>
            </a:r>
            <a:r>
              <a:rPr lang="en-US" altLang="zh-CN" sz="1600" dirty="0">
                <a:sym typeface="Symbol" panose="05050102010706020507" pitchFamily="18" charset="2"/>
              </a:rPr>
              <a:t>&gt;</a:t>
            </a:r>
            <a:r>
              <a:rPr lang="zh-CN" altLang="en-US" sz="1600" dirty="0">
                <a:sym typeface="Symbol" panose="05050102010706020507" pitchFamily="18" charset="2"/>
              </a:rPr>
              <a:t>接</a:t>
            </a:r>
            <a:r>
              <a:rPr lang="en-US" altLang="zh-CN" sz="1600" i="1" dirty="0">
                <a:sym typeface="Symbol" panose="05050102010706020507" pitchFamily="18" charset="2"/>
              </a:rPr>
              <a:t>b</a:t>
            </a:r>
            <a:r>
              <a:rPr lang="zh-CN" altLang="en-US" sz="1600" dirty="0">
                <a:sym typeface="Symbol" panose="05050102010706020507" pitchFamily="18" charset="2"/>
              </a:rPr>
              <a:t>是合法句子</a:t>
            </a:r>
            <a:endParaRPr lang="en-US" altLang="zh-CN" sz="16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zh-CN" sz="1600" dirty="0">
                <a:sym typeface="Symbol" panose="05050102010706020507" pitchFamily="18" charset="2"/>
              </a:rPr>
              <a:t>4.</a:t>
            </a:r>
            <a:r>
              <a:rPr lang="zh-CN" altLang="en-US" sz="1600" dirty="0"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sym typeface="Symbol" panose="05050102010706020507" pitchFamily="18" charset="2"/>
              </a:rPr>
              <a:t>&lt;</a:t>
            </a:r>
            <a:r>
              <a:rPr lang="zh-CN" altLang="en-US" sz="1600" dirty="0">
                <a:sym typeface="Symbol" panose="05050102010706020507" pitchFamily="18" charset="2"/>
              </a:rPr>
              <a:t>合法句子</a:t>
            </a:r>
            <a:r>
              <a:rPr lang="en-US" altLang="zh-CN" sz="1600" dirty="0">
                <a:sym typeface="Symbol" panose="05050102010706020507" pitchFamily="18" charset="2"/>
              </a:rPr>
              <a:t>&gt;</a:t>
            </a:r>
            <a:r>
              <a:rPr lang="zh-CN" altLang="en-US" sz="1600" dirty="0">
                <a:sym typeface="Symbol" panose="05050102010706020507" pitchFamily="18" charset="2"/>
              </a:rPr>
              <a:t>接</a:t>
            </a:r>
            <a:r>
              <a:rPr lang="en-US" altLang="zh-CN" sz="1600" i="1" dirty="0">
                <a:sym typeface="Symbol" panose="05050102010706020507" pitchFamily="18" charset="2"/>
              </a:rPr>
              <a:t>b</a:t>
            </a:r>
            <a:r>
              <a:rPr lang="zh-CN" altLang="en-US" sz="1600" dirty="0">
                <a:sym typeface="Symbol" panose="05050102010706020507" pitchFamily="18" charset="2"/>
              </a:rPr>
              <a:t>仍然是合法句子</a:t>
            </a:r>
            <a:endParaRPr lang="en-US" altLang="zh-CN" sz="16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zh-CN" sz="1600" dirty="0">
                <a:sym typeface="Symbol" panose="05050102010706020507" pitchFamily="18" charset="2"/>
              </a:rPr>
              <a:t>5.</a:t>
            </a:r>
            <a:r>
              <a:rPr lang="zh-CN" altLang="en-US" sz="1600" dirty="0">
                <a:sym typeface="Symbol" panose="05050102010706020507" pitchFamily="18" charset="2"/>
              </a:rPr>
              <a:t> 任何合法句子只能通过施行上述规则有限次得到</a:t>
            </a:r>
            <a:endParaRPr lang="zh-CN" altLang="en-US" sz="16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CBB08B-816D-833D-1D4C-398518D29E01}"/>
              </a:ext>
            </a:extLst>
          </p:cNvPr>
          <p:cNvGrpSpPr/>
          <p:nvPr/>
        </p:nvGrpSpPr>
        <p:grpSpPr>
          <a:xfrm>
            <a:off x="1475656" y="4668164"/>
            <a:ext cx="6851873" cy="1523494"/>
            <a:chOff x="1475656" y="4668164"/>
            <a:chExt cx="6851873" cy="1523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8562A1-B446-C9FA-0205-C64DE18731C5}"/>
                </a:ext>
              </a:extLst>
            </p:cNvPr>
            <p:cNvSpPr/>
            <p:nvPr/>
          </p:nvSpPr>
          <p:spPr>
            <a:xfrm>
              <a:off x="4583113" y="4668164"/>
              <a:ext cx="3744416" cy="1523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问题</a:t>
              </a:r>
              <a:r>
                <a:rPr lang="en-US" altLang="zh-CN" sz="3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8: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zh-CN" altLang="en-US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你能说出</a:t>
              </a:r>
              <a:r>
                <a:rPr lang="en-US" altLang="zh-CN" sz="2800" b="1" i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L</a:t>
              </a:r>
              <a:r>
                <a:rPr lang="zh-CN" altLang="en-US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中合法句子是什么样子吗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" charset="0"/>
                  <a:ea typeface="宋体" charset="-122"/>
                </a:rPr>
                <a:t>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7F6487-6E45-60A3-8864-94AD06246A17}"/>
                </a:ext>
              </a:extLst>
            </p:cNvPr>
            <p:cNvSpPr txBox="1"/>
            <p:nvPr/>
          </p:nvSpPr>
          <p:spPr>
            <a:xfrm>
              <a:off x="1475656" y="4797152"/>
              <a:ext cx="28797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i="1" dirty="0">
                  <a:solidFill>
                    <a:srgbClr val="C00000"/>
                  </a:solidFill>
                  <a:latin typeface="+mn-lt"/>
                  <a:ea typeface="宋体" charset="-122"/>
                </a:rPr>
                <a:t>L</a:t>
              </a:r>
              <a:r>
                <a:rPr lang="en-US" altLang="zh-CN" sz="2400" dirty="0">
                  <a:solidFill>
                    <a:srgbClr val="C00000"/>
                  </a:solidFill>
                  <a:latin typeface="+mn-lt"/>
                  <a:ea typeface="宋体" charset="-122"/>
                </a:rPr>
                <a:t> = {</a:t>
              </a:r>
              <a:r>
                <a:rPr lang="en-US" altLang="zh-CN" sz="2400" i="1" dirty="0">
                  <a:solidFill>
                    <a:srgbClr val="C00000"/>
                  </a:solidFill>
                  <a:latin typeface="+mn-lt"/>
                  <a:ea typeface="宋体" charset="-122"/>
                </a:rPr>
                <a:t>w</a:t>
              </a:r>
              <a:r>
                <a:rPr lang="en-US" altLang="zh-CN" sz="2400" dirty="0">
                  <a:solidFill>
                    <a:srgbClr val="C00000"/>
                  </a:solidFill>
                  <a:latin typeface="+mn-lt"/>
                  <a:ea typeface="宋体" charset="-122"/>
                </a:rPr>
                <a:t> | </a:t>
              </a:r>
              <a:r>
                <a:rPr lang="en-US" altLang="zh-CN" sz="2400" i="1" dirty="0">
                  <a:solidFill>
                    <a:srgbClr val="C00000"/>
                  </a:solidFill>
                  <a:latin typeface="+mn-lt"/>
                  <a:ea typeface="宋体" charset="-122"/>
                </a:rPr>
                <a:t>w </a:t>
              </a:r>
              <a:r>
                <a:rPr lang="en-US" altLang="zh-CN" sz="2400" dirty="0">
                  <a:solidFill>
                    <a:srgbClr val="C00000"/>
                  </a:solidFill>
                  <a:latin typeface="+mn-lt"/>
                  <a:ea typeface="宋体" charset="-122"/>
                </a:rPr>
                <a:t>=</a:t>
              </a:r>
              <a:r>
                <a:rPr lang="en-US" altLang="zh-CN" sz="2400" i="1" dirty="0">
                  <a:solidFill>
                    <a:srgbClr val="C00000"/>
                  </a:solidFill>
                  <a:latin typeface="+mn-lt"/>
                  <a:ea typeface="宋体" charset="-122"/>
                </a:rPr>
                <a:t> </a:t>
              </a:r>
              <a:r>
                <a:rPr lang="en-US" altLang="zh-CN" sz="2400" i="1" dirty="0" err="1">
                  <a:solidFill>
                    <a:srgbClr val="C00000"/>
                  </a:solidFill>
                  <a:latin typeface="+mn-lt"/>
                  <a:ea typeface="宋体" charset="-122"/>
                </a:rPr>
                <a:t>aa</a:t>
              </a:r>
              <a:r>
                <a:rPr lang="en-US" altLang="zh-CN" sz="2400" dirty="0">
                  <a:solidFill>
                    <a:srgbClr val="C00000"/>
                  </a:solidFill>
                  <a:latin typeface="+mn-lt"/>
                  <a:ea typeface="宋体" charset="-122"/>
                </a:rPr>
                <a:t>*</a:t>
              </a:r>
              <a:r>
                <a:rPr lang="en-US" altLang="zh-CN" sz="2400" i="1" dirty="0">
                  <a:solidFill>
                    <a:srgbClr val="C00000"/>
                  </a:solidFill>
                  <a:latin typeface="+mn-lt"/>
                  <a:ea typeface="宋体" charset="-122"/>
                </a:rPr>
                <a:t>bb* </a:t>
              </a:r>
              <a:r>
                <a:rPr lang="en-US" altLang="zh-CN" sz="2400" dirty="0">
                  <a:solidFill>
                    <a:srgbClr val="C00000"/>
                  </a:solidFill>
                  <a:latin typeface="+mn-lt"/>
                  <a:ea typeface="宋体" charset="-122"/>
                </a:rPr>
                <a:t>}</a:t>
              </a:r>
              <a:endParaRPr lang="zh-CN" altLang="en-US" sz="2400" dirty="0">
                <a:solidFill>
                  <a:srgbClr val="C00000"/>
                </a:solidFill>
                <a:latin typeface="+mn-lt"/>
                <a:ea typeface="宋体" charset="-122"/>
              </a:endParaRPr>
            </a:p>
          </p:txBody>
        </p:sp>
      </p:grpSp>
      <p:sp>
        <p:nvSpPr>
          <p:cNvPr id="3" name="左大括号 2">
            <a:extLst>
              <a:ext uri="{FF2B5EF4-FFF2-40B4-BE49-F238E27FC236}">
                <a16:creationId xmlns:a16="http://schemas.microsoft.com/office/drawing/2014/main" id="{76724780-14AE-AE98-F5DC-151B42880BFB}"/>
              </a:ext>
            </a:extLst>
          </p:cNvPr>
          <p:cNvSpPr/>
          <p:nvPr/>
        </p:nvSpPr>
        <p:spPr>
          <a:xfrm>
            <a:off x="1115616" y="3068960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E35446-5B28-AEA2-72D0-988B96FB8ADC}"/>
              </a:ext>
            </a:extLst>
          </p:cNvPr>
          <p:cNvSpPr txBox="1"/>
          <p:nvPr/>
        </p:nvSpPr>
        <p:spPr>
          <a:xfrm>
            <a:off x="733415" y="3157324"/>
            <a:ext cx="360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生成规则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F8F8C0-7064-C66C-E00D-4E4CFEE1C79D}"/>
              </a:ext>
            </a:extLst>
          </p:cNvPr>
          <p:cNvSpPr txBox="1"/>
          <p:nvPr/>
        </p:nvSpPr>
        <p:spPr>
          <a:xfrm>
            <a:off x="1691680" y="542991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后面接至少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a,b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数量可以是任意正整数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878BA88-2DD4-0D8C-5BF9-6BAD0391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eaLnBrk="1" hangingPunct="1"/>
            <a:r>
              <a:rPr lang="zh-CN" altLang="en-US" dirty="0"/>
              <a:t>用正则表达式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(regular expression)</a:t>
            </a:r>
            <a:r>
              <a:rPr lang="zh-CN" altLang="en-US" dirty="0"/>
              <a:t>定义语言</a:t>
            </a:r>
            <a:endParaRPr lang="zh-CN" altLang="en-US" b="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21707B-3485-0AD0-A102-6A8CB91F5177}"/>
              </a:ext>
            </a:extLst>
          </p:cNvPr>
          <p:cNvSpPr txBox="1"/>
          <p:nvPr/>
        </p:nvSpPr>
        <p:spPr>
          <a:xfrm>
            <a:off x="619639" y="1432593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假设字母表 </a:t>
            </a:r>
            <a:r>
              <a:rPr lang="zh-CN" altLang="en-US" dirty="0">
                <a:sym typeface="Symbol" panose="05050102010706020507" pitchFamily="18" charset="2"/>
              </a:rPr>
              <a:t> 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= {</a:t>
            </a:r>
            <a:r>
              <a:rPr lang="en-US" altLang="zh-CN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zh-CN" dirty="0" err="1">
                <a:latin typeface="+mn-lt"/>
                <a:sym typeface="Symbol" panose="05050102010706020507" pitchFamily="18" charset="2"/>
              </a:rPr>
              <a:t>,</a:t>
            </a:r>
            <a:r>
              <a:rPr lang="en-US" altLang="zh-CN" i="1" dirty="0" err="1">
                <a:latin typeface="+mn-lt"/>
                <a:sym typeface="Symbol" panose="05050102010706020507" pitchFamily="18" charset="2"/>
              </a:rPr>
              <a:t>b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}, </a:t>
            </a:r>
            <a:r>
              <a:rPr lang="zh-CN" altLang="en-US" dirty="0">
                <a:latin typeface="+mn-lt"/>
                <a:sym typeface="Symbol" panose="05050102010706020507" pitchFamily="18" charset="2"/>
              </a:rPr>
              <a:t>定义 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 </a:t>
            </a:r>
            <a:r>
              <a:rPr lang="zh-CN" altLang="en-US" dirty="0">
                <a:latin typeface="+mn-lt"/>
                <a:sym typeface="Symbol" panose="05050102010706020507" pitchFamily="18" charset="2"/>
              </a:rPr>
              <a:t>上的正则表达式如下：</a:t>
            </a:r>
            <a:endParaRPr lang="en-US" altLang="zh-CN" dirty="0">
              <a:latin typeface="+mn-lt"/>
              <a:sym typeface="Symbol" panose="05050102010706020507" pitchFamily="18" charset="2"/>
            </a:endParaRP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符号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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是正则表达式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,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是正则表达式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如果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是正则表达式，则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也是正则表达式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如果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是正则表达式，则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也是正则表达式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如果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是正则表达式，</a:t>
            </a:r>
            <a:r>
              <a:rPr lang="zh-CN" altLang="en-US" sz="1600" dirty="0">
                <a:latin typeface="+mn-lt"/>
                <a:cs typeface="Times New Roman" pitchFamily="18" charset="0"/>
                <a:sym typeface="Symbol" pitchFamily="18" charset="2"/>
              </a:rPr>
              <a:t>则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1600" b="1" i="1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)*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也是正则表达式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所有正则表达式只能通过施行上述规则有限次获得</a:t>
            </a:r>
            <a:endParaRPr lang="en-US" altLang="zh-CN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zh-CN" altLang="en-US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3CB7BD-44E4-AA3E-EF5C-ED47F2B62BE8}"/>
              </a:ext>
            </a:extLst>
          </p:cNvPr>
          <p:cNvSpPr txBox="1"/>
          <p:nvPr/>
        </p:nvSpPr>
        <p:spPr>
          <a:xfrm>
            <a:off x="6156176" y="2322392"/>
            <a:ext cx="203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如果我们赋给规则中的连接符号特定含义，则正则表达式可以确定地定义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上的符号串集合。</a:t>
            </a:r>
            <a:endParaRPr lang="zh-CN" altLang="en-US" sz="14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F771E2-A032-4E31-5FA0-2FCF04D59E47}"/>
              </a:ext>
            </a:extLst>
          </p:cNvPr>
          <p:cNvSpPr txBox="1"/>
          <p:nvPr/>
        </p:nvSpPr>
        <p:spPr>
          <a:xfrm>
            <a:off x="1006837" y="3999048"/>
            <a:ext cx="256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定义：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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表示 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并置；</a:t>
            </a:r>
            <a:r>
              <a:rPr lang="en-US" altLang="zh-CN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表示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中的任意一个；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lt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1600" i="1" dirty="0">
                <a:latin typeface="+mn-lt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altLang="zh-CN" sz="1600" dirty="0">
                <a:latin typeface="+mn-lt"/>
                <a:cs typeface="Times New Roman" pitchFamily="18" charset="0"/>
                <a:sym typeface="Symbol" pitchFamily="18" charset="2"/>
              </a:rPr>
              <a:t>)*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表示</a:t>
            </a:r>
            <a:r>
              <a:rPr lang="zh-CN" alt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出现零次或者任意有限多次</a:t>
            </a:r>
            <a:endParaRPr lang="zh-CN" altLang="en-US" sz="1600" i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C36EAC-BBE2-A972-2806-8592B355D85A}"/>
              </a:ext>
            </a:extLst>
          </p:cNvPr>
          <p:cNvSpPr txBox="1"/>
          <p:nvPr/>
        </p:nvSpPr>
        <p:spPr>
          <a:xfrm>
            <a:off x="3951608" y="3990367"/>
            <a:ext cx="4409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你能说出下列正则表达式定义的字符串集合吗？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+mn-lt"/>
                <a:ea typeface="楷体" panose="02010609060101010101" pitchFamily="49" charset="-122"/>
              </a:rPr>
              <a:t>1,</a:t>
            </a:r>
            <a:r>
              <a:rPr lang="zh-CN" altLang="en-US" sz="1600" dirty="0"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1600" dirty="0">
                <a:latin typeface="+mn-lt"/>
                <a:ea typeface="楷体" panose="02010609060101010101" pitchFamily="49" charset="-122"/>
              </a:rPr>
              <a:t>*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600" dirty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1600" dirty="0">
                <a:latin typeface="+mn-lt"/>
                <a:ea typeface="楷体" panose="02010609060101010101" pitchFamily="49" charset="-122"/>
              </a:rPr>
              <a:t>)*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+mn-lt"/>
                <a:ea typeface="楷体" panose="02010609060101010101" pitchFamily="49" charset="-122"/>
              </a:rPr>
              <a:t>2, </a:t>
            </a:r>
            <a:r>
              <a:rPr lang="en-US" altLang="zh-CN" sz="1600" i="1" dirty="0" err="1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600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</a:t>
            </a:r>
            <a:r>
              <a:rPr lang="en-US" altLang="zh-CN" sz="16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*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3, (</a:t>
            </a:r>
            <a:r>
              <a:rPr lang="en-US" altLang="zh-CN" sz="16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</a:t>
            </a:r>
            <a:r>
              <a:rPr lang="en-US" altLang="zh-CN" sz="1600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</a:t>
            </a:r>
            <a:r>
              <a:rPr lang="en-US" altLang="zh-CN" sz="16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)*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4, 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bb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((</a:t>
            </a:r>
            <a:r>
              <a:rPr lang="en-US" altLang="zh-CN" sz="16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ba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)*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bb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)*(</a:t>
            </a:r>
            <a:r>
              <a:rPr lang="en-US" altLang="zh-CN" sz="16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aa</a:t>
            </a:r>
            <a:r>
              <a:rPr lang="en-US" altLang="zh-CN" sz="16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*)</a:t>
            </a:r>
            <a:endParaRPr lang="zh-CN" altLang="en-US" sz="1600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A56647-57E3-4F07-E5FD-3EB6039E193D}"/>
              </a:ext>
            </a:extLst>
          </p:cNvPr>
          <p:cNvSpPr txBox="1"/>
          <p:nvPr/>
        </p:nvSpPr>
        <p:spPr>
          <a:xfrm>
            <a:off x="3576776" y="5621583"/>
            <a:ext cx="511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4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个语言的描述挺复杂：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&gt;0)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个“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bb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”组合</a:t>
            </a:r>
            <a:r>
              <a:rPr lang="en-US" altLang="zh-CN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其间可能被连续若干个“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ba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”组合隔开，整个序列以若干个连续的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0E06F-91F8-F1DE-6244-D3FA3895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CN" altLang="en-US" dirty="0"/>
              <a:t>有限状态自动机与正则语言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F946CD-1B74-6091-271E-4E769A0DD6D3}"/>
              </a:ext>
            </a:extLst>
          </p:cNvPr>
          <p:cNvSpPr txBox="1"/>
          <p:nvPr/>
        </p:nvSpPr>
        <p:spPr>
          <a:xfrm>
            <a:off x="1475300" y="1487215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如何“自动”判定字母表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{</a:t>
            </a:r>
            <a:r>
              <a:rPr lang="en-US" altLang="zh-CN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a,b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}</a:t>
            </a:r>
            <a:r>
              <a:rPr lang="zh-CN" altLang="en-US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上任意输入字符串是否属于 </a:t>
            </a:r>
            <a:r>
              <a:rPr lang="en-US" altLang="zh-CN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*</a:t>
            </a:r>
            <a:r>
              <a:rPr lang="en-US" altLang="zh-CN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)* </a:t>
            </a:r>
            <a:r>
              <a:rPr lang="zh-CN" altLang="en-US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定义的正则语言</a:t>
            </a:r>
            <a:r>
              <a:rPr lang="en-US" altLang="zh-CN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L</a:t>
            </a:r>
            <a:r>
              <a:rPr lang="zh-CN" altLang="en-US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？</a:t>
            </a:r>
            <a:endParaRPr lang="zh-CN" altLang="en-US" dirty="0">
              <a:solidFill>
                <a:srgbClr val="008000"/>
              </a:solidFill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9BC419A-AE73-CAF0-FCF8-5FDD5B3A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81582"/>
            <a:ext cx="2072820" cy="1694835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73334327-9D9B-8E6E-B70F-0ACE1095A95C}"/>
              </a:ext>
            </a:extLst>
          </p:cNvPr>
          <p:cNvSpPr txBox="1"/>
          <p:nvPr/>
        </p:nvSpPr>
        <p:spPr>
          <a:xfrm>
            <a:off x="4141311" y="2133546"/>
            <a:ext cx="3528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+mn-lt"/>
              </a:rPr>
              <a:t>deterministic finite-state automation</a:t>
            </a: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有限状态自动机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lt"/>
              </a:rPr>
              <a:t>一组状态，其中一个是起始状态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（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x</a:t>
            </a:r>
            <a:r>
              <a:rPr lang="en-US" altLang="zh-CN" sz="1200" baseline="-25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）</a:t>
            </a:r>
            <a:r>
              <a:rPr lang="zh-CN" altLang="en-US" sz="1400" dirty="0">
                <a:latin typeface="+mn-lt"/>
              </a:rPr>
              <a:t>，一个或多个接受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(accept)</a:t>
            </a:r>
            <a:r>
              <a:rPr lang="zh-CN" altLang="en-US" sz="1400" dirty="0">
                <a:latin typeface="+mn-lt"/>
              </a:rPr>
              <a:t>状态</a:t>
            </a:r>
            <a:endParaRPr lang="en-US" altLang="zh-CN" sz="1400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lt"/>
              </a:rPr>
              <a:t>有向边上标明当前读入字符</a:t>
            </a:r>
            <a:endParaRPr lang="en-US" altLang="zh-CN" sz="1400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lt"/>
              </a:rPr>
              <a:t>有向边执行的状态又状态转换函数确定</a:t>
            </a:r>
            <a:r>
              <a:rPr lang="en-US" altLang="zh-CN" sz="1400" dirty="0">
                <a:latin typeface="+mn-lt"/>
              </a:rPr>
              <a:t>:</a:t>
            </a:r>
            <a:r>
              <a:rPr lang="zh-CN" altLang="en-US" sz="1400" dirty="0">
                <a:latin typeface="+mn-lt"/>
              </a:rPr>
              <a:t> </a:t>
            </a:r>
            <a:r>
              <a:rPr lang="en-US" altLang="zh-CN" sz="1400" dirty="0">
                <a:latin typeface="+mn-lt"/>
              </a:rPr>
              <a:t>(</a:t>
            </a:r>
            <a:r>
              <a:rPr lang="zh-CN" altLang="en-US" sz="1400" dirty="0">
                <a:latin typeface="+mn-lt"/>
              </a:rPr>
              <a:t>当前状态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当前字符新状态</a:t>
            </a:r>
            <a:r>
              <a:rPr lang="en-US" altLang="zh-CN" sz="1400" dirty="0"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lt"/>
              </a:rPr>
              <a:t>当输入字符串结束时自动机停止与结束状态，则判定为</a:t>
            </a:r>
            <a:r>
              <a:rPr lang="en-US" altLang="zh-CN" sz="1400" dirty="0">
                <a:latin typeface="+mn-lt"/>
              </a:rPr>
              <a:t>accept</a:t>
            </a:r>
            <a:r>
              <a:rPr lang="zh-CN" altLang="en-US" sz="1400" dirty="0">
                <a:latin typeface="+mn-lt"/>
              </a:rPr>
              <a:t>，否则</a:t>
            </a:r>
            <a:r>
              <a:rPr lang="en-US" altLang="zh-CN" sz="1400" dirty="0">
                <a:latin typeface="+mn-lt"/>
              </a:rPr>
              <a:t>refuse</a:t>
            </a:r>
          </a:p>
          <a:p>
            <a:pPr>
              <a:spcBef>
                <a:spcPts val="0"/>
              </a:spcBef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      (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即：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f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x</a:t>
            </a:r>
            <a:r>
              <a:rPr lang="en-US" altLang="zh-CN" sz="1200" baseline="-25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输入串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x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)=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某个结束状态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C6E60FA-2423-CE18-7475-38837A247FF0}"/>
              </a:ext>
            </a:extLst>
          </p:cNvPr>
          <p:cNvSpPr txBox="1"/>
          <p:nvPr/>
        </p:nvSpPr>
        <p:spPr>
          <a:xfrm>
            <a:off x="971600" y="427641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</a:rPr>
              <a:t>自动机对“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</a:rPr>
              <a:t>bbbaabab</a:t>
            </a:r>
            <a:r>
              <a:rPr lang="zh-CN" altLang="en-US" sz="1400" dirty="0">
                <a:solidFill>
                  <a:srgbClr val="008000"/>
                </a:solidFill>
                <a:latin typeface="+mn-lt"/>
              </a:rPr>
              <a:t>”</a:t>
            </a:r>
            <a:r>
              <a:rPr lang="zh-CN" altLang="en-US" sz="1400" dirty="0">
                <a:solidFill>
                  <a:srgbClr val="008000"/>
                </a:solidFill>
              </a:rPr>
              <a:t>的运行序列</a:t>
            </a:r>
            <a:r>
              <a:rPr lang="zh-CN" altLang="en-US" sz="1400" dirty="0">
                <a:solidFill>
                  <a:srgbClr val="008000"/>
                </a:solidFill>
                <a:latin typeface="+mn-lt"/>
              </a:rPr>
              <a:t>：</a:t>
            </a:r>
            <a:endParaRPr lang="en-US" altLang="zh-CN" sz="1400" dirty="0">
              <a:solidFill>
                <a:srgbClr val="008000"/>
              </a:solidFill>
              <a:latin typeface="+mn-lt"/>
            </a:endParaRPr>
          </a:p>
          <a:p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0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0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0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0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</a:t>
            </a:r>
            <a:r>
              <a:rPr lang="zh-CN" alt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2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2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altLang="zh-CN" sz="1400" baseline="-25000" dirty="0">
                <a:solidFill>
                  <a:srgbClr val="008000"/>
                </a:solidFill>
                <a:latin typeface="+mn-lt"/>
              </a:rPr>
              <a:t>2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 (</a:t>
            </a:r>
            <a:r>
              <a:rPr lang="en-US" altLang="zh-CN" sz="1400" dirty="0">
                <a:solidFill>
                  <a:srgbClr val="C00000"/>
                </a:solidFill>
                <a:latin typeface="+mn-lt"/>
              </a:rPr>
              <a:t>accept</a:t>
            </a:r>
            <a:r>
              <a:rPr lang="en-US" altLang="zh-CN" sz="1400" dirty="0">
                <a:solidFill>
                  <a:srgbClr val="008000"/>
                </a:solidFill>
                <a:latin typeface="+mn-lt"/>
              </a:rPr>
              <a:t>)</a:t>
            </a:r>
            <a:endParaRPr lang="zh-CN" altLang="en-US" sz="1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8727CB-354A-A3E5-C3A8-24B303747FF1}"/>
              </a:ext>
            </a:extLst>
          </p:cNvPr>
          <p:cNvSpPr txBox="1"/>
          <p:nvPr/>
        </p:nvSpPr>
        <p:spPr>
          <a:xfrm>
            <a:off x="1226029" y="3728026"/>
            <a:ext cx="1010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*</a:t>
            </a: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)*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AEEBB00-98C7-6AB6-029F-DE59548A9144}"/>
              </a:ext>
            </a:extLst>
          </p:cNvPr>
          <p:cNvGrpSpPr/>
          <p:nvPr/>
        </p:nvGrpSpPr>
        <p:grpSpPr>
          <a:xfrm>
            <a:off x="1470673" y="4793058"/>
            <a:ext cx="6281016" cy="1672934"/>
            <a:chOff x="1068600" y="4677375"/>
            <a:chExt cx="6281016" cy="167293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C8BAD68-9B2C-D732-B7A8-42F0E16AF58B}"/>
                </a:ext>
              </a:extLst>
            </p:cNvPr>
            <p:cNvSpPr/>
            <p:nvPr/>
          </p:nvSpPr>
          <p:spPr>
            <a:xfrm>
              <a:off x="6840824" y="4757033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4810889-E555-9413-4543-7F1FCEF29342}"/>
                </a:ext>
              </a:extLst>
            </p:cNvPr>
            <p:cNvSpPr txBox="1"/>
            <p:nvPr/>
          </p:nvSpPr>
          <p:spPr>
            <a:xfrm>
              <a:off x="1068600" y="5238195"/>
              <a:ext cx="23363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bb</a:t>
              </a:r>
              <a:r>
                <a:rPr lang="en-US" altLang="zh-CN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((</a:t>
              </a:r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ba</a:t>
              </a:r>
              <a:r>
                <a:rPr lang="en-US" altLang="zh-CN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)*</a:t>
              </a:r>
              <a:r>
                <a:rPr lang="en-US" altLang="zh-CN" sz="1400" i="1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bb</a:t>
              </a:r>
              <a:r>
                <a:rPr lang="en-US" altLang="zh-CN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)*(</a:t>
              </a:r>
              <a:r>
                <a:rPr lang="en-US" altLang="zh-CN" sz="1400" i="1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aa</a:t>
              </a:r>
              <a:r>
                <a:rPr lang="en-US" altLang="zh-CN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*)</a:t>
              </a:r>
            </a:p>
            <a:p>
              <a:r>
                <a:rPr lang="zh-CN" altLang="en-US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对应的自动机更复杂一点</a:t>
              </a:r>
              <a:endParaRPr lang="zh-CN" altLang="en-US" sz="1400" dirty="0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76B0D85-0306-02AA-774A-ED6308B11841}"/>
                </a:ext>
              </a:extLst>
            </p:cNvPr>
            <p:cNvSpPr/>
            <p:nvPr/>
          </p:nvSpPr>
          <p:spPr>
            <a:xfrm>
              <a:off x="4141311" y="4901033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A742DFD-F6E8-6D13-1BC0-FCB3C02EA553}"/>
                </a:ext>
              </a:extLst>
            </p:cNvPr>
            <p:cNvSpPr txBox="1"/>
            <p:nvPr/>
          </p:nvSpPr>
          <p:spPr>
            <a:xfrm>
              <a:off x="4138624" y="486652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0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509B941-C3E0-8025-85FA-E1C828A0A4F9}"/>
                </a:ext>
              </a:extLst>
            </p:cNvPr>
            <p:cNvSpPr/>
            <p:nvPr/>
          </p:nvSpPr>
          <p:spPr>
            <a:xfrm>
              <a:off x="4971424" y="4901033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6241B58-8565-01DE-ECC7-85AD8075E653}"/>
                </a:ext>
              </a:extLst>
            </p:cNvPr>
            <p:cNvSpPr txBox="1"/>
            <p:nvPr/>
          </p:nvSpPr>
          <p:spPr>
            <a:xfrm>
              <a:off x="4977363" y="486652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1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CB62910-8DD4-8836-B554-41FCF4348E52}"/>
                </a:ext>
              </a:extLst>
            </p:cNvPr>
            <p:cNvSpPr/>
            <p:nvPr/>
          </p:nvSpPr>
          <p:spPr>
            <a:xfrm>
              <a:off x="5801537" y="4901033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F69785-02BD-0192-882E-5A6541235764}"/>
                </a:ext>
              </a:extLst>
            </p:cNvPr>
            <p:cNvSpPr txBox="1"/>
            <p:nvPr/>
          </p:nvSpPr>
          <p:spPr>
            <a:xfrm>
              <a:off x="5807475" y="4875153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2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EC88B7E-D441-CDAB-14C6-1A8227AC8C24}"/>
                </a:ext>
              </a:extLst>
            </p:cNvPr>
            <p:cNvSpPr/>
            <p:nvPr/>
          </p:nvSpPr>
          <p:spPr>
            <a:xfrm>
              <a:off x="6631650" y="4901033"/>
              <a:ext cx="286673" cy="28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19ED919-3D05-0E4F-342C-E6D8E4BAC17F}"/>
                </a:ext>
              </a:extLst>
            </p:cNvPr>
            <p:cNvSpPr txBox="1"/>
            <p:nvPr/>
          </p:nvSpPr>
          <p:spPr>
            <a:xfrm>
              <a:off x="6640964" y="4866527"/>
              <a:ext cx="378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3</a:t>
              </a:r>
              <a:endParaRPr lang="zh-CN" altLang="en-US" sz="1400" dirty="0">
                <a:latin typeface="+mn-lt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C627AA0-0492-1AF6-282B-12B800BF57F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611" y="5046293"/>
              <a:ext cx="532204" cy="1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71639A5-767C-77F3-7D33-8D3B29BE71D5}"/>
                </a:ext>
              </a:extLst>
            </p:cNvPr>
            <p:cNvSpPr txBox="1"/>
            <p:nvPr/>
          </p:nvSpPr>
          <p:spPr>
            <a:xfrm>
              <a:off x="4530750" y="4799637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622E403-9C89-EF0A-C8BA-120367CDB655}"/>
                </a:ext>
              </a:extLst>
            </p:cNvPr>
            <p:cNvSpPr txBox="1"/>
            <p:nvPr/>
          </p:nvSpPr>
          <p:spPr>
            <a:xfrm>
              <a:off x="5263395" y="4792691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62B5F7C-9DD8-9C97-FDF0-F1F4AE044775}"/>
                </a:ext>
              </a:extLst>
            </p:cNvPr>
            <p:cNvCxnSpPr>
              <a:cxnSpLocks/>
            </p:cNvCxnSpPr>
            <p:nvPr/>
          </p:nvCxnSpPr>
          <p:spPr>
            <a:xfrm>
              <a:off x="5269333" y="5045033"/>
              <a:ext cx="532204" cy="1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35FA194D-911A-03A6-3F67-620DAA6B6F1A}"/>
                </a:ext>
              </a:extLst>
            </p:cNvPr>
            <p:cNvCxnSpPr>
              <a:cxnSpLocks/>
            </p:cNvCxnSpPr>
            <p:nvPr/>
          </p:nvCxnSpPr>
          <p:spPr>
            <a:xfrm>
              <a:off x="6107260" y="5043417"/>
              <a:ext cx="532204" cy="1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01135D8-A7A5-6CDA-2661-3521BDBD6B50}"/>
                </a:ext>
              </a:extLst>
            </p:cNvPr>
            <p:cNvSpPr txBox="1"/>
            <p:nvPr/>
          </p:nvSpPr>
          <p:spPr>
            <a:xfrm>
              <a:off x="6333960" y="4794034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a</a:t>
              </a:r>
              <a:endParaRPr lang="zh-CN" altLang="en-US" sz="1400" i="1" dirty="0">
                <a:latin typeface="+mn-lt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E92933E7-543E-2B8E-95C3-494D6202EB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7355" y="5032727"/>
              <a:ext cx="123173" cy="13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96BF24C-216B-44BC-5626-7A9B5BCC8F9E}"/>
                </a:ext>
              </a:extLst>
            </p:cNvPr>
            <p:cNvSpPr txBox="1"/>
            <p:nvPr/>
          </p:nvSpPr>
          <p:spPr>
            <a:xfrm>
              <a:off x="7056879" y="4705973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a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98C3B88-2FDE-8BB7-D123-D2FC11FD6EDB}"/>
                </a:ext>
              </a:extLst>
            </p:cNvPr>
            <p:cNvSpPr/>
            <p:nvPr/>
          </p:nvSpPr>
          <p:spPr>
            <a:xfrm>
              <a:off x="5820587" y="5473415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A260B6F-F65D-67F3-3D5A-0666BB56F6CF}"/>
                </a:ext>
              </a:extLst>
            </p:cNvPr>
            <p:cNvSpPr txBox="1"/>
            <p:nvPr/>
          </p:nvSpPr>
          <p:spPr>
            <a:xfrm>
              <a:off x="5817900" y="543891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4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EE57616-73F3-ABF7-C787-C84A00737E80}"/>
                </a:ext>
              </a:extLst>
            </p:cNvPr>
            <p:cNvSpPr/>
            <p:nvPr/>
          </p:nvSpPr>
          <p:spPr>
            <a:xfrm>
              <a:off x="5837389" y="6026580"/>
              <a:ext cx="286673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C2A7FF3-59F6-D81C-DA69-4AAE12BBC166}"/>
                </a:ext>
              </a:extLst>
            </p:cNvPr>
            <p:cNvSpPr txBox="1"/>
            <p:nvPr/>
          </p:nvSpPr>
          <p:spPr>
            <a:xfrm>
              <a:off x="5834702" y="599207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r>
                <a:rPr lang="en-US" altLang="zh-CN" sz="1400" baseline="-25000" dirty="0">
                  <a:latin typeface="+mn-lt"/>
                </a:rPr>
                <a:t>5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34" name="弧形 33">
              <a:extLst>
                <a:ext uri="{FF2B5EF4-FFF2-40B4-BE49-F238E27FC236}">
                  <a16:creationId xmlns:a16="http://schemas.microsoft.com/office/drawing/2014/main" id="{A5F76A75-DF08-8F36-FED6-C19B7E521D2D}"/>
                </a:ext>
              </a:extLst>
            </p:cNvPr>
            <p:cNvSpPr/>
            <p:nvPr/>
          </p:nvSpPr>
          <p:spPr>
            <a:xfrm rot="2733037">
              <a:off x="5560878" y="5080053"/>
              <a:ext cx="639679" cy="515575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弧形 34">
              <a:extLst>
                <a:ext uri="{FF2B5EF4-FFF2-40B4-BE49-F238E27FC236}">
                  <a16:creationId xmlns:a16="http://schemas.microsoft.com/office/drawing/2014/main" id="{1B9AD9DB-2ED5-15F8-002C-7BC3143A5234}"/>
                </a:ext>
              </a:extLst>
            </p:cNvPr>
            <p:cNvSpPr/>
            <p:nvPr/>
          </p:nvSpPr>
          <p:spPr>
            <a:xfrm rot="14096009">
              <a:off x="5720834" y="5172518"/>
              <a:ext cx="639679" cy="515575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9B111EC-86D1-C1E4-C70A-148A83ADA402}"/>
                </a:ext>
              </a:extLst>
            </p:cNvPr>
            <p:cNvSpPr txBox="1"/>
            <p:nvPr/>
          </p:nvSpPr>
          <p:spPr>
            <a:xfrm>
              <a:off x="6093472" y="5219333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7744811-3BAA-94FA-D557-E15177396C53}"/>
                </a:ext>
              </a:extLst>
            </p:cNvPr>
            <p:cNvSpPr txBox="1"/>
            <p:nvPr/>
          </p:nvSpPr>
          <p:spPr>
            <a:xfrm>
              <a:off x="5562961" y="5211815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D9632CE7-0692-3F57-ABCE-1BF505A125CD}"/>
                </a:ext>
              </a:extLst>
            </p:cNvPr>
            <p:cNvSpPr/>
            <p:nvPr/>
          </p:nvSpPr>
          <p:spPr>
            <a:xfrm rot="2733037">
              <a:off x="5585666" y="5611294"/>
              <a:ext cx="639679" cy="515575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弧形 42">
              <a:extLst>
                <a:ext uri="{FF2B5EF4-FFF2-40B4-BE49-F238E27FC236}">
                  <a16:creationId xmlns:a16="http://schemas.microsoft.com/office/drawing/2014/main" id="{99D02990-E3FB-35D6-5077-BDBD6371E24D}"/>
                </a:ext>
              </a:extLst>
            </p:cNvPr>
            <p:cNvSpPr/>
            <p:nvPr/>
          </p:nvSpPr>
          <p:spPr>
            <a:xfrm rot="13398913">
              <a:off x="5730886" y="5652554"/>
              <a:ext cx="639679" cy="515575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D63BECF-A750-AD2E-B201-53B1CE09D779}"/>
                </a:ext>
              </a:extLst>
            </p:cNvPr>
            <p:cNvSpPr txBox="1"/>
            <p:nvPr/>
          </p:nvSpPr>
          <p:spPr>
            <a:xfrm>
              <a:off x="5545652" y="5710590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a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045770B-2BEA-518F-CEC5-63456FDEFFFB}"/>
                </a:ext>
              </a:extLst>
            </p:cNvPr>
            <p:cNvSpPr txBox="1"/>
            <p:nvPr/>
          </p:nvSpPr>
          <p:spPr>
            <a:xfrm>
              <a:off x="6138589" y="5715192"/>
              <a:ext cx="286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B79B507-95CE-E66E-74F9-52A414652225}"/>
                </a:ext>
              </a:extLst>
            </p:cNvPr>
            <p:cNvCxnSpPr>
              <a:cxnSpLocks/>
            </p:cNvCxnSpPr>
            <p:nvPr/>
          </p:nvCxnSpPr>
          <p:spPr>
            <a:xfrm>
              <a:off x="5528455" y="4677375"/>
              <a:ext cx="0" cy="1649930"/>
            </a:xfrm>
            <a:prstGeom prst="line">
              <a:avLst/>
            </a:prstGeom>
            <a:ln w="2540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53E629E-F165-2913-0515-984736B0A9B4}"/>
                </a:ext>
              </a:extLst>
            </p:cNvPr>
            <p:cNvCxnSpPr>
              <a:cxnSpLocks/>
            </p:cNvCxnSpPr>
            <p:nvPr/>
          </p:nvCxnSpPr>
          <p:spPr>
            <a:xfrm>
              <a:off x="6362341" y="4700379"/>
              <a:ext cx="0" cy="1649930"/>
            </a:xfrm>
            <a:prstGeom prst="line">
              <a:avLst/>
            </a:prstGeom>
            <a:ln w="2540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F7236930-606E-A558-D68F-61684C82FA99}"/>
                </a:ext>
              </a:extLst>
            </p:cNvPr>
            <p:cNvSpPr txBox="1"/>
            <p:nvPr/>
          </p:nvSpPr>
          <p:spPr>
            <a:xfrm>
              <a:off x="4271444" y="5285021"/>
              <a:ext cx="703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L</a:t>
              </a:r>
              <a:r>
                <a:rPr lang="en-US" altLang="zh-CN" sz="1400" baseline="-25000" dirty="0">
                  <a:solidFill>
                    <a:srgbClr val="008000"/>
                  </a:solidFill>
                  <a:latin typeface="+mn-lt"/>
                </a:rPr>
                <a:t>1</a:t>
              </a:r>
              <a:r>
                <a:rPr lang="en-US" altLang="zh-CN" sz="1400" dirty="0">
                  <a:solidFill>
                    <a:srgbClr val="008000"/>
                  </a:solidFill>
                  <a:latin typeface="+mn-lt"/>
                </a:rPr>
                <a:t>=</a:t>
              </a:r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bb</a:t>
              </a:r>
              <a:endParaRPr lang="zh-CN" altLang="en-US" sz="1400" i="1" dirty="0">
                <a:solidFill>
                  <a:srgbClr val="008000"/>
                </a:solidFill>
                <a:latin typeface="+mn-lt"/>
              </a:endParaRPr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88B94C0C-9AE7-8220-64E4-F23CB25825C2}"/>
                </a:ext>
              </a:extLst>
            </p:cNvPr>
            <p:cNvCxnSpPr>
              <a:cxnSpLocks/>
            </p:cNvCxnSpPr>
            <p:nvPr/>
          </p:nvCxnSpPr>
          <p:spPr>
            <a:xfrm>
              <a:off x="3786996" y="5063706"/>
              <a:ext cx="3709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50652C5-ED1A-AF01-497D-81F628F5718B}"/>
                </a:ext>
              </a:extLst>
            </p:cNvPr>
            <p:cNvSpPr txBox="1"/>
            <p:nvPr/>
          </p:nvSpPr>
          <p:spPr>
            <a:xfrm>
              <a:off x="6509402" y="5309638"/>
              <a:ext cx="840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L</a:t>
              </a:r>
              <a:r>
                <a:rPr lang="en-US" altLang="zh-CN" sz="1400" baseline="-25000" dirty="0">
                  <a:solidFill>
                    <a:srgbClr val="008000"/>
                  </a:solidFill>
                  <a:latin typeface="+mn-lt"/>
                </a:rPr>
                <a:t>3</a:t>
              </a:r>
              <a:r>
                <a:rPr lang="en-US" altLang="zh-CN" sz="1400" dirty="0">
                  <a:solidFill>
                    <a:srgbClr val="008000"/>
                  </a:solidFill>
                  <a:latin typeface="+mn-lt"/>
                </a:rPr>
                <a:t>=</a:t>
              </a:r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aa*</a:t>
              </a:r>
              <a:endParaRPr lang="zh-CN" altLang="en-US" sz="1400" i="1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46B2D9D-CE83-D3D5-4D7C-FF2E4643575E}"/>
                </a:ext>
              </a:extLst>
            </p:cNvPr>
            <p:cNvSpPr/>
            <p:nvPr/>
          </p:nvSpPr>
          <p:spPr>
            <a:xfrm>
              <a:off x="6596036" y="4865874"/>
              <a:ext cx="360000" cy="3600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E175A05F-1B99-3684-D997-0C4439DBD6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4641" y="5618467"/>
              <a:ext cx="360362" cy="306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6537E1C-C0A1-FD9F-1581-D0EFDB7CD069}"/>
                </a:ext>
              </a:extLst>
            </p:cNvPr>
            <p:cNvSpPr txBox="1"/>
            <p:nvPr/>
          </p:nvSpPr>
          <p:spPr>
            <a:xfrm>
              <a:off x="4208105" y="5782987"/>
              <a:ext cx="1159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L</a:t>
              </a:r>
              <a:r>
                <a:rPr lang="en-US" altLang="zh-CN" sz="1400" baseline="-25000" dirty="0">
                  <a:solidFill>
                    <a:srgbClr val="008000"/>
                  </a:solidFill>
                  <a:latin typeface="+mn-lt"/>
                </a:rPr>
                <a:t>2</a:t>
              </a:r>
              <a:r>
                <a:rPr lang="en-US" altLang="zh-CN" sz="1400" dirty="0">
                  <a:solidFill>
                    <a:srgbClr val="008000"/>
                  </a:solidFill>
                  <a:latin typeface="+mn-lt"/>
                </a:rPr>
                <a:t>=((</a:t>
              </a:r>
              <a:r>
                <a:rPr lang="en-US" altLang="zh-CN" sz="1400" i="1" dirty="0" err="1">
                  <a:solidFill>
                    <a:srgbClr val="008000"/>
                  </a:solidFill>
                  <a:latin typeface="+mn-lt"/>
                </a:rPr>
                <a:t>ba</a:t>
              </a:r>
              <a:r>
                <a:rPr lang="en-US" altLang="zh-CN" sz="1400" dirty="0">
                  <a:solidFill>
                    <a:srgbClr val="008000"/>
                  </a:solidFill>
                  <a:latin typeface="+mn-lt"/>
                </a:rPr>
                <a:t>)*</a:t>
              </a:r>
              <a:r>
                <a:rPr lang="en-US" altLang="zh-CN" sz="1400" i="1" dirty="0">
                  <a:solidFill>
                    <a:srgbClr val="008000"/>
                  </a:solidFill>
                  <a:latin typeface="+mn-lt"/>
                </a:rPr>
                <a:t>bb</a:t>
              </a:r>
              <a:r>
                <a:rPr lang="en-US" altLang="zh-CN" sz="1400" dirty="0">
                  <a:solidFill>
                    <a:srgbClr val="008000"/>
                  </a:solidFill>
                  <a:latin typeface="+mn-lt"/>
                </a:rPr>
                <a:t>)</a:t>
              </a:r>
              <a:endParaRPr lang="zh-CN" altLang="en-US" sz="14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42566900-6AA4-507A-748B-B79F7F88B57F}"/>
                </a:ext>
              </a:extLst>
            </p:cNvPr>
            <p:cNvSpPr txBox="1"/>
            <p:nvPr/>
          </p:nvSpPr>
          <p:spPr>
            <a:xfrm>
              <a:off x="4120809" y="6066080"/>
              <a:ext cx="1354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注意：</a:t>
              </a:r>
              <a:r>
                <a:rPr lang="en-US" altLang="zh-CN" sz="12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L</a:t>
              </a:r>
              <a:r>
                <a:rPr lang="en-US" altLang="zh-CN" sz="1200" baseline="-25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中包含</a:t>
              </a:r>
              <a:r>
                <a:rPr lang="zh-CN" altLang="en-US" sz="12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</a:t>
              </a:r>
              <a:endParaRPr lang="zh-CN" altLang="en-US" sz="1200" i="1" dirty="0">
                <a:solidFill>
                  <a:schemeClr val="bg1">
                    <a:lumMod val="65000"/>
                  </a:schemeClr>
                </a:solidFill>
                <a:latin typeface="+mn-lt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412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03AA0FB-A575-B59D-7DE4-44276436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+mn-lt"/>
              </a:rPr>
              <a:t>短语结构文法</a:t>
            </a:r>
            <a:endParaRPr lang="zh-CN" altLang="en-US" dirty="0"/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28131309-C85B-17EB-8AF8-0DB6B7594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72" y="1329918"/>
            <a:ext cx="691269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用正则表达式能定义的正则语言表达力有限，下面的语言就无法用</a:t>
            </a:r>
            <a:r>
              <a:rPr lang="zh-CN" altLang="en-US" sz="1800" dirty="0">
                <a:latin typeface="Cambria Math" panose="02040503050406030204" pitchFamily="18" charset="0"/>
              </a:rPr>
              <a:t>正则表达式</a:t>
            </a:r>
            <a:r>
              <a:rPr lang="zh-CN" altLang="en-US" sz="1800" dirty="0">
                <a:latin typeface="Arial" panose="020B0604020202020204" pitchFamily="34" charset="0"/>
              </a:rPr>
              <a:t>描述：</a:t>
            </a:r>
            <a:endParaRPr lang="en-US" altLang="zh-CN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    		</a:t>
            </a:r>
            <a:r>
              <a:rPr lang="en-US" altLang="zh-CN" sz="1800" i="1" dirty="0">
                <a:latin typeface="+mn-lt"/>
              </a:rPr>
              <a:t>L</a:t>
            </a:r>
            <a:r>
              <a:rPr lang="en-US" altLang="zh-CN" sz="1800" dirty="0">
                <a:latin typeface="+mn-lt"/>
              </a:rPr>
              <a:t> = { </a:t>
            </a:r>
            <a:r>
              <a:rPr lang="en-US" altLang="zh-CN" sz="1800" i="1" dirty="0" err="1">
                <a:latin typeface="+mn-lt"/>
              </a:rPr>
              <a:t>a</a:t>
            </a:r>
            <a:r>
              <a:rPr lang="en-US" altLang="zh-CN" sz="1800" baseline="30000" dirty="0" err="1">
                <a:latin typeface="+mn-lt"/>
              </a:rPr>
              <a:t>n</a:t>
            </a:r>
            <a:r>
              <a:rPr lang="en-US" altLang="zh-CN" sz="1800" i="1" dirty="0" err="1">
                <a:latin typeface="+mn-lt"/>
              </a:rPr>
              <a:t>b</a:t>
            </a:r>
            <a:r>
              <a:rPr lang="en-US" altLang="zh-CN" sz="1800" baseline="30000" dirty="0" err="1">
                <a:latin typeface="+mn-lt"/>
              </a:rPr>
              <a:t>n</a:t>
            </a:r>
            <a:r>
              <a:rPr lang="en-US" altLang="zh-CN" sz="1800" dirty="0">
                <a:latin typeface="+mn-lt"/>
              </a:rPr>
              <a:t> | </a:t>
            </a:r>
            <a:r>
              <a:rPr lang="en-US" altLang="zh-CN" sz="1800" i="1" dirty="0">
                <a:latin typeface="+mn-lt"/>
              </a:rPr>
              <a:t>n</a:t>
            </a:r>
            <a:r>
              <a:rPr lang="en-US" altLang="zh-CN" sz="1800" dirty="0">
                <a:latin typeface="+mn-lt"/>
              </a:rPr>
              <a:t>=0,1,2,… }</a:t>
            </a:r>
            <a:endParaRPr lang="zh-CN" altLang="en-US" sz="1800" dirty="0"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E3DEA2-8F56-9767-D417-59010F038ECF}"/>
              </a:ext>
            </a:extLst>
          </p:cNvPr>
          <p:cNvSpPr txBox="1"/>
          <p:nvPr/>
        </p:nvSpPr>
        <p:spPr>
          <a:xfrm>
            <a:off x="5489228" y="187622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为什么这样的结构在你使用的程序设计语言中很重要？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47433F-5D67-58DE-9CCE-F484DD30EEE9}"/>
              </a:ext>
            </a:extLst>
          </p:cNvPr>
          <p:cNvSpPr txBox="1"/>
          <p:nvPr/>
        </p:nvSpPr>
        <p:spPr>
          <a:xfrm>
            <a:off x="827584" y="2647581"/>
            <a:ext cx="4233851" cy="357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800" b="1" i="0" u="none" strike="noStrike" baseline="0" dirty="0">
                <a:solidFill>
                  <a:srgbClr val="C00000"/>
                </a:solidFill>
                <a:latin typeface="STIXGeneral-Regular"/>
              </a:rPr>
              <a:t>短语结构文法</a:t>
            </a:r>
            <a:r>
              <a:rPr lang="zh-CN" altLang="en-US" sz="1800" b="0" i="0" u="none" strike="noStrike" baseline="0" dirty="0">
                <a:latin typeface="STIXGeneral-Regular"/>
              </a:rPr>
              <a:t> </a:t>
            </a:r>
            <a:r>
              <a:rPr lang="en-US" altLang="zh-CN" sz="1400" b="0" u="none" strike="noStrike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(phrase-structure grammar) </a:t>
            </a:r>
            <a:r>
              <a:rPr lang="zh-CN" altLang="en-US" b="0" u="none" strike="noStrike" baseline="0" dirty="0">
                <a:latin typeface="+mn-lt"/>
              </a:rPr>
              <a:t>定义  </a:t>
            </a:r>
            <a:r>
              <a:rPr lang="en-US" altLang="zh-CN" b="0" u="none" strike="noStrike" baseline="0" dirty="0">
                <a:latin typeface="+mn-lt"/>
              </a:rPr>
              <a:t>	</a:t>
            </a:r>
            <a:r>
              <a:rPr lang="zh-CN" altLang="en-US" b="0" u="none" strike="noStrike" baseline="0" dirty="0">
                <a:latin typeface="+mn-lt"/>
              </a:rPr>
              <a:t>为四元组 </a:t>
            </a:r>
            <a:r>
              <a:rPr lang="en-US" altLang="zh-CN" b="0" i="1" u="none" strike="noStrike" baseline="0" dirty="0">
                <a:latin typeface="+mn-lt"/>
              </a:rPr>
              <a:t>G </a:t>
            </a:r>
            <a:r>
              <a:rPr lang="en-US" altLang="zh-CN" b="0" i="0" u="none" strike="noStrike" baseline="0" dirty="0">
                <a:latin typeface="+mn-lt"/>
              </a:rPr>
              <a:t>= (</a:t>
            </a:r>
            <a:r>
              <a:rPr lang="en-US" altLang="zh-CN" b="0" i="1" u="none" strike="noStrike" baseline="0" dirty="0">
                <a:latin typeface="+mn-lt"/>
              </a:rPr>
              <a:t>V, T, S, P</a:t>
            </a:r>
            <a:r>
              <a:rPr lang="en-US" altLang="zh-CN" b="0" i="0" u="none" strike="noStrike" baseline="0" dirty="0">
                <a:latin typeface="+mn-lt"/>
              </a:rPr>
              <a:t>)</a:t>
            </a:r>
            <a:r>
              <a:rPr lang="zh-CN" altLang="en-US" b="0" i="0" u="none" strike="noStrike" baseline="0" dirty="0">
                <a:latin typeface="+mn-lt"/>
              </a:rPr>
              <a:t>：</a:t>
            </a:r>
            <a:endParaRPr lang="en-US" altLang="zh-CN" b="0" i="0" u="none" strike="noStrike" baseline="0" dirty="0">
              <a:latin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i="1" dirty="0">
                <a:latin typeface="+mn-lt"/>
              </a:rPr>
              <a:t>V</a:t>
            </a:r>
            <a:r>
              <a:rPr lang="zh-CN" altLang="en-US" sz="1600" dirty="0">
                <a:latin typeface="+mn-lt"/>
              </a:rPr>
              <a:t>是所有可用的“符号”的集合；</a:t>
            </a:r>
            <a:endParaRPr lang="en-US" altLang="zh-CN" sz="1600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i="1" u="none" strike="noStrike" baseline="0" dirty="0">
                <a:latin typeface="+mn-lt"/>
              </a:rPr>
              <a:t>T</a:t>
            </a:r>
            <a:r>
              <a:rPr lang="zh-CN" altLang="en-US" sz="1600" b="0" i="0" u="none" strike="noStrike" baseline="0" dirty="0">
                <a:latin typeface="+mn-lt"/>
              </a:rPr>
              <a:t>是</a:t>
            </a:r>
            <a:r>
              <a:rPr lang="en-US" altLang="zh-CN" sz="1600" b="0" i="1" u="none" strike="noStrike" baseline="0" dirty="0">
                <a:latin typeface="+mn-lt"/>
              </a:rPr>
              <a:t>V</a:t>
            </a:r>
            <a:r>
              <a:rPr lang="zh-CN" altLang="en-US" sz="1600" b="0" i="0" u="none" strike="noStrike" baseline="0" dirty="0">
                <a:latin typeface="+mn-lt"/>
              </a:rPr>
              <a:t>的子集，是最终出现在句子中的“终极符”；</a:t>
            </a:r>
            <a:endParaRPr lang="en-US" altLang="zh-CN" sz="1600" b="0" i="0" u="none" strike="noStrike" baseline="0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i="1" dirty="0">
                <a:latin typeface="+mn-lt"/>
              </a:rPr>
              <a:t>S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>
                <a:latin typeface="+mn-lt"/>
              </a:rPr>
              <a:t>是</a:t>
            </a:r>
            <a:r>
              <a:rPr lang="en-US" altLang="zh-CN" sz="1600" i="1" dirty="0">
                <a:latin typeface="+mn-lt"/>
              </a:rPr>
              <a:t>V</a:t>
            </a:r>
            <a:r>
              <a:rPr lang="zh-CN" altLang="en-US" sz="1600" dirty="0">
                <a:latin typeface="+mn-lt"/>
              </a:rPr>
              <a:t>中的元素，指定为“起始符”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通常就是指“句子”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1600" dirty="0">
                <a:latin typeface="+mn-lt"/>
              </a:rPr>
              <a:t>；</a:t>
            </a:r>
            <a:endParaRPr lang="en-US" altLang="zh-CN" sz="1600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i="1" dirty="0">
                <a:latin typeface="+mn-lt"/>
              </a:rPr>
              <a:t>V</a:t>
            </a:r>
            <a:r>
              <a:rPr lang="en-US" altLang="zh-CN" sz="1600" dirty="0">
                <a:latin typeface="+mn-lt"/>
              </a:rPr>
              <a:t>-</a:t>
            </a:r>
            <a:r>
              <a:rPr lang="en-US" altLang="zh-CN" sz="1600" i="1" dirty="0">
                <a:latin typeface="+mn-lt"/>
              </a:rPr>
              <a:t>T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>
                <a:latin typeface="+mn-lt"/>
              </a:rPr>
              <a:t>记为</a:t>
            </a:r>
            <a:r>
              <a:rPr lang="en-US" altLang="zh-CN" sz="1600" i="1" dirty="0">
                <a:latin typeface="+mn-lt"/>
              </a:rPr>
              <a:t>N</a:t>
            </a:r>
            <a:r>
              <a:rPr lang="en-US" altLang="zh-CN" sz="1600" dirty="0">
                <a:latin typeface="+mn-lt"/>
              </a:rPr>
              <a:t>, </a:t>
            </a:r>
            <a:r>
              <a:rPr lang="zh-CN" altLang="en-US" sz="1600" dirty="0">
                <a:latin typeface="+mn-lt"/>
              </a:rPr>
              <a:t>是“非终极符”的集合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即不会出现在语言的句子中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i="1" u="none" strike="noStrike" baseline="0" dirty="0">
                <a:latin typeface="+mn-lt"/>
              </a:rPr>
              <a:t>P </a:t>
            </a:r>
            <a:r>
              <a:rPr lang="zh-CN" altLang="en-US" sz="1600" b="0" u="none" strike="noStrike" baseline="0" dirty="0">
                <a:latin typeface="+mn-lt"/>
              </a:rPr>
              <a:t>是有限个“生成式”的集合，每个生成式的形式为 </a:t>
            </a:r>
            <a:r>
              <a:rPr lang="en-US" altLang="zh-CN" sz="1600" b="0" i="1" u="none" strike="noStrike" dirty="0">
                <a:latin typeface="+mn-lt"/>
              </a:rPr>
              <a:t>w</a:t>
            </a:r>
            <a:r>
              <a:rPr lang="en-US" altLang="zh-CN" sz="1600" b="0" u="none" strike="noStrike" baseline="-25000" dirty="0">
                <a:latin typeface="+mn-lt"/>
              </a:rPr>
              <a:t>1</a:t>
            </a:r>
            <a:r>
              <a:rPr lang="en-US" altLang="zh-CN" sz="1600" b="0" u="none" strike="noStrike" baseline="0" dirty="0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zh-CN" sz="1600" b="0" i="1" u="none" strike="noStrike" baseline="0" dirty="0">
                <a:latin typeface="+mn-lt"/>
                <a:sym typeface="Symbol" panose="05050102010706020507" pitchFamily="18" charset="2"/>
              </a:rPr>
              <a:t>w</a:t>
            </a:r>
            <a:r>
              <a:rPr lang="en-US" altLang="zh-CN" sz="1600" b="0" u="none" strike="noStrike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US" altLang="zh-CN" sz="1600" b="0" u="none" strike="noStrike" baseline="0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altLang="zh-CN" sz="1600" b="0" i="1" u="none" strike="noStrike" baseline="0" dirty="0">
                <a:latin typeface="+mn-lt"/>
                <a:sym typeface="Symbol" panose="05050102010706020507" pitchFamily="18" charset="2"/>
              </a:rPr>
              <a:t>w</a:t>
            </a:r>
            <a:r>
              <a:rPr lang="en-US" altLang="zh-CN" sz="1600" b="0" u="none" strike="noStrike" baseline="-25000" dirty="0">
                <a:latin typeface="+mn-lt"/>
                <a:sym typeface="Symbol" panose="05050102010706020507" pitchFamily="18" charset="2"/>
              </a:rPr>
              <a:t>1</a:t>
            </a:r>
            <a:r>
              <a:rPr lang="zh-CN" altLang="en-US" sz="1600" dirty="0">
                <a:latin typeface="+mn-lt"/>
                <a:sym typeface="Symbol" panose="05050102010706020507" pitchFamily="18" charset="2"/>
              </a:rPr>
              <a:t>和</a:t>
            </a:r>
            <a:r>
              <a:rPr lang="en-US" altLang="zh-CN" sz="1600" i="1" dirty="0">
                <a:latin typeface="+mn-lt"/>
                <a:sym typeface="Symbol" panose="05050102010706020507" pitchFamily="18" charset="2"/>
              </a:rPr>
              <a:t>w</a:t>
            </a:r>
            <a:r>
              <a:rPr lang="en-US" altLang="zh-CN" sz="1600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zh-CN" altLang="en-US" sz="1600" dirty="0">
                <a:latin typeface="+mn-lt"/>
                <a:sym typeface="Symbol" panose="05050102010706020507" pitchFamily="18" charset="2"/>
              </a:rPr>
              <a:t>都是</a:t>
            </a:r>
            <a:r>
              <a:rPr lang="en-US" altLang="zh-CN" sz="1600" i="1" dirty="0">
                <a:latin typeface="+mn-lt"/>
                <a:sym typeface="Symbol" panose="05050102010706020507" pitchFamily="18" charset="2"/>
              </a:rPr>
              <a:t>V </a:t>
            </a:r>
            <a:r>
              <a:rPr lang="zh-CN" altLang="en-US" sz="1600" dirty="0">
                <a:latin typeface="+mn-lt"/>
                <a:sym typeface="Symbol" panose="05050102010706020507" pitchFamily="18" charset="2"/>
              </a:rPr>
              <a:t>中的符号串，</a:t>
            </a:r>
            <a:r>
              <a:rPr lang="en-US" altLang="zh-CN" sz="1600" i="1" dirty="0">
                <a:latin typeface="+mn-lt"/>
                <a:sym typeface="Symbol" panose="05050102010706020507" pitchFamily="18" charset="2"/>
              </a:rPr>
              <a:t>w</a:t>
            </a:r>
            <a:r>
              <a:rPr lang="en-US" altLang="zh-CN" sz="1600" baseline="-25000" dirty="0">
                <a:latin typeface="+mn-lt"/>
                <a:sym typeface="Symbol" panose="05050102010706020507" pitchFamily="18" charset="2"/>
              </a:rPr>
              <a:t>1</a:t>
            </a:r>
            <a:r>
              <a:rPr lang="zh-CN" altLang="en-US" sz="1600" dirty="0">
                <a:latin typeface="+mn-lt"/>
                <a:sym typeface="Symbol" panose="05050102010706020507" pitchFamily="18" charset="2"/>
              </a:rPr>
              <a:t>中至少有一个非终极符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D55B75-BED9-38A2-99DF-5DC7CCED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986131"/>
            <a:ext cx="2397560" cy="2996952"/>
          </a:xfrm>
          <a:prstGeom prst="rect">
            <a:avLst/>
          </a:prstGeom>
        </p:spPr>
      </p:pic>
      <p:sp>
        <p:nvSpPr>
          <p:cNvPr id="8" name="箭头: 虚尾 7">
            <a:extLst>
              <a:ext uri="{FF2B5EF4-FFF2-40B4-BE49-F238E27FC236}">
                <a16:creationId xmlns:a16="http://schemas.microsoft.com/office/drawing/2014/main" id="{13468775-0FC5-9B79-4637-208E9974DF19}"/>
              </a:ext>
            </a:extLst>
          </p:cNvPr>
          <p:cNvSpPr/>
          <p:nvPr/>
        </p:nvSpPr>
        <p:spPr>
          <a:xfrm rot="5400000">
            <a:off x="4898830" y="4386450"/>
            <a:ext cx="1891084" cy="196315"/>
          </a:xfrm>
          <a:prstGeom prst="stripedRightArrow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71D7E7-ACB3-D3C3-3326-6B09C2E92655}"/>
              </a:ext>
            </a:extLst>
          </p:cNvPr>
          <p:cNvSpPr txBox="1"/>
          <p:nvPr/>
        </p:nvSpPr>
        <p:spPr>
          <a:xfrm rot="16200000">
            <a:off x="5165627" y="4281587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rgbClr val="C00000"/>
                </a:solidFill>
                <a:latin typeface="+mn-lt"/>
              </a:rPr>
              <a:t>derivation</a:t>
            </a:r>
            <a:endParaRPr lang="zh-CN" altLang="en-US" sz="1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73C86C-D689-C760-1566-325F0DBFCB94}"/>
              </a:ext>
            </a:extLst>
          </p:cNvPr>
          <p:cNvSpPr/>
          <p:nvPr/>
        </p:nvSpPr>
        <p:spPr>
          <a:xfrm>
            <a:off x="2382912" y="2204864"/>
            <a:ext cx="435888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Part I</a:t>
            </a:r>
          </a:p>
          <a:p>
            <a:pPr algn="ctr">
              <a:defRPr/>
            </a:pPr>
            <a:r>
              <a:rPr lang="zh-CN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从算法到程序</a:t>
            </a:r>
            <a:endParaRPr lang="en-US" altLang="zh-CN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3020E-293C-9BCA-D42D-F3BDAF68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43601"/>
          </a:xfrm>
        </p:spPr>
        <p:txBody>
          <a:bodyPr/>
          <a:lstStyle/>
          <a:p>
            <a:r>
              <a:rPr lang="zh-CN" altLang="en-US" dirty="0"/>
              <a:t>正则文法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FECBDF-D16E-0064-4FE0-85D07275B1EB}"/>
              </a:ext>
            </a:extLst>
          </p:cNvPr>
          <p:cNvSpPr txBox="1"/>
          <p:nvPr/>
        </p:nvSpPr>
        <p:spPr>
          <a:xfrm>
            <a:off x="990443" y="1212937"/>
            <a:ext cx="69847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满足下列条件的文法称为“正则文法”：</a:t>
            </a:r>
            <a:endParaRPr lang="en-US" altLang="zh-CN" sz="1600" b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400" b="0" i="1" u="none" strike="noStrike" baseline="0" dirty="0">
                <a:latin typeface="+mn-lt"/>
              </a:rPr>
              <a:t>w</a:t>
            </a:r>
            <a:r>
              <a:rPr lang="en-US" altLang="zh-CN" sz="1400" b="0" i="0" u="none" strike="noStrike" baseline="0" dirty="0">
                <a:latin typeface="+mn-lt"/>
              </a:rPr>
              <a:t>1 = </a:t>
            </a:r>
            <a:r>
              <a:rPr lang="en-US" altLang="zh-CN" sz="1400" b="0" i="1" u="none" strike="noStrike" baseline="0" dirty="0">
                <a:latin typeface="+mn-lt"/>
              </a:rPr>
              <a:t>A</a:t>
            </a:r>
            <a:r>
              <a:rPr lang="zh-CN" altLang="en-US" sz="1400" b="0" u="none" strike="noStrike" baseline="0" dirty="0">
                <a:latin typeface="+mn-lt"/>
              </a:rPr>
              <a:t>，</a:t>
            </a:r>
            <a:r>
              <a:rPr lang="en-US" altLang="zh-CN" sz="1400" b="0" i="1" u="none" strike="noStrike" baseline="0" dirty="0">
                <a:latin typeface="+mn-lt"/>
              </a:rPr>
              <a:t> w</a:t>
            </a:r>
            <a:r>
              <a:rPr lang="en-US" altLang="zh-CN" sz="1400" b="0" i="0" u="none" strike="noStrike" baseline="0" dirty="0">
                <a:latin typeface="+mn-lt"/>
              </a:rPr>
              <a:t>2 = </a:t>
            </a:r>
            <a:r>
              <a:rPr lang="en-US" altLang="zh-CN" sz="1400" b="0" i="1" u="none" strike="noStrike" baseline="0" dirty="0" err="1">
                <a:latin typeface="+mn-lt"/>
              </a:rPr>
              <a:t>aB</a:t>
            </a:r>
            <a:r>
              <a:rPr lang="en-US" altLang="zh-CN" sz="1400" b="0" i="1" u="none" strike="noStrike" baseline="0" dirty="0">
                <a:latin typeface="+mn-lt"/>
              </a:rPr>
              <a:t>  </a:t>
            </a:r>
            <a:r>
              <a:rPr lang="zh-CN" altLang="en-US" sz="1400" b="0" u="none" strike="noStrike" baseline="0" dirty="0">
                <a:latin typeface="+mn-lt"/>
              </a:rPr>
              <a:t>或者</a:t>
            </a:r>
            <a:r>
              <a:rPr lang="en-US" altLang="zh-CN" sz="1400" b="0" i="0" u="none" strike="noStrike" baseline="0" dirty="0">
                <a:latin typeface="+mn-lt"/>
              </a:rPr>
              <a:t> </a:t>
            </a:r>
            <a:r>
              <a:rPr lang="en-US" altLang="zh-CN" sz="1400" b="0" i="1" u="none" strike="noStrike" baseline="0" dirty="0">
                <a:latin typeface="+mn-lt"/>
              </a:rPr>
              <a:t>w</a:t>
            </a:r>
            <a:r>
              <a:rPr lang="en-US" altLang="zh-CN" sz="1400" b="0" i="0" u="none" strike="noStrike" baseline="0" dirty="0">
                <a:latin typeface="+mn-lt"/>
              </a:rPr>
              <a:t>2 = </a:t>
            </a:r>
            <a:r>
              <a:rPr lang="en-US" altLang="zh-CN" sz="1400" b="0" i="1" u="none" strike="noStrike" baseline="0" dirty="0">
                <a:latin typeface="+mn-lt"/>
              </a:rPr>
              <a:t>a</a:t>
            </a:r>
            <a:r>
              <a:rPr lang="en-US" altLang="zh-CN" sz="1400" b="0" i="0" u="none" strike="noStrike" baseline="0" dirty="0">
                <a:latin typeface="+mn-lt"/>
              </a:rPr>
              <a:t>, </a:t>
            </a:r>
            <a:r>
              <a:rPr lang="zh-CN" altLang="en-US" sz="1400" b="0" i="0" u="none" strike="noStrike" baseline="0" dirty="0">
                <a:latin typeface="+mn-lt"/>
              </a:rPr>
              <a:t>其中</a:t>
            </a:r>
            <a:r>
              <a:rPr lang="en-US" altLang="zh-CN" sz="1400" b="0" i="1" u="none" strike="noStrike" baseline="0" dirty="0">
                <a:latin typeface="+mn-lt"/>
              </a:rPr>
              <a:t>A</a:t>
            </a:r>
            <a:r>
              <a:rPr lang="en-US" altLang="zh-CN" sz="1400" i="1" dirty="0">
                <a:latin typeface="+mn-lt"/>
              </a:rPr>
              <a:t>,B</a:t>
            </a:r>
            <a:r>
              <a:rPr lang="zh-CN" altLang="en-US" sz="1400" b="0" u="none" strike="noStrike" baseline="0" dirty="0">
                <a:latin typeface="+mn-lt"/>
              </a:rPr>
              <a:t>是非终结符</a:t>
            </a:r>
            <a:r>
              <a:rPr lang="en-US" altLang="zh-CN" sz="1400" b="0" u="none" strike="noStrike" baseline="0" dirty="0">
                <a:latin typeface="+mn-lt"/>
              </a:rPr>
              <a:t>, </a:t>
            </a:r>
            <a:r>
              <a:rPr lang="en-US" altLang="zh-CN" sz="1400" b="0" i="1" u="none" strike="noStrike" baseline="0" dirty="0">
                <a:latin typeface="+mn-lt"/>
              </a:rPr>
              <a:t>a </a:t>
            </a:r>
            <a:r>
              <a:rPr lang="zh-CN" altLang="en-US" sz="1400" b="0" u="none" strike="noStrike" baseline="0" dirty="0">
                <a:latin typeface="+mn-lt"/>
              </a:rPr>
              <a:t>是终结符</a:t>
            </a:r>
            <a:r>
              <a:rPr lang="en-US" altLang="zh-CN" sz="1400" b="0" i="0" u="none" strike="noStrike" baseline="0" dirty="0">
                <a:latin typeface="+mn-lt"/>
              </a:rPr>
              <a:t>; </a:t>
            </a:r>
            <a:r>
              <a:rPr lang="zh-CN" altLang="en-US" sz="1400" b="0" i="0" u="none" strike="noStrike" baseline="0" dirty="0">
                <a:latin typeface="+mn-lt"/>
              </a:rPr>
              <a:t>或者</a:t>
            </a:r>
            <a:r>
              <a:rPr lang="en-US" altLang="zh-CN" sz="1400" b="0" i="0" u="none" strike="noStrike" baseline="0" dirty="0">
                <a:latin typeface="+mn-lt"/>
              </a:rPr>
              <a:t> </a:t>
            </a:r>
            <a:r>
              <a:rPr lang="en-US" altLang="zh-CN" sz="1400" b="0" i="1" u="none" strike="noStrike" baseline="0" dirty="0">
                <a:latin typeface="+mn-lt"/>
              </a:rPr>
              <a:t>w</a:t>
            </a:r>
            <a:r>
              <a:rPr lang="en-US" altLang="zh-CN" sz="1400" b="0" i="0" u="none" strike="noStrike" baseline="0" dirty="0">
                <a:latin typeface="+mn-lt"/>
              </a:rPr>
              <a:t>1 = </a:t>
            </a:r>
            <a:r>
              <a:rPr lang="en-US" altLang="zh-CN" sz="1400" b="0" i="1" u="none" strike="noStrike" baseline="0" dirty="0">
                <a:latin typeface="+mn-lt"/>
              </a:rPr>
              <a:t>S</a:t>
            </a:r>
            <a:r>
              <a:rPr lang="zh-CN" altLang="en-US" sz="1400" b="0" u="none" strike="noStrike" baseline="0" dirty="0">
                <a:latin typeface="+mn-lt"/>
              </a:rPr>
              <a:t>，</a:t>
            </a:r>
            <a:r>
              <a:rPr lang="en-US" altLang="zh-CN" sz="1400" b="0" i="1" u="none" strike="noStrike" baseline="0" dirty="0">
                <a:latin typeface="+mn-lt"/>
              </a:rPr>
              <a:t>w</a:t>
            </a:r>
            <a:r>
              <a:rPr lang="en-US" altLang="zh-CN" sz="1400" b="0" i="0" u="none" strike="noStrike" baseline="0" dirty="0">
                <a:latin typeface="+mn-lt"/>
              </a:rPr>
              <a:t>2 = </a:t>
            </a:r>
            <a:r>
              <a:rPr lang="zh-CN" altLang="en-US" sz="1400" b="0" i="1" u="none" strike="noStrike" baseline="0" dirty="0">
                <a:latin typeface="+mn-lt"/>
                <a:sym typeface="Symbol" panose="05050102010706020507" pitchFamily="18" charset="2"/>
              </a:rPr>
              <a:t></a:t>
            </a:r>
            <a:endParaRPr lang="zh-CN" altLang="en-US" sz="1400" i="1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2177CF-DA54-0574-5AF7-87B215666328}"/>
              </a:ext>
            </a:extLst>
          </p:cNvPr>
          <p:cNvSpPr txBox="1"/>
          <p:nvPr/>
        </p:nvSpPr>
        <p:spPr>
          <a:xfrm>
            <a:off x="1000855" y="198525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我们已经知道正则表达式定义的语言能够由有限状态自动机判定，显然符合正则文法的要求。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4C2596-D6C3-406A-DF67-8EED7A15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85" y="2570034"/>
            <a:ext cx="1755034" cy="14401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502C0E-717B-F3A9-0397-961D0167464A}"/>
              </a:ext>
            </a:extLst>
          </p:cNvPr>
          <p:cNvSpPr txBox="1"/>
          <p:nvPr/>
        </p:nvSpPr>
        <p:spPr>
          <a:xfrm>
            <a:off x="1680099" y="3686514"/>
            <a:ext cx="1010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*</a:t>
            </a: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1600" i="1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)*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236AC9-B0FA-F01A-51DF-136269FAD540}"/>
              </a:ext>
            </a:extLst>
          </p:cNvPr>
          <p:cNvSpPr txBox="1"/>
          <p:nvPr/>
        </p:nvSpPr>
        <p:spPr>
          <a:xfrm>
            <a:off x="3451009" y="2767054"/>
            <a:ext cx="38884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正则文法定义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非终结符 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S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对应于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s</a:t>
            </a:r>
            <a:r>
              <a:rPr lang="en-US" altLang="zh-CN" sz="1400" baseline="-25000" dirty="0">
                <a:latin typeface="+mn-lt"/>
                <a:ea typeface="楷体" panose="02010609060101010101" pitchFamily="49" charset="-122"/>
              </a:rPr>
              <a:t>0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分别对应于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s</a:t>
            </a:r>
            <a:r>
              <a:rPr lang="en-US" altLang="zh-CN" sz="1400" baseline="-25000" dirty="0">
                <a:latin typeface="+mn-lt"/>
                <a:ea typeface="楷体" panose="02010609060101010101" pitchFamily="49" charset="-122"/>
              </a:rPr>
              <a:t>0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 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s</a:t>
            </a:r>
            <a:r>
              <a:rPr lang="en-US" altLang="zh-CN" sz="1400" baseline="-25000" dirty="0">
                <a:latin typeface="+mn-lt"/>
                <a:ea typeface="楷体" panose="02010609060101010101" pitchFamily="49" charset="-122"/>
              </a:rPr>
              <a:t>1 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zh-CN" sz="1400" i="1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S</a:t>
            </a:r>
            <a:r>
              <a:rPr lang="en-US" altLang="zh-CN" sz="1400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1400" i="1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</a:t>
            </a:r>
            <a:r>
              <a:rPr lang="en-US" altLang="zh-CN" sz="14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,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S</a:t>
            </a:r>
            <a:r>
              <a:rPr lang="en-US" altLang="zh-CN" sz="1400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bS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S</a:t>
            </a:r>
            <a:r>
              <a:rPr lang="en-US" altLang="zh-CN" sz="1400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aB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,</a:t>
            </a:r>
            <a:r>
              <a:rPr lang="en-US" altLang="zh-CN" sz="14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 A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=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bB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lang="en-US" altLang="zh-CN" sz="1400" i="1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</a:t>
            </a:r>
            <a:r>
              <a:rPr lang="en-US" altLang="zh-CN" sz="1400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1400" i="1" dirty="0" err="1">
                <a:solidFill>
                  <a:srgbClr val="C00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</a:t>
            </a:r>
            <a:r>
              <a:rPr lang="en-US" altLang="zh-CN" sz="1400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1400" i="1" dirty="0" err="1">
                <a:solidFill>
                  <a:srgbClr val="0080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aA</a:t>
            </a:r>
            <a:endParaRPr lang="zh-CN" altLang="en-US" sz="1400" dirty="0">
              <a:solidFill>
                <a:srgbClr val="008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B59082B-300B-1EC1-2122-DE1BEAAF8CF6}"/>
              </a:ext>
            </a:extLst>
          </p:cNvPr>
          <p:cNvSpPr txBox="1"/>
          <p:nvPr/>
        </p:nvSpPr>
        <p:spPr>
          <a:xfrm>
            <a:off x="4901589" y="3693361"/>
            <a:ext cx="900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bbaabab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BC8F5D2-2F8F-19ED-E057-692B69777EAB}"/>
              </a:ext>
            </a:extLst>
          </p:cNvPr>
          <p:cNvGrpSpPr/>
          <p:nvPr/>
        </p:nvGrpSpPr>
        <p:grpSpPr>
          <a:xfrm>
            <a:off x="2681829" y="3767716"/>
            <a:ext cx="5591703" cy="2829636"/>
            <a:chOff x="2681829" y="3767716"/>
            <a:chExt cx="5591703" cy="27205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0B22AE5-2BB7-DC5C-B768-606456DFCC6E}"/>
                </a:ext>
              </a:extLst>
            </p:cNvPr>
            <p:cNvSpPr txBox="1"/>
            <p:nvPr/>
          </p:nvSpPr>
          <p:spPr>
            <a:xfrm>
              <a:off x="2681829" y="4575309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接受句子 </a:t>
              </a:r>
              <a:r>
                <a:rPr lang="en-US" altLang="zh-CN" sz="1400" dirty="0">
                  <a:latin typeface="+mn-lt"/>
                </a:rPr>
                <a:t>”</a:t>
              </a:r>
              <a:r>
                <a:rPr lang="en-US" altLang="zh-CN" sz="1400" i="1" dirty="0" err="1">
                  <a:latin typeface="+mn-lt"/>
                </a:rPr>
                <a:t>bbaabab</a:t>
              </a:r>
              <a:r>
                <a:rPr lang="en-US" altLang="zh-CN" sz="1400" dirty="0">
                  <a:latin typeface="+mn-lt"/>
                </a:rPr>
                <a:t>” </a:t>
              </a:r>
            </a:p>
            <a:p>
              <a:r>
                <a:rPr lang="zh-CN" altLang="en-US" sz="1400" dirty="0"/>
                <a:t>的</a:t>
              </a:r>
              <a:r>
                <a:rPr lang="en-US" altLang="zh-CN" sz="1400" dirty="0">
                  <a:latin typeface="+mn-lt"/>
                </a:rPr>
                <a:t>derivation tree: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625801C-F5C0-1C49-B425-2F19DB7F7220}"/>
                </a:ext>
              </a:extLst>
            </p:cNvPr>
            <p:cNvSpPr txBox="1"/>
            <p:nvPr/>
          </p:nvSpPr>
          <p:spPr>
            <a:xfrm>
              <a:off x="4698762" y="376771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ED9F1EF-3468-272B-2F6D-E37419B0153F}"/>
                </a:ext>
              </a:extLst>
            </p:cNvPr>
            <p:cNvSpPr txBox="1"/>
            <p:nvPr/>
          </p:nvSpPr>
          <p:spPr>
            <a:xfrm>
              <a:off x="5144460" y="4046062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74E857E-E3D9-1031-0E3D-4F83CD3FC295}"/>
                </a:ext>
              </a:extLst>
            </p:cNvPr>
            <p:cNvSpPr txBox="1"/>
            <p:nvPr/>
          </p:nvSpPr>
          <p:spPr>
            <a:xfrm>
              <a:off x="5978694" y="466924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A4630B6-8A4C-0C92-C61A-9C0B3E7BB156}"/>
                </a:ext>
              </a:extLst>
            </p:cNvPr>
            <p:cNvSpPr txBox="1"/>
            <p:nvPr/>
          </p:nvSpPr>
          <p:spPr>
            <a:xfrm>
              <a:off x="5552777" y="4350287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S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67588C6-EA6A-E951-CA20-C719B6EF857C}"/>
                </a:ext>
              </a:extLst>
            </p:cNvPr>
            <p:cNvSpPr txBox="1"/>
            <p:nvPr/>
          </p:nvSpPr>
          <p:spPr>
            <a:xfrm>
              <a:off x="6360784" y="4958737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A</a:t>
              </a:r>
              <a:endParaRPr lang="zh-CN" altLang="en-US" sz="1400" i="1" dirty="0">
                <a:latin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3803BE6-2295-517D-2E42-6E43975070EF}"/>
                </a:ext>
              </a:extLst>
            </p:cNvPr>
            <p:cNvSpPr txBox="1"/>
            <p:nvPr/>
          </p:nvSpPr>
          <p:spPr>
            <a:xfrm>
              <a:off x="6815111" y="525433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B</a:t>
              </a:r>
              <a:endParaRPr lang="zh-CN" altLang="en-US" sz="1400" i="1" dirty="0">
                <a:latin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1BB01175-82F2-9B32-4EE7-0A926691B65D}"/>
                </a:ext>
              </a:extLst>
            </p:cNvPr>
            <p:cNvCxnSpPr>
              <a:cxnSpLocks/>
            </p:cNvCxnSpPr>
            <p:nvPr/>
          </p:nvCxnSpPr>
          <p:spPr>
            <a:xfrm>
              <a:off x="4914786" y="3956111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DDF72DB4-A00E-4CA2-333F-A4143AC52C29}"/>
                </a:ext>
              </a:extLst>
            </p:cNvPr>
            <p:cNvCxnSpPr>
              <a:cxnSpLocks/>
            </p:cNvCxnSpPr>
            <p:nvPr/>
          </p:nvCxnSpPr>
          <p:spPr>
            <a:xfrm>
              <a:off x="5351858" y="4263786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C862B4BE-DE54-9E96-67C0-F3446588DDB6}"/>
                </a:ext>
              </a:extLst>
            </p:cNvPr>
            <p:cNvCxnSpPr>
              <a:cxnSpLocks/>
            </p:cNvCxnSpPr>
            <p:nvPr/>
          </p:nvCxnSpPr>
          <p:spPr>
            <a:xfrm>
              <a:off x="5764307" y="4583674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3D6004E-7C12-2607-C5B0-24A88E286D9B}"/>
                </a:ext>
              </a:extLst>
            </p:cNvPr>
            <p:cNvCxnSpPr>
              <a:cxnSpLocks/>
            </p:cNvCxnSpPr>
            <p:nvPr/>
          </p:nvCxnSpPr>
          <p:spPr>
            <a:xfrm>
              <a:off x="6174183" y="4882944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FC311FE-A8FE-94EE-3B83-1D551D7A1798}"/>
                </a:ext>
              </a:extLst>
            </p:cNvPr>
            <p:cNvCxnSpPr>
              <a:cxnSpLocks/>
            </p:cNvCxnSpPr>
            <p:nvPr/>
          </p:nvCxnSpPr>
          <p:spPr>
            <a:xfrm>
              <a:off x="6602687" y="5169560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9CAEAF78-82AC-B32B-0514-FE4FD964E7DF}"/>
                </a:ext>
              </a:extLst>
            </p:cNvPr>
            <p:cNvCxnSpPr>
              <a:cxnSpLocks/>
            </p:cNvCxnSpPr>
            <p:nvPr/>
          </p:nvCxnSpPr>
          <p:spPr>
            <a:xfrm>
              <a:off x="7022506" y="5459982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52CD067-A42B-00D5-5D0D-74C6EF81655E}"/>
                </a:ext>
              </a:extLst>
            </p:cNvPr>
            <p:cNvSpPr txBox="1"/>
            <p:nvPr/>
          </p:nvSpPr>
          <p:spPr>
            <a:xfrm>
              <a:off x="7246429" y="555971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A</a:t>
              </a:r>
              <a:endParaRPr lang="zh-CN" altLang="en-US" sz="1400" i="1" dirty="0">
                <a:latin typeface="+mn-lt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210DD68-E6D7-30A8-2CD3-F369472F95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9161" y="3988833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6F78EDC-C0C2-9894-83E4-90EC296CF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3486" y="4287882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FA79C4E-EAB3-F747-19F0-34B84D24A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7425" y="4569678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B350BF21-CD2A-C4BD-46BD-5AE44E01E1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0376" y="4929113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EB5D549B-6F02-5105-0E57-2C6FBBD464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4315" y="5210908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7E7E97C0-B5DA-3E82-573D-98B9B0850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2761" y="5492704"/>
              <a:ext cx="286941" cy="2104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02DF3303-8E25-620E-0F9F-075C88040B07}"/>
                </a:ext>
              </a:extLst>
            </p:cNvPr>
            <p:cNvCxnSpPr>
              <a:cxnSpLocks/>
            </p:cNvCxnSpPr>
            <p:nvPr/>
          </p:nvCxnSpPr>
          <p:spPr>
            <a:xfrm>
              <a:off x="7386391" y="5841608"/>
              <a:ext cx="2876" cy="33887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49176FC-99D0-A838-D02A-958EE901348B}"/>
                </a:ext>
              </a:extLst>
            </p:cNvPr>
            <p:cNvSpPr txBox="1"/>
            <p:nvPr/>
          </p:nvSpPr>
          <p:spPr>
            <a:xfrm>
              <a:off x="4266807" y="413254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b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958C8AE-4667-22C2-B8E6-DDA2EB4571AF}"/>
                </a:ext>
              </a:extLst>
            </p:cNvPr>
            <p:cNvSpPr txBox="1"/>
            <p:nvPr/>
          </p:nvSpPr>
          <p:spPr>
            <a:xfrm>
              <a:off x="5283540" y="3922633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baabab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B5BAAC2-B7A0-BF52-7CD3-EE1B04D0D4B5}"/>
                </a:ext>
              </a:extLst>
            </p:cNvPr>
            <p:cNvSpPr txBox="1"/>
            <p:nvPr/>
          </p:nvSpPr>
          <p:spPr>
            <a:xfrm>
              <a:off x="4728183" y="439310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b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B97916C-EC19-C075-1007-B18C03485A95}"/>
                </a:ext>
              </a:extLst>
            </p:cNvPr>
            <p:cNvSpPr txBox="1"/>
            <p:nvPr/>
          </p:nvSpPr>
          <p:spPr>
            <a:xfrm>
              <a:off x="5081547" y="467386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a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E16EE20-40B5-AD9C-1496-74442F408528}"/>
                </a:ext>
              </a:extLst>
            </p:cNvPr>
            <p:cNvSpPr txBox="1"/>
            <p:nvPr/>
          </p:nvSpPr>
          <p:spPr>
            <a:xfrm>
              <a:off x="5548283" y="5036237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a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2B7B16F-ECF4-FD87-CF59-85E26021E820}"/>
                </a:ext>
              </a:extLst>
            </p:cNvPr>
            <p:cNvSpPr txBox="1"/>
            <p:nvPr/>
          </p:nvSpPr>
          <p:spPr>
            <a:xfrm>
              <a:off x="5956494" y="532886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b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35AF095-318E-F7DE-4AD0-D99A72813B1F}"/>
                </a:ext>
              </a:extLst>
            </p:cNvPr>
            <p:cNvSpPr txBox="1"/>
            <p:nvPr/>
          </p:nvSpPr>
          <p:spPr>
            <a:xfrm>
              <a:off x="6385635" y="5597928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a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4CFD53E-3FC9-A0C3-239A-73B36816BB07}"/>
                </a:ext>
              </a:extLst>
            </p:cNvPr>
            <p:cNvSpPr txBox="1"/>
            <p:nvPr/>
          </p:nvSpPr>
          <p:spPr>
            <a:xfrm>
              <a:off x="7278379" y="618048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solidFill>
                    <a:srgbClr val="C00000"/>
                  </a:solidFill>
                  <a:latin typeface="+mn-lt"/>
                </a:rPr>
                <a:t>b</a:t>
              </a:r>
              <a:endParaRPr lang="zh-CN" altLang="en-US" sz="1400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483ECDC-311B-0F0F-6E55-0D574FDC64D2}"/>
                </a:ext>
              </a:extLst>
            </p:cNvPr>
            <p:cNvSpPr txBox="1"/>
            <p:nvPr/>
          </p:nvSpPr>
          <p:spPr>
            <a:xfrm>
              <a:off x="5696533" y="4239217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aabab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F7D64F1-08AB-C21E-7465-06819F640619}"/>
                </a:ext>
              </a:extLst>
            </p:cNvPr>
            <p:cNvSpPr txBox="1"/>
            <p:nvPr/>
          </p:nvSpPr>
          <p:spPr>
            <a:xfrm>
              <a:off x="6134690" y="4574979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abab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16CF573-3E41-6D1A-31B9-CEBC3728B2DE}"/>
                </a:ext>
              </a:extLst>
            </p:cNvPr>
            <p:cNvSpPr txBox="1"/>
            <p:nvPr/>
          </p:nvSpPr>
          <p:spPr>
            <a:xfrm>
              <a:off x="6526550" y="4849965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bab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F49139A-7215-734C-2DAE-0B766B91A2AA}"/>
                </a:ext>
              </a:extLst>
            </p:cNvPr>
            <p:cNvSpPr txBox="1"/>
            <p:nvPr/>
          </p:nvSpPr>
          <p:spPr>
            <a:xfrm>
              <a:off x="6976818" y="5143614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84CD716-AD11-D3C8-1CF2-B6E91A17A7E9}"/>
                </a:ext>
              </a:extLst>
            </p:cNvPr>
            <p:cNvSpPr txBox="1"/>
            <p:nvPr/>
          </p:nvSpPr>
          <p:spPr>
            <a:xfrm>
              <a:off x="7372995" y="5418600"/>
              <a:ext cx="900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D5DA6BFA-1750-267D-E8C7-04FCB965ABA0}"/>
              </a:ext>
            </a:extLst>
          </p:cNvPr>
          <p:cNvSpPr/>
          <p:nvPr/>
        </p:nvSpPr>
        <p:spPr>
          <a:xfrm>
            <a:off x="615306" y="5048277"/>
            <a:ext cx="51681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问题</a:t>
            </a:r>
            <a:r>
              <a:rPr lang="en-US" altLang="zh-CN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  <a:r>
              <a:rPr lang="zh-CN" alt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endParaRPr lang="en-US" altLang="zh-CN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zh-CN" alt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有限自动机中的“起始”</a:t>
            </a:r>
            <a:r>
              <a:rPr lang="zh-CN" alt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（状态）</a:t>
            </a:r>
            <a:r>
              <a:rPr lang="zh-CN" alt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和文法中的“起始”</a:t>
            </a:r>
            <a:r>
              <a:rPr lang="zh-CN" alt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（非终结符）</a:t>
            </a:r>
            <a:r>
              <a:rPr lang="zh-CN" alt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有什么不同？</a:t>
            </a:r>
          </a:p>
        </p:txBody>
      </p:sp>
    </p:spTree>
    <p:extLst>
      <p:ext uri="{BB962C8B-B14F-4D97-AF65-F5344CB8AC3E}">
        <p14:creationId xmlns:p14="http://schemas.microsoft.com/office/powerpoint/2010/main" val="3447602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0F6A057F-24E7-B2FB-7EE6-A4693C84CF4D}"/>
              </a:ext>
            </a:extLst>
          </p:cNvPr>
          <p:cNvGrpSpPr/>
          <p:nvPr/>
        </p:nvGrpSpPr>
        <p:grpSpPr>
          <a:xfrm>
            <a:off x="580423" y="2288266"/>
            <a:ext cx="5112816" cy="3942893"/>
            <a:chOff x="683568" y="2323506"/>
            <a:chExt cx="4525795" cy="37264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0D4360-1738-033B-4A7D-B5589BB76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430" y="2323506"/>
              <a:ext cx="2674374" cy="67842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AD22B9-08CD-C946-9A6A-744AEB7DB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30" y="3001932"/>
              <a:ext cx="3775587" cy="59976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F2646C0-3BAF-49C3-50C3-58124DB8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524" y="3601700"/>
              <a:ext cx="4522839" cy="65876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2C161B4-97F5-A2DD-DDAB-1D3AEAB70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568" y="4260461"/>
              <a:ext cx="2123768" cy="90456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174367B-2DC4-C11E-FA23-4F520ACB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30" y="5165029"/>
              <a:ext cx="2477729" cy="88490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EDE0B7F-D3FB-D3D1-F81E-22105281312F}"/>
              </a:ext>
            </a:extLst>
          </p:cNvPr>
          <p:cNvSpPr/>
          <p:nvPr/>
        </p:nvSpPr>
        <p:spPr>
          <a:xfrm>
            <a:off x="5574123" y="2837096"/>
            <a:ext cx="3277157" cy="230425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74" name="TextBox 2">
            <a:extLst>
              <a:ext uri="{FF2B5EF4-FFF2-40B4-BE49-F238E27FC236}">
                <a16:creationId xmlns:a16="http://schemas.microsoft.com/office/drawing/2014/main" id="{077172E5-AC02-CBDE-FADC-D995EF90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749" y="2927395"/>
            <a:ext cx="313314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相应的</a:t>
            </a:r>
            <a:r>
              <a:rPr lang="en-US" altLang="zh-CN" sz="1400" dirty="0" err="1">
                <a:latin typeface="+mn-lt"/>
                <a:ea typeface="楷体" panose="02010609060101010101" pitchFamily="49" charset="-122"/>
              </a:rPr>
              <a:t>Bachus-Naur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范式表述：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&lt;statement&gt;::=&lt;for-statement&gt; | &lt;assignment-statement&gt;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&lt;for-statement&gt;::= for &lt;for-header&gt; do &lt;statement&gt; end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&lt;for-header&gt;::=&lt;variable&gt; from &lt;value&gt; to &lt;value&gt; (by &lt;value&gt; | &lt;empty&gt;)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楷体" panose="02010609060101010101" pitchFamily="49" charset="-122"/>
              </a:rPr>
              <a:t>以下略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楷体" panose="02010609060101010101" pitchFamily="49" charset="-122"/>
              </a:rPr>
              <a:t>)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6B8DA3-B2AD-21C5-FC62-4E915C52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上下文无关文法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29E64D-373C-5356-2BAD-16AF1000EDF0}"/>
              </a:ext>
            </a:extLst>
          </p:cNvPr>
          <p:cNvSpPr txBox="1"/>
          <p:nvPr/>
        </p:nvSpPr>
        <p:spPr>
          <a:xfrm>
            <a:off x="683568" y="1417638"/>
            <a:ext cx="77768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正则文法不足以定义我们用的程序设计语言。我们需要用上下文无关文法：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所有的生成式的左侧只有一个非终结符。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CA9CD6E-A03D-64A1-41CC-691D23842A2D}"/>
              </a:ext>
            </a:extLst>
          </p:cNvPr>
          <p:cNvSpPr txBox="1"/>
          <p:nvPr/>
        </p:nvSpPr>
        <p:spPr>
          <a:xfrm>
            <a:off x="3323517" y="451820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定义程序设计语言中</a:t>
            </a:r>
            <a:r>
              <a:rPr lang="en-US" altLang="zh-CN" sz="1400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for-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循环语句的文法图示例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E66C7-C4F9-DA79-E1CF-2B95F9DC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00" y="332656"/>
            <a:ext cx="7715200" cy="1012974"/>
          </a:xfrm>
        </p:spPr>
        <p:txBody>
          <a:bodyPr/>
          <a:lstStyle/>
          <a:p>
            <a:r>
              <a:rPr lang="zh-CN" altLang="en-US" dirty="0"/>
              <a:t>关于 </a:t>
            </a:r>
            <a:r>
              <a:rPr lang="en-US" altLang="zh-CN" b="0" dirty="0"/>
              <a:t>Semantics</a:t>
            </a:r>
            <a:endParaRPr lang="zh-CN" altLang="en-US" b="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2607D1D-8F78-4EE8-2F60-7716EE3F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20544"/>
            <a:ext cx="7992888" cy="3304600"/>
          </a:xfrm>
        </p:spPr>
        <p:txBody>
          <a:bodyPr/>
          <a:lstStyle/>
          <a:p>
            <a:r>
              <a:rPr lang="zh-CN" altLang="en-US" sz="2200" dirty="0"/>
              <a:t>对于“编程”，我们说“动态”还是“静态”是指什么？</a:t>
            </a:r>
            <a:endParaRPr lang="en-US" altLang="zh-CN" sz="2200" dirty="0"/>
          </a:p>
          <a:p>
            <a:r>
              <a:rPr lang="zh-CN" altLang="en-US" sz="2200" dirty="0"/>
              <a:t>你在编程时注意过当程序“没通过”，关于“出错”的信息会在什么时候出现？</a:t>
            </a:r>
            <a:endParaRPr lang="en-US" altLang="zh-CN" sz="2200" dirty="0"/>
          </a:p>
          <a:p>
            <a:r>
              <a:rPr lang="zh-CN" altLang="en-US" sz="2200" dirty="0"/>
              <a:t>当程序“成功”运行结束了，你确发现结果“肯定”是不对的，你会感到无奈吗？</a:t>
            </a:r>
            <a:endParaRPr lang="en-US" altLang="zh-CN" sz="2200" dirty="0"/>
          </a:p>
          <a:p>
            <a:r>
              <a:rPr lang="zh-CN" altLang="en-US" sz="2200" dirty="0"/>
              <a:t>为什么能够“正常”运行的程序是否实现我们的预期，目前主要还是靠人？</a:t>
            </a:r>
            <a:endParaRPr lang="en-US" altLang="zh-CN" sz="2200" dirty="0"/>
          </a:p>
          <a:p>
            <a:r>
              <a:rPr lang="zh-CN" altLang="en-US" sz="2200" dirty="0"/>
              <a:t>计算机究竟如何理解人编的程序的“意思”？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2306C0-0C90-A33E-F300-9CAD6F6108C4}"/>
              </a:ext>
            </a:extLst>
          </p:cNvPr>
          <p:cNvSpPr txBox="1"/>
          <p:nvPr/>
        </p:nvSpPr>
        <p:spPr>
          <a:xfrm>
            <a:off x="1403648" y="479112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能够提供一套“规则”，使得人和机器对于用程序设计语言表述的内容（不仅是形式）有较高的共识，这远比定义文法困难。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25DF5-3540-76F0-81A8-5DE52DABB441}"/>
              </a:ext>
            </a:extLst>
          </p:cNvPr>
          <p:cNvSpPr/>
          <p:nvPr/>
        </p:nvSpPr>
        <p:spPr>
          <a:xfrm>
            <a:off x="665044" y="1622990"/>
            <a:ext cx="383494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9</a:t>
            </a:r>
            <a:r>
              <a:rPr lang="zh-CN" alt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宋体" charset="-122"/>
              </a:rPr>
              <a:t>其实不管采用什么文法、语义，目前我们都不能让计算机直接听懂你要它干什么，那你的程序是怎么运行的呢？</a:t>
            </a:r>
            <a:endParaRPr lang="en-US" altLang="zh-CN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D6A05C0-4330-5C28-D885-D00F651C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目前我们能做到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AC67CC-1E9B-7384-342F-1C4E6274B2E6}"/>
              </a:ext>
            </a:extLst>
          </p:cNvPr>
          <p:cNvSpPr txBox="1"/>
          <p:nvPr/>
        </p:nvSpPr>
        <p:spPr>
          <a:xfrm>
            <a:off x="1475657" y="472144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之所以我们还可能用自然语言描述程序设计语言的语义，那是因为“说”的对象还是人，而不是机器。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F5DFEF-C2EC-C9AE-CBD3-6D5E6E9F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68760"/>
            <a:ext cx="3744416" cy="502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03381-DAF1-02AA-11FB-33EC82B038C0}"/>
              </a:ext>
            </a:extLst>
          </p:cNvPr>
          <p:cNvSpPr txBox="1"/>
          <p:nvPr/>
        </p:nvSpPr>
        <p:spPr>
          <a:xfrm>
            <a:off x="7012925" y="1104816"/>
            <a:ext cx="1944216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这是编译执行的示意图，你能画出解释执行的示意图吗？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1D6F8A1-584C-7DBF-0FA7-8577E0442D7F}"/>
              </a:ext>
            </a:extLst>
          </p:cNvPr>
          <p:cNvCxnSpPr/>
          <p:nvPr/>
        </p:nvCxnSpPr>
        <p:spPr>
          <a:xfrm flipV="1">
            <a:off x="3995936" y="3933056"/>
            <a:ext cx="216024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DF59764-79F2-2169-8047-0D78B50E38A6}"/>
              </a:ext>
            </a:extLst>
          </p:cNvPr>
          <p:cNvSpPr txBox="1"/>
          <p:nvPr/>
        </p:nvSpPr>
        <p:spPr>
          <a:xfrm rot="19913820">
            <a:off x="4206904" y="4536494"/>
            <a:ext cx="173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说给那些开发“翻译”软件的人听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8402849-5947-F521-98A0-D560AC6B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课外作业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326E5CF-BF70-249B-B7F6-FED8885E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7638"/>
            <a:ext cx="7652841" cy="4789487"/>
          </a:xfrm>
        </p:spPr>
        <p:txBody>
          <a:bodyPr/>
          <a:lstStyle/>
          <a:p>
            <a:pPr eaLnBrk="1" hangingPunct="1"/>
            <a:r>
              <a:rPr lang="zh-CN" altLang="en-US" sz="1800" dirty="0"/>
              <a:t>写出由正则表达式 </a:t>
            </a:r>
            <a:r>
              <a:rPr lang="en-US" altLang="zh-CN" sz="18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bb</a:t>
            </a:r>
            <a:r>
              <a:rPr lang="en-US" altLang="zh-CN" sz="18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((</a:t>
            </a:r>
            <a:r>
              <a:rPr lang="en-US" altLang="zh-CN" sz="18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ba</a:t>
            </a:r>
            <a:r>
              <a:rPr lang="en-US" altLang="zh-CN" sz="18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)*</a:t>
            </a:r>
            <a:r>
              <a:rPr lang="en-US" altLang="zh-CN" sz="18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bb</a:t>
            </a:r>
            <a:r>
              <a:rPr lang="en-US" altLang="zh-CN" sz="18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)*(</a:t>
            </a:r>
            <a:r>
              <a:rPr lang="en-US" altLang="zh-CN" sz="18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aa</a:t>
            </a:r>
            <a:r>
              <a:rPr lang="en-US" altLang="zh-CN" sz="18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*) </a:t>
            </a:r>
            <a:r>
              <a:rPr lang="zh-CN" altLang="en-US" sz="1800" dirty="0">
                <a:latin typeface="+mn-ea"/>
                <a:sym typeface="Symbol" panose="05050102010706020507" pitchFamily="18" charset="2"/>
              </a:rPr>
              <a:t>定义的正则语言的文法，并画出下面两个句子的</a:t>
            </a:r>
            <a:r>
              <a:rPr lang="en-US" altLang="zh-CN" sz="1800" dirty="0">
                <a:sym typeface="Symbol" panose="05050102010706020507" pitchFamily="18" charset="2"/>
              </a:rPr>
              <a:t>derivation tree</a:t>
            </a:r>
            <a:r>
              <a:rPr lang="en-US" altLang="zh-CN" sz="1800" dirty="0">
                <a:latin typeface="+mn-ea"/>
                <a:sym typeface="Symbol" panose="05050102010706020507" pitchFamily="18" charset="2"/>
              </a:rPr>
              <a:t>:</a:t>
            </a:r>
          </a:p>
          <a:p>
            <a:pPr lvl="1" eaLnBrk="1" hangingPunct="1"/>
            <a:r>
              <a:rPr lang="en-US" altLang="zh-CN" sz="1800" i="1" dirty="0" err="1">
                <a:sym typeface="Symbol" panose="05050102010706020507" pitchFamily="18" charset="2"/>
              </a:rPr>
              <a:t>bbbbaa</a:t>
            </a:r>
            <a:endParaRPr lang="en-US" altLang="zh-CN" sz="1800" i="1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CN" sz="1800" i="1" dirty="0" err="1"/>
              <a:t>bbbababba</a:t>
            </a:r>
            <a:endParaRPr lang="en-US" altLang="zh-CN" sz="1800" i="1" dirty="0"/>
          </a:p>
          <a:p>
            <a:pPr eaLnBrk="1" hangingPunct="1"/>
            <a:r>
              <a:rPr lang="zh-CN" altLang="en-US" sz="1800" dirty="0"/>
              <a:t>来源阅读材料上介绍的上下文无关文法的图形表示写出你现在用的</a:t>
            </a:r>
            <a:r>
              <a:rPr lang="en-US" altLang="zh-CN" sz="1800" dirty="0"/>
              <a:t>C++</a:t>
            </a:r>
            <a:r>
              <a:rPr lang="zh-CN" altLang="en-US" sz="1800" dirty="0"/>
              <a:t>语言的算术表达式的文法。</a:t>
            </a:r>
            <a:endParaRPr lang="en-US" altLang="zh-CN" sz="1800" dirty="0"/>
          </a:p>
          <a:p>
            <a:pPr eaLnBrk="1" hangingPunct="1"/>
            <a:r>
              <a:rPr lang="zh-CN" altLang="en-US" sz="1800" dirty="0"/>
              <a:t>编写要求保留输入原来顺序的数据清洗程序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3D13491-3AE2-6AA5-9BC7-76574822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7715200" cy="868958"/>
          </a:xfrm>
        </p:spPr>
        <p:txBody>
          <a:bodyPr/>
          <a:lstStyle/>
          <a:p>
            <a:pPr eaLnBrk="1" hangingPunct="1"/>
            <a:r>
              <a:rPr lang="zh-CN" altLang="en-US" dirty="0"/>
              <a:t>计算机的“</a:t>
            </a:r>
            <a:r>
              <a:rPr lang="en-US" altLang="zh-CN" b="0" dirty="0"/>
              <a:t>Native Language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9537B1-BB96-88B5-BC45-593F327A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8"/>
            <a:ext cx="6460658" cy="43381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A4E2CB0-0FAB-2614-5F53-A48412279406}"/>
              </a:ext>
            </a:extLst>
          </p:cNvPr>
          <p:cNvSpPr txBox="1"/>
          <p:nvPr/>
        </p:nvSpPr>
        <p:spPr>
          <a:xfrm>
            <a:off x="6712178" y="2564904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“指令”对应于“预制”的“微程序”（电路）的入口。</a:t>
            </a:r>
            <a:endParaRPr lang="en-US" altLang="zh-CN" sz="14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计算机“能接受”这样的语言表述，但并不知道你究竟“想干什么”</a:t>
            </a:r>
            <a:endParaRPr lang="en-US" altLang="zh-CN" sz="14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所有，“编程自动化”远比“算法设计自动化”要容易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CD912E-BEB4-39FF-0E07-8751293D0359}"/>
              </a:ext>
            </a:extLst>
          </p:cNvPr>
          <p:cNvSpPr txBox="1"/>
          <p:nvPr/>
        </p:nvSpPr>
        <p:spPr>
          <a:xfrm>
            <a:off x="2843808" y="5858539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我们今天已经很难理解“早期”的程序员真地这样编过程序。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5C6C159-748E-DC25-E108-7EE32155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0" dirty="0"/>
              <a:t>von Neumann </a:t>
            </a:r>
            <a:r>
              <a:rPr lang="zh-CN" altLang="en-US" dirty="0"/>
              <a:t>体系结构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151289B9-8B41-9567-CFC4-7184C39C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6121400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2">
            <a:extLst>
              <a:ext uri="{FF2B5EF4-FFF2-40B4-BE49-F238E27FC236}">
                <a16:creationId xmlns:a16="http://schemas.microsoft.com/office/drawing/2014/main" id="{28AE5442-1B5B-4C2E-776D-17790D4EC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060575"/>
            <a:ext cx="12239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四大部分</a:t>
            </a:r>
            <a:endParaRPr lang="en-US" altLang="zh-CN" sz="200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CN" altLang="en-US" sz="20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存储程序</a:t>
            </a:r>
            <a:endParaRPr lang="en-US" altLang="zh-CN" sz="200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CN" altLang="en-US" sz="20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顺序执行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EFA847-FA7A-16F9-32A5-444393877A0D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429000"/>
            <a:ext cx="4679950" cy="2598738"/>
            <a:chOff x="3995936" y="3429000"/>
            <a:chExt cx="4680519" cy="2598945"/>
          </a:xfrm>
        </p:grpSpPr>
        <p:pic>
          <p:nvPicPr>
            <p:cNvPr id="9223" name="Picture 3">
              <a:extLst>
                <a:ext uri="{FF2B5EF4-FFF2-40B4-BE49-F238E27FC236}">
                  <a16:creationId xmlns:a16="http://schemas.microsoft.com/office/drawing/2014/main" id="{4F61329C-286F-204C-48D1-C0B029565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394" y="3717032"/>
              <a:ext cx="3279061" cy="2310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2AA0CDB-B977-7DED-2883-60129A50105F}"/>
                </a:ext>
              </a:extLst>
            </p:cNvPr>
            <p:cNvCxnSpPr/>
            <p:nvPr/>
          </p:nvCxnSpPr>
          <p:spPr>
            <a:xfrm>
              <a:off x="3995936" y="3429000"/>
              <a:ext cx="1511484" cy="100814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C16BA6-6600-4CA7-FCB4-289E1C06DF9F}"/>
              </a:ext>
            </a:extLst>
          </p:cNvPr>
          <p:cNvSpPr/>
          <p:nvPr/>
        </p:nvSpPr>
        <p:spPr>
          <a:xfrm>
            <a:off x="591264" y="4151694"/>
            <a:ext cx="4699876" cy="16004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1</a:t>
            </a: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你知道图林和冯</a:t>
            </a: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  <a:sym typeface="Symbol"/>
              </a:rPr>
              <a:t>诺依曼吗？你知道他们各自的贡献吗？</a:t>
            </a:r>
            <a:endParaRPr lang="en-US" altLang="zh-C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C967A93-6D42-9727-7F40-9E972DFF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1475"/>
            <a:ext cx="8136904" cy="631261"/>
          </a:xfrm>
        </p:spPr>
        <p:txBody>
          <a:bodyPr/>
          <a:lstStyle/>
          <a:p>
            <a:pPr eaLnBrk="1" hangingPunct="1"/>
            <a:r>
              <a:rPr lang="zh-CN" altLang="en-US" b="0" dirty="0"/>
              <a:t>稍稍减轻程序员的负担：汇编语言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A0533C7F-4366-E9AD-18B5-08850753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64" y="1176903"/>
            <a:ext cx="5216572" cy="54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8B66D6E2-C2B3-C4D0-5F1E-9CB17B83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403350"/>
            <a:ext cx="24923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8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实现如下算法：</a:t>
            </a:r>
            <a:endParaRPr lang="en-US" altLang="zh-CN" sz="1600" dirty="0">
              <a:solidFill>
                <a:srgbClr val="008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CN" altLang="en-US" sz="1600" dirty="0">
                <a:solidFill>
                  <a:srgbClr val="008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对输入的非负整数进行累加，遇到负数停止。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44B8F72-ACF7-B3D9-DDFA-3B3B64F0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75" y="2564904"/>
            <a:ext cx="2492375" cy="2430463"/>
          </a:xfrm>
          <a:prstGeom prst="rect">
            <a:avLst/>
          </a:prstGeom>
          <a:noFill/>
          <a:ln w="9525" cmpd="sng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306DF2B-80C0-B007-5EB9-CA850E07E69E}"/>
              </a:ext>
            </a:extLst>
          </p:cNvPr>
          <p:cNvSpPr txBox="1"/>
          <p:nvPr/>
        </p:nvSpPr>
        <p:spPr>
          <a:xfrm>
            <a:off x="539552" y="256490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算法流程：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24DEAD1-91B7-D535-4A24-83DAFBF8C6CD}"/>
              </a:ext>
            </a:extLst>
          </p:cNvPr>
          <p:cNvGrpSpPr/>
          <p:nvPr/>
        </p:nvGrpSpPr>
        <p:grpSpPr>
          <a:xfrm>
            <a:off x="704216" y="3050488"/>
            <a:ext cx="2390679" cy="3209929"/>
            <a:chOff x="704216" y="3050488"/>
            <a:chExt cx="2390679" cy="320992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F472063-5B70-8DD6-8E27-F135F5FEA816}"/>
                </a:ext>
              </a:extLst>
            </p:cNvPr>
            <p:cNvSpPr txBox="1"/>
            <p:nvPr/>
          </p:nvSpPr>
          <p:spPr>
            <a:xfrm>
              <a:off x="1010250" y="3050488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开始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2526ED4-6176-AA6E-68C3-82B0FAD930C8}"/>
                </a:ext>
              </a:extLst>
            </p:cNvPr>
            <p:cNvSpPr/>
            <p:nvPr/>
          </p:nvSpPr>
          <p:spPr>
            <a:xfrm>
              <a:off x="1024678" y="3066473"/>
              <a:ext cx="504056" cy="30295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501E6B0-EC99-B501-133B-6931FFCF3173}"/>
                </a:ext>
              </a:extLst>
            </p:cNvPr>
            <p:cNvSpPr txBox="1"/>
            <p:nvPr/>
          </p:nvSpPr>
          <p:spPr>
            <a:xfrm>
              <a:off x="920240" y="3607774"/>
              <a:ext cx="756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+mn-lt"/>
                </a:rPr>
                <a:t>sum</a:t>
              </a:r>
              <a:r>
                <a:rPr lang="en-US" altLang="zh-CN" sz="1400" dirty="0">
                  <a:latin typeface="+mn-lt"/>
                  <a:sym typeface="Symbol" panose="05050102010706020507" pitchFamily="18" charset="2"/>
                </a:rPr>
                <a:t>0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8B140BA-7DB9-B1C2-C23A-F865DC07057A}"/>
                </a:ext>
              </a:extLst>
            </p:cNvPr>
            <p:cNvSpPr/>
            <p:nvPr/>
          </p:nvSpPr>
          <p:spPr>
            <a:xfrm>
              <a:off x="920240" y="3607774"/>
              <a:ext cx="756084" cy="307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7C4222F-4F52-EAA0-7B82-5BF3751C4300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>
              <a:off x="1276706" y="3369432"/>
              <a:ext cx="21576" cy="238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4E5E41E-D3D5-2C35-455E-11098CE13BCA}"/>
                </a:ext>
              </a:extLst>
            </p:cNvPr>
            <p:cNvSpPr txBox="1"/>
            <p:nvPr/>
          </p:nvSpPr>
          <p:spPr>
            <a:xfrm>
              <a:off x="704216" y="4183276"/>
              <a:ext cx="1314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i="1" dirty="0">
                  <a:latin typeface="+mn-lt"/>
                  <a:ea typeface="楷体" panose="02010609060101010101" pitchFamily="49" charset="-122"/>
                </a:rPr>
                <a:t>N </a:t>
              </a:r>
              <a:r>
                <a:rPr lang="en-US" altLang="zh-CN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 </a:t>
              </a:r>
              <a:r>
                <a:rPr lang="zh-CN" altLang="en-US" sz="1400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输入整数</a:t>
              </a:r>
              <a:r>
                <a:rPr lang="en-US" altLang="zh-CN" sz="1400" i="1" dirty="0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 </a:t>
              </a:r>
              <a:endParaRPr lang="zh-CN" altLang="en-US" sz="1400" i="1" dirty="0">
                <a:latin typeface="+mn-lt"/>
                <a:ea typeface="楷体" panose="02010609060101010101" pitchFamily="49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505E457-5028-C531-DFF2-E10305986A98}"/>
                </a:ext>
              </a:extLst>
            </p:cNvPr>
            <p:cNvSpPr/>
            <p:nvPr/>
          </p:nvSpPr>
          <p:spPr>
            <a:xfrm>
              <a:off x="704216" y="4183276"/>
              <a:ext cx="1314146" cy="307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3B96AA1-84E1-C51D-6077-BE050215C4CF}"/>
                </a:ext>
              </a:extLst>
            </p:cNvPr>
            <p:cNvCxnSpPr/>
            <p:nvPr/>
          </p:nvCxnSpPr>
          <p:spPr>
            <a:xfrm>
              <a:off x="1280280" y="3913132"/>
              <a:ext cx="7148" cy="2604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38CF96-6F80-7C5B-4A59-DCB91576F99A}"/>
                </a:ext>
              </a:extLst>
            </p:cNvPr>
            <p:cNvSpPr txBox="1"/>
            <p:nvPr/>
          </p:nvSpPr>
          <p:spPr>
            <a:xfrm>
              <a:off x="1015423" y="4797984"/>
              <a:ext cx="56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+mn-lt"/>
                </a:rPr>
                <a:t>N</a:t>
              </a:r>
              <a:r>
                <a:rPr lang="en-US" altLang="zh-CN" sz="1400" dirty="0">
                  <a:latin typeface="+mn-lt"/>
                </a:rPr>
                <a:t>&lt;0?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0E62C739-7006-0537-D0D5-35EAA1E1999B}"/>
                </a:ext>
              </a:extLst>
            </p:cNvPr>
            <p:cNvSpPr/>
            <p:nvPr/>
          </p:nvSpPr>
          <p:spPr>
            <a:xfrm>
              <a:off x="856979" y="4770295"/>
              <a:ext cx="882606" cy="363153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A1773CCA-7972-1624-B2A4-1ADBA17C83F3}"/>
                </a:ext>
              </a:extLst>
            </p:cNvPr>
            <p:cNvCxnSpPr/>
            <p:nvPr/>
          </p:nvCxnSpPr>
          <p:spPr>
            <a:xfrm>
              <a:off x="1280280" y="4500737"/>
              <a:ext cx="7148" cy="2604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1905A172-07BB-3707-2BAA-67CA28E45DEB}"/>
                </a:ext>
              </a:extLst>
            </p:cNvPr>
            <p:cNvCxnSpPr/>
            <p:nvPr/>
          </p:nvCxnSpPr>
          <p:spPr>
            <a:xfrm>
              <a:off x="1298753" y="5142974"/>
              <a:ext cx="7148" cy="2604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ACAAF20-BFFE-6612-DD06-9283FD733288}"/>
                </a:ext>
              </a:extLst>
            </p:cNvPr>
            <p:cNvSpPr txBox="1"/>
            <p:nvPr/>
          </p:nvSpPr>
          <p:spPr>
            <a:xfrm>
              <a:off x="988674" y="505995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B23E1B9-4384-FE75-20C0-214FB4D39393}"/>
                </a:ext>
              </a:extLst>
            </p:cNvPr>
            <p:cNvSpPr txBox="1"/>
            <p:nvPr/>
          </p:nvSpPr>
          <p:spPr>
            <a:xfrm>
              <a:off x="906501" y="5412690"/>
              <a:ext cx="88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输出</a:t>
              </a:r>
              <a:r>
                <a:rPr lang="en-US" altLang="zh-CN" sz="1400" dirty="0">
                  <a:latin typeface="+mn-lt"/>
                </a:rPr>
                <a:t>sum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C2F6455-9107-6BB9-F9EC-EAC7D15DDCC5}"/>
                </a:ext>
              </a:extLst>
            </p:cNvPr>
            <p:cNvSpPr/>
            <p:nvPr/>
          </p:nvSpPr>
          <p:spPr>
            <a:xfrm>
              <a:off x="906501" y="5412690"/>
              <a:ext cx="812197" cy="3035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EC75959-93EF-D528-7FA7-D6B9B68F167C}"/>
                </a:ext>
              </a:extLst>
            </p:cNvPr>
            <p:cNvSpPr txBox="1"/>
            <p:nvPr/>
          </p:nvSpPr>
          <p:spPr>
            <a:xfrm>
              <a:off x="1079016" y="5952640"/>
              <a:ext cx="56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结束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6317EF7-1D50-C311-6596-939C7EBF8ACF}"/>
                </a:ext>
              </a:extLst>
            </p:cNvPr>
            <p:cNvCxnSpPr/>
            <p:nvPr/>
          </p:nvCxnSpPr>
          <p:spPr>
            <a:xfrm>
              <a:off x="1318270" y="5729323"/>
              <a:ext cx="7148" cy="2604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4AD26344-6899-2E1C-AD3A-148E84074A60}"/>
                </a:ext>
              </a:extLst>
            </p:cNvPr>
            <p:cNvSpPr/>
            <p:nvPr/>
          </p:nvSpPr>
          <p:spPr>
            <a:xfrm>
              <a:off x="1071419" y="5985165"/>
              <a:ext cx="554182" cy="25861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B4042DC-51C1-83E1-2174-4FFBD3E354E8}"/>
                </a:ext>
              </a:extLst>
            </p:cNvPr>
            <p:cNvCxnSpPr>
              <a:stCxn id="13" idx="3"/>
            </p:cNvCxnSpPr>
            <p:nvPr/>
          </p:nvCxnSpPr>
          <p:spPr>
            <a:xfrm flipV="1">
              <a:off x="1739585" y="4950691"/>
              <a:ext cx="708051" cy="118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A8EF71E-E08F-BDD8-BD62-C05241A2281D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4950691"/>
              <a:ext cx="9236" cy="4433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99B7487-F6F4-5190-4BF8-B5E507A5A5A8}"/>
                </a:ext>
              </a:extLst>
            </p:cNvPr>
            <p:cNvSpPr txBox="1"/>
            <p:nvPr/>
          </p:nvSpPr>
          <p:spPr>
            <a:xfrm>
              <a:off x="1817692" y="5387661"/>
              <a:ext cx="1153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+mn-lt"/>
                </a:rPr>
                <a:t>sum</a:t>
              </a:r>
              <a:r>
                <a:rPr lang="en-US" altLang="zh-CN" sz="1400" dirty="0">
                  <a:latin typeface="+mn-lt"/>
                  <a:sym typeface="Symbol" panose="05050102010706020507" pitchFamily="18" charset="2"/>
                </a:rPr>
                <a:t>sum+1</a:t>
              </a:r>
              <a:endParaRPr lang="zh-CN" altLang="en-US" sz="1400" dirty="0">
                <a:latin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F8B3092-5B6A-8159-C71B-222E41DDB247}"/>
                </a:ext>
              </a:extLst>
            </p:cNvPr>
            <p:cNvSpPr/>
            <p:nvPr/>
          </p:nvSpPr>
          <p:spPr>
            <a:xfrm>
              <a:off x="1859400" y="5412690"/>
              <a:ext cx="1111745" cy="3035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E62DCC2-A2FF-3AD8-5118-85E4D622B3F8}"/>
                </a:ext>
              </a:extLst>
            </p:cNvPr>
            <p:cNvCxnSpPr>
              <a:cxnSpLocks/>
            </p:cNvCxnSpPr>
            <p:nvPr/>
          </p:nvCxnSpPr>
          <p:spPr>
            <a:xfrm>
              <a:off x="2442982" y="5716250"/>
              <a:ext cx="4654" cy="195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227EBFA-29B8-8EDF-BBD4-477A2078E2B2}"/>
                </a:ext>
              </a:extLst>
            </p:cNvPr>
            <p:cNvCxnSpPr>
              <a:cxnSpLocks/>
            </p:cNvCxnSpPr>
            <p:nvPr/>
          </p:nvCxnSpPr>
          <p:spPr>
            <a:xfrm>
              <a:off x="2447636" y="5911272"/>
              <a:ext cx="64654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B713329C-3699-D25D-8A32-5E3270BDA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2327" y="4054764"/>
              <a:ext cx="17918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DD8F4AA-C37E-6736-3313-021B2B9A9BC2}"/>
                </a:ext>
              </a:extLst>
            </p:cNvPr>
            <p:cNvCxnSpPr/>
            <p:nvPr/>
          </p:nvCxnSpPr>
          <p:spPr>
            <a:xfrm flipV="1">
              <a:off x="3094895" y="4054764"/>
              <a:ext cx="0" cy="18565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5828060-4B7F-4C58-E6ED-387A28457B8D}"/>
                </a:ext>
              </a:extLst>
            </p:cNvPr>
            <p:cNvSpPr txBox="1"/>
            <p:nvPr/>
          </p:nvSpPr>
          <p:spPr>
            <a:xfrm>
              <a:off x="1640652" y="4676355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否</a:t>
              </a:r>
            </a:p>
          </p:txBody>
        </p:sp>
      </p:grp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47AA7DFA-B7B4-56C3-75CD-0CB5A845910E}"/>
              </a:ext>
            </a:extLst>
          </p:cNvPr>
          <p:cNvCxnSpPr/>
          <p:nvPr/>
        </p:nvCxnSpPr>
        <p:spPr>
          <a:xfrm flipH="1">
            <a:off x="4174836" y="2734181"/>
            <a:ext cx="1549292" cy="2216510"/>
          </a:xfrm>
          <a:prstGeom prst="straightConnector1">
            <a:avLst/>
          </a:prstGeom>
          <a:ln>
            <a:solidFill>
              <a:srgbClr val="C0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0B7B6C4F-911F-862D-966C-E1A2A2A01D5D}"/>
              </a:ext>
            </a:extLst>
          </p:cNvPr>
          <p:cNvSpPr/>
          <p:nvPr/>
        </p:nvSpPr>
        <p:spPr>
          <a:xfrm>
            <a:off x="3583709" y="2204864"/>
            <a:ext cx="129727" cy="2256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DA8ACF9-7990-09C3-E9EE-4C9DF69A8D82}"/>
              </a:ext>
            </a:extLst>
          </p:cNvPr>
          <p:cNvSpPr txBox="1"/>
          <p:nvPr/>
        </p:nvSpPr>
        <p:spPr>
          <a:xfrm>
            <a:off x="3244350" y="3066473"/>
            <a:ext cx="36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循环</a:t>
            </a: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3AD3E9DC-D833-C0CE-122E-DE387501C688}"/>
              </a:ext>
            </a:extLst>
          </p:cNvPr>
          <p:cNvCxnSpPr>
            <a:endCxn id="16" idx="3"/>
          </p:cNvCxnSpPr>
          <p:nvPr/>
        </p:nvCxnSpPr>
        <p:spPr>
          <a:xfrm flipH="1">
            <a:off x="1276706" y="4950691"/>
            <a:ext cx="2436730" cy="263150"/>
          </a:xfrm>
          <a:prstGeom prst="straightConnector1">
            <a:avLst/>
          </a:prstGeom>
          <a:ln>
            <a:solidFill>
              <a:srgbClr val="C0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222AB657-2ADC-53C9-994F-AE0CBD55E061}"/>
              </a:ext>
            </a:extLst>
          </p:cNvPr>
          <p:cNvSpPr txBox="1"/>
          <p:nvPr/>
        </p:nvSpPr>
        <p:spPr>
          <a:xfrm>
            <a:off x="5332220" y="2449926"/>
            <a:ext cx="49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循环出口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E735C744-D5E4-6998-A192-B829707FEFAE}"/>
              </a:ext>
            </a:extLst>
          </p:cNvPr>
          <p:cNvSpPr/>
          <p:nvPr/>
        </p:nvSpPr>
        <p:spPr>
          <a:xfrm>
            <a:off x="3709756" y="5440218"/>
            <a:ext cx="4750674" cy="729909"/>
          </a:xfrm>
          <a:prstGeom prst="roundRect">
            <a:avLst/>
          </a:prstGeom>
          <a:noFill/>
          <a:ln w="6350">
            <a:solidFill>
              <a:srgbClr val="C0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58F81BC-0B31-4434-5727-5EFEDFF423B2}"/>
              </a:ext>
            </a:extLst>
          </p:cNvPr>
          <p:cNvSpPr txBox="1"/>
          <p:nvPr/>
        </p:nvSpPr>
        <p:spPr>
          <a:xfrm>
            <a:off x="7736325" y="5197806"/>
            <a:ext cx="792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数据部分</a:t>
            </a:r>
          </a:p>
        </p:txBody>
      </p:sp>
      <p:sp>
        <p:nvSpPr>
          <p:cNvPr id="60" name="左大括号 59">
            <a:extLst>
              <a:ext uri="{FF2B5EF4-FFF2-40B4-BE49-F238E27FC236}">
                <a16:creationId xmlns:a16="http://schemas.microsoft.com/office/drawing/2014/main" id="{03BEE97A-8D6E-5CE1-60CE-0EFB4719D32B}"/>
              </a:ext>
            </a:extLst>
          </p:cNvPr>
          <p:cNvSpPr/>
          <p:nvPr/>
        </p:nvSpPr>
        <p:spPr>
          <a:xfrm>
            <a:off x="4433455" y="3066473"/>
            <a:ext cx="66537" cy="5232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327B5C9-EFFA-4E1E-78DB-7A85DE2BC7E0}"/>
              </a:ext>
            </a:extLst>
          </p:cNvPr>
          <p:cNvSpPr txBox="1"/>
          <p:nvPr/>
        </p:nvSpPr>
        <p:spPr>
          <a:xfrm>
            <a:off x="3923928" y="321297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做加法</a:t>
            </a: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6B317DDB-5F93-D186-70F1-8F86D76C7330}"/>
              </a:ext>
            </a:extLst>
          </p:cNvPr>
          <p:cNvCxnSpPr>
            <a:cxnSpLocks/>
          </p:cNvCxnSpPr>
          <p:nvPr/>
        </p:nvCxnSpPr>
        <p:spPr>
          <a:xfrm>
            <a:off x="4117713" y="1564738"/>
            <a:ext cx="426578" cy="633517"/>
          </a:xfrm>
          <a:prstGeom prst="straightConnector1">
            <a:avLst/>
          </a:prstGeom>
          <a:ln>
            <a:solidFill>
              <a:srgbClr val="C0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文本框 7167">
            <a:extLst>
              <a:ext uri="{FF2B5EF4-FFF2-40B4-BE49-F238E27FC236}">
                <a16:creationId xmlns:a16="http://schemas.microsoft.com/office/drawing/2014/main" id="{163D497E-2EEF-3EA8-0DBB-C2BC488C2C6A}"/>
              </a:ext>
            </a:extLst>
          </p:cNvPr>
          <p:cNvSpPr txBox="1"/>
          <p:nvPr/>
        </p:nvSpPr>
        <p:spPr>
          <a:xfrm>
            <a:off x="2971145" y="1176903"/>
            <a:ext cx="1312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在“低级”语言中，只有把数据</a:t>
            </a:r>
            <a:r>
              <a:rPr lang="en-US" altLang="zh-CN" sz="10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load</a:t>
            </a:r>
            <a:r>
              <a:rPr lang="zh-CN" altLang="en-US" sz="1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到寄存器才能进行操作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8410228-CBAD-A7C8-C588-79427BDD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501323"/>
            <a:ext cx="654892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Edsger</a:t>
            </a:r>
            <a:r>
              <a:rPr lang="en-US" altLang="zh-C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Dijkstra </a:t>
            </a:r>
            <a:r>
              <a:rPr lang="en-US" altLang="zh-CN" sz="2400" dirty="0">
                <a:latin typeface="Cambria" panose="02040503050406030204" pitchFamily="18" charset="0"/>
              </a:rPr>
              <a:t>(1930–2002)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1400" dirty="0">
                <a:latin typeface="Cambria" panose="02040503050406030204" pitchFamily="18" charset="0"/>
              </a:rPr>
              <a:t>one of the pioneers of computer science. In 1972 he received the Turing Award for his fundamental contributions to the development of programming languages. </a:t>
            </a:r>
            <a:endParaRPr lang="zh-CN" altLang="en-US" sz="1400" dirty="0">
              <a:latin typeface="Cambria" panose="02040503050406030204" pitchFamily="18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D39062E-DA0A-22DD-68D4-543571B4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628800"/>
            <a:ext cx="7840662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3887B9E-594E-DE5D-9AB4-91A17BA2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为什么我们需要“高级”语言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909967-E7FB-612C-377D-90D0BA672ECC}"/>
              </a:ext>
            </a:extLst>
          </p:cNvPr>
          <p:cNvSpPr txBox="1"/>
          <p:nvPr/>
        </p:nvSpPr>
        <p:spPr>
          <a:xfrm>
            <a:off x="1691680" y="5677929"/>
            <a:ext cx="654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问题越来越复杂导致机器变得“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gigantic”, 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还是有了“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gigantic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”的机器，我们就期望解越来越复杂的问题？这是“先有鸡还是先有蛋”的问题。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BE6F220-1D78-DA73-C857-37B2E0F1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/>
              <a:t>我们期望的编程语言应该什么样？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C62144-A128-5B75-F632-4F5C79F6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92" y="1488092"/>
            <a:ext cx="7859216" cy="3600400"/>
          </a:xfrm>
        </p:spPr>
        <p:txBody>
          <a:bodyPr/>
          <a:lstStyle/>
          <a:p>
            <a:r>
              <a:rPr lang="zh-CN" altLang="en-US" sz="2000" dirty="0"/>
              <a:t>程序员不需要关心数据究竟放在那里，也不必理会数据在存储器中的移动的细节</a:t>
            </a:r>
            <a:endParaRPr lang="en-US" altLang="zh-CN" sz="2000" dirty="0"/>
          </a:p>
          <a:p>
            <a:pPr lvl="1"/>
            <a:r>
              <a:rPr lang="zh-CN" altLang="en-US" sz="1600" dirty="0"/>
              <a:t>逻辑层面上关心的是“名”和“定义域”</a:t>
            </a:r>
            <a:endParaRPr lang="en-US" altLang="zh-CN" sz="1600" dirty="0"/>
          </a:p>
          <a:p>
            <a:r>
              <a:rPr lang="zh-CN" altLang="en-US" sz="2000" dirty="0"/>
              <a:t>程序员可以用“宏观”的视角，在“问题求解”的层次上看待计算任务，用于搭建“算法”的“</a:t>
            </a:r>
            <a:r>
              <a:rPr lang="en-US" altLang="zh-CN" sz="2000" dirty="0"/>
              <a:t>block</a:t>
            </a:r>
            <a:r>
              <a:rPr lang="zh-CN" altLang="en-US" sz="2000" dirty="0"/>
              <a:t>”可以相对大；</a:t>
            </a:r>
            <a:endParaRPr lang="en-US" altLang="zh-CN" sz="2000" dirty="0"/>
          </a:p>
          <a:p>
            <a:pPr lvl="1"/>
            <a:r>
              <a:rPr lang="zh-CN" altLang="en-US" sz="1600" dirty="0"/>
              <a:t>语言直接提供的“</a:t>
            </a:r>
            <a:r>
              <a:rPr lang="en-US" altLang="zh-CN" sz="1600" dirty="0"/>
              <a:t>block”</a:t>
            </a:r>
            <a:r>
              <a:rPr lang="zh-CN" altLang="en-US" sz="1600" dirty="0"/>
              <a:t>的“大”是相对于机器结构的，而“库”则可以提供更大的“</a:t>
            </a:r>
            <a:r>
              <a:rPr lang="en-US" altLang="zh-CN" sz="1600" dirty="0"/>
              <a:t>block”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程序可以“跨平台”运行，即不“紧密”依赖于机器硬件；</a:t>
            </a:r>
            <a:endParaRPr lang="en-US" altLang="zh-CN" sz="2000" dirty="0"/>
          </a:p>
          <a:p>
            <a:pPr lvl="1">
              <a:spcBef>
                <a:spcPts val="324"/>
              </a:spcBef>
            </a:pPr>
            <a:r>
              <a:rPr lang="zh-CN" altLang="en-US" sz="1600" dirty="0"/>
              <a:t>可能包括一些被“隐蔽”的软件支撑</a:t>
            </a:r>
            <a:endParaRPr lang="en-US" altLang="zh-CN" sz="1600" dirty="0"/>
          </a:p>
          <a:p>
            <a:r>
              <a:rPr lang="zh-CN" altLang="en-US" sz="2000" dirty="0"/>
              <a:t>尽量使用标准的数学表达形式，并让程序设计语言的语句更接近“自然语言”。</a:t>
            </a:r>
            <a:endParaRPr lang="en-US" altLang="zh-CN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B6F2EE-B7BE-025E-547D-D138FEE3BC6E}"/>
              </a:ext>
            </a:extLst>
          </p:cNvPr>
          <p:cNvSpPr txBox="1"/>
          <p:nvPr/>
        </p:nvSpPr>
        <p:spPr>
          <a:xfrm>
            <a:off x="2987824" y="3447026"/>
            <a:ext cx="3816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顺便问一句，为什么“大”也不一定就更好？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91DCCC-BACA-A706-0D2D-9812D8C6BCFC}"/>
              </a:ext>
            </a:extLst>
          </p:cNvPr>
          <p:cNvSpPr/>
          <p:nvPr/>
        </p:nvSpPr>
        <p:spPr>
          <a:xfrm>
            <a:off x="2987824" y="5085184"/>
            <a:ext cx="55446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2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是“机器为人服务”，还是“人为机器服务”，你觉得我们现在处在什么位置？</a:t>
            </a:r>
            <a:endParaRPr lang="en-US" altLang="zh-C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425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D0C9208-4CB3-2ECB-033F-1DC3B17E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08063"/>
          </a:xfrm>
        </p:spPr>
        <p:txBody>
          <a:bodyPr/>
          <a:lstStyle/>
          <a:p>
            <a:pPr eaLnBrk="1" hangingPunct="1"/>
            <a:r>
              <a:rPr lang="zh-CN" altLang="en-US" dirty="0"/>
              <a:t>从算法到程序：数据净化问题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CCF3E2EA-343D-5087-A84F-4BFDB8BB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84313"/>
            <a:ext cx="4320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问题：从输入的数值序列中清除 </a:t>
            </a:r>
            <a:r>
              <a:rPr lang="en-US" altLang="zh-CN" sz="1800" dirty="0">
                <a:latin typeface="+mn-lt"/>
              </a:rPr>
              <a:t>0</a:t>
            </a:r>
            <a:endParaRPr lang="zh-CN" altLang="en-US" sz="1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02151E-BD1F-BA41-E918-6B03C852EF93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4371854"/>
            <a:ext cx="7272039" cy="1728192"/>
            <a:chOff x="387510" y="3783823"/>
            <a:chExt cx="8177819" cy="2123989"/>
          </a:xfrm>
        </p:grpSpPr>
        <p:pic>
          <p:nvPicPr>
            <p:cNvPr id="14344" name="Picture 4">
              <a:extLst>
                <a:ext uri="{FF2B5EF4-FFF2-40B4-BE49-F238E27FC236}">
                  <a16:creationId xmlns:a16="http://schemas.microsoft.com/office/drawing/2014/main" id="{8B9386E9-5F1B-9084-DC13-2896F6D3A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818297"/>
              <a:ext cx="4058022" cy="1020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5">
              <a:extLst>
                <a:ext uri="{FF2B5EF4-FFF2-40B4-BE49-F238E27FC236}">
                  <a16:creationId xmlns:a16="http://schemas.microsoft.com/office/drawing/2014/main" id="{FA3B872C-0BA7-A7BF-04FD-720304CDA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783823"/>
              <a:ext cx="3888432" cy="1054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6" name="Picture 6">
              <a:extLst>
                <a:ext uri="{FF2B5EF4-FFF2-40B4-BE49-F238E27FC236}">
                  <a16:creationId xmlns:a16="http://schemas.microsoft.com/office/drawing/2014/main" id="{3901A7D1-80E5-7981-9D91-1E052811C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0" y="4838641"/>
              <a:ext cx="4066048" cy="1069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>
              <a:extLst>
                <a:ext uri="{FF2B5EF4-FFF2-40B4-BE49-F238E27FC236}">
                  <a16:creationId xmlns:a16="http://schemas.microsoft.com/office/drawing/2014/main" id="{79556F8B-08A5-13BF-ACBE-7AAF628BF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119" y="4838641"/>
              <a:ext cx="3954210" cy="1040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36280937-9BD7-9531-FB79-D5E6371D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93086"/>
              </p:ext>
            </p:extLst>
          </p:nvPr>
        </p:nvGraphicFramePr>
        <p:xfrm>
          <a:off x="1691680" y="1981115"/>
          <a:ext cx="4320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03131747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877478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995526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369311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610708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342541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218886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572801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114465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010350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60747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AFBEDC8-1C6F-A7FE-84A9-5A6C0DF9718D}"/>
              </a:ext>
            </a:extLst>
          </p:cNvPr>
          <p:cNvSpPr txBox="1"/>
          <p:nvPr/>
        </p:nvSpPr>
        <p:spPr>
          <a:xfrm>
            <a:off x="683568" y="2470009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非常“直观”的算法思想：“逐个”检查每个元素，是</a:t>
            </a:r>
            <a:r>
              <a:rPr lang="en-US" altLang="zh-CN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就删除。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526401-38E2-D6C4-0250-B2207E12FF46}"/>
              </a:ext>
            </a:extLst>
          </p:cNvPr>
          <p:cNvSpPr txBox="1"/>
          <p:nvPr/>
        </p:nvSpPr>
        <p:spPr>
          <a:xfrm>
            <a:off x="908828" y="2903383"/>
            <a:ext cx="510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从“思想”到“算法”：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怎么“逐个”，比如从左向右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怎么“删除”，比如拿另外一个元素填入删除元素的位置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拿哪个元素来填，比如最“后面”一个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怎么控制“位置”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CBF693-0A0D-9DD4-54AD-6FBDF47D4F67}"/>
              </a:ext>
            </a:extLst>
          </p:cNvPr>
          <p:cNvSpPr txBox="1"/>
          <p:nvPr/>
        </p:nvSpPr>
        <p:spPr>
          <a:xfrm>
            <a:off x="5990703" y="2808563"/>
            <a:ext cx="246972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Converging-Pointer</a:t>
            </a: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算法：</a:t>
            </a:r>
            <a:endParaRPr lang="en-US" altLang="zh-CN" sz="14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4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采用两个“指针”，从序列两端相向移动，左指针管“检查”，右指针管“填空”，当两指针相遇时就到算法该结束的时候了。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CB0EE-B4E7-A983-3E93-1DB07CA5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34" y="288250"/>
            <a:ext cx="8078899" cy="1138138"/>
          </a:xfrm>
        </p:spPr>
        <p:txBody>
          <a:bodyPr/>
          <a:lstStyle/>
          <a:p>
            <a:r>
              <a:rPr lang="zh-CN" altLang="en-US" dirty="0"/>
              <a:t>算法描述：向程序过渡</a:t>
            </a: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E78FB466-DDC5-A6C6-BEF8-1575247B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26388"/>
            <a:ext cx="3240360" cy="4826432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E9075CEB-E6B8-D762-B929-E8556800920C}"/>
              </a:ext>
            </a:extLst>
          </p:cNvPr>
          <p:cNvSpPr txBox="1"/>
          <p:nvPr/>
        </p:nvSpPr>
        <p:spPr>
          <a:xfrm>
            <a:off x="4355976" y="1988840"/>
            <a:ext cx="4104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+mn-lt"/>
              </a:rPr>
              <a:t>用“伪码”描述的</a:t>
            </a:r>
            <a:r>
              <a:rPr lang="en-US" altLang="zh-CN" sz="1400" dirty="0">
                <a:solidFill>
                  <a:srgbClr val="C00000"/>
                </a:solidFill>
                <a:latin typeface="+mn-lt"/>
              </a:rPr>
              <a:t>converging-pointer</a:t>
            </a:r>
            <a:r>
              <a:rPr lang="zh-CN" altLang="en-US" sz="1400" dirty="0">
                <a:solidFill>
                  <a:srgbClr val="C00000"/>
                </a:solidFill>
                <a:latin typeface="+mn-lt"/>
              </a:rPr>
              <a:t>算法</a:t>
            </a:r>
            <a:endParaRPr lang="en-US" altLang="zh-CN" sz="14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1400" dirty="0">
                <a:latin typeface="+mn-lt"/>
              </a:rPr>
              <a:t>输入正整数</a:t>
            </a:r>
            <a:r>
              <a:rPr lang="en-US" altLang="zh-CN" sz="1400" dirty="0">
                <a:latin typeface="+mn-lt"/>
              </a:rPr>
              <a:t>n  // </a:t>
            </a:r>
            <a:r>
              <a:rPr lang="en-US" altLang="zh-CN" sz="1400" i="1" dirty="0">
                <a:latin typeface="+mn-lt"/>
              </a:rPr>
              <a:t>n</a:t>
            </a:r>
            <a:r>
              <a:rPr lang="zh-CN" altLang="en-US" sz="1400" dirty="0">
                <a:latin typeface="+mn-lt"/>
              </a:rPr>
              <a:t>是待清洗数据序列长度</a:t>
            </a:r>
            <a:endParaRPr lang="en-US" altLang="zh-CN" sz="1400" dirty="0">
              <a:latin typeface="+mn-lt"/>
            </a:endParaRPr>
          </a:p>
          <a:p>
            <a:r>
              <a:rPr lang="zh-CN" altLang="en-US" sz="1400" dirty="0">
                <a:latin typeface="+mn-lt"/>
              </a:rPr>
              <a:t>数组</a:t>
            </a:r>
            <a:r>
              <a:rPr lang="en-US" altLang="zh-CN" sz="1400" dirty="0">
                <a:latin typeface="+mn-lt"/>
              </a:rPr>
              <a:t>data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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输入序列</a:t>
            </a:r>
            <a:endParaRPr lang="en-US" altLang="zh-CN" sz="1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zh-CN" sz="1400" dirty="0" err="1">
                <a:latin typeface="+mn-lt"/>
              </a:rPr>
              <a:t>legit</a:t>
            </a:r>
            <a:r>
              <a:rPr lang="en-US" altLang="zh-CN" sz="1400" dirty="0" err="1">
                <a:latin typeface="+mn-lt"/>
                <a:sym typeface="Symbol" panose="05050102010706020507" pitchFamily="18" charset="2"/>
              </a:rPr>
              <a:t></a:t>
            </a:r>
            <a:r>
              <a:rPr lang="en-US" altLang="zh-CN" sz="1400" i="1" dirty="0" err="1">
                <a:latin typeface="+mn-lt"/>
                <a:sym typeface="Symbol" panose="05050102010706020507" pitchFamily="18" charset="2"/>
              </a:rPr>
              <a:t>n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	// </a:t>
            </a:r>
            <a:r>
              <a:rPr lang="zh-CN" altLang="en-US" sz="1400" dirty="0">
                <a:sym typeface="Symbol" panose="05050102010706020507" pitchFamily="18" charset="2"/>
              </a:rPr>
              <a:t>有效数字计数器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legit</a:t>
            </a:r>
            <a:r>
              <a:rPr lang="zh-CN" altLang="en-US" sz="1400" dirty="0">
                <a:sym typeface="Symbol" panose="05050102010706020507" pitchFamily="18" charset="2"/>
              </a:rPr>
              <a:t>赋初值</a:t>
            </a:r>
            <a:r>
              <a:rPr lang="en-US" altLang="zh-CN" sz="1400" i="1" dirty="0">
                <a:latin typeface="+mn-lt"/>
                <a:sym typeface="Symbol" panose="05050102010706020507" pitchFamily="18" charset="2"/>
              </a:rPr>
              <a:t>n</a:t>
            </a:r>
          </a:p>
          <a:p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left0	//</a:t>
            </a:r>
            <a:r>
              <a:rPr lang="en-US" altLang="zh-CN" sz="1400" dirty="0">
                <a:sym typeface="Symbol" panose="05050102010706020507" pitchFamily="18" charset="2"/>
              </a:rPr>
              <a:t> </a:t>
            </a:r>
            <a:r>
              <a:rPr lang="zh-CN" altLang="en-US" sz="1400" dirty="0">
                <a:sym typeface="Symbol" panose="05050102010706020507" pitchFamily="18" charset="2"/>
              </a:rPr>
              <a:t>当前检查位置指针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left</a:t>
            </a:r>
            <a:r>
              <a:rPr lang="zh-CN" altLang="en-US" sz="1400" dirty="0">
                <a:sym typeface="Symbol" panose="05050102010706020507" pitchFamily="18" charset="2"/>
              </a:rPr>
              <a:t>赋初值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0</a:t>
            </a:r>
          </a:p>
          <a:p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right</a:t>
            </a:r>
            <a:r>
              <a:rPr lang="en-US" altLang="zh-CN" sz="1400" i="1" dirty="0">
                <a:latin typeface="+mn-lt"/>
                <a:sym typeface="Symbol" panose="05050102010706020507" pitchFamily="18" charset="2"/>
              </a:rPr>
              <a:t>n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-1	// </a:t>
            </a:r>
            <a:r>
              <a:rPr lang="zh-CN" altLang="en-US" sz="1400" dirty="0">
                <a:sym typeface="Symbol" panose="05050102010706020507" pitchFamily="18" charset="2"/>
              </a:rPr>
              <a:t>当前序列末位置指针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right</a:t>
            </a:r>
            <a:r>
              <a:rPr lang="zh-CN" altLang="en-US" sz="1400" dirty="0">
                <a:sym typeface="Symbol" panose="05050102010706020507" pitchFamily="18" charset="2"/>
              </a:rPr>
              <a:t>赋初值</a:t>
            </a:r>
            <a:r>
              <a:rPr lang="en-US" altLang="zh-CN" sz="1400" i="1" dirty="0">
                <a:latin typeface="+mn-lt"/>
                <a:sym typeface="Symbol" panose="05050102010706020507" pitchFamily="18" charset="2"/>
              </a:rPr>
              <a:t>n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-1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while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not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(left&gt;right) </a:t>
            </a: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do 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//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最后一次循环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left=right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</a:t>
            </a: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if 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data[left]=0 </a:t>
            </a: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then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    legitlegit-1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    data[left]data[right]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    rightright-1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</a:t>
            </a:r>
            <a:r>
              <a:rPr lang="en-US" altLang="zh-CN" sz="1400" b="1" dirty="0">
                <a:latin typeface="+mn-lt"/>
                <a:sym typeface="Symbol" panose="05050102010706020507" pitchFamily="18" charset="2"/>
              </a:rPr>
              <a:t>else</a:t>
            </a:r>
          </a:p>
          <a:p>
            <a:pPr>
              <a:spcBef>
                <a:spcPts val="0"/>
              </a:spcBef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        leftleft+1</a:t>
            </a:r>
          </a:p>
          <a:p>
            <a:pPr>
              <a:spcBef>
                <a:spcPts val="600"/>
              </a:spcBef>
            </a:pP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输出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data[0]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到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data[right]</a:t>
            </a:r>
          </a:p>
        </p:txBody>
      </p:sp>
    </p:spTree>
    <p:extLst>
      <p:ext uri="{BB962C8B-B14F-4D97-AF65-F5344CB8AC3E}">
        <p14:creationId xmlns:p14="http://schemas.microsoft.com/office/powerpoint/2010/main" val="248886930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me1">
  <a:themeElements>
    <a:clrScheme name="海上日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海上日出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海上日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1737</TotalTime>
  <Pages>0</Pages>
  <Words>2737</Words>
  <Characters>0</Characters>
  <Application>Microsoft Office PowerPoint</Application>
  <DocSecurity>0</DocSecurity>
  <PresentationFormat>全屏显示(4:3)</PresentationFormat>
  <Lines>0</Lines>
  <Paragraphs>372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STIXGeneral-Regular</vt:lpstr>
      <vt:lpstr>华文新魏</vt:lpstr>
      <vt:lpstr>华文行楷</vt:lpstr>
      <vt:lpstr>楷体</vt:lpstr>
      <vt:lpstr>宋体</vt:lpstr>
      <vt:lpstr>微软雅黑</vt:lpstr>
      <vt:lpstr>微软雅黑 Light</vt:lpstr>
      <vt:lpstr>Arial</vt:lpstr>
      <vt:lpstr>Cambria</vt:lpstr>
      <vt:lpstr>Cambria Math</vt:lpstr>
      <vt:lpstr>Eras Demi ITC</vt:lpstr>
      <vt:lpstr>Impact</vt:lpstr>
      <vt:lpstr>Times New Roman</vt:lpstr>
      <vt:lpstr>Wingdings</vt:lpstr>
      <vt:lpstr>Theme1</vt:lpstr>
      <vt:lpstr>计算机问题求解 – 论题1-6     -  如何将算法“告诉”计算机？</vt:lpstr>
      <vt:lpstr>PowerPoint 演示文稿</vt:lpstr>
      <vt:lpstr>计算机的“Native Language”</vt:lpstr>
      <vt:lpstr>von Neumann 体系结构</vt:lpstr>
      <vt:lpstr>稍稍减轻程序员的负担：汇编语言</vt:lpstr>
      <vt:lpstr>为什么我们需要“高级”语言</vt:lpstr>
      <vt:lpstr>我们期望的编程语言应该什么样？</vt:lpstr>
      <vt:lpstr>从算法到程序：数据净化问题</vt:lpstr>
      <vt:lpstr>算法描述：向程序过渡</vt:lpstr>
      <vt:lpstr>C++ 程序：核心循环部分</vt:lpstr>
      <vt:lpstr>如果要求有效数据保留原顺序</vt:lpstr>
      <vt:lpstr>PowerPoint 演示文稿</vt:lpstr>
      <vt:lpstr>自然语言的“结构”</vt:lpstr>
      <vt:lpstr>程序设计语言是人设计的</vt:lpstr>
      <vt:lpstr>程序设计语言的设计是一种“权衡”</vt:lpstr>
      <vt:lpstr>语言是“句子”的集合</vt:lpstr>
      <vt:lpstr>用正则表达式(regular expression)定义语言</vt:lpstr>
      <vt:lpstr>有限状态自动机与正则语言</vt:lpstr>
      <vt:lpstr>短语结构文法</vt:lpstr>
      <vt:lpstr>正则文法</vt:lpstr>
      <vt:lpstr>上下文无关文法</vt:lpstr>
      <vt:lpstr>关于 Semantics</vt:lpstr>
      <vt:lpstr>目前我们能做到的</vt:lpstr>
      <vt:lpstr>课外作业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Daoxu Daoxu</cp:lastModifiedBy>
  <cp:revision>96</cp:revision>
  <cp:lastPrinted>1601-01-01T00:00:00Z</cp:lastPrinted>
  <dcterms:created xsi:type="dcterms:W3CDTF">2010-10-07T02:50:25Z</dcterms:created>
  <dcterms:modified xsi:type="dcterms:W3CDTF">2022-10-23T13:54:35Z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