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8" r:id="rId2"/>
    <p:sldId id="262" r:id="rId3"/>
    <p:sldId id="263" r:id="rId4"/>
    <p:sldId id="264" r:id="rId5"/>
    <p:sldId id="265" r:id="rId6"/>
    <p:sldId id="266" r:id="rId7"/>
    <p:sldId id="267" r:id="rId8"/>
    <p:sldId id="268" r:id="rId9"/>
    <p:sldId id="269" r:id="rId10"/>
    <p:sldId id="270" r:id="rId11"/>
    <p:sldId id="271" r:id="rId12"/>
    <p:sldId id="261" r:id="rId13"/>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A4A"/>
    <a:srgbClr val="EAE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477" autoAdjust="0"/>
  </p:normalViewPr>
  <p:slideViewPr>
    <p:cSldViewPr snapToGrid="0">
      <p:cViewPr varScale="1">
        <p:scale>
          <a:sx n="68" d="100"/>
          <a:sy n="68" d="100"/>
        </p:scale>
        <p:origin x="1186" y="43"/>
      </p:cViewPr>
      <p:guideLst/>
    </p:cSldViewPr>
  </p:slideViewPr>
  <p:notesTextViewPr>
    <p:cViewPr>
      <p:scale>
        <a:sx n="3" d="2"/>
        <a:sy n="3" d="2"/>
      </p:scale>
      <p:origin x="0" y="-1483"/>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06CF4-FA77-4E71-BDBB-B62F97D48318}" type="datetimeFigureOut">
              <a:rPr lang="zh-CN" altLang="en-US" smtClean="0"/>
              <a:t>2017/12/3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EA511-84E0-4AE0-9842-AB0E10994BF1}" type="slidenum">
              <a:rPr lang="zh-CN" altLang="en-US" smtClean="0"/>
              <a:t>‹#›</a:t>
            </a:fld>
            <a:endParaRPr lang="zh-CN" altLang="en-US"/>
          </a:p>
        </p:txBody>
      </p:sp>
    </p:spTree>
    <p:extLst>
      <p:ext uri="{BB962C8B-B14F-4D97-AF65-F5344CB8AC3E}">
        <p14:creationId xmlns:p14="http://schemas.microsoft.com/office/powerpoint/2010/main" val="66011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因为序数本身就是自然数“良序性”的推广，而一个良序集中的任意两个元素都可以“比大小”（即</a:t>
            </a:r>
            <a:r>
              <a:rPr lang="en-US" altLang="zh-CN" dirty="0" err="1" smtClean="0"/>
              <a:t>a≤b</a:t>
            </a:r>
            <a:r>
              <a:rPr lang="zh-CN" altLang="en-US" dirty="0" smtClean="0"/>
              <a:t>或</a:t>
            </a:r>
            <a:r>
              <a:rPr lang="en-US" altLang="zh-CN" dirty="0" err="1" smtClean="0"/>
              <a:t>b≤a</a:t>
            </a:r>
            <a:r>
              <a:rPr lang="zh-CN" altLang="en-US" dirty="0" smtClean="0"/>
              <a:t>中必有一个为真）。，所以序数之间也是可以比大小的</a:t>
            </a:r>
          </a:p>
          <a:p>
            <a:endParaRPr lang="zh-CN" altLang="en-US" dirty="0"/>
          </a:p>
        </p:txBody>
      </p:sp>
      <p:sp>
        <p:nvSpPr>
          <p:cNvPr id="4" name="灯片编号占位符 3"/>
          <p:cNvSpPr>
            <a:spLocks noGrp="1"/>
          </p:cNvSpPr>
          <p:nvPr>
            <p:ph type="sldNum" sz="quarter" idx="10"/>
          </p:nvPr>
        </p:nvSpPr>
        <p:spPr/>
        <p:txBody>
          <a:bodyPr/>
          <a:lstStyle/>
          <a:p>
            <a:fld id="{4A7EA511-84E0-4AE0-9842-AB0E10994BF1}" type="slidenum">
              <a:rPr lang="zh-CN" altLang="en-US" smtClean="0"/>
              <a:t>4</a:t>
            </a:fld>
            <a:endParaRPr lang="zh-CN" altLang="en-US"/>
          </a:p>
        </p:txBody>
      </p:sp>
    </p:spTree>
    <p:extLst>
      <p:ext uri="{BB962C8B-B14F-4D97-AF65-F5344CB8AC3E}">
        <p14:creationId xmlns:p14="http://schemas.microsoft.com/office/powerpoint/2010/main" val="2673029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a:t>
            </a:r>
            <a:endParaRPr lang="en-US" altLang="zh-CN" dirty="0" smtClean="0"/>
          </a:p>
          <a:p>
            <a:r>
              <a:rPr lang="zh-CN" altLang="en-US" dirty="0" smtClean="0"/>
              <a:t>在开始之前，首先需要解释几个概念：</a:t>
            </a:r>
            <a:endParaRPr lang="en-US" altLang="zh-CN" dirty="0" smtClean="0"/>
          </a:p>
          <a:p>
            <a:r>
              <a:rPr lang="en-US" altLang="zh-CN" dirty="0" smtClean="0"/>
              <a:t>1. </a:t>
            </a:r>
            <a:r>
              <a:rPr lang="zh-CN" altLang="en-US" dirty="0" smtClean="0"/>
              <a:t>良序集合：良序集合是在其中所有非空子集都有一个最小元素的有序集合</a:t>
            </a:r>
            <a:endParaRPr lang="en-US" altLang="zh-CN" dirty="0" smtClean="0"/>
          </a:p>
          <a:p>
            <a:r>
              <a:rPr lang="en-US" altLang="zh-CN" dirty="0" smtClean="0"/>
              <a:t>2. </a:t>
            </a:r>
            <a:r>
              <a:rPr lang="zh-CN" altLang="en-US" dirty="0" smtClean="0"/>
              <a:t>序同构：如果我们可以把第一个集合的元素和第二个集合的元素配对起来，使得如果在第一个集合中一个元素与另一个元素</a:t>
            </a:r>
            <a:r>
              <a:rPr lang="en-US" altLang="zh-CN" dirty="0" smtClean="0"/>
              <a:t>(</a:t>
            </a:r>
            <a:r>
              <a:rPr lang="zh-CN" altLang="en-US" dirty="0" smtClean="0"/>
              <a:t>就比如是第二个元素吧</a:t>
            </a:r>
            <a:r>
              <a:rPr lang="en-US" altLang="zh-CN" dirty="0" smtClean="0"/>
              <a:t>)</a:t>
            </a:r>
            <a:r>
              <a:rPr lang="zh-CN" altLang="en-US" dirty="0" smtClean="0"/>
              <a:t>满足某种关系</a:t>
            </a:r>
            <a:r>
              <a:rPr lang="en-US" altLang="zh-CN" dirty="0" smtClean="0"/>
              <a:t>(</a:t>
            </a:r>
            <a:r>
              <a:rPr lang="zh-CN" altLang="en-US" dirty="0" smtClean="0"/>
              <a:t>比如小于</a:t>
            </a:r>
            <a:r>
              <a:rPr lang="en-US" altLang="zh-CN" dirty="0" smtClean="0"/>
              <a:t>)</a:t>
            </a:r>
            <a:r>
              <a:rPr lang="zh-CN" altLang="en-US" dirty="0" smtClean="0"/>
              <a:t>，则在第二个集合中第一个元素的配对者也小于第二个元素的配对者，反之亦然。这种一一对应叫做序同构</a:t>
            </a:r>
            <a:endParaRPr lang="en-US" altLang="zh-CN" dirty="0" smtClean="0"/>
          </a:p>
          <a:p>
            <a:r>
              <a:rPr lang="zh-CN" altLang="en-US" dirty="0" smtClean="0"/>
              <a:t>***</a:t>
            </a:r>
            <a:endParaRPr lang="en-US" altLang="zh-CN" dirty="0" smtClean="0"/>
          </a:p>
          <a:p>
            <a:r>
              <a:rPr lang="zh-CN" altLang="en-US" dirty="0" smtClean="0"/>
              <a:t>序</a:t>
            </a:r>
            <a:r>
              <a:rPr lang="zh-CN" altLang="en-US" dirty="0" smtClean="0"/>
              <a:t>类型：有序集合</a:t>
            </a:r>
            <a:r>
              <a:rPr lang="en-US" altLang="zh-CN" dirty="0" smtClean="0"/>
              <a:t>V</a:t>
            </a:r>
            <a:r>
              <a:rPr lang="zh-CN" altLang="en-US" dirty="0" smtClean="0"/>
              <a:t>的有序类型有时表示为</a:t>
            </a:r>
            <a:r>
              <a:rPr lang="en-US" altLang="zh-CN" dirty="0" err="1" smtClean="0"/>
              <a:t>ord</a:t>
            </a:r>
            <a:r>
              <a:rPr lang="zh-CN" altLang="en-US" dirty="0" smtClean="0"/>
              <a:t>（</a:t>
            </a:r>
            <a:r>
              <a:rPr lang="en-US" altLang="zh-CN" dirty="0" smtClean="0"/>
              <a:t>V</a:t>
            </a:r>
            <a:r>
              <a:rPr lang="zh-CN" altLang="en-US" dirty="0" smtClean="0"/>
              <a:t>）</a:t>
            </a:r>
          </a:p>
          <a:p>
            <a:r>
              <a:rPr lang="zh-CN" altLang="en-US" dirty="0" smtClean="0"/>
              <a:t>自然数的序类型是：</a:t>
            </a:r>
            <a:r>
              <a:rPr lang="en-US" altLang="zh-CN" dirty="0" smtClean="0"/>
              <a:t>ω</a:t>
            </a:r>
          </a:p>
          <a:p>
            <a:r>
              <a:rPr lang="zh-CN" altLang="en-US" dirty="0" smtClean="0"/>
              <a:t>例如，考虑小于</a:t>
            </a:r>
            <a:r>
              <a:rPr lang="en-US" altLang="zh-CN" dirty="0" smtClean="0"/>
              <a:t>ω·2 + 7</a:t>
            </a:r>
            <a:r>
              <a:rPr lang="zh-CN" altLang="en-US" dirty="0" smtClean="0"/>
              <a:t>的偶数序列，即：</a:t>
            </a:r>
            <a:r>
              <a:rPr lang="en-US" altLang="zh-CN" dirty="0" smtClean="0"/>
              <a:t>V = {0,2,4,6</a:t>
            </a:r>
            <a:r>
              <a:rPr lang="zh-CN" altLang="en-US" dirty="0" smtClean="0"/>
              <a:t>，</a:t>
            </a:r>
            <a:r>
              <a:rPr lang="en-US" altLang="zh-CN" dirty="0" smtClean="0"/>
              <a:t>...; ω</a:t>
            </a:r>
            <a:r>
              <a:rPr lang="zh-CN" altLang="en-US" dirty="0" smtClean="0"/>
              <a:t>，</a:t>
            </a:r>
            <a:r>
              <a:rPr lang="en-US" altLang="zh-CN" dirty="0" smtClean="0"/>
              <a:t>ω+ 2</a:t>
            </a:r>
            <a:r>
              <a:rPr lang="zh-CN" altLang="en-US" dirty="0" smtClean="0"/>
              <a:t>，</a:t>
            </a:r>
            <a:r>
              <a:rPr lang="en-US" altLang="zh-CN" dirty="0" smtClean="0"/>
              <a:t>ω+ 4</a:t>
            </a:r>
            <a:r>
              <a:rPr lang="zh-CN" altLang="en-US" dirty="0" smtClean="0"/>
              <a:t>，</a:t>
            </a:r>
            <a:r>
              <a:rPr lang="en-US" altLang="zh-CN" dirty="0" smtClean="0"/>
              <a:t>...; ω·2</a:t>
            </a:r>
            <a:r>
              <a:rPr lang="zh-CN" altLang="en-US" dirty="0" smtClean="0"/>
              <a:t>，</a:t>
            </a:r>
            <a:r>
              <a:rPr lang="en-US" altLang="zh-CN" dirty="0" smtClean="0"/>
              <a:t>ω·2 + 2</a:t>
            </a:r>
            <a:r>
              <a:rPr lang="zh-CN" altLang="en-US" dirty="0" smtClean="0"/>
              <a:t>，</a:t>
            </a:r>
            <a:r>
              <a:rPr lang="en-US" altLang="zh-CN" dirty="0" smtClean="0"/>
              <a:t>ω·2 + 4</a:t>
            </a:r>
            <a:r>
              <a:rPr lang="zh-CN" altLang="en-US" dirty="0" smtClean="0"/>
              <a:t>，</a:t>
            </a:r>
            <a:r>
              <a:rPr lang="en-US" altLang="zh-CN" dirty="0" smtClean="0"/>
              <a:t>ω·2 + 6}</a:t>
            </a:r>
            <a:r>
              <a:rPr lang="zh-CN" altLang="en-US" dirty="0" smtClean="0"/>
              <a:t>。</a:t>
            </a:r>
          </a:p>
          <a:p>
            <a:r>
              <a:rPr lang="zh-CN" altLang="en-US" dirty="0" smtClean="0"/>
              <a:t>其序类型是：</a:t>
            </a:r>
            <a:r>
              <a:rPr lang="en-US" altLang="zh-CN" dirty="0" err="1" smtClean="0"/>
              <a:t>ord</a:t>
            </a:r>
            <a:r>
              <a:rPr lang="zh-CN" altLang="en-US" dirty="0" smtClean="0"/>
              <a:t>（</a:t>
            </a:r>
            <a:r>
              <a:rPr lang="en-US" altLang="zh-CN" dirty="0" smtClean="0"/>
              <a:t>V</a:t>
            </a:r>
            <a:r>
              <a:rPr lang="zh-CN" altLang="en-US" dirty="0" smtClean="0"/>
              <a:t>）</a:t>
            </a:r>
            <a:r>
              <a:rPr lang="en-US" altLang="zh-CN" dirty="0" smtClean="0"/>
              <a:t>=ω·2 + 4 = {0,1,2,3</a:t>
            </a:r>
            <a:r>
              <a:rPr lang="zh-CN" altLang="en-US" dirty="0" smtClean="0"/>
              <a:t>，</a:t>
            </a:r>
            <a:r>
              <a:rPr lang="en-US" altLang="zh-CN" dirty="0" smtClean="0"/>
              <a:t>...; ω</a:t>
            </a:r>
            <a:r>
              <a:rPr lang="zh-CN" altLang="en-US" dirty="0" smtClean="0"/>
              <a:t>，</a:t>
            </a:r>
            <a:r>
              <a:rPr lang="en-US" altLang="zh-CN" dirty="0" smtClean="0"/>
              <a:t>ω+ 1</a:t>
            </a:r>
            <a:r>
              <a:rPr lang="zh-CN" altLang="en-US" dirty="0" smtClean="0"/>
              <a:t>，</a:t>
            </a:r>
            <a:r>
              <a:rPr lang="en-US" altLang="zh-CN" dirty="0" smtClean="0"/>
              <a:t>ω+ 2</a:t>
            </a:r>
            <a:r>
              <a:rPr lang="zh-CN" altLang="en-US" dirty="0" smtClean="0"/>
              <a:t>，</a:t>
            </a:r>
            <a:r>
              <a:rPr lang="en-US" altLang="zh-CN" dirty="0" smtClean="0"/>
              <a:t>...; ω·2</a:t>
            </a:r>
            <a:r>
              <a:rPr lang="zh-CN" altLang="en-US" dirty="0" smtClean="0"/>
              <a:t>，</a:t>
            </a:r>
            <a:r>
              <a:rPr lang="en-US" altLang="zh-CN" dirty="0" smtClean="0"/>
              <a:t>ω·2 + 1</a:t>
            </a:r>
            <a:r>
              <a:rPr lang="zh-CN" altLang="en-US" dirty="0" smtClean="0"/>
              <a:t>，</a:t>
            </a:r>
            <a:r>
              <a:rPr lang="en-US" altLang="zh-CN" dirty="0" smtClean="0"/>
              <a:t>ω·2 + 2</a:t>
            </a:r>
            <a:r>
              <a:rPr lang="zh-CN" altLang="en-US" dirty="0" smtClean="0"/>
              <a:t>，</a:t>
            </a:r>
            <a:r>
              <a:rPr lang="en-US" altLang="zh-CN" dirty="0" smtClean="0"/>
              <a:t>ω·2 + 3}</a:t>
            </a:r>
            <a:r>
              <a:rPr lang="zh-CN" altLang="en-US" dirty="0" smtClean="0"/>
              <a:t>。</a:t>
            </a:r>
            <a:endParaRPr lang="en-US" altLang="zh-CN" dirty="0" smtClean="0"/>
          </a:p>
          <a:p>
            <a:r>
              <a:rPr lang="zh-CN" altLang="en-US" dirty="0" smtClean="0"/>
              <a:t>也就是说小于</a:t>
            </a:r>
            <a:r>
              <a:rPr lang="en-US" altLang="zh-CN" dirty="0" smtClean="0"/>
              <a:t>ω·2 + 7</a:t>
            </a:r>
            <a:r>
              <a:rPr lang="zh-CN" altLang="en-US" dirty="0" smtClean="0"/>
              <a:t>的偶数序列和</a:t>
            </a:r>
            <a:r>
              <a:rPr lang="en-US" altLang="zh-CN" dirty="0" smtClean="0"/>
              <a:t>ω·2 + 4 </a:t>
            </a:r>
            <a:r>
              <a:rPr lang="zh-CN" altLang="en-US" dirty="0" smtClean="0"/>
              <a:t>之间构成了序同构，而序数</a:t>
            </a:r>
            <a:r>
              <a:rPr lang="en-US" altLang="zh-CN" dirty="0" err="1" smtClean="0"/>
              <a:t>ord</a:t>
            </a:r>
            <a:r>
              <a:rPr lang="zh-CN" altLang="en-US" dirty="0" smtClean="0"/>
              <a:t>（</a:t>
            </a:r>
            <a:r>
              <a:rPr lang="en-US" altLang="zh-CN" dirty="0" smtClean="0"/>
              <a:t>V</a:t>
            </a:r>
            <a:r>
              <a:rPr lang="zh-CN" altLang="en-US" dirty="0" smtClean="0"/>
              <a:t>）</a:t>
            </a:r>
            <a:r>
              <a:rPr lang="en-US" altLang="zh-CN" dirty="0" smtClean="0"/>
              <a:t>=ω·2 + 4</a:t>
            </a:r>
            <a:r>
              <a:rPr lang="zh-CN" altLang="en-US" dirty="0" smtClean="0"/>
              <a:t>就用来表示这所有的等价类</a:t>
            </a:r>
            <a:endParaRPr lang="en-US" altLang="zh-CN" dirty="0" smtClean="0"/>
          </a:p>
          <a:p>
            <a:r>
              <a:rPr lang="zh-CN" altLang="en-US" dirty="0" smtClean="0"/>
              <a:t>同理也可以说成这两个序列的序类型</a:t>
            </a:r>
            <a:r>
              <a:rPr lang="en-US" altLang="zh-CN" dirty="0" smtClean="0"/>
              <a:t>(</a:t>
            </a:r>
            <a:r>
              <a:rPr lang="zh-CN" altLang="en-US" dirty="0" smtClean="0"/>
              <a:t>可以通俗理解成</a:t>
            </a:r>
            <a:r>
              <a:rPr lang="en-US" altLang="zh-CN" dirty="0" smtClean="0"/>
              <a:t>”</a:t>
            </a:r>
            <a:r>
              <a:rPr lang="zh-CN" altLang="en-US" dirty="0" smtClean="0"/>
              <a:t>长度</a:t>
            </a:r>
            <a:r>
              <a:rPr lang="en-US" altLang="zh-CN" dirty="0" smtClean="0"/>
              <a:t>”</a:t>
            </a:r>
            <a:r>
              <a:rPr lang="zh-CN" altLang="en-US" dirty="0" smtClean="0"/>
              <a:t>因为要一一对应才能构成序同构嘛</a:t>
            </a:r>
            <a:r>
              <a:rPr lang="en-US" altLang="zh-CN" dirty="0" smtClean="0"/>
              <a:t>)</a:t>
            </a:r>
            <a:r>
              <a:rPr lang="zh-CN" altLang="en-US" dirty="0" smtClean="0"/>
              <a:t>是一样的，是</a:t>
            </a:r>
            <a:r>
              <a:rPr lang="en-US" altLang="zh-CN" dirty="0" smtClean="0"/>
              <a:t>ω·2 + 4</a:t>
            </a:r>
          </a:p>
          <a:p>
            <a:r>
              <a:rPr lang="zh-CN" altLang="en-US" dirty="0" smtClean="0"/>
              <a:t>在这个定义里，序数和序类型就是等价的</a:t>
            </a:r>
            <a:endParaRPr lang="zh-CN" altLang="en-US" dirty="0"/>
          </a:p>
        </p:txBody>
      </p:sp>
      <p:sp>
        <p:nvSpPr>
          <p:cNvPr id="4" name="灯片编号占位符 3"/>
          <p:cNvSpPr>
            <a:spLocks noGrp="1"/>
          </p:cNvSpPr>
          <p:nvPr>
            <p:ph type="sldNum" sz="quarter" idx="10"/>
          </p:nvPr>
        </p:nvSpPr>
        <p:spPr/>
        <p:txBody>
          <a:bodyPr/>
          <a:lstStyle/>
          <a:p>
            <a:fld id="{4A7EA511-84E0-4AE0-9842-AB0E10994BF1}" type="slidenum">
              <a:rPr lang="zh-CN" altLang="en-US" smtClean="0"/>
              <a:t>8</a:t>
            </a:fld>
            <a:endParaRPr lang="zh-CN" altLang="en-US"/>
          </a:p>
        </p:txBody>
      </p:sp>
    </p:spTree>
    <p:extLst>
      <p:ext uri="{BB962C8B-B14F-4D97-AF65-F5344CB8AC3E}">
        <p14:creationId xmlns:p14="http://schemas.microsoft.com/office/powerpoint/2010/main" val="320463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那我们再来看</a:t>
            </a:r>
            <a:r>
              <a:rPr lang="en-US" altLang="zh-CN" dirty="0" smtClean="0"/>
              <a:t>Ω</a:t>
            </a:r>
            <a:r>
              <a:rPr lang="zh-CN" altLang="en-US" dirty="0" smtClean="0"/>
              <a:t>本身，他是不是序数呢？</a:t>
            </a:r>
            <a:endParaRPr lang="en-US" altLang="zh-CN" dirty="0" smtClean="0"/>
          </a:p>
          <a:p>
            <a:r>
              <a:rPr lang="zh-CN" altLang="en-US" dirty="0" smtClean="0"/>
              <a:t>毫无疑问，他是小于</a:t>
            </a:r>
            <a:r>
              <a:rPr lang="en-US" altLang="zh-CN" dirty="0" smtClean="0"/>
              <a:t>Ω</a:t>
            </a:r>
            <a:r>
              <a:rPr lang="zh-CN" altLang="en-US" dirty="0" smtClean="0"/>
              <a:t>的所有等价类的序类型，之前说过了序类型跟序数是等价的，所以</a:t>
            </a:r>
            <a:r>
              <a:rPr lang="en-US" altLang="zh-CN" dirty="0" smtClean="0"/>
              <a:t>Ω</a:t>
            </a:r>
            <a:r>
              <a:rPr lang="zh-CN" altLang="en-US" dirty="0" smtClean="0"/>
              <a:t>也是序数</a:t>
            </a:r>
            <a:endParaRPr lang="en-US" altLang="zh-CN" dirty="0" smtClean="0"/>
          </a:p>
          <a:p>
            <a:r>
              <a:rPr lang="zh-CN" altLang="en-US" dirty="0" smtClean="0"/>
              <a:t>但是</a:t>
            </a:r>
            <a:r>
              <a:rPr lang="en-US" altLang="zh-CN" dirty="0" smtClean="0"/>
              <a:t>Ω</a:t>
            </a:r>
            <a:r>
              <a:rPr lang="zh-CN" altLang="en-US" dirty="0" smtClean="0"/>
              <a:t>已经定义为了是所有序数的集合，而被</a:t>
            </a:r>
            <a:r>
              <a:rPr lang="en-US" altLang="zh-CN" dirty="0" smtClean="0"/>
              <a:t>Ω</a:t>
            </a:r>
            <a:r>
              <a:rPr lang="zh-CN" altLang="en-US" dirty="0" smtClean="0"/>
              <a:t>包含的条件是小于</a:t>
            </a:r>
            <a:r>
              <a:rPr lang="en-US" altLang="zh-CN" dirty="0" smtClean="0"/>
              <a:t>Ω(</a:t>
            </a:r>
            <a:r>
              <a:rPr lang="zh-CN" altLang="en-US" dirty="0" smtClean="0"/>
              <a:t>序类型为</a:t>
            </a:r>
            <a:r>
              <a:rPr lang="en-US" altLang="zh-CN" dirty="0" smtClean="0"/>
              <a:t>Ω)</a:t>
            </a:r>
          </a:p>
          <a:p>
            <a:r>
              <a:rPr lang="zh-CN" altLang="en-US" dirty="0" smtClean="0"/>
              <a:t>明显</a:t>
            </a:r>
            <a:r>
              <a:rPr lang="en-US" altLang="zh-CN" dirty="0" smtClean="0"/>
              <a:t>Ω</a:t>
            </a:r>
            <a:r>
              <a:rPr lang="zh-CN" altLang="en-US" dirty="0" smtClean="0"/>
              <a:t>自身严格不小于</a:t>
            </a:r>
            <a:r>
              <a:rPr lang="en-US" altLang="zh-CN" dirty="0" smtClean="0"/>
              <a:t>Ω</a:t>
            </a:r>
            <a:r>
              <a:rPr lang="zh-CN" altLang="en-US" dirty="0" smtClean="0"/>
              <a:t>，它的序类型也当然不可能是</a:t>
            </a:r>
            <a:r>
              <a:rPr lang="en-US" altLang="zh-CN" dirty="0" smtClean="0"/>
              <a:t>Ω</a:t>
            </a:r>
            <a:r>
              <a:rPr lang="zh-CN" altLang="en-US" dirty="0" smtClean="0"/>
              <a:t>，</a:t>
            </a:r>
            <a:endParaRPr lang="en-US" altLang="zh-CN" dirty="0" smtClean="0"/>
          </a:p>
          <a:p>
            <a:r>
              <a:rPr lang="zh-CN" altLang="en-US" dirty="0" smtClean="0"/>
              <a:t>这就跟之前的一样了，</a:t>
            </a:r>
            <a:endParaRPr lang="en-US" altLang="zh-CN" dirty="0" smtClean="0"/>
          </a:p>
          <a:p>
            <a:r>
              <a:rPr lang="zh-CN" altLang="en-US" dirty="0" smtClean="0"/>
              <a:t>根据</a:t>
            </a:r>
            <a:r>
              <a:rPr lang="en-US" altLang="zh-CN" dirty="0" smtClean="0"/>
              <a:t>Ω</a:t>
            </a:r>
            <a:r>
              <a:rPr lang="zh-CN" altLang="en-US" dirty="0" smtClean="0"/>
              <a:t>的定义，他应该属于自身</a:t>
            </a:r>
            <a:endParaRPr lang="en-US" altLang="zh-CN" dirty="0" smtClean="0"/>
          </a:p>
          <a:p>
            <a:r>
              <a:rPr lang="zh-CN" altLang="en-US" dirty="0" smtClean="0"/>
              <a:t>而根据朴素集合论中序数的定义，他又不能属于自身，所以肯定是哪里出了问题</a:t>
            </a:r>
            <a:endParaRPr lang="zh-CN" altLang="en-US" dirty="0"/>
          </a:p>
        </p:txBody>
      </p:sp>
      <p:sp>
        <p:nvSpPr>
          <p:cNvPr id="4" name="灯片编号占位符 3"/>
          <p:cNvSpPr>
            <a:spLocks noGrp="1"/>
          </p:cNvSpPr>
          <p:nvPr>
            <p:ph type="sldNum" sz="quarter" idx="10"/>
          </p:nvPr>
        </p:nvSpPr>
        <p:spPr/>
        <p:txBody>
          <a:bodyPr/>
          <a:lstStyle/>
          <a:p>
            <a:fld id="{4A7EA511-84E0-4AE0-9842-AB0E10994BF1}" type="slidenum">
              <a:rPr lang="zh-CN" altLang="en-US" smtClean="0"/>
              <a:t>9</a:t>
            </a:fld>
            <a:endParaRPr lang="zh-CN" altLang="en-US"/>
          </a:p>
        </p:txBody>
      </p:sp>
    </p:spTree>
    <p:extLst>
      <p:ext uri="{BB962C8B-B14F-4D97-AF65-F5344CB8AC3E}">
        <p14:creationId xmlns:p14="http://schemas.microsoft.com/office/powerpoint/2010/main" val="4144426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如何规避序数定义和集合定义之间的矛盾呢？</a:t>
            </a:r>
            <a:endParaRPr lang="en-US" altLang="zh-CN" dirty="0" smtClean="0"/>
          </a:p>
          <a:p>
            <a:r>
              <a:rPr lang="zh-CN" altLang="en-US" dirty="0" smtClean="0"/>
              <a:t>就像之前展示的，两种对于序数的定义都不可避免的与集合定义之间产生了矛盾，</a:t>
            </a:r>
            <a:endParaRPr lang="en-US" altLang="zh-CN" dirty="0" smtClean="0"/>
          </a:p>
          <a:p>
            <a:r>
              <a:rPr lang="zh-CN" altLang="en-US" dirty="0" smtClean="0"/>
              <a:t>所以这种集合的定义是存在弊端的，</a:t>
            </a:r>
            <a:endParaRPr lang="en-US" altLang="zh-CN" dirty="0" smtClean="0"/>
          </a:p>
          <a:p>
            <a:r>
              <a:rPr lang="zh-CN" altLang="en-US" dirty="0" smtClean="0"/>
              <a:t>数学家在此基础上提出了公理化集合论，</a:t>
            </a:r>
            <a:endParaRPr lang="en-US" altLang="zh-CN" dirty="0" smtClean="0"/>
          </a:p>
          <a:p>
            <a:r>
              <a:rPr lang="zh-CN" altLang="en-US" dirty="0" smtClean="0"/>
              <a:t>这不是这次</a:t>
            </a:r>
            <a:r>
              <a:rPr lang="en-US" altLang="zh-CN" dirty="0" smtClean="0"/>
              <a:t>open topic</a:t>
            </a:r>
            <a:r>
              <a:rPr lang="zh-CN" altLang="en-US" dirty="0" smtClean="0"/>
              <a:t>的主要讨论内容，要讲的序数悖论前面已经讲完了，</a:t>
            </a:r>
            <a:endParaRPr lang="en-US" altLang="zh-CN" dirty="0" smtClean="0"/>
          </a:p>
          <a:p>
            <a:r>
              <a:rPr lang="zh-CN" altLang="en-US" dirty="0" smtClean="0"/>
              <a:t>但是老师既然给了两个星期准备，我就想不妨多讲一点，以飨读者</a:t>
            </a:r>
            <a:endParaRPr lang="en-US" altLang="zh-CN" dirty="0" smtClean="0"/>
          </a:p>
          <a:p>
            <a:r>
              <a:rPr lang="zh-CN" altLang="en-US" dirty="0" smtClean="0"/>
              <a:t>******************************</a:t>
            </a:r>
            <a:endParaRPr lang="en-US" altLang="zh-CN" dirty="0" smtClean="0"/>
          </a:p>
          <a:p>
            <a:r>
              <a:rPr lang="zh-CN" altLang="en-US" sz="1200" b="1" i="0" kern="1200" dirty="0" smtClean="0">
                <a:solidFill>
                  <a:schemeClr val="tx1"/>
                </a:solidFill>
                <a:effectLst/>
                <a:latin typeface="+mn-lt"/>
                <a:ea typeface="+mn-ea"/>
                <a:cs typeface="+mn-cs"/>
              </a:rPr>
              <a:t>原子公式</a:t>
            </a:r>
            <a:r>
              <a:rPr lang="zh-CN" altLang="en-US" sz="1200" b="0" i="0" kern="1200" dirty="0" smtClean="0">
                <a:solidFill>
                  <a:schemeClr val="tx1"/>
                </a:solidFill>
                <a:effectLst/>
                <a:latin typeface="+mn-lt"/>
                <a:ea typeface="+mn-ea"/>
                <a:cs typeface="+mn-cs"/>
              </a:rPr>
              <a:t>（英语：</a:t>
            </a:r>
            <a:r>
              <a:rPr lang="en-US" altLang="zh-CN" sz="1200" b="1" i="0" kern="1200" dirty="0" smtClean="0">
                <a:solidFill>
                  <a:schemeClr val="tx1"/>
                </a:solidFill>
                <a:effectLst/>
                <a:latin typeface="+mn-lt"/>
                <a:ea typeface="+mn-ea"/>
                <a:cs typeface="+mn-cs"/>
              </a:rPr>
              <a:t>Atomic formula</a:t>
            </a:r>
            <a:r>
              <a:rPr lang="zh-CN" altLang="en-US" sz="1200" b="0" i="0" kern="1200" dirty="0" smtClean="0">
                <a:solidFill>
                  <a:schemeClr val="tx1"/>
                </a:solidFill>
                <a:effectLst/>
                <a:latin typeface="+mn-lt"/>
                <a:ea typeface="+mn-ea"/>
                <a:cs typeface="+mn-cs"/>
              </a:rPr>
              <a:t>）或</a:t>
            </a:r>
            <a:r>
              <a:rPr lang="zh-CN" altLang="en-US" sz="1200" b="1" i="0" kern="1200" dirty="0" smtClean="0">
                <a:solidFill>
                  <a:schemeClr val="tx1"/>
                </a:solidFill>
                <a:effectLst/>
                <a:latin typeface="+mn-lt"/>
                <a:ea typeface="+mn-ea"/>
                <a:cs typeface="+mn-cs"/>
              </a:rPr>
              <a:t>原子</a:t>
            </a:r>
            <a:r>
              <a:rPr lang="zh-CN" altLang="en-US" sz="1200" b="0" i="0" kern="1200" dirty="0" smtClean="0">
                <a:solidFill>
                  <a:schemeClr val="tx1"/>
                </a:solidFill>
                <a:effectLst/>
                <a:latin typeface="+mn-lt"/>
                <a:ea typeface="+mn-ea"/>
                <a:cs typeface="+mn-cs"/>
              </a:rPr>
              <a:t>是没有</a:t>
            </a:r>
            <a:r>
              <a:rPr lang="zh-CN" altLang="en-US" sz="1200" b="0" i="0" u="none" strike="noStrike" kern="1200" dirty="0" smtClean="0">
                <a:solidFill>
                  <a:schemeClr val="tx1"/>
                </a:solidFill>
                <a:effectLst/>
                <a:latin typeface="+mn-lt"/>
                <a:ea typeface="+mn-ea"/>
                <a:cs typeface="+mn-cs"/>
              </a:rPr>
              <a:t>子公式</a:t>
            </a:r>
            <a:r>
              <a:rPr lang="zh-CN" altLang="en-US" sz="1200" b="0" i="0" kern="1200" dirty="0" smtClean="0">
                <a:solidFill>
                  <a:schemeClr val="tx1"/>
                </a:solidFill>
                <a:effectLst/>
                <a:latin typeface="+mn-lt"/>
                <a:ea typeface="+mn-ea"/>
                <a:cs typeface="+mn-cs"/>
              </a:rPr>
              <a:t>的</a:t>
            </a:r>
            <a:r>
              <a:rPr lang="zh-CN" altLang="en-US" sz="1200" b="0" i="0" u="none" strike="noStrike" kern="1200" dirty="0" smtClean="0">
                <a:solidFill>
                  <a:schemeClr val="tx1"/>
                </a:solidFill>
                <a:effectLst/>
                <a:latin typeface="+mn-lt"/>
                <a:ea typeface="+mn-ea"/>
                <a:cs typeface="+mn-cs"/>
              </a:rPr>
              <a:t>公式</a:t>
            </a:r>
            <a:r>
              <a:rPr lang="zh-CN" altLang="en-US" sz="1200" b="0" i="0" kern="1200" dirty="0" smtClean="0">
                <a:solidFill>
                  <a:schemeClr val="tx1"/>
                </a:solidFill>
                <a:effectLst/>
                <a:latin typeface="+mn-lt"/>
                <a:ea typeface="+mn-ea"/>
                <a:cs typeface="+mn-cs"/>
              </a:rPr>
              <a:t>。</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原子公式是在逻辑系统中</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最小</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的公式。</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从原子公式制作的公式是</a:t>
            </a:r>
            <a:r>
              <a:rPr lang="zh-CN" altLang="en-US" sz="1200" b="0" i="0" u="none" strike="noStrike" kern="1200" dirty="0" smtClean="0">
                <a:solidFill>
                  <a:schemeClr val="tx1"/>
                </a:solidFill>
                <a:effectLst/>
                <a:latin typeface="+mn-lt"/>
                <a:ea typeface="+mn-ea"/>
                <a:cs typeface="+mn-cs"/>
              </a:rPr>
              <a:t>复合公式</a:t>
            </a:r>
            <a:r>
              <a:rPr lang="zh-CN" altLang="en-US" sz="1200" b="0" i="0" kern="1200" dirty="0" smtClean="0">
                <a:solidFill>
                  <a:schemeClr val="tx1"/>
                </a:solidFill>
                <a:effectLst/>
                <a:latin typeface="+mn-lt"/>
                <a:ea typeface="+mn-ea"/>
                <a:cs typeface="+mn-cs"/>
              </a:rPr>
              <a:t>。</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比如，从简单的原子公式</a:t>
            </a:r>
            <a:r>
              <a:rPr lang="en-US" altLang="zh-CN" sz="1200" b="0" i="1" kern="1200" dirty="0" smtClean="0">
                <a:solidFill>
                  <a:schemeClr val="tx1"/>
                </a:solidFill>
                <a:effectLst/>
                <a:latin typeface="+mn-lt"/>
                <a:ea typeface="+mn-ea"/>
                <a:cs typeface="+mn-cs"/>
              </a:rPr>
              <a:t>p</a:t>
            </a:r>
            <a:r>
              <a:rPr lang="zh-CN" altLang="en-US"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q</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和 </a:t>
            </a:r>
            <a:r>
              <a:rPr lang="en-US" altLang="zh-CN" sz="1200" b="0" i="1" kern="1200" dirty="0" smtClean="0">
                <a:solidFill>
                  <a:schemeClr val="tx1"/>
                </a:solidFill>
                <a:effectLst/>
                <a:latin typeface="+mn-lt"/>
                <a:ea typeface="+mn-ea"/>
                <a:cs typeface="+mn-cs"/>
              </a:rPr>
              <a:t>r</a:t>
            </a:r>
            <a:r>
              <a:rPr lang="en-US"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和我们的构造规则构造出 </a:t>
            </a:r>
            <a:r>
              <a:rPr lang="en-US" altLang="zh-CN" sz="1200" b="0" i="0" kern="1200" dirty="0" smtClean="0">
                <a:solidFill>
                  <a:schemeClr val="tx1"/>
                </a:solidFill>
                <a:effectLst/>
                <a:latin typeface="+mn-lt"/>
                <a:ea typeface="+mn-ea"/>
                <a:cs typeface="+mn-cs"/>
              </a:rPr>
              <a:t>((</a:t>
            </a:r>
            <a:r>
              <a:rPr lang="en-US" altLang="zh-CN" sz="1200" b="0" i="1" kern="1200" dirty="0" smtClean="0">
                <a:solidFill>
                  <a:schemeClr val="tx1"/>
                </a:solidFill>
                <a:effectLst/>
                <a:latin typeface="+mn-lt"/>
                <a:ea typeface="+mn-ea"/>
                <a:cs typeface="+mn-cs"/>
              </a:rPr>
              <a:t>p</a:t>
            </a:r>
            <a:r>
              <a:rPr lang="en-US" altLang="zh-CN" sz="1200" b="0" i="0" kern="1200" dirty="0" smtClean="0">
                <a:solidFill>
                  <a:schemeClr val="tx1"/>
                </a:solidFill>
                <a:effectLst/>
                <a:latin typeface="+mn-lt"/>
                <a:ea typeface="+mn-ea"/>
                <a:cs typeface="+mn-cs"/>
              </a:rPr>
              <a:t> ∧ ¬(</a:t>
            </a:r>
            <a:r>
              <a:rPr lang="en-US" altLang="zh-CN" sz="1200" b="0" i="1" kern="1200" dirty="0" smtClean="0">
                <a:solidFill>
                  <a:schemeClr val="tx1"/>
                </a:solidFill>
                <a:effectLst/>
                <a:latin typeface="+mn-lt"/>
                <a:ea typeface="+mn-ea"/>
                <a:cs typeface="+mn-cs"/>
              </a:rPr>
              <a:t>q</a:t>
            </a:r>
            <a:r>
              <a:rPr lang="en-US" altLang="zh-CN" sz="1200" b="0" i="0" kern="1200" dirty="0" smtClean="0">
                <a:solidFill>
                  <a:schemeClr val="tx1"/>
                </a:solidFill>
                <a:effectLst/>
                <a:latin typeface="+mn-lt"/>
                <a:ea typeface="+mn-ea"/>
                <a:cs typeface="+mn-cs"/>
              </a:rPr>
              <a:t> ⇒ </a:t>
            </a:r>
            <a:r>
              <a:rPr lang="en-US" altLang="zh-CN" sz="1200" b="0" i="1" kern="1200" dirty="0" smtClean="0">
                <a:solidFill>
                  <a:schemeClr val="tx1"/>
                </a:solidFill>
                <a:effectLst/>
                <a:latin typeface="+mn-lt"/>
                <a:ea typeface="+mn-ea"/>
                <a:cs typeface="+mn-cs"/>
              </a:rPr>
              <a:t>r</a:t>
            </a:r>
            <a:r>
              <a:rPr lang="en-US" altLang="zh-CN" sz="1200" b="0" i="0" kern="1200" dirty="0" smtClean="0">
                <a:solidFill>
                  <a:schemeClr val="tx1"/>
                </a:solidFill>
                <a:effectLst/>
                <a:latin typeface="+mn-lt"/>
                <a:ea typeface="+mn-ea"/>
                <a:cs typeface="+mn-cs"/>
              </a:rPr>
              <a:t>)) ∨ ¬</a:t>
            </a:r>
            <a:r>
              <a:rPr lang="en-US" altLang="zh-CN" sz="1200" b="0" i="1" kern="1200" dirty="0" smtClean="0">
                <a:solidFill>
                  <a:schemeClr val="tx1"/>
                </a:solidFill>
                <a:effectLst/>
                <a:latin typeface="+mn-lt"/>
                <a:ea typeface="+mn-ea"/>
                <a:cs typeface="+mn-cs"/>
              </a:rPr>
              <a:t>p</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a:t>
            </a:r>
            <a:endParaRPr lang="en-US" altLang="zh-CN" dirty="0" smtClean="0"/>
          </a:p>
        </p:txBody>
      </p:sp>
      <p:sp>
        <p:nvSpPr>
          <p:cNvPr id="4" name="灯片编号占位符 3"/>
          <p:cNvSpPr>
            <a:spLocks noGrp="1"/>
          </p:cNvSpPr>
          <p:nvPr>
            <p:ph type="sldNum" sz="quarter" idx="10"/>
          </p:nvPr>
        </p:nvSpPr>
        <p:spPr/>
        <p:txBody>
          <a:bodyPr/>
          <a:lstStyle/>
          <a:p>
            <a:fld id="{4A7EA511-84E0-4AE0-9842-AB0E10994BF1}" type="slidenum">
              <a:rPr lang="zh-CN" altLang="en-US" smtClean="0"/>
              <a:t>10</a:t>
            </a:fld>
            <a:endParaRPr lang="zh-CN" altLang="en-US"/>
          </a:p>
        </p:txBody>
      </p:sp>
    </p:spTree>
    <p:extLst>
      <p:ext uri="{BB962C8B-B14F-4D97-AF65-F5344CB8AC3E}">
        <p14:creationId xmlns:p14="http://schemas.microsoft.com/office/powerpoint/2010/main" val="390087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打个类型的比方</a:t>
            </a:r>
            <a:r>
              <a:rPr lang="en-US" altLang="zh-CN" dirty="0" smtClean="0"/>
              <a:t>{{1}}</a:t>
            </a:r>
            <a:r>
              <a:rPr lang="zh-CN" altLang="en-US" dirty="0" smtClean="0"/>
              <a:t>和</a:t>
            </a:r>
            <a:r>
              <a:rPr lang="en-US" altLang="zh-CN" dirty="0" smtClean="0"/>
              <a:t>{{{1}}}</a:t>
            </a:r>
            <a:r>
              <a:rPr lang="zh-CN" altLang="en-US" dirty="0" smtClean="0"/>
              <a:t>在新基础集合论中就不是一个类型的</a:t>
            </a:r>
            <a:endParaRPr lang="en-US" altLang="zh-CN" dirty="0" smtClean="0"/>
          </a:p>
          <a:p>
            <a:r>
              <a:rPr lang="zh-CN" altLang="en-US" dirty="0" smtClean="0"/>
              <a:t>后者的类型比前者要高</a:t>
            </a:r>
            <a:endParaRPr lang="en-US" altLang="zh-CN" dirty="0" smtClean="0"/>
          </a:p>
          <a:p>
            <a:r>
              <a:rPr lang="zh-CN" altLang="en-US" dirty="0" smtClean="0"/>
              <a:t>前者是后者的一个参数</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smtClean="0">
                <a:solidFill>
                  <a:schemeClr val="tx1"/>
                </a:solidFill>
                <a:effectLst/>
                <a:latin typeface="+mn-lt"/>
                <a:ea typeface="+mn-ea"/>
                <a:cs typeface="+mn-cs"/>
              </a:rPr>
              <a:t>因此类型齐平有序对的类型比它的参数的类型高</a:t>
            </a:r>
            <a:r>
              <a:rPr lang="en-US" altLang="zh-CN" sz="1200" b="0" i="0" kern="1200" dirty="0" smtClean="0">
                <a:solidFill>
                  <a:schemeClr val="tx1"/>
                </a:solidFill>
                <a:effectLst/>
                <a:latin typeface="+mn-lt"/>
                <a:ea typeface="+mn-ea"/>
                <a:cs typeface="+mn-cs"/>
              </a:rPr>
              <a:t>1</a:t>
            </a:r>
            <a:endParaRPr lang="zh-CN" altLang="en-US" dirty="0" smtClean="0"/>
          </a:p>
          <a:p>
            <a:r>
              <a:rPr lang="zh-CN" altLang="en-US" dirty="0" smtClean="0"/>
              <a:t>****************************************************</a:t>
            </a:r>
            <a:endParaRPr lang="en-US" altLang="zh-CN" dirty="0" smtClean="0"/>
          </a:p>
          <a:p>
            <a:r>
              <a:rPr lang="zh-CN" altLang="en-US" dirty="0" smtClean="0"/>
              <a:t>再来看</a:t>
            </a:r>
            <a:r>
              <a:rPr lang="zh-CN" altLang="en-US" dirty="0" smtClean="0">
                <a:latin typeface="华文楷体" panose="02010600040101010101" pitchFamily="2" charset="-122"/>
                <a:ea typeface="华文楷体" panose="02010600040101010101" pitchFamily="2" charset="-122"/>
              </a:rPr>
              <a:t>布拉利</a:t>
            </a:r>
            <a:r>
              <a:rPr lang="en-US" altLang="zh-CN" dirty="0" smtClean="0">
                <a:latin typeface="华文楷体" panose="02010600040101010101" pitchFamily="2" charset="-122"/>
                <a:ea typeface="华文楷体" panose="02010600040101010101" pitchFamily="2" charset="-122"/>
              </a:rPr>
              <a:t>-</a:t>
            </a:r>
            <a:r>
              <a:rPr lang="zh-CN" altLang="en-US" dirty="0" smtClean="0">
                <a:latin typeface="华文楷体" panose="02010600040101010101" pitchFamily="2" charset="-122"/>
                <a:ea typeface="华文楷体" panose="02010600040101010101" pitchFamily="2" charset="-122"/>
              </a:rPr>
              <a:t>福尔蒂悖论</a:t>
            </a:r>
            <a:endParaRPr lang="en-US" altLang="zh-CN" dirty="0" smtClean="0">
              <a:latin typeface="华文楷体" panose="02010600040101010101" pitchFamily="2" charset="-122"/>
              <a:ea typeface="华文楷体" panose="02010600040101010101" pitchFamily="2" charset="-122"/>
            </a:endParaRPr>
          </a:p>
          <a:p>
            <a:r>
              <a:rPr lang="zh-CN" altLang="en-US" sz="1200" b="0" i="0" kern="1200" dirty="0" smtClean="0">
                <a:solidFill>
                  <a:schemeClr val="tx1"/>
                </a:solidFill>
                <a:effectLst/>
                <a:latin typeface="+mn-lt"/>
                <a:ea typeface="+mn-ea"/>
                <a:cs typeface="+mn-cs"/>
              </a:rPr>
              <a:t>小于一个给定序数</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的序数们上的自然次序的序类型是</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自身。</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但是这意味着</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是小于</a:t>
            </a:r>
            <a:r>
              <a:rPr lang="en-US" altLang="zh-CN" sz="1200" b="0" i="0" kern="1200" dirty="0" smtClean="0">
                <a:solidFill>
                  <a:schemeClr val="tx1"/>
                </a:solidFill>
                <a:effectLst/>
                <a:latin typeface="+mn-lt"/>
                <a:ea typeface="+mn-ea"/>
                <a:cs typeface="+mn-cs"/>
              </a:rPr>
              <a:t>Ω </a:t>
            </a:r>
            <a:r>
              <a:rPr lang="zh-CN" altLang="en-US" sz="1200" b="0" i="0" kern="1200" dirty="0" smtClean="0">
                <a:solidFill>
                  <a:schemeClr val="tx1"/>
                </a:solidFill>
                <a:effectLst/>
                <a:latin typeface="+mn-lt"/>
                <a:ea typeface="+mn-ea"/>
                <a:cs typeface="+mn-cs"/>
              </a:rPr>
              <a:t>的序数们的序类型，他自身是一个序类型，</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因此它严格小于所有序数的序类型</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但是通过定义，后者是</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自身</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即自己小于自己</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a:t>
            </a:r>
            <a:endParaRPr lang="en-US" altLang="zh-CN" dirty="0" smtClean="0">
              <a:latin typeface="华文楷体" panose="02010600040101010101" pitchFamily="2" charset="-122"/>
              <a:ea typeface="华文楷体" panose="02010600040101010101" pitchFamily="2" charset="-122"/>
            </a:endParaRPr>
          </a:p>
          <a:p>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是由</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通过某种层化公式得到的，因此它的类型比</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要高</a:t>
            </a:r>
            <a:r>
              <a:rPr lang="en-US" altLang="zh-CN" dirty="0" smtClean="0">
                <a:latin typeface="华文楷体" panose="02010600040101010101" pitchFamily="2" charset="-122"/>
                <a:ea typeface="华文楷体" panose="02010600040101010101" pitchFamily="2" charset="-122"/>
              </a:rPr>
              <a:t>1</a:t>
            </a:r>
          </a:p>
          <a:p>
            <a:r>
              <a:rPr lang="zh-CN" altLang="en-US" dirty="0" smtClean="0">
                <a:latin typeface="华文楷体" panose="02010600040101010101" pitchFamily="2" charset="-122"/>
                <a:ea typeface="华文楷体" panose="02010600040101010101" pitchFamily="2" charset="-122"/>
              </a:rPr>
              <a:t>但是通过序数的定义可以看出，</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的序数实际上是一种库拉托夫斯基对，它比自身的参数</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要高</a:t>
            </a:r>
            <a:r>
              <a:rPr lang="en-US" altLang="zh-CN" dirty="0" smtClean="0">
                <a:latin typeface="华文楷体" panose="02010600040101010101" pitchFamily="2" charset="-122"/>
                <a:ea typeface="华文楷体" panose="02010600040101010101" pitchFamily="2" charset="-122"/>
              </a:rPr>
              <a:t>3</a:t>
            </a:r>
          </a:p>
          <a:p>
            <a:r>
              <a:rPr lang="zh-CN" altLang="en-US" sz="1200" b="0" i="0" kern="1200" dirty="0" smtClean="0">
                <a:solidFill>
                  <a:schemeClr val="tx1"/>
                </a:solidFill>
                <a:effectLst/>
                <a:latin typeface="+mn-lt"/>
                <a:ea typeface="+mn-ea"/>
                <a:cs typeface="+mn-cs"/>
              </a:rPr>
              <a:t>所以得出在小于</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的序数们上的自然次序的序类型的类型比</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的类型高</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即小于</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的所有序数的序类型不为</a:t>
            </a:r>
            <a:r>
              <a:rPr lang="en-US" altLang="zh-CN" sz="1200" b="0" i="0" kern="1200" dirty="0" smtClean="0">
                <a:solidFill>
                  <a:schemeClr val="tx1"/>
                </a:solidFill>
                <a:effectLst/>
                <a:latin typeface="+mn-lt"/>
                <a:ea typeface="+mn-ea"/>
                <a:cs typeface="+mn-cs"/>
              </a:rPr>
              <a:t>Ω</a:t>
            </a:r>
          </a:p>
          <a:p>
            <a:r>
              <a:rPr lang="zh-CN" altLang="en-US" sz="1200" b="0" i="0" kern="1200" dirty="0" smtClean="0">
                <a:solidFill>
                  <a:schemeClr val="tx1"/>
                </a:solidFill>
                <a:effectLst/>
                <a:latin typeface="+mn-lt"/>
                <a:ea typeface="+mn-ea"/>
                <a:cs typeface="+mn-cs"/>
              </a:rPr>
              <a:t>而这个由所有小于</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的序数生成的序数被包括在</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中，</a:t>
            </a:r>
            <a:r>
              <a:rPr lang="en-US" altLang="zh-CN" sz="1200" b="0" i="0" kern="1200" dirty="0" smtClean="0">
                <a:solidFill>
                  <a:schemeClr val="tx1"/>
                </a:solidFill>
                <a:effectLst/>
                <a:latin typeface="+mn-lt"/>
                <a:ea typeface="+mn-ea"/>
                <a:cs typeface="+mn-cs"/>
              </a:rPr>
              <a:t>Ω</a:t>
            </a:r>
            <a:r>
              <a:rPr lang="zh-CN" altLang="en-US" sz="1200" b="0" i="0" kern="1200" dirty="0" smtClean="0">
                <a:solidFill>
                  <a:schemeClr val="tx1"/>
                </a:solidFill>
                <a:effectLst/>
                <a:latin typeface="+mn-lt"/>
                <a:ea typeface="+mn-ea"/>
                <a:cs typeface="+mn-cs"/>
              </a:rPr>
              <a:t>即为所有序数的集合</a:t>
            </a:r>
            <a:endParaRPr lang="en-US" altLang="zh-CN" dirty="0" smtClean="0">
              <a:latin typeface="华文楷体" panose="02010600040101010101" pitchFamily="2" charset="-122"/>
              <a:ea typeface="华文楷体" panose="02010600040101010101" pitchFamily="2" charset="-122"/>
            </a:endParaRPr>
          </a:p>
        </p:txBody>
      </p:sp>
      <p:sp>
        <p:nvSpPr>
          <p:cNvPr id="4" name="灯片编号占位符 3"/>
          <p:cNvSpPr>
            <a:spLocks noGrp="1"/>
          </p:cNvSpPr>
          <p:nvPr>
            <p:ph type="sldNum" sz="quarter" idx="10"/>
          </p:nvPr>
        </p:nvSpPr>
        <p:spPr/>
        <p:txBody>
          <a:bodyPr/>
          <a:lstStyle/>
          <a:p>
            <a:fld id="{4A7EA511-84E0-4AE0-9842-AB0E10994BF1}" type="slidenum">
              <a:rPr lang="zh-CN" altLang="en-US" smtClean="0"/>
              <a:t>11</a:t>
            </a:fld>
            <a:endParaRPr lang="zh-CN" altLang="en-US"/>
          </a:p>
        </p:txBody>
      </p:sp>
    </p:spTree>
    <p:extLst>
      <p:ext uri="{BB962C8B-B14F-4D97-AF65-F5344CB8AC3E}">
        <p14:creationId xmlns:p14="http://schemas.microsoft.com/office/powerpoint/2010/main" val="327419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669925" y="4750438"/>
            <a:ext cx="6251063" cy="558799"/>
          </a:xfrm>
        </p:spPr>
        <p:txBody>
          <a:bodyPr anchor="t">
            <a:normAutofit/>
          </a:bodyPr>
          <a:lstStyle>
            <a:lvl1pPr marL="0" indent="0" algn="l">
              <a:buNone/>
              <a:defRPr sz="16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9802" name="标题 1"/>
          <p:cNvSpPr>
            <a:spLocks noGrp="1"/>
          </p:cNvSpPr>
          <p:nvPr userDrawn="1">
            <p:ph type="ctrTitle"/>
          </p:nvPr>
        </p:nvSpPr>
        <p:spPr>
          <a:xfrm>
            <a:off x="669925" y="3684477"/>
            <a:ext cx="6251063" cy="1035317"/>
          </a:xfrm>
        </p:spPr>
        <p:txBody>
          <a:bodyPr anchor="b">
            <a:normAutofit/>
          </a:bodyPr>
          <a:lstStyle>
            <a:lvl1pPr algn="l">
              <a:defRPr sz="2800" b="1">
                <a:solidFill>
                  <a:schemeClr val="tx1"/>
                </a:solidFill>
              </a:defRPr>
            </a:lvl1pPr>
          </a:lstStyle>
          <a:p>
            <a:endParaRPr lang="zh-CN" altLang="en-US" dirty="0"/>
          </a:p>
        </p:txBody>
      </p:sp>
      <p:grpSp>
        <p:nvGrpSpPr>
          <p:cNvPr id="9" name="组合 8"/>
          <p:cNvGrpSpPr/>
          <p:nvPr userDrawn="1"/>
        </p:nvGrpSpPr>
        <p:grpSpPr>
          <a:xfrm>
            <a:off x="669925" y="2013649"/>
            <a:ext cx="5537071" cy="1015902"/>
            <a:chOff x="416689" y="1415352"/>
            <a:chExt cx="5537071" cy="1015902"/>
          </a:xfrm>
        </p:grpSpPr>
        <p:grpSp>
          <p:nvGrpSpPr>
            <p:cNvPr id="165" name="组合 164"/>
            <p:cNvGrpSpPr/>
            <p:nvPr userDrawn="1"/>
          </p:nvGrpSpPr>
          <p:grpSpPr>
            <a:xfrm>
              <a:off x="2681968" y="1415352"/>
              <a:ext cx="3271792" cy="1015901"/>
              <a:chOff x="0" y="3026106"/>
              <a:chExt cx="2057401" cy="781570"/>
            </a:xfrm>
          </p:grpSpPr>
          <p:sp>
            <p:nvSpPr>
              <p:cNvPr id="166" name="文本框 165"/>
              <p:cNvSpPr txBox="1"/>
              <p:nvPr/>
            </p:nvSpPr>
            <p:spPr>
              <a:xfrm>
                <a:off x="1" y="3260494"/>
                <a:ext cx="2057400" cy="547182"/>
              </a:xfrm>
              <a:prstGeom prst="rect">
                <a:avLst/>
              </a:prstGeom>
              <a:noFill/>
            </p:spPr>
            <p:txBody>
              <a:bodyPr wrap="none" rtlCol="0">
                <a:prstTxWarp prst="textPlain">
                  <a:avLst/>
                </a:prstTxWarp>
                <a:spAutoFit/>
              </a:bodyPr>
              <a:lstStyle/>
              <a:p>
                <a:r>
                  <a:rPr lang="en-US" altLang="zh-CN" sz="16600" b="1" dirty="0">
                    <a:solidFill>
                      <a:schemeClr val="accent1"/>
                    </a:solidFill>
                    <a:latin typeface="+mn-lt"/>
                  </a:rPr>
                  <a:t>REPORT</a:t>
                </a:r>
                <a:endParaRPr lang="zh-CN" altLang="en-US" sz="16600" b="1" dirty="0">
                  <a:solidFill>
                    <a:schemeClr val="accent1"/>
                  </a:solidFill>
                  <a:latin typeface="+mn-lt"/>
                </a:endParaRPr>
              </a:p>
            </p:txBody>
          </p:sp>
          <p:sp>
            <p:nvSpPr>
              <p:cNvPr id="167" name="矩形 166"/>
              <p:cNvSpPr/>
              <p:nvPr/>
            </p:nvSpPr>
            <p:spPr>
              <a:xfrm>
                <a:off x="0" y="3026106"/>
                <a:ext cx="1251032" cy="218356"/>
              </a:xfrm>
              <a:prstGeom prst="rect">
                <a:avLst/>
              </a:prstGeom>
              <a:noFill/>
            </p:spPr>
            <p:txBody>
              <a:bodyPr wrap="none" numCol="1" rtlCol="0">
                <a:prstTxWarp prst="textPlain">
                  <a:avLst/>
                </a:prstTxWarp>
                <a:spAutoFit/>
              </a:bodyPr>
              <a:lstStyle/>
              <a:p>
                <a:pPr lvl="0"/>
                <a:r>
                  <a:rPr lang="en-US" altLang="zh-CN" sz="16600" noProof="0" dirty="0">
                    <a:solidFill>
                      <a:schemeClr val="tx1">
                        <a:lumMod val="50000"/>
                        <a:lumOff val="50000"/>
                      </a:schemeClr>
                    </a:solidFill>
                    <a:latin typeface="+mn-lt"/>
                  </a:rPr>
                  <a:t>BUSINESS</a:t>
                </a:r>
              </a:p>
            </p:txBody>
          </p:sp>
        </p:grpSp>
        <p:sp>
          <p:nvSpPr>
            <p:cNvPr id="168" name="文本框 167"/>
            <p:cNvSpPr txBox="1"/>
            <p:nvPr userDrawn="1"/>
          </p:nvSpPr>
          <p:spPr>
            <a:xfrm>
              <a:off x="416689" y="1415353"/>
              <a:ext cx="2125322" cy="1015901"/>
            </a:xfrm>
            <a:prstGeom prst="rect">
              <a:avLst/>
            </a:prstGeom>
            <a:noFill/>
          </p:spPr>
          <p:txBody>
            <a:bodyPr wrap="none" rtlCol="0">
              <a:prstTxWarp prst="textPlain">
                <a:avLst/>
              </a:prstTxWarp>
              <a:spAutoFit/>
            </a:bodyPr>
            <a:lstStyle/>
            <a:p>
              <a:r>
                <a:rPr lang="en-US" altLang="zh-CN" sz="9600" dirty="0">
                  <a:solidFill>
                    <a:schemeClr val="accent2"/>
                  </a:solidFill>
                  <a:latin typeface="Impact" panose="020B0806030902050204" pitchFamily="34" charset="0"/>
                </a:rPr>
                <a:t>2018</a:t>
              </a:r>
              <a:endParaRPr lang="zh-CN" altLang="en-US" sz="9600" dirty="0">
                <a:solidFill>
                  <a:schemeClr val="accent2"/>
                </a:solidFill>
                <a:latin typeface="Impact" panose="020B0806030902050204" pitchFamily="34" charset="0"/>
              </a:endParaRPr>
            </a:p>
          </p:txBody>
        </p:sp>
      </p:grpSp>
      <p:grpSp>
        <p:nvGrpSpPr>
          <p:cNvPr id="257" name="组合 256"/>
          <p:cNvGrpSpPr/>
          <p:nvPr userDrawn="1"/>
        </p:nvGrpSpPr>
        <p:grpSpPr>
          <a:xfrm>
            <a:off x="669925" y="1591960"/>
            <a:ext cx="7114780" cy="1859280"/>
            <a:chOff x="669925" y="3483182"/>
            <a:chExt cx="6557408" cy="1859280"/>
          </a:xfrm>
        </p:grpSpPr>
        <p:cxnSp>
          <p:nvCxnSpPr>
            <p:cNvPr id="11" name="直接连接符 10"/>
            <p:cNvCxnSpPr/>
            <p:nvPr userDrawn="1"/>
          </p:nvCxnSpPr>
          <p:spPr>
            <a:xfrm>
              <a:off x="669925" y="3483182"/>
              <a:ext cx="655740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userDrawn="1"/>
          </p:nvCxnSpPr>
          <p:spPr>
            <a:xfrm>
              <a:off x="669925" y="5342462"/>
              <a:ext cx="57613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58" name="矩形 257"/>
          <p:cNvSpPr/>
          <p:nvPr userDrawn="1"/>
        </p:nvSpPr>
        <p:spPr>
          <a:xfrm>
            <a:off x="669925" y="3497828"/>
            <a:ext cx="6251063" cy="957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 name="组合 12"/>
          <p:cNvGrpSpPr/>
          <p:nvPr userDrawn="1"/>
        </p:nvGrpSpPr>
        <p:grpSpPr>
          <a:xfrm>
            <a:off x="7202961" y="1200770"/>
            <a:ext cx="4185447" cy="4108467"/>
            <a:chOff x="3990983" y="1563392"/>
            <a:chExt cx="4185447" cy="4108467"/>
          </a:xfrm>
        </p:grpSpPr>
        <p:grpSp>
          <p:nvGrpSpPr>
            <p:cNvPr id="15" name="组合 14"/>
            <p:cNvGrpSpPr/>
            <p:nvPr/>
          </p:nvGrpSpPr>
          <p:grpSpPr>
            <a:xfrm>
              <a:off x="4101458" y="1653440"/>
              <a:ext cx="4002716" cy="3942145"/>
              <a:chOff x="8809631" y="1360739"/>
              <a:chExt cx="4002716" cy="3942145"/>
            </a:xfrm>
          </p:grpSpPr>
          <p:sp>
            <p:nvSpPr>
              <p:cNvPr id="97" name="Freeform 229"/>
              <p:cNvSpPr>
                <a:spLocks/>
              </p:cNvSpPr>
              <p:nvPr/>
            </p:nvSpPr>
            <p:spPr bwMode="auto">
              <a:xfrm>
                <a:off x="11732169" y="2341648"/>
                <a:ext cx="482883" cy="1179447"/>
              </a:xfrm>
              <a:custGeom>
                <a:avLst/>
                <a:gdLst>
                  <a:gd name="T0" fmla="*/ 7 w 287"/>
                  <a:gd name="T1" fmla="*/ 417 h 701"/>
                  <a:gd name="T2" fmla="*/ 230 w 287"/>
                  <a:gd name="T3" fmla="*/ 701 h 701"/>
                  <a:gd name="T4" fmla="*/ 287 w 287"/>
                  <a:gd name="T5" fmla="*/ 310 h 701"/>
                  <a:gd name="T6" fmla="*/ 0 w 287"/>
                  <a:gd name="T7" fmla="*/ 0 h 701"/>
                </a:gdLst>
                <a:ahLst/>
                <a:cxnLst>
                  <a:cxn ang="0">
                    <a:pos x="T0" y="T1"/>
                  </a:cxn>
                  <a:cxn ang="0">
                    <a:pos x="T2" y="T3"/>
                  </a:cxn>
                  <a:cxn ang="0">
                    <a:pos x="T4" y="T5"/>
                  </a:cxn>
                  <a:cxn ang="0">
                    <a:pos x="T6" y="T7"/>
                  </a:cxn>
                </a:cxnLst>
                <a:rect l="0" t="0" r="r" b="b"/>
                <a:pathLst>
                  <a:path w="287" h="701">
                    <a:moveTo>
                      <a:pt x="7" y="417"/>
                    </a:moveTo>
                    <a:lnTo>
                      <a:pt x="230" y="701"/>
                    </a:lnTo>
                    <a:lnTo>
                      <a:pt x="287" y="310"/>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8" name="Freeform 226"/>
              <p:cNvSpPr>
                <a:spLocks/>
              </p:cNvSpPr>
              <p:nvPr/>
            </p:nvSpPr>
            <p:spPr bwMode="auto">
              <a:xfrm>
                <a:off x="10424851" y="1360739"/>
                <a:ext cx="1467158" cy="3428976"/>
              </a:xfrm>
              <a:custGeom>
                <a:avLst/>
                <a:gdLst>
                  <a:gd name="T0" fmla="*/ 853 w 872"/>
                  <a:gd name="T1" fmla="*/ 2038 h 2038"/>
                  <a:gd name="T2" fmla="*/ 500 w 872"/>
                  <a:gd name="T3" fmla="*/ 1597 h 2038"/>
                  <a:gd name="T4" fmla="*/ 265 w 872"/>
                  <a:gd name="T5" fmla="*/ 1723 h 2038"/>
                  <a:gd name="T6" fmla="*/ 225 w 872"/>
                  <a:gd name="T7" fmla="*/ 1758 h 2038"/>
                  <a:gd name="T8" fmla="*/ 242 w 872"/>
                  <a:gd name="T9" fmla="*/ 2023 h 2038"/>
                  <a:gd name="T10" fmla="*/ 872 w 872"/>
                  <a:gd name="T11" fmla="*/ 2023 h 2038"/>
                  <a:gd name="T12" fmla="*/ 493 w 872"/>
                  <a:gd name="T13" fmla="*/ 1173 h 2038"/>
                  <a:gd name="T14" fmla="*/ 749 w 872"/>
                  <a:gd name="T15" fmla="*/ 533 h 2038"/>
                  <a:gd name="T16" fmla="*/ 772 w 872"/>
                  <a:gd name="T17" fmla="*/ 986 h 2038"/>
                  <a:gd name="T18" fmla="*/ 498 w 872"/>
                  <a:gd name="T19" fmla="*/ 1133 h 2038"/>
                  <a:gd name="T20" fmla="*/ 443 w 872"/>
                  <a:gd name="T21" fmla="*/ 796 h 2038"/>
                  <a:gd name="T22" fmla="*/ 725 w 872"/>
                  <a:gd name="T23" fmla="*/ 536 h 2038"/>
                  <a:gd name="T24" fmla="*/ 0 w 872"/>
                  <a:gd name="T25" fmla="*/ 0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2038">
                    <a:moveTo>
                      <a:pt x="853" y="2038"/>
                    </a:moveTo>
                    <a:lnTo>
                      <a:pt x="500" y="1597"/>
                    </a:lnTo>
                    <a:lnTo>
                      <a:pt x="265" y="1723"/>
                    </a:lnTo>
                    <a:lnTo>
                      <a:pt x="225" y="1758"/>
                    </a:lnTo>
                    <a:lnTo>
                      <a:pt x="242" y="2023"/>
                    </a:lnTo>
                    <a:lnTo>
                      <a:pt x="872" y="2023"/>
                    </a:lnTo>
                    <a:lnTo>
                      <a:pt x="493" y="1173"/>
                    </a:lnTo>
                    <a:lnTo>
                      <a:pt x="749" y="533"/>
                    </a:lnTo>
                    <a:lnTo>
                      <a:pt x="772" y="986"/>
                    </a:lnTo>
                    <a:lnTo>
                      <a:pt x="498" y="1133"/>
                    </a:lnTo>
                    <a:lnTo>
                      <a:pt x="443" y="796"/>
                    </a:lnTo>
                    <a:lnTo>
                      <a:pt x="725" y="536"/>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9" name="Line 224"/>
              <p:cNvSpPr>
                <a:spLocks noChangeShapeType="1"/>
              </p:cNvSpPr>
              <p:nvPr/>
            </p:nvSpPr>
            <p:spPr bwMode="auto">
              <a:xfrm flipH="1">
                <a:off x="9798953" y="2074128"/>
                <a:ext cx="1033068" cy="71338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0" name="Freeform 217"/>
              <p:cNvSpPr>
                <a:spLocks/>
              </p:cNvSpPr>
              <p:nvPr/>
            </p:nvSpPr>
            <p:spPr bwMode="auto">
              <a:xfrm>
                <a:off x="8809631" y="1392707"/>
                <a:ext cx="3923638" cy="3834464"/>
              </a:xfrm>
              <a:custGeom>
                <a:avLst/>
                <a:gdLst>
                  <a:gd name="T0" fmla="*/ 974 w 2332"/>
                  <a:gd name="T1" fmla="*/ 0 h 2279"/>
                  <a:gd name="T2" fmla="*/ 1581 w 2332"/>
                  <a:gd name="T3" fmla="*/ 81 h 2279"/>
                  <a:gd name="T4" fmla="*/ 2059 w 2332"/>
                  <a:gd name="T5" fmla="*/ 360 h 2279"/>
                  <a:gd name="T6" fmla="*/ 2332 w 2332"/>
                  <a:gd name="T7" fmla="*/ 820 h 2279"/>
                  <a:gd name="T8" fmla="*/ 2249 w 2332"/>
                  <a:gd name="T9" fmla="*/ 1718 h 2279"/>
                  <a:gd name="T10" fmla="*/ 1652 w 2332"/>
                  <a:gd name="T11" fmla="*/ 2279 h 2279"/>
                  <a:gd name="T12" fmla="*/ 714 w 2332"/>
                  <a:gd name="T13" fmla="*/ 2279 h 2279"/>
                  <a:gd name="T14" fmla="*/ 57 w 2332"/>
                  <a:gd name="T15" fmla="*/ 1649 h 2279"/>
                  <a:gd name="T16" fmla="*/ 0 w 2332"/>
                  <a:gd name="T17" fmla="*/ 967 h 2279"/>
                  <a:gd name="T18" fmla="*/ 221 w 2332"/>
                  <a:gd name="T19" fmla="*/ 448 h 2279"/>
                  <a:gd name="T20" fmla="*/ 974 w 2332"/>
                  <a:gd name="T21" fmla="*/ 0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2" h="2279">
                    <a:moveTo>
                      <a:pt x="974" y="0"/>
                    </a:moveTo>
                    <a:lnTo>
                      <a:pt x="1581" y="81"/>
                    </a:lnTo>
                    <a:lnTo>
                      <a:pt x="2059" y="360"/>
                    </a:lnTo>
                    <a:lnTo>
                      <a:pt x="2332" y="820"/>
                    </a:lnTo>
                    <a:lnTo>
                      <a:pt x="2249" y="1718"/>
                    </a:lnTo>
                    <a:lnTo>
                      <a:pt x="1652" y="2279"/>
                    </a:lnTo>
                    <a:lnTo>
                      <a:pt x="714" y="2279"/>
                    </a:lnTo>
                    <a:lnTo>
                      <a:pt x="57" y="1649"/>
                    </a:lnTo>
                    <a:lnTo>
                      <a:pt x="0" y="967"/>
                    </a:lnTo>
                    <a:lnTo>
                      <a:pt x="221" y="448"/>
                    </a:lnTo>
                    <a:lnTo>
                      <a:pt x="974"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1" name="Freeform 218"/>
              <p:cNvSpPr>
                <a:spLocks/>
              </p:cNvSpPr>
              <p:nvPr/>
            </p:nvSpPr>
            <p:spPr bwMode="auto">
              <a:xfrm>
                <a:off x="9181468" y="1820067"/>
                <a:ext cx="3630879" cy="3407104"/>
              </a:xfrm>
              <a:custGeom>
                <a:avLst/>
                <a:gdLst>
                  <a:gd name="T0" fmla="*/ 0 w 2158"/>
                  <a:gd name="T1" fmla="*/ 194 h 2025"/>
                  <a:gd name="T2" fmla="*/ 651 w 2158"/>
                  <a:gd name="T3" fmla="*/ 0 h 2025"/>
                  <a:gd name="T4" fmla="*/ 981 w 2158"/>
                  <a:gd name="T5" fmla="*/ 151 h 2025"/>
                  <a:gd name="T6" fmla="*/ 1452 w 2158"/>
                  <a:gd name="T7" fmla="*/ 284 h 2025"/>
                  <a:gd name="T8" fmla="*/ 2158 w 2158"/>
                  <a:gd name="T9" fmla="*/ 578 h 2025"/>
                  <a:gd name="T10" fmla="*/ 1746 w 2158"/>
                  <a:gd name="T11" fmla="*/ 966 h 2025"/>
                  <a:gd name="T12" fmla="*/ 2059 w 2158"/>
                  <a:gd name="T13" fmla="*/ 1464 h 2025"/>
                  <a:gd name="T14" fmla="*/ 1618 w 2158"/>
                  <a:gd name="T15" fmla="*/ 1724 h 2025"/>
                  <a:gd name="T16" fmla="*/ 528 w 2158"/>
                  <a:gd name="T17" fmla="*/ 2025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8" h="2025">
                    <a:moveTo>
                      <a:pt x="0" y="194"/>
                    </a:moveTo>
                    <a:lnTo>
                      <a:pt x="651" y="0"/>
                    </a:lnTo>
                    <a:lnTo>
                      <a:pt x="981" y="151"/>
                    </a:lnTo>
                    <a:lnTo>
                      <a:pt x="1452" y="284"/>
                    </a:lnTo>
                    <a:lnTo>
                      <a:pt x="2158" y="578"/>
                    </a:lnTo>
                    <a:lnTo>
                      <a:pt x="1746" y="966"/>
                    </a:lnTo>
                    <a:lnTo>
                      <a:pt x="2059" y="1464"/>
                    </a:lnTo>
                    <a:lnTo>
                      <a:pt x="1618" y="1724"/>
                    </a:lnTo>
                    <a:lnTo>
                      <a:pt x="528" y="202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2" name="Freeform 219"/>
              <p:cNvSpPr>
                <a:spLocks/>
              </p:cNvSpPr>
              <p:nvPr/>
            </p:nvSpPr>
            <p:spPr bwMode="auto">
              <a:xfrm>
                <a:off x="9181468" y="1397754"/>
                <a:ext cx="2937681" cy="3873162"/>
              </a:xfrm>
              <a:custGeom>
                <a:avLst/>
                <a:gdLst>
                  <a:gd name="T0" fmla="*/ 0 w 1746"/>
                  <a:gd name="T1" fmla="*/ 469 h 2302"/>
                  <a:gd name="T2" fmla="*/ 192 w 1746"/>
                  <a:gd name="T3" fmla="*/ 739 h 2302"/>
                  <a:gd name="T4" fmla="*/ 945 w 1746"/>
                  <a:gd name="T5" fmla="*/ 417 h 2302"/>
                  <a:gd name="T6" fmla="*/ 888 w 1746"/>
                  <a:gd name="T7" fmla="*/ 739 h 2302"/>
                  <a:gd name="T8" fmla="*/ 981 w 1746"/>
                  <a:gd name="T9" fmla="*/ 1729 h 2302"/>
                  <a:gd name="T10" fmla="*/ 1618 w 1746"/>
                  <a:gd name="T11" fmla="*/ 1975 h 2302"/>
                  <a:gd name="T12" fmla="*/ 1746 w 1746"/>
                  <a:gd name="T13" fmla="*/ 1236 h 2302"/>
                  <a:gd name="T14" fmla="*/ 1452 w 1746"/>
                  <a:gd name="T15" fmla="*/ 535 h 2302"/>
                  <a:gd name="T16" fmla="*/ 898 w 1746"/>
                  <a:gd name="T17" fmla="*/ 753 h 2302"/>
                  <a:gd name="T18" fmla="*/ 1220 w 1746"/>
                  <a:gd name="T19" fmla="*/ 1137 h 2302"/>
                  <a:gd name="T20" fmla="*/ 950 w 1746"/>
                  <a:gd name="T21" fmla="*/ 1717 h 2302"/>
                  <a:gd name="T22" fmla="*/ 945 w 1746"/>
                  <a:gd name="T23" fmla="*/ 1729 h 2302"/>
                  <a:gd name="T24" fmla="*/ 481 w 1746"/>
                  <a:gd name="T25" fmla="*/ 2302 h 2302"/>
                  <a:gd name="T26" fmla="*/ 239 w 1746"/>
                  <a:gd name="T27" fmla="*/ 1137 h 2302"/>
                  <a:gd name="T28" fmla="*/ 945 w 1746"/>
                  <a:gd name="T29" fmla="*/ 398 h 2302"/>
                  <a:gd name="T30" fmla="*/ 774 w 1746"/>
                  <a:gd name="T31" fmla="*/ 0 h 2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46" h="2302">
                    <a:moveTo>
                      <a:pt x="0" y="469"/>
                    </a:moveTo>
                    <a:lnTo>
                      <a:pt x="192" y="739"/>
                    </a:lnTo>
                    <a:lnTo>
                      <a:pt x="945" y="417"/>
                    </a:lnTo>
                    <a:lnTo>
                      <a:pt x="888" y="739"/>
                    </a:lnTo>
                    <a:lnTo>
                      <a:pt x="981" y="1729"/>
                    </a:lnTo>
                    <a:lnTo>
                      <a:pt x="1618" y="1975"/>
                    </a:lnTo>
                    <a:lnTo>
                      <a:pt x="1746" y="1236"/>
                    </a:lnTo>
                    <a:lnTo>
                      <a:pt x="1452" y="535"/>
                    </a:lnTo>
                    <a:lnTo>
                      <a:pt x="898" y="753"/>
                    </a:lnTo>
                    <a:lnTo>
                      <a:pt x="1220" y="1137"/>
                    </a:lnTo>
                    <a:lnTo>
                      <a:pt x="950" y="1717"/>
                    </a:lnTo>
                    <a:lnTo>
                      <a:pt x="945" y="1729"/>
                    </a:lnTo>
                    <a:lnTo>
                      <a:pt x="481" y="2302"/>
                    </a:lnTo>
                    <a:lnTo>
                      <a:pt x="239" y="1137"/>
                    </a:lnTo>
                    <a:lnTo>
                      <a:pt x="945" y="398"/>
                    </a:lnTo>
                    <a:lnTo>
                      <a:pt x="774"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3" name="Freeform 220"/>
              <p:cNvSpPr>
                <a:spLocks/>
              </p:cNvSpPr>
              <p:nvPr/>
            </p:nvSpPr>
            <p:spPr bwMode="auto">
              <a:xfrm>
                <a:off x="8809631" y="2664692"/>
                <a:ext cx="1918073" cy="1845725"/>
              </a:xfrm>
              <a:custGeom>
                <a:avLst/>
                <a:gdLst>
                  <a:gd name="T0" fmla="*/ 469 w 1140"/>
                  <a:gd name="T1" fmla="*/ 327 h 1097"/>
                  <a:gd name="T2" fmla="*/ 588 w 1140"/>
                  <a:gd name="T3" fmla="*/ 52 h 1097"/>
                  <a:gd name="T4" fmla="*/ 389 w 1140"/>
                  <a:gd name="T5" fmla="*/ 0 h 1097"/>
                  <a:gd name="T6" fmla="*/ 0 w 1140"/>
                  <a:gd name="T7" fmla="*/ 211 h 1097"/>
                  <a:gd name="T8" fmla="*/ 263 w 1140"/>
                  <a:gd name="T9" fmla="*/ 453 h 1097"/>
                  <a:gd name="T10" fmla="*/ 71 w 1140"/>
                  <a:gd name="T11" fmla="*/ 905 h 1097"/>
                  <a:gd name="T12" fmla="*/ 541 w 1140"/>
                  <a:gd name="T13" fmla="*/ 948 h 1097"/>
                  <a:gd name="T14" fmla="*/ 770 w 1140"/>
                  <a:gd name="T15" fmla="*/ 1097 h 1097"/>
                  <a:gd name="T16" fmla="*/ 1140 w 1140"/>
                  <a:gd name="T17" fmla="*/ 983 h 1097"/>
                  <a:gd name="T18" fmla="*/ 541 w 1140"/>
                  <a:gd name="T19" fmla="*/ 91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0" h="1097">
                    <a:moveTo>
                      <a:pt x="469" y="327"/>
                    </a:moveTo>
                    <a:lnTo>
                      <a:pt x="588" y="52"/>
                    </a:lnTo>
                    <a:lnTo>
                      <a:pt x="389" y="0"/>
                    </a:lnTo>
                    <a:lnTo>
                      <a:pt x="0" y="211"/>
                    </a:lnTo>
                    <a:lnTo>
                      <a:pt x="263" y="453"/>
                    </a:lnTo>
                    <a:lnTo>
                      <a:pt x="71" y="905"/>
                    </a:lnTo>
                    <a:lnTo>
                      <a:pt x="541" y="948"/>
                    </a:lnTo>
                    <a:lnTo>
                      <a:pt x="770" y="1097"/>
                    </a:lnTo>
                    <a:lnTo>
                      <a:pt x="1140" y="983"/>
                    </a:lnTo>
                    <a:lnTo>
                      <a:pt x="541" y="917"/>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4" name="Freeform 221"/>
              <p:cNvSpPr>
                <a:spLocks/>
              </p:cNvSpPr>
              <p:nvPr/>
            </p:nvSpPr>
            <p:spPr bwMode="auto">
              <a:xfrm>
                <a:off x="8841599" y="2592344"/>
                <a:ext cx="686468" cy="718436"/>
              </a:xfrm>
              <a:custGeom>
                <a:avLst/>
                <a:gdLst>
                  <a:gd name="T0" fmla="*/ 375 w 408"/>
                  <a:gd name="T1" fmla="*/ 0 h 427"/>
                  <a:gd name="T2" fmla="*/ 408 w 408"/>
                  <a:gd name="T3" fmla="*/ 427 h 427"/>
                  <a:gd name="T4" fmla="*/ 0 w 408"/>
                  <a:gd name="T5" fmla="*/ 275 h 427"/>
                </a:gdLst>
                <a:ahLst/>
                <a:cxnLst>
                  <a:cxn ang="0">
                    <a:pos x="T0" y="T1"/>
                  </a:cxn>
                  <a:cxn ang="0">
                    <a:pos x="T2" y="T3"/>
                  </a:cxn>
                  <a:cxn ang="0">
                    <a:pos x="T4" y="T5"/>
                  </a:cxn>
                </a:cxnLst>
                <a:rect l="0" t="0" r="r" b="b"/>
                <a:pathLst>
                  <a:path w="408" h="427">
                    <a:moveTo>
                      <a:pt x="375" y="0"/>
                    </a:moveTo>
                    <a:lnTo>
                      <a:pt x="408" y="427"/>
                    </a:lnTo>
                    <a:lnTo>
                      <a:pt x="0" y="27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5" name="Freeform 222"/>
              <p:cNvSpPr>
                <a:spLocks/>
              </p:cNvSpPr>
              <p:nvPr/>
            </p:nvSpPr>
            <p:spPr bwMode="auto">
              <a:xfrm>
                <a:off x="9528067" y="1392707"/>
                <a:ext cx="2686985" cy="1199637"/>
              </a:xfrm>
              <a:custGeom>
                <a:avLst/>
                <a:gdLst>
                  <a:gd name="T0" fmla="*/ 0 w 1597"/>
                  <a:gd name="T1" fmla="*/ 713 h 713"/>
                  <a:gd name="T2" fmla="*/ 424 w 1597"/>
                  <a:gd name="T3" fmla="*/ 261 h 713"/>
                  <a:gd name="T4" fmla="*/ 547 w 1597"/>
                  <a:gd name="T5" fmla="*/ 0 h 713"/>
                  <a:gd name="T6" fmla="*/ 566 w 1597"/>
                  <a:gd name="T7" fmla="*/ 10 h 713"/>
                  <a:gd name="T8" fmla="*/ 1057 w 1597"/>
                  <a:gd name="T9" fmla="*/ 254 h 713"/>
                  <a:gd name="T10" fmla="*/ 1154 w 1597"/>
                  <a:gd name="T11" fmla="*/ 81 h 713"/>
                  <a:gd name="T12" fmla="*/ 1265 w 1597"/>
                  <a:gd name="T13" fmla="*/ 500 h 713"/>
                  <a:gd name="T14" fmla="*/ 1597 w 1597"/>
                  <a:gd name="T15" fmla="*/ 358 h 7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7" h="713">
                    <a:moveTo>
                      <a:pt x="0" y="713"/>
                    </a:moveTo>
                    <a:lnTo>
                      <a:pt x="424" y="261"/>
                    </a:lnTo>
                    <a:lnTo>
                      <a:pt x="547" y="0"/>
                    </a:lnTo>
                    <a:lnTo>
                      <a:pt x="566" y="10"/>
                    </a:lnTo>
                    <a:lnTo>
                      <a:pt x="1057" y="254"/>
                    </a:lnTo>
                    <a:lnTo>
                      <a:pt x="1154" y="81"/>
                    </a:lnTo>
                    <a:lnTo>
                      <a:pt x="1265" y="500"/>
                    </a:lnTo>
                    <a:lnTo>
                      <a:pt x="1597" y="358"/>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6" name="Freeform 223"/>
              <p:cNvSpPr>
                <a:spLocks/>
              </p:cNvSpPr>
              <p:nvPr/>
            </p:nvSpPr>
            <p:spPr bwMode="auto">
              <a:xfrm>
                <a:off x="9554988" y="2664692"/>
                <a:ext cx="1277033" cy="1653917"/>
              </a:xfrm>
              <a:custGeom>
                <a:avLst/>
                <a:gdLst>
                  <a:gd name="T0" fmla="*/ 0 w 759"/>
                  <a:gd name="T1" fmla="*/ 398 h 983"/>
                  <a:gd name="T2" fmla="*/ 759 w 759"/>
                  <a:gd name="T3" fmla="*/ 983 h 983"/>
                  <a:gd name="T4" fmla="*/ 552 w 759"/>
                  <a:gd name="T5" fmla="*/ 512 h 983"/>
                  <a:gd name="T6" fmla="*/ 759 w 759"/>
                  <a:gd name="T7" fmla="*/ 448 h 983"/>
                  <a:gd name="T8" fmla="*/ 652 w 759"/>
                  <a:gd name="T9" fmla="*/ 0 h 983"/>
                  <a:gd name="T10" fmla="*/ 34 w 759"/>
                  <a:gd name="T11" fmla="*/ 384 h 983"/>
                  <a:gd name="T12" fmla="*/ 541 w 759"/>
                  <a:gd name="T13" fmla="*/ 512 h 983"/>
                </a:gdLst>
                <a:ahLst/>
                <a:cxnLst>
                  <a:cxn ang="0">
                    <a:pos x="T0" y="T1"/>
                  </a:cxn>
                  <a:cxn ang="0">
                    <a:pos x="T2" y="T3"/>
                  </a:cxn>
                  <a:cxn ang="0">
                    <a:pos x="T4" y="T5"/>
                  </a:cxn>
                  <a:cxn ang="0">
                    <a:pos x="T6" y="T7"/>
                  </a:cxn>
                  <a:cxn ang="0">
                    <a:pos x="T8" y="T9"/>
                  </a:cxn>
                  <a:cxn ang="0">
                    <a:pos x="T10" y="T11"/>
                  </a:cxn>
                  <a:cxn ang="0">
                    <a:pos x="T12" y="T13"/>
                  </a:cxn>
                </a:cxnLst>
                <a:rect l="0" t="0" r="r" b="b"/>
                <a:pathLst>
                  <a:path w="759" h="983">
                    <a:moveTo>
                      <a:pt x="0" y="398"/>
                    </a:moveTo>
                    <a:lnTo>
                      <a:pt x="759" y="983"/>
                    </a:lnTo>
                    <a:lnTo>
                      <a:pt x="552" y="512"/>
                    </a:lnTo>
                    <a:lnTo>
                      <a:pt x="759" y="448"/>
                    </a:lnTo>
                    <a:lnTo>
                      <a:pt x="652" y="0"/>
                    </a:lnTo>
                    <a:lnTo>
                      <a:pt x="34" y="384"/>
                    </a:lnTo>
                    <a:lnTo>
                      <a:pt x="541" y="512"/>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7" name="Freeform 225"/>
              <p:cNvSpPr>
                <a:spLocks/>
              </p:cNvSpPr>
              <p:nvPr/>
            </p:nvSpPr>
            <p:spPr bwMode="auto">
              <a:xfrm>
                <a:off x="11309856" y="3334335"/>
                <a:ext cx="780689" cy="489613"/>
              </a:xfrm>
              <a:custGeom>
                <a:avLst/>
                <a:gdLst>
                  <a:gd name="T0" fmla="*/ 0 w 464"/>
                  <a:gd name="T1" fmla="*/ 0 h 291"/>
                  <a:gd name="T2" fmla="*/ 296 w 464"/>
                  <a:gd name="T3" fmla="*/ 291 h 291"/>
                  <a:gd name="T4" fmla="*/ 464 w 464"/>
                  <a:gd name="T5" fmla="*/ 95 h 291"/>
                  <a:gd name="T6" fmla="*/ 0 w 464"/>
                  <a:gd name="T7" fmla="*/ 0 h 291"/>
                </a:gdLst>
                <a:ahLst/>
                <a:cxnLst>
                  <a:cxn ang="0">
                    <a:pos x="T0" y="T1"/>
                  </a:cxn>
                  <a:cxn ang="0">
                    <a:pos x="T2" y="T3"/>
                  </a:cxn>
                  <a:cxn ang="0">
                    <a:pos x="T4" y="T5"/>
                  </a:cxn>
                  <a:cxn ang="0">
                    <a:pos x="T6" y="T7"/>
                  </a:cxn>
                </a:cxnLst>
                <a:rect l="0" t="0" r="r" b="b"/>
                <a:pathLst>
                  <a:path w="464" h="291">
                    <a:moveTo>
                      <a:pt x="0" y="0"/>
                    </a:moveTo>
                    <a:lnTo>
                      <a:pt x="296" y="291"/>
                    </a:lnTo>
                    <a:lnTo>
                      <a:pt x="464" y="95"/>
                    </a:lnTo>
                    <a:lnTo>
                      <a:pt x="0"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8" name="Freeform 227"/>
              <p:cNvSpPr>
                <a:spLocks/>
              </p:cNvSpPr>
              <p:nvPr/>
            </p:nvSpPr>
            <p:spPr bwMode="auto">
              <a:xfrm>
                <a:off x="8949280" y="3374716"/>
                <a:ext cx="1196272" cy="1928168"/>
              </a:xfrm>
              <a:custGeom>
                <a:avLst/>
                <a:gdLst>
                  <a:gd name="T0" fmla="*/ 711 w 711"/>
                  <a:gd name="T1" fmla="*/ 689 h 1146"/>
                  <a:gd name="T2" fmla="*/ 628 w 711"/>
                  <a:gd name="T3" fmla="*/ 1146 h 1146"/>
                  <a:gd name="T4" fmla="*/ 469 w 711"/>
                  <a:gd name="T5" fmla="*/ 533 h 1146"/>
                  <a:gd name="T6" fmla="*/ 280 w 711"/>
                  <a:gd name="T7" fmla="*/ 303 h 1146"/>
                  <a:gd name="T8" fmla="*/ 0 w 711"/>
                  <a:gd name="T9" fmla="*/ 452 h 1146"/>
                  <a:gd name="T10" fmla="*/ 344 w 711"/>
                  <a:gd name="T11" fmla="*/ 0 h 1146"/>
                  <a:gd name="T12" fmla="*/ 299 w 711"/>
                  <a:gd name="T13" fmla="*/ 291 h 1146"/>
                </a:gdLst>
                <a:ahLst/>
                <a:cxnLst>
                  <a:cxn ang="0">
                    <a:pos x="T0" y="T1"/>
                  </a:cxn>
                  <a:cxn ang="0">
                    <a:pos x="T2" y="T3"/>
                  </a:cxn>
                  <a:cxn ang="0">
                    <a:pos x="T4" y="T5"/>
                  </a:cxn>
                  <a:cxn ang="0">
                    <a:pos x="T6" y="T7"/>
                  </a:cxn>
                  <a:cxn ang="0">
                    <a:pos x="T8" y="T9"/>
                  </a:cxn>
                  <a:cxn ang="0">
                    <a:pos x="T10" y="T11"/>
                  </a:cxn>
                  <a:cxn ang="0">
                    <a:pos x="T12" y="T13"/>
                  </a:cxn>
                </a:cxnLst>
                <a:rect l="0" t="0" r="r" b="b"/>
                <a:pathLst>
                  <a:path w="711" h="1146">
                    <a:moveTo>
                      <a:pt x="711" y="689"/>
                    </a:moveTo>
                    <a:lnTo>
                      <a:pt x="628" y="1146"/>
                    </a:lnTo>
                    <a:lnTo>
                      <a:pt x="469" y="533"/>
                    </a:lnTo>
                    <a:lnTo>
                      <a:pt x="280" y="303"/>
                    </a:lnTo>
                    <a:lnTo>
                      <a:pt x="0" y="452"/>
                    </a:lnTo>
                    <a:lnTo>
                      <a:pt x="344" y="0"/>
                    </a:lnTo>
                    <a:lnTo>
                      <a:pt x="299" y="291"/>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9" name="Line 228"/>
              <p:cNvSpPr>
                <a:spLocks noChangeShapeType="1"/>
              </p:cNvSpPr>
              <p:nvPr/>
            </p:nvSpPr>
            <p:spPr bwMode="auto">
              <a:xfrm flipH="1" flipV="1">
                <a:off x="9607146" y="3374716"/>
                <a:ext cx="1224875" cy="75713"/>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0" name="Line 230"/>
              <p:cNvSpPr>
                <a:spLocks noChangeShapeType="1"/>
              </p:cNvSpPr>
              <p:nvPr/>
            </p:nvSpPr>
            <p:spPr bwMode="auto">
              <a:xfrm flipH="1">
                <a:off x="12171307" y="2787516"/>
                <a:ext cx="498026" cy="80761"/>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1" name="Freeform 231"/>
              <p:cNvSpPr>
                <a:spLocks/>
              </p:cNvSpPr>
              <p:nvPr/>
            </p:nvSpPr>
            <p:spPr bwMode="auto">
              <a:xfrm>
                <a:off x="11923976" y="3521095"/>
                <a:ext cx="291076" cy="1268620"/>
              </a:xfrm>
              <a:custGeom>
                <a:avLst/>
                <a:gdLst>
                  <a:gd name="T0" fmla="*/ 0 w 173"/>
                  <a:gd name="T1" fmla="*/ 754 h 754"/>
                  <a:gd name="T2" fmla="*/ 173 w 173"/>
                  <a:gd name="T3" fmla="*/ 308 h 754"/>
                  <a:gd name="T4" fmla="*/ 116 w 173"/>
                  <a:gd name="T5" fmla="*/ 0 h 754"/>
                </a:gdLst>
                <a:ahLst/>
                <a:cxnLst>
                  <a:cxn ang="0">
                    <a:pos x="T0" y="T1"/>
                  </a:cxn>
                  <a:cxn ang="0">
                    <a:pos x="T2" y="T3"/>
                  </a:cxn>
                  <a:cxn ang="0">
                    <a:pos x="T4" y="T5"/>
                  </a:cxn>
                </a:cxnLst>
                <a:rect l="0" t="0" r="r" b="b"/>
                <a:pathLst>
                  <a:path w="173" h="754">
                    <a:moveTo>
                      <a:pt x="0" y="754"/>
                    </a:moveTo>
                    <a:lnTo>
                      <a:pt x="173" y="308"/>
                    </a:lnTo>
                    <a:lnTo>
                      <a:pt x="116"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2" name="Line 232"/>
              <p:cNvSpPr>
                <a:spLocks noChangeShapeType="1"/>
              </p:cNvSpPr>
              <p:nvPr/>
            </p:nvSpPr>
            <p:spPr bwMode="auto">
              <a:xfrm flipH="1" flipV="1">
                <a:off x="12215052" y="4039311"/>
                <a:ext cx="454281" cy="279298"/>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3" name="Line 233"/>
              <p:cNvSpPr>
                <a:spLocks noChangeShapeType="1"/>
              </p:cNvSpPr>
              <p:nvPr/>
            </p:nvSpPr>
            <p:spPr bwMode="auto">
              <a:xfrm>
                <a:off x="11819660" y="3852552"/>
                <a:ext cx="72348" cy="937164"/>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4" name="Line 234"/>
              <p:cNvSpPr>
                <a:spLocks noChangeShapeType="1"/>
              </p:cNvSpPr>
              <p:nvPr/>
            </p:nvSpPr>
            <p:spPr bwMode="auto">
              <a:xfrm flipH="1">
                <a:off x="9962157" y="4789715"/>
                <a:ext cx="844625" cy="5131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5" name="Line 235"/>
              <p:cNvSpPr>
                <a:spLocks noChangeShapeType="1"/>
              </p:cNvSpPr>
              <p:nvPr/>
            </p:nvSpPr>
            <p:spPr bwMode="auto">
              <a:xfrm flipH="1">
                <a:off x="10727704" y="2684882"/>
                <a:ext cx="457646" cy="0"/>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6" name="Line 236"/>
              <p:cNvSpPr>
                <a:spLocks noChangeShapeType="1"/>
              </p:cNvSpPr>
              <p:nvPr/>
            </p:nvSpPr>
            <p:spPr bwMode="auto">
              <a:xfrm flipH="1">
                <a:off x="10870718" y="3310780"/>
                <a:ext cx="314631" cy="992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grpSp>
        <p:sp>
          <p:nvSpPr>
            <p:cNvPr id="16" name="Oval 255"/>
            <p:cNvSpPr>
              <a:spLocks noChangeArrowheads="1"/>
            </p:cNvSpPr>
            <p:nvPr/>
          </p:nvSpPr>
          <p:spPr bwMode="auto">
            <a:xfrm>
              <a:off x="6533178" y="2091795"/>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7" name="Oval 256"/>
            <p:cNvSpPr>
              <a:spLocks noChangeArrowheads="1"/>
            </p:cNvSpPr>
            <p:nvPr/>
          </p:nvSpPr>
          <p:spPr bwMode="auto">
            <a:xfrm>
              <a:off x="7443421" y="308448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8" name="Oval 257"/>
            <p:cNvSpPr>
              <a:spLocks noChangeArrowheads="1"/>
            </p:cNvSpPr>
            <p:nvPr/>
          </p:nvSpPr>
          <p:spPr bwMode="auto">
            <a:xfrm>
              <a:off x="6960538" y="3264511"/>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9" name="Oval 258"/>
            <p:cNvSpPr>
              <a:spLocks noChangeArrowheads="1"/>
            </p:cNvSpPr>
            <p:nvPr/>
          </p:nvSpPr>
          <p:spPr bwMode="auto">
            <a:xfrm>
              <a:off x="6413719" y="2929690"/>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0" name="Oval 259"/>
            <p:cNvSpPr>
              <a:spLocks noChangeArrowheads="1"/>
            </p:cNvSpPr>
            <p:nvPr/>
          </p:nvSpPr>
          <p:spPr bwMode="auto">
            <a:xfrm>
              <a:off x="5696965" y="3765903"/>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1" name="Oval 260"/>
            <p:cNvSpPr>
              <a:spLocks noChangeArrowheads="1"/>
            </p:cNvSpPr>
            <p:nvPr/>
          </p:nvSpPr>
          <p:spPr bwMode="auto">
            <a:xfrm>
              <a:off x="5027322" y="3008768"/>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2" name="Oval 261"/>
            <p:cNvSpPr>
              <a:spLocks noChangeArrowheads="1"/>
            </p:cNvSpPr>
            <p:nvPr/>
          </p:nvSpPr>
          <p:spPr bwMode="auto">
            <a:xfrm>
              <a:off x="4440123" y="3669999"/>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3" name="Oval 262"/>
            <p:cNvSpPr>
              <a:spLocks noChangeArrowheads="1"/>
            </p:cNvSpPr>
            <p:nvPr/>
          </p:nvSpPr>
          <p:spPr bwMode="auto">
            <a:xfrm>
              <a:off x="4672310" y="411250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4" name="Oval 263"/>
            <p:cNvSpPr>
              <a:spLocks noChangeArrowheads="1"/>
            </p:cNvSpPr>
            <p:nvPr/>
          </p:nvSpPr>
          <p:spPr bwMode="auto">
            <a:xfrm>
              <a:off x="5357096" y="4731669"/>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5" name="Oval 265"/>
            <p:cNvSpPr>
              <a:spLocks noChangeArrowheads="1"/>
            </p:cNvSpPr>
            <p:nvPr/>
          </p:nvSpPr>
          <p:spPr bwMode="auto">
            <a:xfrm>
              <a:off x="6481020" y="4268976"/>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6" name="Oval 266"/>
            <p:cNvSpPr>
              <a:spLocks noChangeArrowheads="1"/>
            </p:cNvSpPr>
            <p:nvPr/>
          </p:nvSpPr>
          <p:spPr bwMode="auto">
            <a:xfrm>
              <a:off x="7027839" y="4073804"/>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7" name="Oval 267"/>
            <p:cNvSpPr>
              <a:spLocks noChangeArrowheads="1"/>
            </p:cNvSpPr>
            <p:nvPr/>
          </p:nvSpPr>
          <p:spPr bwMode="auto">
            <a:xfrm>
              <a:off x="7443421" y="4268976"/>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grpSp>
          <p:nvGrpSpPr>
            <p:cNvPr id="28" name="组合 27"/>
            <p:cNvGrpSpPr/>
            <p:nvPr/>
          </p:nvGrpSpPr>
          <p:grpSpPr>
            <a:xfrm>
              <a:off x="4707152" y="2248023"/>
              <a:ext cx="2414023" cy="2901694"/>
              <a:chOff x="4707152" y="2248023"/>
              <a:chExt cx="2414023" cy="2901694"/>
            </a:xfrm>
          </p:grpSpPr>
          <p:sp>
            <p:nvSpPr>
              <p:cNvPr id="80" name="Oval 264"/>
              <p:cNvSpPr>
                <a:spLocks noChangeArrowheads="1"/>
              </p:cNvSpPr>
              <p:nvPr/>
            </p:nvSpPr>
            <p:spPr bwMode="auto">
              <a:xfrm>
                <a:off x="6054864" y="5013433"/>
                <a:ext cx="136284" cy="136284"/>
              </a:xfrm>
              <a:prstGeom prst="ellipse">
                <a:avLst/>
              </a:prstGeom>
              <a:solidFill>
                <a:schemeClr val="accent2">
                  <a:lumMod val="100000"/>
                </a:schemeClr>
              </a:solidFill>
              <a:ln w="12700" cap="flat" cmpd="sng" algn="ctr">
                <a:solidFill>
                  <a:schemeClr val="bg1">
                    <a:lumMod val="100000"/>
                  </a:schemeClr>
                </a:solidFill>
                <a:prstDash val="solid"/>
                <a:round/>
                <a:headEnd type="none" w="med" len="med"/>
                <a:tailEnd type="none" w="med" len="med"/>
              </a:ln>
              <a:extLst/>
            </p:spPr>
            <p:txBody>
              <a:bodyPr vert="horz" wrap="square" lIns="91440" tIns="45720" rIns="91440" bIns="45720" numCol="1" anchor="t" anchorCtr="0" compatLnSpc="1">
                <a:prstTxWarp prst="textNoShape">
                  <a:avLst/>
                </a:prstTxWarp>
              </a:bodyPr>
              <a:lstStyle/>
              <a:p>
                <a:endParaRPr lang="en-IN"/>
              </a:p>
            </p:txBody>
          </p:sp>
          <p:grpSp>
            <p:nvGrpSpPr>
              <p:cNvPr id="81" name="组合 80"/>
              <p:cNvGrpSpPr/>
              <p:nvPr/>
            </p:nvGrpSpPr>
            <p:grpSpPr>
              <a:xfrm>
                <a:off x="4707152" y="2248023"/>
                <a:ext cx="2414023" cy="2522443"/>
                <a:chOff x="4707152" y="2248023"/>
                <a:chExt cx="2414023" cy="2522443"/>
              </a:xfrm>
            </p:grpSpPr>
            <p:grpSp>
              <p:nvGrpSpPr>
                <p:cNvPr id="82" name="Group 9"/>
                <p:cNvGrpSpPr/>
                <p:nvPr/>
              </p:nvGrpSpPr>
              <p:grpSpPr>
                <a:xfrm>
                  <a:off x="6792726" y="2408141"/>
                  <a:ext cx="328449" cy="330554"/>
                  <a:chOff x="4149281" y="1887719"/>
                  <a:chExt cx="224837" cy="226650"/>
                </a:xfrm>
              </p:grpSpPr>
              <p:sp>
                <p:nvSpPr>
                  <p:cNvPr id="95" name="Oval 7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7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Oval 68"/>
                <p:cNvSpPr/>
                <p:nvPr/>
              </p:nvSpPr>
              <p:spPr>
                <a:xfrm>
                  <a:off x="5832354" y="2796766"/>
                  <a:ext cx="328449" cy="330554"/>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11"/>
                <p:cNvGrpSpPr/>
                <p:nvPr userDrawn="1"/>
              </p:nvGrpSpPr>
              <p:grpSpPr>
                <a:xfrm>
                  <a:off x="4707152" y="3462362"/>
                  <a:ext cx="328449" cy="330554"/>
                  <a:chOff x="4149281" y="1887719"/>
                  <a:chExt cx="224837" cy="226650"/>
                </a:xfrm>
              </p:grpSpPr>
              <p:sp>
                <p:nvSpPr>
                  <p:cNvPr id="91" name="Oval 66"/>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67"/>
                  <p:cNvSpPr/>
                  <p:nvPr userDrawn="1"/>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24"/>
                <p:cNvGrpSpPr/>
                <p:nvPr/>
              </p:nvGrpSpPr>
              <p:grpSpPr>
                <a:xfrm>
                  <a:off x="5940643" y="4439912"/>
                  <a:ext cx="328449" cy="330554"/>
                  <a:chOff x="4149281" y="1887719"/>
                  <a:chExt cx="224837" cy="226650"/>
                </a:xfrm>
              </p:grpSpPr>
              <p:sp>
                <p:nvSpPr>
                  <p:cNvPr id="89" name="Oval 4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4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25"/>
                <p:cNvGrpSpPr/>
                <p:nvPr/>
              </p:nvGrpSpPr>
              <p:grpSpPr>
                <a:xfrm>
                  <a:off x="5995533" y="2248023"/>
                  <a:ext cx="206943" cy="208270"/>
                  <a:chOff x="4149281" y="1887719"/>
                  <a:chExt cx="224837" cy="226650"/>
                </a:xfrm>
              </p:grpSpPr>
              <p:sp>
                <p:nvSpPr>
                  <p:cNvPr id="87" name="Oval 38"/>
                  <p:cNvSpPr/>
                  <p:nvPr/>
                </p:nvSpPr>
                <p:spPr>
                  <a:xfrm>
                    <a:off x="4149281" y="1887719"/>
                    <a:ext cx="224837" cy="226650"/>
                  </a:xfrm>
                  <a:prstGeom prst="ellipse">
                    <a:avLst/>
                  </a:prstGeom>
                  <a:solidFill>
                    <a:schemeClr val="accent2">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39"/>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9" name="组合 28"/>
            <p:cNvGrpSpPr/>
            <p:nvPr/>
          </p:nvGrpSpPr>
          <p:grpSpPr>
            <a:xfrm>
              <a:off x="5983836" y="3409773"/>
              <a:ext cx="1547693" cy="469425"/>
              <a:chOff x="5983836" y="3409773"/>
              <a:chExt cx="1547693" cy="469425"/>
            </a:xfrm>
          </p:grpSpPr>
          <p:grpSp>
            <p:nvGrpSpPr>
              <p:cNvPr id="71" name="Group 8"/>
              <p:cNvGrpSpPr/>
              <p:nvPr/>
            </p:nvGrpSpPr>
            <p:grpSpPr>
              <a:xfrm>
                <a:off x="6383629" y="3409773"/>
                <a:ext cx="328449" cy="330554"/>
                <a:chOff x="4149281" y="1887719"/>
                <a:chExt cx="224837" cy="226650"/>
              </a:xfrm>
            </p:grpSpPr>
            <p:sp>
              <p:nvSpPr>
                <p:cNvPr id="78" name="Oval 72"/>
                <p:cNvSpPr/>
                <p:nvPr/>
              </p:nvSpPr>
              <p:spPr>
                <a:xfrm>
                  <a:off x="4149281" y="1887719"/>
                  <a:ext cx="224837" cy="226650"/>
                </a:xfrm>
                <a:prstGeom prst="ellipse">
                  <a:avLst/>
                </a:prstGeom>
                <a:solidFill>
                  <a:schemeClr val="accent3">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27"/>
              <p:cNvGrpSpPr/>
              <p:nvPr/>
            </p:nvGrpSpPr>
            <p:grpSpPr>
              <a:xfrm>
                <a:off x="5983836" y="3624513"/>
                <a:ext cx="206943" cy="208270"/>
                <a:chOff x="4149281" y="1887719"/>
                <a:chExt cx="224837" cy="226650"/>
              </a:xfrm>
            </p:grpSpPr>
            <p:sp>
              <p:nvSpPr>
                <p:cNvPr id="76" name="Oval 34"/>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35"/>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28"/>
              <p:cNvGrpSpPr/>
              <p:nvPr/>
            </p:nvGrpSpPr>
            <p:grpSpPr>
              <a:xfrm>
                <a:off x="7303891" y="3650101"/>
                <a:ext cx="227638" cy="229097"/>
                <a:chOff x="4149281" y="1887719"/>
                <a:chExt cx="224837" cy="226650"/>
              </a:xfrm>
            </p:grpSpPr>
            <p:sp>
              <p:nvSpPr>
                <p:cNvPr id="74" name="Oval 32"/>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3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0" name="组合 29"/>
            <p:cNvGrpSpPr/>
            <p:nvPr/>
          </p:nvGrpSpPr>
          <p:grpSpPr>
            <a:xfrm>
              <a:off x="3990983" y="1563392"/>
              <a:ext cx="4185447" cy="4108467"/>
              <a:chOff x="3990983" y="1563392"/>
              <a:chExt cx="4185447" cy="4108467"/>
            </a:xfrm>
          </p:grpSpPr>
          <p:grpSp>
            <p:nvGrpSpPr>
              <p:cNvPr id="31" name="Group 12"/>
              <p:cNvGrpSpPr/>
              <p:nvPr/>
            </p:nvGrpSpPr>
            <p:grpSpPr>
              <a:xfrm>
                <a:off x="4085983" y="4338917"/>
                <a:ext cx="250401" cy="252007"/>
                <a:chOff x="4149281" y="1887719"/>
                <a:chExt cx="224837" cy="226650"/>
              </a:xfrm>
            </p:grpSpPr>
            <p:sp>
              <p:nvSpPr>
                <p:cNvPr id="69" name="Oval 6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13"/>
              <p:cNvGrpSpPr/>
              <p:nvPr/>
            </p:nvGrpSpPr>
            <p:grpSpPr>
              <a:xfrm>
                <a:off x="5165128" y="5419852"/>
                <a:ext cx="250401" cy="252007"/>
                <a:chOff x="4149281" y="1887719"/>
                <a:chExt cx="224837" cy="226650"/>
              </a:xfrm>
            </p:grpSpPr>
            <p:sp>
              <p:nvSpPr>
                <p:cNvPr id="67" name="Oval 6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14"/>
              <p:cNvGrpSpPr/>
              <p:nvPr/>
            </p:nvGrpSpPr>
            <p:grpSpPr>
              <a:xfrm>
                <a:off x="6786047" y="5374409"/>
                <a:ext cx="250401" cy="252007"/>
                <a:chOff x="4149281" y="1887719"/>
                <a:chExt cx="224837" cy="226650"/>
              </a:xfrm>
            </p:grpSpPr>
            <p:sp>
              <p:nvSpPr>
                <p:cNvPr id="65" name="Oval 6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15"/>
              <p:cNvGrpSpPr/>
              <p:nvPr/>
            </p:nvGrpSpPr>
            <p:grpSpPr>
              <a:xfrm>
                <a:off x="7853773" y="4463088"/>
                <a:ext cx="250401" cy="252007"/>
                <a:chOff x="4149281" y="1887719"/>
                <a:chExt cx="224837" cy="226650"/>
              </a:xfrm>
            </p:grpSpPr>
            <p:sp>
              <p:nvSpPr>
                <p:cNvPr id="63" name="Oval 5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sp>
              <p:nvSpPr>
                <p:cNvPr id="64" name="Oval 5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grpSp>
          <p:sp>
            <p:nvSpPr>
              <p:cNvPr id="35" name="Oval 56"/>
              <p:cNvSpPr/>
              <p:nvPr/>
            </p:nvSpPr>
            <p:spPr>
              <a:xfrm>
                <a:off x="7900989" y="2960836"/>
                <a:ext cx="275441" cy="277207"/>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7"/>
              <p:cNvGrpSpPr/>
              <p:nvPr/>
            </p:nvGrpSpPr>
            <p:grpSpPr>
              <a:xfrm>
                <a:off x="7460264" y="2178046"/>
                <a:ext cx="206943" cy="208270"/>
                <a:chOff x="4149281" y="1887719"/>
                <a:chExt cx="224837" cy="226650"/>
              </a:xfrm>
            </p:grpSpPr>
            <p:sp>
              <p:nvSpPr>
                <p:cNvPr id="61" name="Oval 5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5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18"/>
              <p:cNvGrpSpPr/>
              <p:nvPr/>
            </p:nvGrpSpPr>
            <p:grpSpPr>
              <a:xfrm>
                <a:off x="6673055" y="1696133"/>
                <a:ext cx="206943" cy="208270"/>
                <a:chOff x="4149281" y="1887719"/>
                <a:chExt cx="224837" cy="226650"/>
              </a:xfrm>
            </p:grpSpPr>
            <p:sp>
              <p:nvSpPr>
                <p:cNvPr id="59" name="Oval 5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19"/>
              <p:cNvGrpSpPr/>
              <p:nvPr/>
            </p:nvGrpSpPr>
            <p:grpSpPr>
              <a:xfrm>
                <a:off x="5636903" y="1563392"/>
                <a:ext cx="206943" cy="208270"/>
                <a:chOff x="4149281" y="1887719"/>
                <a:chExt cx="224837" cy="226650"/>
              </a:xfrm>
            </p:grpSpPr>
            <p:sp>
              <p:nvSpPr>
                <p:cNvPr id="57" name="Oval 5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20"/>
              <p:cNvGrpSpPr/>
              <p:nvPr/>
            </p:nvGrpSpPr>
            <p:grpSpPr>
              <a:xfrm>
                <a:off x="4353051" y="2331478"/>
                <a:ext cx="219675" cy="221084"/>
                <a:chOff x="4149281" y="1887719"/>
                <a:chExt cx="224837" cy="226650"/>
              </a:xfrm>
            </p:grpSpPr>
            <p:sp>
              <p:nvSpPr>
                <p:cNvPr id="55" name="Oval 4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4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21"/>
              <p:cNvGrpSpPr/>
              <p:nvPr/>
            </p:nvGrpSpPr>
            <p:grpSpPr>
              <a:xfrm>
                <a:off x="3990983" y="3187984"/>
                <a:ext cx="219675" cy="221084"/>
                <a:chOff x="4149281" y="1887719"/>
                <a:chExt cx="224837" cy="226650"/>
              </a:xfrm>
            </p:grpSpPr>
            <p:sp>
              <p:nvSpPr>
                <p:cNvPr id="53" name="Oval 4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4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22"/>
              <p:cNvGrpSpPr/>
              <p:nvPr/>
            </p:nvGrpSpPr>
            <p:grpSpPr>
              <a:xfrm>
                <a:off x="4705258" y="2828806"/>
                <a:ext cx="199705" cy="200984"/>
                <a:chOff x="4149281" y="1887719"/>
                <a:chExt cx="224837" cy="226650"/>
              </a:xfrm>
            </p:grpSpPr>
            <p:sp>
              <p:nvSpPr>
                <p:cNvPr id="51" name="Oval 4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4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23"/>
              <p:cNvGrpSpPr/>
              <p:nvPr/>
            </p:nvGrpSpPr>
            <p:grpSpPr>
              <a:xfrm>
                <a:off x="4867553" y="4396697"/>
                <a:ext cx="328449" cy="330554"/>
                <a:chOff x="4149281" y="1887719"/>
                <a:chExt cx="224837" cy="226650"/>
              </a:xfrm>
            </p:grpSpPr>
            <p:sp>
              <p:nvSpPr>
                <p:cNvPr id="49" name="Oval 42"/>
                <p:cNvSpPr/>
                <p:nvPr/>
              </p:nvSpPr>
              <p:spPr>
                <a:xfrm>
                  <a:off x="4149281" y="1887719"/>
                  <a:ext cx="224837" cy="226650"/>
                </a:xfrm>
                <a:prstGeom prst="ellipse">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26"/>
              <p:cNvGrpSpPr/>
              <p:nvPr/>
            </p:nvGrpSpPr>
            <p:grpSpPr>
              <a:xfrm>
                <a:off x="5480832" y="1998704"/>
                <a:ext cx="206943" cy="208270"/>
                <a:chOff x="4149281" y="1887719"/>
                <a:chExt cx="224837" cy="226650"/>
              </a:xfrm>
            </p:grpSpPr>
            <p:sp>
              <p:nvSpPr>
                <p:cNvPr id="47" name="Oval 3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3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29"/>
              <p:cNvGrpSpPr/>
              <p:nvPr/>
            </p:nvGrpSpPr>
            <p:grpSpPr>
              <a:xfrm>
                <a:off x="7068613" y="4908628"/>
                <a:ext cx="250402" cy="252007"/>
                <a:chOff x="4149281" y="1887719"/>
                <a:chExt cx="224837" cy="226650"/>
              </a:xfrm>
            </p:grpSpPr>
            <p:sp>
              <p:nvSpPr>
                <p:cNvPr id="45" name="Oval 3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3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13" name="日期占位符 12"/>
          <p:cNvSpPr>
            <a:spLocks noGrp="1"/>
          </p:cNvSpPr>
          <p:nvPr>
            <p:ph type="dt" sz="half" idx="14"/>
          </p:nvPr>
        </p:nvSpPr>
        <p:spPr/>
        <p:txBody>
          <a:bodyPr/>
          <a:lstStyle>
            <a:lvl1pPr>
              <a:defRPr>
                <a:solidFill>
                  <a:schemeClr val="tx1"/>
                </a:solidFill>
              </a:defRPr>
            </a:lvl1pPr>
          </a:lstStyle>
          <a:p>
            <a:fld id="{6489D9C7-5DC6-4263-87FF-7C99F6FB63C3}" type="datetime1">
              <a:rPr lang="zh-CN" altLang="en-US" smtClean="0"/>
              <a:pPr/>
              <a:t>2017/12/3</a:t>
            </a:fld>
            <a:endParaRPr lang="zh-CN" altLang="en-US"/>
          </a:p>
        </p:txBody>
      </p:sp>
      <p:sp>
        <p:nvSpPr>
          <p:cNvPr id="14" name="页脚占位符 13"/>
          <p:cNvSpPr>
            <a:spLocks noGrp="1"/>
          </p:cNvSpPr>
          <p:nvPr>
            <p:ph type="ftr" sz="quarter" idx="15"/>
          </p:nvPr>
        </p:nvSpPr>
        <p:spPr/>
        <p:txBody>
          <a:bodyPr/>
          <a:lstStyle>
            <a:lvl1pPr>
              <a:defRPr>
                <a:solidFill>
                  <a:schemeClr val="tx1"/>
                </a:solidFill>
              </a:defRPr>
            </a:lvl1pPr>
          </a:lstStyle>
          <a:p>
            <a:r>
              <a:rPr lang="en-US" altLang="zh-CN" dirty="0"/>
              <a:t>www.islide.cc </a:t>
            </a:r>
            <a:r>
              <a:rPr lang="zh-CN" altLang="en-US" dirty="0"/>
              <a:t>「 让</a:t>
            </a:r>
            <a:r>
              <a:rPr lang="en-US" altLang="zh-CN" dirty="0"/>
              <a:t>PPT</a:t>
            </a:r>
            <a:r>
              <a:rPr lang="zh-CN" altLang="en-US" dirty="0"/>
              <a:t>设计简单起来！」</a:t>
            </a:r>
          </a:p>
        </p:txBody>
      </p:sp>
      <p:sp>
        <p:nvSpPr>
          <p:cNvPr id="15" name="灯片编号占位符 14"/>
          <p:cNvSpPr>
            <a:spLocks noGrp="1"/>
          </p:cNvSpPr>
          <p:nvPr>
            <p:ph type="sldNum" sz="quarter" idx="16"/>
          </p:nvPr>
        </p:nvSpPr>
        <p:spPr/>
        <p:txBody>
          <a:bodyPr/>
          <a:lstStyle>
            <a:lvl1pPr>
              <a:defRPr>
                <a:solidFill>
                  <a:schemeClr val="tx1"/>
                </a:solidFill>
              </a:defRPr>
            </a:lvl1pPr>
          </a:lstStyle>
          <a:p>
            <a:fld id="{5DD3DB80-B894-403A-B48E-6FDC1A72010E}" type="slidenum">
              <a:rPr lang="zh-CN" altLang="en-US" smtClean="0"/>
              <a:pPr/>
              <a:t>‹#›</a:t>
            </a:fld>
            <a:endParaRPr lang="zh-CN" altLang="en-US"/>
          </a:p>
        </p:txBody>
      </p:sp>
      <p:sp>
        <p:nvSpPr>
          <p:cNvPr id="20" name="标题 1"/>
          <p:cNvSpPr>
            <a:spLocks noGrp="1"/>
          </p:cNvSpPr>
          <p:nvPr>
            <p:ph type="title" hasCustomPrompt="1"/>
          </p:nvPr>
        </p:nvSpPr>
        <p:spPr>
          <a:xfrm>
            <a:off x="3930134" y="2027705"/>
            <a:ext cx="7590354" cy="1145332"/>
          </a:xfrm>
        </p:spPr>
        <p:txBody>
          <a:bodyPr anchor="b">
            <a:normAutofit/>
          </a:bodyPr>
          <a:lstStyle>
            <a:lvl1pPr>
              <a:defRPr sz="2400" b="1">
                <a:solidFill>
                  <a:schemeClr val="tx1"/>
                </a:solidFill>
              </a:defRPr>
            </a:lvl1pPr>
          </a:lstStyle>
          <a:p>
            <a:r>
              <a:rPr lang="zh-CN" altLang="en-US" dirty="0"/>
              <a:t>单击此处添加幻灯片章节标题</a:t>
            </a:r>
          </a:p>
        </p:txBody>
      </p:sp>
      <p:sp>
        <p:nvSpPr>
          <p:cNvPr id="21" name="文本占位符 2"/>
          <p:cNvSpPr>
            <a:spLocks noGrp="1"/>
          </p:cNvSpPr>
          <p:nvPr>
            <p:ph type="body" idx="1"/>
          </p:nvPr>
        </p:nvSpPr>
        <p:spPr>
          <a:xfrm>
            <a:off x="3930134" y="3173038"/>
            <a:ext cx="7590354" cy="1082874"/>
          </a:xfrm>
        </p:spPr>
        <p:txBody>
          <a:bodyPr anchor="t">
            <a:normAutofit/>
          </a:bodyPr>
          <a:lstStyle>
            <a:lvl1pPr marL="0" indent="0">
              <a:lnSpc>
                <a:spcPct val="150000"/>
              </a:lnSpc>
              <a:spcBef>
                <a:spcPts val="0"/>
              </a:spcBef>
              <a:buNone/>
              <a:defRPr sz="12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dirty="0"/>
              <a:t>单击此处编辑母版文本样式</a:t>
            </a:r>
          </a:p>
        </p:txBody>
      </p:sp>
      <p:cxnSp>
        <p:nvCxnSpPr>
          <p:cNvPr id="3" name="直接连接符 2"/>
          <p:cNvCxnSpPr/>
          <p:nvPr userDrawn="1"/>
        </p:nvCxnSpPr>
        <p:spPr>
          <a:xfrm>
            <a:off x="3385179" y="2041451"/>
            <a:ext cx="813530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userDrawn="1"/>
        </p:nvGrpSpPr>
        <p:grpSpPr>
          <a:xfrm>
            <a:off x="873760" y="1841010"/>
            <a:ext cx="2637952" cy="2589432"/>
            <a:chOff x="3990983" y="1563392"/>
            <a:chExt cx="4185447" cy="4108467"/>
          </a:xfrm>
        </p:grpSpPr>
        <p:grpSp>
          <p:nvGrpSpPr>
            <p:cNvPr id="17" name="组合 16"/>
            <p:cNvGrpSpPr/>
            <p:nvPr/>
          </p:nvGrpSpPr>
          <p:grpSpPr>
            <a:xfrm>
              <a:off x="4101458" y="1653440"/>
              <a:ext cx="4002716" cy="3942145"/>
              <a:chOff x="8809631" y="1360739"/>
              <a:chExt cx="4002716" cy="3942145"/>
            </a:xfrm>
          </p:grpSpPr>
          <p:sp>
            <p:nvSpPr>
              <p:cNvPr id="105" name="Freeform 229"/>
              <p:cNvSpPr>
                <a:spLocks/>
              </p:cNvSpPr>
              <p:nvPr/>
            </p:nvSpPr>
            <p:spPr bwMode="auto">
              <a:xfrm>
                <a:off x="11732169" y="2341648"/>
                <a:ext cx="482883" cy="1179447"/>
              </a:xfrm>
              <a:custGeom>
                <a:avLst/>
                <a:gdLst>
                  <a:gd name="T0" fmla="*/ 7 w 287"/>
                  <a:gd name="T1" fmla="*/ 417 h 701"/>
                  <a:gd name="T2" fmla="*/ 230 w 287"/>
                  <a:gd name="T3" fmla="*/ 701 h 701"/>
                  <a:gd name="T4" fmla="*/ 287 w 287"/>
                  <a:gd name="T5" fmla="*/ 310 h 701"/>
                  <a:gd name="T6" fmla="*/ 0 w 287"/>
                  <a:gd name="T7" fmla="*/ 0 h 701"/>
                </a:gdLst>
                <a:ahLst/>
                <a:cxnLst>
                  <a:cxn ang="0">
                    <a:pos x="T0" y="T1"/>
                  </a:cxn>
                  <a:cxn ang="0">
                    <a:pos x="T2" y="T3"/>
                  </a:cxn>
                  <a:cxn ang="0">
                    <a:pos x="T4" y="T5"/>
                  </a:cxn>
                  <a:cxn ang="0">
                    <a:pos x="T6" y="T7"/>
                  </a:cxn>
                </a:cxnLst>
                <a:rect l="0" t="0" r="r" b="b"/>
                <a:pathLst>
                  <a:path w="287" h="701">
                    <a:moveTo>
                      <a:pt x="7" y="417"/>
                    </a:moveTo>
                    <a:lnTo>
                      <a:pt x="230" y="701"/>
                    </a:lnTo>
                    <a:lnTo>
                      <a:pt x="287" y="310"/>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6" name="Freeform 226"/>
              <p:cNvSpPr>
                <a:spLocks/>
              </p:cNvSpPr>
              <p:nvPr/>
            </p:nvSpPr>
            <p:spPr bwMode="auto">
              <a:xfrm>
                <a:off x="10424851" y="1360739"/>
                <a:ext cx="1467158" cy="3428976"/>
              </a:xfrm>
              <a:custGeom>
                <a:avLst/>
                <a:gdLst>
                  <a:gd name="T0" fmla="*/ 853 w 872"/>
                  <a:gd name="T1" fmla="*/ 2038 h 2038"/>
                  <a:gd name="T2" fmla="*/ 500 w 872"/>
                  <a:gd name="T3" fmla="*/ 1597 h 2038"/>
                  <a:gd name="T4" fmla="*/ 265 w 872"/>
                  <a:gd name="T5" fmla="*/ 1723 h 2038"/>
                  <a:gd name="T6" fmla="*/ 225 w 872"/>
                  <a:gd name="T7" fmla="*/ 1758 h 2038"/>
                  <a:gd name="T8" fmla="*/ 242 w 872"/>
                  <a:gd name="T9" fmla="*/ 2023 h 2038"/>
                  <a:gd name="T10" fmla="*/ 872 w 872"/>
                  <a:gd name="T11" fmla="*/ 2023 h 2038"/>
                  <a:gd name="T12" fmla="*/ 493 w 872"/>
                  <a:gd name="T13" fmla="*/ 1173 h 2038"/>
                  <a:gd name="T14" fmla="*/ 749 w 872"/>
                  <a:gd name="T15" fmla="*/ 533 h 2038"/>
                  <a:gd name="T16" fmla="*/ 772 w 872"/>
                  <a:gd name="T17" fmla="*/ 986 h 2038"/>
                  <a:gd name="T18" fmla="*/ 498 w 872"/>
                  <a:gd name="T19" fmla="*/ 1133 h 2038"/>
                  <a:gd name="T20" fmla="*/ 443 w 872"/>
                  <a:gd name="T21" fmla="*/ 796 h 2038"/>
                  <a:gd name="T22" fmla="*/ 725 w 872"/>
                  <a:gd name="T23" fmla="*/ 536 h 2038"/>
                  <a:gd name="T24" fmla="*/ 0 w 872"/>
                  <a:gd name="T25" fmla="*/ 0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2038">
                    <a:moveTo>
                      <a:pt x="853" y="2038"/>
                    </a:moveTo>
                    <a:lnTo>
                      <a:pt x="500" y="1597"/>
                    </a:lnTo>
                    <a:lnTo>
                      <a:pt x="265" y="1723"/>
                    </a:lnTo>
                    <a:lnTo>
                      <a:pt x="225" y="1758"/>
                    </a:lnTo>
                    <a:lnTo>
                      <a:pt x="242" y="2023"/>
                    </a:lnTo>
                    <a:lnTo>
                      <a:pt x="872" y="2023"/>
                    </a:lnTo>
                    <a:lnTo>
                      <a:pt x="493" y="1173"/>
                    </a:lnTo>
                    <a:lnTo>
                      <a:pt x="749" y="533"/>
                    </a:lnTo>
                    <a:lnTo>
                      <a:pt x="772" y="986"/>
                    </a:lnTo>
                    <a:lnTo>
                      <a:pt x="498" y="1133"/>
                    </a:lnTo>
                    <a:lnTo>
                      <a:pt x="443" y="796"/>
                    </a:lnTo>
                    <a:lnTo>
                      <a:pt x="725" y="536"/>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7" name="Line 224"/>
              <p:cNvSpPr>
                <a:spLocks noChangeShapeType="1"/>
              </p:cNvSpPr>
              <p:nvPr/>
            </p:nvSpPr>
            <p:spPr bwMode="auto">
              <a:xfrm flipH="1">
                <a:off x="9798953" y="2074128"/>
                <a:ext cx="1033068" cy="71338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8" name="Freeform 217"/>
              <p:cNvSpPr>
                <a:spLocks/>
              </p:cNvSpPr>
              <p:nvPr/>
            </p:nvSpPr>
            <p:spPr bwMode="auto">
              <a:xfrm>
                <a:off x="8809631" y="1392707"/>
                <a:ext cx="3923638" cy="3834464"/>
              </a:xfrm>
              <a:custGeom>
                <a:avLst/>
                <a:gdLst>
                  <a:gd name="T0" fmla="*/ 974 w 2332"/>
                  <a:gd name="T1" fmla="*/ 0 h 2279"/>
                  <a:gd name="T2" fmla="*/ 1581 w 2332"/>
                  <a:gd name="T3" fmla="*/ 81 h 2279"/>
                  <a:gd name="T4" fmla="*/ 2059 w 2332"/>
                  <a:gd name="T5" fmla="*/ 360 h 2279"/>
                  <a:gd name="T6" fmla="*/ 2332 w 2332"/>
                  <a:gd name="T7" fmla="*/ 820 h 2279"/>
                  <a:gd name="T8" fmla="*/ 2249 w 2332"/>
                  <a:gd name="T9" fmla="*/ 1718 h 2279"/>
                  <a:gd name="T10" fmla="*/ 1652 w 2332"/>
                  <a:gd name="T11" fmla="*/ 2279 h 2279"/>
                  <a:gd name="T12" fmla="*/ 714 w 2332"/>
                  <a:gd name="T13" fmla="*/ 2279 h 2279"/>
                  <a:gd name="T14" fmla="*/ 57 w 2332"/>
                  <a:gd name="T15" fmla="*/ 1649 h 2279"/>
                  <a:gd name="T16" fmla="*/ 0 w 2332"/>
                  <a:gd name="T17" fmla="*/ 967 h 2279"/>
                  <a:gd name="T18" fmla="*/ 221 w 2332"/>
                  <a:gd name="T19" fmla="*/ 448 h 2279"/>
                  <a:gd name="T20" fmla="*/ 974 w 2332"/>
                  <a:gd name="T21" fmla="*/ 0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2" h="2279">
                    <a:moveTo>
                      <a:pt x="974" y="0"/>
                    </a:moveTo>
                    <a:lnTo>
                      <a:pt x="1581" y="81"/>
                    </a:lnTo>
                    <a:lnTo>
                      <a:pt x="2059" y="360"/>
                    </a:lnTo>
                    <a:lnTo>
                      <a:pt x="2332" y="820"/>
                    </a:lnTo>
                    <a:lnTo>
                      <a:pt x="2249" y="1718"/>
                    </a:lnTo>
                    <a:lnTo>
                      <a:pt x="1652" y="2279"/>
                    </a:lnTo>
                    <a:lnTo>
                      <a:pt x="714" y="2279"/>
                    </a:lnTo>
                    <a:lnTo>
                      <a:pt x="57" y="1649"/>
                    </a:lnTo>
                    <a:lnTo>
                      <a:pt x="0" y="967"/>
                    </a:lnTo>
                    <a:lnTo>
                      <a:pt x="221" y="448"/>
                    </a:lnTo>
                    <a:lnTo>
                      <a:pt x="974"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9" name="Freeform 218"/>
              <p:cNvSpPr>
                <a:spLocks/>
              </p:cNvSpPr>
              <p:nvPr/>
            </p:nvSpPr>
            <p:spPr bwMode="auto">
              <a:xfrm>
                <a:off x="9181468" y="1820067"/>
                <a:ext cx="3630879" cy="3407104"/>
              </a:xfrm>
              <a:custGeom>
                <a:avLst/>
                <a:gdLst>
                  <a:gd name="T0" fmla="*/ 0 w 2158"/>
                  <a:gd name="T1" fmla="*/ 194 h 2025"/>
                  <a:gd name="T2" fmla="*/ 651 w 2158"/>
                  <a:gd name="T3" fmla="*/ 0 h 2025"/>
                  <a:gd name="T4" fmla="*/ 981 w 2158"/>
                  <a:gd name="T5" fmla="*/ 151 h 2025"/>
                  <a:gd name="T6" fmla="*/ 1452 w 2158"/>
                  <a:gd name="T7" fmla="*/ 284 h 2025"/>
                  <a:gd name="T8" fmla="*/ 2158 w 2158"/>
                  <a:gd name="T9" fmla="*/ 578 h 2025"/>
                  <a:gd name="T10" fmla="*/ 1746 w 2158"/>
                  <a:gd name="T11" fmla="*/ 966 h 2025"/>
                  <a:gd name="T12" fmla="*/ 2059 w 2158"/>
                  <a:gd name="T13" fmla="*/ 1464 h 2025"/>
                  <a:gd name="T14" fmla="*/ 1618 w 2158"/>
                  <a:gd name="T15" fmla="*/ 1724 h 2025"/>
                  <a:gd name="T16" fmla="*/ 528 w 2158"/>
                  <a:gd name="T17" fmla="*/ 2025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8" h="2025">
                    <a:moveTo>
                      <a:pt x="0" y="194"/>
                    </a:moveTo>
                    <a:lnTo>
                      <a:pt x="651" y="0"/>
                    </a:lnTo>
                    <a:lnTo>
                      <a:pt x="981" y="151"/>
                    </a:lnTo>
                    <a:lnTo>
                      <a:pt x="1452" y="284"/>
                    </a:lnTo>
                    <a:lnTo>
                      <a:pt x="2158" y="578"/>
                    </a:lnTo>
                    <a:lnTo>
                      <a:pt x="1746" y="966"/>
                    </a:lnTo>
                    <a:lnTo>
                      <a:pt x="2059" y="1464"/>
                    </a:lnTo>
                    <a:lnTo>
                      <a:pt x="1618" y="1724"/>
                    </a:lnTo>
                    <a:lnTo>
                      <a:pt x="528" y="202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0" name="Freeform 219"/>
              <p:cNvSpPr>
                <a:spLocks/>
              </p:cNvSpPr>
              <p:nvPr/>
            </p:nvSpPr>
            <p:spPr bwMode="auto">
              <a:xfrm>
                <a:off x="9181468" y="1397754"/>
                <a:ext cx="2937681" cy="3873162"/>
              </a:xfrm>
              <a:custGeom>
                <a:avLst/>
                <a:gdLst>
                  <a:gd name="T0" fmla="*/ 0 w 1746"/>
                  <a:gd name="T1" fmla="*/ 469 h 2302"/>
                  <a:gd name="T2" fmla="*/ 192 w 1746"/>
                  <a:gd name="T3" fmla="*/ 739 h 2302"/>
                  <a:gd name="T4" fmla="*/ 945 w 1746"/>
                  <a:gd name="T5" fmla="*/ 417 h 2302"/>
                  <a:gd name="T6" fmla="*/ 888 w 1746"/>
                  <a:gd name="T7" fmla="*/ 739 h 2302"/>
                  <a:gd name="T8" fmla="*/ 981 w 1746"/>
                  <a:gd name="T9" fmla="*/ 1729 h 2302"/>
                  <a:gd name="T10" fmla="*/ 1618 w 1746"/>
                  <a:gd name="T11" fmla="*/ 1975 h 2302"/>
                  <a:gd name="T12" fmla="*/ 1746 w 1746"/>
                  <a:gd name="T13" fmla="*/ 1236 h 2302"/>
                  <a:gd name="T14" fmla="*/ 1452 w 1746"/>
                  <a:gd name="T15" fmla="*/ 535 h 2302"/>
                  <a:gd name="T16" fmla="*/ 898 w 1746"/>
                  <a:gd name="T17" fmla="*/ 753 h 2302"/>
                  <a:gd name="T18" fmla="*/ 1220 w 1746"/>
                  <a:gd name="T19" fmla="*/ 1137 h 2302"/>
                  <a:gd name="T20" fmla="*/ 950 w 1746"/>
                  <a:gd name="T21" fmla="*/ 1717 h 2302"/>
                  <a:gd name="T22" fmla="*/ 945 w 1746"/>
                  <a:gd name="T23" fmla="*/ 1729 h 2302"/>
                  <a:gd name="T24" fmla="*/ 481 w 1746"/>
                  <a:gd name="T25" fmla="*/ 2302 h 2302"/>
                  <a:gd name="T26" fmla="*/ 239 w 1746"/>
                  <a:gd name="T27" fmla="*/ 1137 h 2302"/>
                  <a:gd name="T28" fmla="*/ 945 w 1746"/>
                  <a:gd name="T29" fmla="*/ 398 h 2302"/>
                  <a:gd name="T30" fmla="*/ 774 w 1746"/>
                  <a:gd name="T31" fmla="*/ 0 h 2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46" h="2302">
                    <a:moveTo>
                      <a:pt x="0" y="469"/>
                    </a:moveTo>
                    <a:lnTo>
                      <a:pt x="192" y="739"/>
                    </a:lnTo>
                    <a:lnTo>
                      <a:pt x="945" y="417"/>
                    </a:lnTo>
                    <a:lnTo>
                      <a:pt x="888" y="739"/>
                    </a:lnTo>
                    <a:lnTo>
                      <a:pt x="981" y="1729"/>
                    </a:lnTo>
                    <a:lnTo>
                      <a:pt x="1618" y="1975"/>
                    </a:lnTo>
                    <a:lnTo>
                      <a:pt x="1746" y="1236"/>
                    </a:lnTo>
                    <a:lnTo>
                      <a:pt x="1452" y="535"/>
                    </a:lnTo>
                    <a:lnTo>
                      <a:pt x="898" y="753"/>
                    </a:lnTo>
                    <a:lnTo>
                      <a:pt x="1220" y="1137"/>
                    </a:lnTo>
                    <a:lnTo>
                      <a:pt x="950" y="1717"/>
                    </a:lnTo>
                    <a:lnTo>
                      <a:pt x="945" y="1729"/>
                    </a:lnTo>
                    <a:lnTo>
                      <a:pt x="481" y="2302"/>
                    </a:lnTo>
                    <a:lnTo>
                      <a:pt x="239" y="1137"/>
                    </a:lnTo>
                    <a:lnTo>
                      <a:pt x="945" y="398"/>
                    </a:lnTo>
                    <a:lnTo>
                      <a:pt x="774"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1" name="Freeform 220"/>
              <p:cNvSpPr>
                <a:spLocks/>
              </p:cNvSpPr>
              <p:nvPr/>
            </p:nvSpPr>
            <p:spPr bwMode="auto">
              <a:xfrm>
                <a:off x="8809631" y="2664692"/>
                <a:ext cx="1918073" cy="1845725"/>
              </a:xfrm>
              <a:custGeom>
                <a:avLst/>
                <a:gdLst>
                  <a:gd name="T0" fmla="*/ 469 w 1140"/>
                  <a:gd name="T1" fmla="*/ 327 h 1097"/>
                  <a:gd name="T2" fmla="*/ 588 w 1140"/>
                  <a:gd name="T3" fmla="*/ 52 h 1097"/>
                  <a:gd name="T4" fmla="*/ 389 w 1140"/>
                  <a:gd name="T5" fmla="*/ 0 h 1097"/>
                  <a:gd name="T6" fmla="*/ 0 w 1140"/>
                  <a:gd name="T7" fmla="*/ 211 h 1097"/>
                  <a:gd name="T8" fmla="*/ 263 w 1140"/>
                  <a:gd name="T9" fmla="*/ 453 h 1097"/>
                  <a:gd name="T10" fmla="*/ 71 w 1140"/>
                  <a:gd name="T11" fmla="*/ 905 h 1097"/>
                  <a:gd name="T12" fmla="*/ 541 w 1140"/>
                  <a:gd name="T13" fmla="*/ 948 h 1097"/>
                  <a:gd name="T14" fmla="*/ 770 w 1140"/>
                  <a:gd name="T15" fmla="*/ 1097 h 1097"/>
                  <a:gd name="T16" fmla="*/ 1140 w 1140"/>
                  <a:gd name="T17" fmla="*/ 983 h 1097"/>
                  <a:gd name="T18" fmla="*/ 541 w 1140"/>
                  <a:gd name="T19" fmla="*/ 91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0" h="1097">
                    <a:moveTo>
                      <a:pt x="469" y="327"/>
                    </a:moveTo>
                    <a:lnTo>
                      <a:pt x="588" y="52"/>
                    </a:lnTo>
                    <a:lnTo>
                      <a:pt x="389" y="0"/>
                    </a:lnTo>
                    <a:lnTo>
                      <a:pt x="0" y="211"/>
                    </a:lnTo>
                    <a:lnTo>
                      <a:pt x="263" y="453"/>
                    </a:lnTo>
                    <a:lnTo>
                      <a:pt x="71" y="905"/>
                    </a:lnTo>
                    <a:lnTo>
                      <a:pt x="541" y="948"/>
                    </a:lnTo>
                    <a:lnTo>
                      <a:pt x="770" y="1097"/>
                    </a:lnTo>
                    <a:lnTo>
                      <a:pt x="1140" y="983"/>
                    </a:lnTo>
                    <a:lnTo>
                      <a:pt x="541" y="917"/>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2" name="Freeform 221"/>
              <p:cNvSpPr>
                <a:spLocks/>
              </p:cNvSpPr>
              <p:nvPr/>
            </p:nvSpPr>
            <p:spPr bwMode="auto">
              <a:xfrm>
                <a:off x="8841599" y="2592344"/>
                <a:ext cx="686468" cy="718436"/>
              </a:xfrm>
              <a:custGeom>
                <a:avLst/>
                <a:gdLst>
                  <a:gd name="T0" fmla="*/ 375 w 408"/>
                  <a:gd name="T1" fmla="*/ 0 h 427"/>
                  <a:gd name="T2" fmla="*/ 408 w 408"/>
                  <a:gd name="T3" fmla="*/ 427 h 427"/>
                  <a:gd name="T4" fmla="*/ 0 w 408"/>
                  <a:gd name="T5" fmla="*/ 275 h 427"/>
                </a:gdLst>
                <a:ahLst/>
                <a:cxnLst>
                  <a:cxn ang="0">
                    <a:pos x="T0" y="T1"/>
                  </a:cxn>
                  <a:cxn ang="0">
                    <a:pos x="T2" y="T3"/>
                  </a:cxn>
                  <a:cxn ang="0">
                    <a:pos x="T4" y="T5"/>
                  </a:cxn>
                </a:cxnLst>
                <a:rect l="0" t="0" r="r" b="b"/>
                <a:pathLst>
                  <a:path w="408" h="427">
                    <a:moveTo>
                      <a:pt x="375" y="0"/>
                    </a:moveTo>
                    <a:lnTo>
                      <a:pt x="408" y="427"/>
                    </a:lnTo>
                    <a:lnTo>
                      <a:pt x="0" y="27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3" name="Freeform 222"/>
              <p:cNvSpPr>
                <a:spLocks/>
              </p:cNvSpPr>
              <p:nvPr/>
            </p:nvSpPr>
            <p:spPr bwMode="auto">
              <a:xfrm>
                <a:off x="9528067" y="1392707"/>
                <a:ext cx="2686985" cy="1199637"/>
              </a:xfrm>
              <a:custGeom>
                <a:avLst/>
                <a:gdLst>
                  <a:gd name="T0" fmla="*/ 0 w 1597"/>
                  <a:gd name="T1" fmla="*/ 713 h 713"/>
                  <a:gd name="T2" fmla="*/ 424 w 1597"/>
                  <a:gd name="T3" fmla="*/ 261 h 713"/>
                  <a:gd name="T4" fmla="*/ 547 w 1597"/>
                  <a:gd name="T5" fmla="*/ 0 h 713"/>
                  <a:gd name="T6" fmla="*/ 566 w 1597"/>
                  <a:gd name="T7" fmla="*/ 10 h 713"/>
                  <a:gd name="T8" fmla="*/ 1057 w 1597"/>
                  <a:gd name="T9" fmla="*/ 254 h 713"/>
                  <a:gd name="T10" fmla="*/ 1154 w 1597"/>
                  <a:gd name="T11" fmla="*/ 81 h 713"/>
                  <a:gd name="T12" fmla="*/ 1265 w 1597"/>
                  <a:gd name="T13" fmla="*/ 500 h 713"/>
                  <a:gd name="T14" fmla="*/ 1597 w 1597"/>
                  <a:gd name="T15" fmla="*/ 358 h 7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7" h="713">
                    <a:moveTo>
                      <a:pt x="0" y="713"/>
                    </a:moveTo>
                    <a:lnTo>
                      <a:pt x="424" y="261"/>
                    </a:lnTo>
                    <a:lnTo>
                      <a:pt x="547" y="0"/>
                    </a:lnTo>
                    <a:lnTo>
                      <a:pt x="566" y="10"/>
                    </a:lnTo>
                    <a:lnTo>
                      <a:pt x="1057" y="254"/>
                    </a:lnTo>
                    <a:lnTo>
                      <a:pt x="1154" y="81"/>
                    </a:lnTo>
                    <a:lnTo>
                      <a:pt x="1265" y="500"/>
                    </a:lnTo>
                    <a:lnTo>
                      <a:pt x="1597" y="358"/>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4" name="Freeform 223"/>
              <p:cNvSpPr>
                <a:spLocks/>
              </p:cNvSpPr>
              <p:nvPr/>
            </p:nvSpPr>
            <p:spPr bwMode="auto">
              <a:xfrm>
                <a:off x="9554988" y="2664692"/>
                <a:ext cx="1277033" cy="1653917"/>
              </a:xfrm>
              <a:custGeom>
                <a:avLst/>
                <a:gdLst>
                  <a:gd name="T0" fmla="*/ 0 w 759"/>
                  <a:gd name="T1" fmla="*/ 398 h 983"/>
                  <a:gd name="T2" fmla="*/ 759 w 759"/>
                  <a:gd name="T3" fmla="*/ 983 h 983"/>
                  <a:gd name="T4" fmla="*/ 552 w 759"/>
                  <a:gd name="T5" fmla="*/ 512 h 983"/>
                  <a:gd name="T6" fmla="*/ 759 w 759"/>
                  <a:gd name="T7" fmla="*/ 448 h 983"/>
                  <a:gd name="T8" fmla="*/ 652 w 759"/>
                  <a:gd name="T9" fmla="*/ 0 h 983"/>
                  <a:gd name="T10" fmla="*/ 34 w 759"/>
                  <a:gd name="T11" fmla="*/ 384 h 983"/>
                  <a:gd name="T12" fmla="*/ 541 w 759"/>
                  <a:gd name="T13" fmla="*/ 512 h 983"/>
                </a:gdLst>
                <a:ahLst/>
                <a:cxnLst>
                  <a:cxn ang="0">
                    <a:pos x="T0" y="T1"/>
                  </a:cxn>
                  <a:cxn ang="0">
                    <a:pos x="T2" y="T3"/>
                  </a:cxn>
                  <a:cxn ang="0">
                    <a:pos x="T4" y="T5"/>
                  </a:cxn>
                  <a:cxn ang="0">
                    <a:pos x="T6" y="T7"/>
                  </a:cxn>
                  <a:cxn ang="0">
                    <a:pos x="T8" y="T9"/>
                  </a:cxn>
                  <a:cxn ang="0">
                    <a:pos x="T10" y="T11"/>
                  </a:cxn>
                  <a:cxn ang="0">
                    <a:pos x="T12" y="T13"/>
                  </a:cxn>
                </a:cxnLst>
                <a:rect l="0" t="0" r="r" b="b"/>
                <a:pathLst>
                  <a:path w="759" h="983">
                    <a:moveTo>
                      <a:pt x="0" y="398"/>
                    </a:moveTo>
                    <a:lnTo>
                      <a:pt x="759" y="983"/>
                    </a:lnTo>
                    <a:lnTo>
                      <a:pt x="552" y="512"/>
                    </a:lnTo>
                    <a:lnTo>
                      <a:pt x="759" y="448"/>
                    </a:lnTo>
                    <a:lnTo>
                      <a:pt x="652" y="0"/>
                    </a:lnTo>
                    <a:lnTo>
                      <a:pt x="34" y="384"/>
                    </a:lnTo>
                    <a:lnTo>
                      <a:pt x="541" y="512"/>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5" name="Freeform 225"/>
              <p:cNvSpPr>
                <a:spLocks/>
              </p:cNvSpPr>
              <p:nvPr/>
            </p:nvSpPr>
            <p:spPr bwMode="auto">
              <a:xfrm>
                <a:off x="11309856" y="3334335"/>
                <a:ext cx="780689" cy="489613"/>
              </a:xfrm>
              <a:custGeom>
                <a:avLst/>
                <a:gdLst>
                  <a:gd name="T0" fmla="*/ 0 w 464"/>
                  <a:gd name="T1" fmla="*/ 0 h 291"/>
                  <a:gd name="T2" fmla="*/ 296 w 464"/>
                  <a:gd name="T3" fmla="*/ 291 h 291"/>
                  <a:gd name="T4" fmla="*/ 464 w 464"/>
                  <a:gd name="T5" fmla="*/ 95 h 291"/>
                  <a:gd name="T6" fmla="*/ 0 w 464"/>
                  <a:gd name="T7" fmla="*/ 0 h 291"/>
                </a:gdLst>
                <a:ahLst/>
                <a:cxnLst>
                  <a:cxn ang="0">
                    <a:pos x="T0" y="T1"/>
                  </a:cxn>
                  <a:cxn ang="0">
                    <a:pos x="T2" y="T3"/>
                  </a:cxn>
                  <a:cxn ang="0">
                    <a:pos x="T4" y="T5"/>
                  </a:cxn>
                  <a:cxn ang="0">
                    <a:pos x="T6" y="T7"/>
                  </a:cxn>
                </a:cxnLst>
                <a:rect l="0" t="0" r="r" b="b"/>
                <a:pathLst>
                  <a:path w="464" h="291">
                    <a:moveTo>
                      <a:pt x="0" y="0"/>
                    </a:moveTo>
                    <a:lnTo>
                      <a:pt x="296" y="291"/>
                    </a:lnTo>
                    <a:lnTo>
                      <a:pt x="464" y="95"/>
                    </a:lnTo>
                    <a:lnTo>
                      <a:pt x="0"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6" name="Freeform 227"/>
              <p:cNvSpPr>
                <a:spLocks/>
              </p:cNvSpPr>
              <p:nvPr/>
            </p:nvSpPr>
            <p:spPr bwMode="auto">
              <a:xfrm>
                <a:off x="8949280" y="3374716"/>
                <a:ext cx="1196272" cy="1928168"/>
              </a:xfrm>
              <a:custGeom>
                <a:avLst/>
                <a:gdLst>
                  <a:gd name="T0" fmla="*/ 711 w 711"/>
                  <a:gd name="T1" fmla="*/ 689 h 1146"/>
                  <a:gd name="T2" fmla="*/ 628 w 711"/>
                  <a:gd name="T3" fmla="*/ 1146 h 1146"/>
                  <a:gd name="T4" fmla="*/ 469 w 711"/>
                  <a:gd name="T5" fmla="*/ 533 h 1146"/>
                  <a:gd name="T6" fmla="*/ 280 w 711"/>
                  <a:gd name="T7" fmla="*/ 303 h 1146"/>
                  <a:gd name="T8" fmla="*/ 0 w 711"/>
                  <a:gd name="T9" fmla="*/ 452 h 1146"/>
                  <a:gd name="T10" fmla="*/ 344 w 711"/>
                  <a:gd name="T11" fmla="*/ 0 h 1146"/>
                  <a:gd name="T12" fmla="*/ 299 w 711"/>
                  <a:gd name="T13" fmla="*/ 291 h 1146"/>
                </a:gdLst>
                <a:ahLst/>
                <a:cxnLst>
                  <a:cxn ang="0">
                    <a:pos x="T0" y="T1"/>
                  </a:cxn>
                  <a:cxn ang="0">
                    <a:pos x="T2" y="T3"/>
                  </a:cxn>
                  <a:cxn ang="0">
                    <a:pos x="T4" y="T5"/>
                  </a:cxn>
                  <a:cxn ang="0">
                    <a:pos x="T6" y="T7"/>
                  </a:cxn>
                  <a:cxn ang="0">
                    <a:pos x="T8" y="T9"/>
                  </a:cxn>
                  <a:cxn ang="0">
                    <a:pos x="T10" y="T11"/>
                  </a:cxn>
                  <a:cxn ang="0">
                    <a:pos x="T12" y="T13"/>
                  </a:cxn>
                </a:cxnLst>
                <a:rect l="0" t="0" r="r" b="b"/>
                <a:pathLst>
                  <a:path w="711" h="1146">
                    <a:moveTo>
                      <a:pt x="711" y="689"/>
                    </a:moveTo>
                    <a:lnTo>
                      <a:pt x="628" y="1146"/>
                    </a:lnTo>
                    <a:lnTo>
                      <a:pt x="469" y="533"/>
                    </a:lnTo>
                    <a:lnTo>
                      <a:pt x="280" y="303"/>
                    </a:lnTo>
                    <a:lnTo>
                      <a:pt x="0" y="452"/>
                    </a:lnTo>
                    <a:lnTo>
                      <a:pt x="344" y="0"/>
                    </a:lnTo>
                    <a:lnTo>
                      <a:pt x="299" y="291"/>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7" name="Line 228"/>
              <p:cNvSpPr>
                <a:spLocks noChangeShapeType="1"/>
              </p:cNvSpPr>
              <p:nvPr/>
            </p:nvSpPr>
            <p:spPr bwMode="auto">
              <a:xfrm flipH="1" flipV="1">
                <a:off x="9607146" y="3374716"/>
                <a:ext cx="1224875" cy="75713"/>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8" name="Line 230"/>
              <p:cNvSpPr>
                <a:spLocks noChangeShapeType="1"/>
              </p:cNvSpPr>
              <p:nvPr/>
            </p:nvSpPr>
            <p:spPr bwMode="auto">
              <a:xfrm flipH="1">
                <a:off x="12171307" y="2787516"/>
                <a:ext cx="498026" cy="80761"/>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9" name="Freeform 231"/>
              <p:cNvSpPr>
                <a:spLocks/>
              </p:cNvSpPr>
              <p:nvPr/>
            </p:nvSpPr>
            <p:spPr bwMode="auto">
              <a:xfrm>
                <a:off x="11923976" y="3521095"/>
                <a:ext cx="291076" cy="1268620"/>
              </a:xfrm>
              <a:custGeom>
                <a:avLst/>
                <a:gdLst>
                  <a:gd name="T0" fmla="*/ 0 w 173"/>
                  <a:gd name="T1" fmla="*/ 754 h 754"/>
                  <a:gd name="T2" fmla="*/ 173 w 173"/>
                  <a:gd name="T3" fmla="*/ 308 h 754"/>
                  <a:gd name="T4" fmla="*/ 116 w 173"/>
                  <a:gd name="T5" fmla="*/ 0 h 754"/>
                </a:gdLst>
                <a:ahLst/>
                <a:cxnLst>
                  <a:cxn ang="0">
                    <a:pos x="T0" y="T1"/>
                  </a:cxn>
                  <a:cxn ang="0">
                    <a:pos x="T2" y="T3"/>
                  </a:cxn>
                  <a:cxn ang="0">
                    <a:pos x="T4" y="T5"/>
                  </a:cxn>
                </a:cxnLst>
                <a:rect l="0" t="0" r="r" b="b"/>
                <a:pathLst>
                  <a:path w="173" h="754">
                    <a:moveTo>
                      <a:pt x="0" y="754"/>
                    </a:moveTo>
                    <a:lnTo>
                      <a:pt x="173" y="308"/>
                    </a:lnTo>
                    <a:lnTo>
                      <a:pt x="116"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0" name="Line 232"/>
              <p:cNvSpPr>
                <a:spLocks noChangeShapeType="1"/>
              </p:cNvSpPr>
              <p:nvPr/>
            </p:nvSpPr>
            <p:spPr bwMode="auto">
              <a:xfrm flipH="1" flipV="1">
                <a:off x="12215052" y="4039311"/>
                <a:ext cx="454281" cy="279298"/>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1" name="Line 233"/>
              <p:cNvSpPr>
                <a:spLocks noChangeShapeType="1"/>
              </p:cNvSpPr>
              <p:nvPr/>
            </p:nvSpPr>
            <p:spPr bwMode="auto">
              <a:xfrm>
                <a:off x="11819660" y="3852552"/>
                <a:ext cx="72348" cy="937164"/>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2" name="Line 234"/>
              <p:cNvSpPr>
                <a:spLocks noChangeShapeType="1"/>
              </p:cNvSpPr>
              <p:nvPr/>
            </p:nvSpPr>
            <p:spPr bwMode="auto">
              <a:xfrm flipH="1">
                <a:off x="9962157" y="4789715"/>
                <a:ext cx="844625" cy="5131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3" name="Line 235"/>
              <p:cNvSpPr>
                <a:spLocks noChangeShapeType="1"/>
              </p:cNvSpPr>
              <p:nvPr/>
            </p:nvSpPr>
            <p:spPr bwMode="auto">
              <a:xfrm flipH="1">
                <a:off x="10727704" y="2684882"/>
                <a:ext cx="457646" cy="0"/>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4" name="Line 236"/>
              <p:cNvSpPr>
                <a:spLocks noChangeShapeType="1"/>
              </p:cNvSpPr>
              <p:nvPr/>
            </p:nvSpPr>
            <p:spPr bwMode="auto">
              <a:xfrm flipH="1">
                <a:off x="10870718" y="3310780"/>
                <a:ext cx="314631" cy="992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grpSp>
        <p:sp>
          <p:nvSpPr>
            <p:cNvPr id="18" name="Oval 255"/>
            <p:cNvSpPr>
              <a:spLocks noChangeArrowheads="1"/>
            </p:cNvSpPr>
            <p:nvPr/>
          </p:nvSpPr>
          <p:spPr bwMode="auto">
            <a:xfrm>
              <a:off x="6533178" y="2091795"/>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9" name="Oval 256"/>
            <p:cNvSpPr>
              <a:spLocks noChangeArrowheads="1"/>
            </p:cNvSpPr>
            <p:nvPr/>
          </p:nvSpPr>
          <p:spPr bwMode="auto">
            <a:xfrm>
              <a:off x="7443421" y="308448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2" name="Oval 257"/>
            <p:cNvSpPr>
              <a:spLocks noChangeArrowheads="1"/>
            </p:cNvSpPr>
            <p:nvPr/>
          </p:nvSpPr>
          <p:spPr bwMode="auto">
            <a:xfrm>
              <a:off x="6960538" y="3264511"/>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3" name="Oval 258"/>
            <p:cNvSpPr>
              <a:spLocks noChangeArrowheads="1"/>
            </p:cNvSpPr>
            <p:nvPr/>
          </p:nvSpPr>
          <p:spPr bwMode="auto">
            <a:xfrm>
              <a:off x="6413719" y="2929690"/>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4" name="Oval 259"/>
            <p:cNvSpPr>
              <a:spLocks noChangeArrowheads="1"/>
            </p:cNvSpPr>
            <p:nvPr/>
          </p:nvSpPr>
          <p:spPr bwMode="auto">
            <a:xfrm>
              <a:off x="5696965" y="3765903"/>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5" name="Oval 260"/>
            <p:cNvSpPr>
              <a:spLocks noChangeArrowheads="1"/>
            </p:cNvSpPr>
            <p:nvPr/>
          </p:nvSpPr>
          <p:spPr bwMode="auto">
            <a:xfrm>
              <a:off x="5027322" y="3008768"/>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6" name="Oval 261"/>
            <p:cNvSpPr>
              <a:spLocks noChangeArrowheads="1"/>
            </p:cNvSpPr>
            <p:nvPr/>
          </p:nvSpPr>
          <p:spPr bwMode="auto">
            <a:xfrm>
              <a:off x="4440123" y="3669999"/>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7" name="Oval 262"/>
            <p:cNvSpPr>
              <a:spLocks noChangeArrowheads="1"/>
            </p:cNvSpPr>
            <p:nvPr/>
          </p:nvSpPr>
          <p:spPr bwMode="auto">
            <a:xfrm>
              <a:off x="4672310" y="411250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8" name="Oval 263"/>
            <p:cNvSpPr>
              <a:spLocks noChangeArrowheads="1"/>
            </p:cNvSpPr>
            <p:nvPr/>
          </p:nvSpPr>
          <p:spPr bwMode="auto">
            <a:xfrm>
              <a:off x="5357096" y="4731669"/>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9" name="Oval 265"/>
            <p:cNvSpPr>
              <a:spLocks noChangeArrowheads="1"/>
            </p:cNvSpPr>
            <p:nvPr/>
          </p:nvSpPr>
          <p:spPr bwMode="auto">
            <a:xfrm>
              <a:off x="6481020" y="4268976"/>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30" name="Oval 266"/>
            <p:cNvSpPr>
              <a:spLocks noChangeArrowheads="1"/>
            </p:cNvSpPr>
            <p:nvPr/>
          </p:nvSpPr>
          <p:spPr bwMode="auto">
            <a:xfrm>
              <a:off x="7027839" y="4073804"/>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31" name="Oval 267"/>
            <p:cNvSpPr>
              <a:spLocks noChangeArrowheads="1"/>
            </p:cNvSpPr>
            <p:nvPr/>
          </p:nvSpPr>
          <p:spPr bwMode="auto">
            <a:xfrm>
              <a:off x="7443421" y="4268976"/>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grpSp>
          <p:nvGrpSpPr>
            <p:cNvPr id="32" name="组合 31"/>
            <p:cNvGrpSpPr/>
            <p:nvPr/>
          </p:nvGrpSpPr>
          <p:grpSpPr>
            <a:xfrm>
              <a:off x="4707152" y="2248023"/>
              <a:ext cx="2414023" cy="2901694"/>
              <a:chOff x="4707152" y="2248023"/>
              <a:chExt cx="2414023" cy="2901694"/>
            </a:xfrm>
          </p:grpSpPr>
          <p:sp>
            <p:nvSpPr>
              <p:cNvPr id="90" name="Oval 264"/>
              <p:cNvSpPr>
                <a:spLocks noChangeArrowheads="1"/>
              </p:cNvSpPr>
              <p:nvPr/>
            </p:nvSpPr>
            <p:spPr bwMode="auto">
              <a:xfrm>
                <a:off x="6054864" y="5013433"/>
                <a:ext cx="136284" cy="136284"/>
              </a:xfrm>
              <a:prstGeom prst="ellipse">
                <a:avLst/>
              </a:prstGeom>
              <a:solidFill>
                <a:schemeClr val="accent2">
                  <a:lumMod val="100000"/>
                </a:schemeClr>
              </a:solidFill>
              <a:ln w="12700" cap="flat" cmpd="sng" algn="ctr">
                <a:solidFill>
                  <a:schemeClr val="bg1">
                    <a:lumMod val="100000"/>
                  </a:schemeClr>
                </a:solidFill>
                <a:prstDash val="solid"/>
                <a:round/>
                <a:headEnd type="none" w="med" len="med"/>
                <a:tailEnd type="none" w="med" len="med"/>
              </a:ln>
              <a:extLst/>
            </p:spPr>
            <p:txBody>
              <a:bodyPr vert="horz" wrap="square" lIns="91440" tIns="45720" rIns="91440" bIns="45720" numCol="1" anchor="t" anchorCtr="0" compatLnSpc="1">
                <a:prstTxWarp prst="textNoShape">
                  <a:avLst/>
                </a:prstTxWarp>
              </a:bodyPr>
              <a:lstStyle/>
              <a:p>
                <a:endParaRPr lang="en-IN"/>
              </a:p>
            </p:txBody>
          </p:sp>
          <p:grpSp>
            <p:nvGrpSpPr>
              <p:cNvPr id="91" name="组合 90"/>
              <p:cNvGrpSpPr/>
              <p:nvPr/>
            </p:nvGrpSpPr>
            <p:grpSpPr>
              <a:xfrm>
                <a:off x="4707152" y="2248023"/>
                <a:ext cx="2414023" cy="2522443"/>
                <a:chOff x="4707152" y="2248023"/>
                <a:chExt cx="2414023" cy="2522443"/>
              </a:xfrm>
            </p:grpSpPr>
            <p:grpSp>
              <p:nvGrpSpPr>
                <p:cNvPr id="92" name="Group 9"/>
                <p:cNvGrpSpPr/>
                <p:nvPr/>
              </p:nvGrpSpPr>
              <p:grpSpPr>
                <a:xfrm>
                  <a:off x="6792726" y="2408141"/>
                  <a:ext cx="328449" cy="330554"/>
                  <a:chOff x="4149281" y="1887719"/>
                  <a:chExt cx="224837" cy="226650"/>
                </a:xfrm>
              </p:grpSpPr>
              <p:sp>
                <p:nvSpPr>
                  <p:cNvPr id="103" name="Oval 7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7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Oval 68"/>
                <p:cNvSpPr/>
                <p:nvPr/>
              </p:nvSpPr>
              <p:spPr>
                <a:xfrm>
                  <a:off x="5832354" y="2796766"/>
                  <a:ext cx="328449" cy="330554"/>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11"/>
                <p:cNvGrpSpPr/>
                <p:nvPr userDrawn="1"/>
              </p:nvGrpSpPr>
              <p:grpSpPr>
                <a:xfrm>
                  <a:off x="4707152" y="3462362"/>
                  <a:ext cx="328449" cy="330554"/>
                  <a:chOff x="4149281" y="1887719"/>
                  <a:chExt cx="224837" cy="226650"/>
                </a:xfrm>
              </p:grpSpPr>
              <p:sp>
                <p:nvSpPr>
                  <p:cNvPr id="101" name="Oval 66"/>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67"/>
                  <p:cNvSpPr/>
                  <p:nvPr userDrawn="1"/>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24"/>
                <p:cNvGrpSpPr/>
                <p:nvPr/>
              </p:nvGrpSpPr>
              <p:grpSpPr>
                <a:xfrm>
                  <a:off x="5940643" y="4439912"/>
                  <a:ext cx="328449" cy="330554"/>
                  <a:chOff x="4149281" y="1887719"/>
                  <a:chExt cx="224837" cy="226650"/>
                </a:xfrm>
              </p:grpSpPr>
              <p:sp>
                <p:nvSpPr>
                  <p:cNvPr id="99" name="Oval 4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4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25"/>
                <p:cNvGrpSpPr/>
                <p:nvPr/>
              </p:nvGrpSpPr>
              <p:grpSpPr>
                <a:xfrm>
                  <a:off x="5995533" y="2248023"/>
                  <a:ext cx="206943" cy="208270"/>
                  <a:chOff x="4149281" y="1887719"/>
                  <a:chExt cx="224837" cy="226650"/>
                </a:xfrm>
              </p:grpSpPr>
              <p:sp>
                <p:nvSpPr>
                  <p:cNvPr id="97" name="Oval 38"/>
                  <p:cNvSpPr/>
                  <p:nvPr/>
                </p:nvSpPr>
                <p:spPr>
                  <a:xfrm>
                    <a:off x="4149281" y="1887719"/>
                    <a:ext cx="224837" cy="226650"/>
                  </a:xfrm>
                  <a:prstGeom prst="ellipse">
                    <a:avLst/>
                  </a:prstGeom>
                  <a:solidFill>
                    <a:schemeClr val="accent2">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39"/>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3" name="组合 32"/>
            <p:cNvGrpSpPr/>
            <p:nvPr/>
          </p:nvGrpSpPr>
          <p:grpSpPr>
            <a:xfrm>
              <a:off x="5983836" y="3409773"/>
              <a:ext cx="1547693" cy="469425"/>
              <a:chOff x="5983836" y="3409773"/>
              <a:chExt cx="1547693" cy="469425"/>
            </a:xfrm>
          </p:grpSpPr>
          <p:grpSp>
            <p:nvGrpSpPr>
              <p:cNvPr id="81" name="Group 8"/>
              <p:cNvGrpSpPr/>
              <p:nvPr/>
            </p:nvGrpSpPr>
            <p:grpSpPr>
              <a:xfrm>
                <a:off x="6383629" y="3409773"/>
                <a:ext cx="328449" cy="330554"/>
                <a:chOff x="4149281" y="1887719"/>
                <a:chExt cx="224837" cy="226650"/>
              </a:xfrm>
            </p:grpSpPr>
            <p:sp>
              <p:nvSpPr>
                <p:cNvPr id="88" name="Oval 72"/>
                <p:cNvSpPr/>
                <p:nvPr/>
              </p:nvSpPr>
              <p:spPr>
                <a:xfrm>
                  <a:off x="4149281" y="1887719"/>
                  <a:ext cx="224837" cy="226650"/>
                </a:xfrm>
                <a:prstGeom prst="ellipse">
                  <a:avLst/>
                </a:prstGeom>
                <a:solidFill>
                  <a:schemeClr val="accent3">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7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27"/>
              <p:cNvGrpSpPr/>
              <p:nvPr/>
            </p:nvGrpSpPr>
            <p:grpSpPr>
              <a:xfrm>
                <a:off x="5983836" y="3624513"/>
                <a:ext cx="206943" cy="208270"/>
                <a:chOff x="4149281" y="1887719"/>
                <a:chExt cx="224837" cy="226650"/>
              </a:xfrm>
            </p:grpSpPr>
            <p:sp>
              <p:nvSpPr>
                <p:cNvPr id="86" name="Oval 34"/>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35"/>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28"/>
              <p:cNvGrpSpPr/>
              <p:nvPr/>
            </p:nvGrpSpPr>
            <p:grpSpPr>
              <a:xfrm>
                <a:off x="7303891" y="3650101"/>
                <a:ext cx="227638" cy="229097"/>
                <a:chOff x="4149281" y="1887719"/>
                <a:chExt cx="224837" cy="226650"/>
              </a:xfrm>
            </p:grpSpPr>
            <p:sp>
              <p:nvSpPr>
                <p:cNvPr id="84" name="Oval 32"/>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3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4" name="组合 33"/>
            <p:cNvGrpSpPr/>
            <p:nvPr/>
          </p:nvGrpSpPr>
          <p:grpSpPr>
            <a:xfrm>
              <a:off x="3990983" y="1563392"/>
              <a:ext cx="4185447" cy="4108467"/>
              <a:chOff x="3990983" y="1563392"/>
              <a:chExt cx="4185447" cy="4108467"/>
            </a:xfrm>
          </p:grpSpPr>
          <p:grpSp>
            <p:nvGrpSpPr>
              <p:cNvPr id="35" name="Group 12"/>
              <p:cNvGrpSpPr/>
              <p:nvPr/>
            </p:nvGrpSpPr>
            <p:grpSpPr>
              <a:xfrm>
                <a:off x="4085983" y="4338917"/>
                <a:ext cx="250401" cy="252007"/>
                <a:chOff x="4149281" y="1887719"/>
                <a:chExt cx="224837" cy="226650"/>
              </a:xfrm>
            </p:grpSpPr>
            <p:sp>
              <p:nvSpPr>
                <p:cNvPr id="79" name="Oval 6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6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13"/>
              <p:cNvGrpSpPr/>
              <p:nvPr/>
            </p:nvGrpSpPr>
            <p:grpSpPr>
              <a:xfrm>
                <a:off x="5165128" y="5419852"/>
                <a:ext cx="250401" cy="252007"/>
                <a:chOff x="4149281" y="1887719"/>
                <a:chExt cx="224837" cy="226650"/>
              </a:xfrm>
            </p:grpSpPr>
            <p:sp>
              <p:nvSpPr>
                <p:cNvPr id="77" name="Oval 6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6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14"/>
              <p:cNvGrpSpPr/>
              <p:nvPr/>
            </p:nvGrpSpPr>
            <p:grpSpPr>
              <a:xfrm>
                <a:off x="6786047" y="5374409"/>
                <a:ext cx="250401" cy="252007"/>
                <a:chOff x="4149281" y="1887719"/>
                <a:chExt cx="224837" cy="226650"/>
              </a:xfrm>
            </p:grpSpPr>
            <p:sp>
              <p:nvSpPr>
                <p:cNvPr id="75" name="Oval 6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6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15"/>
              <p:cNvGrpSpPr/>
              <p:nvPr/>
            </p:nvGrpSpPr>
            <p:grpSpPr>
              <a:xfrm>
                <a:off x="7853773" y="4463088"/>
                <a:ext cx="250401" cy="252007"/>
                <a:chOff x="4149281" y="1887719"/>
                <a:chExt cx="224837" cy="226650"/>
              </a:xfrm>
            </p:grpSpPr>
            <p:sp>
              <p:nvSpPr>
                <p:cNvPr id="67" name="Oval 5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sp>
              <p:nvSpPr>
                <p:cNvPr id="74" name="Oval 5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grpSp>
          <p:sp>
            <p:nvSpPr>
              <p:cNvPr id="39" name="Oval 56"/>
              <p:cNvSpPr/>
              <p:nvPr/>
            </p:nvSpPr>
            <p:spPr>
              <a:xfrm>
                <a:off x="7900989" y="2960836"/>
                <a:ext cx="275441" cy="277207"/>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17"/>
              <p:cNvGrpSpPr/>
              <p:nvPr/>
            </p:nvGrpSpPr>
            <p:grpSpPr>
              <a:xfrm>
                <a:off x="7460264" y="2178046"/>
                <a:ext cx="206943" cy="208270"/>
                <a:chOff x="4149281" y="1887719"/>
                <a:chExt cx="224837" cy="226650"/>
              </a:xfrm>
            </p:grpSpPr>
            <p:sp>
              <p:nvSpPr>
                <p:cNvPr id="65" name="Oval 5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5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8"/>
              <p:cNvGrpSpPr/>
              <p:nvPr/>
            </p:nvGrpSpPr>
            <p:grpSpPr>
              <a:xfrm>
                <a:off x="6673055" y="1696133"/>
                <a:ext cx="206943" cy="208270"/>
                <a:chOff x="4149281" y="1887719"/>
                <a:chExt cx="224837" cy="226650"/>
              </a:xfrm>
            </p:grpSpPr>
            <p:sp>
              <p:nvSpPr>
                <p:cNvPr id="63" name="Oval 5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5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19"/>
              <p:cNvGrpSpPr/>
              <p:nvPr/>
            </p:nvGrpSpPr>
            <p:grpSpPr>
              <a:xfrm>
                <a:off x="5636903" y="1563392"/>
                <a:ext cx="206943" cy="208270"/>
                <a:chOff x="4149281" y="1887719"/>
                <a:chExt cx="224837" cy="226650"/>
              </a:xfrm>
            </p:grpSpPr>
            <p:sp>
              <p:nvSpPr>
                <p:cNvPr id="61" name="Oval 5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5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20"/>
              <p:cNvGrpSpPr/>
              <p:nvPr/>
            </p:nvGrpSpPr>
            <p:grpSpPr>
              <a:xfrm>
                <a:off x="4353051" y="2331478"/>
                <a:ext cx="219675" cy="221084"/>
                <a:chOff x="4149281" y="1887719"/>
                <a:chExt cx="224837" cy="226650"/>
              </a:xfrm>
            </p:grpSpPr>
            <p:sp>
              <p:nvSpPr>
                <p:cNvPr id="59" name="Oval 4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4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21"/>
              <p:cNvGrpSpPr/>
              <p:nvPr/>
            </p:nvGrpSpPr>
            <p:grpSpPr>
              <a:xfrm>
                <a:off x="3990983" y="3187984"/>
                <a:ext cx="219675" cy="221084"/>
                <a:chOff x="4149281" y="1887719"/>
                <a:chExt cx="224837" cy="226650"/>
              </a:xfrm>
            </p:grpSpPr>
            <p:sp>
              <p:nvSpPr>
                <p:cNvPr id="57" name="Oval 4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4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22"/>
              <p:cNvGrpSpPr/>
              <p:nvPr/>
            </p:nvGrpSpPr>
            <p:grpSpPr>
              <a:xfrm>
                <a:off x="4705258" y="2828806"/>
                <a:ext cx="199705" cy="200984"/>
                <a:chOff x="4149281" y="1887719"/>
                <a:chExt cx="224837" cy="226650"/>
              </a:xfrm>
            </p:grpSpPr>
            <p:sp>
              <p:nvSpPr>
                <p:cNvPr id="55" name="Oval 4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4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23"/>
              <p:cNvGrpSpPr/>
              <p:nvPr/>
            </p:nvGrpSpPr>
            <p:grpSpPr>
              <a:xfrm>
                <a:off x="4867553" y="4396697"/>
                <a:ext cx="328449" cy="330554"/>
                <a:chOff x="4149281" y="1887719"/>
                <a:chExt cx="224837" cy="226650"/>
              </a:xfrm>
            </p:grpSpPr>
            <p:sp>
              <p:nvSpPr>
                <p:cNvPr id="53" name="Oval 42"/>
                <p:cNvSpPr/>
                <p:nvPr/>
              </p:nvSpPr>
              <p:spPr>
                <a:xfrm>
                  <a:off x="4149281" y="1887719"/>
                  <a:ext cx="224837" cy="226650"/>
                </a:xfrm>
                <a:prstGeom prst="ellipse">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4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26"/>
              <p:cNvGrpSpPr/>
              <p:nvPr/>
            </p:nvGrpSpPr>
            <p:grpSpPr>
              <a:xfrm>
                <a:off x="5480832" y="1998704"/>
                <a:ext cx="206943" cy="208270"/>
                <a:chOff x="4149281" y="1887719"/>
                <a:chExt cx="224837" cy="226650"/>
              </a:xfrm>
            </p:grpSpPr>
            <p:sp>
              <p:nvSpPr>
                <p:cNvPr id="51" name="Oval 3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3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29"/>
              <p:cNvGrpSpPr/>
              <p:nvPr/>
            </p:nvGrpSpPr>
            <p:grpSpPr>
              <a:xfrm>
                <a:off x="7068613" y="4908628"/>
                <a:ext cx="250402" cy="252007"/>
                <a:chOff x="4149281" y="1887719"/>
                <a:chExt cx="224837" cy="226650"/>
              </a:xfrm>
            </p:grpSpPr>
            <p:sp>
              <p:nvSpPr>
                <p:cNvPr id="49" name="Oval 3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3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125" name="直接连接符 124"/>
          <p:cNvCxnSpPr/>
          <p:nvPr userDrawn="1"/>
        </p:nvCxnSpPr>
        <p:spPr>
          <a:xfrm>
            <a:off x="3385179" y="4265363"/>
            <a:ext cx="813530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489D9C7-5DC6-4263-87FF-7C99F6FB63C3}" type="datetime1">
              <a:rPr lang="zh-CN" altLang="en-US" smtClean="0"/>
              <a:pPr/>
              <a:t>2017/12/3</a:t>
            </a:fld>
            <a:endParaRPr lang="zh-CN" altLang="en-US"/>
          </a:p>
        </p:txBody>
      </p:sp>
      <p:sp>
        <p:nvSpPr>
          <p:cNvPr id="8" name="页脚占位符 7"/>
          <p:cNvSpPr>
            <a:spLocks noGrp="1"/>
          </p:cNvSpPr>
          <p:nvPr>
            <p:ph type="ftr" sz="quarter" idx="11"/>
          </p:nvPr>
        </p:nvSpPr>
        <p:spPr/>
        <p:txBody>
          <a:bodyPr/>
          <a:lstStyle/>
          <a:p>
            <a:r>
              <a:rPr lang="en-US" altLang="zh-CN" dirty="0"/>
              <a:t>www.islide.cc </a:t>
            </a:r>
            <a:r>
              <a:rPr lang="zh-CN" altLang="en-US" dirty="0"/>
              <a:t>「 让</a:t>
            </a:r>
            <a:r>
              <a:rPr lang="en-US" altLang="zh-CN" dirty="0"/>
              <a:t>PPT</a:t>
            </a:r>
            <a:r>
              <a:rPr lang="zh-CN" altLang="en-US" dirty="0"/>
              <a:t>设计简单起来！」</a:t>
            </a:r>
          </a:p>
        </p:txBody>
      </p:sp>
      <p:sp>
        <p:nvSpPr>
          <p:cNvPr id="9" name="灯片编号占位符 8"/>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56896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6" name="日期占位符 5"/>
          <p:cNvSpPr>
            <a:spLocks noGrp="1"/>
          </p:cNvSpPr>
          <p:nvPr>
            <p:ph type="dt" sz="half" idx="10"/>
          </p:nvPr>
        </p:nvSpPr>
        <p:spPr/>
        <p:txBody>
          <a:bodyPr/>
          <a:lstStyle/>
          <a:p>
            <a:fld id="{6489D9C7-5DC6-4263-87FF-7C99F6FB63C3}" type="datetime1">
              <a:rPr lang="zh-CN" altLang="en-US" smtClean="0"/>
              <a:t>2017/12/3</a:t>
            </a:fld>
            <a:endParaRPr lang="zh-CN" altLang="en-US"/>
          </a:p>
        </p:txBody>
      </p:sp>
      <p:sp>
        <p:nvSpPr>
          <p:cNvPr id="7" name="页脚占位符 6"/>
          <p:cNvSpPr>
            <a:spLocks noGrp="1"/>
          </p:cNvSpPr>
          <p:nvPr>
            <p:ph type="ftr" sz="quarter" idx="11"/>
          </p:nvPr>
        </p:nvSpPr>
        <p:spPr/>
        <p:txBody>
          <a:bodyPr/>
          <a:lstStyle/>
          <a:p>
            <a:r>
              <a:rPr lang="en-US" altLang="zh-CN" dirty="0"/>
              <a:t>www.islide.cc </a:t>
            </a:r>
            <a:r>
              <a:rPr lang="zh-CN" altLang="en-US" dirty="0"/>
              <a:t>「 让</a:t>
            </a:r>
            <a:r>
              <a:rPr lang="en-US" altLang="zh-CN" dirty="0"/>
              <a:t>PPT</a:t>
            </a:r>
            <a:r>
              <a:rPr lang="zh-CN" altLang="en-US" dirty="0"/>
              <a:t>设计简单起来！」</a:t>
            </a:r>
          </a:p>
        </p:txBody>
      </p:sp>
      <p:sp>
        <p:nvSpPr>
          <p:cNvPr id="8" name="灯片编号占位符 7"/>
          <p:cNvSpPr>
            <a:spLocks noGrp="1"/>
          </p:cNvSpPr>
          <p:nvPr>
            <p:ph type="sldNum" sz="quarter" idx="12"/>
          </p:nvPr>
        </p:nvSpPr>
        <p:spPr/>
        <p:txBody>
          <a:bodyPr/>
          <a:lstStyle/>
          <a:p>
            <a:fld id="{5DD3DB80-B894-403A-B48E-6FDC1A72010E}" type="slidenum">
              <a:rPr lang="zh-CN" altLang="en-US" smtClean="0"/>
              <a:t>‹#›</a:t>
            </a:fld>
            <a:endParaRPr lang="zh-CN" altLang="en-US"/>
          </a:p>
        </p:txBody>
      </p:sp>
      <p:sp>
        <p:nvSpPr>
          <p:cNvPr id="9" name="직사각형 45">
            <a:extLst/>
          </p:cNvPr>
          <p:cNvSpPr/>
          <p:nvPr userDrawn="1"/>
        </p:nvSpPr>
        <p:spPr>
          <a:xfrm>
            <a:off x="669925" y="1045445"/>
            <a:ext cx="10856892" cy="8878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Tree>
    <p:extLst>
      <p:ext uri="{BB962C8B-B14F-4D97-AF65-F5344CB8AC3E}">
        <p14:creationId xmlns:p14="http://schemas.microsoft.com/office/powerpoint/2010/main" val="75817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7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13" name="标题 1"/>
          <p:cNvSpPr>
            <a:spLocks noGrp="1"/>
          </p:cNvSpPr>
          <p:nvPr userDrawn="1">
            <p:ph type="ctrTitle" hasCustomPrompt="1"/>
          </p:nvPr>
        </p:nvSpPr>
        <p:spPr>
          <a:xfrm>
            <a:off x="1035242" y="3394537"/>
            <a:ext cx="5537071" cy="655784"/>
          </a:xfrm>
        </p:spPr>
        <p:txBody>
          <a:bodyPr anchor="ctr">
            <a:normAutofit/>
          </a:bodyPr>
          <a:lstStyle>
            <a:lvl1pPr marL="0" indent="0" algn="r">
              <a:buFont typeface="Arial" panose="020B0604020202020204" pitchFamily="34" charset="0"/>
              <a:buNone/>
              <a:defRPr sz="3200">
                <a:solidFill>
                  <a:schemeClr val="tx1"/>
                </a:solidFill>
              </a:defRPr>
            </a:lvl1pPr>
          </a:lstStyle>
          <a:p>
            <a:r>
              <a:rPr lang="zh-CN" altLang="en-US" dirty="0"/>
              <a:t>结束语</a:t>
            </a:r>
          </a:p>
        </p:txBody>
      </p:sp>
      <p:sp>
        <p:nvSpPr>
          <p:cNvPr id="14" name="文本占位符 62"/>
          <p:cNvSpPr>
            <a:spLocks noGrp="1"/>
          </p:cNvSpPr>
          <p:nvPr>
            <p:ph type="body" sz="quarter" idx="17" hasCustomPrompt="1"/>
          </p:nvPr>
        </p:nvSpPr>
        <p:spPr>
          <a:xfrm>
            <a:off x="1035242" y="4272591"/>
            <a:ext cx="5537071" cy="310871"/>
          </a:xfrm>
        </p:spPr>
        <p:txBody>
          <a:bodyPr vert="horz" lIns="91440" tIns="45720" rIns="91440" bIns="45720" rtlCol="0" anchor="b">
            <a:normAutofit/>
          </a:bodyPr>
          <a:lstStyle>
            <a:lvl1pPr marL="0" indent="0" algn="r">
              <a:buNone/>
              <a:defRPr lang="zh-CN" altLang="en-US" sz="14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公司或署名</a:t>
            </a:r>
            <a:endParaRPr lang="en-US" altLang="zh-CN" dirty="0"/>
          </a:p>
        </p:txBody>
      </p:sp>
      <p:sp>
        <p:nvSpPr>
          <p:cNvPr id="15" name="文本占位符 62"/>
          <p:cNvSpPr>
            <a:spLocks noGrp="1"/>
          </p:cNvSpPr>
          <p:nvPr>
            <p:ph type="body" sz="quarter" idx="18" hasCustomPrompt="1"/>
          </p:nvPr>
        </p:nvSpPr>
        <p:spPr>
          <a:xfrm>
            <a:off x="1035242" y="4588225"/>
            <a:ext cx="5537071" cy="310871"/>
          </a:xfrm>
        </p:spPr>
        <p:txBody>
          <a:bodyPr vert="horz" lIns="91440" tIns="45720" rIns="91440" bIns="45720" rtlCol="0">
            <a:normAutofit/>
          </a:bodyPr>
          <a:lstStyle>
            <a:lvl1pPr marL="0" indent="0" algn="r">
              <a:buNone/>
              <a:defRPr lang="zh-CN" altLang="en-US" sz="14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版权信息或网址</a:t>
            </a:r>
            <a:endParaRPr lang="en-US" altLang="zh-CN" dirty="0"/>
          </a:p>
        </p:txBody>
      </p:sp>
      <p:grpSp>
        <p:nvGrpSpPr>
          <p:cNvPr id="70" name="组合 69"/>
          <p:cNvGrpSpPr/>
          <p:nvPr userDrawn="1"/>
        </p:nvGrpSpPr>
        <p:grpSpPr>
          <a:xfrm>
            <a:off x="1035243" y="3072831"/>
            <a:ext cx="5536080" cy="1967876"/>
            <a:chOff x="669925" y="5439124"/>
            <a:chExt cx="5761355" cy="1967876"/>
          </a:xfrm>
        </p:grpSpPr>
        <p:cxnSp>
          <p:nvCxnSpPr>
            <p:cNvPr id="71" name="直接连接符 70"/>
            <p:cNvCxnSpPr/>
            <p:nvPr userDrawn="1"/>
          </p:nvCxnSpPr>
          <p:spPr>
            <a:xfrm>
              <a:off x="669925" y="7407000"/>
              <a:ext cx="57613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a:off x="669925" y="5439124"/>
              <a:ext cx="57613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userDrawn="1"/>
        </p:nvSpPr>
        <p:spPr>
          <a:xfrm>
            <a:off x="1035242" y="2971697"/>
            <a:ext cx="5537071" cy="925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77" name="文本框 76"/>
          <p:cNvSpPr txBox="1"/>
          <p:nvPr/>
        </p:nvSpPr>
        <p:spPr>
          <a:xfrm>
            <a:off x="1035242" y="1949062"/>
            <a:ext cx="5537071" cy="1115234"/>
          </a:xfrm>
          <a:prstGeom prst="rect">
            <a:avLst/>
          </a:prstGeom>
          <a:noFill/>
        </p:spPr>
        <p:txBody>
          <a:bodyPr wrap="none" rtlCol="0">
            <a:prstTxWarp prst="textPlain">
              <a:avLst/>
            </a:prstTxWarp>
            <a:spAutoFit/>
          </a:bodyPr>
          <a:lstStyle/>
          <a:p>
            <a:r>
              <a:rPr lang="en-US" altLang="zh-CN" sz="16600" b="1" dirty="0">
                <a:solidFill>
                  <a:schemeClr val="accent1"/>
                </a:solidFill>
                <a:latin typeface="+mn-lt"/>
              </a:rPr>
              <a:t>THANKS</a:t>
            </a:r>
            <a:endParaRPr lang="zh-CN" altLang="en-US" sz="16600" b="1" dirty="0">
              <a:solidFill>
                <a:schemeClr val="accent1"/>
              </a:solidFill>
              <a:latin typeface="+mn-lt"/>
            </a:endParaRPr>
          </a:p>
        </p:txBody>
      </p:sp>
      <p:grpSp>
        <p:nvGrpSpPr>
          <p:cNvPr id="10" name="组合 9"/>
          <p:cNvGrpSpPr/>
          <p:nvPr userDrawn="1"/>
        </p:nvGrpSpPr>
        <p:grpSpPr>
          <a:xfrm>
            <a:off x="7202961" y="1200770"/>
            <a:ext cx="4185447" cy="4108467"/>
            <a:chOff x="3990983" y="1563392"/>
            <a:chExt cx="4185447" cy="4108467"/>
          </a:xfrm>
        </p:grpSpPr>
        <p:grpSp>
          <p:nvGrpSpPr>
            <p:cNvPr id="11" name="组合 10"/>
            <p:cNvGrpSpPr/>
            <p:nvPr/>
          </p:nvGrpSpPr>
          <p:grpSpPr>
            <a:xfrm>
              <a:off x="4101458" y="1653440"/>
              <a:ext cx="4002716" cy="3942145"/>
              <a:chOff x="8809631" y="1360739"/>
              <a:chExt cx="4002716" cy="3942145"/>
            </a:xfrm>
          </p:grpSpPr>
          <p:sp>
            <p:nvSpPr>
              <p:cNvPr id="99" name="Freeform 229"/>
              <p:cNvSpPr>
                <a:spLocks/>
              </p:cNvSpPr>
              <p:nvPr/>
            </p:nvSpPr>
            <p:spPr bwMode="auto">
              <a:xfrm>
                <a:off x="11732169" y="2341648"/>
                <a:ext cx="482883" cy="1179447"/>
              </a:xfrm>
              <a:custGeom>
                <a:avLst/>
                <a:gdLst>
                  <a:gd name="T0" fmla="*/ 7 w 287"/>
                  <a:gd name="T1" fmla="*/ 417 h 701"/>
                  <a:gd name="T2" fmla="*/ 230 w 287"/>
                  <a:gd name="T3" fmla="*/ 701 h 701"/>
                  <a:gd name="T4" fmla="*/ 287 w 287"/>
                  <a:gd name="T5" fmla="*/ 310 h 701"/>
                  <a:gd name="T6" fmla="*/ 0 w 287"/>
                  <a:gd name="T7" fmla="*/ 0 h 701"/>
                </a:gdLst>
                <a:ahLst/>
                <a:cxnLst>
                  <a:cxn ang="0">
                    <a:pos x="T0" y="T1"/>
                  </a:cxn>
                  <a:cxn ang="0">
                    <a:pos x="T2" y="T3"/>
                  </a:cxn>
                  <a:cxn ang="0">
                    <a:pos x="T4" y="T5"/>
                  </a:cxn>
                  <a:cxn ang="0">
                    <a:pos x="T6" y="T7"/>
                  </a:cxn>
                </a:cxnLst>
                <a:rect l="0" t="0" r="r" b="b"/>
                <a:pathLst>
                  <a:path w="287" h="701">
                    <a:moveTo>
                      <a:pt x="7" y="417"/>
                    </a:moveTo>
                    <a:lnTo>
                      <a:pt x="230" y="701"/>
                    </a:lnTo>
                    <a:lnTo>
                      <a:pt x="287" y="310"/>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0" name="Freeform 226"/>
              <p:cNvSpPr>
                <a:spLocks/>
              </p:cNvSpPr>
              <p:nvPr/>
            </p:nvSpPr>
            <p:spPr bwMode="auto">
              <a:xfrm>
                <a:off x="10424851" y="1360739"/>
                <a:ext cx="1467158" cy="3428976"/>
              </a:xfrm>
              <a:custGeom>
                <a:avLst/>
                <a:gdLst>
                  <a:gd name="T0" fmla="*/ 853 w 872"/>
                  <a:gd name="T1" fmla="*/ 2038 h 2038"/>
                  <a:gd name="T2" fmla="*/ 500 w 872"/>
                  <a:gd name="T3" fmla="*/ 1597 h 2038"/>
                  <a:gd name="T4" fmla="*/ 265 w 872"/>
                  <a:gd name="T5" fmla="*/ 1723 h 2038"/>
                  <a:gd name="T6" fmla="*/ 225 w 872"/>
                  <a:gd name="T7" fmla="*/ 1758 h 2038"/>
                  <a:gd name="T8" fmla="*/ 242 w 872"/>
                  <a:gd name="T9" fmla="*/ 2023 h 2038"/>
                  <a:gd name="T10" fmla="*/ 872 w 872"/>
                  <a:gd name="T11" fmla="*/ 2023 h 2038"/>
                  <a:gd name="T12" fmla="*/ 493 w 872"/>
                  <a:gd name="T13" fmla="*/ 1173 h 2038"/>
                  <a:gd name="T14" fmla="*/ 749 w 872"/>
                  <a:gd name="T15" fmla="*/ 533 h 2038"/>
                  <a:gd name="T16" fmla="*/ 772 w 872"/>
                  <a:gd name="T17" fmla="*/ 986 h 2038"/>
                  <a:gd name="T18" fmla="*/ 498 w 872"/>
                  <a:gd name="T19" fmla="*/ 1133 h 2038"/>
                  <a:gd name="T20" fmla="*/ 443 w 872"/>
                  <a:gd name="T21" fmla="*/ 796 h 2038"/>
                  <a:gd name="T22" fmla="*/ 725 w 872"/>
                  <a:gd name="T23" fmla="*/ 536 h 2038"/>
                  <a:gd name="T24" fmla="*/ 0 w 872"/>
                  <a:gd name="T25" fmla="*/ 0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2" h="2038">
                    <a:moveTo>
                      <a:pt x="853" y="2038"/>
                    </a:moveTo>
                    <a:lnTo>
                      <a:pt x="500" y="1597"/>
                    </a:lnTo>
                    <a:lnTo>
                      <a:pt x="265" y="1723"/>
                    </a:lnTo>
                    <a:lnTo>
                      <a:pt x="225" y="1758"/>
                    </a:lnTo>
                    <a:lnTo>
                      <a:pt x="242" y="2023"/>
                    </a:lnTo>
                    <a:lnTo>
                      <a:pt x="872" y="2023"/>
                    </a:lnTo>
                    <a:lnTo>
                      <a:pt x="493" y="1173"/>
                    </a:lnTo>
                    <a:lnTo>
                      <a:pt x="749" y="533"/>
                    </a:lnTo>
                    <a:lnTo>
                      <a:pt x="772" y="986"/>
                    </a:lnTo>
                    <a:lnTo>
                      <a:pt x="498" y="1133"/>
                    </a:lnTo>
                    <a:lnTo>
                      <a:pt x="443" y="796"/>
                    </a:lnTo>
                    <a:lnTo>
                      <a:pt x="725" y="536"/>
                    </a:lnTo>
                    <a:lnTo>
                      <a:pt x="0"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1" name="Line 224"/>
              <p:cNvSpPr>
                <a:spLocks noChangeShapeType="1"/>
              </p:cNvSpPr>
              <p:nvPr/>
            </p:nvSpPr>
            <p:spPr bwMode="auto">
              <a:xfrm flipH="1">
                <a:off x="9798953" y="2074128"/>
                <a:ext cx="1033068" cy="71338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2" name="Freeform 217"/>
              <p:cNvSpPr>
                <a:spLocks/>
              </p:cNvSpPr>
              <p:nvPr/>
            </p:nvSpPr>
            <p:spPr bwMode="auto">
              <a:xfrm>
                <a:off x="8809631" y="1392707"/>
                <a:ext cx="3923638" cy="3834464"/>
              </a:xfrm>
              <a:custGeom>
                <a:avLst/>
                <a:gdLst>
                  <a:gd name="T0" fmla="*/ 974 w 2332"/>
                  <a:gd name="T1" fmla="*/ 0 h 2279"/>
                  <a:gd name="T2" fmla="*/ 1581 w 2332"/>
                  <a:gd name="T3" fmla="*/ 81 h 2279"/>
                  <a:gd name="T4" fmla="*/ 2059 w 2332"/>
                  <a:gd name="T5" fmla="*/ 360 h 2279"/>
                  <a:gd name="T6" fmla="*/ 2332 w 2332"/>
                  <a:gd name="T7" fmla="*/ 820 h 2279"/>
                  <a:gd name="T8" fmla="*/ 2249 w 2332"/>
                  <a:gd name="T9" fmla="*/ 1718 h 2279"/>
                  <a:gd name="T10" fmla="*/ 1652 w 2332"/>
                  <a:gd name="T11" fmla="*/ 2279 h 2279"/>
                  <a:gd name="T12" fmla="*/ 714 w 2332"/>
                  <a:gd name="T13" fmla="*/ 2279 h 2279"/>
                  <a:gd name="T14" fmla="*/ 57 w 2332"/>
                  <a:gd name="T15" fmla="*/ 1649 h 2279"/>
                  <a:gd name="T16" fmla="*/ 0 w 2332"/>
                  <a:gd name="T17" fmla="*/ 967 h 2279"/>
                  <a:gd name="T18" fmla="*/ 221 w 2332"/>
                  <a:gd name="T19" fmla="*/ 448 h 2279"/>
                  <a:gd name="T20" fmla="*/ 974 w 2332"/>
                  <a:gd name="T21" fmla="*/ 0 h 2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2" h="2279">
                    <a:moveTo>
                      <a:pt x="974" y="0"/>
                    </a:moveTo>
                    <a:lnTo>
                      <a:pt x="1581" y="81"/>
                    </a:lnTo>
                    <a:lnTo>
                      <a:pt x="2059" y="360"/>
                    </a:lnTo>
                    <a:lnTo>
                      <a:pt x="2332" y="820"/>
                    </a:lnTo>
                    <a:lnTo>
                      <a:pt x="2249" y="1718"/>
                    </a:lnTo>
                    <a:lnTo>
                      <a:pt x="1652" y="2279"/>
                    </a:lnTo>
                    <a:lnTo>
                      <a:pt x="714" y="2279"/>
                    </a:lnTo>
                    <a:lnTo>
                      <a:pt x="57" y="1649"/>
                    </a:lnTo>
                    <a:lnTo>
                      <a:pt x="0" y="967"/>
                    </a:lnTo>
                    <a:lnTo>
                      <a:pt x="221" y="448"/>
                    </a:lnTo>
                    <a:lnTo>
                      <a:pt x="974"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3" name="Freeform 218"/>
              <p:cNvSpPr>
                <a:spLocks/>
              </p:cNvSpPr>
              <p:nvPr/>
            </p:nvSpPr>
            <p:spPr bwMode="auto">
              <a:xfrm>
                <a:off x="9181468" y="1820067"/>
                <a:ext cx="3630879" cy="3407104"/>
              </a:xfrm>
              <a:custGeom>
                <a:avLst/>
                <a:gdLst>
                  <a:gd name="T0" fmla="*/ 0 w 2158"/>
                  <a:gd name="T1" fmla="*/ 194 h 2025"/>
                  <a:gd name="T2" fmla="*/ 651 w 2158"/>
                  <a:gd name="T3" fmla="*/ 0 h 2025"/>
                  <a:gd name="T4" fmla="*/ 981 w 2158"/>
                  <a:gd name="T5" fmla="*/ 151 h 2025"/>
                  <a:gd name="T6" fmla="*/ 1452 w 2158"/>
                  <a:gd name="T7" fmla="*/ 284 h 2025"/>
                  <a:gd name="T8" fmla="*/ 2158 w 2158"/>
                  <a:gd name="T9" fmla="*/ 578 h 2025"/>
                  <a:gd name="T10" fmla="*/ 1746 w 2158"/>
                  <a:gd name="T11" fmla="*/ 966 h 2025"/>
                  <a:gd name="T12" fmla="*/ 2059 w 2158"/>
                  <a:gd name="T13" fmla="*/ 1464 h 2025"/>
                  <a:gd name="T14" fmla="*/ 1618 w 2158"/>
                  <a:gd name="T15" fmla="*/ 1724 h 2025"/>
                  <a:gd name="T16" fmla="*/ 528 w 2158"/>
                  <a:gd name="T17" fmla="*/ 2025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8" h="2025">
                    <a:moveTo>
                      <a:pt x="0" y="194"/>
                    </a:moveTo>
                    <a:lnTo>
                      <a:pt x="651" y="0"/>
                    </a:lnTo>
                    <a:lnTo>
                      <a:pt x="981" y="151"/>
                    </a:lnTo>
                    <a:lnTo>
                      <a:pt x="1452" y="284"/>
                    </a:lnTo>
                    <a:lnTo>
                      <a:pt x="2158" y="578"/>
                    </a:lnTo>
                    <a:lnTo>
                      <a:pt x="1746" y="966"/>
                    </a:lnTo>
                    <a:lnTo>
                      <a:pt x="2059" y="1464"/>
                    </a:lnTo>
                    <a:lnTo>
                      <a:pt x="1618" y="1724"/>
                    </a:lnTo>
                    <a:lnTo>
                      <a:pt x="528" y="202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4" name="Freeform 219"/>
              <p:cNvSpPr>
                <a:spLocks/>
              </p:cNvSpPr>
              <p:nvPr/>
            </p:nvSpPr>
            <p:spPr bwMode="auto">
              <a:xfrm>
                <a:off x="9181468" y="1397754"/>
                <a:ext cx="2937681" cy="3873162"/>
              </a:xfrm>
              <a:custGeom>
                <a:avLst/>
                <a:gdLst>
                  <a:gd name="T0" fmla="*/ 0 w 1746"/>
                  <a:gd name="T1" fmla="*/ 469 h 2302"/>
                  <a:gd name="T2" fmla="*/ 192 w 1746"/>
                  <a:gd name="T3" fmla="*/ 739 h 2302"/>
                  <a:gd name="T4" fmla="*/ 945 w 1746"/>
                  <a:gd name="T5" fmla="*/ 417 h 2302"/>
                  <a:gd name="T6" fmla="*/ 888 w 1746"/>
                  <a:gd name="T7" fmla="*/ 739 h 2302"/>
                  <a:gd name="T8" fmla="*/ 981 w 1746"/>
                  <a:gd name="T9" fmla="*/ 1729 h 2302"/>
                  <a:gd name="T10" fmla="*/ 1618 w 1746"/>
                  <a:gd name="T11" fmla="*/ 1975 h 2302"/>
                  <a:gd name="T12" fmla="*/ 1746 w 1746"/>
                  <a:gd name="T13" fmla="*/ 1236 h 2302"/>
                  <a:gd name="T14" fmla="*/ 1452 w 1746"/>
                  <a:gd name="T15" fmla="*/ 535 h 2302"/>
                  <a:gd name="T16" fmla="*/ 898 w 1746"/>
                  <a:gd name="T17" fmla="*/ 753 h 2302"/>
                  <a:gd name="T18" fmla="*/ 1220 w 1746"/>
                  <a:gd name="T19" fmla="*/ 1137 h 2302"/>
                  <a:gd name="T20" fmla="*/ 950 w 1746"/>
                  <a:gd name="T21" fmla="*/ 1717 h 2302"/>
                  <a:gd name="T22" fmla="*/ 945 w 1746"/>
                  <a:gd name="T23" fmla="*/ 1729 h 2302"/>
                  <a:gd name="T24" fmla="*/ 481 w 1746"/>
                  <a:gd name="T25" fmla="*/ 2302 h 2302"/>
                  <a:gd name="T26" fmla="*/ 239 w 1746"/>
                  <a:gd name="T27" fmla="*/ 1137 h 2302"/>
                  <a:gd name="T28" fmla="*/ 945 w 1746"/>
                  <a:gd name="T29" fmla="*/ 398 h 2302"/>
                  <a:gd name="T30" fmla="*/ 774 w 1746"/>
                  <a:gd name="T31" fmla="*/ 0 h 2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46" h="2302">
                    <a:moveTo>
                      <a:pt x="0" y="469"/>
                    </a:moveTo>
                    <a:lnTo>
                      <a:pt x="192" y="739"/>
                    </a:lnTo>
                    <a:lnTo>
                      <a:pt x="945" y="417"/>
                    </a:lnTo>
                    <a:lnTo>
                      <a:pt x="888" y="739"/>
                    </a:lnTo>
                    <a:lnTo>
                      <a:pt x="981" y="1729"/>
                    </a:lnTo>
                    <a:lnTo>
                      <a:pt x="1618" y="1975"/>
                    </a:lnTo>
                    <a:lnTo>
                      <a:pt x="1746" y="1236"/>
                    </a:lnTo>
                    <a:lnTo>
                      <a:pt x="1452" y="535"/>
                    </a:lnTo>
                    <a:lnTo>
                      <a:pt x="898" y="753"/>
                    </a:lnTo>
                    <a:lnTo>
                      <a:pt x="1220" y="1137"/>
                    </a:lnTo>
                    <a:lnTo>
                      <a:pt x="950" y="1717"/>
                    </a:lnTo>
                    <a:lnTo>
                      <a:pt x="945" y="1729"/>
                    </a:lnTo>
                    <a:lnTo>
                      <a:pt x="481" y="2302"/>
                    </a:lnTo>
                    <a:lnTo>
                      <a:pt x="239" y="1137"/>
                    </a:lnTo>
                    <a:lnTo>
                      <a:pt x="945" y="398"/>
                    </a:lnTo>
                    <a:lnTo>
                      <a:pt x="774"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5" name="Freeform 220"/>
              <p:cNvSpPr>
                <a:spLocks/>
              </p:cNvSpPr>
              <p:nvPr/>
            </p:nvSpPr>
            <p:spPr bwMode="auto">
              <a:xfrm>
                <a:off x="8809631" y="2664692"/>
                <a:ext cx="1918073" cy="1845725"/>
              </a:xfrm>
              <a:custGeom>
                <a:avLst/>
                <a:gdLst>
                  <a:gd name="T0" fmla="*/ 469 w 1140"/>
                  <a:gd name="T1" fmla="*/ 327 h 1097"/>
                  <a:gd name="T2" fmla="*/ 588 w 1140"/>
                  <a:gd name="T3" fmla="*/ 52 h 1097"/>
                  <a:gd name="T4" fmla="*/ 389 w 1140"/>
                  <a:gd name="T5" fmla="*/ 0 h 1097"/>
                  <a:gd name="T6" fmla="*/ 0 w 1140"/>
                  <a:gd name="T7" fmla="*/ 211 h 1097"/>
                  <a:gd name="T8" fmla="*/ 263 w 1140"/>
                  <a:gd name="T9" fmla="*/ 453 h 1097"/>
                  <a:gd name="T10" fmla="*/ 71 w 1140"/>
                  <a:gd name="T11" fmla="*/ 905 h 1097"/>
                  <a:gd name="T12" fmla="*/ 541 w 1140"/>
                  <a:gd name="T13" fmla="*/ 948 h 1097"/>
                  <a:gd name="T14" fmla="*/ 770 w 1140"/>
                  <a:gd name="T15" fmla="*/ 1097 h 1097"/>
                  <a:gd name="T16" fmla="*/ 1140 w 1140"/>
                  <a:gd name="T17" fmla="*/ 983 h 1097"/>
                  <a:gd name="T18" fmla="*/ 541 w 1140"/>
                  <a:gd name="T19" fmla="*/ 917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0" h="1097">
                    <a:moveTo>
                      <a:pt x="469" y="327"/>
                    </a:moveTo>
                    <a:lnTo>
                      <a:pt x="588" y="52"/>
                    </a:lnTo>
                    <a:lnTo>
                      <a:pt x="389" y="0"/>
                    </a:lnTo>
                    <a:lnTo>
                      <a:pt x="0" y="211"/>
                    </a:lnTo>
                    <a:lnTo>
                      <a:pt x="263" y="453"/>
                    </a:lnTo>
                    <a:lnTo>
                      <a:pt x="71" y="905"/>
                    </a:lnTo>
                    <a:lnTo>
                      <a:pt x="541" y="948"/>
                    </a:lnTo>
                    <a:lnTo>
                      <a:pt x="770" y="1097"/>
                    </a:lnTo>
                    <a:lnTo>
                      <a:pt x="1140" y="983"/>
                    </a:lnTo>
                    <a:lnTo>
                      <a:pt x="541" y="917"/>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6" name="Freeform 221"/>
              <p:cNvSpPr>
                <a:spLocks/>
              </p:cNvSpPr>
              <p:nvPr/>
            </p:nvSpPr>
            <p:spPr bwMode="auto">
              <a:xfrm>
                <a:off x="8841599" y="2592344"/>
                <a:ext cx="686468" cy="718436"/>
              </a:xfrm>
              <a:custGeom>
                <a:avLst/>
                <a:gdLst>
                  <a:gd name="T0" fmla="*/ 375 w 408"/>
                  <a:gd name="T1" fmla="*/ 0 h 427"/>
                  <a:gd name="T2" fmla="*/ 408 w 408"/>
                  <a:gd name="T3" fmla="*/ 427 h 427"/>
                  <a:gd name="T4" fmla="*/ 0 w 408"/>
                  <a:gd name="T5" fmla="*/ 275 h 427"/>
                </a:gdLst>
                <a:ahLst/>
                <a:cxnLst>
                  <a:cxn ang="0">
                    <a:pos x="T0" y="T1"/>
                  </a:cxn>
                  <a:cxn ang="0">
                    <a:pos x="T2" y="T3"/>
                  </a:cxn>
                  <a:cxn ang="0">
                    <a:pos x="T4" y="T5"/>
                  </a:cxn>
                </a:cxnLst>
                <a:rect l="0" t="0" r="r" b="b"/>
                <a:pathLst>
                  <a:path w="408" h="427">
                    <a:moveTo>
                      <a:pt x="375" y="0"/>
                    </a:moveTo>
                    <a:lnTo>
                      <a:pt x="408" y="427"/>
                    </a:lnTo>
                    <a:lnTo>
                      <a:pt x="0" y="275"/>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7" name="Freeform 222"/>
              <p:cNvSpPr>
                <a:spLocks/>
              </p:cNvSpPr>
              <p:nvPr/>
            </p:nvSpPr>
            <p:spPr bwMode="auto">
              <a:xfrm>
                <a:off x="9528067" y="1392707"/>
                <a:ext cx="2686985" cy="1199637"/>
              </a:xfrm>
              <a:custGeom>
                <a:avLst/>
                <a:gdLst>
                  <a:gd name="T0" fmla="*/ 0 w 1597"/>
                  <a:gd name="T1" fmla="*/ 713 h 713"/>
                  <a:gd name="T2" fmla="*/ 424 w 1597"/>
                  <a:gd name="T3" fmla="*/ 261 h 713"/>
                  <a:gd name="T4" fmla="*/ 547 w 1597"/>
                  <a:gd name="T5" fmla="*/ 0 h 713"/>
                  <a:gd name="T6" fmla="*/ 566 w 1597"/>
                  <a:gd name="T7" fmla="*/ 10 h 713"/>
                  <a:gd name="T8" fmla="*/ 1057 w 1597"/>
                  <a:gd name="T9" fmla="*/ 254 h 713"/>
                  <a:gd name="T10" fmla="*/ 1154 w 1597"/>
                  <a:gd name="T11" fmla="*/ 81 h 713"/>
                  <a:gd name="T12" fmla="*/ 1265 w 1597"/>
                  <a:gd name="T13" fmla="*/ 500 h 713"/>
                  <a:gd name="T14" fmla="*/ 1597 w 1597"/>
                  <a:gd name="T15" fmla="*/ 358 h 7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7" h="713">
                    <a:moveTo>
                      <a:pt x="0" y="713"/>
                    </a:moveTo>
                    <a:lnTo>
                      <a:pt x="424" y="261"/>
                    </a:lnTo>
                    <a:lnTo>
                      <a:pt x="547" y="0"/>
                    </a:lnTo>
                    <a:lnTo>
                      <a:pt x="566" y="10"/>
                    </a:lnTo>
                    <a:lnTo>
                      <a:pt x="1057" y="254"/>
                    </a:lnTo>
                    <a:lnTo>
                      <a:pt x="1154" y="81"/>
                    </a:lnTo>
                    <a:lnTo>
                      <a:pt x="1265" y="500"/>
                    </a:lnTo>
                    <a:lnTo>
                      <a:pt x="1597" y="358"/>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8" name="Freeform 223"/>
              <p:cNvSpPr>
                <a:spLocks/>
              </p:cNvSpPr>
              <p:nvPr/>
            </p:nvSpPr>
            <p:spPr bwMode="auto">
              <a:xfrm>
                <a:off x="9554988" y="2664692"/>
                <a:ext cx="1277033" cy="1653917"/>
              </a:xfrm>
              <a:custGeom>
                <a:avLst/>
                <a:gdLst>
                  <a:gd name="T0" fmla="*/ 0 w 759"/>
                  <a:gd name="T1" fmla="*/ 398 h 983"/>
                  <a:gd name="T2" fmla="*/ 759 w 759"/>
                  <a:gd name="T3" fmla="*/ 983 h 983"/>
                  <a:gd name="T4" fmla="*/ 552 w 759"/>
                  <a:gd name="T5" fmla="*/ 512 h 983"/>
                  <a:gd name="T6" fmla="*/ 759 w 759"/>
                  <a:gd name="T7" fmla="*/ 448 h 983"/>
                  <a:gd name="T8" fmla="*/ 652 w 759"/>
                  <a:gd name="T9" fmla="*/ 0 h 983"/>
                  <a:gd name="T10" fmla="*/ 34 w 759"/>
                  <a:gd name="T11" fmla="*/ 384 h 983"/>
                  <a:gd name="T12" fmla="*/ 541 w 759"/>
                  <a:gd name="T13" fmla="*/ 512 h 983"/>
                </a:gdLst>
                <a:ahLst/>
                <a:cxnLst>
                  <a:cxn ang="0">
                    <a:pos x="T0" y="T1"/>
                  </a:cxn>
                  <a:cxn ang="0">
                    <a:pos x="T2" y="T3"/>
                  </a:cxn>
                  <a:cxn ang="0">
                    <a:pos x="T4" y="T5"/>
                  </a:cxn>
                  <a:cxn ang="0">
                    <a:pos x="T6" y="T7"/>
                  </a:cxn>
                  <a:cxn ang="0">
                    <a:pos x="T8" y="T9"/>
                  </a:cxn>
                  <a:cxn ang="0">
                    <a:pos x="T10" y="T11"/>
                  </a:cxn>
                  <a:cxn ang="0">
                    <a:pos x="T12" y="T13"/>
                  </a:cxn>
                </a:cxnLst>
                <a:rect l="0" t="0" r="r" b="b"/>
                <a:pathLst>
                  <a:path w="759" h="983">
                    <a:moveTo>
                      <a:pt x="0" y="398"/>
                    </a:moveTo>
                    <a:lnTo>
                      <a:pt x="759" y="983"/>
                    </a:lnTo>
                    <a:lnTo>
                      <a:pt x="552" y="512"/>
                    </a:lnTo>
                    <a:lnTo>
                      <a:pt x="759" y="448"/>
                    </a:lnTo>
                    <a:lnTo>
                      <a:pt x="652" y="0"/>
                    </a:lnTo>
                    <a:lnTo>
                      <a:pt x="34" y="384"/>
                    </a:lnTo>
                    <a:lnTo>
                      <a:pt x="541" y="512"/>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9" name="Freeform 225"/>
              <p:cNvSpPr>
                <a:spLocks/>
              </p:cNvSpPr>
              <p:nvPr/>
            </p:nvSpPr>
            <p:spPr bwMode="auto">
              <a:xfrm>
                <a:off x="11309856" y="3334335"/>
                <a:ext cx="780689" cy="489613"/>
              </a:xfrm>
              <a:custGeom>
                <a:avLst/>
                <a:gdLst>
                  <a:gd name="T0" fmla="*/ 0 w 464"/>
                  <a:gd name="T1" fmla="*/ 0 h 291"/>
                  <a:gd name="T2" fmla="*/ 296 w 464"/>
                  <a:gd name="T3" fmla="*/ 291 h 291"/>
                  <a:gd name="T4" fmla="*/ 464 w 464"/>
                  <a:gd name="T5" fmla="*/ 95 h 291"/>
                  <a:gd name="T6" fmla="*/ 0 w 464"/>
                  <a:gd name="T7" fmla="*/ 0 h 291"/>
                </a:gdLst>
                <a:ahLst/>
                <a:cxnLst>
                  <a:cxn ang="0">
                    <a:pos x="T0" y="T1"/>
                  </a:cxn>
                  <a:cxn ang="0">
                    <a:pos x="T2" y="T3"/>
                  </a:cxn>
                  <a:cxn ang="0">
                    <a:pos x="T4" y="T5"/>
                  </a:cxn>
                  <a:cxn ang="0">
                    <a:pos x="T6" y="T7"/>
                  </a:cxn>
                </a:cxnLst>
                <a:rect l="0" t="0" r="r" b="b"/>
                <a:pathLst>
                  <a:path w="464" h="291">
                    <a:moveTo>
                      <a:pt x="0" y="0"/>
                    </a:moveTo>
                    <a:lnTo>
                      <a:pt x="296" y="291"/>
                    </a:lnTo>
                    <a:lnTo>
                      <a:pt x="464" y="95"/>
                    </a:lnTo>
                    <a:lnTo>
                      <a:pt x="0" y="0"/>
                    </a:lnTo>
                    <a:close/>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0" name="Freeform 227"/>
              <p:cNvSpPr>
                <a:spLocks/>
              </p:cNvSpPr>
              <p:nvPr/>
            </p:nvSpPr>
            <p:spPr bwMode="auto">
              <a:xfrm>
                <a:off x="8949280" y="3374716"/>
                <a:ext cx="1196272" cy="1928168"/>
              </a:xfrm>
              <a:custGeom>
                <a:avLst/>
                <a:gdLst>
                  <a:gd name="T0" fmla="*/ 711 w 711"/>
                  <a:gd name="T1" fmla="*/ 689 h 1146"/>
                  <a:gd name="T2" fmla="*/ 628 w 711"/>
                  <a:gd name="T3" fmla="*/ 1146 h 1146"/>
                  <a:gd name="T4" fmla="*/ 469 w 711"/>
                  <a:gd name="T5" fmla="*/ 533 h 1146"/>
                  <a:gd name="T6" fmla="*/ 280 w 711"/>
                  <a:gd name="T7" fmla="*/ 303 h 1146"/>
                  <a:gd name="T8" fmla="*/ 0 w 711"/>
                  <a:gd name="T9" fmla="*/ 452 h 1146"/>
                  <a:gd name="T10" fmla="*/ 344 w 711"/>
                  <a:gd name="T11" fmla="*/ 0 h 1146"/>
                  <a:gd name="T12" fmla="*/ 299 w 711"/>
                  <a:gd name="T13" fmla="*/ 291 h 1146"/>
                </a:gdLst>
                <a:ahLst/>
                <a:cxnLst>
                  <a:cxn ang="0">
                    <a:pos x="T0" y="T1"/>
                  </a:cxn>
                  <a:cxn ang="0">
                    <a:pos x="T2" y="T3"/>
                  </a:cxn>
                  <a:cxn ang="0">
                    <a:pos x="T4" y="T5"/>
                  </a:cxn>
                  <a:cxn ang="0">
                    <a:pos x="T6" y="T7"/>
                  </a:cxn>
                  <a:cxn ang="0">
                    <a:pos x="T8" y="T9"/>
                  </a:cxn>
                  <a:cxn ang="0">
                    <a:pos x="T10" y="T11"/>
                  </a:cxn>
                  <a:cxn ang="0">
                    <a:pos x="T12" y="T13"/>
                  </a:cxn>
                </a:cxnLst>
                <a:rect l="0" t="0" r="r" b="b"/>
                <a:pathLst>
                  <a:path w="711" h="1146">
                    <a:moveTo>
                      <a:pt x="711" y="689"/>
                    </a:moveTo>
                    <a:lnTo>
                      <a:pt x="628" y="1146"/>
                    </a:lnTo>
                    <a:lnTo>
                      <a:pt x="469" y="533"/>
                    </a:lnTo>
                    <a:lnTo>
                      <a:pt x="280" y="303"/>
                    </a:lnTo>
                    <a:lnTo>
                      <a:pt x="0" y="452"/>
                    </a:lnTo>
                    <a:lnTo>
                      <a:pt x="344" y="0"/>
                    </a:lnTo>
                    <a:lnTo>
                      <a:pt x="299" y="291"/>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1" name="Line 228"/>
              <p:cNvSpPr>
                <a:spLocks noChangeShapeType="1"/>
              </p:cNvSpPr>
              <p:nvPr/>
            </p:nvSpPr>
            <p:spPr bwMode="auto">
              <a:xfrm flipH="1" flipV="1">
                <a:off x="9607146" y="3374716"/>
                <a:ext cx="1224875" cy="75713"/>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2" name="Line 230"/>
              <p:cNvSpPr>
                <a:spLocks noChangeShapeType="1"/>
              </p:cNvSpPr>
              <p:nvPr/>
            </p:nvSpPr>
            <p:spPr bwMode="auto">
              <a:xfrm flipH="1">
                <a:off x="12171307" y="2787516"/>
                <a:ext cx="498026" cy="80761"/>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3" name="Freeform 231"/>
              <p:cNvSpPr>
                <a:spLocks/>
              </p:cNvSpPr>
              <p:nvPr/>
            </p:nvSpPr>
            <p:spPr bwMode="auto">
              <a:xfrm>
                <a:off x="11923976" y="3521095"/>
                <a:ext cx="291076" cy="1268620"/>
              </a:xfrm>
              <a:custGeom>
                <a:avLst/>
                <a:gdLst>
                  <a:gd name="T0" fmla="*/ 0 w 173"/>
                  <a:gd name="T1" fmla="*/ 754 h 754"/>
                  <a:gd name="T2" fmla="*/ 173 w 173"/>
                  <a:gd name="T3" fmla="*/ 308 h 754"/>
                  <a:gd name="T4" fmla="*/ 116 w 173"/>
                  <a:gd name="T5" fmla="*/ 0 h 754"/>
                </a:gdLst>
                <a:ahLst/>
                <a:cxnLst>
                  <a:cxn ang="0">
                    <a:pos x="T0" y="T1"/>
                  </a:cxn>
                  <a:cxn ang="0">
                    <a:pos x="T2" y="T3"/>
                  </a:cxn>
                  <a:cxn ang="0">
                    <a:pos x="T4" y="T5"/>
                  </a:cxn>
                </a:cxnLst>
                <a:rect l="0" t="0" r="r" b="b"/>
                <a:pathLst>
                  <a:path w="173" h="754">
                    <a:moveTo>
                      <a:pt x="0" y="754"/>
                    </a:moveTo>
                    <a:lnTo>
                      <a:pt x="173" y="308"/>
                    </a:lnTo>
                    <a:lnTo>
                      <a:pt x="116" y="0"/>
                    </a:lnTo>
                  </a:path>
                </a:pathLst>
              </a:cu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4" name="Line 232"/>
              <p:cNvSpPr>
                <a:spLocks noChangeShapeType="1"/>
              </p:cNvSpPr>
              <p:nvPr/>
            </p:nvSpPr>
            <p:spPr bwMode="auto">
              <a:xfrm flipH="1" flipV="1">
                <a:off x="12215052" y="4039311"/>
                <a:ext cx="454281" cy="279298"/>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5" name="Line 233"/>
              <p:cNvSpPr>
                <a:spLocks noChangeShapeType="1"/>
              </p:cNvSpPr>
              <p:nvPr/>
            </p:nvSpPr>
            <p:spPr bwMode="auto">
              <a:xfrm>
                <a:off x="11819660" y="3852552"/>
                <a:ext cx="72348" cy="937164"/>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6" name="Line 234"/>
              <p:cNvSpPr>
                <a:spLocks noChangeShapeType="1"/>
              </p:cNvSpPr>
              <p:nvPr/>
            </p:nvSpPr>
            <p:spPr bwMode="auto">
              <a:xfrm flipH="1">
                <a:off x="9962157" y="4789715"/>
                <a:ext cx="844625" cy="5131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7" name="Line 235"/>
              <p:cNvSpPr>
                <a:spLocks noChangeShapeType="1"/>
              </p:cNvSpPr>
              <p:nvPr/>
            </p:nvSpPr>
            <p:spPr bwMode="auto">
              <a:xfrm flipH="1">
                <a:off x="10727704" y="2684882"/>
                <a:ext cx="457646" cy="0"/>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18" name="Line 236"/>
              <p:cNvSpPr>
                <a:spLocks noChangeShapeType="1"/>
              </p:cNvSpPr>
              <p:nvPr/>
            </p:nvSpPr>
            <p:spPr bwMode="auto">
              <a:xfrm flipH="1">
                <a:off x="10870718" y="3310780"/>
                <a:ext cx="314631" cy="99269"/>
              </a:xfrm>
              <a:prstGeom prst="line">
                <a:avLst/>
              </a:prstGeom>
              <a:noFill/>
              <a:ln w="12700" cap="flat" cmpd="sng" algn="ctr">
                <a:solidFill>
                  <a:schemeClr val="tx1">
                    <a:lumMod val="50000"/>
                    <a:lumOff val="50000"/>
                  </a:schemeClr>
                </a:solidFill>
                <a:prstDash val="solid"/>
                <a:miter lim="800000"/>
                <a:headEnd type="none" w="med" len="med"/>
                <a:tailEnd type="none" w="med" len="med"/>
              </a:ln>
              <a:extLst>
                <a:ext uri="{909E8E84-426E-40DD-AFC4-6F175D3DCCD1}">
                  <a14:hiddenFill xmlns:a14="http://schemas.microsoft.com/office/drawing/2010/main">
                    <a:solidFill>
                      <a:schemeClr val="dk2">
                        <a:lumMod val="100000"/>
                      </a:schemeClr>
                    </a:solidFill>
                  </a14:hiddenFill>
                </a:ext>
              </a:extLst>
            </p:spPr>
            <p:txBody>
              <a:bodyPr vert="horz" wrap="square" lIns="91440" tIns="45720" rIns="91440" bIns="45720" numCol="1" anchor="t" anchorCtr="0" compatLnSpc="1">
                <a:prstTxWarp prst="textNoShape">
                  <a:avLst/>
                </a:prstTxWarp>
              </a:bodyPr>
              <a:lstStyle/>
              <a:p>
                <a:endParaRPr lang="en-IN"/>
              </a:p>
            </p:txBody>
          </p:sp>
        </p:grpSp>
        <p:sp>
          <p:nvSpPr>
            <p:cNvPr id="12" name="Oval 255"/>
            <p:cNvSpPr>
              <a:spLocks noChangeArrowheads="1"/>
            </p:cNvSpPr>
            <p:nvPr/>
          </p:nvSpPr>
          <p:spPr bwMode="auto">
            <a:xfrm>
              <a:off x="6533178" y="2091795"/>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6" name="Oval 256"/>
            <p:cNvSpPr>
              <a:spLocks noChangeArrowheads="1"/>
            </p:cNvSpPr>
            <p:nvPr/>
          </p:nvSpPr>
          <p:spPr bwMode="auto">
            <a:xfrm>
              <a:off x="7443421" y="308448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7" name="Oval 257"/>
            <p:cNvSpPr>
              <a:spLocks noChangeArrowheads="1"/>
            </p:cNvSpPr>
            <p:nvPr/>
          </p:nvSpPr>
          <p:spPr bwMode="auto">
            <a:xfrm>
              <a:off x="6960538" y="3264511"/>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8" name="Oval 258"/>
            <p:cNvSpPr>
              <a:spLocks noChangeArrowheads="1"/>
            </p:cNvSpPr>
            <p:nvPr/>
          </p:nvSpPr>
          <p:spPr bwMode="auto">
            <a:xfrm>
              <a:off x="6413719" y="2929690"/>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9" name="Oval 259"/>
            <p:cNvSpPr>
              <a:spLocks noChangeArrowheads="1"/>
            </p:cNvSpPr>
            <p:nvPr/>
          </p:nvSpPr>
          <p:spPr bwMode="auto">
            <a:xfrm>
              <a:off x="5696965" y="3765903"/>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0" name="Oval 260"/>
            <p:cNvSpPr>
              <a:spLocks noChangeArrowheads="1"/>
            </p:cNvSpPr>
            <p:nvPr/>
          </p:nvSpPr>
          <p:spPr bwMode="auto">
            <a:xfrm>
              <a:off x="5027322" y="3008768"/>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1" name="Oval 261"/>
            <p:cNvSpPr>
              <a:spLocks noChangeArrowheads="1"/>
            </p:cNvSpPr>
            <p:nvPr/>
          </p:nvSpPr>
          <p:spPr bwMode="auto">
            <a:xfrm>
              <a:off x="4440123" y="3669999"/>
              <a:ext cx="136284"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2" name="Oval 262"/>
            <p:cNvSpPr>
              <a:spLocks noChangeArrowheads="1"/>
            </p:cNvSpPr>
            <p:nvPr/>
          </p:nvSpPr>
          <p:spPr bwMode="auto">
            <a:xfrm>
              <a:off x="4672310" y="4112502"/>
              <a:ext cx="134602" cy="136284"/>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3" name="Oval 263"/>
            <p:cNvSpPr>
              <a:spLocks noChangeArrowheads="1"/>
            </p:cNvSpPr>
            <p:nvPr/>
          </p:nvSpPr>
          <p:spPr bwMode="auto">
            <a:xfrm>
              <a:off x="5357096" y="4731669"/>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4" name="Oval 265"/>
            <p:cNvSpPr>
              <a:spLocks noChangeArrowheads="1"/>
            </p:cNvSpPr>
            <p:nvPr/>
          </p:nvSpPr>
          <p:spPr bwMode="auto">
            <a:xfrm>
              <a:off x="6481020" y="4268976"/>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5" name="Oval 266"/>
            <p:cNvSpPr>
              <a:spLocks noChangeArrowheads="1"/>
            </p:cNvSpPr>
            <p:nvPr/>
          </p:nvSpPr>
          <p:spPr bwMode="auto">
            <a:xfrm>
              <a:off x="7027839" y="4073804"/>
              <a:ext cx="136284"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6" name="Oval 267"/>
            <p:cNvSpPr>
              <a:spLocks noChangeArrowheads="1"/>
            </p:cNvSpPr>
            <p:nvPr/>
          </p:nvSpPr>
          <p:spPr bwMode="auto">
            <a:xfrm>
              <a:off x="7443421" y="4268976"/>
              <a:ext cx="134602" cy="134602"/>
            </a:xfrm>
            <a:prstGeom prst="ellipse">
              <a:avLst/>
            </a:prstGeom>
            <a:solidFill>
              <a:schemeClr val="accent1">
                <a:lumMod val="100000"/>
              </a:schemeClr>
            </a:solidFill>
            <a:ln w="9525">
              <a:solidFill>
                <a:schemeClr val="accent6"/>
              </a:solidFill>
              <a:round/>
              <a:headEnd/>
              <a:tailEnd/>
            </a:ln>
            <a:extLst/>
          </p:spPr>
          <p:txBody>
            <a:bodyPr vert="horz" wrap="square" lIns="91440" tIns="45720" rIns="91440" bIns="45720" numCol="1" anchor="t" anchorCtr="0" compatLnSpc="1">
              <a:prstTxWarp prst="textNoShape">
                <a:avLst/>
              </a:prstTxWarp>
            </a:bodyPr>
            <a:lstStyle/>
            <a:p>
              <a:endParaRPr lang="en-IN"/>
            </a:p>
          </p:txBody>
        </p:sp>
        <p:grpSp>
          <p:nvGrpSpPr>
            <p:cNvPr id="27" name="组合 26"/>
            <p:cNvGrpSpPr/>
            <p:nvPr/>
          </p:nvGrpSpPr>
          <p:grpSpPr>
            <a:xfrm>
              <a:off x="4707152" y="2248023"/>
              <a:ext cx="2414023" cy="2901694"/>
              <a:chOff x="4707152" y="2248023"/>
              <a:chExt cx="2414023" cy="2901694"/>
            </a:xfrm>
          </p:grpSpPr>
          <p:sp>
            <p:nvSpPr>
              <p:cNvPr id="84" name="Oval 264"/>
              <p:cNvSpPr>
                <a:spLocks noChangeArrowheads="1"/>
              </p:cNvSpPr>
              <p:nvPr/>
            </p:nvSpPr>
            <p:spPr bwMode="auto">
              <a:xfrm>
                <a:off x="6054864" y="5013433"/>
                <a:ext cx="136284" cy="136284"/>
              </a:xfrm>
              <a:prstGeom prst="ellipse">
                <a:avLst/>
              </a:prstGeom>
              <a:solidFill>
                <a:schemeClr val="accent2">
                  <a:lumMod val="100000"/>
                </a:schemeClr>
              </a:solidFill>
              <a:ln w="12700" cap="flat" cmpd="sng" algn="ctr">
                <a:solidFill>
                  <a:schemeClr val="bg1">
                    <a:lumMod val="100000"/>
                  </a:schemeClr>
                </a:solidFill>
                <a:prstDash val="solid"/>
                <a:round/>
                <a:headEnd type="none" w="med" len="med"/>
                <a:tailEnd type="none" w="med" len="med"/>
              </a:ln>
              <a:extLst/>
            </p:spPr>
            <p:txBody>
              <a:bodyPr vert="horz" wrap="square" lIns="91440" tIns="45720" rIns="91440" bIns="45720" numCol="1" anchor="t" anchorCtr="0" compatLnSpc="1">
                <a:prstTxWarp prst="textNoShape">
                  <a:avLst/>
                </a:prstTxWarp>
              </a:bodyPr>
              <a:lstStyle/>
              <a:p>
                <a:endParaRPr lang="en-IN"/>
              </a:p>
            </p:txBody>
          </p:sp>
          <p:grpSp>
            <p:nvGrpSpPr>
              <p:cNvPr id="85" name="组合 84"/>
              <p:cNvGrpSpPr/>
              <p:nvPr/>
            </p:nvGrpSpPr>
            <p:grpSpPr>
              <a:xfrm>
                <a:off x="4707152" y="2248023"/>
                <a:ext cx="2414023" cy="2522443"/>
                <a:chOff x="4707152" y="2248023"/>
                <a:chExt cx="2414023" cy="2522443"/>
              </a:xfrm>
            </p:grpSpPr>
            <p:grpSp>
              <p:nvGrpSpPr>
                <p:cNvPr id="86" name="Group 9"/>
                <p:cNvGrpSpPr/>
                <p:nvPr/>
              </p:nvGrpSpPr>
              <p:grpSpPr>
                <a:xfrm>
                  <a:off x="6792726" y="2408141"/>
                  <a:ext cx="328449" cy="330554"/>
                  <a:chOff x="4149281" y="1887719"/>
                  <a:chExt cx="224837" cy="226650"/>
                </a:xfrm>
              </p:grpSpPr>
              <p:sp>
                <p:nvSpPr>
                  <p:cNvPr id="97" name="Oval 7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7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Oval 68"/>
                <p:cNvSpPr/>
                <p:nvPr/>
              </p:nvSpPr>
              <p:spPr>
                <a:xfrm>
                  <a:off x="5832354" y="2796766"/>
                  <a:ext cx="328449" cy="330554"/>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11"/>
                <p:cNvGrpSpPr/>
                <p:nvPr userDrawn="1"/>
              </p:nvGrpSpPr>
              <p:grpSpPr>
                <a:xfrm>
                  <a:off x="4707152" y="3462362"/>
                  <a:ext cx="328449" cy="330554"/>
                  <a:chOff x="4149281" y="1887719"/>
                  <a:chExt cx="224837" cy="226650"/>
                </a:xfrm>
              </p:grpSpPr>
              <p:sp>
                <p:nvSpPr>
                  <p:cNvPr id="95" name="Oval 66"/>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67"/>
                  <p:cNvSpPr/>
                  <p:nvPr userDrawn="1"/>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24"/>
                <p:cNvGrpSpPr/>
                <p:nvPr/>
              </p:nvGrpSpPr>
              <p:grpSpPr>
                <a:xfrm>
                  <a:off x="5940643" y="4439912"/>
                  <a:ext cx="328449" cy="330554"/>
                  <a:chOff x="4149281" y="1887719"/>
                  <a:chExt cx="224837" cy="226650"/>
                </a:xfrm>
              </p:grpSpPr>
              <p:sp>
                <p:nvSpPr>
                  <p:cNvPr id="93" name="Oval 40"/>
                  <p:cNvSpPr/>
                  <p:nvPr/>
                </p:nvSpPr>
                <p:spPr>
                  <a:xfrm>
                    <a:off x="4149281" y="1887719"/>
                    <a:ext cx="224837" cy="226650"/>
                  </a:xfrm>
                  <a:prstGeom prst="ellipse">
                    <a:avLst/>
                  </a:prstGeom>
                  <a:solidFill>
                    <a:schemeClr val="accent2">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41"/>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25"/>
                <p:cNvGrpSpPr/>
                <p:nvPr/>
              </p:nvGrpSpPr>
              <p:grpSpPr>
                <a:xfrm>
                  <a:off x="5995533" y="2248023"/>
                  <a:ext cx="206943" cy="208270"/>
                  <a:chOff x="4149281" y="1887719"/>
                  <a:chExt cx="224837" cy="226650"/>
                </a:xfrm>
              </p:grpSpPr>
              <p:sp>
                <p:nvSpPr>
                  <p:cNvPr id="91" name="Oval 38"/>
                  <p:cNvSpPr/>
                  <p:nvPr/>
                </p:nvSpPr>
                <p:spPr>
                  <a:xfrm>
                    <a:off x="4149281" y="1887719"/>
                    <a:ext cx="224837" cy="226650"/>
                  </a:xfrm>
                  <a:prstGeom prst="ellipse">
                    <a:avLst/>
                  </a:prstGeom>
                  <a:solidFill>
                    <a:schemeClr val="accent2">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39"/>
                  <p:cNvSpPr/>
                  <p:nvPr/>
                </p:nvSpPr>
                <p:spPr>
                  <a:xfrm>
                    <a:off x="4209256" y="1948177"/>
                    <a:ext cx="104887" cy="105734"/>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 name="组合 27"/>
            <p:cNvGrpSpPr/>
            <p:nvPr/>
          </p:nvGrpSpPr>
          <p:grpSpPr>
            <a:xfrm>
              <a:off x="5983836" y="3409773"/>
              <a:ext cx="1547693" cy="469425"/>
              <a:chOff x="5983836" y="3409773"/>
              <a:chExt cx="1547693" cy="469425"/>
            </a:xfrm>
          </p:grpSpPr>
          <p:grpSp>
            <p:nvGrpSpPr>
              <p:cNvPr id="74" name="Group 8"/>
              <p:cNvGrpSpPr/>
              <p:nvPr/>
            </p:nvGrpSpPr>
            <p:grpSpPr>
              <a:xfrm>
                <a:off x="6383629" y="3409773"/>
                <a:ext cx="328449" cy="330554"/>
                <a:chOff x="4149281" y="1887719"/>
                <a:chExt cx="224837" cy="226650"/>
              </a:xfrm>
            </p:grpSpPr>
            <p:sp>
              <p:nvSpPr>
                <p:cNvPr id="82" name="Oval 72"/>
                <p:cNvSpPr/>
                <p:nvPr/>
              </p:nvSpPr>
              <p:spPr>
                <a:xfrm>
                  <a:off x="4149281" y="1887719"/>
                  <a:ext cx="224837" cy="226650"/>
                </a:xfrm>
                <a:prstGeom prst="ellipse">
                  <a:avLst/>
                </a:prstGeom>
                <a:solidFill>
                  <a:schemeClr val="accent3">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7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27"/>
              <p:cNvGrpSpPr/>
              <p:nvPr/>
            </p:nvGrpSpPr>
            <p:grpSpPr>
              <a:xfrm>
                <a:off x="5983836" y="3624513"/>
                <a:ext cx="206943" cy="208270"/>
                <a:chOff x="4149281" y="1887719"/>
                <a:chExt cx="224837" cy="226650"/>
              </a:xfrm>
            </p:grpSpPr>
            <p:sp>
              <p:nvSpPr>
                <p:cNvPr id="80" name="Oval 34"/>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35"/>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28"/>
              <p:cNvGrpSpPr/>
              <p:nvPr/>
            </p:nvGrpSpPr>
            <p:grpSpPr>
              <a:xfrm>
                <a:off x="7303891" y="3650101"/>
                <a:ext cx="227638" cy="229097"/>
                <a:chOff x="4149281" y="1887719"/>
                <a:chExt cx="224837" cy="226650"/>
              </a:xfrm>
            </p:grpSpPr>
            <p:sp>
              <p:nvSpPr>
                <p:cNvPr id="78" name="Oval 32"/>
                <p:cNvSpPr/>
                <p:nvPr/>
              </p:nvSpPr>
              <p:spPr>
                <a:xfrm>
                  <a:off x="4149281" y="1887719"/>
                  <a:ext cx="224837" cy="226650"/>
                </a:xfrm>
                <a:prstGeom prst="ellipse">
                  <a:avLst/>
                </a:prstGeom>
                <a:solidFill>
                  <a:schemeClr val="accent3">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33"/>
                <p:cNvSpPr/>
                <p:nvPr/>
              </p:nvSpPr>
              <p:spPr>
                <a:xfrm>
                  <a:off x="4209256" y="1948177"/>
                  <a:ext cx="104887" cy="105734"/>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9" name="组合 28"/>
            <p:cNvGrpSpPr/>
            <p:nvPr/>
          </p:nvGrpSpPr>
          <p:grpSpPr>
            <a:xfrm>
              <a:off x="3990983" y="1563392"/>
              <a:ext cx="4185447" cy="4108467"/>
              <a:chOff x="3990983" y="1563392"/>
              <a:chExt cx="4185447" cy="4108467"/>
            </a:xfrm>
          </p:grpSpPr>
          <p:grpSp>
            <p:nvGrpSpPr>
              <p:cNvPr id="30" name="Group 12"/>
              <p:cNvGrpSpPr/>
              <p:nvPr/>
            </p:nvGrpSpPr>
            <p:grpSpPr>
              <a:xfrm>
                <a:off x="4085983" y="4338917"/>
                <a:ext cx="250401" cy="252007"/>
                <a:chOff x="4149281" y="1887719"/>
                <a:chExt cx="224837" cy="226650"/>
              </a:xfrm>
            </p:grpSpPr>
            <p:sp>
              <p:nvSpPr>
                <p:cNvPr id="68" name="Oval 6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13"/>
              <p:cNvGrpSpPr/>
              <p:nvPr/>
            </p:nvGrpSpPr>
            <p:grpSpPr>
              <a:xfrm>
                <a:off x="5165128" y="5419852"/>
                <a:ext cx="250401" cy="252007"/>
                <a:chOff x="4149281" y="1887719"/>
                <a:chExt cx="224837" cy="226650"/>
              </a:xfrm>
            </p:grpSpPr>
            <p:sp>
              <p:nvSpPr>
                <p:cNvPr id="66" name="Oval 6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14"/>
              <p:cNvGrpSpPr/>
              <p:nvPr/>
            </p:nvGrpSpPr>
            <p:grpSpPr>
              <a:xfrm>
                <a:off x="6786047" y="5374409"/>
                <a:ext cx="250401" cy="252007"/>
                <a:chOff x="4149281" y="1887719"/>
                <a:chExt cx="224837" cy="226650"/>
              </a:xfrm>
            </p:grpSpPr>
            <p:sp>
              <p:nvSpPr>
                <p:cNvPr id="64" name="Oval 6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15"/>
              <p:cNvGrpSpPr/>
              <p:nvPr/>
            </p:nvGrpSpPr>
            <p:grpSpPr>
              <a:xfrm>
                <a:off x="7853773" y="4463088"/>
                <a:ext cx="250401" cy="252007"/>
                <a:chOff x="4149281" y="1887719"/>
                <a:chExt cx="224837" cy="226650"/>
              </a:xfrm>
            </p:grpSpPr>
            <p:sp>
              <p:nvSpPr>
                <p:cNvPr id="62" name="Oval 5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sp>
              <p:nvSpPr>
                <p:cNvPr id="63" name="Oval 5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100000"/>
                      </a:schemeClr>
                    </a:solidFill>
                  </a:endParaRPr>
                </a:p>
              </p:txBody>
            </p:sp>
          </p:grpSp>
          <p:sp>
            <p:nvSpPr>
              <p:cNvPr id="34" name="Oval 56"/>
              <p:cNvSpPr/>
              <p:nvPr/>
            </p:nvSpPr>
            <p:spPr>
              <a:xfrm>
                <a:off x="7900989" y="2960836"/>
                <a:ext cx="275441" cy="277207"/>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7"/>
              <p:cNvGrpSpPr/>
              <p:nvPr/>
            </p:nvGrpSpPr>
            <p:grpSpPr>
              <a:xfrm>
                <a:off x="7460264" y="2178046"/>
                <a:ext cx="206943" cy="208270"/>
                <a:chOff x="4149281" y="1887719"/>
                <a:chExt cx="224837" cy="226650"/>
              </a:xfrm>
            </p:grpSpPr>
            <p:sp>
              <p:nvSpPr>
                <p:cNvPr id="60" name="Oval 5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5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18"/>
              <p:cNvGrpSpPr/>
              <p:nvPr/>
            </p:nvGrpSpPr>
            <p:grpSpPr>
              <a:xfrm>
                <a:off x="6673055" y="1696133"/>
                <a:ext cx="206943" cy="208270"/>
                <a:chOff x="4149281" y="1887719"/>
                <a:chExt cx="224837" cy="226650"/>
              </a:xfrm>
            </p:grpSpPr>
            <p:sp>
              <p:nvSpPr>
                <p:cNvPr id="58" name="Oval 52"/>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19"/>
              <p:cNvGrpSpPr/>
              <p:nvPr/>
            </p:nvGrpSpPr>
            <p:grpSpPr>
              <a:xfrm>
                <a:off x="5636903" y="1563392"/>
                <a:ext cx="206943" cy="208270"/>
                <a:chOff x="4149281" y="1887719"/>
                <a:chExt cx="224837" cy="226650"/>
              </a:xfrm>
            </p:grpSpPr>
            <p:sp>
              <p:nvSpPr>
                <p:cNvPr id="56" name="Oval 5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20"/>
              <p:cNvGrpSpPr/>
              <p:nvPr/>
            </p:nvGrpSpPr>
            <p:grpSpPr>
              <a:xfrm>
                <a:off x="4353051" y="2331478"/>
                <a:ext cx="219675" cy="221084"/>
                <a:chOff x="4149281" y="1887719"/>
                <a:chExt cx="224837" cy="226650"/>
              </a:xfrm>
            </p:grpSpPr>
            <p:sp>
              <p:nvSpPr>
                <p:cNvPr id="54" name="Oval 48"/>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49"/>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21"/>
              <p:cNvGrpSpPr/>
              <p:nvPr/>
            </p:nvGrpSpPr>
            <p:grpSpPr>
              <a:xfrm>
                <a:off x="3990983" y="3187984"/>
                <a:ext cx="219675" cy="221084"/>
                <a:chOff x="4149281" y="1887719"/>
                <a:chExt cx="224837" cy="226650"/>
              </a:xfrm>
            </p:grpSpPr>
            <p:sp>
              <p:nvSpPr>
                <p:cNvPr id="52" name="Oval 4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4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22"/>
              <p:cNvGrpSpPr/>
              <p:nvPr/>
            </p:nvGrpSpPr>
            <p:grpSpPr>
              <a:xfrm>
                <a:off x="4705258" y="2828806"/>
                <a:ext cx="199705" cy="200984"/>
                <a:chOff x="4149281" y="1887719"/>
                <a:chExt cx="224837" cy="226650"/>
              </a:xfrm>
            </p:grpSpPr>
            <p:sp>
              <p:nvSpPr>
                <p:cNvPr id="50" name="Oval 44"/>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45"/>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23"/>
              <p:cNvGrpSpPr/>
              <p:nvPr/>
            </p:nvGrpSpPr>
            <p:grpSpPr>
              <a:xfrm>
                <a:off x="4867553" y="4396697"/>
                <a:ext cx="328449" cy="330554"/>
                <a:chOff x="4149281" y="1887719"/>
                <a:chExt cx="224837" cy="226650"/>
              </a:xfrm>
            </p:grpSpPr>
            <p:sp>
              <p:nvSpPr>
                <p:cNvPr id="48" name="Oval 42"/>
                <p:cNvSpPr/>
                <p:nvPr/>
              </p:nvSpPr>
              <p:spPr>
                <a:xfrm>
                  <a:off x="4149281" y="1887719"/>
                  <a:ext cx="224837" cy="226650"/>
                </a:xfrm>
                <a:prstGeom prst="ellipse">
                  <a:avLst/>
                </a:prstGeom>
                <a:solidFill>
                  <a:schemeClr val="accent4">
                    <a:lumMod val="10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3"/>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26"/>
              <p:cNvGrpSpPr/>
              <p:nvPr/>
            </p:nvGrpSpPr>
            <p:grpSpPr>
              <a:xfrm>
                <a:off x="5480832" y="1998704"/>
                <a:ext cx="206943" cy="208270"/>
                <a:chOff x="4149281" y="1887719"/>
                <a:chExt cx="224837" cy="226650"/>
              </a:xfrm>
            </p:grpSpPr>
            <p:sp>
              <p:nvSpPr>
                <p:cNvPr id="46" name="Oval 36"/>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37"/>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29"/>
              <p:cNvGrpSpPr/>
              <p:nvPr/>
            </p:nvGrpSpPr>
            <p:grpSpPr>
              <a:xfrm>
                <a:off x="7068613" y="4908628"/>
                <a:ext cx="250402" cy="252007"/>
                <a:chOff x="4149281" y="1887719"/>
                <a:chExt cx="224837" cy="226650"/>
              </a:xfrm>
            </p:grpSpPr>
            <p:sp>
              <p:nvSpPr>
                <p:cNvPr id="44" name="Oval 30"/>
                <p:cNvSpPr/>
                <p:nvPr/>
              </p:nvSpPr>
              <p:spPr>
                <a:xfrm>
                  <a:off x="4149281" y="1887719"/>
                  <a:ext cx="224837" cy="226650"/>
                </a:xfrm>
                <a:prstGeom prst="ellipse">
                  <a:avLst/>
                </a:prstGeom>
                <a:solidFill>
                  <a:schemeClr val="accent4">
                    <a:lumMod val="10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31"/>
                <p:cNvSpPr/>
                <p:nvPr/>
              </p:nvSpPr>
              <p:spPr>
                <a:xfrm>
                  <a:off x="4209256" y="1948177"/>
                  <a:ext cx="104887" cy="105734"/>
                </a:xfrm>
                <a:prstGeom prst="ellipse">
                  <a:avLst/>
                </a:pr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1732" y="6515100"/>
            <a:ext cx="1388536" cy="206381"/>
          </a:xfrm>
          <a:prstGeom prst="rect">
            <a:avLst/>
          </a:prstGeom>
        </p:spPr>
        <p:txBody>
          <a:bodyPr vert="horz" lIns="91440" tIns="45720" rIns="91440" bIns="45720" rtlCol="0" anchor="ctr"/>
          <a:lstStyle>
            <a:lvl1pPr algn="ctr">
              <a:defRPr sz="1000">
                <a:solidFill>
                  <a:schemeClr val="tx1"/>
                </a:solidFill>
              </a:defRPr>
            </a:lvl1pPr>
          </a:lstStyle>
          <a:p>
            <a:fld id="{6489D9C7-5DC6-4263-87FF-7C99F6FB63C3}" type="datetime1">
              <a:rPr lang="zh-CN" altLang="en-US" smtClean="0"/>
              <a:pPr/>
              <a:t>2017/12/3</a:t>
            </a:fld>
            <a:endParaRPr lang="zh-CN" altLang="en-US"/>
          </a:p>
        </p:txBody>
      </p:sp>
      <p:sp>
        <p:nvSpPr>
          <p:cNvPr id="5" name="页脚占位符 4"/>
          <p:cNvSpPr>
            <a:spLocks noGrp="1"/>
          </p:cNvSpPr>
          <p:nvPr>
            <p:ph type="ftr" sz="quarter" idx="3"/>
          </p:nvPr>
        </p:nvSpPr>
        <p:spPr>
          <a:xfrm>
            <a:off x="669924" y="6515100"/>
            <a:ext cx="4140201" cy="206381"/>
          </a:xfrm>
          <a:prstGeom prst="rect">
            <a:avLst/>
          </a:prstGeom>
        </p:spPr>
        <p:txBody>
          <a:bodyPr vert="horz" lIns="91440" tIns="45720" rIns="91440" bIns="45720" rtlCol="0" anchor="ctr"/>
          <a:lstStyle>
            <a:lvl1pPr algn="l">
              <a:defRPr sz="1000">
                <a:solidFill>
                  <a:schemeClr val="tx1"/>
                </a:solidFill>
              </a:defRPr>
            </a:lvl1pPr>
          </a:lstStyle>
          <a:p>
            <a:r>
              <a:rPr lang="en-US" altLang="zh-CN" dirty="0"/>
              <a:t>www.islide.cc </a:t>
            </a:r>
            <a:r>
              <a:rPr lang="zh-CN" altLang="en-US" dirty="0"/>
              <a:t>「 让</a:t>
            </a:r>
            <a:r>
              <a:rPr lang="en-US" altLang="zh-CN" dirty="0"/>
              <a:t>PPT</a:t>
            </a:r>
            <a:r>
              <a:rPr lang="zh-CN" altLang="en-US" dirty="0"/>
              <a:t>设计简单起来！」</a:t>
            </a:r>
          </a:p>
        </p:txBody>
      </p:sp>
      <p:sp>
        <p:nvSpPr>
          <p:cNvPr id="6" name="灯片编号占位符 5"/>
          <p:cNvSpPr>
            <a:spLocks noGrp="1"/>
          </p:cNvSpPr>
          <p:nvPr>
            <p:ph type="sldNum" sz="quarter" idx="4"/>
          </p:nvPr>
        </p:nvSpPr>
        <p:spPr>
          <a:xfrm>
            <a:off x="8610599" y="6515100"/>
            <a:ext cx="2909888" cy="206381"/>
          </a:xfrm>
          <a:prstGeom prst="rect">
            <a:avLst/>
          </a:prstGeom>
        </p:spPr>
        <p:txBody>
          <a:bodyPr vert="horz" lIns="91440" tIns="45720" rIns="91440" bIns="45720" rtlCol="0" anchor="ctr"/>
          <a:lstStyle>
            <a:lvl1pPr algn="r">
              <a:defRPr sz="1000">
                <a:solidFill>
                  <a:schemeClr val="tx1"/>
                </a:solidFill>
              </a:defRPr>
            </a:lvl1pPr>
          </a:lstStyle>
          <a:p>
            <a:fld id="{5DD3DB80-B894-403A-B48E-6FDC1A72010E}" type="slidenum">
              <a:rPr lang="zh-CN" altLang="en-US" smtClean="0"/>
              <a:pPr/>
              <a:t>‹#›</a:t>
            </a:fld>
            <a:endParaRPr lang="zh-CN" altLang="en-US"/>
          </a:p>
        </p:txBody>
      </p:sp>
      <p:cxnSp>
        <p:nvCxnSpPr>
          <p:cNvPr id="8" name="直接连接符 7"/>
          <p:cNvCxnSpPr/>
          <p:nvPr userDrawn="1"/>
        </p:nvCxnSpPr>
        <p:spPr>
          <a:xfrm>
            <a:off x="669924" y="1028700"/>
            <a:ext cx="108505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矩形 11"/>
          <p:cNvSpPr/>
          <p:nvPr userDrawn="1"/>
        </p:nvSpPr>
        <p:spPr>
          <a:xfrm>
            <a:off x="669923" y="6240463"/>
            <a:ext cx="10850563"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54" r:id="rId4"/>
    <p:sldLayoutId id="2147483655" r:id="rId5"/>
    <p:sldLayoutId id="2147483661" r:id="rId6"/>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48" userDrawn="1">
          <p15:clr>
            <a:srgbClr val="F26B43"/>
          </p15:clr>
        </p15:guide>
        <p15:guide id="4" orient="horz" pos="708" userDrawn="1">
          <p15:clr>
            <a:srgbClr val="F26B43"/>
          </p15:clr>
        </p15:guide>
        <p15:guide id="5" orient="horz" pos="3931" userDrawn="1">
          <p15:clr>
            <a:srgbClr val="F26B43"/>
          </p15:clr>
        </p15:guide>
        <p15:guide id="6" orient="horz" pos="38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nSpc>
                <a:spcPct val="100000"/>
              </a:lnSpc>
              <a:spcBef>
                <a:spcPts val="600"/>
              </a:spcBef>
            </a:pPr>
            <a:r>
              <a:rPr lang="zh-CN" altLang="en-US" sz="6000" b="0" dirty="0">
                <a:latin typeface="华文行楷" panose="02010800040101010101" pitchFamily="2" charset="-122"/>
                <a:ea typeface="华文行楷" panose="02010800040101010101" pitchFamily="2" charset="-122"/>
              </a:rPr>
              <a:t>布拉利</a:t>
            </a:r>
            <a:r>
              <a:rPr lang="en-US" altLang="zh-CN" sz="6000" b="0" dirty="0">
                <a:latin typeface="华文行楷" panose="02010800040101010101" pitchFamily="2" charset="-122"/>
                <a:ea typeface="华文行楷" panose="02010800040101010101" pitchFamily="2" charset="-122"/>
              </a:rPr>
              <a:t>-</a:t>
            </a:r>
            <a:r>
              <a:rPr lang="zh-CN" altLang="en-US" sz="6000" b="0" dirty="0">
                <a:latin typeface="华文行楷" panose="02010800040101010101" pitchFamily="2" charset="-122"/>
                <a:ea typeface="华文行楷" panose="02010800040101010101" pitchFamily="2" charset="-122"/>
              </a:rPr>
              <a:t>福尔蒂悖论</a:t>
            </a:r>
          </a:p>
        </p:txBody>
      </p:sp>
      <p:sp>
        <p:nvSpPr>
          <p:cNvPr id="3" name="文本占位符 2"/>
          <p:cNvSpPr>
            <a:spLocks noGrp="1"/>
          </p:cNvSpPr>
          <p:nvPr>
            <p:ph type="body" idx="1"/>
          </p:nvPr>
        </p:nvSpPr>
        <p:spPr/>
        <p:txBody>
          <a:bodyPr>
            <a:normAutofit/>
          </a:bodyPr>
          <a:lstStyle/>
          <a:p>
            <a:pPr algn="r"/>
            <a:endParaRPr lang="en-US" altLang="zh-CN" dirty="0" smtClean="0"/>
          </a:p>
          <a:p>
            <a:pPr algn="r"/>
            <a:endParaRPr lang="en-US" altLang="zh-CN" dirty="0"/>
          </a:p>
          <a:p>
            <a:pPr algn="r"/>
            <a:endParaRPr lang="en-US" altLang="zh-CN" dirty="0" smtClean="0"/>
          </a:p>
        </p:txBody>
      </p:sp>
    </p:spTree>
    <p:extLst>
      <p:ext uri="{BB962C8B-B14F-4D97-AF65-F5344CB8AC3E}">
        <p14:creationId xmlns:p14="http://schemas.microsoft.com/office/powerpoint/2010/main" val="237159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7937"/>
            <a:ext cx="10850563" cy="1028699"/>
          </a:xfrm>
        </p:spPr>
        <p:txBody>
          <a:bodyPr/>
          <a:lstStyle/>
          <a:p>
            <a:r>
              <a:rPr lang="zh-CN" altLang="en-US" dirty="0" smtClean="0"/>
              <a:t>这可咋整啊？</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10</a:t>
            </a:fld>
            <a:endParaRPr lang="zh-CN" altLang="en-US"/>
          </a:p>
        </p:txBody>
      </p:sp>
      <p:sp>
        <p:nvSpPr>
          <p:cNvPr id="5" name="文本框 4"/>
          <p:cNvSpPr txBox="1"/>
          <p:nvPr/>
        </p:nvSpPr>
        <p:spPr>
          <a:xfrm>
            <a:off x="669924" y="1505415"/>
            <a:ext cx="10850563" cy="923330"/>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公理化</a:t>
            </a:r>
            <a:r>
              <a:rPr lang="zh-CN" altLang="en-US" dirty="0" smtClean="0">
                <a:latin typeface="华文楷体" panose="02010600040101010101" pitchFamily="2" charset="-122"/>
                <a:ea typeface="华文楷体" panose="02010600040101010101" pitchFamily="2" charset="-122"/>
              </a:rPr>
              <a:t>集合论</a:t>
            </a:r>
            <a:r>
              <a:rPr lang="zh-CN" altLang="en-US" dirty="0">
                <a:latin typeface="华文楷体" panose="02010600040101010101" pitchFamily="2" charset="-122"/>
                <a:ea typeface="华文楷体" panose="02010600040101010101" pitchFamily="2" charset="-122"/>
              </a:rPr>
              <a:t>闪亮登场</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其中</a:t>
            </a:r>
            <a:r>
              <a:rPr lang="zh-CN" altLang="en-US" b="1" dirty="0" smtClean="0"/>
              <a:t>新</a:t>
            </a:r>
            <a:r>
              <a:rPr lang="zh-CN" altLang="en-US" b="1" dirty="0"/>
              <a:t>基础集合论</a:t>
            </a:r>
            <a:r>
              <a:rPr lang="zh-CN" altLang="en-US" dirty="0"/>
              <a:t>（</a:t>
            </a:r>
            <a:r>
              <a:rPr lang="en-US" altLang="zh-CN" b="1" dirty="0"/>
              <a:t>NF</a:t>
            </a:r>
            <a:r>
              <a:rPr lang="zh-CN" altLang="en-US" dirty="0"/>
              <a:t>）</a:t>
            </a:r>
            <a:r>
              <a:rPr lang="zh-CN" altLang="en-US" dirty="0">
                <a:latin typeface="华文楷体" panose="02010600040101010101" pitchFamily="2" charset="-122"/>
                <a:ea typeface="华文楷体" panose="02010600040101010101" pitchFamily="2" charset="-122"/>
              </a:rPr>
              <a:t>是公理化集合论的一种</a:t>
            </a:r>
          </a:p>
        </p:txBody>
      </p:sp>
      <p:sp>
        <p:nvSpPr>
          <p:cNvPr id="6" name="文本框 5"/>
          <p:cNvSpPr txBox="1"/>
          <p:nvPr/>
        </p:nvSpPr>
        <p:spPr>
          <a:xfrm>
            <a:off x="685800" y="2477254"/>
            <a:ext cx="10728750"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公理化集合论的几大公理</a:t>
            </a:r>
            <a:endParaRPr lang="zh-CN" altLang="en-US" dirty="0">
              <a:latin typeface="华文楷体" panose="02010600040101010101" pitchFamily="2" charset="-122"/>
              <a:ea typeface="华文楷体" panose="02010600040101010101" pitchFamily="2" charset="-122"/>
            </a:endParaRPr>
          </a:p>
        </p:txBody>
      </p:sp>
      <p:sp>
        <p:nvSpPr>
          <p:cNvPr id="7" name="文本框 6"/>
          <p:cNvSpPr txBox="1"/>
          <p:nvPr/>
        </p:nvSpPr>
        <p:spPr>
          <a:xfrm>
            <a:off x="730830" y="3012843"/>
            <a:ext cx="10789657" cy="646331"/>
          </a:xfrm>
          <a:prstGeom prst="rect">
            <a:avLst/>
          </a:prstGeom>
          <a:noFill/>
        </p:spPr>
        <p:txBody>
          <a:bodyPr wrap="square" rtlCol="0">
            <a:spAutoFit/>
          </a:bodyPr>
          <a:lstStyle/>
          <a:p>
            <a:r>
              <a:rPr lang="en-US" altLang="zh-CN" dirty="0">
                <a:latin typeface="华文楷体" panose="02010600040101010101" pitchFamily="2" charset="-122"/>
                <a:ea typeface="华文楷体" panose="02010600040101010101" pitchFamily="2" charset="-122"/>
              </a:rPr>
              <a:t>1. </a:t>
            </a:r>
            <a:r>
              <a:rPr lang="zh-CN" altLang="en-US" dirty="0">
                <a:latin typeface="华文楷体" panose="02010600040101010101" pitchFamily="2" charset="-122"/>
                <a:ea typeface="华文楷体" panose="02010600040101010101" pitchFamily="2" charset="-122"/>
              </a:rPr>
              <a:t>外延公理：</a:t>
            </a:r>
            <a:r>
              <a:rPr lang="zh-CN" altLang="en-US" dirty="0">
                <a:latin typeface="华文楷体" panose="02010600040101010101" pitchFamily="2" charset="-122"/>
                <a:ea typeface="华文楷体" panose="02010600040101010101" pitchFamily="2" charset="-122"/>
              </a:rPr>
              <a:t>有相同元素</a:t>
            </a:r>
            <a:r>
              <a:rPr lang="zh-CN" altLang="en-US" dirty="0" smtClean="0">
                <a:latin typeface="华文楷体" panose="02010600040101010101" pitchFamily="2" charset="-122"/>
                <a:ea typeface="华文楷体" panose="02010600040101010101" pitchFamily="2" charset="-122"/>
              </a:rPr>
              <a:t>的</a:t>
            </a:r>
            <a:r>
              <a:rPr lang="zh-CN" altLang="en-US" dirty="0" smtClean="0">
                <a:solidFill>
                  <a:srgbClr val="FF0000"/>
                </a:solidFill>
                <a:latin typeface="华文楷体" panose="02010600040101010101" pitchFamily="2" charset="-122"/>
                <a:ea typeface="华文楷体" panose="02010600040101010101" pitchFamily="2" charset="-122"/>
              </a:rPr>
              <a:t>相同类型</a:t>
            </a:r>
            <a:r>
              <a:rPr lang="zh-CN" altLang="en-US" dirty="0" smtClean="0">
                <a:latin typeface="华文楷体" panose="02010600040101010101" pitchFamily="2" charset="-122"/>
                <a:ea typeface="华文楷体" panose="02010600040101010101" pitchFamily="2" charset="-122"/>
              </a:rPr>
              <a:t>的两</a:t>
            </a:r>
            <a:r>
              <a:rPr lang="zh-CN" altLang="en-US" dirty="0">
                <a:latin typeface="华文楷体" panose="02010600040101010101" pitchFamily="2" charset="-122"/>
                <a:ea typeface="华文楷体" panose="02010600040101010101" pitchFamily="2" charset="-122"/>
              </a:rPr>
              <a:t>个对象是同一个对象；</a:t>
            </a:r>
          </a:p>
          <a:p>
            <a:endParaRPr lang="zh-CN" altLang="en-US" dirty="0">
              <a:latin typeface="华文楷体" panose="02010600040101010101" pitchFamily="2" charset="-122"/>
              <a:ea typeface="华文楷体" panose="02010600040101010101" pitchFamily="2" charset="-122"/>
            </a:endParaRPr>
          </a:p>
        </p:txBody>
      </p:sp>
      <p:sp>
        <p:nvSpPr>
          <p:cNvPr id="8" name="文本框 7"/>
          <p:cNvSpPr txBox="1"/>
          <p:nvPr/>
        </p:nvSpPr>
        <p:spPr>
          <a:xfrm>
            <a:off x="737530" y="3479193"/>
            <a:ext cx="10728750" cy="646331"/>
          </a:xfrm>
          <a:prstGeom prst="rect">
            <a:avLst/>
          </a:prstGeom>
          <a:noFill/>
        </p:spPr>
        <p:txBody>
          <a:bodyPr wrap="square" rtlCol="0">
            <a:spAutoFit/>
          </a:bodyPr>
          <a:lstStyle/>
          <a:p>
            <a:r>
              <a:rPr lang="en-US" altLang="zh-CN" dirty="0">
                <a:latin typeface="华文楷体" panose="02010600040101010101" pitchFamily="2" charset="-122"/>
                <a:ea typeface="华文楷体" panose="02010600040101010101" pitchFamily="2" charset="-122"/>
              </a:rPr>
              <a:t>2. </a:t>
            </a:r>
            <a:r>
              <a:rPr lang="zh-CN" altLang="en-US" dirty="0">
                <a:latin typeface="华文楷体" panose="02010600040101010101" pitchFamily="2" charset="-122"/>
                <a:ea typeface="华文楷体" panose="02010600040101010101" pitchFamily="2" charset="-122"/>
              </a:rPr>
              <a:t>概括公理：如果</a:t>
            </a:r>
            <a:r>
              <a:rPr lang="el-GR" altLang="zh-CN" dirty="0">
                <a:latin typeface="华文楷体" panose="02010600040101010101" pitchFamily="2" charset="-122"/>
                <a:ea typeface="华文楷体" panose="02010600040101010101" pitchFamily="2" charset="-122"/>
              </a:rPr>
              <a:t>Φ</a:t>
            </a:r>
            <a:r>
              <a:rPr lang="zh-CN" altLang="el-GR" dirty="0">
                <a:latin typeface="华文楷体" panose="02010600040101010101" pitchFamily="2" charset="-122"/>
                <a:ea typeface="华文楷体" panose="02010600040101010101" pitchFamily="2" charset="-122"/>
              </a:rPr>
              <a:t>（</a:t>
            </a:r>
            <a:r>
              <a:rPr lang="en-US" altLang="zh-CN" dirty="0" err="1">
                <a:latin typeface="华文楷体" panose="02010600040101010101" pitchFamily="2" charset="-122"/>
                <a:ea typeface="华文楷体" panose="02010600040101010101" pitchFamily="2" charset="-122"/>
              </a:rPr>
              <a:t>x^n</a:t>
            </a:r>
            <a:r>
              <a:rPr lang="zh-CN" altLang="en-US" dirty="0">
                <a:latin typeface="华文楷体" panose="02010600040101010101" pitchFamily="2" charset="-122"/>
                <a:ea typeface="华文楷体" panose="02010600040101010101" pitchFamily="2" charset="-122"/>
              </a:rPr>
              <a:t>）是公式，那么集合</a:t>
            </a:r>
            <a:r>
              <a:rPr lang="en-US" altLang="zh-CN" dirty="0">
                <a:latin typeface="华文楷体" panose="02010600040101010101" pitchFamily="2" charset="-122"/>
                <a:ea typeface="华文楷体" panose="02010600040101010101" pitchFamily="2" charset="-122"/>
              </a:rPr>
              <a:t>{</a:t>
            </a:r>
            <a:r>
              <a:rPr lang="en-US" altLang="zh-CN" dirty="0" err="1">
                <a:latin typeface="华文楷体" panose="02010600040101010101" pitchFamily="2" charset="-122"/>
                <a:ea typeface="华文楷体" panose="02010600040101010101" pitchFamily="2" charset="-122"/>
              </a:rPr>
              <a:t>x^n</a:t>
            </a:r>
            <a:r>
              <a:rPr lang="en-US" altLang="zh-CN" dirty="0">
                <a:latin typeface="华文楷体" panose="02010600040101010101" pitchFamily="2" charset="-122"/>
                <a:ea typeface="华文楷体" panose="02010600040101010101" pitchFamily="2" charset="-122"/>
              </a:rPr>
              <a:t> | </a:t>
            </a:r>
            <a:r>
              <a:rPr lang="el-GR" altLang="zh-CN" dirty="0">
                <a:latin typeface="华文楷体" panose="02010600040101010101" pitchFamily="2" charset="-122"/>
                <a:ea typeface="华文楷体" panose="02010600040101010101" pitchFamily="2" charset="-122"/>
              </a:rPr>
              <a:t>Φ</a:t>
            </a:r>
            <a:r>
              <a:rPr lang="zh-CN" altLang="el-GR" dirty="0">
                <a:latin typeface="华文楷体" panose="02010600040101010101" pitchFamily="2" charset="-122"/>
                <a:ea typeface="华文楷体" panose="02010600040101010101" pitchFamily="2" charset="-122"/>
              </a:rPr>
              <a:t>（</a:t>
            </a:r>
            <a:r>
              <a:rPr lang="en-US" altLang="zh-CN" dirty="0" err="1">
                <a:latin typeface="华文楷体" panose="02010600040101010101" pitchFamily="2" charset="-122"/>
                <a:ea typeface="华文楷体" panose="02010600040101010101" pitchFamily="2" charset="-122"/>
              </a:rPr>
              <a:t>x^n</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}^(n+1)</a:t>
            </a:r>
            <a:r>
              <a:rPr lang="zh-CN" altLang="en-US" dirty="0">
                <a:latin typeface="华文楷体" panose="02010600040101010101" pitchFamily="2" charset="-122"/>
                <a:ea typeface="华文楷体" panose="02010600040101010101" pitchFamily="2" charset="-122"/>
              </a:rPr>
              <a:t>存在</a:t>
            </a:r>
            <a:endParaRPr lang="en-US" altLang="zh-CN" dirty="0">
              <a:latin typeface="华文楷体" panose="02010600040101010101" pitchFamily="2" charset="-122"/>
              <a:ea typeface="华文楷体" panose="02010600040101010101" pitchFamily="2" charset="-122"/>
            </a:endParaRPr>
          </a:p>
          <a:p>
            <a:r>
              <a:rPr lang="en-US" altLang="zh-CN" dirty="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10" name="AutoShape 3" descr="\phi (x^{n})\ "/>
          <p:cNvSpPr>
            <a:spLocks noChangeAspect="1" noChangeArrowheads="1"/>
          </p:cNvSpPr>
          <p:nvPr/>
        </p:nvSpPr>
        <p:spPr bwMode="auto">
          <a:xfrm>
            <a:off x="3810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AutoShape 4" descr="\{x^{n}\mid \phi (x^{n})\}^{{n+1}}"/>
          <p:cNvSpPr>
            <a:spLocks noChangeAspect="1" noChangeArrowheads="1"/>
          </p:cNvSpPr>
          <p:nvPr/>
        </p:nvSpPr>
        <p:spPr bwMode="auto">
          <a:xfrm>
            <a:off x="14541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文本框 11"/>
          <p:cNvSpPr txBox="1"/>
          <p:nvPr/>
        </p:nvSpPr>
        <p:spPr>
          <a:xfrm>
            <a:off x="685800" y="4229754"/>
            <a:ext cx="9946888" cy="1714765"/>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在此基础上，新基础集合论又引入了层化的概念：</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一个层化</a:t>
            </a:r>
            <a:r>
              <a:rPr lang="zh-CN" altLang="en-US" dirty="0">
                <a:latin typeface="华文楷体" panose="02010600040101010101" pitchFamily="2" charset="-122"/>
                <a:ea typeface="华文楷体" panose="02010600040101010101" pitchFamily="2" charset="-122"/>
              </a:rPr>
              <a:t>公式</a:t>
            </a:r>
            <a:r>
              <a:rPr lang="el-GR" altLang="zh-CN" dirty="0">
                <a:latin typeface="华文楷体" panose="02010600040101010101" pitchFamily="2" charset="-122"/>
                <a:ea typeface="华文楷体" panose="02010600040101010101" pitchFamily="2" charset="-122"/>
              </a:rPr>
              <a:t>Φ</a:t>
            </a:r>
            <a:r>
              <a:rPr lang="zh-CN" altLang="en-US" dirty="0">
                <a:latin typeface="华文楷体" panose="02010600040101010101" pitchFamily="2" charset="-122"/>
                <a:ea typeface="华文楷体" panose="02010600040101010101" pitchFamily="2" charset="-122"/>
              </a:rPr>
              <a:t>必须要满足，</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①</a:t>
            </a:r>
            <a:r>
              <a:rPr lang="zh-CN" altLang="en-US" dirty="0">
                <a:latin typeface="华文楷体" panose="02010600040101010101" pitchFamily="2" charset="-122"/>
                <a:ea typeface="华文楷体" panose="02010600040101010101" pitchFamily="2" charset="-122"/>
              </a:rPr>
              <a:t>对于</a:t>
            </a:r>
            <a:r>
              <a:rPr lang="zh-CN" altLang="en-US" dirty="0">
                <a:latin typeface="华文楷体" panose="02010600040101010101" pitchFamily="2" charset="-122"/>
                <a:ea typeface="华文楷体" panose="02010600040101010101" pitchFamily="2" charset="-122"/>
              </a:rPr>
              <a:t>任何</a:t>
            </a:r>
            <a:r>
              <a:rPr lang="el-GR" altLang="zh-CN" dirty="0">
                <a:latin typeface="华文楷体" panose="02010600040101010101" pitchFamily="2" charset="-122"/>
                <a:ea typeface="华文楷体" panose="02010600040101010101" pitchFamily="2" charset="-122"/>
              </a:rPr>
              <a:t>Φ</a:t>
            </a:r>
            <a:r>
              <a:rPr lang="zh-CN" altLang="en-US" dirty="0">
                <a:latin typeface="华文楷体" panose="02010600040101010101" pitchFamily="2" charset="-122"/>
                <a:ea typeface="华文楷体" panose="02010600040101010101" pitchFamily="2" charset="-122"/>
              </a:rPr>
              <a:t>的原子子</a:t>
            </a:r>
            <a:r>
              <a:rPr lang="zh-CN" altLang="en-US" dirty="0">
                <a:latin typeface="华文楷体" panose="02010600040101010101" pitchFamily="2" charset="-122"/>
                <a:ea typeface="华文楷体" panose="02010600040101010101" pitchFamily="2" charset="-122"/>
              </a:rPr>
              <a:t>公式，</a:t>
            </a:r>
            <a:r>
              <a:rPr lang="en-US" altLang="zh-CN" dirty="0" err="1">
                <a:latin typeface="华文楷体" panose="02010600040101010101" pitchFamily="2" charset="-122"/>
                <a:ea typeface="华文楷体" panose="02010600040101010101" pitchFamily="2" charset="-122"/>
              </a:rPr>
              <a:t>x</a:t>
            </a:r>
            <a:r>
              <a:rPr lang="en-US" altLang="zh-CN" dirty="0" err="1">
                <a:latin typeface="华文楷体" panose="02010600040101010101" pitchFamily="2" charset="-122"/>
                <a:ea typeface="华文楷体" panose="02010600040101010101" pitchFamily="2" charset="-122"/>
              </a:rPr>
              <a:t>∈y</a:t>
            </a:r>
            <a:r>
              <a:rPr lang="zh-CN" altLang="en-US" dirty="0">
                <a:latin typeface="华文楷体" panose="02010600040101010101" pitchFamily="2" charset="-122"/>
                <a:ea typeface="华文楷体" panose="02010600040101010101" pitchFamily="2" charset="-122"/>
              </a:rPr>
              <a:t>有</a:t>
            </a:r>
            <a:r>
              <a:rPr lang="en-US" altLang="zh-CN" dirty="0">
                <a:latin typeface="华文楷体" panose="02010600040101010101" pitchFamily="2" charset="-122"/>
                <a:ea typeface="华文楷体" panose="02010600040101010101" pitchFamily="2" charset="-122"/>
              </a:rPr>
              <a:t>f(y)=f(x)+1</a:t>
            </a:r>
            <a:r>
              <a:rPr lang="zh-CN" altLang="en-US" dirty="0">
                <a:latin typeface="华文楷体" panose="02010600040101010101" pitchFamily="2" charset="-122"/>
                <a:ea typeface="华文楷体" panose="02010600040101010101" pitchFamily="2" charset="-122"/>
              </a:rPr>
              <a:t>，</a:t>
            </a:r>
            <a:endParaRPr lang="en-US" altLang="zh-CN" dirty="0">
              <a:latin typeface="华文楷体" panose="02010600040101010101" pitchFamily="2" charset="-122"/>
              <a:ea typeface="华文楷体" panose="02010600040101010101" pitchFamily="2" charset="-122"/>
            </a:endParaRPr>
          </a:p>
          <a:p>
            <a:pPr>
              <a:lnSpc>
                <a:spcPct val="150000"/>
              </a:lnSpc>
            </a:pPr>
            <a:r>
              <a:rPr lang="zh-CN" altLang="en-US" dirty="0">
                <a:latin typeface="华文楷体" panose="02010600040101010101" pitchFamily="2" charset="-122"/>
                <a:ea typeface="华文楷体" panose="02010600040101010101" pitchFamily="2" charset="-122"/>
              </a:rPr>
              <a:t>②对于</a:t>
            </a:r>
            <a:r>
              <a:rPr lang="zh-CN" altLang="en-US" dirty="0">
                <a:latin typeface="华文楷体" panose="02010600040101010101" pitchFamily="2" charset="-122"/>
                <a:ea typeface="华文楷体" panose="02010600040101010101" pitchFamily="2" charset="-122"/>
              </a:rPr>
              <a:t>任何</a:t>
            </a:r>
            <a:r>
              <a:rPr lang="el-GR" altLang="zh-CN" dirty="0">
                <a:latin typeface="华文楷体" panose="02010600040101010101" pitchFamily="2" charset="-122"/>
                <a:ea typeface="华文楷体" panose="02010600040101010101" pitchFamily="2" charset="-122"/>
              </a:rPr>
              <a:t>Φ</a:t>
            </a:r>
            <a:r>
              <a:rPr lang="zh-CN" altLang="en-US" dirty="0">
                <a:latin typeface="华文楷体" panose="02010600040101010101" pitchFamily="2" charset="-122"/>
                <a:ea typeface="华文楷体" panose="02010600040101010101" pitchFamily="2" charset="-122"/>
              </a:rPr>
              <a:t>的原子子公式</a:t>
            </a:r>
            <a:r>
              <a:rPr lang="en-US" altLang="zh-CN" dirty="0">
                <a:latin typeface="华文楷体" panose="02010600040101010101" pitchFamily="2" charset="-122"/>
                <a:ea typeface="华文楷体" panose="02010600040101010101" pitchFamily="2" charset="-122"/>
              </a:rPr>
              <a:t>x=y</a:t>
            </a:r>
            <a:r>
              <a:rPr lang="zh-CN" altLang="en-US" dirty="0">
                <a:latin typeface="华文楷体" panose="02010600040101010101" pitchFamily="2" charset="-122"/>
                <a:ea typeface="华文楷体" panose="02010600040101010101" pitchFamily="2" charset="-122"/>
              </a:rPr>
              <a:t>，有</a:t>
            </a:r>
            <a:r>
              <a:rPr lang="en-US" altLang="zh-CN" dirty="0">
                <a:latin typeface="华文楷体" panose="02010600040101010101" pitchFamily="2" charset="-122"/>
                <a:ea typeface="华文楷体" panose="02010600040101010101" pitchFamily="2" charset="-122"/>
              </a:rPr>
              <a:t>f(x)=f(y)</a:t>
            </a:r>
            <a:r>
              <a:rPr lang="zh-CN" altLang="en-US" dirty="0">
                <a:latin typeface="华文楷体" panose="02010600040101010101" pitchFamily="2" charset="-122"/>
                <a:ea typeface="华文楷体" panose="02010600040101010101" pitchFamily="2" charset="-122"/>
              </a:rPr>
              <a:t>。</a:t>
            </a:r>
            <a:endParaRPr lang="en-US" altLang="zh-CN"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18268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再看悖论</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11</a:t>
            </a:fld>
            <a:endParaRPr lang="zh-CN" altLang="en-US"/>
          </a:p>
        </p:txBody>
      </p:sp>
      <mc:AlternateContent xmlns:mc="http://schemas.openxmlformats.org/markup-compatibility/2006">
        <mc:Choice xmlns:a14="http://schemas.microsoft.com/office/drawing/2010/main" Requires="a14">
          <p:sp>
            <p:nvSpPr>
              <p:cNvPr id="5" name="文本框 4"/>
              <p:cNvSpPr txBox="1"/>
              <p:nvPr/>
            </p:nvSpPr>
            <p:spPr>
              <a:xfrm>
                <a:off x="669924" y="1527717"/>
                <a:ext cx="10748925" cy="1200329"/>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罗素</a:t>
                </a:r>
                <a:r>
                  <a:rPr lang="zh-CN" altLang="en-US" dirty="0">
                    <a:latin typeface="华文楷体" panose="02010600040101010101" pitchFamily="2" charset="-122"/>
                    <a:ea typeface="华文楷体" panose="02010600040101010101" pitchFamily="2" charset="-122"/>
                  </a:rPr>
                  <a:t>悖论：</a:t>
                </a:r>
                <a:endParaRPr lang="en-US" altLang="zh-CN" dirty="0">
                  <a:latin typeface="华文楷体" panose="02010600040101010101" pitchFamily="2" charset="-122"/>
                  <a:ea typeface="华文楷体" panose="02010600040101010101" pitchFamily="2" charset="-122"/>
                </a:endParaRPr>
              </a:p>
              <a:p>
                <a:pPr>
                  <a:lnSpc>
                    <a:spcPct val="150000"/>
                  </a:lnSpc>
                </a:pPr>
                <a:r>
                  <a:rPr lang="en-US" altLang="zh-CN" dirty="0">
                    <a:latin typeface="华文楷体" panose="02010600040101010101" pitchFamily="2" charset="-122"/>
                    <a:ea typeface="华文楷体" panose="02010600040101010101" pitchFamily="2" charset="-122"/>
                  </a:rPr>
                  <a:t>x</a:t>
                </a:r>
                <a14:m>
                  <m:oMath xmlns:m="http://schemas.openxmlformats.org/officeDocument/2006/math">
                    <m:r>
                      <m:rPr>
                        <m:nor/>
                      </m:rPr>
                      <a:rPr lang="zh-CN" altLang="en-US">
                        <a:latin typeface="华文楷体" panose="02010600040101010101" pitchFamily="2" charset="-122"/>
                        <a:ea typeface="华文楷体" panose="02010600040101010101" pitchFamily="2" charset="-122"/>
                      </a:rPr>
                      <m:t>∉</m:t>
                    </m:r>
                  </m:oMath>
                </a14:m>
                <a:r>
                  <a:rPr lang="en-US" altLang="zh-CN" dirty="0">
                    <a:latin typeface="华文楷体" panose="02010600040101010101" pitchFamily="2" charset="-122"/>
                    <a:ea typeface="华文楷体" panose="02010600040101010101" pitchFamily="2" charset="-122"/>
                  </a:rPr>
                  <a:t>x</a:t>
                </a:r>
                <a:r>
                  <a:rPr lang="zh-CN" altLang="en-US" dirty="0">
                    <a:latin typeface="华文楷体" panose="02010600040101010101" pitchFamily="2" charset="-122"/>
                    <a:ea typeface="华文楷体" panose="02010600040101010101" pitchFamily="2" charset="-122"/>
                  </a:rPr>
                  <a:t>不是层化</a:t>
                </a:r>
                <a:r>
                  <a:rPr lang="zh-CN" altLang="en-US" dirty="0">
                    <a:latin typeface="华文楷体" panose="02010600040101010101" pitchFamily="2" charset="-122"/>
                    <a:ea typeface="华文楷体" panose="02010600040101010101" pitchFamily="2" charset="-122"/>
                  </a:rPr>
                  <a:t>公式，所以在新基础集合论中无法被定义</a:t>
                </a:r>
                <a:endParaRPr lang="zh-CN" altLang="en-US" dirty="0">
                  <a:latin typeface="华文楷体" panose="02010600040101010101" pitchFamily="2" charset="-122"/>
                  <a:ea typeface="华文楷体" panose="02010600040101010101" pitchFamily="2" charset="-122"/>
                </a:endParaRPr>
              </a:p>
              <a:p>
                <a:endParaRPr lang="zh-CN" altLang="en-US" dirty="0"/>
              </a:p>
            </p:txBody>
          </p:sp>
        </mc:Choice>
        <mc:Fallback>
          <p:sp>
            <p:nvSpPr>
              <p:cNvPr id="5" name="文本框 4"/>
              <p:cNvSpPr txBox="1">
                <a:spLocks noRot="1" noChangeAspect="1" noMove="1" noResize="1" noEditPoints="1" noAdjustHandles="1" noChangeArrowheads="1" noChangeShapeType="1" noTextEdit="1"/>
              </p:cNvSpPr>
              <p:nvPr/>
            </p:nvSpPr>
            <p:spPr>
              <a:xfrm>
                <a:off x="669924" y="1527717"/>
                <a:ext cx="10748925" cy="1200329"/>
              </a:xfrm>
              <a:prstGeom prst="rect">
                <a:avLst/>
              </a:prstGeom>
              <a:blipFill rotWithShape="0">
                <a:blip r:embed="rId3"/>
                <a:stretch>
                  <a:fillRect l="-510"/>
                </a:stretch>
              </a:blipFill>
            </p:spPr>
            <p:txBody>
              <a:bodyPr/>
              <a:lstStyle/>
              <a:p>
                <a:r>
                  <a:rPr lang="zh-CN" altLang="en-US">
                    <a:noFill/>
                  </a:rPr>
                  <a:t> </a:t>
                </a:r>
              </a:p>
            </p:txBody>
          </p:sp>
        </mc:Fallback>
      </mc:AlternateContent>
      <p:sp>
        <p:nvSpPr>
          <p:cNvPr id="7" name="文本框 6"/>
          <p:cNvSpPr txBox="1"/>
          <p:nvPr/>
        </p:nvSpPr>
        <p:spPr>
          <a:xfrm>
            <a:off x="669924" y="2480343"/>
            <a:ext cx="10414388" cy="923330"/>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布拉利</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福尔蒂</a:t>
            </a:r>
            <a:r>
              <a:rPr lang="zh-CN" altLang="en-US" dirty="0" smtClean="0">
                <a:latin typeface="华文楷体" panose="02010600040101010101" pitchFamily="2" charset="-122"/>
                <a:ea typeface="华文楷体" panose="02010600040101010101" pitchFamily="2" charset="-122"/>
              </a:rPr>
              <a:t>悖论：</a:t>
            </a:r>
            <a:endParaRPr lang="en-US" altLang="zh-CN" dirty="0" smtClean="0">
              <a:latin typeface="华文楷体" panose="02010600040101010101" pitchFamily="2" charset="-122"/>
              <a:ea typeface="华文楷体" panose="02010600040101010101" pitchFamily="2" charset="-122"/>
            </a:endParaRPr>
          </a:p>
          <a:p>
            <a:pPr>
              <a:lnSpc>
                <a:spcPct val="150000"/>
              </a:lnSpc>
            </a:pPr>
            <a:r>
              <a:rPr lang="zh-CN" altLang="en-US" dirty="0" smtClean="0">
                <a:latin typeface="华文楷体" panose="02010600040101010101" pitchFamily="2" charset="-122"/>
                <a:ea typeface="华文楷体" panose="02010600040101010101" pitchFamily="2" charset="-122"/>
              </a:rPr>
              <a:t>通过进行类型的区分</a:t>
            </a:r>
            <a:endParaRPr lang="zh-CN" altLang="en-US"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014978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7"/>
          </p:nvPr>
        </p:nvSpPr>
        <p:spPr>
          <a:xfrm>
            <a:off x="1043335" y="3649504"/>
            <a:ext cx="5537071" cy="310871"/>
          </a:xfrm>
        </p:spPr>
        <p:txBody>
          <a:bodyPr>
            <a:noAutofit/>
          </a:bodyPr>
          <a:lstStyle/>
          <a:p>
            <a:r>
              <a:rPr lang="en-US" altLang="zh-CN" sz="2800" dirty="0">
                <a:latin typeface="方正舒体" panose="02010601030101010101" pitchFamily="2" charset="-122"/>
                <a:ea typeface="方正舒体" panose="02010601030101010101" pitchFamily="2" charset="-122"/>
              </a:rPr>
              <a:t>——</a:t>
            </a:r>
            <a:r>
              <a:rPr lang="zh-CN" altLang="en-US" sz="2800" dirty="0">
                <a:latin typeface="方正舒体" panose="02010601030101010101" pitchFamily="2" charset="-122"/>
                <a:ea typeface="方正舒体" panose="02010601030101010101" pitchFamily="2" charset="-122"/>
              </a:rPr>
              <a:t>毕秋宇</a:t>
            </a:r>
          </a:p>
        </p:txBody>
      </p:sp>
    </p:spTree>
    <p:extLst>
      <p:ext uri="{BB962C8B-B14F-4D97-AF65-F5344CB8AC3E}">
        <p14:creationId xmlns:p14="http://schemas.microsoft.com/office/powerpoint/2010/main" val="1259043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j-ea"/>
              </a:rPr>
              <a:t>关于悖论</a:t>
            </a:r>
            <a:endParaRPr lang="zh-CN" altLang="en-US" dirty="0">
              <a:latin typeface="+mj-ea"/>
            </a:endParaRPr>
          </a:p>
        </p:txBody>
      </p:sp>
      <p:sp>
        <p:nvSpPr>
          <p:cNvPr id="4" name="灯片编号占位符 3"/>
          <p:cNvSpPr>
            <a:spLocks noGrp="1"/>
          </p:cNvSpPr>
          <p:nvPr>
            <p:ph type="sldNum" sz="quarter" idx="12"/>
          </p:nvPr>
        </p:nvSpPr>
        <p:spPr/>
        <p:txBody>
          <a:bodyPr/>
          <a:lstStyle/>
          <a:p>
            <a:fld id="{5DD3DB80-B894-403A-B48E-6FDC1A72010E}" type="slidenum">
              <a:rPr lang="zh-CN" altLang="en-US" smtClean="0"/>
              <a:t>2</a:t>
            </a:fld>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3267" y="2158017"/>
            <a:ext cx="6247052" cy="374107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3267" y="2438990"/>
            <a:ext cx="5858296" cy="3041808"/>
          </a:xfrm>
          <a:prstGeom prst="rect">
            <a:avLst/>
          </a:prstGeom>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4040" y="0"/>
            <a:ext cx="4436962" cy="6858000"/>
          </a:xfrm>
          <a:prstGeom prst="rect">
            <a:avLst/>
          </a:prstGeom>
        </p:spPr>
      </p:pic>
      <p:pic>
        <p:nvPicPr>
          <p:cNvPr id="12" name="图片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260" y="1382602"/>
            <a:ext cx="11846740" cy="3650266"/>
          </a:xfrm>
          <a:prstGeom prst="rect">
            <a:avLst/>
          </a:prstGeom>
        </p:spPr>
      </p:pic>
    </p:spTree>
    <p:extLst>
      <p:ext uri="{BB962C8B-B14F-4D97-AF65-F5344CB8AC3E}">
        <p14:creationId xmlns:p14="http://schemas.microsoft.com/office/powerpoint/2010/main" val="27979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朴素集合论中对集合的定义即其弊端</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3</a:t>
            </a:fld>
            <a:endParaRPr lang="zh-CN" altLang="en-US"/>
          </a:p>
        </p:txBody>
      </p:sp>
      <p:sp>
        <p:nvSpPr>
          <p:cNvPr id="5" name="文本框 4"/>
          <p:cNvSpPr txBox="1"/>
          <p:nvPr/>
        </p:nvSpPr>
        <p:spPr>
          <a:xfrm>
            <a:off x="809204" y="1634591"/>
            <a:ext cx="4345423" cy="923330"/>
          </a:xfrm>
          <a:prstGeom prst="rect">
            <a:avLst/>
          </a:prstGeom>
          <a:noFill/>
        </p:spPr>
        <p:txBody>
          <a:bodyPr wrap="square" rtlCol="0">
            <a:spAutoFit/>
          </a:bodyPr>
          <a:lstStyle/>
          <a:p>
            <a:r>
              <a:rPr lang="zh-CN" altLang="en-US" dirty="0" smtClean="0">
                <a:latin typeface="华文楷体" panose="02010600040101010101" pitchFamily="2" charset="-122"/>
                <a:ea typeface="华文楷体" panose="02010600040101010101" pitchFamily="2" charset="-122"/>
              </a:rPr>
              <a:t>朴素集合论将</a:t>
            </a:r>
            <a:r>
              <a:rPr lang="zh-CN" altLang="en-US" dirty="0">
                <a:latin typeface="华文楷体" panose="02010600040101010101" pitchFamily="2" charset="-122"/>
                <a:ea typeface="华文楷体" panose="02010600040101010101" pitchFamily="2" charset="-122"/>
              </a:rPr>
              <a:t>集合定义为任何一堆东西的总体</a:t>
            </a:r>
            <a:r>
              <a:rPr lang="zh-CN" altLang="en-US" dirty="0" smtClean="0">
                <a:latin typeface="华文楷体" panose="02010600040101010101" pitchFamily="2" charset="-122"/>
                <a:ea typeface="华文楷体" panose="02010600040101010101" pitchFamily="2" charset="-122"/>
              </a:rPr>
              <a:t>，这样定义不但</a:t>
            </a:r>
            <a:r>
              <a:rPr lang="zh-CN" altLang="en-US" dirty="0">
                <a:latin typeface="华文楷体" panose="02010600040101010101" pitchFamily="2" charset="-122"/>
                <a:ea typeface="华文楷体" panose="02010600040101010101" pitchFamily="2" charset="-122"/>
              </a:rPr>
              <a:t>不精确</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所以严格地说根本不是定义</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，而且还会产生</a:t>
            </a:r>
            <a:r>
              <a:rPr lang="zh-CN" altLang="en-US" dirty="0" smtClean="0">
                <a:latin typeface="华文楷体" panose="02010600040101010101" pitchFamily="2" charset="-122"/>
                <a:ea typeface="华文楷体" panose="02010600040101010101" pitchFamily="2" charset="-122"/>
              </a:rPr>
              <a:t>矛盾。</a:t>
            </a:r>
            <a:endParaRPr lang="zh-CN" altLang="en-US" dirty="0">
              <a:latin typeface="华文楷体" panose="02010600040101010101" pitchFamily="2" charset="-122"/>
              <a:ea typeface="华文楷体" panose="02010600040101010101" pitchFamily="2" charset="-122"/>
            </a:endParaRPr>
          </a:p>
        </p:txBody>
      </p:sp>
      <p:sp>
        <p:nvSpPr>
          <p:cNvPr id="6" name="文本框 5"/>
          <p:cNvSpPr txBox="1"/>
          <p:nvPr/>
        </p:nvSpPr>
        <p:spPr>
          <a:xfrm>
            <a:off x="5955739" y="1634591"/>
            <a:ext cx="2840304" cy="1477328"/>
          </a:xfrm>
          <a:prstGeom prst="rect">
            <a:avLst/>
          </a:prstGeom>
          <a:noFill/>
        </p:spPr>
        <p:txBody>
          <a:bodyPr wrap="square" rtlCol="0">
            <a:spAutoFit/>
          </a:bodyPr>
          <a:lstStyle/>
          <a:p>
            <a:r>
              <a:rPr lang="zh-CN" altLang="en-US" dirty="0" smtClean="0">
                <a:latin typeface="华文楷体" panose="02010600040101010101" pitchFamily="2" charset="-122"/>
                <a:ea typeface="华文楷体" panose="02010600040101010101" pitchFamily="2" charset="-122"/>
              </a:rPr>
              <a:t>朴素集合论悖论中最主要</a:t>
            </a:r>
            <a:r>
              <a:rPr lang="zh-CN" altLang="en-US" dirty="0">
                <a:latin typeface="华文楷体" panose="02010600040101010101" pitchFamily="2" charset="-122"/>
                <a:ea typeface="华文楷体" panose="02010600040101010101" pitchFamily="2" charset="-122"/>
              </a:rPr>
              <a:t>的有序数</a:t>
            </a:r>
            <a:r>
              <a:rPr lang="zh-CN" altLang="en-US" dirty="0" smtClean="0">
                <a:latin typeface="华文楷体" panose="02010600040101010101" pitchFamily="2" charset="-122"/>
                <a:ea typeface="华文楷体" panose="02010600040101010101" pitchFamily="2" charset="-122"/>
              </a:rPr>
              <a:t>悖论（</a:t>
            </a:r>
            <a:r>
              <a:rPr lang="en-US" altLang="zh-CN" dirty="0" err="1">
                <a:ea typeface="华文楷体" panose="02010600040101010101" pitchFamily="2" charset="-122"/>
              </a:rPr>
              <a:t>Burali-Forti</a:t>
            </a:r>
            <a:r>
              <a:rPr lang="en-US" altLang="zh-CN" dirty="0">
                <a:ea typeface="华文楷体" panose="02010600040101010101" pitchFamily="2" charset="-122"/>
              </a:rPr>
              <a:t> </a:t>
            </a:r>
            <a:r>
              <a:rPr lang="en-US" altLang="zh-CN" dirty="0" smtClean="0">
                <a:ea typeface="华文楷体" panose="02010600040101010101" pitchFamily="2" charset="-122"/>
              </a:rPr>
              <a:t>paradox</a:t>
            </a:r>
            <a:r>
              <a:rPr lang="zh-CN" altLang="en-US" dirty="0" smtClean="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基数</a:t>
            </a:r>
            <a:r>
              <a:rPr lang="zh-CN" altLang="en-US" dirty="0" smtClean="0">
                <a:latin typeface="华文楷体" panose="02010600040101010101" pitchFamily="2" charset="-122"/>
                <a:ea typeface="华文楷体" panose="02010600040101010101" pitchFamily="2" charset="-122"/>
              </a:rPr>
              <a:t>悖论（</a:t>
            </a:r>
            <a:r>
              <a:rPr lang="en-US" altLang="zh-CN" dirty="0" smtClean="0">
                <a:ea typeface="华文楷体" panose="02010600040101010101" pitchFamily="2" charset="-122"/>
              </a:rPr>
              <a:t>Cantor’s paradox</a:t>
            </a:r>
            <a:r>
              <a:rPr lang="zh-CN" altLang="en-US" dirty="0" smtClean="0">
                <a:latin typeface="华文楷体" panose="02010600040101010101" pitchFamily="2" charset="-122"/>
                <a:ea typeface="华文楷体" panose="02010600040101010101" pitchFamily="2" charset="-122"/>
              </a:rPr>
              <a:t>）和 </a:t>
            </a:r>
            <a:r>
              <a:rPr lang="en-US" altLang="zh-CN" dirty="0">
                <a:latin typeface="华文楷体" panose="02010600040101010101" pitchFamily="2" charset="-122"/>
                <a:ea typeface="华文楷体" panose="02010600040101010101" pitchFamily="2" charset="-122"/>
              </a:rPr>
              <a:t>Russell </a:t>
            </a:r>
            <a:r>
              <a:rPr lang="zh-CN" altLang="en-US" dirty="0">
                <a:latin typeface="华文楷体" panose="02010600040101010101" pitchFamily="2" charset="-122"/>
                <a:ea typeface="华文楷体" panose="02010600040101010101" pitchFamily="2" charset="-122"/>
              </a:rPr>
              <a:t>悖论。</a:t>
            </a:r>
          </a:p>
        </p:txBody>
      </p:sp>
    </p:spTree>
    <p:extLst>
      <p:ext uri="{BB962C8B-B14F-4D97-AF65-F5344CB8AC3E}">
        <p14:creationId xmlns:p14="http://schemas.microsoft.com/office/powerpoint/2010/main" val="8584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什么是序数</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4</a:t>
            </a:fld>
            <a:endParaRPr lang="zh-CN" altLang="en-US"/>
          </a:p>
        </p:txBody>
      </p:sp>
      <p:sp>
        <p:nvSpPr>
          <p:cNvPr id="6" name="文本框 5"/>
          <p:cNvSpPr txBox="1"/>
          <p:nvPr/>
        </p:nvSpPr>
        <p:spPr>
          <a:xfrm>
            <a:off x="669924" y="1530182"/>
            <a:ext cx="10850563" cy="2031325"/>
          </a:xfrm>
          <a:prstGeom prst="rect">
            <a:avLst/>
          </a:prstGeom>
          <a:noFill/>
        </p:spPr>
        <p:txBody>
          <a:bodyPr wrap="square" rtlCol="0">
            <a:spAutoFit/>
          </a:bodyPr>
          <a:lstStyle/>
          <a:p>
            <a:r>
              <a:rPr lang="zh-CN" altLang="en-US" dirty="0"/>
              <a:t>冯</a:t>
            </a:r>
            <a:r>
              <a:rPr lang="en-US" altLang="zh-CN" dirty="0"/>
              <a:t>·</a:t>
            </a:r>
            <a:r>
              <a:rPr lang="zh-CN" altLang="en-US" dirty="0"/>
              <a:t>诺伊曼的序数定义：是自然数的一种扩展，跟整数与基数不同，着重的是次序的性质</a:t>
            </a:r>
          </a:p>
          <a:p>
            <a:r>
              <a:rPr lang="zh-CN" altLang="en-US" dirty="0"/>
              <a:t>自然数可以用来做两件事：描述一个集合的大小，或者描述序列中一个元素的位置。在有限的世界里这两个概念是一致的，当处理无限集合时人们不得不区分这两者。从大小的概念可以引申出如康托尔描述的“基数”，而位置的概念则被推广到这里将要说明的序数。</a:t>
            </a:r>
          </a:p>
          <a:p>
            <a:r>
              <a:rPr lang="zh-CN" altLang="en-US" dirty="0"/>
              <a:t>序数可以用来标定任何给定的良序集的元素（最小的元素标定为</a:t>
            </a:r>
            <a:r>
              <a:rPr lang="en-US" altLang="zh-CN" dirty="0"/>
              <a:t>0</a:t>
            </a:r>
            <a:r>
              <a:rPr lang="zh-CN" altLang="en-US" dirty="0"/>
              <a:t>，其后的标定为</a:t>
            </a:r>
            <a:r>
              <a:rPr lang="en-US" altLang="zh-CN" dirty="0"/>
              <a:t>1</a:t>
            </a:r>
            <a:r>
              <a:rPr lang="zh-CN" altLang="en-US" dirty="0"/>
              <a:t>，再后的标定为</a:t>
            </a:r>
            <a:r>
              <a:rPr lang="en-US" altLang="zh-CN" dirty="0"/>
              <a:t>2</a:t>
            </a:r>
            <a:r>
              <a:rPr lang="zh-CN" altLang="en-US" dirty="0"/>
              <a:t>，依此类推</a:t>
            </a:r>
            <a:r>
              <a:rPr lang="zh-CN" altLang="en-US" dirty="0" smtClean="0"/>
              <a:t>）</a:t>
            </a:r>
            <a:endParaRPr lang="en-US" altLang="zh-CN" dirty="0" smtClean="0"/>
          </a:p>
          <a:p>
            <a:r>
              <a:rPr lang="zh-CN" altLang="en-US" dirty="0"/>
              <a:t>序数最常见的定义就是把每个序数等同于先于它的所有序数构成的集合。</a:t>
            </a:r>
          </a:p>
        </p:txBody>
      </p:sp>
      <p:cxnSp>
        <p:nvCxnSpPr>
          <p:cNvPr id="8" name="直接连接符 7"/>
          <p:cNvCxnSpPr/>
          <p:nvPr/>
        </p:nvCxnSpPr>
        <p:spPr>
          <a:xfrm>
            <a:off x="760651" y="3552404"/>
            <a:ext cx="7201912" cy="8092"/>
          </a:xfrm>
          <a:prstGeom prst="line">
            <a:avLst/>
          </a:prstGeom>
          <a:ln>
            <a:solidFill>
              <a:srgbClr val="FF0000"/>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0823" y="1530182"/>
            <a:ext cx="4379506" cy="4379506"/>
          </a:xfrm>
          <a:prstGeom prst="rect">
            <a:avLst/>
          </a:prstGeom>
        </p:spPr>
      </p:pic>
    </p:spTree>
    <p:extLst>
      <p:ext uri="{BB962C8B-B14F-4D97-AF65-F5344CB8AC3E}">
        <p14:creationId xmlns:p14="http://schemas.microsoft.com/office/powerpoint/2010/main" val="36356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362">
                                          <p:stCondLst>
                                            <p:cond delay="0"/>
                                          </p:stCondLst>
                                        </p:cTn>
                                        <p:tgtEl>
                                          <p:spTgt spid="5"/>
                                        </p:tgtEl>
                                      </p:cBhvr>
                                    </p:animEffect>
                                    <p:anim calcmode="lin" valueType="num">
                                      <p:cBhvr>
                                        <p:cTn id="8" dur="1139"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5"/>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5"/>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5"/>
                                        </p:tgtEl>
                                        <p:attrNameLst>
                                          <p:attrName>ppt_y</p:attrName>
                                        </p:attrNameLst>
                                      </p:cBhvr>
                                      <p:tavLst>
                                        <p:tav tm="0" fmla="#ppt_y-sin(pi*$)/81">
                                          <p:val>
                                            <p:fltVal val="0"/>
                                          </p:val>
                                        </p:tav>
                                        <p:tav tm="100000">
                                          <p:val>
                                            <p:fltVal val="1"/>
                                          </p:val>
                                        </p:tav>
                                      </p:tavLst>
                                    </p:anim>
                                    <p:animScale>
                                      <p:cBhvr>
                                        <p:cTn id="13" dur="16">
                                          <p:stCondLst>
                                            <p:cond delay="406"/>
                                          </p:stCondLst>
                                        </p:cTn>
                                        <p:tgtEl>
                                          <p:spTgt spid="5"/>
                                        </p:tgtEl>
                                      </p:cBhvr>
                                      <p:to x="100000" y="60000"/>
                                    </p:animScale>
                                    <p:animScale>
                                      <p:cBhvr>
                                        <p:cTn id="14" dur="104" decel="50000">
                                          <p:stCondLst>
                                            <p:cond delay="423"/>
                                          </p:stCondLst>
                                        </p:cTn>
                                        <p:tgtEl>
                                          <p:spTgt spid="5"/>
                                        </p:tgtEl>
                                      </p:cBhvr>
                                      <p:to x="100000" y="100000"/>
                                    </p:animScale>
                                    <p:animScale>
                                      <p:cBhvr>
                                        <p:cTn id="15" dur="16">
                                          <p:stCondLst>
                                            <p:cond delay="820"/>
                                          </p:stCondLst>
                                        </p:cTn>
                                        <p:tgtEl>
                                          <p:spTgt spid="5"/>
                                        </p:tgtEl>
                                      </p:cBhvr>
                                      <p:to x="100000" y="80000"/>
                                    </p:animScale>
                                    <p:animScale>
                                      <p:cBhvr>
                                        <p:cTn id="16" dur="104" decel="50000">
                                          <p:stCondLst>
                                            <p:cond delay="836"/>
                                          </p:stCondLst>
                                        </p:cTn>
                                        <p:tgtEl>
                                          <p:spTgt spid="5"/>
                                        </p:tgtEl>
                                      </p:cBhvr>
                                      <p:to x="100000" y="100000"/>
                                    </p:animScale>
                                    <p:animScale>
                                      <p:cBhvr>
                                        <p:cTn id="17" dur="16">
                                          <p:stCondLst>
                                            <p:cond delay="1026"/>
                                          </p:stCondLst>
                                        </p:cTn>
                                        <p:tgtEl>
                                          <p:spTgt spid="5"/>
                                        </p:tgtEl>
                                      </p:cBhvr>
                                      <p:to x="100000" y="90000"/>
                                    </p:animScale>
                                    <p:animScale>
                                      <p:cBhvr>
                                        <p:cTn id="18" dur="104" decel="50000">
                                          <p:stCondLst>
                                            <p:cond delay="1042"/>
                                          </p:stCondLst>
                                        </p:cTn>
                                        <p:tgtEl>
                                          <p:spTgt spid="5"/>
                                        </p:tgtEl>
                                      </p:cBhvr>
                                      <p:to x="100000" y="100000"/>
                                    </p:animScale>
                                    <p:animScale>
                                      <p:cBhvr>
                                        <p:cTn id="19" dur="16">
                                          <p:stCondLst>
                                            <p:cond delay="1130"/>
                                          </p:stCondLst>
                                        </p:cTn>
                                        <p:tgtEl>
                                          <p:spTgt spid="5"/>
                                        </p:tgtEl>
                                      </p:cBhvr>
                                      <p:to x="100000" y="95000"/>
                                    </p:animScale>
                                    <p:animScale>
                                      <p:cBhvr>
                                        <p:cTn id="20" dur="104" decel="50000">
                                          <p:stCondLst>
                                            <p:cond delay="1146"/>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j-ea"/>
              </a:rPr>
              <a:t>真</a:t>
            </a:r>
            <a:r>
              <a:rPr lang="en-US" altLang="zh-CN" dirty="0" smtClean="0">
                <a:latin typeface="+mj-ea"/>
              </a:rPr>
              <a:t>·</a:t>
            </a:r>
            <a:r>
              <a:rPr lang="zh-CN" altLang="en-US" dirty="0" smtClean="0">
                <a:latin typeface="+mj-ea"/>
              </a:rPr>
              <a:t>正文部分</a:t>
            </a:r>
            <a:endParaRPr lang="zh-CN" altLang="en-US" dirty="0">
              <a:latin typeface="+mj-ea"/>
            </a:endParaRPr>
          </a:p>
        </p:txBody>
      </p:sp>
      <p:sp>
        <p:nvSpPr>
          <p:cNvPr id="4" name="灯片编号占位符 3"/>
          <p:cNvSpPr>
            <a:spLocks noGrp="1"/>
          </p:cNvSpPr>
          <p:nvPr>
            <p:ph type="sldNum" sz="quarter" idx="12"/>
          </p:nvPr>
        </p:nvSpPr>
        <p:spPr/>
        <p:txBody>
          <a:bodyPr/>
          <a:lstStyle/>
          <a:p>
            <a:fld id="{5DD3DB80-B894-403A-B48E-6FDC1A72010E}" type="slidenum">
              <a:rPr lang="zh-CN" altLang="en-US" smtClean="0"/>
              <a:t>5</a:t>
            </a:fld>
            <a:endParaRPr lang="zh-CN" altLang="en-US"/>
          </a:p>
        </p:txBody>
      </p:sp>
      <p:sp>
        <p:nvSpPr>
          <p:cNvPr id="6" name="文本框 5"/>
          <p:cNvSpPr txBox="1"/>
          <p:nvPr/>
        </p:nvSpPr>
        <p:spPr>
          <a:xfrm>
            <a:off x="669924" y="1577947"/>
            <a:ext cx="10764122" cy="369332"/>
          </a:xfrm>
          <a:prstGeom prst="rect">
            <a:avLst/>
          </a:prstGeom>
          <a:noFill/>
        </p:spPr>
        <p:txBody>
          <a:bodyPr wrap="square" rtlCol="0">
            <a:spAutoFit/>
          </a:bodyPr>
          <a:lstStyle/>
          <a:p>
            <a:r>
              <a:rPr lang="zh-CN" altLang="en-US" dirty="0" smtClean="0">
                <a:latin typeface="华文楷体" panose="02010600040101010101" pitchFamily="2" charset="-122"/>
                <a:ea typeface="华文楷体" panose="02010600040101010101" pitchFamily="2" charset="-122"/>
              </a:rPr>
              <a:t>首先让我们来构建一个所有序数的集合</a:t>
            </a:r>
            <a:r>
              <a:rPr lang="el-GR"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，那么</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大于</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内的任意一个元素</a:t>
            </a:r>
            <a:endParaRPr lang="en-US" altLang="zh-CN" dirty="0" smtClean="0">
              <a:latin typeface="华文楷体" panose="02010600040101010101" pitchFamily="2" charset="-122"/>
              <a:ea typeface="华文楷体" panose="02010600040101010101" pitchFamily="2" charset="-122"/>
            </a:endParaRPr>
          </a:p>
        </p:txBody>
      </p:sp>
      <p:sp>
        <p:nvSpPr>
          <p:cNvPr id="7" name="文本框 6"/>
          <p:cNvSpPr txBox="1"/>
          <p:nvPr/>
        </p:nvSpPr>
        <p:spPr>
          <a:xfrm>
            <a:off x="669924" y="2127194"/>
            <a:ext cx="10503461" cy="369332"/>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由所有</a:t>
            </a:r>
            <a:r>
              <a:rPr lang="zh-CN" altLang="en-US" dirty="0" smtClean="0">
                <a:latin typeface="华文楷体" panose="02010600040101010101" pitchFamily="2" charset="-122"/>
                <a:ea typeface="华文楷体" panose="02010600040101010101" pitchFamily="2" charset="-122"/>
              </a:rPr>
              <a:t>序数所</a:t>
            </a:r>
            <a:r>
              <a:rPr lang="zh-CN" altLang="en-US" dirty="0">
                <a:latin typeface="华文楷体" panose="02010600040101010101" pitchFamily="2" charset="-122"/>
                <a:ea typeface="华文楷体" panose="02010600040101010101" pitchFamily="2" charset="-122"/>
              </a:rPr>
              <a:t>组成的</a:t>
            </a:r>
            <a:r>
              <a:rPr lang="zh-CN" altLang="en-US" dirty="0" smtClean="0">
                <a:latin typeface="华文楷体" panose="02010600040101010101" pitchFamily="2" charset="-122"/>
                <a:ea typeface="华文楷体" panose="02010600040101010101" pitchFamily="2" charset="-122"/>
              </a:rPr>
              <a:t>集合</a:t>
            </a:r>
            <a:r>
              <a:rPr lang="el-GR" altLang="zh-CN" dirty="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带有</a:t>
            </a:r>
            <a:r>
              <a:rPr lang="zh-CN" altLang="en-US" dirty="0">
                <a:latin typeface="华文楷体" panose="02010600040101010101" pitchFamily="2" charset="-122"/>
                <a:ea typeface="华文楷体" panose="02010600040101010101" pitchFamily="2" charset="-122"/>
              </a:rPr>
              <a:t>序数的所有性质，</a:t>
            </a:r>
            <a:r>
              <a:rPr lang="zh-CN" altLang="en-US" dirty="0" smtClean="0">
                <a:latin typeface="华文楷体" panose="02010600040101010101" pitchFamily="2" charset="-122"/>
                <a:ea typeface="华文楷体" panose="02010600040101010101" pitchFamily="2" charset="-122"/>
              </a:rPr>
              <a:t>所以</a:t>
            </a:r>
            <a:r>
              <a:rPr lang="el-GR"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自身</a:t>
            </a:r>
            <a:r>
              <a:rPr lang="zh-CN" altLang="en-US" dirty="0">
                <a:latin typeface="华文楷体" panose="02010600040101010101" pitchFamily="2" charset="-122"/>
                <a:ea typeface="华文楷体" panose="02010600040101010101" pitchFamily="2" charset="-122"/>
              </a:rPr>
              <a:t>也必须被视为是一个序数。</a:t>
            </a:r>
          </a:p>
        </p:txBody>
      </p:sp>
      <p:sp>
        <p:nvSpPr>
          <p:cNvPr id="8" name="文本框 7"/>
          <p:cNvSpPr txBox="1"/>
          <p:nvPr/>
        </p:nvSpPr>
        <p:spPr>
          <a:xfrm>
            <a:off x="669924" y="2677318"/>
            <a:ext cx="10236425" cy="646331"/>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接下来，我们可以建构出此序数的后继序数 </a:t>
            </a:r>
            <a:r>
              <a:rPr lang="en-US" altLang="zh-CN" dirty="0" smtClean="0">
                <a:latin typeface="华文楷体" panose="02010600040101010101" pitchFamily="2" charset="-122"/>
                <a:ea typeface="华文楷体" panose="02010600040101010101" pitchFamily="2" charset="-122"/>
              </a:rPr>
              <a:t>Ω </a:t>
            </a:r>
            <a:r>
              <a:rPr lang="en-US" altLang="zh-CN" dirty="0">
                <a:latin typeface="华文楷体" panose="02010600040101010101" pitchFamily="2" charset="-122"/>
                <a:ea typeface="华文楷体" panose="02010600040101010101" pitchFamily="2" charset="-122"/>
              </a:rPr>
              <a:t>+1</a:t>
            </a:r>
            <a:r>
              <a:rPr lang="zh-CN" altLang="en-US" dirty="0" smtClean="0">
                <a:latin typeface="华文楷体" panose="02010600040101010101" pitchFamily="2" charset="-122"/>
                <a:ea typeface="华文楷体" panose="02010600040101010101" pitchFamily="2" charset="-122"/>
              </a:rPr>
              <a:t>，因为序数的后继必定大于当前序数，所以</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严格大于</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a:t>
            </a:r>
            <a:endParaRPr lang="zh-CN" altLang="en-US" dirty="0">
              <a:latin typeface="华文楷体" panose="02010600040101010101" pitchFamily="2" charset="-122"/>
              <a:ea typeface="华文楷体" panose="02010600040101010101" pitchFamily="2" charset="-122"/>
            </a:endParaRPr>
          </a:p>
        </p:txBody>
      </p:sp>
      <p:sp>
        <p:nvSpPr>
          <p:cNvPr id="9" name="文本框 8"/>
          <p:cNvSpPr txBox="1"/>
          <p:nvPr/>
        </p:nvSpPr>
        <p:spPr>
          <a:xfrm>
            <a:off x="669924" y="3384404"/>
            <a:ext cx="10009848" cy="1754326"/>
          </a:xfrm>
          <a:prstGeom prst="rect">
            <a:avLst/>
          </a:prstGeom>
          <a:noFill/>
        </p:spPr>
        <p:txBody>
          <a:bodyPr wrap="square" rtlCol="0">
            <a:spAutoFit/>
          </a:bodyPr>
          <a:lstStyle/>
          <a:p>
            <a:r>
              <a:rPr lang="zh-CN" altLang="en-US" dirty="0" smtClean="0">
                <a:latin typeface="华文楷体" panose="02010600040101010101" pitchFamily="2" charset="-122"/>
                <a:ea typeface="华文楷体" panose="02010600040101010101" pitchFamily="2" charset="-122"/>
              </a:rPr>
              <a:t>不过</a:t>
            </a:r>
            <a:r>
              <a:rPr lang="zh-CN" altLang="en-US" dirty="0">
                <a:latin typeface="华文楷体" panose="02010600040101010101" pitchFamily="2" charset="-122"/>
                <a:ea typeface="华文楷体" panose="02010600040101010101" pitchFamily="2" charset="-122"/>
              </a:rPr>
              <a:t>，</a:t>
            </a:r>
            <a:r>
              <a:rPr lang="zh-CN" altLang="en-US" dirty="0" smtClean="0">
                <a:latin typeface="华文楷体" panose="02010600040101010101" pitchFamily="2" charset="-122"/>
                <a:ea typeface="华文楷体" panose="02010600040101010101" pitchFamily="2" charset="-122"/>
              </a:rPr>
              <a:t>因为</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包括</a:t>
            </a:r>
            <a:r>
              <a:rPr lang="zh-CN" altLang="en-US" dirty="0">
                <a:latin typeface="华文楷体" panose="02010600040101010101" pitchFamily="2" charset="-122"/>
                <a:ea typeface="华文楷体" panose="02010600040101010101" pitchFamily="2" charset="-122"/>
              </a:rPr>
              <a:t>所有的序数</a:t>
            </a:r>
            <a:r>
              <a:rPr lang="zh-CN" altLang="en-US" dirty="0" smtClean="0">
                <a:latin typeface="华文楷体" panose="02010600040101010101" pitchFamily="2" charset="-122"/>
                <a:ea typeface="华文楷体" panose="02010600040101010101" pitchFamily="2" charset="-122"/>
              </a:rPr>
              <a:t>，所以这个</a:t>
            </a:r>
            <a:r>
              <a:rPr lang="zh-CN" altLang="en-US" dirty="0">
                <a:latin typeface="华文楷体" panose="02010600040101010101" pitchFamily="2" charset="-122"/>
                <a:ea typeface="华文楷体" panose="02010600040101010101" pitchFamily="2" charset="-122"/>
              </a:rPr>
              <a:t>后继</a:t>
            </a:r>
            <a:r>
              <a:rPr lang="zh-CN" altLang="en-US" dirty="0" smtClean="0">
                <a:latin typeface="华文楷体" panose="02010600040101010101" pitchFamily="2" charset="-122"/>
                <a:ea typeface="华文楷体" panose="02010600040101010101" pitchFamily="2" charset="-122"/>
              </a:rPr>
              <a:t>序数</a:t>
            </a:r>
            <a:r>
              <a:rPr lang="en-US" altLang="zh-CN" dirty="0" smtClean="0">
                <a:latin typeface="华文楷体" panose="02010600040101010101" pitchFamily="2" charset="-122"/>
                <a:ea typeface="华文楷体" panose="02010600040101010101" pitchFamily="2" charset="-122"/>
              </a:rPr>
              <a:t>Ω+1</a:t>
            </a:r>
            <a:r>
              <a:rPr lang="zh-CN" altLang="en-US" dirty="0" smtClean="0">
                <a:latin typeface="华文楷体" panose="02010600040101010101" pitchFamily="2" charset="-122"/>
                <a:ea typeface="华文楷体" panose="02010600040101010101" pitchFamily="2" charset="-122"/>
              </a:rPr>
              <a:t>也</a:t>
            </a:r>
            <a:r>
              <a:rPr lang="zh-CN" altLang="en-US" dirty="0">
                <a:latin typeface="华文楷体" panose="02010600040101010101" pitchFamily="2" charset="-122"/>
                <a:ea typeface="华文楷体" panose="02010600040101010101" pitchFamily="2" charset="-122"/>
              </a:rPr>
              <a:t>必然</a:t>
            </a:r>
            <a:r>
              <a:rPr lang="zh-CN" altLang="en-US" dirty="0" smtClean="0">
                <a:latin typeface="华文楷体" panose="02010600040101010101" pitchFamily="2" charset="-122"/>
                <a:ea typeface="华文楷体" panose="02010600040101010101" pitchFamily="2" charset="-122"/>
              </a:rPr>
              <a:t>是</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内</a:t>
            </a:r>
            <a:r>
              <a:rPr lang="zh-CN" altLang="en-US" dirty="0">
                <a:latin typeface="华文楷体" panose="02010600040101010101" pitchFamily="2" charset="-122"/>
                <a:ea typeface="华文楷体" panose="02010600040101010101" pitchFamily="2" charset="-122"/>
              </a:rPr>
              <a:t>的</a:t>
            </a:r>
            <a:r>
              <a:rPr lang="zh-CN" altLang="en-US" dirty="0" smtClean="0">
                <a:latin typeface="华文楷体" panose="02010600040101010101" pitchFamily="2" charset="-122"/>
                <a:ea typeface="华文楷体" panose="02010600040101010101" pitchFamily="2" charset="-122"/>
              </a:rPr>
              <a:t>元素，</a:t>
            </a:r>
            <a:endParaRPr lang="en-US" altLang="zh-CN" dirty="0" smtClean="0">
              <a:latin typeface="华文楷体" panose="02010600040101010101" pitchFamily="2" charset="-122"/>
              <a:ea typeface="华文楷体" panose="02010600040101010101" pitchFamily="2" charset="-122"/>
            </a:endParaRPr>
          </a:p>
          <a:p>
            <a:endParaRPr lang="en-US" altLang="zh-CN" dirty="0" smtClean="0">
              <a:latin typeface="华文楷体" panose="02010600040101010101" pitchFamily="2" charset="-122"/>
              <a:ea typeface="华文楷体" panose="02010600040101010101" pitchFamily="2" charset="-122"/>
            </a:endParaRPr>
          </a:p>
          <a:p>
            <a:r>
              <a:rPr lang="zh-CN" altLang="en-US" dirty="0" smtClean="0">
                <a:latin typeface="华文楷体" panose="02010600040101010101" pitchFamily="2" charset="-122"/>
                <a:ea typeface="华文楷体" panose="02010600040101010101" pitchFamily="2" charset="-122"/>
              </a:rPr>
              <a:t>又因为因为</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大于</a:t>
            </a:r>
            <a:r>
              <a:rPr lang="en-US" altLang="zh-CN" dirty="0" smtClean="0">
                <a:latin typeface="华文楷体" panose="02010600040101010101" pitchFamily="2" charset="-122"/>
                <a:ea typeface="华文楷体" panose="02010600040101010101" pitchFamily="2" charset="-122"/>
              </a:rPr>
              <a:t>Ω</a:t>
            </a:r>
            <a:r>
              <a:rPr lang="zh-CN" altLang="en-US" dirty="0" smtClean="0">
                <a:latin typeface="华文楷体" panose="02010600040101010101" pitchFamily="2" charset="-122"/>
                <a:ea typeface="华文楷体" panose="02010600040101010101" pitchFamily="2" charset="-122"/>
              </a:rPr>
              <a:t>内的任意一个元素</a:t>
            </a:r>
            <a:endParaRPr lang="en-US" altLang="zh-CN" dirty="0" smtClean="0">
              <a:latin typeface="华文楷体" panose="02010600040101010101" pitchFamily="2" charset="-122"/>
              <a:ea typeface="华文楷体" panose="02010600040101010101" pitchFamily="2" charset="-122"/>
            </a:endParaRPr>
          </a:p>
          <a:p>
            <a:endParaRPr lang="en-US" altLang="zh-CN" dirty="0" smtClean="0">
              <a:latin typeface="华文楷体" panose="02010600040101010101" pitchFamily="2" charset="-122"/>
              <a:ea typeface="华文楷体" panose="02010600040101010101" pitchFamily="2" charset="-122"/>
            </a:endParaRPr>
          </a:p>
          <a:p>
            <a:r>
              <a:rPr lang="zh-CN" altLang="en-US" dirty="0" smtClean="0">
                <a:latin typeface="华文楷体" panose="02010600040101010101" pitchFamily="2" charset="-122"/>
                <a:ea typeface="华文楷体" panose="02010600040101010101" pitchFamily="2" charset="-122"/>
              </a:rPr>
              <a:t>而</a:t>
            </a:r>
            <a:r>
              <a:rPr lang="zh-CN" altLang="en-US" dirty="0">
                <a:latin typeface="华文楷体" panose="02010600040101010101" pitchFamily="2" charset="-122"/>
                <a:ea typeface="华文楷体" panose="02010600040101010101" pitchFamily="2" charset="-122"/>
              </a:rPr>
              <a:t>因此</a:t>
            </a:r>
            <a:r>
              <a:rPr lang="zh-CN" altLang="en-US" dirty="0" smtClean="0">
                <a:latin typeface="华文楷体" panose="02010600040101010101" pitchFamily="2" charset="-122"/>
                <a:ea typeface="华文楷体" panose="02010600040101010101" pitchFamily="2" charset="-122"/>
              </a:rPr>
              <a:t>：</a:t>
            </a:r>
            <a:r>
              <a:rPr lang="en-US" altLang="zh-CN" dirty="0" smtClean="0">
                <a:latin typeface="华文楷体" panose="02010600040101010101" pitchFamily="2" charset="-122"/>
                <a:ea typeface="华文楷体" panose="02010600040101010101" pitchFamily="2" charset="-122"/>
              </a:rPr>
              <a:t>Ω&lt;Ω+1 </a:t>
            </a:r>
            <a:r>
              <a:rPr lang="zh-CN" altLang="en-US" dirty="0" smtClean="0">
                <a:latin typeface="华文楷体" panose="02010600040101010101" pitchFamily="2" charset="-122"/>
                <a:ea typeface="华文楷体" panose="02010600040101010101" pitchFamily="2" charset="-122"/>
              </a:rPr>
              <a:t>且</a:t>
            </a:r>
            <a:r>
              <a:rPr lang="en-US" altLang="zh-CN" dirty="0" smtClean="0">
                <a:latin typeface="华文楷体" panose="02010600040101010101" pitchFamily="2" charset="-122"/>
                <a:ea typeface="华文楷体" panose="02010600040101010101" pitchFamily="2" charset="-122"/>
              </a:rPr>
              <a:t>Ω+1&lt;Ω</a:t>
            </a:r>
            <a:endParaRPr lang="en-US" altLang="zh-CN" dirty="0">
              <a:latin typeface="华文楷体" panose="02010600040101010101" pitchFamily="2" charset="-122"/>
              <a:ea typeface="华文楷体" panose="02010600040101010101" pitchFamily="2" charset="-122"/>
            </a:endParaRPr>
          </a:p>
          <a:p>
            <a:endParaRPr lang="zh-CN" altLang="en-US" dirty="0"/>
          </a:p>
        </p:txBody>
      </p:sp>
    </p:spTree>
    <p:extLst>
      <p:ext uri="{BB962C8B-B14F-4D97-AF65-F5344CB8AC3E}">
        <p14:creationId xmlns:p14="http://schemas.microsoft.com/office/powerpoint/2010/main" val="409554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于是乎</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6</a:t>
            </a:fld>
            <a:endParaRPr lang="zh-CN" altLang="en-US"/>
          </a:p>
        </p:txBody>
      </p:sp>
      <p:sp>
        <p:nvSpPr>
          <p:cNvPr id="5" name="文本框 4"/>
          <p:cNvSpPr txBox="1"/>
          <p:nvPr/>
        </p:nvSpPr>
        <p:spPr>
          <a:xfrm>
            <a:off x="669924" y="1691235"/>
            <a:ext cx="10917871" cy="646331"/>
          </a:xfrm>
          <a:prstGeom prst="rect">
            <a:avLst/>
          </a:prstGeom>
          <a:noFill/>
        </p:spPr>
        <p:txBody>
          <a:bodyPr wrap="square" rtlCol="0">
            <a:spAutoFit/>
          </a:bodyPr>
          <a:lstStyle/>
          <a:p>
            <a:r>
              <a:rPr lang="zh-CN" altLang="en-US" dirty="0" smtClean="0"/>
              <a:t>结论：在</a:t>
            </a:r>
            <a:r>
              <a:rPr lang="zh-CN" altLang="en-US" dirty="0"/>
              <a:t>集合论此一数学领域里，布拉利</a:t>
            </a:r>
            <a:r>
              <a:rPr lang="en-US" altLang="zh-CN" dirty="0"/>
              <a:t>-</a:t>
            </a:r>
            <a:r>
              <a:rPr lang="zh-CN" altLang="en-US" dirty="0"/>
              <a:t>福尔蒂悖论断言，朴素建构“所有序数的集合”会导致矛盾</a:t>
            </a:r>
          </a:p>
          <a:p>
            <a:endParaRPr lang="zh-CN" altLang="en-US" dirty="0"/>
          </a:p>
        </p:txBody>
      </p:sp>
      <p:sp>
        <p:nvSpPr>
          <p:cNvPr id="6" name="文本框 5"/>
          <p:cNvSpPr txBox="1"/>
          <p:nvPr/>
        </p:nvSpPr>
        <p:spPr>
          <a:xfrm>
            <a:off x="669924" y="2337566"/>
            <a:ext cx="10950239" cy="369332"/>
          </a:xfrm>
          <a:prstGeom prst="rect">
            <a:avLst/>
          </a:prstGeom>
          <a:noFill/>
        </p:spPr>
        <p:txBody>
          <a:bodyPr wrap="square" rtlCol="0">
            <a:spAutoFit/>
          </a:bodyPr>
          <a:lstStyle/>
          <a:p>
            <a:r>
              <a:rPr lang="zh-CN" altLang="en-US" dirty="0"/>
              <a:t>将集合定义为任何一堆东西的总体，不但不精确</a:t>
            </a:r>
            <a:r>
              <a:rPr lang="en-US" altLang="zh-CN" dirty="0"/>
              <a:t>(</a:t>
            </a:r>
            <a:r>
              <a:rPr lang="zh-CN" altLang="en-US" dirty="0"/>
              <a:t>所以严格地说根本不是定义</a:t>
            </a:r>
            <a:r>
              <a:rPr lang="en-US" altLang="zh-CN" dirty="0"/>
              <a:t>)</a:t>
            </a:r>
            <a:r>
              <a:rPr lang="zh-CN" altLang="en-US" dirty="0"/>
              <a:t>，而且还会产生矛盾</a:t>
            </a:r>
          </a:p>
        </p:txBody>
      </p:sp>
      <p:sp>
        <p:nvSpPr>
          <p:cNvPr id="7" name="文本框 6"/>
          <p:cNvSpPr txBox="1"/>
          <p:nvPr/>
        </p:nvSpPr>
        <p:spPr>
          <a:xfrm>
            <a:off x="768743" y="3293458"/>
            <a:ext cx="3463392" cy="861774"/>
          </a:xfrm>
          <a:prstGeom prst="rect">
            <a:avLst/>
          </a:prstGeom>
          <a:noFill/>
        </p:spPr>
        <p:txBody>
          <a:bodyPr wrap="square" rtlCol="0">
            <a:spAutoFit/>
          </a:bodyPr>
          <a:lstStyle/>
          <a:p>
            <a:pPr lvl="0"/>
            <a:r>
              <a:rPr lang="zh-CN" altLang="zh-CN" sz="3200" b="1" dirty="0">
                <a:solidFill>
                  <a:srgbClr val="212121"/>
                </a:solidFill>
                <a:latin typeface="inherit"/>
                <a:ea typeface="inherit"/>
              </a:rPr>
              <a:t>Naive set theory</a:t>
            </a:r>
            <a:r>
              <a:rPr lang="zh-CN" altLang="zh-CN" sz="3200" b="1" dirty="0">
                <a:latin typeface="inherit"/>
              </a:rPr>
              <a:t> </a:t>
            </a:r>
          </a:p>
          <a:p>
            <a:endParaRPr lang="zh-CN" altLang="en-US" dirty="0"/>
          </a:p>
        </p:txBody>
      </p:sp>
      <p:sp>
        <p:nvSpPr>
          <p:cNvPr id="8"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9" name="文本框 8"/>
          <p:cNvSpPr txBox="1"/>
          <p:nvPr/>
        </p:nvSpPr>
        <p:spPr>
          <a:xfrm>
            <a:off x="4232135" y="3293458"/>
            <a:ext cx="4232135" cy="584775"/>
          </a:xfrm>
          <a:prstGeom prst="rect">
            <a:avLst/>
          </a:prstGeom>
          <a:noFill/>
        </p:spPr>
        <p:txBody>
          <a:bodyPr wrap="square" rtlCol="0">
            <a:spAutoFit/>
          </a:bodyPr>
          <a:lstStyle/>
          <a:p>
            <a:r>
              <a:rPr lang="en-US" altLang="zh-CN" sz="3200" b="1" dirty="0">
                <a:latin typeface="inherit"/>
              </a:rPr>
              <a:t>c</a:t>
            </a:r>
            <a:r>
              <a:rPr lang="en-US" altLang="zh-CN" sz="3200" b="1" dirty="0" smtClean="0">
                <a:latin typeface="inherit"/>
              </a:rPr>
              <a:t>onsidered harmful</a:t>
            </a:r>
            <a:endParaRPr lang="zh-CN" altLang="en-US" sz="3200" b="1" dirty="0">
              <a:latin typeface="inherit"/>
            </a:endParaRPr>
          </a:p>
        </p:txBody>
      </p:sp>
    </p:spTree>
    <p:extLst>
      <p:ext uri="{BB962C8B-B14F-4D97-AF65-F5344CB8AC3E}">
        <p14:creationId xmlns:p14="http://schemas.microsoft.com/office/powerpoint/2010/main" val="32808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你</a:t>
            </a:r>
            <a:r>
              <a:rPr lang="zh-CN" altLang="en-US" dirty="0" smtClean="0"/>
              <a:t>以为这样就结束了？</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7</a:t>
            </a:fld>
            <a:endParaRPr lang="zh-CN" altLang="en-US"/>
          </a:p>
        </p:txBody>
      </p:sp>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l="3855" t="108" r="4859" b="32180"/>
          <a:stretch/>
        </p:blipFill>
        <p:spPr>
          <a:xfrm>
            <a:off x="1526875" y="1450085"/>
            <a:ext cx="5745193" cy="4643629"/>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5434" y="1338573"/>
            <a:ext cx="5174166" cy="5065015"/>
          </a:xfrm>
          <a:prstGeom prst="rect">
            <a:avLst/>
          </a:prstGeom>
        </p:spPr>
      </p:pic>
    </p:spTree>
    <p:extLst>
      <p:ext uri="{BB962C8B-B14F-4D97-AF65-F5344CB8AC3E}">
        <p14:creationId xmlns:p14="http://schemas.microsoft.com/office/powerpoint/2010/main" val="384719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通过等价类定义的序数</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t>8</a:t>
            </a:fld>
            <a:endParaRPr lang="zh-CN" altLang="en-US"/>
          </a:p>
        </p:txBody>
      </p:sp>
      <p:sp>
        <p:nvSpPr>
          <p:cNvPr id="5" name="文本框 4"/>
          <p:cNvSpPr txBox="1"/>
          <p:nvPr/>
        </p:nvSpPr>
        <p:spPr>
          <a:xfrm>
            <a:off x="669924" y="1526875"/>
            <a:ext cx="10850563" cy="2031325"/>
          </a:xfrm>
          <a:prstGeom prst="rect">
            <a:avLst/>
          </a:prstGeom>
          <a:noFill/>
        </p:spPr>
        <p:txBody>
          <a:bodyPr wrap="square" rtlCol="0">
            <a:spAutoFit/>
          </a:bodyPr>
          <a:lstStyle/>
          <a:p>
            <a:r>
              <a:rPr lang="zh-CN" altLang="en-US" dirty="0">
                <a:latin typeface="华文楷体" panose="02010600040101010101" pitchFamily="2" charset="-122"/>
                <a:ea typeface="华文楷体" panose="02010600040101010101" pitchFamily="2" charset="-122"/>
              </a:rPr>
              <a:t>在数学中，特别是集合论中，序数可以用来标记</a:t>
            </a:r>
            <a:r>
              <a:rPr lang="en-US" altLang="zh-CN" dirty="0">
                <a:latin typeface="华文楷体" panose="02010600040101010101" pitchFamily="2" charset="-122"/>
                <a:ea typeface="华文楷体" panose="02010600040101010101" pitchFamily="2" charset="-122"/>
              </a:rPr>
              <a:t>(label)</a:t>
            </a:r>
            <a:r>
              <a:rPr lang="zh-CN" altLang="en-US" dirty="0">
                <a:latin typeface="华文楷体" panose="02010600040101010101" pitchFamily="2" charset="-122"/>
                <a:ea typeface="华文楷体" panose="02010600040101010101" pitchFamily="2" charset="-122"/>
              </a:rPr>
              <a:t>任何给定良序集合的元素</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最小元素标记为 </a:t>
            </a:r>
            <a:r>
              <a:rPr lang="en-US" altLang="zh-CN" dirty="0">
                <a:latin typeface="华文楷体" panose="02010600040101010101" pitchFamily="2" charset="-122"/>
                <a:ea typeface="华文楷体" panose="02010600040101010101" pitchFamily="2" charset="-122"/>
              </a:rPr>
              <a:t>0</a:t>
            </a:r>
            <a:r>
              <a:rPr lang="zh-CN" altLang="en-US" dirty="0">
                <a:latin typeface="华文楷体" panose="02010600040101010101" pitchFamily="2" charset="-122"/>
                <a:ea typeface="华文楷体" panose="02010600040101010101" pitchFamily="2" charset="-122"/>
              </a:rPr>
              <a:t>，次小标记为 </a:t>
            </a:r>
            <a:r>
              <a:rPr lang="en-US" altLang="zh-CN" dirty="0">
                <a:latin typeface="华文楷体" panose="02010600040101010101" pitchFamily="2" charset="-122"/>
                <a:ea typeface="华文楷体" panose="02010600040101010101" pitchFamily="2" charset="-122"/>
              </a:rPr>
              <a:t>1</a:t>
            </a:r>
            <a:r>
              <a:rPr lang="zh-CN" altLang="en-US" dirty="0">
                <a:latin typeface="华文楷体" panose="02010600040101010101" pitchFamily="2" charset="-122"/>
                <a:ea typeface="华文楷体" panose="02010600040101010101" pitchFamily="2" charset="-122"/>
              </a:rPr>
              <a:t>，再次是 </a:t>
            </a:r>
            <a:r>
              <a:rPr lang="en-US" altLang="zh-CN" dirty="0">
                <a:latin typeface="华文楷体" panose="02010600040101010101" pitchFamily="2" charset="-122"/>
                <a:ea typeface="华文楷体" panose="02010600040101010101" pitchFamily="2" charset="-122"/>
              </a:rPr>
              <a:t>2</a:t>
            </a:r>
            <a:r>
              <a:rPr lang="zh-CN" altLang="en-US" dirty="0">
                <a:latin typeface="华文楷体" panose="02010600040101010101" pitchFamily="2" charset="-122"/>
                <a:ea typeface="华文楷体" panose="02010600040101010101" pitchFamily="2" charset="-122"/>
              </a:rPr>
              <a:t>，以此类推</a:t>
            </a:r>
            <a:r>
              <a:rPr lang="en-US" altLang="zh-CN" dirty="0">
                <a:latin typeface="华文楷体" panose="02010600040101010101" pitchFamily="2" charset="-122"/>
                <a:ea typeface="华文楷体" panose="02010600040101010101" pitchFamily="2" charset="-122"/>
              </a:rPr>
              <a:t>)</a:t>
            </a:r>
            <a:r>
              <a:rPr lang="zh-CN" altLang="en-US" dirty="0">
                <a:latin typeface="华文楷体" panose="02010600040101010101" pitchFamily="2" charset="-122"/>
                <a:ea typeface="华文楷体" panose="02010600040101010101" pitchFamily="2" charset="-122"/>
              </a:rPr>
              <a:t>，并通过未用来标记这个集合的元素的最小的序数来测量整个集合的“长度”。这个集合的“长度”叫做序类型</a:t>
            </a:r>
            <a:r>
              <a:rPr lang="zh-CN" altLang="en-US" dirty="0" smtClean="0">
                <a:latin typeface="华文楷体" panose="02010600040101010101" pitchFamily="2" charset="-122"/>
                <a:ea typeface="华文楷体" panose="02010600040101010101" pitchFamily="2" charset="-122"/>
              </a:rPr>
              <a:t>。</a:t>
            </a:r>
            <a:endParaRPr lang="en-US" altLang="zh-CN" dirty="0" smtClean="0">
              <a:latin typeface="华文楷体" panose="02010600040101010101" pitchFamily="2" charset="-122"/>
              <a:ea typeface="华文楷体" panose="02010600040101010101" pitchFamily="2" charset="-122"/>
            </a:endParaRPr>
          </a:p>
          <a:p>
            <a:r>
              <a:rPr lang="zh-CN" altLang="en-US" dirty="0">
                <a:latin typeface="华文楷体" panose="02010600040101010101" pitchFamily="2" charset="-122"/>
                <a:ea typeface="华文楷体" panose="02010600040101010101" pitchFamily="2" charset="-122"/>
              </a:rPr>
              <a:t>序数表示良序集合的等价类，这里的等价关系是序同构。这样的序数是在等价类中任何集合的序类型。</a:t>
            </a:r>
          </a:p>
          <a:p>
            <a:r>
              <a:rPr lang="zh-CN" altLang="en-US" dirty="0" smtClean="0">
                <a:latin typeface="华文楷体" panose="02010600040101010101" pitchFamily="2" charset="-122"/>
                <a:ea typeface="华文楷体" panose="02010600040101010101" pitchFamily="2" charset="-122"/>
              </a:rPr>
              <a:t>更加</a:t>
            </a:r>
            <a:r>
              <a:rPr lang="zh-CN" altLang="en-US" dirty="0">
                <a:latin typeface="华文楷体" panose="02010600040101010101" pitchFamily="2" charset="-122"/>
                <a:ea typeface="华文楷体" panose="02010600040101010101" pitchFamily="2" charset="-122"/>
              </a:rPr>
              <a:t>形象</a:t>
            </a:r>
            <a:r>
              <a:rPr lang="zh-CN" altLang="en-US" dirty="0" smtClean="0">
                <a:latin typeface="华文楷体" panose="02010600040101010101" pitchFamily="2" charset="-122"/>
                <a:ea typeface="华文楷体" panose="02010600040101010101" pitchFamily="2" charset="-122"/>
              </a:rPr>
              <a:t>的</a:t>
            </a:r>
            <a:r>
              <a:rPr lang="zh-CN" altLang="en-US" dirty="0">
                <a:latin typeface="华文楷体" panose="02010600040101010101" pitchFamily="2" charset="-122"/>
                <a:ea typeface="华文楷体" panose="02010600040101010101" pitchFamily="2" charset="-122"/>
              </a:rPr>
              <a:t>说，良序集合的序类型是唯一的序数，对于它有在序数和良序集合之间的一个序保持双射。</a:t>
            </a:r>
          </a:p>
          <a:p>
            <a:endParaRPr lang="zh-CN" altLang="en-US" dirty="0">
              <a:latin typeface="华文楷体" panose="02010600040101010101" pitchFamily="2" charset="-122"/>
              <a:ea typeface="华文楷体" panose="02010600040101010101" pitchFamily="2" charset="-122"/>
            </a:endParaRPr>
          </a:p>
          <a:p>
            <a:endParaRPr lang="zh-CN" altLang="en-US"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3868" y="433150"/>
            <a:ext cx="6330351" cy="6185140"/>
          </a:xfrm>
          <a:prstGeom prst="rect">
            <a:avLst/>
          </a:prstGeom>
        </p:spPr>
      </p:pic>
      <p:sp>
        <p:nvSpPr>
          <p:cNvPr id="6" name="文本框 5"/>
          <p:cNvSpPr txBox="1"/>
          <p:nvPr/>
        </p:nvSpPr>
        <p:spPr>
          <a:xfrm>
            <a:off x="669924" y="3985600"/>
            <a:ext cx="9545934" cy="461665"/>
          </a:xfrm>
          <a:prstGeom prst="rect">
            <a:avLst/>
          </a:prstGeom>
          <a:noFill/>
        </p:spPr>
        <p:txBody>
          <a:bodyPr wrap="square" rtlCol="0">
            <a:spAutoFit/>
          </a:bodyPr>
          <a:lstStyle/>
          <a:p>
            <a:r>
              <a:rPr lang="zh-CN" altLang="en-US" sz="2400" dirty="0" smtClean="0">
                <a:latin typeface="华文楷体" panose="02010600040101010101" pitchFamily="2" charset="-122"/>
                <a:ea typeface="华文楷体" panose="02010600040101010101" pitchFamily="2" charset="-122"/>
              </a:rPr>
              <a:t>让我们来举一个简单而有趣的例子</a:t>
            </a:r>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4157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灯片编号占位符 3"/>
          <p:cNvSpPr>
            <a:spLocks noGrp="1"/>
          </p:cNvSpPr>
          <p:nvPr>
            <p:ph type="sldNum" sz="quarter" idx="12"/>
          </p:nvPr>
        </p:nvSpPr>
        <p:spPr/>
        <p:txBody>
          <a:bodyPr/>
          <a:lstStyle/>
          <a:p>
            <a:fld id="{5DD3DB80-B894-403A-B48E-6FDC1A72010E}" type="slidenum">
              <a:rPr lang="zh-CN" altLang="en-US" smtClean="0"/>
              <a:t>9</a:t>
            </a:fld>
            <a:endParaRPr lang="zh-CN" altLang="en-US"/>
          </a:p>
        </p:txBody>
      </p:sp>
      <p:sp>
        <p:nvSpPr>
          <p:cNvPr id="5" name="文本框 4"/>
          <p:cNvSpPr txBox="1"/>
          <p:nvPr/>
        </p:nvSpPr>
        <p:spPr>
          <a:xfrm>
            <a:off x="669924" y="1561171"/>
            <a:ext cx="10850563" cy="1200329"/>
          </a:xfrm>
          <a:prstGeom prst="rect">
            <a:avLst/>
          </a:prstGeom>
          <a:noFill/>
        </p:spPr>
        <p:txBody>
          <a:bodyPr wrap="square" rtlCol="0">
            <a:spAutoFit/>
          </a:bodyPr>
          <a:lstStyle/>
          <a:p>
            <a:pPr>
              <a:lnSpc>
                <a:spcPct val="150000"/>
              </a:lnSpc>
            </a:pPr>
            <a:r>
              <a:rPr lang="zh-CN" altLang="en-US" dirty="0">
                <a:latin typeface="华文楷体" panose="02010600040101010101" pitchFamily="2" charset="-122"/>
                <a:ea typeface="华文楷体" panose="02010600040101010101" pitchFamily="2" charset="-122"/>
              </a:rPr>
              <a:t>在这种通过等价类定义序数的情况下，</a:t>
            </a:r>
            <a:endParaRPr lang="en-US" altLang="zh-CN" dirty="0">
              <a:latin typeface="华文楷体" panose="02010600040101010101" pitchFamily="2" charset="-122"/>
              <a:ea typeface="华文楷体" panose="02010600040101010101" pitchFamily="2" charset="-122"/>
            </a:endParaRPr>
          </a:p>
          <a:p>
            <a:pPr lvl="0">
              <a:lnSpc>
                <a:spcPct val="150000"/>
              </a:lnSpc>
            </a:pPr>
            <a:r>
              <a:rPr lang="zh-CN" altLang="en-US" dirty="0">
                <a:latin typeface="华文楷体" panose="02010600040101010101" pitchFamily="2" charset="-122"/>
                <a:ea typeface="华文楷体" panose="02010600040101010101" pitchFamily="2" charset="-122"/>
              </a:rPr>
              <a:t>容易得出</a:t>
            </a:r>
            <a:r>
              <a:rPr lang="zh-CN" altLang="zh-CN" dirty="0">
                <a:latin typeface="华文楷体" panose="02010600040101010101" pitchFamily="2" charset="-122"/>
                <a:ea typeface="华文楷体" panose="02010600040101010101" pitchFamily="2" charset="-122"/>
              </a:rPr>
              <a:t>，</a:t>
            </a:r>
            <a:r>
              <a:rPr lang="zh-CN" altLang="zh-CN" dirty="0">
                <a:latin typeface="华文楷体" panose="02010600040101010101" pitchFamily="2" charset="-122"/>
                <a:ea typeface="华文楷体" panose="02010600040101010101" pitchFamily="2" charset="-122"/>
              </a:rPr>
              <a:t>所有小于一个固定</a:t>
            </a:r>
            <a:r>
              <a:rPr lang="zh-CN" altLang="zh-CN" dirty="0">
                <a:latin typeface="华文楷体" panose="02010600040101010101" pitchFamily="2" charset="-122"/>
                <a:ea typeface="华文楷体" panose="02010600040101010101" pitchFamily="2" charset="-122"/>
              </a:rPr>
              <a:t>的</a:t>
            </a:r>
            <a:r>
              <a:rPr lang="el-GR" altLang="zh-CN" dirty="0">
                <a:latin typeface="华文楷体" panose="02010600040101010101" pitchFamily="2" charset="-122"/>
                <a:ea typeface="华文楷体" panose="02010600040101010101" pitchFamily="2" charset="-122"/>
              </a:rPr>
              <a:t>Ω</a:t>
            </a:r>
            <a:r>
              <a:rPr lang="zh-CN" altLang="zh-CN" dirty="0">
                <a:latin typeface="华文楷体" panose="02010600040101010101" pitchFamily="2" charset="-122"/>
                <a:ea typeface="华文楷体" panose="02010600040101010101" pitchFamily="2" charset="-122"/>
              </a:rPr>
              <a:t>的</a:t>
            </a:r>
            <a:r>
              <a:rPr lang="zh-CN" altLang="zh-CN" dirty="0">
                <a:latin typeface="华文楷体" panose="02010600040101010101" pitchFamily="2" charset="-122"/>
                <a:ea typeface="华文楷体" panose="02010600040101010101" pitchFamily="2" charset="-122"/>
              </a:rPr>
              <a:t>序数的序类型</a:t>
            </a:r>
            <a:r>
              <a:rPr lang="zh-CN" altLang="zh-CN" dirty="0">
                <a:latin typeface="华文楷体" panose="02010600040101010101" pitchFamily="2" charset="-122"/>
                <a:ea typeface="华文楷体" panose="02010600040101010101" pitchFamily="2" charset="-122"/>
              </a:rPr>
              <a:t>是</a:t>
            </a:r>
            <a:r>
              <a:rPr lang="el-GR" altLang="zh-CN" dirty="0">
                <a:latin typeface="华文楷体" panose="02010600040101010101" pitchFamily="2" charset="-122"/>
                <a:ea typeface="华文楷体" panose="02010600040101010101" pitchFamily="2" charset="-122"/>
              </a:rPr>
              <a:t>Ω</a:t>
            </a:r>
            <a:r>
              <a:rPr lang="zh-CN" altLang="zh-CN" dirty="0">
                <a:latin typeface="华文楷体" panose="02010600040101010101" pitchFamily="2" charset="-122"/>
                <a:ea typeface="华文楷体" panose="02010600040101010101" pitchFamily="2" charset="-122"/>
              </a:rPr>
              <a:t>自身 </a:t>
            </a:r>
            <a:endParaRPr lang="zh-CN" altLang="zh-CN" dirty="0">
              <a:latin typeface="华文楷体" panose="02010600040101010101" pitchFamily="2" charset="-122"/>
              <a:ea typeface="华文楷体" panose="02010600040101010101" pitchFamily="2" charset="-122"/>
            </a:endParaRPr>
          </a:p>
          <a:p>
            <a:endParaRPr lang="zh-CN" altLang="en-US" dirty="0">
              <a:latin typeface="华文楷体" panose="02010600040101010101" pitchFamily="2" charset="-122"/>
              <a:ea typeface="华文楷体" panose="02010600040101010101" pitchFamily="2" charset="-122"/>
            </a:endParaRPr>
          </a:p>
        </p:txBody>
      </p:sp>
      <p:sp>
        <p:nvSpPr>
          <p:cNvPr id="7" name="AutoShape 3" descr="\alpha \ "/>
          <p:cNvSpPr>
            <a:spLocks noChangeAspect="1" noChangeArrowheads="1"/>
          </p:cNvSpPr>
          <p:nvPr/>
        </p:nvSpPr>
        <p:spPr bwMode="auto">
          <a:xfrm>
            <a:off x="50101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 name="AutoShape 4" descr="\alpha \ "/>
          <p:cNvSpPr>
            <a:spLocks noChangeAspect="1" noChangeArrowheads="1"/>
          </p:cNvSpPr>
          <p:nvPr/>
        </p:nvSpPr>
        <p:spPr bwMode="auto">
          <a:xfrm>
            <a:off x="6197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9" name="文本框 8"/>
          <p:cNvSpPr txBox="1"/>
          <p:nvPr/>
        </p:nvSpPr>
        <p:spPr>
          <a:xfrm>
            <a:off x="669924" y="2720834"/>
            <a:ext cx="10571356" cy="523220"/>
          </a:xfrm>
          <a:prstGeom prst="rect">
            <a:avLst/>
          </a:prstGeom>
          <a:noFill/>
        </p:spPr>
        <p:txBody>
          <a:bodyPr wrap="square" rtlCol="0">
            <a:spAutoFit/>
          </a:bodyPr>
          <a:lstStyle/>
          <a:p>
            <a:pPr algn="ctr"/>
            <a:r>
              <a:rPr lang="zh-CN" altLang="en-US" sz="2800" dirty="0">
                <a:latin typeface="华文楷体" panose="02010600040101010101" pitchFamily="2" charset="-122"/>
                <a:ea typeface="华文楷体" panose="02010600040101010101" pitchFamily="2" charset="-122"/>
              </a:rPr>
              <a:t>肯定是哪里出了问题</a:t>
            </a:r>
            <a:endParaRPr lang="zh-CN" altLang="en-US" sz="2800" dirty="0">
              <a:latin typeface="华文楷体" panose="02010600040101010101" pitchFamily="2" charset="-122"/>
              <a:ea typeface="华文楷体" panose="02010600040101010101" pitchFamily="2" charset="-122"/>
            </a:endParaRP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5082" y="3332343"/>
            <a:ext cx="5437936" cy="3389137"/>
          </a:xfrm>
          <a:prstGeom prst="rect">
            <a:avLst/>
          </a:prstGeom>
        </p:spPr>
      </p:pic>
    </p:spTree>
    <p:extLst>
      <p:ext uri="{BB962C8B-B14F-4D97-AF65-F5344CB8AC3E}">
        <p14:creationId xmlns:p14="http://schemas.microsoft.com/office/powerpoint/2010/main" val="28359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THEME" val="9dd78399-86ee-4ca3-bc64-6e1bf925823e"/>
</p:tagLst>
</file>

<file path=ppt/theme/theme1.xml><?xml version="1.0" encoding="utf-8"?>
<a:theme xmlns:a="http://schemas.openxmlformats.org/drawingml/2006/main" name="主题5">
  <a:themeElements>
    <a:clrScheme name="slidepower">
      <a:dk1>
        <a:srgbClr val="000000"/>
      </a:dk1>
      <a:lt1>
        <a:srgbClr val="FFFFFF"/>
      </a:lt1>
      <a:dk2>
        <a:srgbClr val="44546A"/>
      </a:dk2>
      <a:lt2>
        <a:srgbClr val="E7E6E6"/>
      </a:lt2>
      <a:accent1>
        <a:srgbClr val="354B5E"/>
      </a:accent1>
      <a:accent2>
        <a:srgbClr val="D74B4B"/>
      </a:accent2>
      <a:accent3>
        <a:srgbClr val="2192BC"/>
      </a:accent3>
      <a:accent4>
        <a:srgbClr val="A7AA9D"/>
      </a:accent4>
      <a:accent5>
        <a:srgbClr val="475F77"/>
      </a:accent5>
      <a:accent6>
        <a:srgbClr val="BFBFBF"/>
      </a:accent6>
      <a:hlink>
        <a:srgbClr val="D74B4B"/>
      </a:hlink>
      <a:folHlink>
        <a:srgbClr val="869FB7"/>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iSlide</Template>
  <TotalTime>259</TotalTime>
  <Words>1645</Words>
  <Application>Microsoft Office PowerPoint</Application>
  <PresentationFormat>宽屏</PresentationFormat>
  <Paragraphs>113</Paragraphs>
  <Slides>12</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inherit</vt:lpstr>
      <vt:lpstr>方正舒体</vt:lpstr>
      <vt:lpstr>华文行楷</vt:lpstr>
      <vt:lpstr>华文楷体</vt:lpstr>
      <vt:lpstr>宋体</vt:lpstr>
      <vt:lpstr>微软雅黑</vt:lpstr>
      <vt:lpstr>Arial</vt:lpstr>
      <vt:lpstr>Calibri</vt:lpstr>
      <vt:lpstr>Impact</vt:lpstr>
      <vt:lpstr>主题5</vt:lpstr>
      <vt:lpstr>布拉利-福尔蒂悖论</vt:lpstr>
      <vt:lpstr>关于悖论</vt:lpstr>
      <vt:lpstr>朴素集合论中对集合的定义即其弊端</vt:lpstr>
      <vt:lpstr>什么是序数</vt:lpstr>
      <vt:lpstr>真·正文部分</vt:lpstr>
      <vt:lpstr>于是乎</vt:lpstr>
      <vt:lpstr>你以为这样就结束了？</vt:lpstr>
      <vt:lpstr>通过等价类定义的序数</vt:lpstr>
      <vt:lpstr>PowerPoint 演示文稿</vt:lpstr>
      <vt:lpstr>这可咋整啊？</vt:lpstr>
      <vt:lpstr>再看悖论</vt:lpstr>
      <vt:lpstr>PowerPoint 演示文稿</vt:lpstr>
    </vt:vector>
  </TitlesOfParts>
  <Manager>iSlide</Manager>
  <Company>iSlide</Company>
  <LinksUpToDate>false</LinksUpToDate>
  <SharedDoc>false</SharedDoc>
  <HyperlinkBase>https://www.islide.cc</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bqy@protonmail.com</cp:lastModifiedBy>
  <cp:revision>30</cp:revision>
  <cp:lastPrinted>2017-08-08T16:00:00Z</cp:lastPrinted>
  <dcterms:created xsi:type="dcterms:W3CDTF">2017-08-08T16:00:00Z</dcterms:created>
  <dcterms:modified xsi:type="dcterms:W3CDTF">2017-12-03T09:40:20Z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9dd78399-86ee-4ca3-bc64-6e1bf925823e</vt:lpwstr>
  </property>
</Properties>
</file>