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8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84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40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6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4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27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10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9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4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8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82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328218-DE23-49A5-9C40-40387B566C14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BD7CED-00DE-42EE-993A-6C17B717EB0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72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35B4A-B125-4551-94D8-0C72B1E9C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-78756"/>
            <a:ext cx="10058400" cy="3566160"/>
          </a:xfrm>
        </p:spPr>
        <p:txBody>
          <a:bodyPr/>
          <a:lstStyle/>
          <a:p>
            <a:pPr algn="ctr"/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DOUBLE-COUNTING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0FF464-8117-422C-B44A-FC102CA10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110448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/>
              <a:t>毕然</a:t>
            </a:r>
          </a:p>
        </p:txBody>
      </p:sp>
    </p:spTree>
    <p:extLst>
      <p:ext uri="{BB962C8B-B14F-4D97-AF65-F5344CB8AC3E}">
        <p14:creationId xmlns:p14="http://schemas.microsoft.com/office/powerpoint/2010/main" val="428749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CD911-4A4D-482C-94EC-937DA480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连通图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662881-4E7D-4EB6-9BAA-ED08B64B5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从任意一点出发都能到达其余任意一点的图叫做连通图。</a:t>
            </a:r>
            <a:endParaRPr lang="en-US" altLang="zh-CN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对于</a:t>
            </a:r>
            <a:r>
              <a:rPr lang="en-US" altLang="zh-CN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n</a:t>
            </a:r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个点的连通图，最少存在</a:t>
            </a:r>
            <a:r>
              <a:rPr lang="en-US" altLang="zh-CN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n-1</a:t>
            </a:r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条边。</a:t>
            </a:r>
          </a:p>
        </p:txBody>
      </p:sp>
    </p:spTree>
    <p:extLst>
      <p:ext uri="{BB962C8B-B14F-4D97-AF65-F5344CB8AC3E}">
        <p14:creationId xmlns:p14="http://schemas.microsoft.com/office/powerpoint/2010/main" val="16022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BF6EE-B111-48AA-8B5E-1E9E96C91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512035-D8BF-48F8-B528-8EDD2C36F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从一点出发，能不经过重复边而返回此点，这个路径则称为环</a:t>
            </a:r>
          </a:p>
        </p:txBody>
      </p:sp>
    </p:spTree>
    <p:extLst>
      <p:ext uri="{BB962C8B-B14F-4D97-AF65-F5344CB8AC3E}">
        <p14:creationId xmlns:p14="http://schemas.microsoft.com/office/powerpoint/2010/main" val="38215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7184F-09E1-4795-956F-36F7997E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7E6710-C343-4E42-8F56-65611BFDF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拥有最小边数的连通图</a:t>
            </a:r>
            <a:endParaRPr lang="en-US" altLang="zh-CN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不存在环的连通图</a:t>
            </a:r>
            <a:endParaRPr lang="en-US" altLang="zh-CN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不难得出：对于</a:t>
            </a:r>
            <a:r>
              <a:rPr lang="en-US" altLang="zh-CN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n</a:t>
            </a:r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个点的树，有</a:t>
            </a:r>
            <a:r>
              <a:rPr lang="en-US" altLang="zh-CN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n-1</a:t>
            </a:r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条边。</a:t>
            </a:r>
          </a:p>
        </p:txBody>
      </p:sp>
    </p:spTree>
    <p:extLst>
      <p:ext uri="{BB962C8B-B14F-4D97-AF65-F5344CB8AC3E}">
        <p14:creationId xmlns:p14="http://schemas.microsoft.com/office/powerpoint/2010/main" val="34563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A4AD2-07D7-4A8F-9635-92DCE5D9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有根树与无根树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C1D766-F7CE-40D7-8802-72C1A55FD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44" y="1782806"/>
            <a:ext cx="10058400" cy="4023360"/>
          </a:xfrm>
        </p:spPr>
        <p:txBody>
          <a:bodyPr>
            <a:normAutofit/>
          </a:bodyPr>
          <a:lstStyle/>
          <a:p>
            <a:pPr lvl="1"/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字面意思</a:t>
            </a:r>
            <a:r>
              <a:rPr lang="en-US" altLang="zh-CN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……</a:t>
            </a:r>
          </a:p>
          <a:p>
            <a:pPr lvl="1"/>
            <a:endParaRPr lang="zh-CN" altLang="en-US" sz="2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551CFF-FFC1-4532-BEAC-1944C96C6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786"/>
          <a:stretch/>
        </p:blipFill>
        <p:spPr>
          <a:xfrm>
            <a:off x="-53458" y="2519241"/>
            <a:ext cx="3168692" cy="2103019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C31C39F6-052C-4B7E-B2C7-AFCC53672FB4}"/>
              </a:ext>
            </a:extLst>
          </p:cNvPr>
          <p:cNvSpPr/>
          <p:nvPr/>
        </p:nvSpPr>
        <p:spPr>
          <a:xfrm>
            <a:off x="3906370" y="2366682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73A97C1-4A39-4073-9FC5-CACC1FE86666}"/>
              </a:ext>
            </a:extLst>
          </p:cNvPr>
          <p:cNvSpPr/>
          <p:nvPr/>
        </p:nvSpPr>
        <p:spPr>
          <a:xfrm>
            <a:off x="4630270" y="5167032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3</a:t>
            </a:r>
            <a:endParaRPr lang="zh-CN" altLang="en-US" sz="24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A508630-EE40-4FBC-9A0F-71912152FB87}"/>
              </a:ext>
            </a:extLst>
          </p:cNvPr>
          <p:cNvSpPr/>
          <p:nvPr/>
        </p:nvSpPr>
        <p:spPr>
          <a:xfrm>
            <a:off x="3229535" y="5167032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280FE42-4EF4-4B17-82AC-958D96656739}"/>
              </a:ext>
            </a:extLst>
          </p:cNvPr>
          <p:cNvSpPr/>
          <p:nvPr/>
        </p:nvSpPr>
        <p:spPr>
          <a:xfrm>
            <a:off x="3906370" y="3633121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4</a:t>
            </a:r>
            <a:endParaRPr lang="zh-CN" altLang="en-US" sz="2400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38F3AB4-9D6C-45BF-BC3A-B67F5F377622}"/>
              </a:ext>
            </a:extLst>
          </p:cNvPr>
          <p:cNvCxnSpPr>
            <a:stCxn id="8" idx="4"/>
            <a:endCxn id="11" idx="0"/>
          </p:cNvCxnSpPr>
          <p:nvPr/>
        </p:nvCxnSpPr>
        <p:spPr>
          <a:xfrm>
            <a:off x="4165226" y="2884394"/>
            <a:ext cx="0" cy="7487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E236B3A-D18C-41C1-A61B-3C5DBB288E15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4348265" y="4075016"/>
            <a:ext cx="541981" cy="1092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23F4745-D956-486A-8E4D-789FCE72522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488391" y="4090147"/>
            <a:ext cx="504266" cy="10768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椭圆 20">
            <a:extLst>
              <a:ext uri="{FF2B5EF4-FFF2-40B4-BE49-F238E27FC236}">
                <a16:creationId xmlns:a16="http://schemas.microsoft.com/office/drawing/2014/main" id="{A22607CD-FC3A-4B58-8692-CAD680B2D036}"/>
              </a:ext>
            </a:extLst>
          </p:cNvPr>
          <p:cNvSpPr/>
          <p:nvPr/>
        </p:nvSpPr>
        <p:spPr>
          <a:xfrm>
            <a:off x="6031005" y="2403662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5B33F42-50CC-42E5-BAFA-3CDD9BB92D39}"/>
              </a:ext>
            </a:extLst>
          </p:cNvPr>
          <p:cNvSpPr/>
          <p:nvPr/>
        </p:nvSpPr>
        <p:spPr>
          <a:xfrm>
            <a:off x="6754905" y="5204012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3</a:t>
            </a:r>
            <a:endParaRPr lang="zh-CN" altLang="en-US" sz="2400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A9772CD-850C-4F3B-B195-A61D54348211}"/>
              </a:ext>
            </a:extLst>
          </p:cNvPr>
          <p:cNvSpPr/>
          <p:nvPr/>
        </p:nvSpPr>
        <p:spPr>
          <a:xfrm>
            <a:off x="5354170" y="5204012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1D677BE-C26B-4D5B-AA5E-B99D7F0905F0}"/>
              </a:ext>
            </a:extLst>
          </p:cNvPr>
          <p:cNvSpPr/>
          <p:nvPr/>
        </p:nvSpPr>
        <p:spPr>
          <a:xfrm>
            <a:off x="6031005" y="3670101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4</a:t>
            </a:r>
            <a:endParaRPr lang="zh-CN" altLang="en-US" sz="2400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FB3ED40-837D-4F1D-BB96-F9914D1B7423}"/>
              </a:ext>
            </a:extLst>
          </p:cNvPr>
          <p:cNvCxnSpPr>
            <a:stCxn id="21" idx="4"/>
            <a:endCxn id="24" idx="0"/>
          </p:cNvCxnSpPr>
          <p:nvPr/>
        </p:nvCxnSpPr>
        <p:spPr>
          <a:xfrm>
            <a:off x="6289861" y="2921374"/>
            <a:ext cx="0" cy="7487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DCDDB8D-8FC4-4ABE-B12C-868BFA165394}"/>
              </a:ext>
            </a:extLst>
          </p:cNvPr>
          <p:cNvCxnSpPr>
            <a:cxnSpLocks/>
            <a:stCxn id="24" idx="5"/>
          </p:cNvCxnSpPr>
          <p:nvPr/>
        </p:nvCxnSpPr>
        <p:spPr>
          <a:xfrm>
            <a:off x="6472900" y="4111996"/>
            <a:ext cx="541981" cy="1092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F4D3B14-213A-45AF-8DDE-1ABCAA04E48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613026" y="4127127"/>
            <a:ext cx="504266" cy="10768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57F519E-30CD-4564-9861-EBC80D08F649}"/>
              </a:ext>
            </a:extLst>
          </p:cNvPr>
          <p:cNvSpPr/>
          <p:nvPr/>
        </p:nvSpPr>
        <p:spPr>
          <a:xfrm>
            <a:off x="8323166" y="2386915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50C47A60-02FC-4C5F-8DE3-737322891A19}"/>
              </a:ext>
            </a:extLst>
          </p:cNvPr>
          <p:cNvSpPr/>
          <p:nvPr/>
        </p:nvSpPr>
        <p:spPr>
          <a:xfrm>
            <a:off x="9047066" y="5204012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4BD2228-D183-4D74-A1DE-B62B26E43871}"/>
              </a:ext>
            </a:extLst>
          </p:cNvPr>
          <p:cNvSpPr/>
          <p:nvPr/>
        </p:nvSpPr>
        <p:spPr>
          <a:xfrm>
            <a:off x="7646331" y="5204012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60209F5-2BB9-4AB8-82AC-DB85DC055183}"/>
              </a:ext>
            </a:extLst>
          </p:cNvPr>
          <p:cNvSpPr/>
          <p:nvPr/>
        </p:nvSpPr>
        <p:spPr>
          <a:xfrm>
            <a:off x="8323166" y="3670101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4</a:t>
            </a:r>
            <a:endParaRPr lang="zh-CN" altLang="en-US" sz="24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89D14C9-7E2A-48EC-95DB-A5CE41D4FA38}"/>
              </a:ext>
            </a:extLst>
          </p:cNvPr>
          <p:cNvCxnSpPr>
            <a:stCxn id="35" idx="4"/>
            <a:endCxn id="38" idx="0"/>
          </p:cNvCxnSpPr>
          <p:nvPr/>
        </p:nvCxnSpPr>
        <p:spPr>
          <a:xfrm>
            <a:off x="8582022" y="2904627"/>
            <a:ext cx="0" cy="7654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BA6D2D77-C9DB-4C99-BE55-E1AC65BDA018}"/>
              </a:ext>
            </a:extLst>
          </p:cNvPr>
          <p:cNvCxnSpPr>
            <a:cxnSpLocks/>
            <a:stCxn id="38" idx="5"/>
          </p:cNvCxnSpPr>
          <p:nvPr/>
        </p:nvCxnSpPr>
        <p:spPr>
          <a:xfrm>
            <a:off x="8765061" y="4111996"/>
            <a:ext cx="541981" cy="1092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B523AA4-A5FE-4AA6-95F0-5DB75539CF38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7905187" y="4127127"/>
            <a:ext cx="504266" cy="10768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2FE88021-29E1-4D94-B822-38A635CAFDD0}"/>
              </a:ext>
            </a:extLst>
          </p:cNvPr>
          <p:cNvSpPr/>
          <p:nvPr/>
        </p:nvSpPr>
        <p:spPr>
          <a:xfrm>
            <a:off x="11147608" y="3900593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8B5954DB-9D44-4714-B54B-945398FC69C0}"/>
              </a:ext>
            </a:extLst>
          </p:cNvPr>
          <p:cNvSpPr/>
          <p:nvPr/>
        </p:nvSpPr>
        <p:spPr>
          <a:xfrm>
            <a:off x="9746873" y="3900593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8526A944-F6FD-4920-A648-EAB9ABA3FD86}"/>
              </a:ext>
            </a:extLst>
          </p:cNvPr>
          <p:cNvSpPr/>
          <p:nvPr/>
        </p:nvSpPr>
        <p:spPr>
          <a:xfrm>
            <a:off x="10423708" y="2366682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4A0C078-FFC1-43DF-8E34-C27426DFC5EC}"/>
              </a:ext>
            </a:extLst>
          </p:cNvPr>
          <p:cNvCxnSpPr>
            <a:cxnSpLocks/>
            <a:stCxn id="45" idx="5"/>
          </p:cNvCxnSpPr>
          <p:nvPr/>
        </p:nvCxnSpPr>
        <p:spPr>
          <a:xfrm>
            <a:off x="10865603" y="2808577"/>
            <a:ext cx="541981" cy="1092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3507058-BA44-4993-8CE8-7166C1C511E4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10005729" y="2823708"/>
            <a:ext cx="504266" cy="10768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椭圆 47">
            <a:extLst>
              <a:ext uri="{FF2B5EF4-FFF2-40B4-BE49-F238E27FC236}">
                <a16:creationId xmlns:a16="http://schemas.microsoft.com/office/drawing/2014/main" id="{698EFD9C-E0EA-4F9E-B015-BE3FE33FA42D}"/>
              </a:ext>
            </a:extLst>
          </p:cNvPr>
          <p:cNvSpPr/>
          <p:nvPr/>
        </p:nvSpPr>
        <p:spPr>
          <a:xfrm>
            <a:off x="10447240" y="3924649"/>
            <a:ext cx="517712" cy="5177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F2A1092B-9D1A-4AA8-BE0C-740E76881AB0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0682564" y="2884394"/>
            <a:ext cx="23532" cy="10402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07DB5-D1E3-4569-BCE5-2503A1C9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Counting trees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5FB776-2F5C-45D3-97EA-40AD8A0CB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计算由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1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，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2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，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……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，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这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个点（每个点不等价）能组成多少个无根树？（数量记为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）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震惊！这个在电影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《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心灵捕手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》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中困扰了获得菲尔兹奖的教授的难题。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在今天将由我们解决。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5FB776-2F5C-45D3-97EA-40AD8A0CB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C194085-8D37-4AB7-9954-E4C415533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336" y="3713148"/>
            <a:ext cx="1462841" cy="13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55329-4B40-45D6-8E89-A0EA8869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</a:t>
            </a:r>
            <a:r>
              <a:rPr lang="en-US" altLang="zh-CN" dirty="0"/>
              <a:t>n=2/3/4</a:t>
            </a:r>
            <a:r>
              <a:rPr lang="zh-CN" altLang="en-US" dirty="0"/>
              <a:t>的枚举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B474EC9-02C4-4186-8C01-0EDC03A8F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43" y="1737360"/>
            <a:ext cx="3667779" cy="453887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7810E3-994D-4538-8FB6-57766F6568C7}"/>
              </a:ext>
            </a:extLst>
          </p:cNvPr>
          <p:cNvSpPr txBox="1"/>
          <p:nvPr/>
        </p:nvSpPr>
        <p:spPr>
          <a:xfrm>
            <a:off x="6096000" y="3467001"/>
            <a:ext cx="4886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等线" panose="02010600030101010101" pitchFamily="2" charset="-122"/>
                <a:ea typeface="等线" panose="02010600030101010101" pitchFamily="2" charset="-122"/>
              </a:rPr>
              <a:t>PNG from </a:t>
            </a:r>
            <a:r>
              <a:rPr lang="en-US" altLang="zh-CN" sz="4000" dirty="0" err="1">
                <a:latin typeface="等线" panose="02010600030101010101" pitchFamily="2" charset="-122"/>
                <a:ea typeface="等线" panose="02010600030101010101" pitchFamily="2" charset="-122"/>
              </a:rPr>
              <a:t>WikiPedia</a:t>
            </a:r>
            <a:endParaRPr lang="zh-CN" altLang="en-US" sz="4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4432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4F854-2A4D-4DDC-854C-5E311903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怎么解决？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2AB6F83-001C-4998-9C41-4A7822700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C6DE76E5-DAE9-469F-AEAD-64F87FF0F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193" y="-1962"/>
            <a:ext cx="5677613" cy="68599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2E6B86B-65EB-40EA-874B-E66CF5A2F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59" y="0"/>
            <a:ext cx="56398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888589C-AD7C-4B68-9D14-724075B6F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493" y="0"/>
            <a:ext cx="5713013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858FCC5-EE71-4C99-8929-3F320ED2A778}"/>
              </a:ext>
            </a:extLst>
          </p:cNvPr>
          <p:cNvSpPr/>
          <p:nvPr/>
        </p:nvSpPr>
        <p:spPr>
          <a:xfrm>
            <a:off x="1504041" y="2967335"/>
            <a:ext cx="91839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DOUBLE-COUNTING!</a:t>
            </a:r>
            <a:endParaRPr lang="zh-CN" alt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09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A3AB8-B920-416D-841F-4B3EA0D3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第一种表示方法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A8BF6B-21C3-432B-958E-90371B179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673314" cy="402336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针对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中每一棵无根树，我们可以选择其中任意点作为根，共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种选择，便枚举出了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个点对应的所有有根树，对其中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n-1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条边进行一个全排列罗列出其边的生成方式，共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(n-1)!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种选择。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因此，我们对于共有的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棵无根树中所有进行此操作，得：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marL="201168" lvl="1" indent="0">
                  <a:buNone/>
                </a:pP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4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4000" dirty="0"/>
                  <a:t>=</a:t>
                </a:r>
                <a:r>
                  <a:rPr lang="zh-CN" altLang="en-US" sz="4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4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4000" dirty="0"/>
                  <a:t>*n*(n-1)!=</a:t>
                </a:r>
                <a:r>
                  <a:rPr lang="zh-CN" altLang="en-US" sz="4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4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4000" dirty="0"/>
                  <a:t>*n!</a:t>
                </a:r>
              </a:p>
              <a:p>
                <a:pPr marL="201168" lvl="1" indent="0">
                  <a:buNone/>
                </a:pP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A8BF6B-21C3-432B-958E-90371B179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673314" cy="4023360"/>
              </a:xfrm>
              <a:blipFill>
                <a:blip r:embed="rId2"/>
                <a:stretch>
                  <a:fillRect t="-2576" r="-1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AE9C38A8-AABA-4F3F-9559-829586EB0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1" y="1845734"/>
            <a:ext cx="3667779" cy="45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E7C0F9-89D7-4AE3-BFA0-EFD3E289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第二种表示方法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24EF6E-1FA7-499A-9A66-91E140351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70002" cy="4023360"/>
          </a:xfrm>
        </p:spPr>
        <p:txBody>
          <a:bodyPr>
            <a:normAutofit/>
          </a:bodyPr>
          <a:lstStyle/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首先，对于两棵树而言，当我们将两棵树中某一点连接起来时，形成的新图共有</a:t>
            </a:r>
            <a:r>
              <a:rPr lang="en-US" altLang="zh-CN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(</a:t>
            </a:r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点数</a:t>
            </a:r>
            <a:r>
              <a:rPr lang="en-US" altLang="zh-CN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-1)</a:t>
            </a:r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条边，且无环，即新图仍为树。</a:t>
            </a:r>
            <a:endParaRPr lang="en-US" altLang="zh-CN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201168" lvl="1" indent="0">
              <a:buNone/>
            </a:pPr>
            <a:endParaRPr lang="en-US" altLang="zh-CN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一个点自己便可成为树。</a:t>
            </a:r>
            <a:endParaRPr lang="en-US" altLang="zh-CN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3B5A32-D798-474E-B406-0F1B8EAEF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233" y="1845734"/>
            <a:ext cx="3806130" cy="43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E7C0F9-89D7-4AE3-BFA0-EFD3E289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第二种表示方法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24EF6E-1FA7-499A-9A66-91E140351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779" y="1882487"/>
                <a:ext cx="7145767" cy="4424184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不妨我们认为初始的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点分别为一棵节点只有自己的树，显然其根节点也为自己。接下来我们要做的，便是把他们连接起来，成为共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个节点的树。由于每次连接都会减少一棵树，所以共连接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n-1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次，且连接第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k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次</a:t>
                </a:r>
                <a:r>
                  <a:rPr lang="zh-CN" altLang="en-US" sz="2400" b="1" u="sng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时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共有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n-k-1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棵树。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因此，我们每次连接时，选择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个节点中的任意一个，将其连到</a:t>
                </a:r>
                <a:r>
                  <a:rPr lang="zh-CN" altLang="en-US" sz="2400" i="1" u="sng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除自己所在树外某棵树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的根节点</a:t>
                </a:r>
                <a:r>
                  <a:rPr lang="en-US" altLang="zh-CN" sz="2400" dirty="0" err="1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i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上，从而将两棵树形成了一棵以</a:t>
                </a:r>
                <a:r>
                  <a:rPr lang="en-US" altLang="zh-CN" sz="2400" dirty="0" err="1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i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为根节点的树。可以得出方法数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=</a:t>
                </a:r>
              </a:p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CN" sz="2800" i="1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i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−1</m:t>
                        </m:r>
                      </m:sup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∗(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8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</m:e>
                      <m:sup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*</a:t>
                </a:r>
                <a:r>
                  <a:rPr lang="en-US" altLang="zh-CN" sz="2800" dirty="0">
                    <a:ea typeface="仿宋_GB2312" panose="02010609030101010101" pitchFamily="49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−1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仿宋_GB2312" panose="02010609030101010101" pitchFamily="49" charset="-122"/>
                      </a:rPr>
                      <m:t>!=</m:t>
                    </m:r>
                  </m:oMath>
                </a14:m>
                <a:r>
                  <a:rPr lang="en-US" altLang="zh-CN" sz="2800" dirty="0">
                    <a:ea typeface="仿宋_GB2312" panose="02010609030101010101" pitchFamily="49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−2</m:t>
                        </m:r>
                      </m:sup>
                    </m:sSup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仿宋_GB2312" panose="02010609030101010101" pitchFamily="49" charset="-122"/>
                      </a:rPr>
                      <m:t>∗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仿宋_GB2312" panose="02010609030101010101" pitchFamily="49" charset="-122"/>
                      </a:rPr>
                      <m:t>𝑛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仿宋_GB2312" panose="02010609030101010101" pitchFamily="49" charset="-122"/>
                      </a:rPr>
                      <m:t>!</m:t>
                    </m:r>
                  </m:oMath>
                </a14:m>
                <a:endParaRPr lang="en-US" altLang="zh-CN" sz="28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marL="201168" lvl="1" indent="0" algn="ctr">
                  <a:buNone/>
                </a:pPr>
                <a:endParaRPr lang="en-US" altLang="zh-CN" sz="20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24EF6E-1FA7-499A-9A66-91E140351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779" y="1882487"/>
                <a:ext cx="7145767" cy="4424184"/>
              </a:xfrm>
              <a:blipFill>
                <a:blip r:embed="rId2"/>
                <a:stretch>
                  <a:fillRect t="-1928" r="-6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03B5A32-D798-474E-B406-0F1B8EAEF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286" y="1737360"/>
            <a:ext cx="3806130" cy="43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C41BA7-9201-47F7-AE8F-D9FAA81B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什么是</a:t>
            </a:r>
            <a:r>
              <a:rPr lang="en-US" altLang="zh-CN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double-counting</a:t>
            </a:r>
            <a:r>
              <a:rPr lang="zh-CN" altLang="en-US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CD3ECC-6A9D-41E4-BDC2-5D71A282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         </a:t>
            </a:r>
            <a:r>
              <a:rPr lang="zh-CN" altLang="en-US" sz="2800" dirty="0"/>
              <a:t>字面意思，进行一个两次的算。就是将一个量用不同方法表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/>
              <a:t>示两次，从而算出关系。很简单吧。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/>
              <a:t>         其实这就是初高中内容。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         </a:t>
            </a:r>
            <a:r>
              <a:rPr lang="zh-CN" altLang="en-US" sz="2800" dirty="0"/>
              <a:t>例如：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         </a:t>
            </a:r>
            <a:r>
              <a:rPr lang="zh-CN" altLang="en-US" sz="2800" dirty="0"/>
              <a:t>直角三角形的面积：</a:t>
            </a:r>
            <a:r>
              <a:rPr lang="en-US" altLang="zh-CN" sz="2800" dirty="0"/>
              <a:t>S=</a:t>
            </a:r>
            <a:r>
              <a:rPr lang="zh-CN" altLang="en-US" sz="2800" dirty="0"/>
              <a:t>两直角边乘积</a:t>
            </a:r>
            <a:r>
              <a:rPr lang="en-US" altLang="zh-CN" sz="2800" dirty="0"/>
              <a:t>/2=</a:t>
            </a:r>
            <a:r>
              <a:rPr lang="zh-CN" altLang="en-US" sz="2800" dirty="0"/>
              <a:t>斜边</a:t>
            </a:r>
            <a:r>
              <a:rPr lang="en-US" altLang="zh-CN" sz="2800" dirty="0"/>
              <a:t>*</a:t>
            </a:r>
            <a:r>
              <a:rPr lang="zh-CN" altLang="en-US" sz="2800" dirty="0"/>
              <a:t>斜边上的高</a:t>
            </a:r>
            <a:r>
              <a:rPr lang="en-US" altLang="zh-CN" sz="2800" dirty="0"/>
              <a:t>/2</a:t>
            </a:r>
          </a:p>
          <a:p>
            <a:pPr marL="0" indent="0">
              <a:buNone/>
            </a:pPr>
            <a:r>
              <a:rPr lang="en-US" altLang="zh-CN" sz="2800" dirty="0"/>
              <a:t>        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00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F8432-66DB-4748-A8B9-7CB1D13B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两种表示方法表示出来的东西一致吗？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1D50AB-888C-4597-9DD3-C947F8F00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8F730B-C685-4D95-A275-413E2F99D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98" y="3284176"/>
            <a:ext cx="4718292" cy="838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4272B9-6EE2-4BFA-895B-26D8AC3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314" y="3030666"/>
            <a:ext cx="2595283" cy="13452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CB9B3C-4C30-460D-BA98-F68D3C1D8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054" y="2892292"/>
            <a:ext cx="1347096" cy="16220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E991256-8896-4169-9652-E41318A3418C}"/>
              </a:ext>
            </a:extLst>
          </p:cNvPr>
          <p:cNvSpPr txBox="1"/>
          <p:nvPr/>
        </p:nvSpPr>
        <p:spPr>
          <a:xfrm>
            <a:off x="6206334" y="2675965"/>
            <a:ext cx="20842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rgbClr val="FF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763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A3AB8-B920-416D-841F-4B3EA0D3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第一种表示方法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A8BF6B-21C3-432B-958E-90371B179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673314" cy="4023360"/>
              </a:xfrm>
            </p:spPr>
            <p:txBody>
              <a:bodyPr>
                <a:normAutofit fontScale="92500"/>
              </a:bodyPr>
              <a:lstStyle/>
              <a:p>
                <a:pPr marL="201168" lvl="1" indent="0">
                  <a:buNone/>
                </a:pP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4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4000" dirty="0"/>
                  <a:t>=</a:t>
                </a:r>
                <a:r>
                  <a:rPr lang="zh-CN" altLang="en-US" sz="4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4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4000" dirty="0"/>
                  <a:t>*n*(n-1)!=</a:t>
                </a:r>
                <a:r>
                  <a:rPr lang="zh-CN" altLang="en-US" sz="4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4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4000" dirty="0"/>
                  <a:t>*n!</a:t>
                </a:r>
              </a:p>
              <a:p>
                <a:pPr marL="201168" lvl="1" indent="0">
                  <a:buNone/>
                </a:pP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注意：</a:t>
                </a:r>
                <a:r>
                  <a:rPr lang="zh-CN" altLang="en-US" sz="2400" dirty="0">
                    <a:solidFill>
                      <a:srgbClr val="836967"/>
                    </a:solidFill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不是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对应的有根树数量，      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	   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而是有根树中边的生成方式数量！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A8BF6B-21C3-432B-958E-90371B179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673314" cy="4023360"/>
              </a:xfrm>
              <a:blipFill>
                <a:blip r:embed="rId2"/>
                <a:stretch>
                  <a:fillRect r="-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AE9C38A8-AABA-4F3F-9559-829586EB0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1" y="1845734"/>
            <a:ext cx="3667779" cy="45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E7C0F9-89D7-4AE3-BFA0-EFD3E289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第二种表示方法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24EF6E-1FA7-499A-9A66-91E140351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584" y="1862317"/>
                <a:ext cx="7145767" cy="4424184"/>
              </a:xfrm>
            </p:spPr>
            <p:txBody>
              <a:bodyPr>
                <a:normAutofit/>
              </a:bodyPr>
              <a:lstStyle/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CN" sz="2800" i="1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i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−1</m:t>
                        </m:r>
                      </m:sup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∗(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8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</m:e>
                      <m:sup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*</a:t>
                </a:r>
                <a:r>
                  <a:rPr lang="en-US" altLang="zh-CN" sz="2800" dirty="0">
                    <a:ea typeface="仿宋_GB2312" panose="02010609030101010101" pitchFamily="49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−1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仿宋_GB2312" panose="02010609030101010101" pitchFamily="49" charset="-122"/>
                      </a:rPr>
                      <m:t>!=</m:t>
                    </m:r>
                  </m:oMath>
                </a14:m>
                <a:r>
                  <a:rPr lang="en-US" altLang="zh-CN" sz="2800" dirty="0">
                    <a:ea typeface="仿宋_GB2312" panose="02010609030101010101" pitchFamily="49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−2</m:t>
                        </m:r>
                      </m:sup>
                    </m:sSup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仿宋_GB2312" panose="02010609030101010101" pitchFamily="49" charset="-122"/>
                      </a:rPr>
                      <m:t>∗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仿宋_GB2312" panose="02010609030101010101" pitchFamily="49" charset="-122"/>
                      </a:rPr>
                      <m:t>𝑛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仿宋_GB2312" panose="02010609030101010101" pitchFamily="49" charset="-122"/>
                      </a:rPr>
                      <m:t>!</m:t>
                    </m:r>
                  </m:oMath>
                </a14:m>
                <a:endParaRPr lang="en-US" altLang="zh-CN" sz="28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同样的，每一条线都是我们自己构造的，而且枚举了所有情况，故此方法也表示的是有根树中边的生成方式数量！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marL="201168" lvl="1" indent="0">
                  <a:buNone/>
                </a:pPr>
                <a:endParaRPr lang="en-US" altLang="zh-CN" sz="20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24EF6E-1FA7-499A-9A66-91E140351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84" y="1862317"/>
                <a:ext cx="7145767" cy="4424184"/>
              </a:xfrm>
              <a:blipFill>
                <a:blip r:embed="rId2"/>
                <a:stretch>
                  <a:fillRect t="-2617" r="-1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03B5A32-D798-474E-B406-0F1B8EAEF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286" y="1737360"/>
            <a:ext cx="3806130" cy="43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F8432-66DB-4748-A8B9-7CB1D13B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两种表示方法表示出来的东西一致吗？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1D50AB-888C-4597-9DD3-C947F8F00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8F730B-C685-4D95-A275-413E2F99D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98" y="3284176"/>
            <a:ext cx="4718292" cy="838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4272B9-6EE2-4BFA-895B-26D8AC3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314" y="3030666"/>
            <a:ext cx="2595283" cy="13452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CB9B3C-4C30-460D-BA98-F68D3C1D8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054" y="2892292"/>
            <a:ext cx="1347096" cy="16220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E991256-8896-4169-9652-E41318A3418C}"/>
              </a:ext>
            </a:extLst>
          </p:cNvPr>
          <p:cNvSpPr txBox="1"/>
          <p:nvPr/>
        </p:nvSpPr>
        <p:spPr>
          <a:xfrm>
            <a:off x="6206334" y="2675965"/>
            <a:ext cx="20842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289289-ECF3-48E5-AE0A-72A7D2917C8F}"/>
              </a:ext>
            </a:extLst>
          </p:cNvPr>
          <p:cNvSpPr/>
          <p:nvPr/>
        </p:nvSpPr>
        <p:spPr>
          <a:xfrm>
            <a:off x="10293723" y="1042147"/>
            <a:ext cx="1378324" cy="613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！  </a:t>
            </a:r>
          </a:p>
        </p:txBody>
      </p:sp>
    </p:spTree>
    <p:extLst>
      <p:ext uri="{BB962C8B-B14F-4D97-AF65-F5344CB8AC3E}">
        <p14:creationId xmlns:p14="http://schemas.microsoft.com/office/powerpoint/2010/main" val="19754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5977F5-DECF-4CC8-AF61-1813DF0C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得出结论！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7EF84E-F23C-4AB4-A7D6-DD33A574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014799-7A18-40D4-AFAA-E40B93C0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526" y="2444803"/>
            <a:ext cx="1276416" cy="8509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FD7E54-7543-4CFE-8D78-03F938840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992" y="2394783"/>
            <a:ext cx="2173438" cy="9993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40384D-FCA9-4D3C-87D4-C5601A548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351" y="2129534"/>
            <a:ext cx="960989" cy="1450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88C6AF3-D8DE-40CE-8571-231C6A7F6EA5}"/>
                  </a:ext>
                </a:extLst>
              </p:cNvPr>
              <p:cNvSpPr txBox="1"/>
              <p:nvPr/>
            </p:nvSpPr>
            <p:spPr>
              <a:xfrm>
                <a:off x="3496235" y="3993246"/>
                <a:ext cx="47141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6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60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6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6000" dirty="0"/>
                  <a:t>=</a:t>
                </a:r>
                <a:r>
                  <a:rPr lang="en-US" altLang="zh-CN" sz="6000" dirty="0">
                    <a:ea typeface="仿宋_GB2312" panose="02010609030101010101" pitchFamily="49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60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</m:ctrlPr>
                      </m:sSupPr>
                      <m:e>
                        <m:r>
                          <a:rPr lang="en-US" altLang="zh-CN" sz="60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</m:e>
                      <m:sup>
                        <m:r>
                          <a:rPr lang="en-US" altLang="zh-CN" sz="60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  <m:r>
                          <a:rPr lang="en-US" altLang="zh-CN" sz="6000" i="1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−2</m:t>
                        </m:r>
                      </m:sup>
                    </m:sSup>
                  </m:oMath>
                </a14:m>
                <a:endParaRPr lang="zh-CN" altLang="en-US" sz="6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88C6AF3-D8DE-40CE-8571-231C6A7F6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35" y="3993246"/>
                <a:ext cx="4714148" cy="1015663"/>
              </a:xfrm>
              <a:prstGeom prst="rect">
                <a:avLst/>
              </a:prstGeom>
              <a:blipFill>
                <a:blip r:embed="rId5"/>
                <a:stretch>
                  <a:fillRect t="-17365" b="-40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6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42F6B6-EA6E-4B4C-99DC-8DEC238E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Thanks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A74570-3AE2-4220-B160-5D51FA80C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162" y="2208805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李晗学长</a:t>
            </a:r>
            <a:endParaRPr lang="en-US" altLang="zh-CN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0" indent="0">
              <a:buNone/>
            </a:pPr>
            <a:r>
              <a:rPr lang="en-US" altLang="zh-CN" sz="3200" dirty="0" err="1">
                <a:latin typeface="黑体" panose="02010609060101010101" pitchFamily="49" charset="-122"/>
                <a:ea typeface="黑体" panose="02010609060101010101" pitchFamily="49" charset="-122"/>
              </a:rPr>
              <a:t>enWikiPedia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Proofs from THE BOOK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188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9F04F-785B-4848-9911-1182F0BF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0612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altLang="zh-CN" sz="6600" dirty="0">
                <a:latin typeface="等线" panose="02010600030101010101" pitchFamily="2" charset="-122"/>
                <a:ea typeface="等线" panose="02010600030101010101" pitchFamily="2" charset="-122"/>
              </a:rPr>
              <a:t>Thanks for listening</a:t>
            </a:r>
            <a:endParaRPr lang="zh-CN" altLang="en-US" sz="6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24445D-5B08-4179-BA0E-E4F3D152BBD4}"/>
              </a:ext>
            </a:extLst>
          </p:cNvPr>
          <p:cNvSpPr/>
          <p:nvPr/>
        </p:nvSpPr>
        <p:spPr>
          <a:xfrm>
            <a:off x="665629" y="1250576"/>
            <a:ext cx="11019865" cy="71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62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2BE944-43CE-4E3C-A2A6-79716FE3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A simple example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14F878A-7BE9-42C9-8850-4FEA9B9B2CE0}"/>
              </a:ext>
            </a:extLst>
          </p:cNvPr>
          <p:cNvCxnSpPr>
            <a:cxnSpLocks/>
          </p:cNvCxnSpPr>
          <p:nvPr/>
        </p:nvCxnSpPr>
        <p:spPr>
          <a:xfrm>
            <a:off x="6353605" y="4161882"/>
            <a:ext cx="4406818" cy="89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113508E-435A-4569-881F-4F16F6C48011}"/>
              </a:ext>
            </a:extLst>
          </p:cNvPr>
          <p:cNvCxnSpPr>
            <a:cxnSpLocks/>
          </p:cNvCxnSpPr>
          <p:nvPr/>
        </p:nvCxnSpPr>
        <p:spPr>
          <a:xfrm flipH="1">
            <a:off x="6306412" y="3479032"/>
            <a:ext cx="1970382" cy="2116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868B01F-3E98-4A4B-AD03-5DBF97F18EE0}"/>
              </a:ext>
            </a:extLst>
          </p:cNvPr>
          <p:cNvCxnSpPr>
            <a:cxnSpLocks/>
          </p:cNvCxnSpPr>
          <p:nvPr/>
        </p:nvCxnSpPr>
        <p:spPr>
          <a:xfrm flipV="1">
            <a:off x="7598369" y="2046963"/>
            <a:ext cx="0" cy="3548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EF88AA9-B75A-4B10-9D2D-C58C42791C62}"/>
              </a:ext>
            </a:extLst>
          </p:cNvPr>
          <p:cNvCxnSpPr/>
          <p:nvPr/>
        </p:nvCxnSpPr>
        <p:spPr>
          <a:xfrm flipH="1">
            <a:off x="6760660" y="2834527"/>
            <a:ext cx="837709" cy="22653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946F654-945A-43E6-A6A3-7E5876BE87EA}"/>
              </a:ext>
            </a:extLst>
          </p:cNvPr>
          <p:cNvCxnSpPr>
            <a:cxnSpLocks/>
          </p:cNvCxnSpPr>
          <p:nvPr/>
        </p:nvCxnSpPr>
        <p:spPr>
          <a:xfrm flipH="1" flipV="1">
            <a:off x="7598370" y="2834528"/>
            <a:ext cx="1902049" cy="13686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FFD3C86-1E68-4D35-BC5E-DE78CF9EADD8}"/>
              </a:ext>
            </a:extLst>
          </p:cNvPr>
          <p:cNvCxnSpPr>
            <a:cxnSpLocks/>
          </p:cNvCxnSpPr>
          <p:nvPr/>
        </p:nvCxnSpPr>
        <p:spPr>
          <a:xfrm flipH="1">
            <a:off x="6760660" y="4222841"/>
            <a:ext cx="2739759" cy="8780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42C3AC3-8BF6-44CA-B335-D2176A5BC750}"/>
              </a:ext>
            </a:extLst>
          </p:cNvPr>
          <p:cNvCxnSpPr>
            <a:cxnSpLocks/>
          </p:cNvCxnSpPr>
          <p:nvPr/>
        </p:nvCxnSpPr>
        <p:spPr>
          <a:xfrm flipH="1">
            <a:off x="6760661" y="4203177"/>
            <a:ext cx="837708" cy="88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BEA53B4-AA13-4F3F-8CAB-C362F4B55E22}"/>
              </a:ext>
            </a:extLst>
          </p:cNvPr>
          <p:cNvCxnSpPr>
            <a:cxnSpLocks/>
          </p:cNvCxnSpPr>
          <p:nvPr/>
        </p:nvCxnSpPr>
        <p:spPr>
          <a:xfrm flipH="1" flipV="1">
            <a:off x="7598369" y="4178720"/>
            <a:ext cx="1902051" cy="222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6A9C50E3-276D-47ED-988E-4273F727999F}"/>
              </a:ext>
            </a:extLst>
          </p:cNvPr>
          <p:cNvCxnSpPr>
            <a:cxnSpLocks/>
          </p:cNvCxnSpPr>
          <p:nvPr/>
        </p:nvCxnSpPr>
        <p:spPr>
          <a:xfrm>
            <a:off x="7598369" y="2833543"/>
            <a:ext cx="0" cy="13777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8FDFDF14-236F-4813-9B4D-210839240EF9}"/>
              </a:ext>
            </a:extLst>
          </p:cNvPr>
          <p:cNvSpPr txBox="1"/>
          <p:nvPr/>
        </p:nvSpPr>
        <p:spPr>
          <a:xfrm>
            <a:off x="6276913" y="4855794"/>
            <a:ext cx="33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</a:t>
            </a:r>
            <a:endParaRPr lang="zh-CN" altLang="en-US" sz="24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3FCE02C-5643-4293-9DAE-E965FA0DA00E}"/>
              </a:ext>
            </a:extLst>
          </p:cNvPr>
          <p:cNvSpPr txBox="1"/>
          <p:nvPr/>
        </p:nvSpPr>
        <p:spPr>
          <a:xfrm>
            <a:off x="7669161" y="2574957"/>
            <a:ext cx="33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</a:t>
            </a:r>
            <a:endParaRPr lang="zh-CN" altLang="en-US" sz="2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C0F1062-2FB0-414F-9E4F-AAF333F3D0C6}"/>
              </a:ext>
            </a:extLst>
          </p:cNvPr>
          <p:cNvSpPr txBox="1"/>
          <p:nvPr/>
        </p:nvSpPr>
        <p:spPr>
          <a:xfrm>
            <a:off x="9386858" y="3778383"/>
            <a:ext cx="33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</a:t>
            </a:r>
            <a:endParaRPr lang="zh-CN" altLang="en-US" sz="2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9B04125-0334-4184-9161-A38878C3AB7A}"/>
              </a:ext>
            </a:extLst>
          </p:cNvPr>
          <p:cNvSpPr txBox="1"/>
          <p:nvPr/>
        </p:nvSpPr>
        <p:spPr>
          <a:xfrm>
            <a:off x="7579198" y="4161882"/>
            <a:ext cx="33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</a:t>
            </a:r>
            <a:endParaRPr lang="zh-CN" altLang="en-US" sz="24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00788B8-5E37-486C-B75C-BFA73707BB1A}"/>
              </a:ext>
            </a:extLst>
          </p:cNvPr>
          <p:cNvSpPr txBox="1"/>
          <p:nvPr/>
        </p:nvSpPr>
        <p:spPr>
          <a:xfrm>
            <a:off x="1390283" y="2227006"/>
            <a:ext cx="4691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若已知</a:t>
            </a:r>
            <a:r>
              <a:rPr lang="en-US" altLang="zh-CN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OA,OB,OC</a:t>
            </a:r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的长度。怎么样求出此四面体</a:t>
            </a:r>
            <a:r>
              <a:rPr lang="en-US" altLang="zh-CN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ABC</a:t>
            </a:r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面上的高？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2AFA962-7938-420F-BD0E-AF9A028BCA56}"/>
              </a:ext>
            </a:extLst>
          </p:cNvPr>
          <p:cNvSpPr txBox="1"/>
          <p:nvPr/>
        </p:nvSpPr>
        <p:spPr>
          <a:xfrm>
            <a:off x="1121862" y="3799998"/>
            <a:ext cx="469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V=|OA|*|OB|*|OC|/3</a:t>
            </a:r>
          </a:p>
          <a:p>
            <a:r>
              <a:rPr lang="en-US" altLang="zh-CN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=S(</a:t>
            </a: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▲</a:t>
            </a:r>
            <a:r>
              <a:rPr lang="en-US" altLang="zh-CN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ABC</a:t>
            </a: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）</a:t>
            </a:r>
            <a:r>
              <a:rPr lang="en-US" altLang="zh-CN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*h/3</a:t>
            </a: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25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56416E-1536-40E8-A88A-C6BB418E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b="0" i="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Handshake lemma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896027-F665-4F02-B168-B9E08423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91" y="2388475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	</a:t>
            </a:r>
          </a:p>
          <a:p>
            <a:pPr marL="0" indent="0">
              <a:buNone/>
            </a:pPr>
            <a:r>
              <a:rPr lang="en-US" altLang="zh-CN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	</a:t>
            </a:r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首先，让我们来看一个图论中的重要定理</a:t>
            </a:r>
            <a:r>
              <a:rPr lang="en-US" altLang="zh-CN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——</a:t>
            </a:r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握手定理：</a:t>
            </a:r>
            <a:endParaRPr lang="en-US" altLang="zh-CN" sz="2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sz="2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在一群人随意握手过后，握了奇数次手的人总有偶数个。</a:t>
            </a:r>
            <a:endParaRPr lang="en-US" altLang="zh-CN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en-US" altLang="zh-CN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8070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CC2A27B-3959-42F3-9916-2929BD7F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82" y="2253811"/>
            <a:ext cx="9716410" cy="288296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34775F0-069B-4221-A093-21793333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图论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ACA87035-E716-4B5A-B47F-7D0AC868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altLang="zh-CN" sz="2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endParaRPr lang="en-US" altLang="zh-CN" sz="2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endParaRPr lang="en-US" altLang="zh-CN" sz="2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endParaRPr lang="en-US" altLang="zh-CN" sz="2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r>
              <a:rPr lang="zh-CN" altLang="en-US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简单来说，图论就是研究一堆点和他们之间连线组成的图的学科。</a:t>
            </a:r>
          </a:p>
        </p:txBody>
      </p:sp>
    </p:spTree>
    <p:extLst>
      <p:ext uri="{BB962C8B-B14F-4D97-AF65-F5344CB8AC3E}">
        <p14:creationId xmlns:p14="http://schemas.microsoft.com/office/powerpoint/2010/main" val="3003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C9FFB7-D140-4955-8760-3A659897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有向图与无向图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A61A5E-A653-48BA-B0DE-2C8AD68B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有向图</a:t>
            </a:r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：每条点到点的边是单向的，在这条边上只能沿着其方向走，就像单行道。当然两点之间可有两条有向边。从而可以双向来回，就像是双行道可以看作由两条单行道组成的一样。</a:t>
            </a:r>
            <a:endParaRPr lang="en-US" altLang="zh-CN" sz="2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endParaRPr lang="en-US" altLang="zh-CN" sz="2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endParaRPr lang="en-US" altLang="zh-CN" sz="2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无向图</a:t>
            </a:r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：任意一条边都是可以双向通行的。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007BD5-0B87-462B-A242-BD86D73D8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427" y="3957646"/>
            <a:ext cx="1968601" cy="19114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EB1266-9FE7-46E1-98A3-387C73C40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703" y="2738111"/>
            <a:ext cx="1987652" cy="17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DDF8D-97D8-434E-BC3C-19F64E23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度（</a:t>
            </a:r>
            <a:r>
              <a:rPr lang="en-US" altLang="zh-CN" dirty="0"/>
              <a:t>degree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9ABA24-6D62-4D00-A465-EEE0C4499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90340"/>
            <a:ext cx="10058400" cy="4023360"/>
          </a:xfrm>
        </p:spPr>
        <p:txBody>
          <a:bodyPr>
            <a:normAutofit/>
          </a:bodyPr>
          <a:lstStyle/>
          <a:p>
            <a:pPr lvl="1"/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对于有向图而言，每一点的度分为入度和出度，入度即为箭头指向自己的边数，出度反之。</a:t>
            </a:r>
            <a:endParaRPr lang="en-US" altLang="zh-CN" sz="2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endParaRPr lang="en-US" altLang="zh-CN" sz="2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endParaRPr lang="en-US" altLang="zh-CN" sz="2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而对于无向图而言，每一点的度就是连接着这个点的边数，第</a:t>
            </a:r>
            <a:r>
              <a:rPr lang="en-US" altLang="zh-CN" sz="2400" dirty="0" err="1">
                <a:latin typeface="仿宋_GB2312" panose="02010609030101010101" pitchFamily="49" charset="-122"/>
                <a:ea typeface="仿宋_GB2312" panose="02010609030101010101" pitchFamily="49" charset="-122"/>
              </a:rPr>
              <a:t>i</a:t>
            </a:r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点的度数记为</a:t>
            </a:r>
            <a:r>
              <a:rPr lang="en-US" altLang="zh-CN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d(</a:t>
            </a:r>
            <a:r>
              <a:rPr lang="en-US" altLang="zh-CN" sz="2400" dirty="0" err="1">
                <a:latin typeface="仿宋_GB2312" panose="02010609030101010101" pitchFamily="49" charset="-122"/>
                <a:ea typeface="仿宋_GB2312" panose="02010609030101010101" pitchFamily="49" charset="-122"/>
              </a:rPr>
              <a:t>i</a:t>
            </a:r>
            <a:r>
              <a:rPr lang="en-US" altLang="zh-CN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)</a:t>
            </a:r>
            <a:r>
              <a: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567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E1A8AE-F274-469A-ADF5-3A720ED1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在一群人随意握手过后，握了奇数次手的人总有偶数个。</a:t>
            </a:r>
            <a:endParaRPr lang="en-US" altLang="zh-CN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F215C2-4367-4803-B8F1-94585AC8F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至此，我们可以认为两者握手即为两者之间存在一条无向边（当然不是有向边），因此：</a:t>
            </a:r>
            <a:endParaRPr lang="en-US" altLang="zh-CN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握了奇数次手的人→</a:t>
            </a:r>
            <a:r>
              <a:rPr lang="en-US" altLang="zh-CN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d(</a:t>
            </a:r>
            <a:r>
              <a:rPr lang="en-US" altLang="zh-CN" sz="2800" dirty="0" err="1">
                <a:latin typeface="仿宋_GB2312" panose="02010609030101010101" pitchFamily="49" charset="-122"/>
                <a:ea typeface="仿宋_GB2312" panose="02010609030101010101" pitchFamily="49" charset="-122"/>
              </a:rPr>
              <a:t>i</a:t>
            </a:r>
            <a:r>
              <a:rPr lang="en-US" altLang="zh-CN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)</a:t>
            </a:r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为奇数的点</a:t>
            </a:r>
            <a:endParaRPr lang="en-US" altLang="zh-CN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lvl="1"/>
            <a:r>
              <a:rPr lang="zh-CN" altLang="en-US" sz="2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握手定理→一个无向图中度为奇数的点有偶数个</a:t>
            </a:r>
            <a:endParaRPr lang="en-US" altLang="zh-CN" sz="28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24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89665-DC7C-479F-9830-89C3A271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>
                <a:latin typeface="等线" panose="02010600030101010101" pitchFamily="2" charset="-122"/>
                <a:ea typeface="等线" panose="02010600030101010101" pitchFamily="2" charset="-122"/>
              </a:rPr>
              <a:t>一个无向图中度为奇数的点有偶数个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53C7368-52C0-4FDB-99B5-C851094D42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那我们现在就要运用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double-counting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的原理来证明这个定理了：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不难发现：所有点度数和恒等于这些点间边数的两倍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如果设共有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个度数为奇数的点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1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，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2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，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3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，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……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，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，且图总边数为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m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，即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en-US" sz="400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CN" sz="4000" i="1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i</m:t>
                        </m:r>
                        <m:r>
                          <a:rPr lang="en-US" altLang="zh-CN" sz="40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40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𝑛</m:t>
                        </m:r>
                      </m:sup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𝑑</m:t>
                        </m:r>
                        <m:d>
                          <m:dPr>
                            <m:ctrlPr>
                              <a:rPr lang="en-US" altLang="zh-CN" sz="4000" b="0" i="1" smtClean="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</a:rPr>
                              <m:t>𝑖</m:t>
                            </m:r>
                          </m:e>
                        </m:d>
                        <m:r>
                          <a:rPr lang="en-US" altLang="zh-CN" sz="4000" b="0" i="1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altLang="zh-CN" sz="40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2*m</a:t>
                </a:r>
              </a:p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由于此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个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d(</a:t>
                </a:r>
                <a:r>
                  <a:rPr lang="en-US" altLang="zh-CN" sz="2400" dirty="0" err="1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i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)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均为奇数，其余的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d(</a:t>
                </a:r>
                <a:r>
                  <a:rPr lang="en-US" altLang="zh-CN" sz="2400" dirty="0" err="1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i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)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为偶数上式可以写成：</a:t>
                </a:r>
                <a:endParaRPr lang="en-US" altLang="zh-CN" sz="24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 algn="ctr"/>
                <a:r>
                  <a:rPr lang="en-US" altLang="zh-CN" sz="40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40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个奇数的和</a:t>
                </a:r>
                <a:r>
                  <a:rPr lang="en-US" altLang="zh-CN" sz="40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+m</a:t>
                </a:r>
                <a:r>
                  <a:rPr lang="zh-CN" altLang="en-US" sz="40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个偶数的和</a:t>
                </a:r>
                <a:r>
                  <a:rPr lang="en-US" altLang="zh-CN" sz="40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=</a:t>
                </a:r>
                <a:r>
                  <a:rPr lang="zh-CN" altLang="en-US" sz="40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偶数</a:t>
                </a:r>
                <a:endParaRPr lang="en-US" altLang="zh-CN" sz="4000" dirty="0">
                  <a:latin typeface="仿宋_GB2312" panose="02010609030101010101" pitchFamily="49" charset="-122"/>
                  <a:ea typeface="仿宋_GB2312" panose="02010609030101010101" pitchFamily="49" charset="-122"/>
                </a:endParaRPr>
              </a:p>
              <a:p>
                <a:pPr lvl="1"/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显然，</a:t>
                </a:r>
                <a:r>
                  <a:rPr lang="en-US" altLang="zh-CN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n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为偶数。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53C7368-52C0-4FDB-99B5-C851094D4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4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842</TotalTime>
  <Words>1114</Words>
  <Application>Microsoft Office PowerPoint</Application>
  <PresentationFormat>宽屏</PresentationFormat>
  <Paragraphs>125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仿宋_GB2312</vt:lpstr>
      <vt:lpstr>黑体</vt:lpstr>
      <vt:lpstr>Calibri</vt:lpstr>
      <vt:lpstr>Calibri Light</vt:lpstr>
      <vt:lpstr>Cambria Math</vt:lpstr>
      <vt:lpstr>回顾</vt:lpstr>
      <vt:lpstr>DOUBLE-COUNTING</vt:lpstr>
      <vt:lpstr>什么是double-counting？</vt:lpstr>
      <vt:lpstr>A simple example</vt:lpstr>
      <vt:lpstr> Handshake lemma</vt:lpstr>
      <vt:lpstr>图论</vt:lpstr>
      <vt:lpstr>有向图与无向图</vt:lpstr>
      <vt:lpstr>度（degree）</vt:lpstr>
      <vt:lpstr>在一群人随意握手过后，握了奇数次手的人总有偶数个。</vt:lpstr>
      <vt:lpstr>一个无向图中度为奇数的点有偶数个</vt:lpstr>
      <vt:lpstr>连通图</vt:lpstr>
      <vt:lpstr>环</vt:lpstr>
      <vt:lpstr>树</vt:lpstr>
      <vt:lpstr>有根树与无根树</vt:lpstr>
      <vt:lpstr>Counting trees</vt:lpstr>
      <vt:lpstr>关于n=2/3/4的枚举</vt:lpstr>
      <vt:lpstr>怎么解决？</vt:lpstr>
      <vt:lpstr>第一种表示方法</vt:lpstr>
      <vt:lpstr>第二种表示方法</vt:lpstr>
      <vt:lpstr>第二种表示方法</vt:lpstr>
      <vt:lpstr>两种表示方法表示出来的东西一致吗？</vt:lpstr>
      <vt:lpstr>第一种表示方法</vt:lpstr>
      <vt:lpstr>第二种表示方法</vt:lpstr>
      <vt:lpstr>两种表示方法表示出来的东西一致吗？</vt:lpstr>
      <vt:lpstr>得出结论！</vt:lpstr>
      <vt:lpstr>Thanks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DOUBLE-COUNTING</dc:title>
  <dc:creator>毕 然</dc:creator>
  <cp:lastModifiedBy>毕 然</cp:lastModifiedBy>
  <cp:revision>11</cp:revision>
  <dcterms:created xsi:type="dcterms:W3CDTF">2021-10-24T05:32:46Z</dcterms:created>
  <dcterms:modified xsi:type="dcterms:W3CDTF">2021-10-25T11:14:58Z</dcterms:modified>
</cp:coreProperties>
</file>