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4" r:id="rId7"/>
    <p:sldId id="262" r:id="rId8"/>
    <p:sldId id="263" r:id="rId9"/>
    <p:sldId id="261" r:id="rId10"/>
    <p:sldId id="265" r:id="rId11"/>
    <p:sldId id="266" r:id="rId12"/>
    <p:sldId id="267" r:id="rId13"/>
    <p:sldId id="270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60" y="304"/>
      </p:cViewPr>
      <p:guideLst>
        <p:guide orient="horz" pos="2183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7835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47144A-DDBD-4C0B-8BFE-0B0C9BD09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5D89B59-3BA8-47DC-9787-A788D5E7DE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4B57EC9-D0FC-4D97-9441-DBC3DDCFC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14934-C7FB-4139-8285-2312CA44E7CA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8A63B6A-4CCD-4B23-B01C-CB38FB65A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9185B31-E53C-4F8A-9170-93BE349C7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3241-B6AF-466F-BEB3-7C354715B1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3207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50C6A98-875C-4BC5-9306-B7951CF952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7FEAFE3-4374-46D6-BF42-AE6ECC5870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1D5BD5C-3D66-4F82-8FF5-3ACC03B9E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14934-C7FB-4139-8285-2312CA44E7CA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6EF99C-021C-4806-8EF7-D26371F49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3185DEA-6DCF-4B75-8DE1-2E6013EED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3241-B6AF-466F-BEB3-7C354715B1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5829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7597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6913FB-8329-466C-ABB6-76091D6E7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4DDFA25-57AA-4A2F-812B-601A4B34E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D7D0F10-D659-4F9B-8A04-849D4D01B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14934-C7FB-4139-8285-2312CA44E7CA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C539C30-83FE-468D-B7A6-3FE8F308B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CB6634-F6B9-4E17-A58D-17B4D8CA8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3241-B6AF-466F-BEB3-7C354715B1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4205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EE9AF3-89A7-4D96-9D2E-D78427AF7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8DAD04D-EE27-4BA8-872D-827C52176F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58D6004-CA95-4886-8C4F-83D64968E0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7F3B29B-EC44-4A67-8848-AEB67817A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14934-C7FB-4139-8285-2312CA44E7CA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C2D3DCF-FF3B-4939-B465-F6F65D44E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B937CD6-CB46-48E5-8699-B107CE89F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3241-B6AF-466F-BEB3-7C354715B1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863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BEAEC5-B58E-4661-BAF5-BF258F3B5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4891139-0808-4F70-BD27-E9DF95A90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74F9D0E-B893-46B8-AADA-D42480BA20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12D52CD-7EAD-4459-950C-E1C74A4915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50C38AF-09D9-4CFA-95C8-44FB947E47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643D1EA-BD63-45BB-B3E0-DC4F75F78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14934-C7FB-4139-8285-2312CA44E7CA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192881C-9EA1-4A32-87E3-EE8DF18D4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6A3A617-BB4E-42B5-AC02-9EABBA168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3241-B6AF-466F-BEB3-7C354715B1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2343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ED79EB-F20E-4EB3-8B06-9692C7DDE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320C186-15B8-4D98-BD59-4FB0D2A58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14934-C7FB-4139-8285-2312CA44E7CA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96A4807-B460-43BA-B569-DDF6900E6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ECA79D0-4A0E-48C9-9823-2C4DC48C0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3241-B6AF-466F-BEB3-7C354715B1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563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AE69964-8E3E-43D2-848A-C0078BACB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14934-C7FB-4139-8285-2312CA44E7CA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189A949-13EF-4E12-8483-1A4C498B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5847C34-542D-48D9-A482-25FB933A4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3241-B6AF-466F-BEB3-7C354715B1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4022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A45BDE-320B-4EB0-8566-FF5AABE22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1DAA9F0-CEB9-4991-AC6B-9E5540D56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09058F5-1C4F-4D94-B8E4-0E3D1116BB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A0D8082-DA37-4B94-8F91-232D86D8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14934-C7FB-4139-8285-2312CA44E7CA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60AF1C9-6198-4315-AECD-A48FE7956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71B737-6CE1-4737-B967-4EA2D030E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3241-B6AF-466F-BEB3-7C354715B1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6273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493F84-DA0A-45E3-9157-3A72EC014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D19C6FE-15B9-4560-A4E6-DAF661E50C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C6FE41D-36DD-4923-9A6A-3A4D16C6D4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83044D9-E5C0-4BBE-B988-6B3697F50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14934-C7FB-4139-8285-2312CA44E7CA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D27E879-A6C7-4220-977C-6D2711B1E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29BA400-E929-48FE-A684-0C37842C9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3241-B6AF-466F-BEB3-7C354715B1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5133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0A3C741-8A71-4A96-ACDB-4E020DA99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645F890-5507-43E4-BA83-13970C91BE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008C94-C9B8-4C32-AEAA-63206012CA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14934-C7FB-4139-8285-2312CA44E7CA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A4ECCDC-685A-4BE7-84F7-9211611FFF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0C0A019-9F59-4C32-B6AC-34FB058D04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13241-B6AF-466F-BEB3-7C354715B1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7401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4FEF5E3-83A3-4566-BBC1-8800D079103A}"/>
              </a:ext>
            </a:extLst>
          </p:cNvPr>
          <p:cNvSpPr txBox="1"/>
          <p:nvPr/>
        </p:nvSpPr>
        <p:spPr>
          <a:xfrm>
            <a:off x="2567032" y="2105637"/>
            <a:ext cx="690413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正则表达式</a:t>
            </a:r>
            <a:endParaRPr lang="en-US" altLang="zh-CN" sz="7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en-US" altLang="zh-CN" sz="5400" dirty="0">
                <a:solidFill>
                  <a:schemeClr val="bg1"/>
                </a:solidFill>
                <a:latin typeface="Bahnschrift Light" panose="020B0502040204020203" pitchFamily="34" charset="0"/>
                <a:ea typeface="黑体" panose="02010609060101010101" pitchFamily="49" charset="-122"/>
              </a:rPr>
              <a:t>Regular Expression</a:t>
            </a:r>
          </a:p>
          <a:p>
            <a:pPr algn="ctr"/>
            <a:endParaRPr lang="en-US" altLang="zh-CN" sz="5400" dirty="0">
              <a:solidFill>
                <a:schemeClr val="bg1"/>
              </a:solidFill>
              <a:latin typeface="Bahnschrift Light" panose="020B0502040204020203" pitchFamily="34" charset="0"/>
              <a:ea typeface="黑体" panose="02010609060101010101" pitchFamily="49" charset="-122"/>
            </a:endParaRPr>
          </a:p>
          <a:p>
            <a:pPr algn="ctr"/>
            <a:r>
              <a:rPr lang="en-US" altLang="zh-CN" sz="2800" dirty="0">
                <a:solidFill>
                  <a:schemeClr val="bg1"/>
                </a:solidFill>
                <a:latin typeface="Bahnschrift Light" panose="020B0502040204020203" pitchFamily="34" charset="0"/>
                <a:ea typeface="黑体" panose="02010609060101010101" pitchFamily="49" charset="-122"/>
              </a:rPr>
              <a:t>				By </a:t>
            </a:r>
            <a:r>
              <a:rPr lang="zh-CN" altLang="en-US" sz="2800" dirty="0">
                <a:solidFill>
                  <a:schemeClr val="bg1"/>
                </a:solidFill>
                <a:latin typeface="Bahnschrift Light" panose="020B0502040204020203" pitchFamily="34" charset="0"/>
                <a:ea typeface="黑体" panose="02010609060101010101" pitchFamily="49" charset="-122"/>
              </a:rPr>
              <a:t>徐研</a:t>
            </a:r>
          </a:p>
        </p:txBody>
      </p:sp>
    </p:spTree>
    <p:extLst>
      <p:ext uri="{BB962C8B-B14F-4D97-AF65-F5344CB8AC3E}">
        <p14:creationId xmlns:p14="http://schemas.microsoft.com/office/powerpoint/2010/main" val="245195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5F07B89-C9CF-4901-980D-12A322AB69DB}"/>
              </a:ext>
            </a:extLst>
          </p:cNvPr>
          <p:cNvSpPr txBox="1"/>
          <p:nvPr/>
        </p:nvSpPr>
        <p:spPr>
          <a:xfrm>
            <a:off x="359596" y="431514"/>
            <a:ext cx="9010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u="sng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分支条件（</a:t>
            </a:r>
            <a:r>
              <a:rPr lang="en-US" altLang="zh-CN" sz="4000" u="sng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Branch Condition</a:t>
            </a:r>
            <a:r>
              <a:rPr lang="zh-CN" altLang="en-US" sz="4000" u="sng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EA21DC3-C505-4374-A720-9E1F7F3309B5}"/>
              </a:ext>
            </a:extLst>
          </p:cNvPr>
          <p:cNvSpPr txBox="1"/>
          <p:nvPr/>
        </p:nvSpPr>
        <p:spPr>
          <a:xfrm>
            <a:off x="359596" y="1684962"/>
            <a:ext cx="98220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0" i="0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指有几种规则，如果满足其中任意一种规则都应该当成匹配，具体方法是用 </a:t>
            </a:r>
            <a:r>
              <a:rPr lang="en-US" altLang="zh-CN" sz="3200" b="0" i="0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| </a:t>
            </a:r>
            <a:r>
              <a:rPr lang="zh-CN" altLang="en-US" sz="3200" b="0" i="0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把不同的规则分隔开</a:t>
            </a:r>
            <a:endParaRPr lang="zh-CN" altLang="en-US" sz="3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1866DC7-FF83-4CE0-88D5-2A8A3FDF7B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76" r="80365" b="50000"/>
          <a:stretch/>
        </p:blipFill>
        <p:spPr>
          <a:xfrm>
            <a:off x="133565" y="2836323"/>
            <a:ext cx="4284322" cy="378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631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FAB03133-756A-465E-99B4-AA2BE9F2F078}"/>
              </a:ext>
            </a:extLst>
          </p:cNvPr>
          <p:cNvSpPr txBox="1"/>
          <p:nvPr/>
        </p:nvSpPr>
        <p:spPr>
          <a:xfrm>
            <a:off x="380144" y="339047"/>
            <a:ext cx="10058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0" i="0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匹配美国的邮政编码</a:t>
            </a:r>
            <a:endParaRPr lang="en-US" altLang="zh-CN" sz="3200" b="0" i="0" dirty="0">
              <a:solidFill>
                <a:schemeClr val="bg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3200" b="0" i="0" dirty="0">
              <a:solidFill>
                <a:schemeClr val="bg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200" b="0" i="0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规则</a:t>
            </a:r>
            <a:r>
              <a:rPr lang="en-US" altLang="zh-CN" sz="3200" b="0" i="0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: 5</a:t>
            </a:r>
            <a:r>
              <a:rPr lang="zh-CN" altLang="en-US" sz="3200" b="0" i="0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位数字，或者用连字号间隔的</a:t>
            </a:r>
            <a:r>
              <a:rPr lang="en-US" altLang="zh-CN" sz="3200" b="0" i="0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9</a:t>
            </a:r>
            <a:r>
              <a:rPr lang="zh-CN" altLang="en-US" sz="3200" b="0" i="0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位数字</a:t>
            </a:r>
            <a:endParaRPr lang="en-US" altLang="zh-CN" sz="3200" b="0" i="0" dirty="0">
              <a:solidFill>
                <a:schemeClr val="bg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eg.22162-1010</a:t>
            </a:r>
          </a:p>
          <a:p>
            <a:r>
              <a:rPr lang="en-US" altLang="zh-CN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35201</a:t>
            </a:r>
            <a:endParaRPr lang="zh-CN" altLang="en-US" sz="3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E0BF509-ACDF-454B-99B5-C1135BB3DA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61" r="88320" b="58113"/>
          <a:stretch/>
        </p:blipFill>
        <p:spPr>
          <a:xfrm>
            <a:off x="3461593" y="3092521"/>
            <a:ext cx="3200970" cy="342643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74D9820-CCAD-4F4F-99E8-713EA7EC62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219" t="19574" r="89887" b="57806"/>
          <a:stretch/>
        </p:blipFill>
        <p:spPr>
          <a:xfrm>
            <a:off x="-6754985" y="3092521"/>
            <a:ext cx="10052380" cy="3426432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474A28D3-47FD-4D18-87E8-1F64E5B0A968}"/>
              </a:ext>
            </a:extLst>
          </p:cNvPr>
          <p:cNvSpPr/>
          <p:nvPr/>
        </p:nvSpPr>
        <p:spPr>
          <a:xfrm>
            <a:off x="7597739" y="3964409"/>
            <a:ext cx="3626778" cy="174519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1135278-4A7B-4657-8A14-CF49F32333F9}"/>
              </a:ext>
            </a:extLst>
          </p:cNvPr>
          <p:cNvSpPr txBox="1"/>
          <p:nvPr/>
        </p:nvSpPr>
        <p:spPr>
          <a:xfrm>
            <a:off x="7792949" y="4451159"/>
            <a:ext cx="3431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注意分支的顺序</a:t>
            </a:r>
          </a:p>
        </p:txBody>
      </p:sp>
    </p:spTree>
    <p:extLst>
      <p:ext uri="{BB962C8B-B14F-4D97-AF65-F5344CB8AC3E}">
        <p14:creationId xmlns:p14="http://schemas.microsoft.com/office/powerpoint/2010/main" val="272580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F80C93BB-9C2A-403C-BC08-2FAB1DDD65A1}"/>
              </a:ext>
            </a:extLst>
          </p:cNvPr>
          <p:cNvSpPr txBox="1"/>
          <p:nvPr/>
        </p:nvSpPr>
        <p:spPr>
          <a:xfrm>
            <a:off x="626723" y="431515"/>
            <a:ext cx="989401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u="sng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运用示例</a:t>
            </a:r>
            <a:endParaRPr lang="en-US" altLang="zh-CN" sz="3600" u="sng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3600" u="sng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匹配</a:t>
            </a:r>
            <a:r>
              <a:rPr lang="en-US" altLang="zh-CN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IP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地址</a:t>
            </a:r>
            <a:endParaRPr lang="en-US" altLang="zh-CN" sz="3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3200" b="0" i="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IP</a:t>
            </a:r>
            <a:r>
              <a:rPr lang="zh-CN" altLang="en-US" sz="3200" b="0" i="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地址的范围是 </a:t>
            </a:r>
            <a:r>
              <a:rPr lang="en-US" altLang="zh-CN" sz="3200" b="0" i="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0.0.0.0-255.255.255.255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F80AA13-26CD-4DF1-A81E-A67E9FB30D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75" r="63343" b="50000"/>
          <a:stretch/>
        </p:blipFill>
        <p:spPr>
          <a:xfrm>
            <a:off x="626723" y="2513295"/>
            <a:ext cx="9729628" cy="442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3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EFA12A01-6770-4381-BD41-656390623B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062899"/>
              </p:ext>
            </p:extLst>
          </p:nvPr>
        </p:nvGraphicFramePr>
        <p:xfrm>
          <a:off x="346587" y="338942"/>
          <a:ext cx="10515600" cy="2926080"/>
        </p:xfrm>
        <a:graphic>
          <a:graphicData uri="http://schemas.openxmlformats.org/drawingml/2006/table">
            <a:tbl>
              <a:tblPr/>
              <a:tblGrid>
                <a:gridCol w="5257800">
                  <a:extLst>
                    <a:ext uri="{9D8B030D-6E8A-4147-A177-3AD203B41FA5}">
                      <a16:colId xmlns:a16="http://schemas.microsoft.com/office/drawing/2014/main" val="1394870045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2538484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zh-CN" altLang="en-US">
                          <a:effectLst/>
                        </a:rPr>
                        <a:t>代码</a:t>
                      </a: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>
                          <a:effectLst/>
                        </a:rPr>
                        <a:t>说明</a:t>
                      </a: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1058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>
                          <a:solidFill>
                            <a:srgbClr val="0000FF"/>
                          </a:solidFill>
                          <a:effectLst/>
                        </a:rPr>
                        <a:t>.</a:t>
                      </a:r>
                      <a:endParaRPr lang="zh-CN" altLang="en-US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u="sng">
                          <a:effectLst/>
                        </a:rPr>
                        <a:t>匹配除换行符以外的任意字符</a:t>
                      </a:r>
                      <a:endParaRPr lang="zh-CN" altLang="en-US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87109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FF"/>
                          </a:solidFill>
                          <a:effectLst/>
                        </a:rPr>
                        <a:t>\w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u="sng">
                          <a:effectLst/>
                        </a:rPr>
                        <a:t>匹配字母或数字或下划线或汉字</a:t>
                      </a:r>
                      <a:endParaRPr lang="zh-CN" altLang="en-US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03238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FF"/>
                          </a:solidFill>
                          <a:effectLst/>
                        </a:rPr>
                        <a:t>\s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u="sng">
                          <a:effectLst/>
                        </a:rPr>
                        <a:t>匹配任意的空白符</a:t>
                      </a:r>
                      <a:endParaRPr lang="zh-CN" altLang="en-US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187024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FF"/>
                          </a:solidFill>
                          <a:effectLst/>
                        </a:rPr>
                        <a:t>\d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u="sng">
                          <a:effectLst/>
                        </a:rPr>
                        <a:t>匹配数字</a:t>
                      </a:r>
                      <a:endParaRPr lang="zh-CN" altLang="en-US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391790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FF"/>
                          </a:solidFill>
                          <a:effectLst/>
                        </a:rPr>
                        <a:t>\b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u="sng">
                          <a:effectLst/>
                        </a:rPr>
                        <a:t>匹配单词的开始或结束</a:t>
                      </a:r>
                      <a:endParaRPr lang="zh-CN" altLang="en-US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44591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>
                          <a:solidFill>
                            <a:srgbClr val="0000FF"/>
                          </a:solidFill>
                          <a:effectLst/>
                        </a:rPr>
                        <a:t>^</a:t>
                      </a:r>
                      <a:endParaRPr lang="zh-CN" altLang="en-US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u="sng">
                          <a:effectLst/>
                        </a:rPr>
                        <a:t>匹配字符串的开始</a:t>
                      </a:r>
                      <a:endParaRPr lang="zh-CN" altLang="en-US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8619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>
                          <a:solidFill>
                            <a:srgbClr val="0000FF"/>
                          </a:solidFill>
                          <a:effectLst/>
                        </a:rPr>
                        <a:t>$</a:t>
                      </a:r>
                      <a:endParaRPr lang="zh-CN" altLang="en-US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u="sng" dirty="0">
                          <a:effectLst/>
                        </a:rPr>
                        <a:t>匹配字符串的结束</a:t>
                      </a:r>
                      <a:endParaRPr lang="zh-CN" altLang="en-US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534642"/>
                  </a:ext>
                </a:extLst>
              </a:tr>
            </a:tbl>
          </a:graphicData>
        </a:graphic>
      </p:graphicFrame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64505BA0-02CB-446A-BB39-BAF9799B83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1448834"/>
              </p:ext>
            </p:extLst>
          </p:nvPr>
        </p:nvGraphicFramePr>
        <p:xfrm>
          <a:off x="346587" y="3265022"/>
          <a:ext cx="10515600" cy="2560320"/>
        </p:xfrm>
        <a:graphic>
          <a:graphicData uri="http://schemas.openxmlformats.org/drawingml/2006/table">
            <a:tbl>
              <a:tblPr/>
              <a:tblGrid>
                <a:gridCol w="5257800">
                  <a:extLst>
                    <a:ext uri="{9D8B030D-6E8A-4147-A177-3AD203B41FA5}">
                      <a16:colId xmlns:a16="http://schemas.microsoft.com/office/drawing/2014/main" val="1236541729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8897687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zh-CN" altLang="en-US">
                          <a:effectLst/>
                        </a:rPr>
                        <a:t>代码</a:t>
                      </a:r>
                      <a:r>
                        <a:rPr lang="en-US" altLang="zh-CN">
                          <a:effectLst/>
                        </a:rPr>
                        <a:t>/</a:t>
                      </a:r>
                      <a:r>
                        <a:rPr lang="zh-CN" altLang="en-US">
                          <a:effectLst/>
                        </a:rPr>
                        <a:t>语法</a:t>
                      </a: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>
                          <a:effectLst/>
                        </a:rPr>
                        <a:t>说明</a:t>
                      </a: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50765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zh-CN" altLang="en-US">
                          <a:solidFill>
                            <a:srgbClr val="0000FF"/>
                          </a:solidFill>
                          <a:effectLst/>
                        </a:rPr>
                        <a:t>*</a:t>
                      </a:r>
                      <a:endParaRPr lang="zh-CN" altLang="en-US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u="sng">
                          <a:effectLst/>
                        </a:rPr>
                        <a:t>重复零次或更多次</a:t>
                      </a:r>
                      <a:endParaRPr lang="zh-CN" altLang="en-US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1898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>
                          <a:solidFill>
                            <a:srgbClr val="0000FF"/>
                          </a:solidFill>
                          <a:effectLst/>
                        </a:rPr>
                        <a:t>+</a:t>
                      </a:r>
                      <a:endParaRPr lang="zh-CN" altLang="en-US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u="sng">
                          <a:effectLst/>
                        </a:rPr>
                        <a:t>重复一次或更多次</a:t>
                      </a:r>
                      <a:endParaRPr lang="zh-CN" altLang="en-US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05992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>
                          <a:solidFill>
                            <a:srgbClr val="0000FF"/>
                          </a:solidFill>
                          <a:effectLst/>
                        </a:rPr>
                        <a:t>?</a:t>
                      </a:r>
                      <a:endParaRPr lang="zh-CN" altLang="en-US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u="sng">
                          <a:effectLst/>
                        </a:rPr>
                        <a:t>重复零次或一次</a:t>
                      </a:r>
                      <a:endParaRPr lang="zh-CN" altLang="en-US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18446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FF"/>
                          </a:solidFill>
                          <a:effectLst/>
                        </a:rPr>
                        <a:t>{n}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u="sng">
                          <a:effectLst/>
                        </a:rPr>
                        <a:t>重复</a:t>
                      </a:r>
                      <a:r>
                        <a:rPr lang="en-US" u="sng">
                          <a:effectLst/>
                        </a:rPr>
                        <a:t>n</a:t>
                      </a:r>
                      <a:r>
                        <a:rPr lang="zh-CN" altLang="en-US" u="sng">
                          <a:effectLst/>
                        </a:rPr>
                        <a:t>次</a:t>
                      </a:r>
                      <a:endParaRPr lang="zh-CN" altLang="en-US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15488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FF"/>
                          </a:solidFill>
                          <a:effectLst/>
                        </a:rPr>
                        <a:t>{n,}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u="sng">
                          <a:effectLst/>
                        </a:rPr>
                        <a:t>重复</a:t>
                      </a:r>
                      <a:r>
                        <a:rPr lang="en-US" u="sng">
                          <a:effectLst/>
                        </a:rPr>
                        <a:t>n</a:t>
                      </a:r>
                      <a:r>
                        <a:rPr lang="zh-CN" altLang="en-US" u="sng">
                          <a:effectLst/>
                        </a:rPr>
                        <a:t>次或更多次</a:t>
                      </a:r>
                      <a:endParaRPr lang="zh-CN" altLang="en-US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89072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FF"/>
                          </a:solidFill>
                          <a:effectLst/>
                        </a:rPr>
                        <a:t>{n,m}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u="sng" dirty="0">
                          <a:effectLst/>
                        </a:rPr>
                        <a:t>重复</a:t>
                      </a:r>
                      <a:r>
                        <a:rPr lang="en-US" u="sng" dirty="0">
                          <a:effectLst/>
                        </a:rPr>
                        <a:t>n</a:t>
                      </a:r>
                      <a:r>
                        <a:rPr lang="zh-CN" altLang="en-US" u="sng" dirty="0">
                          <a:effectLst/>
                        </a:rPr>
                        <a:t>到</a:t>
                      </a:r>
                      <a:r>
                        <a:rPr lang="en-US" u="sng" dirty="0">
                          <a:effectLst/>
                        </a:rPr>
                        <a:t>m</a:t>
                      </a:r>
                      <a:r>
                        <a:rPr lang="zh-CN" altLang="en-US" u="sng" dirty="0">
                          <a:effectLst/>
                        </a:rPr>
                        <a:t>次</a:t>
                      </a:r>
                      <a:endParaRPr lang="zh-CN" altLang="en-US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796221"/>
                  </a:ext>
                </a:extLst>
              </a:tr>
            </a:tbl>
          </a:graphicData>
        </a:graphic>
      </p:graphicFrame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08BEBA6F-40CA-476D-B8F2-DF100A23C5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771943"/>
              </p:ext>
            </p:extLst>
          </p:nvPr>
        </p:nvGraphicFramePr>
        <p:xfrm>
          <a:off x="346587" y="338942"/>
          <a:ext cx="10515600" cy="2560320"/>
        </p:xfrm>
        <a:graphic>
          <a:graphicData uri="http://schemas.openxmlformats.org/drawingml/2006/table">
            <a:tbl>
              <a:tblPr/>
              <a:tblGrid>
                <a:gridCol w="5257800">
                  <a:extLst>
                    <a:ext uri="{9D8B030D-6E8A-4147-A177-3AD203B41FA5}">
                      <a16:colId xmlns:a16="http://schemas.microsoft.com/office/drawing/2014/main" val="4092510699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21176222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zh-CN" altLang="en-US">
                          <a:effectLst/>
                        </a:rPr>
                        <a:t>代码</a:t>
                      </a:r>
                      <a:r>
                        <a:rPr lang="en-US" altLang="zh-CN">
                          <a:effectLst/>
                        </a:rPr>
                        <a:t>/</a:t>
                      </a:r>
                      <a:r>
                        <a:rPr lang="zh-CN" altLang="en-US">
                          <a:effectLst/>
                        </a:rPr>
                        <a:t>语法</a:t>
                      </a: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>
                          <a:effectLst/>
                        </a:rPr>
                        <a:t>说明</a:t>
                      </a: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917042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FF"/>
                          </a:solidFill>
                          <a:effectLst/>
                        </a:rPr>
                        <a:t>\W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u="sng">
                          <a:effectLst/>
                        </a:rPr>
                        <a:t>匹配任意不是字母，数字，下划线，汉字的字符</a:t>
                      </a:r>
                      <a:endParaRPr lang="zh-CN" altLang="en-US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874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FF"/>
                          </a:solidFill>
                          <a:effectLst/>
                        </a:rPr>
                        <a:t>\S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u="sng">
                          <a:effectLst/>
                        </a:rPr>
                        <a:t>匹配任意不是空白符的字符</a:t>
                      </a:r>
                      <a:endParaRPr lang="zh-CN" altLang="en-US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91597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FF"/>
                          </a:solidFill>
                          <a:effectLst/>
                        </a:rPr>
                        <a:t>\D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u="sng">
                          <a:effectLst/>
                        </a:rPr>
                        <a:t>匹配任意非数字的字符</a:t>
                      </a:r>
                      <a:endParaRPr lang="zh-CN" altLang="en-US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91668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FF"/>
                          </a:solidFill>
                          <a:effectLst/>
                        </a:rPr>
                        <a:t>\B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u="sng">
                          <a:effectLst/>
                        </a:rPr>
                        <a:t>匹配不是单词开头或结束的位置</a:t>
                      </a:r>
                      <a:endParaRPr lang="zh-CN" altLang="en-US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893419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FF"/>
                          </a:solidFill>
                          <a:effectLst/>
                        </a:rPr>
                        <a:t>[^x]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u="sng">
                          <a:effectLst/>
                        </a:rPr>
                        <a:t>匹配除了</a:t>
                      </a:r>
                      <a:r>
                        <a:rPr lang="en-US" u="sng">
                          <a:effectLst/>
                        </a:rPr>
                        <a:t>x</a:t>
                      </a:r>
                      <a:r>
                        <a:rPr lang="zh-CN" altLang="en-US" u="sng">
                          <a:effectLst/>
                        </a:rPr>
                        <a:t>以外的任意字符</a:t>
                      </a:r>
                      <a:endParaRPr lang="zh-CN" altLang="en-US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47885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FF"/>
                          </a:solidFill>
                          <a:effectLst/>
                        </a:rPr>
                        <a:t>[^aeiou]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u="sng" dirty="0">
                          <a:effectLst/>
                        </a:rPr>
                        <a:t>匹配除了</a:t>
                      </a:r>
                      <a:r>
                        <a:rPr lang="en-US" altLang="zh-CN" u="sng" dirty="0" err="1">
                          <a:effectLst/>
                        </a:rPr>
                        <a:t>aeiou</a:t>
                      </a:r>
                      <a:r>
                        <a:rPr lang="zh-CN" altLang="en-US" u="sng" dirty="0">
                          <a:effectLst/>
                        </a:rPr>
                        <a:t>这几个字母以外的任意字符</a:t>
                      </a:r>
                      <a:endParaRPr lang="zh-CN" altLang="en-US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3567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305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FDA47F8E-0674-429D-9645-0A1D0CFCC7C5}"/>
              </a:ext>
            </a:extLst>
          </p:cNvPr>
          <p:cNvSpPr txBox="1"/>
          <p:nvPr/>
        </p:nvSpPr>
        <p:spPr>
          <a:xfrm>
            <a:off x="729466" y="883579"/>
            <a:ext cx="619531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u="sng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进阶表达</a:t>
            </a:r>
            <a:endParaRPr lang="en-US" altLang="zh-CN" sz="4400" u="sng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4400" u="sng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zh-CN" altLang="en-US" sz="4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后向引用</a:t>
            </a:r>
            <a:endParaRPr lang="en-US" altLang="zh-CN" sz="44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altLang="zh-CN" sz="44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zh-CN" altLang="en-US" sz="4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贪婪与懒惰</a:t>
            </a:r>
            <a:endParaRPr lang="en-US" altLang="zh-CN" sz="44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altLang="zh-CN" sz="44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zh-CN" altLang="en-US" sz="4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平衡组与递归匹配</a:t>
            </a:r>
            <a:endParaRPr lang="en-US" altLang="zh-CN" sz="44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31247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3C20ED3-0D49-451B-A215-5D58F49B04D1}"/>
              </a:ext>
            </a:extLst>
          </p:cNvPr>
          <p:cNvSpPr txBox="1"/>
          <p:nvPr/>
        </p:nvSpPr>
        <p:spPr>
          <a:xfrm>
            <a:off x="503338" y="402672"/>
            <a:ext cx="865743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u="sng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后向引用</a:t>
            </a:r>
            <a:endParaRPr lang="en-US" altLang="zh-CN" sz="3600" u="sng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3600" u="sng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200" b="0" i="0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用于重复搜索前面某个分组匹配的文本</a:t>
            </a:r>
            <a:endParaRPr lang="zh-CN" altLang="en-US" sz="3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1AFE499-174E-48B3-9B62-2B92671A44D1}"/>
              </a:ext>
            </a:extLst>
          </p:cNvPr>
          <p:cNvSpPr txBox="1"/>
          <p:nvPr/>
        </p:nvSpPr>
        <p:spPr>
          <a:xfrm>
            <a:off x="503338" y="2387466"/>
            <a:ext cx="101506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0" i="0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默认情况下，每个分组会自动拥有一个</a:t>
            </a:r>
            <a:r>
              <a:rPr lang="zh-CN" altLang="en-US" sz="3200" b="1" i="0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组号</a:t>
            </a:r>
            <a:endParaRPr lang="en-US" altLang="zh-CN" sz="3200" b="1" i="0" dirty="0">
              <a:solidFill>
                <a:schemeClr val="bg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3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200" b="0" i="0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规则是：从左向右，以分组的左括号为标志</a:t>
            </a:r>
            <a:endParaRPr lang="en-US" altLang="zh-CN" sz="3200" b="0" i="0" dirty="0">
              <a:solidFill>
                <a:schemeClr val="bg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200" b="0" i="0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第一个出现的分组的组号为</a:t>
            </a:r>
            <a:r>
              <a:rPr lang="en-US" altLang="zh-CN" sz="3200" b="0" i="0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200" b="0" i="0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，第二个为</a:t>
            </a:r>
            <a:r>
              <a:rPr lang="en-US" altLang="zh-CN" sz="3200" b="0" i="0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endParaRPr lang="en-US" altLang="zh-CN" sz="3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200" b="0" i="0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以此类推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最多可存储 </a:t>
            </a:r>
            <a:r>
              <a:rPr lang="en-US" altLang="zh-CN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99 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个捕获的子表达式</a:t>
            </a:r>
            <a:endParaRPr lang="en-US" altLang="zh-CN" sz="3200" b="0" i="0" dirty="0">
              <a:solidFill>
                <a:schemeClr val="bg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3B8A476-1A38-4881-A77E-2EF908DB04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694" r="86789" b="55229"/>
          <a:stretch/>
        </p:blipFill>
        <p:spPr>
          <a:xfrm>
            <a:off x="8816829" y="3465513"/>
            <a:ext cx="2978092" cy="317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42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693E0B0A-4E55-43E9-824C-980BF9CB7090}"/>
              </a:ext>
            </a:extLst>
          </p:cNvPr>
          <p:cNvSpPr txBox="1"/>
          <p:nvPr/>
        </p:nvSpPr>
        <p:spPr>
          <a:xfrm>
            <a:off x="433430" y="515042"/>
            <a:ext cx="56625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(?&lt;NAME&gt;exp)</a:t>
            </a:r>
          </a:p>
          <a:p>
            <a:r>
              <a:rPr lang="en-US" altLang="zh-CN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(?'</a:t>
            </a:r>
            <a:r>
              <a:rPr lang="en-US" altLang="zh-CN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NAME'exp</a:t>
            </a:r>
            <a:r>
              <a:rPr lang="en-US" altLang="zh-CN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en-US" altLang="zh-CN" sz="3200" b="0" i="0" dirty="0">
              <a:solidFill>
                <a:schemeClr val="bg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200" b="0" i="0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自己命名</a:t>
            </a:r>
            <a:endParaRPr lang="en-US" altLang="zh-CN" sz="3200" b="0" i="0" dirty="0">
              <a:solidFill>
                <a:schemeClr val="bg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1363265-2EF3-44E5-BEB8-590A66D98F2A}"/>
              </a:ext>
            </a:extLst>
          </p:cNvPr>
          <p:cNvSpPr txBox="1"/>
          <p:nvPr/>
        </p:nvSpPr>
        <p:spPr>
          <a:xfrm>
            <a:off x="433430" y="2351782"/>
            <a:ext cx="37079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\k&lt;NAME&gt;</a:t>
            </a:r>
            <a:endParaRPr lang="en-US" altLang="zh-CN" sz="3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反向</a:t>
            </a:r>
            <a:r>
              <a:rPr lang="zh-CN" altLang="en-US" sz="3200" u="sng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引用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捕获内容</a:t>
            </a:r>
            <a:endParaRPr lang="en-US" altLang="zh-CN" sz="3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E255CBA-FE0D-45E8-A9BB-E66D3FB06D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06" r="79289" b="55351"/>
          <a:stretch/>
        </p:blipFill>
        <p:spPr>
          <a:xfrm>
            <a:off x="4141364" y="-35996"/>
            <a:ext cx="5296250" cy="3501509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F99310C4-00EB-4F41-B8E7-59DC1A7DFB25}"/>
              </a:ext>
            </a:extLst>
          </p:cNvPr>
          <p:cNvSpPr txBox="1"/>
          <p:nvPr/>
        </p:nvSpPr>
        <p:spPr>
          <a:xfrm>
            <a:off x="433430" y="3732593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0" i="0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(?:exp)</a:t>
            </a:r>
            <a:r>
              <a:rPr lang="zh-CN" altLang="en-US" sz="3200" b="0" i="0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en-US" altLang="zh-CN" sz="3200" b="0" i="0" dirty="0"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200" b="0" i="0" u="sng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剥夺</a:t>
            </a:r>
            <a:r>
              <a:rPr lang="zh-CN" altLang="en-US" sz="3200" b="0" i="0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一个分组对组号分配的参与权</a:t>
            </a:r>
            <a:r>
              <a:rPr lang="en-US" altLang="zh-CN" sz="3200" b="0" i="0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3200" b="0" i="0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匹配但不储存</a:t>
            </a:r>
            <a:r>
              <a:rPr lang="en-US" altLang="zh-CN" sz="3200" b="0" i="0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zh-CN" altLang="en-US" sz="3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499970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AE1C2C5-94E4-4C29-B633-66CF2CA65FDE}"/>
              </a:ext>
            </a:extLst>
          </p:cNvPr>
          <p:cNvSpPr txBox="1"/>
          <p:nvPr/>
        </p:nvSpPr>
        <p:spPr>
          <a:xfrm>
            <a:off x="363794" y="304799"/>
            <a:ext cx="3313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u="sng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零宽断言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A2B5174-B49A-4299-A3BE-C194B01A7646}"/>
              </a:ext>
            </a:extLst>
          </p:cNvPr>
          <p:cNvSpPr txBox="1"/>
          <p:nvPr/>
        </p:nvSpPr>
        <p:spPr>
          <a:xfrm>
            <a:off x="334299" y="1356851"/>
            <a:ext cx="1117927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3200" b="0" i="0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查找在某些内容</a:t>
            </a:r>
            <a:r>
              <a:rPr lang="en-US" altLang="zh-CN" sz="3200" b="0" i="0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3200" b="0" i="0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但并不包括这些内容</a:t>
            </a:r>
            <a:r>
              <a:rPr lang="en-US" altLang="zh-CN" sz="3200" b="0" i="0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lang="zh-CN" altLang="en-US" sz="3200" b="0" i="0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之前或之后的东西</a:t>
            </a:r>
            <a:endParaRPr lang="zh-CN" altLang="en-US" sz="3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FD1496C-6F89-44AA-9BCC-4F85ED5BB7DF}"/>
              </a:ext>
            </a:extLst>
          </p:cNvPr>
          <p:cNvSpPr txBox="1"/>
          <p:nvPr/>
        </p:nvSpPr>
        <p:spPr>
          <a:xfrm>
            <a:off x="334298" y="2182346"/>
            <a:ext cx="11877370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3200" b="0" i="0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(?=exp) </a:t>
            </a:r>
            <a:r>
              <a:rPr lang="zh-CN" altLang="en-US" sz="3200" b="1" i="0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零宽度正预测先行断言</a:t>
            </a:r>
            <a:endParaRPr lang="en-US" altLang="zh-CN" sz="32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200" b="0" i="0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它断言自身出现的位置的后面能匹配表达式</a:t>
            </a:r>
            <a:r>
              <a:rPr lang="en-US" altLang="zh-CN" sz="3200" b="0" i="0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exp</a:t>
            </a:r>
            <a:endParaRPr lang="zh-CN" altLang="en-US" sz="3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8349FD6-D567-4FDF-9E9E-D3B29CF203C2}"/>
              </a:ext>
            </a:extLst>
          </p:cNvPr>
          <p:cNvSpPr txBox="1"/>
          <p:nvPr/>
        </p:nvSpPr>
        <p:spPr>
          <a:xfrm>
            <a:off x="363794" y="3456998"/>
            <a:ext cx="104910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0" i="0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(?&lt;=exp)</a:t>
            </a:r>
            <a:r>
              <a:rPr lang="zh-CN" altLang="en-US" sz="3200" b="0" i="0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3200" b="1" i="0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零宽度正回顾后发断言</a:t>
            </a:r>
            <a:endParaRPr lang="en-US" altLang="zh-CN" sz="3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200" b="0" i="0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它断言自身出现的位置的前面能匹配表达式</a:t>
            </a:r>
            <a:r>
              <a:rPr lang="en-US" altLang="zh-CN" sz="3200" b="0" i="0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exp</a:t>
            </a:r>
            <a:endParaRPr lang="zh-CN" altLang="en-US" sz="3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8297CBFF-D36D-4E5C-BC8F-893F5A8C872E}"/>
              </a:ext>
            </a:extLst>
          </p:cNvPr>
          <p:cNvSpPr/>
          <p:nvPr/>
        </p:nvSpPr>
        <p:spPr>
          <a:xfrm>
            <a:off x="417872" y="441698"/>
            <a:ext cx="11012129" cy="563573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09F6BBE8-A352-4755-A45E-29B36578E2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785" r="85806" b="53431"/>
          <a:stretch/>
        </p:blipFill>
        <p:spPr>
          <a:xfrm>
            <a:off x="8025612" y="0"/>
            <a:ext cx="4166388" cy="4422570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38EF6CFB-7AF7-41FC-BA7D-23897F6D8E38}"/>
              </a:ext>
            </a:extLst>
          </p:cNvPr>
          <p:cNvSpPr txBox="1"/>
          <p:nvPr/>
        </p:nvSpPr>
        <p:spPr>
          <a:xfrm>
            <a:off x="744760" y="675134"/>
            <a:ext cx="105230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0" i="0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运用示例：给一个很长的数字中每三位间加一个逗号</a:t>
            </a:r>
            <a:endParaRPr lang="en-US" altLang="zh-CN" sz="3200" b="0" i="0" dirty="0">
              <a:solidFill>
                <a:schemeClr val="bg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		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（从右侧开始）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92F71004-0099-4234-8BA8-7590832B44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785" r="88226" b="60717"/>
          <a:stretch/>
        </p:blipFill>
        <p:spPr>
          <a:xfrm>
            <a:off x="514160" y="2028348"/>
            <a:ext cx="2764766" cy="2575404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8E774B79-1ACD-429C-BA71-E4CABA136F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269" r="89030" b="60761"/>
          <a:stretch/>
        </p:blipFill>
        <p:spPr>
          <a:xfrm>
            <a:off x="3406747" y="1992454"/>
            <a:ext cx="2529150" cy="258976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14CA1021-65D3-4989-AA51-279A21BECA0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" t="20086" r="88795" b="59999"/>
          <a:stretch/>
        </p:blipFill>
        <p:spPr>
          <a:xfrm>
            <a:off x="6059488" y="2018962"/>
            <a:ext cx="2537302" cy="2536748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25C98B26-D68E-49A5-83DC-DF0A338BB9D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9269" r="88226" b="61233"/>
          <a:stretch/>
        </p:blipFill>
        <p:spPr>
          <a:xfrm>
            <a:off x="8737183" y="1997468"/>
            <a:ext cx="2743246" cy="255535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4BD6DC3-C469-43B4-9938-A5D6B4BB210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-500" t="19714" r="75565" b="60143"/>
          <a:stretch/>
        </p:blipFill>
        <p:spPr>
          <a:xfrm>
            <a:off x="232439" y="3104008"/>
            <a:ext cx="7565898" cy="343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0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A286501-6CE6-4FD0-BEEF-8DC2956FB9B5}"/>
              </a:ext>
            </a:extLst>
          </p:cNvPr>
          <p:cNvSpPr txBox="1"/>
          <p:nvPr/>
        </p:nvSpPr>
        <p:spPr>
          <a:xfrm>
            <a:off x="382137" y="354842"/>
            <a:ext cx="3698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u="sng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负向零宽断言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5BD2A22-1605-4CD5-BD7C-26B1BD9C8AC1}"/>
              </a:ext>
            </a:extLst>
          </p:cNvPr>
          <p:cNvSpPr txBox="1"/>
          <p:nvPr/>
        </p:nvSpPr>
        <p:spPr>
          <a:xfrm>
            <a:off x="963164" y="1624084"/>
            <a:ext cx="988097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(?!exp) </a:t>
            </a:r>
            <a:r>
              <a:rPr lang="zh-CN" altLang="en-US" sz="3200" b="1" i="0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零宽度负预测先行断言</a:t>
            </a:r>
            <a:endParaRPr lang="en-US" altLang="zh-CN" sz="3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200" b="0" i="0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断言此位置的后面不能匹配表达式</a:t>
            </a:r>
            <a:r>
              <a:rPr lang="en-US" altLang="zh-CN" sz="3200" b="0" i="0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exp</a:t>
            </a:r>
          </a:p>
          <a:p>
            <a:endParaRPr lang="en-US" altLang="zh-CN" sz="3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3200" b="0" i="0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(?&lt;!exp) </a:t>
            </a:r>
            <a:r>
              <a:rPr lang="zh-CN" altLang="en-US" sz="3200" b="1" i="0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零宽度负回顾后发断言</a:t>
            </a:r>
            <a:r>
              <a:rPr lang="zh-CN" altLang="en-US" sz="3200" b="0" i="0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来</a:t>
            </a:r>
            <a:endParaRPr lang="en-US" altLang="zh-CN" sz="3200" b="0" i="0" dirty="0">
              <a:solidFill>
                <a:schemeClr val="bg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200" b="0" i="0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断言此位置的前面不能匹配表达式</a:t>
            </a:r>
            <a:r>
              <a:rPr lang="en-US" altLang="zh-CN" sz="3200" b="0" i="0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exp</a:t>
            </a:r>
            <a:endParaRPr lang="zh-CN" altLang="en-US" sz="3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CE7B7CB-5498-4247-8AA7-E87B6AFE37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674" r="90225" b="56105"/>
          <a:stretch/>
        </p:blipFill>
        <p:spPr>
          <a:xfrm>
            <a:off x="8219327" y="235334"/>
            <a:ext cx="3493212" cy="466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6845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9B6EB6FC-36A2-458A-905A-AA36E48C6E42}"/>
              </a:ext>
            </a:extLst>
          </p:cNvPr>
          <p:cNvSpPr txBox="1"/>
          <p:nvPr/>
        </p:nvSpPr>
        <p:spPr>
          <a:xfrm>
            <a:off x="115888" y="328773"/>
            <a:ext cx="118872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u="sng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贪婪匹配</a:t>
            </a:r>
            <a:endParaRPr lang="en-US" altLang="zh-CN" sz="3600" u="sng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3600" u="sng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200" b="0" i="0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当正则表达式中包含能接受重复的限定符时，通常的行为是（</a:t>
            </a:r>
            <a:r>
              <a:rPr lang="zh-CN" altLang="en-US" sz="3200" b="0" i="0" u="sng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在使整个表达式能得到匹配的前提下）匹配</a:t>
            </a:r>
            <a:r>
              <a:rPr lang="zh-CN" altLang="en-US" sz="3200" b="1" i="0" u="sng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尽可能多</a:t>
            </a:r>
            <a:r>
              <a:rPr lang="zh-CN" altLang="en-US" sz="3200" b="0" i="0" u="sng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的字符</a:t>
            </a:r>
            <a:r>
              <a:rPr lang="zh-CN" altLang="en-US" sz="3200" b="0" i="0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3200" b="0" i="0" dirty="0">
              <a:solidFill>
                <a:schemeClr val="bg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3200" b="0" i="0" dirty="0">
              <a:solidFill>
                <a:schemeClr val="bg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600" u="sng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懒惰匹配</a:t>
            </a:r>
            <a:endParaRPr lang="en-US" altLang="zh-CN" sz="3600" u="sng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3600" u="sng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200" b="0" i="0" u="sng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匹配任意数量的重复，但是在能使整个匹配成功的前提下使用最少的重复</a:t>
            </a:r>
            <a:endParaRPr lang="zh-CN" altLang="en-US" sz="3200" u="sng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3200" b="0" i="0" dirty="0">
              <a:solidFill>
                <a:schemeClr val="bg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3200" b="0" i="0" dirty="0">
              <a:solidFill>
                <a:schemeClr val="bg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66733FE-35B4-42AC-9E54-AF672339E640}"/>
              </a:ext>
            </a:extLst>
          </p:cNvPr>
          <p:cNvSpPr/>
          <p:nvPr/>
        </p:nvSpPr>
        <p:spPr>
          <a:xfrm>
            <a:off x="0" y="453565"/>
            <a:ext cx="12192000" cy="574807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D9533DB-75EA-400D-86DD-F51D4FC523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974" r="81126" b="60450"/>
          <a:stretch/>
        </p:blipFill>
        <p:spPr>
          <a:xfrm>
            <a:off x="351476" y="286399"/>
            <a:ext cx="5570028" cy="308387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1F47B40-8734-4A87-985E-F00DBB2991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524" r="81208" b="60899"/>
          <a:stretch/>
        </p:blipFill>
        <p:spPr>
          <a:xfrm>
            <a:off x="213492" y="3607312"/>
            <a:ext cx="5845996" cy="3250688"/>
          </a:xfrm>
          <a:prstGeom prst="rect">
            <a:avLst/>
          </a:prstGeom>
        </p:spPr>
      </p:pic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7E1FFB3A-B503-4163-B84B-A614576CFE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340202"/>
              </p:ext>
            </p:extLst>
          </p:nvPr>
        </p:nvGraphicFramePr>
        <p:xfrm>
          <a:off x="97500" y="1944099"/>
          <a:ext cx="12426352" cy="3101939"/>
        </p:xfrm>
        <a:graphic>
          <a:graphicData uri="http://schemas.openxmlformats.org/drawingml/2006/table">
            <a:tbl>
              <a:tblPr/>
              <a:tblGrid>
                <a:gridCol w="6213176">
                  <a:extLst>
                    <a:ext uri="{9D8B030D-6E8A-4147-A177-3AD203B41FA5}">
                      <a16:colId xmlns:a16="http://schemas.microsoft.com/office/drawing/2014/main" val="961771100"/>
                    </a:ext>
                  </a:extLst>
                </a:gridCol>
                <a:gridCol w="6213176">
                  <a:extLst>
                    <a:ext uri="{9D8B030D-6E8A-4147-A177-3AD203B41FA5}">
                      <a16:colId xmlns:a16="http://schemas.microsoft.com/office/drawing/2014/main" val="2482323520"/>
                    </a:ext>
                  </a:extLst>
                </a:gridCol>
              </a:tblGrid>
              <a:tr h="437933">
                <a:tc gridSpan="2">
                  <a:txBody>
                    <a:bodyPr/>
                    <a:lstStyle/>
                    <a:p>
                      <a:r>
                        <a:rPr lang="zh-CN" altLang="en-US" sz="2200" dirty="0"/>
                        <a:t>表</a:t>
                      </a:r>
                      <a:r>
                        <a:rPr lang="en-US" altLang="zh-CN" sz="2200" dirty="0"/>
                        <a:t>5.</a:t>
                      </a:r>
                      <a:r>
                        <a:rPr lang="zh-CN" altLang="en-US" sz="2200" dirty="0"/>
                        <a:t>懒惰限定符</a:t>
                      </a:r>
                    </a:p>
                  </a:txBody>
                  <a:tcPr marL="95984" marR="95984" marT="47992" marB="47992" anchor="ctr">
                    <a:solidFill>
                      <a:srgbClr val="EEEE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6090219"/>
                  </a:ext>
                </a:extLst>
              </a:tr>
              <a:tr h="444001">
                <a:tc>
                  <a:txBody>
                    <a:bodyPr/>
                    <a:lstStyle/>
                    <a:p>
                      <a:r>
                        <a:rPr lang="zh-CN" altLang="en-US" sz="2200">
                          <a:effectLst/>
                        </a:rPr>
                        <a:t>代码</a:t>
                      </a:r>
                      <a:r>
                        <a:rPr lang="en-US" altLang="zh-CN" sz="2200">
                          <a:effectLst/>
                        </a:rPr>
                        <a:t>/</a:t>
                      </a:r>
                      <a:r>
                        <a:rPr lang="zh-CN" altLang="en-US" sz="2200">
                          <a:effectLst/>
                        </a:rPr>
                        <a:t>语法</a:t>
                      </a:r>
                    </a:p>
                  </a:txBody>
                  <a:tcPr marL="108055" marR="108055" marT="54028" marB="54028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200">
                          <a:effectLst/>
                        </a:rPr>
                        <a:t>说明</a:t>
                      </a:r>
                    </a:p>
                  </a:txBody>
                  <a:tcPr marL="108055" marR="108055" marT="54028" marB="54028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172523"/>
                  </a:ext>
                </a:extLst>
              </a:tr>
              <a:tr h="444001">
                <a:tc>
                  <a:txBody>
                    <a:bodyPr/>
                    <a:lstStyle/>
                    <a:p>
                      <a:r>
                        <a:rPr lang="zh-CN" altLang="en-US" sz="2200">
                          <a:solidFill>
                            <a:srgbClr val="0000FF"/>
                          </a:solidFill>
                          <a:effectLst/>
                        </a:rPr>
                        <a:t>*</a:t>
                      </a:r>
                      <a:r>
                        <a:rPr lang="en-US" altLang="zh-CN" sz="2200">
                          <a:solidFill>
                            <a:srgbClr val="0000FF"/>
                          </a:solidFill>
                          <a:effectLst/>
                        </a:rPr>
                        <a:t>?</a:t>
                      </a:r>
                      <a:endParaRPr lang="zh-CN" altLang="en-US" sz="2200">
                        <a:effectLst/>
                      </a:endParaRPr>
                    </a:p>
                  </a:txBody>
                  <a:tcPr marL="108055" marR="108055" marT="54028" marB="54028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200" u="sng">
                          <a:effectLst/>
                        </a:rPr>
                        <a:t>重复任意次，但尽可能少重复</a:t>
                      </a:r>
                      <a:endParaRPr lang="zh-CN" altLang="en-US" sz="2200">
                        <a:effectLst/>
                      </a:endParaRPr>
                    </a:p>
                  </a:txBody>
                  <a:tcPr marL="108055" marR="108055" marT="54028" marB="54028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305028"/>
                  </a:ext>
                </a:extLst>
              </a:tr>
              <a:tr h="444001">
                <a:tc>
                  <a:txBody>
                    <a:bodyPr/>
                    <a:lstStyle/>
                    <a:p>
                      <a:r>
                        <a:rPr lang="en-US" altLang="zh-CN" sz="2200" dirty="0">
                          <a:solidFill>
                            <a:srgbClr val="0000FF"/>
                          </a:solidFill>
                          <a:effectLst/>
                        </a:rPr>
                        <a:t>+?</a:t>
                      </a:r>
                      <a:endParaRPr lang="zh-CN" altLang="en-US" sz="2200" dirty="0">
                        <a:effectLst/>
                      </a:endParaRPr>
                    </a:p>
                  </a:txBody>
                  <a:tcPr marL="108055" marR="108055" marT="54028" marB="54028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200" u="sng">
                          <a:effectLst/>
                        </a:rPr>
                        <a:t>重复</a:t>
                      </a:r>
                      <a:r>
                        <a:rPr lang="en-US" altLang="zh-CN" sz="2200" u="sng">
                          <a:effectLst/>
                        </a:rPr>
                        <a:t>1</a:t>
                      </a:r>
                      <a:r>
                        <a:rPr lang="zh-CN" altLang="en-US" sz="2200" u="sng">
                          <a:effectLst/>
                        </a:rPr>
                        <a:t>次或更多次，但尽可能少重复</a:t>
                      </a:r>
                      <a:endParaRPr lang="zh-CN" altLang="en-US" sz="2200">
                        <a:effectLst/>
                      </a:endParaRPr>
                    </a:p>
                  </a:txBody>
                  <a:tcPr marL="108055" marR="108055" marT="54028" marB="54028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65243"/>
                  </a:ext>
                </a:extLst>
              </a:tr>
              <a:tr h="444001">
                <a:tc>
                  <a:txBody>
                    <a:bodyPr/>
                    <a:lstStyle/>
                    <a:p>
                      <a:r>
                        <a:rPr lang="en-US" altLang="zh-CN" sz="2200">
                          <a:solidFill>
                            <a:srgbClr val="0000FF"/>
                          </a:solidFill>
                          <a:effectLst/>
                        </a:rPr>
                        <a:t>??</a:t>
                      </a:r>
                      <a:endParaRPr lang="zh-CN" altLang="en-US" sz="2200">
                        <a:effectLst/>
                      </a:endParaRPr>
                    </a:p>
                  </a:txBody>
                  <a:tcPr marL="108055" marR="108055" marT="54028" marB="54028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200" u="sng">
                          <a:effectLst/>
                        </a:rPr>
                        <a:t>重复</a:t>
                      </a:r>
                      <a:r>
                        <a:rPr lang="en-US" altLang="zh-CN" sz="2200" u="sng">
                          <a:effectLst/>
                        </a:rPr>
                        <a:t>0</a:t>
                      </a:r>
                      <a:r>
                        <a:rPr lang="zh-CN" altLang="en-US" sz="2200" u="sng">
                          <a:effectLst/>
                        </a:rPr>
                        <a:t>次或</a:t>
                      </a:r>
                      <a:r>
                        <a:rPr lang="en-US" altLang="zh-CN" sz="2200" u="sng">
                          <a:effectLst/>
                        </a:rPr>
                        <a:t>1</a:t>
                      </a:r>
                      <a:r>
                        <a:rPr lang="zh-CN" altLang="en-US" sz="2200" u="sng">
                          <a:effectLst/>
                        </a:rPr>
                        <a:t>次，但尽可能少重复</a:t>
                      </a:r>
                      <a:endParaRPr lang="zh-CN" altLang="en-US" sz="2200">
                        <a:effectLst/>
                      </a:endParaRPr>
                    </a:p>
                  </a:txBody>
                  <a:tcPr marL="108055" marR="108055" marT="54028" marB="54028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819996"/>
                  </a:ext>
                </a:extLst>
              </a:tr>
              <a:tr h="444001">
                <a:tc>
                  <a:txBody>
                    <a:bodyPr/>
                    <a:lstStyle/>
                    <a:p>
                      <a:r>
                        <a:rPr lang="en-US" sz="2200">
                          <a:solidFill>
                            <a:srgbClr val="0000FF"/>
                          </a:solidFill>
                          <a:effectLst/>
                        </a:rPr>
                        <a:t>{n,m}?</a:t>
                      </a:r>
                      <a:endParaRPr lang="en-US" sz="2200">
                        <a:effectLst/>
                      </a:endParaRPr>
                    </a:p>
                  </a:txBody>
                  <a:tcPr marL="108055" marR="108055" marT="54028" marB="54028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200" u="sng">
                          <a:effectLst/>
                        </a:rPr>
                        <a:t>重复</a:t>
                      </a:r>
                      <a:r>
                        <a:rPr lang="en-US" altLang="zh-CN" sz="2200" u="sng">
                          <a:effectLst/>
                        </a:rPr>
                        <a:t>n</a:t>
                      </a:r>
                      <a:r>
                        <a:rPr lang="zh-CN" altLang="en-US" sz="2200" u="sng">
                          <a:effectLst/>
                        </a:rPr>
                        <a:t>到</a:t>
                      </a:r>
                      <a:r>
                        <a:rPr lang="en-US" altLang="zh-CN" sz="2200" u="sng">
                          <a:effectLst/>
                        </a:rPr>
                        <a:t>m</a:t>
                      </a:r>
                      <a:r>
                        <a:rPr lang="zh-CN" altLang="en-US" sz="2200" u="sng">
                          <a:effectLst/>
                        </a:rPr>
                        <a:t>次，但尽可能少重复</a:t>
                      </a:r>
                      <a:endParaRPr lang="zh-CN" altLang="en-US" sz="2200">
                        <a:effectLst/>
                      </a:endParaRPr>
                    </a:p>
                  </a:txBody>
                  <a:tcPr marL="108055" marR="108055" marT="54028" marB="54028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341906"/>
                  </a:ext>
                </a:extLst>
              </a:tr>
              <a:tr h="444001">
                <a:tc>
                  <a:txBody>
                    <a:bodyPr/>
                    <a:lstStyle/>
                    <a:p>
                      <a:r>
                        <a:rPr lang="en-US" sz="2200">
                          <a:solidFill>
                            <a:srgbClr val="0000FF"/>
                          </a:solidFill>
                          <a:effectLst/>
                        </a:rPr>
                        <a:t>{n,}?</a:t>
                      </a:r>
                      <a:endParaRPr lang="en-US" sz="2200">
                        <a:effectLst/>
                      </a:endParaRPr>
                    </a:p>
                  </a:txBody>
                  <a:tcPr marL="108055" marR="108055" marT="54028" marB="54028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200" u="sng" dirty="0">
                          <a:effectLst/>
                        </a:rPr>
                        <a:t>重复</a:t>
                      </a:r>
                      <a:r>
                        <a:rPr lang="en-US" altLang="zh-CN" sz="2200" u="sng" dirty="0">
                          <a:effectLst/>
                        </a:rPr>
                        <a:t>n</a:t>
                      </a:r>
                      <a:r>
                        <a:rPr lang="zh-CN" altLang="en-US" sz="2200" u="sng" dirty="0">
                          <a:effectLst/>
                        </a:rPr>
                        <a:t>次以上，但尽可能少重复</a:t>
                      </a:r>
                      <a:endParaRPr lang="zh-CN" altLang="en-US" sz="2200" dirty="0">
                        <a:effectLst/>
                      </a:endParaRPr>
                    </a:p>
                  </a:txBody>
                  <a:tcPr marL="108055" marR="108055" marT="54028" marB="54028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1631073"/>
                  </a:ext>
                </a:extLst>
              </a:tr>
            </a:tbl>
          </a:graphicData>
        </a:graphic>
      </p:graphicFrame>
      <p:sp>
        <p:nvSpPr>
          <p:cNvPr id="9" name="Rectangle 1">
            <a:extLst>
              <a:ext uri="{FF2B5EF4-FFF2-40B4-BE49-F238E27FC236}">
                <a16:creationId xmlns:a16="http://schemas.microsoft.com/office/drawing/2014/main" id="{BA51F2D3-2C65-46B0-B60E-A3C49EBB7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704" y="231380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32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E5EC511F-1FA4-45C9-9677-9B3ECE9FF5F6}"/>
              </a:ext>
            </a:extLst>
          </p:cNvPr>
          <p:cNvSpPr txBox="1"/>
          <p:nvPr/>
        </p:nvSpPr>
        <p:spPr>
          <a:xfrm>
            <a:off x="914402" y="713064"/>
            <a:ext cx="3078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u="sng" dirty="0">
                <a:solidFill>
                  <a:schemeClr val="bg1"/>
                </a:solidFill>
                <a:latin typeface="Bahnschrift Light" panose="020B0502040204020203" pitchFamily="34" charset="0"/>
              </a:rPr>
              <a:t>Contents</a:t>
            </a:r>
            <a:endParaRPr lang="zh-CN" altLang="en-US" sz="4000" b="1" u="sng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F0BAE4E-D4E1-420B-90EB-E3B682F06A9D}"/>
              </a:ext>
            </a:extLst>
          </p:cNvPr>
          <p:cNvSpPr txBox="1"/>
          <p:nvPr/>
        </p:nvSpPr>
        <p:spPr>
          <a:xfrm>
            <a:off x="1015068" y="2105637"/>
            <a:ext cx="538573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4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简介</a:t>
            </a:r>
            <a:endParaRPr lang="en-US" altLang="zh-CN" sz="44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zh-CN" sz="44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4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基础语法</a:t>
            </a:r>
            <a:endParaRPr lang="en-US" altLang="zh-CN" sz="44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44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4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进阶表达</a:t>
            </a:r>
            <a:endParaRPr lang="en-US" altLang="zh-CN" sz="44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CN" sz="44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484363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678C76A-F419-460C-9AD2-39A773FF1F60}"/>
              </a:ext>
            </a:extLst>
          </p:cNvPr>
          <p:cNvSpPr txBox="1"/>
          <p:nvPr/>
        </p:nvSpPr>
        <p:spPr>
          <a:xfrm>
            <a:off x="403121" y="432619"/>
            <a:ext cx="1161189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u="sng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平衡组和递归匹配</a:t>
            </a:r>
            <a:endParaRPr lang="en-US" altLang="zh-CN" sz="3600" u="sng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3600" u="sng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	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当我们匹配嵌套表达式时，如（</a:t>
            </a:r>
            <a:r>
              <a:rPr lang="en-US" altLang="zh-CN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 + (6 + 9)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）时，使用贪婪匹配则会将最右端和最左端的（）进行匹配</a:t>
            </a:r>
            <a:endParaRPr lang="en-US" altLang="zh-CN" sz="3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3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	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而若“（”和“）”个数不相等时，则将匹配到不相等个数的“（”“）”（同理，懒惰模式也有这个问题）</a:t>
            </a:r>
            <a:endParaRPr lang="en-US" altLang="zh-CN" sz="3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3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	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即用以下方法进行正确的匹配</a:t>
            </a:r>
            <a:endParaRPr lang="en-US" altLang="zh-CN" sz="3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	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此时用</a:t>
            </a:r>
            <a:r>
              <a:rPr lang="en-US" altLang="zh-CN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&lt;&gt;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代替上面的（），与正则表达式中的（）区分，方便查看</a:t>
            </a:r>
          </a:p>
        </p:txBody>
      </p:sp>
    </p:spTree>
    <p:extLst>
      <p:ext uri="{BB962C8B-B14F-4D97-AF65-F5344CB8AC3E}">
        <p14:creationId xmlns:p14="http://schemas.microsoft.com/office/powerpoint/2010/main" val="2069700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076FE721-7BA1-4638-838D-ED4D93BA5727}"/>
              </a:ext>
            </a:extLst>
          </p:cNvPr>
          <p:cNvSpPr txBox="1"/>
          <p:nvPr/>
        </p:nvSpPr>
        <p:spPr>
          <a:xfrm>
            <a:off x="117986" y="366623"/>
            <a:ext cx="11720052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3600" b="0" i="0" u="sng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预备语法</a:t>
            </a:r>
            <a:endParaRPr lang="en-US" altLang="zh-CN" sz="3600" b="0" i="0" u="sng" dirty="0">
              <a:solidFill>
                <a:schemeClr val="bg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/>
            <a:endParaRPr lang="en-US" altLang="zh-CN" sz="3600" b="0" i="0" u="sng" dirty="0">
              <a:solidFill>
                <a:schemeClr val="bg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/>
            <a:r>
              <a:rPr lang="en-US" altLang="zh-CN" sz="3200" b="0" i="0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(?'group')</a:t>
            </a:r>
            <a:r>
              <a:rPr lang="zh-CN" altLang="en-US" sz="3200" b="0" i="0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 </a:t>
            </a:r>
            <a:r>
              <a:rPr lang="zh-CN" altLang="en-US" sz="3200" b="0" i="0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把捕获的内容命名为</a:t>
            </a:r>
            <a:r>
              <a:rPr lang="en-US" altLang="zh-CN" sz="3200" b="0" i="0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group,</a:t>
            </a:r>
            <a:r>
              <a:rPr lang="zh-CN" altLang="en-US" sz="3200" b="0" i="0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并压入</a:t>
            </a:r>
            <a:r>
              <a:rPr lang="zh-CN" altLang="en-US" sz="3200" b="1" i="0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堆栈</a:t>
            </a:r>
            <a:endParaRPr lang="en-US" altLang="zh-CN" sz="32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/>
            <a:endParaRPr lang="zh-CN" altLang="en-US" sz="3200" b="0" i="0" dirty="0">
              <a:solidFill>
                <a:schemeClr val="bg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/>
            <a:r>
              <a:rPr lang="en-US" altLang="zh-CN" sz="3200" b="0" i="0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(?'-group')</a:t>
            </a:r>
            <a:r>
              <a:rPr lang="zh-CN" altLang="en-US" sz="3200" b="0" i="0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 </a:t>
            </a:r>
            <a:r>
              <a:rPr lang="zh-CN" altLang="en-US" sz="3200" b="0" i="0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从堆栈上弹出最后压入堆栈的名为</a:t>
            </a:r>
            <a:r>
              <a:rPr lang="en-US" altLang="zh-CN" sz="3200" b="0" i="0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group</a:t>
            </a:r>
            <a:r>
              <a:rPr lang="zh-CN" altLang="en-US" sz="3200" b="0" i="0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的捕获内容，如果堆栈本来为空，则本分组的匹配失败</a:t>
            </a:r>
            <a:endParaRPr lang="en-US" altLang="zh-CN" sz="3200" b="0" i="0" dirty="0">
              <a:solidFill>
                <a:schemeClr val="bg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/>
            <a:endParaRPr lang="zh-CN" altLang="en-US" sz="3200" b="0" i="0" dirty="0">
              <a:solidFill>
                <a:schemeClr val="bg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/>
            <a:r>
              <a:rPr lang="en-US" altLang="zh-CN" sz="3200" b="0" i="0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(?(group)</a:t>
            </a:r>
            <a:r>
              <a:rPr lang="en-US" altLang="zh-CN" sz="3200" b="0" i="0" dirty="0" err="1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yes|no</a:t>
            </a:r>
            <a:r>
              <a:rPr lang="en-US" altLang="zh-CN" sz="3200" b="0" i="0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lang="zh-CN" altLang="en-US" sz="3200" b="0" i="0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 </a:t>
            </a:r>
            <a:r>
              <a:rPr lang="zh-CN" altLang="en-US" sz="3200" b="0" i="0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如果堆栈上存在以名为</a:t>
            </a:r>
            <a:r>
              <a:rPr lang="en-US" altLang="zh-CN" sz="3200" b="0" i="0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group</a:t>
            </a:r>
            <a:r>
              <a:rPr lang="zh-CN" altLang="en-US" sz="3200" b="0" i="0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的捕获内容的话，继续匹配</a:t>
            </a:r>
            <a:r>
              <a:rPr lang="en-US" altLang="zh-CN" sz="3200" b="0" i="0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yes</a:t>
            </a:r>
            <a:r>
              <a:rPr lang="zh-CN" altLang="en-US" sz="3200" b="0" i="0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部分的表达式，否则继续匹配</a:t>
            </a:r>
            <a:r>
              <a:rPr lang="en-US" altLang="zh-CN" sz="3200" b="0" i="0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no</a:t>
            </a:r>
            <a:r>
              <a:rPr lang="zh-CN" altLang="en-US" sz="3200" b="0" i="0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部分</a:t>
            </a:r>
            <a:endParaRPr lang="en-US" altLang="zh-CN" sz="3200" b="0" i="0" dirty="0">
              <a:solidFill>
                <a:schemeClr val="bg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/>
            <a:endParaRPr lang="zh-CN" altLang="en-US" sz="3200" b="0" i="0" dirty="0">
              <a:solidFill>
                <a:schemeClr val="bg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/>
            <a:r>
              <a:rPr lang="en-US" altLang="zh-CN" sz="3200" b="0" i="0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(?!)</a:t>
            </a:r>
            <a:r>
              <a:rPr lang="zh-CN" altLang="en-US" sz="3200" b="0" i="0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 </a:t>
            </a:r>
            <a:r>
              <a:rPr lang="zh-CN" altLang="en-US" sz="3200" b="0" i="0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零宽负向先行断言，由于没有后缀表达式，试图匹配总是失败</a:t>
            </a:r>
          </a:p>
        </p:txBody>
      </p:sp>
    </p:spTree>
    <p:extLst>
      <p:ext uri="{BB962C8B-B14F-4D97-AF65-F5344CB8AC3E}">
        <p14:creationId xmlns:p14="http://schemas.microsoft.com/office/powerpoint/2010/main" val="2941744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2B3F3D8-9835-490B-8DB4-8FB44A9D24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351" y="131920"/>
            <a:ext cx="14647606" cy="7355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&lt; 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			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#最外层的左括号</a:t>
            </a:r>
            <a:endParaRPr kumimoji="0" lang="en-US" altLang="zh-CN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 [^&lt;&gt;]* 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		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#它后面非括号的内容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endParaRPr kumimoji="0" lang="en-US" altLang="zh-CN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	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endParaRPr lang="en-US" altLang="zh-CN" sz="28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(?‘Open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’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&lt;) 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	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#左括号，压入"Open“</a:t>
            </a:r>
            <a:endParaRPr kumimoji="0" lang="en-US" altLang="zh-CN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 [^&lt;&gt;]* 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		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#左括号后面的内容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	 )+</a:t>
            </a:r>
            <a:endParaRPr kumimoji="0" lang="en-US" altLang="zh-CN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</a:t>
            </a:r>
            <a:r>
              <a:rPr lang="en-US" altLang="zh-CN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(?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‘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-Open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’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&gt;) 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	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#右括号，弹出一个"Open“</a:t>
            </a:r>
            <a:endParaRPr kumimoji="0" lang="en-US" altLang="zh-CN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 [^&lt;&gt;]* 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		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#右括号后面的内容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)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)*</a:t>
            </a:r>
            <a:endParaRPr kumimoji="0" lang="en-US" altLang="zh-CN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(?(Open)(?!))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 	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#最外层的右括号前检查 </a:t>
            </a:r>
            <a:endParaRPr kumimoji="0" lang="en-US" altLang="zh-CN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		    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#若还有未弹出的"Open"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则匹配失败 </a:t>
            </a:r>
            <a:endParaRPr kumimoji="0" lang="en-US" altLang="zh-CN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&gt; 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			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#最外层的右括号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791693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B9833AB4-9588-41DE-BF89-3E27CC545D95}"/>
              </a:ext>
            </a:extLst>
          </p:cNvPr>
          <p:cNvSpPr txBox="1"/>
          <p:nvPr/>
        </p:nvSpPr>
        <p:spPr>
          <a:xfrm>
            <a:off x="3708400" y="2682240"/>
            <a:ext cx="5618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Thank you!</a:t>
            </a:r>
            <a:endParaRPr lang="zh-CN" altLang="en-US" sz="7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34332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9D96A75-E81E-4423-8A48-47773D8C9775}"/>
              </a:ext>
            </a:extLst>
          </p:cNvPr>
          <p:cNvSpPr txBox="1"/>
          <p:nvPr/>
        </p:nvSpPr>
        <p:spPr>
          <a:xfrm>
            <a:off x="830510" y="540846"/>
            <a:ext cx="3011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u="sng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简介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0084666-2501-4A55-85EB-BA0D24807D5D}"/>
              </a:ext>
            </a:extLst>
          </p:cNvPr>
          <p:cNvSpPr txBox="1"/>
          <p:nvPr/>
        </p:nvSpPr>
        <p:spPr>
          <a:xfrm>
            <a:off x="604008" y="2250103"/>
            <a:ext cx="1093085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3200" u="sng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概念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en-US" sz="2800" b="0" i="0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描述了一种字符串匹配的模式，可以用来检查一个串是否含有某种子串、将匹配的子串做替换或者从某个串中取出符合某个条件的子串等</a:t>
            </a:r>
            <a:endParaRPr lang="en-US" altLang="zh-CN" sz="2800" b="0" i="0" dirty="0">
              <a:solidFill>
                <a:schemeClr val="bg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8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8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3200" u="sng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字符的定义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zh-CN" sz="2800" kern="100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是计算机软件处理文字时最基本的单位，可能是字母，数字，标点符号，空格，换行符，汉字等等</a:t>
            </a:r>
            <a:endParaRPr lang="zh-CN" altLang="zh-CN" sz="2000" kern="100" dirty="0">
              <a:solidFill>
                <a:schemeClr val="bg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sz="28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21667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730DCFD3-539D-4573-996D-F6748878B19E}"/>
              </a:ext>
            </a:extLst>
          </p:cNvPr>
          <p:cNvSpPr txBox="1"/>
          <p:nvPr/>
        </p:nvSpPr>
        <p:spPr>
          <a:xfrm>
            <a:off x="821931" y="746620"/>
            <a:ext cx="2692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u="sng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基础语法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159CC66-C4AD-4382-84BF-AD56AF15DCE6}"/>
              </a:ext>
            </a:extLst>
          </p:cNvPr>
          <p:cNvSpPr txBox="1"/>
          <p:nvPr/>
        </p:nvSpPr>
        <p:spPr>
          <a:xfrm>
            <a:off x="821931" y="2143432"/>
            <a:ext cx="5422265" cy="3967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36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限定符</a:t>
            </a:r>
            <a:endParaRPr lang="en-US" altLang="zh-CN" sz="3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36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“或”运算符</a:t>
            </a:r>
            <a:endParaRPr lang="en-US" altLang="zh-CN" sz="3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36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元字符</a:t>
            </a:r>
            <a:endParaRPr lang="en-US" altLang="zh-CN" sz="3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36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字符类</a:t>
            </a:r>
            <a:endParaRPr lang="en-US" altLang="zh-CN" sz="3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36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分支条件</a:t>
            </a:r>
            <a:endParaRPr lang="en-US" altLang="zh-CN" sz="3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36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分组</a:t>
            </a:r>
            <a:endParaRPr lang="en-US" altLang="zh-CN" sz="3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sz="3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9E0F74F-A98B-4DBB-98D5-8938F4967E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227" y="956343"/>
            <a:ext cx="7815634" cy="430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98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0811EA1-2701-4BB0-ADB2-BF08CDB4A729}"/>
              </a:ext>
            </a:extLst>
          </p:cNvPr>
          <p:cNvSpPr txBox="1"/>
          <p:nvPr/>
        </p:nvSpPr>
        <p:spPr>
          <a:xfrm>
            <a:off x="750814" y="456343"/>
            <a:ext cx="6752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u="sng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限定符</a:t>
            </a:r>
            <a:r>
              <a:rPr lang="zh-CN" altLang="en-US" sz="4000" u="sng" dirty="0">
                <a:solidFill>
                  <a:schemeClr val="bg1"/>
                </a:solidFill>
              </a:rPr>
              <a:t>（</a:t>
            </a:r>
            <a:r>
              <a:rPr lang="en-US" altLang="zh-CN" sz="4000" u="sng" dirty="0" err="1">
                <a:solidFill>
                  <a:schemeClr val="bg1"/>
                </a:solidFill>
                <a:latin typeface="Bahnschrift Light" panose="020B0502040204020203" pitchFamily="34" charset="0"/>
              </a:rPr>
              <a:t>quaritifiers</a:t>
            </a:r>
            <a:r>
              <a:rPr lang="zh-CN" altLang="en-US" sz="4000" u="sng" dirty="0">
                <a:solidFill>
                  <a:schemeClr val="bg1"/>
                </a:solidFill>
              </a:rPr>
              <a:t>）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3E39537-34F0-454D-A2ED-B55C04E751AF}"/>
              </a:ext>
            </a:extLst>
          </p:cNvPr>
          <p:cNvSpPr txBox="1"/>
          <p:nvPr/>
        </p:nvSpPr>
        <p:spPr>
          <a:xfrm>
            <a:off x="750814" y="1363831"/>
            <a:ext cx="9538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6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表示前面的单个字符出现的次数为</a:t>
            </a:r>
            <a:r>
              <a:rPr lang="en-US" altLang="zh-CN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或</a:t>
            </a:r>
            <a:r>
              <a:rPr lang="en-US" altLang="zh-CN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次</a:t>
            </a:r>
            <a:endParaRPr lang="en-US" altLang="zh-CN" sz="3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A475276-8D5C-4A4D-A165-27073F7C318F}"/>
              </a:ext>
            </a:extLst>
          </p:cNvPr>
          <p:cNvSpPr txBox="1"/>
          <p:nvPr/>
        </p:nvSpPr>
        <p:spPr>
          <a:xfrm>
            <a:off x="749938" y="2693299"/>
            <a:ext cx="73655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* 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匹配</a:t>
            </a:r>
            <a:r>
              <a:rPr lang="en-US" altLang="zh-CN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个或多个字符</a:t>
            </a:r>
            <a:endParaRPr lang="en-US" altLang="zh-CN" sz="3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32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5B864C5-4144-4342-A33D-A6E9B0D297FD}"/>
              </a:ext>
            </a:extLst>
          </p:cNvPr>
          <p:cNvSpPr txBox="1"/>
          <p:nvPr/>
        </p:nvSpPr>
        <p:spPr>
          <a:xfrm>
            <a:off x="629089" y="3429395"/>
            <a:ext cx="5847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{} 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指定出现的次数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2EF1E57-E8B8-4CEE-B564-55623BD1D05F}"/>
              </a:ext>
            </a:extLst>
          </p:cNvPr>
          <p:cNvSpPr txBox="1"/>
          <p:nvPr/>
        </p:nvSpPr>
        <p:spPr>
          <a:xfrm>
            <a:off x="750812" y="4478369"/>
            <a:ext cx="58471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{n} 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表示重复</a:t>
            </a:r>
            <a:r>
              <a:rPr lang="en-US" altLang="zh-CN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n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次</a:t>
            </a:r>
            <a:endParaRPr lang="en-US" altLang="zh-CN" sz="28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{n,</a:t>
            </a:r>
            <a:r>
              <a:rPr lang="zh-CN" altLang="en-US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m} 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表示重复</a:t>
            </a:r>
            <a:r>
              <a:rPr lang="en-US" altLang="zh-CN" sz="2800" dirty="0" err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n~m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次</a:t>
            </a:r>
            <a:endParaRPr lang="en-US" altLang="zh-CN" sz="28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{n, } 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表示重复</a:t>
            </a:r>
            <a:r>
              <a:rPr lang="en-US" altLang="zh-CN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&gt;=n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次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185A3B3-DF19-40EA-949D-66A5B5BC8A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44" y="1929902"/>
            <a:ext cx="4619625" cy="227647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C090EDD-738C-45F9-97FE-3D876DD2B5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060" y="2118721"/>
            <a:ext cx="4495800" cy="338137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94A9E39-5D24-4EC0-8CB5-5D20B4DE60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44" y="2706228"/>
            <a:ext cx="5114925" cy="36195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769C009D-1D4D-49C1-AFD5-18C4683D3FFD}"/>
              </a:ext>
            </a:extLst>
          </p:cNvPr>
          <p:cNvSpPr txBox="1"/>
          <p:nvPr/>
        </p:nvSpPr>
        <p:spPr>
          <a:xfrm>
            <a:off x="749938" y="2035367"/>
            <a:ext cx="6753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 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匹配出现一次以上的字符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91E9AFAA-BE8C-4869-A433-BD1C5DEFAA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060" y="3625992"/>
            <a:ext cx="4543425" cy="2962275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694EEF46-6D06-4312-8A89-74F36C6095CD}"/>
              </a:ext>
            </a:extLst>
          </p:cNvPr>
          <p:cNvSpPr/>
          <p:nvPr/>
        </p:nvSpPr>
        <p:spPr>
          <a:xfrm>
            <a:off x="7622809" y="109078"/>
            <a:ext cx="4377461" cy="23016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E05C284C-46B1-4BAB-BD80-67D6650DEF2B}"/>
              </a:ext>
            </a:extLst>
          </p:cNvPr>
          <p:cNvSpPr txBox="1"/>
          <p:nvPr/>
        </p:nvSpPr>
        <p:spPr>
          <a:xfrm>
            <a:off x="7762250" y="564065"/>
            <a:ext cx="41603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若针对字符串，即使用</a:t>
            </a:r>
            <a:r>
              <a:rPr lang="en-US" altLang="zh-CN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 )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将字符串括起来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C412FD1A-5DCF-41F2-8831-2E70B8EE72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386" y="1867504"/>
            <a:ext cx="6618346" cy="359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4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5" grpId="0"/>
      <p:bldP spid="16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CB45532-6659-4838-8A03-114DEA09B7BC}"/>
              </a:ext>
            </a:extLst>
          </p:cNvPr>
          <p:cNvSpPr txBox="1"/>
          <p:nvPr/>
        </p:nvSpPr>
        <p:spPr>
          <a:xfrm>
            <a:off x="472609" y="523982"/>
            <a:ext cx="106851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u="sng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字符类（</a:t>
            </a:r>
            <a:r>
              <a:rPr lang="en-US" altLang="zh-CN" sz="4000" u="sng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character classes</a:t>
            </a:r>
            <a:r>
              <a:rPr lang="zh-CN" altLang="en-US" sz="4000" u="sng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en-US" altLang="zh-CN" sz="4000" u="sng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4000" u="sng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[ ] 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匹配含有括号中字符的内容</a:t>
            </a:r>
            <a:endParaRPr lang="en-US" altLang="zh-CN" sz="3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3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3FE6BF5-0D66-476F-8374-D6AB1DF9CF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26" r="85421" b="58502"/>
          <a:stretch/>
        </p:blipFill>
        <p:spPr>
          <a:xfrm>
            <a:off x="6682511" y="2067279"/>
            <a:ext cx="5036880" cy="4425472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F5967198-A40A-4DC9-89A9-B84389A056E7}"/>
              </a:ext>
            </a:extLst>
          </p:cNvPr>
          <p:cNvSpPr txBox="1"/>
          <p:nvPr/>
        </p:nvSpPr>
        <p:spPr>
          <a:xfrm>
            <a:off x="472609" y="3028335"/>
            <a:ext cx="5555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[^]</a:t>
            </a:r>
            <a:r>
              <a:rPr lang="en-US" altLang="zh-CN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不匹配</a:t>
            </a:r>
            <a:r>
              <a:rPr lang="en-US" altLang="zh-CN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[]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中的内容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870D889-F68D-4BE5-A850-71AE1BD29A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075" r="88871" b="58701"/>
          <a:stretch/>
        </p:blipFill>
        <p:spPr>
          <a:xfrm>
            <a:off x="1367342" y="2031021"/>
            <a:ext cx="4364863" cy="446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56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3E1A2B80-C8C6-4A07-937F-AC7D67C30847}"/>
              </a:ext>
            </a:extLst>
          </p:cNvPr>
          <p:cNvSpPr txBox="1"/>
          <p:nvPr/>
        </p:nvSpPr>
        <p:spPr>
          <a:xfrm>
            <a:off x="545283" y="260059"/>
            <a:ext cx="9798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u="sng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元字符（</a:t>
            </a:r>
            <a:r>
              <a:rPr lang="en-US" altLang="zh-CN" sz="4000" u="sng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meta-characters</a:t>
            </a:r>
            <a:r>
              <a:rPr lang="zh-CN" altLang="en-US" sz="4000" u="sng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3C7B2E3-0176-41C1-AD08-069BF5CAE4CF}"/>
              </a:ext>
            </a:extLst>
          </p:cNvPr>
          <p:cNvSpPr txBox="1"/>
          <p:nvPr/>
        </p:nvSpPr>
        <p:spPr>
          <a:xfrm>
            <a:off x="427839" y="1276349"/>
            <a:ext cx="1109863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多以反斜杠开头</a:t>
            </a:r>
            <a:endParaRPr lang="en-US" altLang="zh-CN" sz="3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3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just"/>
            <a:r>
              <a:rPr lang="en-US" altLang="zh-CN" sz="3200" kern="100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\b </a:t>
            </a:r>
            <a:r>
              <a:rPr lang="zh-CN" altLang="zh-CN" sz="3200" kern="100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代表着单词的开头或结尾，也就是单词的分界处</a:t>
            </a:r>
            <a:endParaRPr lang="en-US" altLang="zh-CN" sz="3200" kern="100" dirty="0">
              <a:solidFill>
                <a:schemeClr val="bg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/>
            <a:endParaRPr lang="zh-CN" altLang="zh-CN" sz="3200" kern="100" dirty="0">
              <a:solidFill>
                <a:schemeClr val="bg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3200" kern="100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\d </a:t>
            </a:r>
            <a:r>
              <a:rPr lang="zh-CN" altLang="zh-CN" sz="3200" kern="100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匹配一位数字</a:t>
            </a:r>
            <a:endParaRPr lang="en-US" altLang="zh-CN" sz="3200" kern="100" dirty="0">
              <a:solidFill>
                <a:schemeClr val="bg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/>
            <a:endParaRPr lang="en-US" altLang="zh-CN" sz="3200" kern="100" dirty="0">
              <a:solidFill>
                <a:schemeClr val="bg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3200" kern="100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\s </a:t>
            </a:r>
            <a:r>
              <a:rPr lang="zh-CN" altLang="zh-CN" sz="3200" kern="100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匹配任意的空白符，包括空格，制表符</a:t>
            </a:r>
            <a:r>
              <a:rPr lang="en-US" altLang="zh-CN" sz="3200" kern="100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(Tab)</a:t>
            </a:r>
            <a:r>
              <a:rPr lang="zh-CN" altLang="zh-CN" sz="3200" kern="100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，换行符，</a:t>
            </a:r>
            <a:r>
              <a:rPr lang="en-US" altLang="zh-CN" sz="3200" kern="1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zh-CN" altLang="zh-CN" sz="3200" kern="100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中文全角空格等</a:t>
            </a:r>
            <a:endParaRPr lang="en-US" altLang="zh-CN" sz="3200" kern="100" dirty="0">
              <a:solidFill>
                <a:schemeClr val="bg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/>
            <a:endParaRPr lang="en-US" altLang="zh-CN" sz="3200" kern="100" dirty="0">
              <a:solidFill>
                <a:schemeClr val="bg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3200" kern="100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\w </a:t>
            </a:r>
            <a:r>
              <a:rPr lang="zh-CN" altLang="zh-CN" sz="3200" kern="100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匹配字母或数字或下划线或汉字等</a:t>
            </a:r>
          </a:p>
          <a:p>
            <a:endParaRPr lang="zh-CN" altLang="en-US" sz="3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7B6E658-AB11-4CFE-9758-07A67242BC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24" y="3084053"/>
            <a:ext cx="3413014" cy="351388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B8F49D7-E37C-4B41-A1B8-FCDFA825B7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413" y="3084053"/>
            <a:ext cx="4606312" cy="351388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5D750F7-2B59-4198-A536-D2365ACE5C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11" r="83950" b="55333"/>
          <a:stretch/>
        </p:blipFill>
        <p:spPr>
          <a:xfrm>
            <a:off x="7921215" y="3020705"/>
            <a:ext cx="3986784" cy="3640584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892E53B-2918-489B-BAB8-A2EF0F81AB4A}"/>
              </a:ext>
            </a:extLst>
          </p:cNvPr>
          <p:cNvSpPr/>
          <p:nvPr/>
        </p:nvSpPr>
        <p:spPr>
          <a:xfrm>
            <a:off x="4417887" y="1957661"/>
            <a:ext cx="7377096" cy="48802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BC3473F-4C01-4393-BF12-898BD22BE921}"/>
              </a:ext>
            </a:extLst>
          </p:cNvPr>
          <p:cNvSpPr txBox="1"/>
          <p:nvPr/>
        </p:nvSpPr>
        <p:spPr>
          <a:xfrm>
            <a:off x="5075433" y="2381836"/>
            <a:ext cx="62922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反义元字符</a:t>
            </a:r>
            <a:endParaRPr lang="en-US" altLang="zh-CN" sz="3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\B 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匹配非单词边界</a:t>
            </a:r>
            <a:endParaRPr lang="en-US" altLang="zh-CN" sz="3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just"/>
            <a:endParaRPr lang="zh-CN" altLang="zh-CN" sz="3200" kern="100" dirty="0">
              <a:solidFill>
                <a:schemeClr val="bg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3200" kern="100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\D </a:t>
            </a:r>
            <a:r>
              <a:rPr lang="zh-CN" altLang="zh-CN" sz="3200" kern="100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匹配</a:t>
            </a:r>
            <a:r>
              <a:rPr lang="zh-CN" altLang="en-US" sz="3200" kern="100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非</a:t>
            </a:r>
            <a:r>
              <a:rPr lang="zh-CN" altLang="zh-CN" sz="3200" kern="100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数字</a:t>
            </a:r>
            <a:r>
              <a:rPr lang="zh-CN" altLang="en-US" sz="3200" kern="100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字符</a:t>
            </a:r>
            <a:endParaRPr lang="en-US" altLang="zh-CN" sz="3200" kern="100" dirty="0">
              <a:solidFill>
                <a:schemeClr val="bg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/>
            <a:endParaRPr lang="en-US" altLang="zh-CN" sz="3200" kern="100" dirty="0">
              <a:solidFill>
                <a:schemeClr val="bg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3200" kern="100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\S </a:t>
            </a:r>
            <a:r>
              <a:rPr lang="zh-CN" altLang="zh-CN" sz="3200" kern="100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匹配</a:t>
            </a:r>
            <a:r>
              <a:rPr lang="zh-CN" altLang="en-US" sz="3200" kern="100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非空白字符</a:t>
            </a:r>
            <a:endParaRPr lang="en-US" altLang="zh-CN" sz="3200" kern="100" dirty="0">
              <a:solidFill>
                <a:schemeClr val="bg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/>
            <a:endParaRPr lang="en-US" altLang="zh-CN" sz="3200" kern="100" dirty="0">
              <a:solidFill>
                <a:schemeClr val="bg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3200" kern="100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\W </a:t>
            </a:r>
            <a:r>
              <a:rPr lang="zh-CN" altLang="zh-CN" sz="3200" kern="100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匹配</a:t>
            </a:r>
            <a:r>
              <a:rPr lang="zh-CN" altLang="en-US" sz="3200" kern="100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非单词字符</a:t>
            </a:r>
            <a:endParaRPr lang="zh-CN" altLang="en-US" sz="3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3200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3E52B66-DDE0-4712-9D0C-68CD777E677D}"/>
              </a:ext>
            </a:extLst>
          </p:cNvPr>
          <p:cNvSpPr/>
          <p:nvPr/>
        </p:nvSpPr>
        <p:spPr>
          <a:xfrm>
            <a:off x="4395212" y="1971679"/>
            <a:ext cx="7330389" cy="490033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AB490B2-005C-4FBE-B430-AEF42651BDD5}"/>
              </a:ext>
            </a:extLst>
          </p:cNvPr>
          <p:cNvSpPr txBox="1"/>
          <p:nvPr/>
        </p:nvSpPr>
        <p:spPr>
          <a:xfrm>
            <a:off x="4521680" y="2775649"/>
            <a:ext cx="739977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[0-9] 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相当于</a:t>
            </a:r>
            <a:r>
              <a:rPr lang="en-US" altLang="zh-CN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\d</a:t>
            </a:r>
          </a:p>
          <a:p>
            <a:endParaRPr lang="en-US" altLang="zh-CN" sz="3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3200" b="0" i="0" dirty="0">
              <a:solidFill>
                <a:schemeClr val="bg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3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3200" b="0" i="0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[a-z0-9A-Z_]</a:t>
            </a:r>
          </a:p>
          <a:p>
            <a:r>
              <a:rPr lang="zh-CN" altLang="en-US" sz="3200" b="0" i="0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也完全等同于</a:t>
            </a:r>
            <a:r>
              <a:rPr lang="en-US" altLang="zh-CN" sz="3200" b="0" i="0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\w</a:t>
            </a:r>
            <a:r>
              <a:rPr lang="zh-CN" altLang="en-US" sz="3200" b="0" i="0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（如果只考虑英文的话）</a:t>
            </a:r>
            <a:endParaRPr lang="zh-CN" altLang="en-US" sz="3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32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5ABE2D2-C16F-4D42-AC8E-F14888CF3503}"/>
              </a:ext>
            </a:extLst>
          </p:cNvPr>
          <p:cNvSpPr/>
          <p:nvPr/>
        </p:nvSpPr>
        <p:spPr>
          <a:xfrm>
            <a:off x="4414018" y="1988745"/>
            <a:ext cx="7346274" cy="490033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FB59D52-8C40-40D0-9A19-DB9B0853DF4C}"/>
              </a:ext>
            </a:extLst>
          </p:cNvPr>
          <p:cNvSpPr txBox="1"/>
          <p:nvPr/>
        </p:nvSpPr>
        <p:spPr>
          <a:xfrm>
            <a:off x="5382380" y="2599052"/>
            <a:ext cx="513252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\n  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匹配换行符</a:t>
            </a:r>
            <a:endParaRPr lang="en-US" altLang="zh-CN" sz="3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3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\r  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匹配回车符</a:t>
            </a:r>
            <a:endParaRPr lang="en-US" altLang="zh-CN" sz="3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3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\t  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匹配</a:t>
            </a:r>
            <a:r>
              <a:rPr lang="en-US" altLang="zh-CN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tab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键</a:t>
            </a:r>
            <a:endParaRPr lang="en-US" altLang="zh-CN" sz="3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3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\v  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匹配垂直制表符</a:t>
            </a:r>
            <a:endParaRPr lang="en-US" altLang="zh-CN" sz="3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1842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3" grpId="1" animBg="1"/>
      <p:bldP spid="14" grpId="0"/>
      <p:bldP spid="14" grpId="1"/>
      <p:bldP spid="4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E394374D-9954-430D-9D1F-83AFA009CC29}"/>
              </a:ext>
            </a:extLst>
          </p:cNvPr>
          <p:cNvSpPr txBox="1"/>
          <p:nvPr/>
        </p:nvSpPr>
        <p:spPr>
          <a:xfrm>
            <a:off x="349321" y="503433"/>
            <a:ext cx="1122965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^ </a:t>
            </a:r>
            <a:r>
              <a:rPr lang="zh-CN" altLang="zh-CN" sz="3200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匹配你要用来查找的字符串的开头</a:t>
            </a:r>
            <a:endParaRPr lang="en-US" altLang="zh-CN" sz="3200" dirty="0">
              <a:solidFill>
                <a:schemeClr val="bg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endParaRPr lang="en-US" altLang="zh-CN" sz="3200" dirty="0">
              <a:solidFill>
                <a:schemeClr val="bg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3200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$ </a:t>
            </a:r>
            <a:r>
              <a:rPr lang="zh-CN" altLang="zh-CN" sz="3200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匹配结尾</a:t>
            </a:r>
            <a:endParaRPr lang="en-US" altLang="zh-CN" sz="3200" dirty="0">
              <a:solidFill>
                <a:schemeClr val="bg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endParaRPr lang="en-US" altLang="zh-CN" sz="3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lang="en-US" altLang="zh-CN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匹配任意字符</a:t>
            </a:r>
            <a:endParaRPr lang="en-US" altLang="zh-CN" sz="3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endParaRPr lang="en-US" altLang="zh-CN" sz="3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字符的转义：即单纯表示 </a:t>
            </a:r>
            <a:r>
              <a:rPr lang="en-US" altLang="zh-CN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 $  ^ ( ) \</a:t>
            </a:r>
            <a:r>
              <a:rPr lang="en-US" altLang="zh-CN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,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在前面加 </a:t>
            </a:r>
            <a:r>
              <a:rPr lang="en-US" altLang="zh-CN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\</a:t>
            </a:r>
            <a:endParaRPr lang="zh-CN" altLang="en-US" sz="3200" dirty="0">
              <a:solidFill>
                <a:schemeClr val="accent6">
                  <a:lumMod val="40000"/>
                  <a:lumOff val="6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5A9EE8A-E71F-42BF-B531-4545F6EE92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74" r="86770" b="55056"/>
          <a:stretch/>
        </p:blipFill>
        <p:spPr>
          <a:xfrm>
            <a:off x="8366423" y="533921"/>
            <a:ext cx="3517188" cy="3629202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E1537CB1-BA11-44E9-96F9-FE9082C479BA}"/>
              </a:ext>
            </a:extLst>
          </p:cNvPr>
          <p:cNvSpPr/>
          <p:nvPr/>
        </p:nvSpPr>
        <p:spPr>
          <a:xfrm>
            <a:off x="409253" y="359046"/>
            <a:ext cx="8032547" cy="503433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56EA39F-0C2B-4E7D-8123-6ECB9BD3199A}"/>
              </a:ext>
            </a:extLst>
          </p:cNvPr>
          <p:cNvSpPr txBox="1"/>
          <p:nvPr/>
        </p:nvSpPr>
        <p:spPr>
          <a:xfrm>
            <a:off x="1387009" y="1442151"/>
            <a:ext cx="54144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右边的表达式可匹配以下几种格式的电话号码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E445B3B-9C22-418E-8BB9-E26D04EEE17D}"/>
              </a:ext>
            </a:extLst>
          </p:cNvPr>
          <p:cNvSpPr txBox="1"/>
          <p:nvPr/>
        </p:nvSpPr>
        <p:spPr>
          <a:xfrm>
            <a:off x="1387009" y="2876215"/>
            <a:ext cx="62877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但是，同时它也可以匹配下面几个不正规的电话号码</a:t>
            </a:r>
            <a:endParaRPr lang="en-US" altLang="zh-CN" sz="3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7BC645B-09E7-46DD-9FA9-124C4C143B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75" r="88202" b="44719"/>
          <a:stretch/>
        </p:blipFill>
        <p:spPr>
          <a:xfrm>
            <a:off x="8366423" y="247877"/>
            <a:ext cx="3741538" cy="6333894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07D84A61-540F-46F8-B44B-A9B03574A994}"/>
              </a:ext>
            </a:extLst>
          </p:cNvPr>
          <p:cNvSpPr txBox="1"/>
          <p:nvPr/>
        </p:nvSpPr>
        <p:spPr>
          <a:xfrm>
            <a:off x="2178121" y="711182"/>
            <a:ext cx="3256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zh-CN" altLang="en-US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匹配电话号码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2E455825-2401-47BD-9C19-9EA979714B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56" r="79944" b="59364"/>
          <a:stretch/>
        </p:blipFill>
        <p:spPr>
          <a:xfrm>
            <a:off x="405696" y="424387"/>
            <a:ext cx="4943684" cy="267309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9B74A682-2CA2-4A44-922B-B235A1286D3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62" r="81053" b="59559"/>
          <a:stretch/>
        </p:blipFill>
        <p:spPr>
          <a:xfrm>
            <a:off x="408185" y="3429735"/>
            <a:ext cx="5110004" cy="292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37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E04B7A5-B829-48EF-9990-0D977E9631C9}"/>
              </a:ext>
            </a:extLst>
          </p:cNvPr>
          <p:cNvSpPr txBox="1"/>
          <p:nvPr/>
        </p:nvSpPr>
        <p:spPr>
          <a:xfrm>
            <a:off x="393290" y="462116"/>
            <a:ext cx="8780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u="sng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“或”运算符（</a:t>
            </a:r>
            <a:r>
              <a:rPr lang="en-US" altLang="zh-CN" sz="4000" u="sng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OR operator</a:t>
            </a:r>
            <a:r>
              <a:rPr lang="zh-CN" altLang="en-US" sz="4000" u="sng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D8F3B7E-001B-4E16-973A-8B2D2F037BE9}"/>
              </a:ext>
            </a:extLst>
          </p:cNvPr>
          <p:cNvSpPr txBox="1"/>
          <p:nvPr/>
        </p:nvSpPr>
        <p:spPr>
          <a:xfrm>
            <a:off x="599767" y="1730477"/>
            <a:ext cx="7836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| 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选择关系，任满足其一即可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ED391D2-EF18-4CA4-BB64-298C71EFA6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9111"/>
            <a:ext cx="5788898" cy="454274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5716CB1-96BE-4B6D-A9DA-74D554548A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305" y="2389111"/>
            <a:ext cx="6533973" cy="4468889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0DB53484-ECFF-4D8A-8A02-2B51FAA5E8B2}"/>
              </a:ext>
            </a:extLst>
          </p:cNvPr>
          <p:cNvSpPr/>
          <p:nvPr/>
        </p:nvSpPr>
        <p:spPr>
          <a:xfrm>
            <a:off x="8915431" y="155468"/>
            <a:ext cx="3045698" cy="21336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7AC62D7-B7E6-4B35-8500-9E0FB1A05A3B}"/>
              </a:ext>
            </a:extLst>
          </p:cNvPr>
          <p:cNvSpPr txBox="1"/>
          <p:nvPr/>
        </p:nvSpPr>
        <p:spPr>
          <a:xfrm>
            <a:off x="9173496" y="530148"/>
            <a:ext cx="26202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注意空格的匹配</a:t>
            </a:r>
          </a:p>
        </p:txBody>
      </p:sp>
    </p:spTree>
    <p:extLst>
      <p:ext uri="{BB962C8B-B14F-4D97-AF65-F5344CB8AC3E}">
        <p14:creationId xmlns:p14="http://schemas.microsoft.com/office/powerpoint/2010/main" val="361357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</TotalTime>
  <Words>1344</Words>
  <Application>Microsoft Office PowerPoint</Application>
  <PresentationFormat>宽屏</PresentationFormat>
  <Paragraphs>225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1" baseType="lpstr">
      <vt:lpstr>等线</vt:lpstr>
      <vt:lpstr>等线 Light</vt:lpstr>
      <vt:lpstr>黑体</vt:lpstr>
      <vt:lpstr>微软雅黑</vt:lpstr>
      <vt:lpstr>Arial</vt:lpstr>
      <vt:lpstr>Bahnschrift Light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qq627936779@outlook.com</dc:creator>
  <cp:lastModifiedBy>qq627936779@outlook.com</cp:lastModifiedBy>
  <cp:revision>30</cp:revision>
  <dcterms:created xsi:type="dcterms:W3CDTF">2021-11-07T12:04:46Z</dcterms:created>
  <dcterms:modified xsi:type="dcterms:W3CDTF">2021-11-14T13:44:44Z</dcterms:modified>
</cp:coreProperties>
</file>