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40"/>
  </p:notesMasterIdLst>
  <p:sldIdLst>
    <p:sldId id="256" r:id="rId2"/>
    <p:sldId id="278" r:id="rId3"/>
    <p:sldId id="282" r:id="rId4"/>
    <p:sldId id="280" r:id="rId5"/>
    <p:sldId id="279" r:id="rId6"/>
    <p:sldId id="297" r:id="rId7"/>
    <p:sldId id="298" r:id="rId8"/>
    <p:sldId id="301" r:id="rId9"/>
    <p:sldId id="283" r:id="rId10"/>
    <p:sldId id="321" r:id="rId11"/>
    <p:sldId id="320" r:id="rId12"/>
    <p:sldId id="299" r:id="rId13"/>
    <p:sldId id="285" r:id="rId14"/>
    <p:sldId id="286" r:id="rId15"/>
    <p:sldId id="287" r:id="rId16"/>
    <p:sldId id="305" r:id="rId17"/>
    <p:sldId id="306" r:id="rId18"/>
    <p:sldId id="322" r:id="rId19"/>
    <p:sldId id="323" r:id="rId20"/>
    <p:sldId id="310" r:id="rId21"/>
    <p:sldId id="288" r:id="rId22"/>
    <p:sldId id="325" r:id="rId23"/>
    <p:sldId id="311" r:id="rId24"/>
    <p:sldId id="290" r:id="rId25"/>
    <p:sldId id="308" r:id="rId26"/>
    <p:sldId id="291" r:id="rId27"/>
    <p:sldId id="324" r:id="rId28"/>
    <p:sldId id="316" r:id="rId29"/>
    <p:sldId id="292" r:id="rId30"/>
    <p:sldId id="317" r:id="rId31"/>
    <p:sldId id="307" r:id="rId32"/>
    <p:sldId id="319" r:id="rId33"/>
    <p:sldId id="284" r:id="rId34"/>
    <p:sldId id="302" r:id="rId35"/>
    <p:sldId id="303" r:id="rId36"/>
    <p:sldId id="304" r:id="rId37"/>
    <p:sldId id="295" r:id="rId38"/>
    <p:sldId id="296" r:id="rId3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663300"/>
    <a:srgbClr val="9966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38" autoAdjust="0"/>
  </p:normalViewPr>
  <p:slideViewPr>
    <p:cSldViewPr>
      <p:cViewPr varScale="1">
        <p:scale>
          <a:sx n="52" d="100"/>
          <a:sy n="52" d="100"/>
        </p:scale>
        <p:origin x="678" y="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86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/>
              <a:t>Click to edit Master text styles</a:t>
            </a:r>
          </a:p>
          <a:p>
            <a:pPr lvl="1"/>
            <a:r>
              <a:rPr lang="zh-CN" altLang="zh-CN" noProof="0"/>
              <a:t>Second level</a:t>
            </a:r>
          </a:p>
          <a:p>
            <a:pPr lvl="2"/>
            <a:r>
              <a:rPr lang="zh-CN" altLang="zh-CN" noProof="0"/>
              <a:t>Third level</a:t>
            </a:r>
          </a:p>
          <a:p>
            <a:pPr lvl="3"/>
            <a:r>
              <a:rPr lang="zh-CN" altLang="zh-CN" noProof="0"/>
              <a:t>Fourth level</a:t>
            </a:r>
          </a:p>
          <a:p>
            <a:pPr lvl="4"/>
            <a:r>
              <a:rPr lang="zh-CN" altLang="zh-CN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43C0F8-CEC5-4F70-B31D-A56791713CC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28758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有限维空间与数量关系的</a:t>
            </a:r>
            <a:r>
              <a:rPr lang="zh-CN" altLang="en-US" sz="1200" b="0" i="0" kern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强有力工具</a:t>
            </a:r>
            <a:endParaRPr lang="en-US" altLang="zh-CN" sz="1200" b="0" i="0" kern="1200"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+mn-cs"/>
            </a:endParaRPr>
          </a:p>
          <a:p>
            <a:endParaRPr lang="en-US" altLang="zh-CN" sz="1200" b="0" i="0" kern="1200" dirty="0"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数字图像处理、计算机图形学、计算几何学、人工智能、网络通信、以及一般的算法设计和分析等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626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02520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舒尔补的秩如果不满，</a:t>
            </a:r>
            <a:r>
              <a:rPr lang="en-US" altLang="zh-CN" dirty="0"/>
              <a:t>A</a:t>
            </a:r>
            <a:r>
              <a:rPr lang="zh-CN" altLang="en-US" dirty="0"/>
              <a:t>的秩也一定不满，</a:t>
            </a:r>
            <a:r>
              <a:rPr lang="en-US" altLang="zh-CN" dirty="0"/>
              <a:t>A</a:t>
            </a:r>
            <a:r>
              <a:rPr lang="zh-CN" altLang="en-US" dirty="0"/>
              <a:t>一定不是非奇异的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67635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</a:t>
            </a:r>
            <a:r>
              <a:rPr lang="zh-CN" altLang="en-US" dirty="0"/>
              <a:t>矩阵中的对角线以下元素的值，本质上就是高斯消元法消元时使用的“倍数”，其中涉及到了除法，导致可能的溢出，以及容易被忽略的“大误差”：数值稳定性问题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2355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可以控制对角线来控制“尾递归”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2788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高斯消去法</a:t>
            </a:r>
            <a:endParaRPr lang="en-US" altLang="zh-CN" dirty="0"/>
          </a:p>
          <a:p>
            <a:r>
              <a:rPr lang="zh-CN" altLang="en-US" dirty="0"/>
              <a:t>计算“递归一次后”的“待递归舒尔补”</a:t>
            </a:r>
            <a:endParaRPr lang="en-US" altLang="zh-CN" dirty="0"/>
          </a:p>
          <a:p>
            <a:r>
              <a:rPr lang="zh-CN" altLang="en-US" dirty="0"/>
              <a:t>控制对角线，用循环实现递归的！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20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316399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高斯消去法</a:t>
            </a:r>
            <a:endParaRPr lang="en-US" altLang="zh-CN" dirty="0"/>
          </a:p>
          <a:p>
            <a:r>
              <a:rPr lang="zh-CN" altLang="en-US" dirty="0"/>
              <a:t>控制对角线，用循环实现递归的！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81890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u</a:t>
            </a:r>
            <a:r>
              <a:rPr lang="en-US" altLang="zh-CN" baseline="-25000" dirty="0" err="1"/>
              <a:t>kk</a:t>
            </a:r>
            <a:r>
              <a:rPr lang="zh-CN" altLang="en-US" dirty="0"/>
              <a:t>不能为</a:t>
            </a:r>
            <a:r>
              <a:rPr lang="en-US" altLang="zh-CN" dirty="0"/>
              <a:t>0</a:t>
            </a:r>
            <a:r>
              <a:rPr lang="zh-CN" altLang="en-US" dirty="0"/>
              <a:t>，考虑到数值稳定性，</a:t>
            </a:r>
            <a:r>
              <a:rPr lang="en-US" altLang="zh-CN" dirty="0" err="1"/>
              <a:t>u</a:t>
            </a:r>
            <a:r>
              <a:rPr lang="en-US" altLang="zh-CN" baseline="-25000" dirty="0" err="1"/>
              <a:t>kk</a:t>
            </a:r>
            <a:r>
              <a:rPr lang="zh-CN" altLang="en-US" dirty="0"/>
              <a:t>不能太小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538448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确保不会选择</a:t>
            </a:r>
            <a:r>
              <a:rPr lang="en-US" altLang="zh-CN" dirty="0"/>
              <a:t>0</a:t>
            </a:r>
            <a:r>
              <a:rPr lang="zh-CN" altLang="en-US" dirty="0"/>
              <a:t>为被除数或者一个非常小的数为被除数</a:t>
            </a:r>
            <a:endParaRPr lang="en-US" altLang="zh-CN" dirty="0"/>
          </a:p>
          <a:p>
            <a:r>
              <a:rPr lang="zh-CN" altLang="en-US" dirty="0"/>
              <a:t>如果在某列中找不到非</a:t>
            </a:r>
            <a:r>
              <a:rPr lang="en-US" altLang="zh-CN" dirty="0"/>
              <a:t>0</a:t>
            </a:r>
            <a:r>
              <a:rPr lang="zh-CN" altLang="en-US" dirty="0"/>
              <a:t>元素，在该次递归运算中，矩阵就不再是非奇异的，会导致此次递归前的</a:t>
            </a:r>
            <a:r>
              <a:rPr lang="en-US" altLang="zh-CN" dirty="0"/>
              <a:t>k+1</a:t>
            </a:r>
            <a:r>
              <a:rPr lang="zh-CN" altLang="en-US" dirty="0"/>
              <a:t>矩阵奇异，</a:t>
            </a:r>
            <a:r>
              <a:rPr lang="en-US" altLang="zh-CN" dirty="0"/>
              <a:t>……</a:t>
            </a:r>
            <a:r>
              <a:rPr lang="zh-CN" altLang="en-US" dirty="0"/>
              <a:t>最终导致</a:t>
            </a:r>
            <a:r>
              <a:rPr lang="en-US" altLang="zh-CN" dirty="0"/>
              <a:t>A</a:t>
            </a:r>
            <a:r>
              <a:rPr lang="zh-CN" altLang="en-US" dirty="0"/>
              <a:t>奇异。有矛盾。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567340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21560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Q</a:t>
            </a:r>
            <a:r>
              <a:rPr lang="zh-CN" altLang="en-US" dirty="0"/>
              <a:t>：第一行的第</a:t>
            </a:r>
            <a:r>
              <a:rPr lang="en-US" altLang="zh-CN" dirty="0"/>
              <a:t>k</a:t>
            </a:r>
            <a:r>
              <a:rPr lang="zh-CN" altLang="en-US" dirty="0"/>
              <a:t>列为</a:t>
            </a:r>
            <a:r>
              <a:rPr lang="en-US" altLang="zh-CN" dirty="0"/>
              <a:t>1</a:t>
            </a:r>
            <a:r>
              <a:rPr lang="zh-CN" altLang="en-US" dirty="0"/>
              <a:t>，第一列的第</a:t>
            </a:r>
            <a:r>
              <a:rPr lang="en-US" altLang="zh-CN" dirty="0"/>
              <a:t>k</a:t>
            </a:r>
            <a:r>
              <a:rPr lang="zh-CN" altLang="en-US" dirty="0"/>
              <a:t>行为</a:t>
            </a:r>
            <a:r>
              <a:rPr lang="en-US" altLang="zh-CN" dirty="0"/>
              <a:t>1</a:t>
            </a:r>
            <a:r>
              <a:rPr lang="zh-CN" altLang="en-US" dirty="0"/>
              <a:t>，其它主对角线元素（除</a:t>
            </a:r>
            <a:r>
              <a:rPr lang="en-US" altLang="zh-CN" dirty="0"/>
              <a:t>1,1</a:t>
            </a:r>
            <a:r>
              <a:rPr lang="zh-CN" altLang="en-US" dirty="0"/>
              <a:t>和</a:t>
            </a:r>
            <a:r>
              <a:rPr lang="en-US" altLang="zh-CN" dirty="0" err="1"/>
              <a:t>k,k</a:t>
            </a:r>
            <a:r>
              <a:rPr lang="zh-CN" altLang="en-US" dirty="0"/>
              <a:t>外）为</a:t>
            </a:r>
            <a:r>
              <a:rPr lang="en-US" altLang="zh-CN" dirty="0"/>
              <a:t>1.</a:t>
            </a:r>
            <a:r>
              <a:rPr lang="zh-CN" altLang="en-US" dirty="0"/>
              <a:t>其它为</a:t>
            </a:r>
            <a:r>
              <a:rPr lang="en-US" altLang="zh-CN" dirty="0"/>
              <a:t>0</a:t>
            </a:r>
          </a:p>
          <a:p>
            <a:endParaRPr lang="en-US" altLang="zh-CN" dirty="0"/>
          </a:p>
          <a:p>
            <a:r>
              <a:rPr lang="zh-CN" altLang="en-US" dirty="0"/>
              <a:t>我们需要将</a:t>
            </a:r>
            <a:r>
              <a:rPr lang="en-US" altLang="zh-CN" dirty="0"/>
              <a:t>P’</a:t>
            </a:r>
            <a:r>
              <a:rPr lang="zh-CN" altLang="en-US" dirty="0"/>
              <a:t>和</a:t>
            </a:r>
            <a:r>
              <a:rPr lang="en-US" altLang="zh-CN" dirty="0"/>
              <a:t>Q</a:t>
            </a:r>
            <a:r>
              <a:rPr lang="zh-CN" altLang="en-US" dirty="0"/>
              <a:t>综合起来！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0659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Cramer’s rule:</a:t>
            </a:r>
            <a:r>
              <a:rPr lang="zh-CN" altLang="en-US" dirty="0"/>
              <a:t>如果线性方程组的系数行列式不为</a:t>
            </a:r>
            <a:r>
              <a:rPr lang="en-US" altLang="zh-CN" dirty="0"/>
              <a:t>0</a:t>
            </a:r>
            <a:r>
              <a:rPr lang="zh-CN" altLang="en-US" dirty="0"/>
              <a:t>，方程有唯一解。</a:t>
            </a:r>
            <a:endParaRPr lang="en-US" altLang="zh-CN" dirty="0"/>
          </a:p>
          <a:p>
            <a:r>
              <a:rPr lang="zh-CN" altLang="en-US" dirty="0"/>
              <a:t>系数方阵的逆：伴随矩阵处以系数行列式的值</a:t>
            </a:r>
            <a:endParaRPr lang="en-US" altLang="zh-CN" dirty="0"/>
          </a:p>
          <a:p>
            <a:r>
              <a:rPr lang="zh-CN" altLang="en-US" dirty="0"/>
              <a:t>伴随矩阵：代数余子式矩阵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6306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Q</a:t>
            </a:r>
            <a:r>
              <a:rPr lang="zh-CN" altLang="en-US" dirty="0"/>
              <a:t>：第一行的第</a:t>
            </a:r>
            <a:r>
              <a:rPr lang="en-US" altLang="zh-CN" dirty="0"/>
              <a:t>k</a:t>
            </a:r>
            <a:r>
              <a:rPr lang="zh-CN" altLang="en-US" dirty="0"/>
              <a:t>列为</a:t>
            </a:r>
            <a:r>
              <a:rPr lang="en-US" altLang="zh-CN" dirty="0"/>
              <a:t>1</a:t>
            </a:r>
            <a:r>
              <a:rPr lang="zh-CN" altLang="en-US" dirty="0"/>
              <a:t>，第一列的第</a:t>
            </a:r>
            <a:r>
              <a:rPr lang="en-US" altLang="zh-CN" dirty="0"/>
              <a:t>k</a:t>
            </a:r>
            <a:r>
              <a:rPr lang="zh-CN" altLang="en-US" dirty="0"/>
              <a:t>行为</a:t>
            </a:r>
            <a:r>
              <a:rPr lang="en-US" altLang="zh-CN" dirty="0"/>
              <a:t>1</a:t>
            </a:r>
            <a:r>
              <a:rPr lang="zh-CN" altLang="en-US" dirty="0"/>
              <a:t>，其它主对角线元素（除</a:t>
            </a:r>
            <a:r>
              <a:rPr lang="en-US" altLang="zh-CN" dirty="0"/>
              <a:t>1,1</a:t>
            </a:r>
            <a:r>
              <a:rPr lang="zh-CN" altLang="en-US" dirty="0"/>
              <a:t>和</a:t>
            </a:r>
            <a:r>
              <a:rPr lang="en-US" altLang="zh-CN" dirty="0" err="1"/>
              <a:t>k,k</a:t>
            </a:r>
            <a:r>
              <a:rPr lang="zh-CN" altLang="en-US" dirty="0"/>
              <a:t>外）为</a:t>
            </a:r>
            <a:r>
              <a:rPr lang="en-US" altLang="zh-CN" dirty="0"/>
              <a:t>1.</a:t>
            </a:r>
            <a:r>
              <a:rPr lang="zh-CN" altLang="en-US" dirty="0"/>
              <a:t>其它为</a:t>
            </a:r>
            <a:r>
              <a:rPr lang="en-US" altLang="zh-CN" dirty="0"/>
              <a:t>0</a:t>
            </a:r>
          </a:p>
          <a:p>
            <a:endParaRPr lang="en-US" altLang="zh-CN" dirty="0"/>
          </a:p>
          <a:p>
            <a:r>
              <a:rPr lang="zh-CN" altLang="en-US" dirty="0"/>
              <a:t>我们需要将</a:t>
            </a:r>
            <a:r>
              <a:rPr lang="en-US" altLang="zh-CN" dirty="0"/>
              <a:t>P’</a:t>
            </a:r>
            <a:r>
              <a:rPr lang="zh-CN" altLang="en-US" dirty="0"/>
              <a:t>和</a:t>
            </a:r>
            <a:r>
              <a:rPr lang="en-US" altLang="zh-CN" dirty="0"/>
              <a:t>Q</a:t>
            </a:r>
            <a:r>
              <a:rPr lang="zh-CN" altLang="en-US" dirty="0"/>
              <a:t>综合起来！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616355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，</a:t>
            </a:r>
            <a:r>
              <a:rPr lang="en-US" altLang="zh-CN" dirty="0"/>
              <a:t>Q</a:t>
            </a:r>
            <a:r>
              <a:rPr lang="zh-CN" altLang="en-US" dirty="0"/>
              <a:t>：第一行的第</a:t>
            </a:r>
            <a:r>
              <a:rPr lang="en-US" altLang="zh-CN" dirty="0"/>
              <a:t>k</a:t>
            </a:r>
            <a:r>
              <a:rPr lang="zh-CN" altLang="en-US" dirty="0"/>
              <a:t>列为</a:t>
            </a:r>
            <a:r>
              <a:rPr lang="en-US" altLang="zh-CN" dirty="0"/>
              <a:t>1</a:t>
            </a:r>
            <a:r>
              <a:rPr lang="zh-CN" altLang="en-US" dirty="0"/>
              <a:t>，第一列的第</a:t>
            </a:r>
            <a:r>
              <a:rPr lang="en-US" altLang="zh-CN" dirty="0"/>
              <a:t>k</a:t>
            </a:r>
            <a:r>
              <a:rPr lang="zh-CN" altLang="en-US" dirty="0"/>
              <a:t>行为</a:t>
            </a:r>
            <a:r>
              <a:rPr lang="en-US" altLang="zh-CN" dirty="0"/>
              <a:t>1</a:t>
            </a:r>
            <a:r>
              <a:rPr lang="zh-CN" altLang="en-US" dirty="0"/>
              <a:t>，其它主对角线元素（除</a:t>
            </a:r>
            <a:r>
              <a:rPr lang="en-US" altLang="zh-CN" dirty="0"/>
              <a:t>1,1</a:t>
            </a:r>
            <a:r>
              <a:rPr lang="zh-CN" altLang="en-US" dirty="0"/>
              <a:t>和</a:t>
            </a:r>
            <a:r>
              <a:rPr lang="en-US" altLang="zh-CN" dirty="0" err="1"/>
              <a:t>k,k</a:t>
            </a:r>
            <a:r>
              <a:rPr lang="zh-CN" altLang="en-US" dirty="0"/>
              <a:t>外）为</a:t>
            </a:r>
            <a:r>
              <a:rPr lang="en-US" altLang="zh-CN" dirty="0"/>
              <a:t>1.</a:t>
            </a:r>
            <a:r>
              <a:rPr lang="zh-CN" altLang="en-US" dirty="0"/>
              <a:t>其它为</a:t>
            </a:r>
            <a:r>
              <a:rPr lang="en-US" altLang="zh-CN" dirty="0"/>
              <a:t>0</a:t>
            </a:r>
          </a:p>
          <a:p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，舒尔补是可递归求解的，可以得到</a:t>
            </a:r>
            <a:r>
              <a:rPr lang="en-US" altLang="zh-CN" dirty="0"/>
              <a:t>P</a:t>
            </a:r>
            <a:r>
              <a:rPr lang="zh-CN" altLang="en-US" dirty="0"/>
              <a:t>‘</a:t>
            </a:r>
            <a:r>
              <a:rPr lang="en-US" altLang="zh-CN" dirty="0"/>
              <a:t>L</a:t>
            </a:r>
            <a:r>
              <a:rPr lang="zh-CN" altLang="en-US" dirty="0"/>
              <a:t>‘</a:t>
            </a:r>
            <a:r>
              <a:rPr lang="en-US" altLang="zh-CN" dirty="0"/>
              <a:t>U</a:t>
            </a:r>
            <a:r>
              <a:rPr lang="zh-CN" altLang="en-US" dirty="0"/>
              <a:t>’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，在</a:t>
            </a:r>
            <a:r>
              <a:rPr lang="en-US" altLang="zh-CN" dirty="0"/>
              <a:t>P’L’U’</a:t>
            </a:r>
            <a:r>
              <a:rPr lang="zh-CN" altLang="en-US" dirty="0"/>
              <a:t>的基础上构造</a:t>
            </a:r>
            <a:r>
              <a:rPr lang="en-US" altLang="zh-CN" dirty="0"/>
              <a:t>PLU</a:t>
            </a:r>
            <a:r>
              <a:rPr lang="zh-CN" altLang="en-US" dirty="0"/>
              <a:t>，特别是</a:t>
            </a:r>
            <a:r>
              <a:rPr lang="en-US" altLang="zh-CN" dirty="0"/>
              <a:t>P</a:t>
            </a:r>
            <a:r>
              <a:rPr lang="zh-CN" altLang="en-US" dirty="0"/>
              <a:t>的构造还和</a:t>
            </a:r>
            <a:r>
              <a:rPr lang="en-US" altLang="zh-CN" dirty="0"/>
              <a:t>Q</a:t>
            </a:r>
            <a:r>
              <a:rPr lang="zh-CN" altLang="en-US" dirty="0"/>
              <a:t>有关：完成</a:t>
            </a:r>
            <a:r>
              <a:rPr lang="en-US" altLang="zh-CN" dirty="0"/>
              <a:t>PA=LU</a:t>
            </a:r>
            <a:r>
              <a:rPr lang="zh-CN" altLang="en-US" dirty="0"/>
              <a:t>。我们需要将</a:t>
            </a:r>
            <a:r>
              <a:rPr lang="en-US" altLang="zh-CN" dirty="0"/>
              <a:t>P’</a:t>
            </a:r>
            <a:r>
              <a:rPr lang="zh-CN" altLang="en-US" dirty="0"/>
              <a:t>和</a:t>
            </a:r>
            <a:r>
              <a:rPr lang="en-US" altLang="zh-CN" dirty="0"/>
              <a:t>Q</a:t>
            </a:r>
            <a:r>
              <a:rPr lang="zh-CN" altLang="en-US" dirty="0"/>
              <a:t>综合起来！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28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081694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Pi</a:t>
            </a:r>
            <a:r>
              <a:rPr lang="zh-CN" altLang="en-US" dirty="0"/>
              <a:t>是个置换矩阵</a:t>
            </a:r>
            <a:r>
              <a:rPr lang="en-US" altLang="zh-CN" dirty="0"/>
              <a:t>P</a:t>
            </a:r>
            <a:r>
              <a:rPr lang="zh-CN" altLang="en-US" dirty="0"/>
              <a:t>的数组表示方式，</a:t>
            </a:r>
            <a:r>
              <a:rPr lang="en-US" altLang="zh-CN" dirty="0"/>
              <a:t>pi[</a:t>
            </a:r>
            <a:r>
              <a:rPr lang="en-US" altLang="zh-CN" dirty="0" err="1"/>
              <a:t>i</a:t>
            </a:r>
            <a:r>
              <a:rPr lang="en-US" altLang="zh-CN" dirty="0"/>
              <a:t>]=j</a:t>
            </a:r>
            <a:r>
              <a:rPr lang="zh-CN" altLang="en-US" dirty="0"/>
              <a:t>且</a:t>
            </a:r>
            <a:r>
              <a:rPr lang="en-US" altLang="zh-CN" dirty="0"/>
              <a:t>j</a:t>
            </a:r>
            <a:r>
              <a:rPr lang="zh-CN" altLang="en-US" dirty="0"/>
              <a:t>不等于</a:t>
            </a:r>
            <a:r>
              <a:rPr lang="en-US" altLang="zh-CN" dirty="0"/>
              <a:t>0</a:t>
            </a:r>
            <a:r>
              <a:rPr lang="zh-CN" altLang="en-US" dirty="0"/>
              <a:t>时，意味着置换矩阵：</a:t>
            </a:r>
            <a:r>
              <a:rPr lang="en-US" altLang="zh-CN" dirty="0"/>
              <a:t>p[</a:t>
            </a:r>
            <a:r>
              <a:rPr lang="en-US" altLang="zh-CN" dirty="0" err="1"/>
              <a:t>i,j</a:t>
            </a:r>
            <a:r>
              <a:rPr lang="en-US" altLang="zh-CN" dirty="0"/>
              <a:t>]=1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12296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就是</a:t>
            </a:r>
            <a:r>
              <a:rPr lang="en-US" altLang="zh-CN" dirty="0"/>
              <a:t>pi</a:t>
            </a:r>
            <a:r>
              <a:rPr lang="zh-CN" altLang="en-US" dirty="0"/>
              <a:t>数组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30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1703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zh-CN" altLang="en-US" dirty="0"/>
              <a:t>数组沿对角线划分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48175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就是</a:t>
            </a:r>
            <a:r>
              <a:rPr lang="en-US" altLang="zh-CN" dirty="0"/>
              <a:t>pi</a:t>
            </a:r>
            <a:r>
              <a:rPr lang="zh-CN" altLang="en-US" dirty="0"/>
              <a:t>数组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974316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任意的非奇异矩阵均能保证可以分解为两个上、下三角矩阵的乘积，但是，从算法角度求解，会遇到困难。</a:t>
            </a:r>
            <a:endParaRPr lang="en-US" altLang="zh-CN" dirty="0"/>
          </a:p>
          <a:p>
            <a:r>
              <a:rPr lang="zh-CN" altLang="en-US" dirty="0"/>
              <a:t>但是，针对任意的非奇异矩阵</a:t>
            </a:r>
            <a:r>
              <a:rPr lang="en-US" altLang="zh-CN" dirty="0"/>
              <a:t>A</a:t>
            </a:r>
            <a:r>
              <a:rPr lang="zh-CN" altLang="en-US" dirty="0"/>
              <a:t>，我们总是能够找到一个“相关矩阵（转换矩阵）”</a:t>
            </a:r>
            <a:r>
              <a:rPr lang="en-US" altLang="zh-CN" dirty="0"/>
              <a:t>P</a:t>
            </a:r>
            <a:r>
              <a:rPr lang="zh-CN" altLang="en-US" dirty="0"/>
              <a:t>，使得</a:t>
            </a:r>
            <a:r>
              <a:rPr lang="en-US" altLang="zh-CN" dirty="0"/>
              <a:t>PA</a:t>
            </a:r>
            <a:r>
              <a:rPr lang="zh-CN" altLang="en-US" dirty="0"/>
              <a:t>能够顺利地被分解为两个上、下三角矩阵的乘积</a:t>
            </a:r>
            <a:br>
              <a:rPr lang="en-US" altLang="zh-CN" dirty="0"/>
            </a:br>
            <a:r>
              <a:rPr lang="en-US" altLang="zh-CN" dirty="0"/>
              <a:t>PA=LU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74315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向量</a:t>
            </a:r>
            <a:r>
              <a:rPr lang="en-US" altLang="zh-CN" dirty="0"/>
              <a:t>bpi</a:t>
            </a:r>
            <a:r>
              <a:rPr lang="zh-CN" altLang="en-US" dirty="0"/>
              <a:t>中的元素是向量</a:t>
            </a:r>
            <a:r>
              <a:rPr lang="en-US" altLang="zh-CN" dirty="0"/>
              <a:t>b</a:t>
            </a:r>
            <a:r>
              <a:rPr lang="zh-CN" altLang="en-US" dirty="0"/>
              <a:t>中元素在</a:t>
            </a:r>
            <a:r>
              <a:rPr lang="en-US" altLang="zh-CN" dirty="0"/>
              <a:t>P</a:t>
            </a:r>
            <a:r>
              <a:rPr lang="zh-CN" altLang="en-US" dirty="0"/>
              <a:t>转换矩阵作用下，变换次序得到的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975822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AX=I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664016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定义</a:t>
            </a:r>
            <a:r>
              <a:rPr lang="en-US" altLang="zh-CN" dirty="0"/>
              <a:t>X</a:t>
            </a:r>
            <a:r>
              <a:rPr lang="zh-CN" altLang="en-US" dirty="0"/>
              <a:t>矩阵的每一列为</a:t>
            </a:r>
            <a:r>
              <a:rPr lang="en-US" altLang="zh-CN" dirty="0"/>
              <a:t>Xi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en-US" altLang="zh-CN" dirty="0" err="1"/>
              <a:t>AXi</a:t>
            </a:r>
            <a:r>
              <a:rPr lang="en-US" altLang="zh-CN" dirty="0"/>
              <a:t>= </a:t>
            </a:r>
            <a:r>
              <a:rPr lang="en-US" altLang="zh-CN" dirty="0" err="1"/>
              <a:t>ei</a:t>
            </a:r>
            <a:r>
              <a:rPr lang="zh-CN" altLang="en-US" dirty="0"/>
              <a:t>线性方程组求解，可以解出</a:t>
            </a:r>
            <a:r>
              <a:rPr lang="en-US" altLang="zh-CN" dirty="0"/>
              <a:t>Xi</a:t>
            </a:r>
            <a:r>
              <a:rPr lang="zh-CN" altLang="en-US" dirty="0"/>
              <a:t>，开销是</a:t>
            </a:r>
            <a:r>
              <a:rPr lang="en-US" altLang="zh-CN" dirty="0"/>
              <a:t>n</a:t>
            </a:r>
            <a:r>
              <a:rPr lang="zh-CN" altLang="en-US" dirty="0"/>
              <a:t>平方</a:t>
            </a:r>
            <a:r>
              <a:rPr lang="en-US" altLang="zh-CN" dirty="0"/>
              <a:t>(</a:t>
            </a:r>
            <a:r>
              <a:rPr lang="zh-CN" altLang="en-US" dirty="0"/>
              <a:t>有了</a:t>
            </a:r>
            <a:r>
              <a:rPr lang="en-US" altLang="zh-CN" dirty="0"/>
              <a:t>PLU</a:t>
            </a:r>
            <a:r>
              <a:rPr lang="zh-CN" altLang="en-US" dirty="0"/>
              <a:t>之后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解出</a:t>
            </a:r>
            <a:r>
              <a:rPr lang="en-US" altLang="zh-CN" dirty="0"/>
              <a:t>n</a:t>
            </a:r>
            <a:r>
              <a:rPr lang="zh-CN" altLang="en-US" dirty="0"/>
              <a:t>个上述方程组，需要</a:t>
            </a:r>
            <a:r>
              <a:rPr lang="en-US" altLang="zh-CN" dirty="0"/>
              <a:t>n</a:t>
            </a:r>
            <a:r>
              <a:rPr lang="zh-CN" altLang="en-US" dirty="0"/>
              <a:t>的三次方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38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9286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速度慢，数值不稳定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71854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zh-CN" altLang="en-US" dirty="0"/>
              <a:t>的行列式为</a:t>
            </a:r>
            <a:r>
              <a:rPr lang="en-US" altLang="zh-CN" dirty="0"/>
              <a:t>0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en-US" altLang="zh-CN" dirty="0"/>
              <a:t>A1,i(</a:t>
            </a:r>
            <a:r>
              <a:rPr lang="en-US" altLang="zh-CN" dirty="0" err="1"/>
              <a:t>i</a:t>
            </a:r>
            <a:r>
              <a:rPr lang="zh-CN" altLang="en-US" dirty="0"/>
              <a:t>从</a:t>
            </a:r>
            <a:r>
              <a:rPr lang="en-US" altLang="zh-CN" dirty="0"/>
              <a:t>1</a:t>
            </a:r>
            <a:r>
              <a:rPr lang="zh-CN" altLang="en-US" dirty="0"/>
              <a:t>到</a:t>
            </a:r>
            <a:r>
              <a:rPr lang="en-US" altLang="zh-CN" dirty="0"/>
              <a:t>n</a:t>
            </a:r>
            <a:r>
              <a:rPr lang="zh-CN" altLang="en-US" dirty="0"/>
              <a:t>）和它的代数余子式乘积子和</a:t>
            </a:r>
            <a:endParaRPr lang="en-US" altLang="zh-CN" dirty="0"/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矩阵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A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的某个行向量几乎可以被其它行向量线性表示时，矩阵 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A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接近奇异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3160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伴随矩阵中的元素是</a:t>
            </a:r>
            <a:r>
              <a:rPr lang="en-US" altLang="zh-CN" dirty="0"/>
              <a:t>A</a:t>
            </a:r>
            <a:r>
              <a:rPr lang="zh-CN" altLang="en-US" dirty="0"/>
              <a:t>中对应位置元素的代数余子式的值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19015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 </a:t>
            </a:r>
            <a:r>
              <a:rPr lang="zh-CN" altLang="en-US" dirty="0"/>
              <a:t>的行列式：</a:t>
            </a:r>
            <a:r>
              <a:rPr lang="en-US" altLang="zh-CN" dirty="0"/>
              <a:t>|A|=2*|1,5/2,3|-2*|3,5/3,3|+1*|3,1/3,2|=2*(-7) -2*(-6)+1*(6-3)=1</a:t>
            </a:r>
          </a:p>
          <a:p>
            <a:r>
              <a:rPr lang="en-US" altLang="zh-CN" dirty="0"/>
              <a:t>N</a:t>
            </a:r>
            <a:r>
              <a:rPr lang="zh-CN" altLang="en-US" dirty="0"/>
              <a:t>的四次方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39618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</a:t>
            </a:r>
            <a:r>
              <a:rPr lang="zh-CN" altLang="en-US" dirty="0"/>
              <a:t>的三次方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19617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三角阵可以直接使用代入法求得</a:t>
            </a:r>
            <a:r>
              <a:rPr lang="en-US" altLang="zh-CN" dirty="0"/>
              <a:t>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91271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第一行矩阵分解就是高斯消元法；右边</a:t>
            </a:r>
            <a:r>
              <a:rPr lang="en-US" altLang="zh-CN" dirty="0"/>
              <a:t>U</a:t>
            </a:r>
            <a:r>
              <a:rPr lang="zh-CN" altLang="en-US" dirty="0"/>
              <a:t>就是消去后的方程系数矩阵，左边的</a:t>
            </a:r>
            <a:r>
              <a:rPr lang="en-US" altLang="zh-CN" dirty="0"/>
              <a:t>L</a:t>
            </a:r>
            <a:r>
              <a:rPr lang="zh-CN" altLang="en-US" dirty="0"/>
              <a:t>就是消去时的过程参数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5720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"/>
          <p:cNvSpPr>
            <a:spLocks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35A65-4D48-4DCE-BDDD-E73AA255D10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0185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0F9BA-E22B-410E-8108-390CB9CFF3F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9320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BF2DC-FD84-48BC-83F9-A2F0D3CAC82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08618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76D13-420D-429B-9D2B-8DC4A62107A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3299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B1408-1A35-4D8C-BB3D-EFDF70AD1AA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1744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CEFA3-DB16-4E9E-873E-B90ADA123F2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8715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C31C2-6B89-428D-BBD6-634D058D773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3696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9BBA1-4199-4AC0-B2A7-7566596E266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2238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93DC1-0629-4B87-B4DB-6378EB43B72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5919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2D65E-B39F-4417-9955-5908A3CE53B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1055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B62CE-5C36-4225-946D-30274DE2037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4699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A8AC27BA-0338-4B0E-B6A8-C402C8056450}" type="slidenum">
              <a:rPr lang="zh-CN" altLang="zh-CN"/>
              <a:pPr/>
              <a:t>‹#›</a:t>
            </a:fld>
            <a:endParaRPr lang="zh-CN" altLang="zh-CN"/>
          </a:p>
        </p:txBody>
      </p:sp>
      <p:sp>
        <p:nvSpPr>
          <p:cNvPr id="1031" name="未知"/>
          <p:cNvSpPr>
            <a:spLocks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6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tmp"/><Relationship Id="rId3" Type="http://schemas.openxmlformats.org/officeDocument/2006/relationships/image" Target="../media/image23.tmp"/><Relationship Id="rId7" Type="http://schemas.openxmlformats.org/officeDocument/2006/relationships/image" Target="../media/image25.tmp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tmp"/><Relationship Id="rId5" Type="http://schemas.openxmlformats.org/officeDocument/2006/relationships/image" Target="../media/image2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27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tmp"/><Relationship Id="rId5" Type="http://schemas.openxmlformats.org/officeDocument/2006/relationships/image" Target="../media/image22.w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7.tm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mp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tmp"/><Relationship Id="rId5" Type="http://schemas.openxmlformats.org/officeDocument/2006/relationships/image" Target="../media/image38.tmp"/><Relationship Id="rId4" Type="http://schemas.openxmlformats.org/officeDocument/2006/relationships/image" Target="../media/image37.tm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tmp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tm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mp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tmp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image" Target="../media/image11.emf"/><Relationship Id="rId7" Type="http://schemas.openxmlformats.org/officeDocument/2006/relationships/image" Target="../media/image45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emf"/><Relationship Id="rId5" Type="http://schemas.openxmlformats.org/officeDocument/2006/relationships/image" Target="../media/image43.emf"/><Relationship Id="rId4" Type="http://schemas.openxmlformats.org/officeDocument/2006/relationships/image" Target="../media/image42.emf"/><Relationship Id="rId9" Type="http://schemas.openxmlformats.org/officeDocument/2006/relationships/image" Target="../media/image4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tmp"/><Relationship Id="rId4" Type="http://schemas.openxmlformats.org/officeDocument/2006/relationships/image" Target="../media/image48.tmp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tmp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tmp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tmp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3-14</a:t>
            </a:r>
            <a:br>
              <a:rPr lang="zh-CN" altLang="zh-CN" dirty="0"/>
            </a:br>
            <a:r>
              <a:rPr lang="zh-CN" altLang="zh-CN" dirty="0"/>
              <a:t>    - 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矩阵计算</a:t>
            </a:r>
            <a:endParaRPr lang="zh-CN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zh-CN" dirty="0"/>
              <a:t>20</a:t>
            </a:r>
            <a:r>
              <a:rPr lang="en-US" altLang="zh-CN" dirty="0"/>
              <a:t>23</a:t>
            </a:r>
            <a:r>
              <a:rPr lang="zh-CN" dirty="0"/>
              <a:t>年</a:t>
            </a:r>
            <a:r>
              <a:rPr lang="en-US" altLang="zh-CN" dirty="0"/>
              <a:t>2</a:t>
            </a:r>
            <a:r>
              <a:rPr lang="zh-CN" altLang="en-US" dirty="0"/>
              <a:t>月</a:t>
            </a:r>
            <a:r>
              <a:rPr lang="en-US" altLang="zh-CN" dirty="0"/>
              <a:t>13</a:t>
            </a:r>
            <a:r>
              <a:rPr lang="zh-CN" dirty="0"/>
              <a:t>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37D930-FD55-472A-B663-D26EE415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如此：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3A5531-86C2-4EAF-A328-AA2879112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Ax=b   ==》</a:t>
            </a:r>
            <a:r>
              <a:rPr lang="en-US" altLang="zh-CN" dirty="0" err="1"/>
              <a:t>LUx</a:t>
            </a:r>
            <a:r>
              <a:rPr lang="en-US" altLang="zh-CN" dirty="0"/>
              <a:t>=b</a:t>
            </a:r>
          </a:p>
          <a:p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，求方程</a:t>
            </a:r>
            <a:r>
              <a:rPr lang="en-US" altLang="zh-CN" dirty="0"/>
              <a:t>Ly=b</a:t>
            </a:r>
            <a:r>
              <a:rPr lang="zh-CN" altLang="en-US" dirty="0"/>
              <a:t>的解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，求方程</a:t>
            </a:r>
            <a:r>
              <a:rPr lang="en-US" altLang="zh-CN" dirty="0" err="1"/>
              <a:t>Ux</a:t>
            </a:r>
            <a:r>
              <a:rPr lang="en-US" altLang="zh-CN" dirty="0"/>
              <a:t>=y</a:t>
            </a:r>
            <a:r>
              <a:rPr lang="zh-CN" altLang="en-US" dirty="0"/>
              <a:t>的解</a:t>
            </a:r>
            <a:endParaRPr lang="en-US" altLang="zh-CN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C919082-8822-4541-8C81-2D89DE3CC87D}"/>
              </a:ext>
            </a:extLst>
          </p:cNvPr>
          <p:cNvSpPr txBox="1"/>
          <p:nvPr/>
        </p:nvSpPr>
        <p:spPr>
          <a:xfrm>
            <a:off x="4007768" y="4149080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/>
              <a:t>轻松愉快</a:t>
            </a:r>
          </a:p>
        </p:txBody>
      </p:sp>
    </p:spTree>
    <p:extLst>
      <p:ext uri="{BB962C8B-B14F-4D97-AF65-F5344CB8AC3E}">
        <p14:creationId xmlns:p14="http://schemas.microsoft.com/office/powerpoint/2010/main" val="406903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36B0D9-B79F-4390-B51D-6ADFBBE8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783034"/>
          </a:xfrm>
        </p:spPr>
        <p:txBody>
          <a:bodyPr/>
          <a:lstStyle/>
          <a:p>
            <a:r>
              <a:rPr lang="zh-CN" altLang="en-US" dirty="0"/>
              <a:t>如何将一个非奇异矩阵分解为两个上、下三角矩阵乘积？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B04430-7698-4F7B-8D64-ED83EB57F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6956" y="3969636"/>
            <a:ext cx="2534072" cy="767134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高斯消元法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对象 2">
                <a:extLst>
                  <a:ext uri="{FF2B5EF4-FFF2-40B4-BE49-F238E27FC236}">
                    <a16:creationId xmlns:a16="http://schemas.microsoft.com/office/drawing/2014/main" id="{FBD857B5-10CB-4459-BAAB-87F2457A75B1}"/>
                  </a:ext>
                </a:extLst>
              </p:cNvPr>
              <p:cNvSpPr txBox="1"/>
              <p:nvPr/>
            </p:nvSpPr>
            <p:spPr>
              <a:xfrm>
                <a:off x="2135560" y="2708920"/>
                <a:ext cx="7200800" cy="1152128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zh-CN" alt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？</m:t>
                              </m:r>
                              <m:r>
                                <a:rPr lang="en-US" altLang="zh-CN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？</m:t>
                              </m:r>
                            </m:e>
                            <m:e>
                              <m:r>
                                <a:rPr lang="en-US" altLang="zh-CN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0    </m:t>
                              </m:r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？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4" name="对象 2">
                <a:extLst>
                  <a:ext uri="{FF2B5EF4-FFF2-40B4-BE49-F238E27FC236}">
                    <a16:creationId xmlns:a16="http://schemas.microsoft.com/office/drawing/2014/main" id="{FBD857B5-10CB-4459-BAAB-87F2457A7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560" y="2708920"/>
                <a:ext cx="7200800" cy="11521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254BE3D1-7749-4FDB-862E-67CF49985735}"/>
                  </a:ext>
                </a:extLst>
              </p:cNvPr>
              <p:cNvSpPr/>
              <p:nvPr/>
            </p:nvSpPr>
            <p:spPr>
              <a:xfrm>
                <a:off x="2783632" y="5083481"/>
                <a:ext cx="5904656" cy="1051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skw"/>
                                    <m:ctrlP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𝑐𝑏</m:t>
                                    </m:r>
                                  </m:num>
                                  <m:den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254BE3D1-7749-4FDB-862E-67CF499857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632" y="5083481"/>
                <a:ext cx="5904656" cy="10511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箭头: 下 5">
            <a:extLst>
              <a:ext uri="{FF2B5EF4-FFF2-40B4-BE49-F238E27FC236}">
                <a16:creationId xmlns:a16="http://schemas.microsoft.com/office/drawing/2014/main" id="{4D96B615-E857-4AF2-A20A-4F485045F18F}"/>
              </a:ext>
            </a:extLst>
          </p:cNvPr>
          <p:cNvSpPr/>
          <p:nvPr/>
        </p:nvSpPr>
        <p:spPr>
          <a:xfrm>
            <a:off x="5447928" y="3645024"/>
            <a:ext cx="720080" cy="1440160"/>
          </a:xfrm>
          <a:prstGeom prst="downArrow">
            <a:avLst/>
          </a:prstGeom>
          <a:solidFill>
            <a:srgbClr val="CC99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1064F6D-BCB9-45B7-841C-A571C5F1D1A3}"/>
              </a:ext>
            </a:extLst>
          </p:cNvPr>
          <p:cNvSpPr txBox="1"/>
          <p:nvPr/>
        </p:nvSpPr>
        <p:spPr>
          <a:xfrm>
            <a:off x="1271464" y="1799238"/>
            <a:ext cx="3956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如果面临一个</a:t>
            </a:r>
            <a:r>
              <a:rPr lang="en-US" altLang="zh-CN" sz="2800" dirty="0"/>
              <a:t>2*2</a:t>
            </a:r>
            <a:r>
              <a:rPr lang="zh-CN" altLang="en-US" sz="2800" dirty="0"/>
              <a:t>矩阵：</a:t>
            </a:r>
          </a:p>
        </p:txBody>
      </p:sp>
    </p:spTree>
    <p:extLst>
      <p:ext uri="{BB962C8B-B14F-4D97-AF65-F5344CB8AC3E}">
        <p14:creationId xmlns:p14="http://schemas.microsoft.com/office/powerpoint/2010/main" val="156255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对象 2"/>
              <p:cNvSpPr txBox="1"/>
              <p:nvPr/>
            </p:nvSpPr>
            <p:spPr>
              <a:xfrm>
                <a:off x="2809882" y="1307507"/>
                <a:ext cx="6486525" cy="166886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endParaRPr lang="en-US" altLang="zh-CN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skw"/>
                                    <m:ctrlP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zh-CN" alt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𝑐𝑏</m:t>
                                    </m:r>
                                  </m:num>
                                  <m:den>
                                    <m:r>
                                      <a:rPr lang="zh-CN" alt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" name="对象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882" y="1307507"/>
                <a:ext cx="6486525" cy="16688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205923"/>
              </p:ext>
            </p:extLst>
          </p:nvPr>
        </p:nvGraphicFramePr>
        <p:xfrm>
          <a:off x="2299028" y="4754633"/>
          <a:ext cx="64865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4" name="公式" r:id="rId5" imgW="2438280" imgH="533160" progId="Equation.3">
                  <p:embed/>
                </p:oleObj>
              </mc:Choice>
              <mc:Fallback>
                <p:oleObj name="公式" r:id="rId5" imgW="243828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99028" y="4754633"/>
                        <a:ext cx="648652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685427"/>
              </p:ext>
            </p:extLst>
          </p:nvPr>
        </p:nvGraphicFramePr>
        <p:xfrm>
          <a:off x="2911979" y="3331320"/>
          <a:ext cx="1846263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5" name="公式" r:id="rId7" imgW="1409400" imgH="965160" progId="Equation.3">
                  <p:embed/>
                </p:oleObj>
              </mc:Choice>
              <mc:Fallback>
                <p:oleObj name="公式" r:id="rId7" imgW="1409400" imgH="965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1979" y="3331320"/>
                        <a:ext cx="1846263" cy="126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4787113" y="3331642"/>
            <a:ext cx="2532062" cy="1422275"/>
            <a:chOff x="3249910" y="3068960"/>
            <a:chExt cx="2532062" cy="1422275"/>
          </a:xfrm>
        </p:grpSpPr>
        <p:graphicFrame>
          <p:nvGraphicFramePr>
            <p:cNvPr id="6" name="对象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8156309"/>
                </p:ext>
              </p:extLst>
            </p:nvPr>
          </p:nvGraphicFramePr>
          <p:xfrm>
            <a:off x="3249910" y="3097410"/>
            <a:ext cx="2532062" cy="1393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6" name="公式" r:id="rId9" imgW="1422360" imgH="914400" progId="Equation.3">
                    <p:embed/>
                  </p:oleObj>
                </mc:Choice>
                <mc:Fallback>
                  <p:oleObj name="公式" r:id="rId9" imgW="1422360" imgH="914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249910" y="3097410"/>
                          <a:ext cx="2532062" cy="13938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矩形 6"/>
            <p:cNvSpPr/>
            <p:nvPr/>
          </p:nvSpPr>
          <p:spPr>
            <a:xfrm>
              <a:off x="3995936" y="3068960"/>
              <a:ext cx="1080120" cy="36118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635896" y="3430141"/>
              <a:ext cx="288032" cy="903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005088" y="3430141"/>
              <a:ext cx="1070967" cy="903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3391649" y="3331642"/>
            <a:ext cx="1314305" cy="3611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009128" y="3692822"/>
            <a:ext cx="288032" cy="903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343135" y="3692822"/>
            <a:ext cx="1362819" cy="903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6E35263-5F46-41C6-A508-2BA8E73CB7C7}"/>
              </a:ext>
            </a:extLst>
          </p:cNvPr>
          <p:cNvSpPr txBox="1"/>
          <p:nvPr/>
        </p:nvSpPr>
        <p:spPr>
          <a:xfrm>
            <a:off x="839416" y="396592"/>
            <a:ext cx="10480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/>
              <a:t>问题</a:t>
            </a:r>
            <a:r>
              <a:rPr lang="en-US" altLang="zh-CN" sz="4800" dirty="0"/>
              <a:t>6</a:t>
            </a:r>
            <a:r>
              <a:rPr lang="zh-CN" altLang="en-US" sz="4800" dirty="0"/>
              <a:t>：如何推广到任意的</a:t>
            </a:r>
            <a:r>
              <a:rPr lang="en-US" altLang="zh-CN" sz="4800" dirty="0"/>
              <a:t>n*n</a:t>
            </a:r>
            <a:r>
              <a:rPr lang="zh-CN" altLang="en-US" sz="4800" dirty="0"/>
              <a:t>方阵</a:t>
            </a:r>
            <a:r>
              <a:rPr lang="en-US" altLang="zh-CN" sz="4800" dirty="0"/>
              <a:t>A</a:t>
            </a:r>
            <a:r>
              <a:rPr lang="zh-CN" altLang="en-US" sz="4800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2451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继续，继续！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1" y="1125538"/>
            <a:ext cx="4741863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4149725"/>
            <a:ext cx="6049962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triped Right Arrow 2"/>
          <p:cNvSpPr/>
          <p:nvPr/>
        </p:nvSpPr>
        <p:spPr>
          <a:xfrm rot="1508753">
            <a:off x="3993323" y="3791317"/>
            <a:ext cx="1390650" cy="547688"/>
          </a:xfrm>
          <a:prstGeom prst="stripedRightArrow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1438601" y="4301031"/>
            <a:ext cx="2837459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7</a:t>
            </a:r>
            <a:r>
              <a:rPr lang="zh-CN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：</a:t>
            </a:r>
            <a:endParaRPr lang="en-US" altLang="zh-CN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“高斯消去法”？</a:t>
            </a:r>
            <a:endParaRPr lang="en-US" altLang="zh-CN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  <p:sp>
        <p:nvSpPr>
          <p:cNvPr id="5" name="Oval 4"/>
          <p:cNvSpPr/>
          <p:nvPr/>
        </p:nvSpPr>
        <p:spPr>
          <a:xfrm>
            <a:off x="7751763" y="5445125"/>
            <a:ext cx="431800" cy="431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6096000" y="2755261"/>
            <a:ext cx="3567002" cy="3036853"/>
            <a:chOff x="4688381" y="2713038"/>
            <a:chExt cx="3567002" cy="3036853"/>
          </a:xfrm>
        </p:grpSpPr>
        <p:sp>
          <p:nvSpPr>
            <p:cNvPr id="8" name="Rectangle 1"/>
            <p:cNvSpPr/>
            <p:nvPr/>
          </p:nvSpPr>
          <p:spPr>
            <a:xfrm>
              <a:off x="4688381" y="2713038"/>
              <a:ext cx="3567002" cy="11695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问题</a:t>
              </a:r>
              <a:r>
                <a:rPr lang="en-US" altLang="zh-CN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8</a:t>
              </a:r>
              <a:r>
                <a:rPr lang="zh-CN" altLang="en-US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：</a:t>
              </a:r>
              <a:endParaRPr lang="en-US" altLang="zh-CN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  <a:p>
              <a:pPr>
                <a:spcBef>
                  <a:spcPts val="1200"/>
                </a:spcBef>
                <a:defRPr/>
              </a:pPr>
              <a:r>
                <a:rPr lang="zh-CN" altLang="en-US" sz="28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我们对     如何处理？</a:t>
              </a:r>
              <a:endParaRPr lang="en-US" altLang="zh-C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</p:txBody>
        </p:sp>
        <p:sp>
          <p:nvSpPr>
            <p:cNvPr id="2" name="下箭头 1"/>
            <p:cNvSpPr/>
            <p:nvPr/>
          </p:nvSpPr>
          <p:spPr>
            <a:xfrm rot="19063267">
              <a:off x="6621146" y="3372003"/>
              <a:ext cx="360585" cy="237788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79376" y="692696"/>
            <a:ext cx="11449272" cy="1874681"/>
            <a:chOff x="539552" y="2420888"/>
            <a:chExt cx="7560840" cy="1874681"/>
          </a:xfrm>
        </p:grpSpPr>
        <p:sp>
          <p:nvSpPr>
            <p:cNvPr id="2" name="Rectangle 1"/>
            <p:cNvSpPr/>
            <p:nvPr/>
          </p:nvSpPr>
          <p:spPr>
            <a:xfrm>
              <a:off x="539552" y="2420888"/>
              <a:ext cx="7560840" cy="18158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问题</a:t>
              </a:r>
              <a:r>
                <a:rPr lang="en-US" altLang="zh-CN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9</a:t>
              </a:r>
              <a:r>
                <a:rPr lang="zh-CN" altLang="en-US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：</a:t>
              </a:r>
              <a:endPara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  <a:p>
              <a:pPr>
                <a:spcBef>
                  <a:spcPts val="1200"/>
                </a:spcBef>
                <a:defRPr/>
              </a:pPr>
              <a:r>
                <a:rPr lang="zh-CN" altLang="en-US" sz="48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我们确定对                 进行递归处理吗？</a:t>
              </a:r>
              <a:endParaRPr lang="en-US" altLang="zh-CN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</p:txBody>
        </p:sp>
        <p:pic>
          <p:nvPicPr>
            <p:cNvPr id="1638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4307" y="3496157"/>
              <a:ext cx="1902097" cy="799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" name="Picture 3">
            <a:extLst>
              <a:ext uri="{FF2B5EF4-FFF2-40B4-BE49-F238E27FC236}">
                <a16:creationId xmlns:a16="http://schemas.microsoft.com/office/drawing/2014/main" id="{AEC31EF5-AE37-423D-8647-3A67F18B2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968" y="2924944"/>
            <a:ext cx="6049962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9D7A2501-DC1A-459C-98A0-E3BD54E357A5}"/>
              </a:ext>
            </a:extLst>
          </p:cNvPr>
          <p:cNvSpPr txBox="1"/>
          <p:nvPr/>
        </p:nvSpPr>
        <p:spPr>
          <a:xfrm>
            <a:off x="407368" y="3565458"/>
            <a:ext cx="69679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两个问题：</a:t>
            </a:r>
            <a:endParaRPr lang="en-US" altLang="zh-CN" sz="2800" dirty="0"/>
          </a:p>
          <a:p>
            <a:r>
              <a:rPr lang="en-US" altLang="zh-CN" sz="2800" dirty="0"/>
              <a:t>      1</a:t>
            </a:r>
            <a:r>
              <a:rPr lang="zh-CN" altLang="en-US" sz="2800" dirty="0"/>
              <a:t>，是否能够进行递归处理？</a:t>
            </a:r>
            <a:endParaRPr lang="en-US" altLang="zh-CN" sz="2800" dirty="0"/>
          </a:p>
          <a:p>
            <a:r>
              <a:rPr lang="zh-CN" altLang="en-US" sz="2800" dirty="0"/>
              <a:t>            舒尔补是否非奇异？</a:t>
            </a:r>
            <a:endParaRPr lang="en-US" altLang="zh-CN" sz="2800" dirty="0"/>
          </a:p>
          <a:p>
            <a:r>
              <a:rPr lang="en-US" altLang="zh-CN" sz="2800" dirty="0"/>
              <a:t>      2</a:t>
            </a:r>
            <a:r>
              <a:rPr lang="zh-CN" altLang="en-US" sz="2800" dirty="0"/>
              <a:t>，递归得到了舒尔补的</a:t>
            </a:r>
            <a:r>
              <a:rPr lang="en-US" altLang="zh-CN" sz="2800" dirty="0"/>
              <a:t>L’U’</a:t>
            </a:r>
            <a:r>
              <a:rPr lang="zh-CN" altLang="en-US" sz="2800" dirty="0"/>
              <a:t>，又如何？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88640"/>
            <a:ext cx="11665296" cy="630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1484784"/>
            <a:ext cx="9361040" cy="44874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71464" y="476672"/>
            <a:ext cx="5262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/>
              <a:t>递归显然是可行的：</a:t>
            </a:r>
          </a:p>
        </p:txBody>
      </p:sp>
    </p:spTree>
    <p:extLst>
      <p:ext uri="{BB962C8B-B14F-4D97-AF65-F5344CB8AC3E}">
        <p14:creationId xmlns:p14="http://schemas.microsoft.com/office/powerpoint/2010/main" val="4222389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1" y="116632"/>
            <a:ext cx="2981741" cy="1971950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082415"/>
              </p:ext>
            </p:extLst>
          </p:nvPr>
        </p:nvGraphicFramePr>
        <p:xfrm>
          <a:off x="4871864" y="260648"/>
          <a:ext cx="3744416" cy="1643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1" name="公式" r:id="rId4" imgW="2082600" imgH="914400" progId="Equation.3">
                  <p:embed/>
                </p:oleObj>
              </mc:Choice>
              <mc:Fallback>
                <p:oleObj name="公式" r:id="rId4" imgW="208260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1864" y="260648"/>
                        <a:ext cx="3744416" cy="1643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接连接符 6"/>
          <p:cNvCxnSpPr/>
          <p:nvPr/>
        </p:nvCxnSpPr>
        <p:spPr>
          <a:xfrm>
            <a:off x="2135560" y="692696"/>
            <a:ext cx="18722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cxnSpLocks/>
          </p:cNvCxnSpPr>
          <p:nvPr/>
        </p:nvCxnSpPr>
        <p:spPr>
          <a:xfrm>
            <a:off x="4757261" y="692696"/>
            <a:ext cx="18722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744072" y="696460"/>
            <a:ext cx="18722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176120" y="260649"/>
            <a:ext cx="0" cy="16983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cxnSpLocks/>
          </p:cNvCxnSpPr>
          <p:nvPr/>
        </p:nvCxnSpPr>
        <p:spPr>
          <a:xfrm>
            <a:off x="5303912" y="233426"/>
            <a:ext cx="0" cy="16983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495600" y="116633"/>
            <a:ext cx="0" cy="16983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2060905" y="2269172"/>
            <a:ext cx="6817133" cy="1771342"/>
            <a:chOff x="501032" y="1937088"/>
            <a:chExt cx="6927661" cy="1793237"/>
          </a:xfrm>
        </p:grpSpPr>
        <p:pic>
          <p:nvPicPr>
            <p:cNvPr id="12" name="图片 11" descr="屏幕剪辑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048" y="2002133"/>
              <a:ext cx="1584176" cy="1597715"/>
            </a:xfrm>
            <a:prstGeom prst="rect">
              <a:avLst/>
            </a:prstGeom>
          </p:spPr>
        </p:pic>
        <p:sp>
          <p:nvSpPr>
            <p:cNvPr id="15" name="双括号 14"/>
            <p:cNvSpPr/>
            <p:nvPr/>
          </p:nvSpPr>
          <p:spPr>
            <a:xfrm>
              <a:off x="501032" y="2002133"/>
              <a:ext cx="1912078" cy="1728192"/>
            </a:xfrm>
            <a:prstGeom prst="bracketPair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45248" y="2616324"/>
              <a:ext cx="319318" cy="37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=</a:t>
              </a:r>
              <a:endParaRPr lang="zh-CN" altLang="en-US" dirty="0"/>
            </a:p>
          </p:txBody>
        </p:sp>
        <p:pic>
          <p:nvPicPr>
            <p:cNvPr id="17" name="图片 16" descr="屏幕剪辑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6930" y="2049245"/>
              <a:ext cx="1565963" cy="1535257"/>
            </a:xfrm>
            <a:prstGeom prst="rect">
              <a:avLst/>
            </a:prstGeom>
          </p:spPr>
        </p:pic>
        <p:sp>
          <p:nvSpPr>
            <p:cNvPr id="19" name="双括号 18"/>
            <p:cNvSpPr/>
            <p:nvPr/>
          </p:nvSpPr>
          <p:spPr>
            <a:xfrm>
              <a:off x="2823872" y="1952777"/>
              <a:ext cx="1912078" cy="1728192"/>
            </a:xfrm>
            <a:prstGeom prst="bracketPair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909008" y="2681563"/>
              <a:ext cx="319318" cy="37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×</a:t>
              </a:r>
              <a:endParaRPr lang="zh-CN" altLang="en-US" dirty="0"/>
            </a:p>
          </p:txBody>
        </p:sp>
        <p:pic>
          <p:nvPicPr>
            <p:cNvPr id="18" name="图片 17" descr="屏幕剪辑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0385" y="1937088"/>
              <a:ext cx="1763533" cy="1662760"/>
            </a:xfrm>
            <a:prstGeom prst="rect">
              <a:avLst/>
            </a:prstGeom>
          </p:spPr>
        </p:pic>
        <p:sp>
          <p:nvSpPr>
            <p:cNvPr id="22" name="双括号 21"/>
            <p:cNvSpPr/>
            <p:nvPr/>
          </p:nvSpPr>
          <p:spPr>
            <a:xfrm>
              <a:off x="5516615" y="1952777"/>
              <a:ext cx="1912078" cy="1728192"/>
            </a:xfrm>
            <a:prstGeom prst="bracketPair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631504" y="4396726"/>
            <a:ext cx="7886397" cy="2043064"/>
            <a:chOff x="1795610" y="2154835"/>
            <a:chExt cx="7886397" cy="2043064"/>
          </a:xfrm>
        </p:grpSpPr>
        <p:pic>
          <p:nvPicPr>
            <p:cNvPr id="24" name="图片 23" descr="屏幕剪辑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610" y="2154835"/>
              <a:ext cx="2981741" cy="1971950"/>
            </a:xfrm>
            <a:prstGeom prst="rect">
              <a:avLst/>
            </a:prstGeom>
          </p:spPr>
        </p:pic>
        <p:pic>
          <p:nvPicPr>
            <p:cNvPr id="23" name="图片 22" descr="屏幕剪辑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1954" y="2159342"/>
              <a:ext cx="4790053" cy="2038557"/>
            </a:xfrm>
            <a:prstGeom prst="rect">
              <a:avLst/>
            </a:prstGeom>
          </p:spPr>
        </p:pic>
        <p:sp>
          <p:nvSpPr>
            <p:cNvPr id="26" name="任意多边形 25"/>
            <p:cNvSpPr/>
            <p:nvPr/>
          </p:nvSpPr>
          <p:spPr>
            <a:xfrm>
              <a:off x="5663953" y="2480603"/>
              <a:ext cx="1272718" cy="1164422"/>
            </a:xfrm>
            <a:custGeom>
              <a:avLst/>
              <a:gdLst>
                <a:gd name="connsiteX0" fmla="*/ 0 w 1120462"/>
                <a:gd name="connsiteY0" fmla="*/ 0 h 1120462"/>
                <a:gd name="connsiteX1" fmla="*/ 0 w 1120462"/>
                <a:gd name="connsiteY1" fmla="*/ 1120462 h 1120462"/>
                <a:gd name="connsiteX2" fmla="*/ 1120462 w 1120462"/>
                <a:gd name="connsiteY2" fmla="*/ 1120462 h 1120462"/>
                <a:gd name="connsiteX3" fmla="*/ 0 w 1120462"/>
                <a:gd name="connsiteY3" fmla="*/ 0 h 1120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462" h="1120462">
                  <a:moveTo>
                    <a:pt x="0" y="0"/>
                  </a:moveTo>
                  <a:lnTo>
                    <a:pt x="0" y="1120462"/>
                  </a:lnTo>
                  <a:lnTo>
                    <a:pt x="1120462" y="1120462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7964677" y="2514428"/>
              <a:ext cx="1299675" cy="1281103"/>
            </a:xfrm>
            <a:custGeom>
              <a:avLst/>
              <a:gdLst>
                <a:gd name="connsiteX0" fmla="*/ 1725769 w 1725769"/>
                <a:gd name="connsiteY0" fmla="*/ 0 h 1558343"/>
                <a:gd name="connsiteX1" fmla="*/ 1725769 w 1725769"/>
                <a:gd name="connsiteY1" fmla="*/ 1558343 h 1558343"/>
                <a:gd name="connsiteX2" fmla="*/ 0 w 1725769"/>
                <a:gd name="connsiteY2" fmla="*/ 90152 h 1558343"/>
                <a:gd name="connsiteX3" fmla="*/ 1725769 w 1725769"/>
                <a:gd name="connsiteY3" fmla="*/ 77273 h 155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5769" h="1558343">
                  <a:moveTo>
                    <a:pt x="1725769" y="0"/>
                  </a:moveTo>
                  <a:lnTo>
                    <a:pt x="1725769" y="1558343"/>
                  </a:lnTo>
                  <a:lnTo>
                    <a:pt x="0" y="90152"/>
                  </a:lnTo>
                  <a:lnTo>
                    <a:pt x="1725769" y="7727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右弧形箭头 4"/>
          <p:cNvSpPr/>
          <p:nvPr/>
        </p:nvSpPr>
        <p:spPr>
          <a:xfrm>
            <a:off x="9078035" y="1376024"/>
            <a:ext cx="826571" cy="1697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</a:rPr>
              <a:t>递归</a:t>
            </a:r>
          </a:p>
        </p:txBody>
      </p:sp>
      <p:sp>
        <p:nvSpPr>
          <p:cNvPr id="27" name="右弧形箭头 26"/>
          <p:cNvSpPr/>
          <p:nvPr/>
        </p:nvSpPr>
        <p:spPr>
          <a:xfrm>
            <a:off x="9859178" y="966245"/>
            <a:ext cx="826571" cy="492067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</a:rPr>
              <a:t>结论</a:t>
            </a:r>
          </a:p>
        </p:txBody>
      </p:sp>
    </p:spTree>
    <p:extLst>
      <p:ext uri="{BB962C8B-B14F-4D97-AF65-F5344CB8AC3E}">
        <p14:creationId xmlns:p14="http://schemas.microsoft.com/office/powerpoint/2010/main" val="204698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C3E3D8-5947-421F-A731-A9236CB2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</a:t>
            </a:r>
            <a:r>
              <a:rPr lang="en-US" altLang="zh-CN" dirty="0"/>
              <a:t>10</a:t>
            </a:r>
            <a:r>
              <a:rPr lang="zh-CN" altLang="en-US" dirty="0"/>
              <a:t>：如何编写</a:t>
            </a:r>
            <a:r>
              <a:rPr lang="en-US" altLang="zh-CN" dirty="0"/>
              <a:t>LU</a:t>
            </a:r>
            <a:r>
              <a:rPr lang="zh-CN" altLang="en-US" dirty="0"/>
              <a:t>算法？</a:t>
            </a:r>
          </a:p>
        </p:txBody>
      </p:sp>
      <p:pic>
        <p:nvPicPr>
          <p:cNvPr id="4" name="图片 3" descr="屏幕剪辑">
            <a:extLst>
              <a:ext uri="{FF2B5EF4-FFF2-40B4-BE49-F238E27FC236}">
                <a16:creationId xmlns:a16="http://schemas.microsoft.com/office/drawing/2014/main" id="{720511E5-5138-47C1-B8A2-7CE5DF153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1196752"/>
            <a:ext cx="2981741" cy="1971950"/>
          </a:xfrm>
          <a:prstGeom prst="rect">
            <a:avLst/>
          </a:prstGeom>
        </p:spPr>
      </p:pic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9BDCCCA6-2C6B-46C6-8FE3-E56E330D9F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923862"/>
              </p:ext>
            </p:extLst>
          </p:nvPr>
        </p:nvGraphicFramePr>
        <p:xfrm>
          <a:off x="5087887" y="1340768"/>
          <a:ext cx="3744416" cy="1643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公式" r:id="rId4" imgW="2082600" imgH="914400" progId="Equation.3">
                  <p:embed/>
                </p:oleObj>
              </mc:Choice>
              <mc:Fallback>
                <p:oleObj name="公式" r:id="rId4" imgW="2082600" imgH="914400" progId="Equation.3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7887" y="1340768"/>
                        <a:ext cx="3744416" cy="1643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 descr="屏幕剪辑">
            <a:extLst>
              <a:ext uri="{FF2B5EF4-FFF2-40B4-BE49-F238E27FC236}">
                <a16:creationId xmlns:a16="http://schemas.microsoft.com/office/drawing/2014/main" id="{A15B4E82-4933-4899-BA49-14AFFE13CF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690" y="3068361"/>
            <a:ext cx="4790053" cy="203855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58CC9FD-0DB7-4E1E-8D82-3B9D10428594}"/>
              </a:ext>
            </a:extLst>
          </p:cNvPr>
          <p:cNvSpPr txBox="1"/>
          <p:nvPr/>
        </p:nvSpPr>
        <p:spPr>
          <a:xfrm>
            <a:off x="4439816" y="355303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=</a:t>
            </a:r>
            <a:endParaRPr lang="zh-CN" altLang="en-US" sz="3200" dirty="0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015D734C-478D-42C3-99B5-BE93FF6A8833}"/>
              </a:ext>
            </a:extLst>
          </p:cNvPr>
          <p:cNvSpPr/>
          <p:nvPr/>
        </p:nvSpPr>
        <p:spPr>
          <a:xfrm>
            <a:off x="5087887" y="1700808"/>
            <a:ext cx="432049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58F82363-1378-4D74-9579-59CA4232EA51}"/>
              </a:ext>
            </a:extLst>
          </p:cNvPr>
          <p:cNvSpPr/>
          <p:nvPr/>
        </p:nvSpPr>
        <p:spPr>
          <a:xfrm>
            <a:off x="7032104" y="1340768"/>
            <a:ext cx="172819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30F24310-BC47-4B43-9030-1F9A2E3F9A74}"/>
              </a:ext>
            </a:extLst>
          </p:cNvPr>
          <p:cNvSpPr/>
          <p:nvPr/>
        </p:nvSpPr>
        <p:spPr>
          <a:xfrm>
            <a:off x="7464152" y="1810868"/>
            <a:ext cx="1224136" cy="11737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479D78A-D09A-4335-8FD9-31BB3BC31F01}"/>
              </a:ext>
            </a:extLst>
          </p:cNvPr>
          <p:cNvSpPr txBox="1"/>
          <p:nvPr/>
        </p:nvSpPr>
        <p:spPr>
          <a:xfrm>
            <a:off x="623392" y="3368367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如何从</a:t>
            </a:r>
            <a:r>
              <a:rPr lang="en-US" altLang="zh-CN" sz="2800" dirty="0"/>
              <a:t>A</a:t>
            </a:r>
            <a:r>
              <a:rPr lang="zh-CN" altLang="en-US" sz="2800" dirty="0"/>
              <a:t>中计算得到这三个内容？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FF23BCA3-5CAD-4FC3-B2DE-282DE9861CF7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3575721" y="2312876"/>
            <a:ext cx="1512166" cy="12586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11A6331E-6601-4F8C-976E-0E225B3F02AB}"/>
              </a:ext>
            </a:extLst>
          </p:cNvPr>
          <p:cNvCxnSpPr>
            <a:cxnSpLocks/>
          </p:cNvCxnSpPr>
          <p:nvPr/>
        </p:nvCxnSpPr>
        <p:spPr>
          <a:xfrm flipV="1">
            <a:off x="3443476" y="1531627"/>
            <a:ext cx="3660639" cy="21284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627D98E9-44D9-4011-9167-6C131543A9A2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482414" y="2397763"/>
            <a:ext cx="3981738" cy="12241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456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C3E3D8-5947-421F-A731-A9236CB2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如何编写</a:t>
            </a:r>
            <a:r>
              <a:rPr lang="en-US" altLang="zh-CN" dirty="0"/>
              <a:t>LU</a:t>
            </a:r>
            <a:r>
              <a:rPr lang="zh-CN" altLang="en-US" dirty="0"/>
              <a:t>算法？</a:t>
            </a:r>
          </a:p>
        </p:txBody>
      </p:sp>
      <p:pic>
        <p:nvPicPr>
          <p:cNvPr id="4" name="图片 3" descr="屏幕剪辑">
            <a:extLst>
              <a:ext uri="{FF2B5EF4-FFF2-40B4-BE49-F238E27FC236}">
                <a16:creationId xmlns:a16="http://schemas.microsoft.com/office/drawing/2014/main" id="{720511E5-5138-47C1-B8A2-7CE5DF1530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1196752"/>
            <a:ext cx="2981741" cy="1971950"/>
          </a:xfrm>
          <a:prstGeom prst="rect">
            <a:avLst/>
          </a:prstGeom>
        </p:spPr>
      </p:pic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9BDCCCA6-2C6B-46C6-8FE3-E56E330D9F1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87887" y="1340768"/>
          <a:ext cx="3744416" cy="1643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公式" r:id="rId5" imgW="2082600" imgH="914400" progId="Equation.3">
                  <p:embed/>
                </p:oleObj>
              </mc:Choice>
              <mc:Fallback>
                <p:oleObj name="公式" r:id="rId5" imgW="2082600" imgH="914400" progId="Equation.3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9BDCCCA6-2C6B-46C6-8FE3-E56E330D9F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7887" y="1340768"/>
                        <a:ext cx="3744416" cy="1643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 descr="屏幕剪辑">
            <a:extLst>
              <a:ext uri="{FF2B5EF4-FFF2-40B4-BE49-F238E27FC236}">
                <a16:creationId xmlns:a16="http://schemas.microsoft.com/office/drawing/2014/main" id="{A15B4E82-4933-4899-BA49-14AFFE13CF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690" y="3068361"/>
            <a:ext cx="4790053" cy="203855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58CC9FD-0DB7-4E1E-8D82-3B9D10428594}"/>
              </a:ext>
            </a:extLst>
          </p:cNvPr>
          <p:cNvSpPr txBox="1"/>
          <p:nvPr/>
        </p:nvSpPr>
        <p:spPr>
          <a:xfrm>
            <a:off x="4439816" y="355303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=</a:t>
            </a:r>
            <a:endParaRPr lang="zh-CN" altLang="en-US" sz="3200" dirty="0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015D734C-478D-42C3-99B5-BE93FF6A8833}"/>
              </a:ext>
            </a:extLst>
          </p:cNvPr>
          <p:cNvSpPr/>
          <p:nvPr/>
        </p:nvSpPr>
        <p:spPr>
          <a:xfrm>
            <a:off x="5087887" y="1700808"/>
            <a:ext cx="432049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58F82363-1378-4D74-9579-59CA4232EA51}"/>
              </a:ext>
            </a:extLst>
          </p:cNvPr>
          <p:cNvSpPr/>
          <p:nvPr/>
        </p:nvSpPr>
        <p:spPr>
          <a:xfrm>
            <a:off x="7032104" y="1340768"/>
            <a:ext cx="172819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30F24310-BC47-4B43-9030-1F9A2E3F9A74}"/>
              </a:ext>
            </a:extLst>
          </p:cNvPr>
          <p:cNvSpPr/>
          <p:nvPr/>
        </p:nvSpPr>
        <p:spPr>
          <a:xfrm>
            <a:off x="7464152" y="1810868"/>
            <a:ext cx="1224136" cy="11737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: 形状 2">
            <a:extLst>
              <a:ext uri="{FF2B5EF4-FFF2-40B4-BE49-F238E27FC236}">
                <a16:creationId xmlns:a16="http://schemas.microsoft.com/office/drawing/2014/main" id="{276FC247-F80F-4D8F-9863-209C41AA2D94}"/>
              </a:ext>
            </a:extLst>
          </p:cNvPr>
          <p:cNvSpPr/>
          <p:nvPr/>
        </p:nvSpPr>
        <p:spPr>
          <a:xfrm>
            <a:off x="5622587" y="3761362"/>
            <a:ext cx="843064" cy="823608"/>
          </a:xfrm>
          <a:custGeom>
            <a:avLst/>
            <a:gdLst>
              <a:gd name="connsiteX0" fmla="*/ 0 w 843064"/>
              <a:gd name="connsiteY0" fmla="*/ 823608 h 823608"/>
              <a:gd name="connsiteX1" fmla="*/ 843064 w 843064"/>
              <a:gd name="connsiteY1" fmla="*/ 823608 h 823608"/>
              <a:gd name="connsiteX2" fmla="*/ 19456 w 843064"/>
              <a:gd name="connsiteY2" fmla="*/ 0 h 823608"/>
              <a:gd name="connsiteX3" fmla="*/ 0 w 843064"/>
              <a:gd name="connsiteY3" fmla="*/ 823608 h 82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3064" h="823608">
                <a:moveTo>
                  <a:pt x="0" y="823608"/>
                </a:moveTo>
                <a:lnTo>
                  <a:pt x="843064" y="823608"/>
                </a:lnTo>
                <a:lnTo>
                  <a:pt x="19456" y="0"/>
                </a:lnTo>
                <a:lnTo>
                  <a:pt x="0" y="823608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A72F31CD-3341-4B98-A6F3-50AEAEE1AA9B}"/>
              </a:ext>
            </a:extLst>
          </p:cNvPr>
          <p:cNvSpPr/>
          <p:nvPr/>
        </p:nvSpPr>
        <p:spPr>
          <a:xfrm>
            <a:off x="7896200" y="3476017"/>
            <a:ext cx="1319136" cy="1249127"/>
          </a:xfrm>
          <a:custGeom>
            <a:avLst/>
            <a:gdLst>
              <a:gd name="connsiteX0" fmla="*/ 0 w 1277566"/>
              <a:gd name="connsiteY0" fmla="*/ 38911 h 1238655"/>
              <a:gd name="connsiteX1" fmla="*/ 1271081 w 1277566"/>
              <a:gd name="connsiteY1" fmla="*/ 0 h 1238655"/>
              <a:gd name="connsiteX2" fmla="*/ 1277566 w 1277566"/>
              <a:gd name="connsiteY2" fmla="*/ 1238655 h 1238655"/>
              <a:gd name="connsiteX3" fmla="*/ 0 w 1277566"/>
              <a:gd name="connsiteY3" fmla="*/ 38911 h 123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566" h="1238655">
                <a:moveTo>
                  <a:pt x="0" y="38911"/>
                </a:moveTo>
                <a:lnTo>
                  <a:pt x="1271081" y="0"/>
                </a:lnTo>
                <a:cubicBezTo>
                  <a:pt x="1273243" y="412885"/>
                  <a:pt x="1275404" y="825770"/>
                  <a:pt x="1277566" y="1238655"/>
                </a:cubicBezTo>
                <a:lnTo>
                  <a:pt x="0" y="38911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C7D7AC4-110F-494A-97DC-9C386503D04E}"/>
              </a:ext>
            </a:extLst>
          </p:cNvPr>
          <p:cNvSpPr txBox="1"/>
          <p:nvPr/>
        </p:nvSpPr>
        <p:spPr>
          <a:xfrm>
            <a:off x="3863752" y="5299085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如何控制“递归”？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EE75E5CF-DCBB-43F4-81B9-2975FA1813E5}"/>
              </a:ext>
            </a:extLst>
          </p:cNvPr>
          <p:cNvCxnSpPr/>
          <p:nvPr/>
        </p:nvCxnSpPr>
        <p:spPr>
          <a:xfrm flipH="1">
            <a:off x="6044119" y="2924944"/>
            <a:ext cx="1420033" cy="11626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7FAAD39C-33BB-482D-A323-73B3B0E58850}"/>
              </a:ext>
            </a:extLst>
          </p:cNvPr>
          <p:cNvCxnSpPr/>
          <p:nvPr/>
        </p:nvCxnSpPr>
        <p:spPr>
          <a:xfrm>
            <a:off x="8352082" y="2984658"/>
            <a:ext cx="199122" cy="5422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66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23392" y="305594"/>
            <a:ext cx="8229600" cy="919162"/>
          </a:xfrm>
        </p:spPr>
        <p:txBody>
          <a:bodyPr/>
          <a:lstStyle/>
          <a:p>
            <a:r>
              <a:rPr lang="zh-CN" altLang="en-US" dirty="0"/>
              <a:t>矩阵的逆与线性方程组的解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5" y="1189038"/>
            <a:ext cx="338455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840538" y="1103313"/>
            <a:ext cx="3619500" cy="1651000"/>
          </a:xfrm>
          <a:prstGeom prst="roundRect">
            <a:avLst/>
          </a:prstGeom>
          <a:noFill/>
          <a:ln>
            <a:solidFill>
              <a:srgbClr val="C0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2835276"/>
            <a:ext cx="7092950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triped Right Arrow 3"/>
          <p:cNvSpPr/>
          <p:nvPr/>
        </p:nvSpPr>
        <p:spPr>
          <a:xfrm rot="9058467">
            <a:off x="5113338" y="2111375"/>
            <a:ext cx="1439862" cy="433388"/>
          </a:xfrm>
          <a:prstGeom prst="stripedRightArrow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Rounded Rectangle 4"/>
          <p:cNvSpPr/>
          <p:nvPr/>
        </p:nvSpPr>
        <p:spPr>
          <a:xfrm>
            <a:off x="2208214" y="4724400"/>
            <a:ext cx="1150937" cy="4333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82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635625"/>
            <a:ext cx="1236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rved Up Arrow 5"/>
          <p:cNvSpPr/>
          <p:nvPr/>
        </p:nvSpPr>
        <p:spPr>
          <a:xfrm rot="5400000">
            <a:off x="1425575" y="5246688"/>
            <a:ext cx="1098550" cy="431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392242"/>
            <a:ext cx="8135938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71390" y="5157192"/>
            <a:ext cx="8720657" cy="129266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11.2: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算法中的控制变量</a:t>
            </a:r>
            <a:r>
              <a:rPr lang="en-US" altLang="zh-CN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k</a:t>
            </a:r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是控制行？列？还是什么？</a:t>
            </a:r>
            <a:endParaRPr lang="en-US" altLang="zh-CN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宋体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9FD95562-B627-49AA-9D90-E4C5CFEB8098}"/>
              </a:ext>
            </a:extLst>
          </p:cNvPr>
          <p:cNvGrpSpPr/>
          <p:nvPr/>
        </p:nvGrpSpPr>
        <p:grpSpPr>
          <a:xfrm>
            <a:off x="5725451" y="3717032"/>
            <a:ext cx="5610458" cy="936104"/>
            <a:chOff x="6960096" y="3619288"/>
            <a:chExt cx="5610458" cy="936104"/>
          </a:xfrm>
        </p:grpSpPr>
        <p:sp>
          <p:nvSpPr>
            <p:cNvPr id="5" name="右大括号 4">
              <a:extLst>
                <a:ext uri="{FF2B5EF4-FFF2-40B4-BE49-F238E27FC236}">
                  <a16:creationId xmlns:a16="http://schemas.microsoft.com/office/drawing/2014/main" id="{0C9373D8-99DF-4357-95FD-95273BDE2FA8}"/>
                </a:ext>
              </a:extLst>
            </p:cNvPr>
            <p:cNvSpPr/>
            <p:nvPr/>
          </p:nvSpPr>
          <p:spPr>
            <a:xfrm>
              <a:off x="6960096" y="3619288"/>
              <a:ext cx="792088" cy="936104"/>
            </a:xfrm>
            <a:prstGeom prst="rightBrace">
              <a:avLst>
                <a:gd name="adj1" fmla="val 2021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4B9AE9E0-253F-4F5D-A3A4-0AF37192ACBC}"/>
                </a:ext>
              </a:extLst>
            </p:cNvPr>
            <p:cNvSpPr txBox="1"/>
            <p:nvPr/>
          </p:nvSpPr>
          <p:spPr>
            <a:xfrm>
              <a:off x="7752184" y="3825730"/>
              <a:ext cx="48183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Arial" charset="0"/>
                  <a:ea typeface="宋体" charset="-122"/>
                </a:rPr>
                <a:t>问题</a:t>
              </a:r>
              <a:r>
                <a:rPr lang="en-US" altLang="zh-CN" sz="2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Arial" charset="0"/>
                  <a:ea typeface="宋体" charset="-122"/>
                </a:rPr>
                <a:t>11.1</a:t>
              </a:r>
              <a:r>
                <a:rPr lang="zh-CN" altLang="en-US" sz="2800" dirty="0"/>
                <a:t>这个循环在干什么？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092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88640"/>
            <a:ext cx="11161240" cy="646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04813"/>
            <a:ext cx="8135938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71390" y="5157192"/>
            <a:ext cx="8720657" cy="129266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11: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算法中的控制变量</a:t>
            </a:r>
            <a:r>
              <a:rPr lang="en-US" altLang="zh-CN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k</a:t>
            </a:r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是控制行？列？还是什么？</a:t>
            </a:r>
            <a:endParaRPr lang="en-US" altLang="zh-CN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宋体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9FD95562-B627-49AA-9D90-E4C5CFEB8098}"/>
              </a:ext>
            </a:extLst>
          </p:cNvPr>
          <p:cNvGrpSpPr/>
          <p:nvPr/>
        </p:nvGrpSpPr>
        <p:grpSpPr>
          <a:xfrm>
            <a:off x="6960096" y="3619288"/>
            <a:ext cx="4208408" cy="936104"/>
            <a:chOff x="6960096" y="3619288"/>
            <a:chExt cx="4208408" cy="936104"/>
          </a:xfrm>
        </p:grpSpPr>
        <p:sp>
          <p:nvSpPr>
            <p:cNvPr id="5" name="右大括号 4">
              <a:extLst>
                <a:ext uri="{FF2B5EF4-FFF2-40B4-BE49-F238E27FC236}">
                  <a16:creationId xmlns:a16="http://schemas.microsoft.com/office/drawing/2014/main" id="{0C9373D8-99DF-4357-95FD-95273BDE2FA8}"/>
                </a:ext>
              </a:extLst>
            </p:cNvPr>
            <p:cNvSpPr/>
            <p:nvPr/>
          </p:nvSpPr>
          <p:spPr>
            <a:xfrm>
              <a:off x="6960096" y="3619288"/>
              <a:ext cx="792088" cy="936104"/>
            </a:xfrm>
            <a:prstGeom prst="rightBrace">
              <a:avLst>
                <a:gd name="adj1" fmla="val 2021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4B9AE9E0-253F-4F5D-A3A4-0AF37192ACBC}"/>
                </a:ext>
              </a:extLst>
            </p:cNvPr>
            <p:cNvSpPr txBox="1"/>
            <p:nvPr/>
          </p:nvSpPr>
          <p:spPr>
            <a:xfrm>
              <a:off x="7752184" y="3825730"/>
              <a:ext cx="34163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/>
                <a:t>这个循环在干什么？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326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04813"/>
            <a:ext cx="8135938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39616" y="5229200"/>
            <a:ext cx="6054863" cy="64633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12:</a:t>
            </a: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这个</a:t>
            </a:r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算法中有</a:t>
            </a:r>
            <a:r>
              <a:rPr lang="en-US" altLang="zh-CN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bug</a:t>
            </a:r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吗</a:t>
            </a:r>
            <a:r>
              <a:rPr lang="en-US" altLang="zh-CN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?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3359696" y="2708920"/>
            <a:ext cx="5341273" cy="954107"/>
            <a:chOff x="3359696" y="2708920"/>
            <a:chExt cx="5341273" cy="954107"/>
          </a:xfrm>
        </p:grpSpPr>
        <p:sp>
          <p:nvSpPr>
            <p:cNvPr id="3" name="椭圆 2"/>
            <p:cNvSpPr/>
            <p:nvPr/>
          </p:nvSpPr>
          <p:spPr>
            <a:xfrm>
              <a:off x="3359696" y="2924944"/>
              <a:ext cx="2376264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735960" y="2708920"/>
              <a:ext cx="2965009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/>
                <a:t>这个操作确定</a:t>
              </a:r>
              <a:endParaRPr lang="en-US" altLang="zh-CN" sz="2800" dirty="0"/>
            </a:p>
            <a:p>
              <a:pPr algn="ctr"/>
              <a:r>
                <a:rPr lang="zh-CN" altLang="en-US" sz="2800" dirty="0"/>
                <a:t>能做吗？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993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9456" y="290804"/>
            <a:ext cx="756084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13: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下例我们遇到了什么困难？你有解决思路吗？</a:t>
            </a:r>
            <a:endParaRPr lang="en-US" altLang="zh-CN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01333"/>
              </p:ext>
            </p:extLst>
          </p:nvPr>
        </p:nvGraphicFramePr>
        <p:xfrm>
          <a:off x="2207568" y="3193050"/>
          <a:ext cx="7444215" cy="2540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6" name="公式" r:id="rId4" imgW="2679480" imgH="914400" progId="Equation.3">
                  <p:embed/>
                </p:oleObj>
              </mc:Choice>
              <mc:Fallback>
                <p:oleObj name="公式" r:id="rId4" imgW="267948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7568" y="3193050"/>
                        <a:ext cx="7444215" cy="2540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右箭头 3"/>
          <p:cNvSpPr/>
          <p:nvPr/>
        </p:nvSpPr>
        <p:spPr>
          <a:xfrm>
            <a:off x="5807968" y="422108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1E55C42-517E-49E5-9993-AECBB75DB47E}"/>
              </a:ext>
            </a:extLst>
          </p:cNvPr>
          <p:cNvSpPr/>
          <p:nvPr/>
        </p:nvSpPr>
        <p:spPr>
          <a:xfrm>
            <a:off x="5838351" y="6043976"/>
            <a:ext cx="559480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zh-CN" altLang="en-US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为什么一定能够找到可置换的行？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3552" y="1124744"/>
            <a:ext cx="8280920" cy="2622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14: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zh-CN" alt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为什么一定有可置换行？如何实现这种置换？</a:t>
            </a:r>
            <a:endParaRPr lang="en-US" altLang="zh-CN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72167" y="5333146"/>
            <a:ext cx="8792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用置换矩阵进行主元选择（行初等变换：交换最大元到第一行）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72167" y="4011543"/>
            <a:ext cx="8864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某次递归过程中，如果舒尔补第一列全为</a:t>
            </a:r>
            <a:r>
              <a:rPr lang="en-US" altLang="zh-CN" sz="2800" dirty="0"/>
              <a:t>0</a:t>
            </a:r>
            <a:r>
              <a:rPr lang="zh-CN" altLang="en-US" sz="2800" dirty="0"/>
              <a:t>，该矩阵一定奇异，递归前的矩阵一定奇异，进而原矩阵一定奇异</a:t>
            </a:r>
          </a:p>
        </p:txBody>
      </p:sp>
    </p:spTree>
    <p:extLst>
      <p:ext uri="{BB962C8B-B14F-4D97-AF65-F5344CB8AC3E}">
        <p14:creationId xmlns:p14="http://schemas.microsoft.com/office/powerpoint/2010/main" val="338162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6842574" y="3429000"/>
            <a:ext cx="3227108" cy="2481039"/>
            <a:chOff x="3719736" y="3324225"/>
            <a:chExt cx="3227108" cy="24810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矩形 5"/>
                <p:cNvSpPr/>
                <p:nvPr/>
              </p:nvSpPr>
              <p:spPr>
                <a:xfrm>
                  <a:off x="3870406" y="3324225"/>
                  <a:ext cx="2963783" cy="23567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zh-CN" alt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zh-CN" altLang="en-US" sz="32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zh-CN" altLang="en-US" sz="3200" dirty="0"/>
                </a:p>
              </p:txBody>
            </p:sp>
          </mc:Choice>
          <mc:Fallback xmlns="">
            <p:sp>
              <p:nvSpPr>
                <p:cNvPr id="6" name="矩形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0406" y="3324225"/>
                  <a:ext cx="2963783" cy="23567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直接连接符 14"/>
            <p:cNvCxnSpPr/>
            <p:nvPr/>
          </p:nvCxnSpPr>
          <p:spPr>
            <a:xfrm>
              <a:off x="3719736" y="3324225"/>
              <a:ext cx="0" cy="248103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6946844" y="3324225"/>
              <a:ext cx="0" cy="248103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文本框 15"/>
          <p:cNvSpPr txBox="1"/>
          <p:nvPr/>
        </p:nvSpPr>
        <p:spPr>
          <a:xfrm>
            <a:off x="4439816" y="1196752"/>
            <a:ext cx="4289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主元：</a:t>
            </a:r>
            <a:r>
              <a:rPr lang="en-US" altLang="zh-CN" sz="3200" dirty="0"/>
              <a:t>7</a:t>
            </a:r>
          </a:p>
          <a:p>
            <a:r>
              <a:rPr lang="zh-CN" altLang="en-US" sz="3200" dirty="0"/>
              <a:t>如何交换</a:t>
            </a:r>
            <a:r>
              <a:rPr lang="en-US" altLang="zh-CN" sz="3200" dirty="0"/>
              <a:t>1,3</a:t>
            </a:r>
            <a:r>
              <a:rPr lang="zh-CN" altLang="en-US" sz="3200" dirty="0"/>
              <a:t>两行？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5FBB6D43-1C78-4FC5-BDE6-BB22EB744EBA}"/>
              </a:ext>
            </a:extLst>
          </p:cNvPr>
          <p:cNvGrpSpPr/>
          <p:nvPr/>
        </p:nvGrpSpPr>
        <p:grpSpPr>
          <a:xfrm>
            <a:off x="695400" y="620688"/>
            <a:ext cx="3227108" cy="2481039"/>
            <a:chOff x="3719736" y="3324225"/>
            <a:chExt cx="3227108" cy="24810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D80654F6-FD7B-4749-84A0-92624557E6AF}"/>
                    </a:ext>
                  </a:extLst>
                </p:cNvPr>
                <p:cNvSpPr/>
                <p:nvPr/>
              </p:nvSpPr>
              <p:spPr>
                <a:xfrm>
                  <a:off x="3870406" y="3324225"/>
                  <a:ext cx="2963783" cy="23567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zh-CN" altLang="en-US" sz="3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zh-CN" altLang="en-US" sz="32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zh-CN" sz="3200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zh-CN" altLang="en-US" sz="3200" dirty="0"/>
                </a:p>
              </p:txBody>
            </p:sp>
          </mc:Choice>
          <mc:Fallback xmlns=""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D80654F6-FD7B-4749-84A0-92624557E6A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0406" y="3324225"/>
                  <a:ext cx="2963783" cy="23567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9FF0E946-CBBF-40F6-8695-77CCCEB8D873}"/>
                </a:ext>
              </a:extLst>
            </p:cNvPr>
            <p:cNvCxnSpPr/>
            <p:nvPr/>
          </p:nvCxnSpPr>
          <p:spPr>
            <a:xfrm>
              <a:off x="3719736" y="3324225"/>
              <a:ext cx="0" cy="248103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CE16799D-9987-4C0E-BF53-1717FC7AE3DC}"/>
                </a:ext>
              </a:extLst>
            </p:cNvPr>
            <p:cNvCxnSpPr/>
            <p:nvPr/>
          </p:nvCxnSpPr>
          <p:spPr>
            <a:xfrm>
              <a:off x="6946844" y="3324225"/>
              <a:ext cx="0" cy="248103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97B9CDA5-F158-4889-BF70-E7B8597B7BDE}"/>
              </a:ext>
            </a:extLst>
          </p:cNvPr>
          <p:cNvGrpSpPr/>
          <p:nvPr/>
        </p:nvGrpSpPr>
        <p:grpSpPr>
          <a:xfrm>
            <a:off x="1779311" y="3643910"/>
            <a:ext cx="4844501" cy="2017338"/>
            <a:chOff x="1779311" y="3643910"/>
            <a:chExt cx="4844501" cy="2017338"/>
          </a:xfrm>
        </p:grpSpPr>
        <p:sp>
          <p:nvSpPr>
            <p:cNvPr id="3" name="云形标注 2"/>
            <p:cNvSpPr/>
            <p:nvPr/>
          </p:nvSpPr>
          <p:spPr>
            <a:xfrm>
              <a:off x="1779311" y="3643910"/>
              <a:ext cx="3600380" cy="2017338"/>
            </a:xfrm>
            <a:prstGeom prst="cloudCallout">
              <a:avLst>
                <a:gd name="adj1" fmla="val -37372"/>
                <a:gd name="adj2" fmla="val -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dirty="0"/>
                <a:t>初等行变换，你能写出</a:t>
              </a:r>
              <a:r>
                <a:rPr lang="en-US" altLang="zh-CN" sz="2800" b="1" dirty="0"/>
                <a:t>Q</a:t>
              </a:r>
              <a:r>
                <a:rPr lang="zh-CN" altLang="en-US" sz="2800" b="1" dirty="0"/>
                <a:t>吗？</a:t>
              </a:r>
            </a:p>
          </p:txBody>
        </p:sp>
        <p:sp>
          <p:nvSpPr>
            <p:cNvPr id="4" name="箭头: 右 3">
              <a:extLst>
                <a:ext uri="{FF2B5EF4-FFF2-40B4-BE49-F238E27FC236}">
                  <a16:creationId xmlns:a16="http://schemas.microsoft.com/office/drawing/2014/main" id="{3B3A4BF6-75DF-4DF2-AC38-ABD45696EA04}"/>
                </a:ext>
              </a:extLst>
            </p:cNvPr>
            <p:cNvSpPr/>
            <p:nvPr/>
          </p:nvSpPr>
          <p:spPr>
            <a:xfrm>
              <a:off x="5831724" y="4201467"/>
              <a:ext cx="792088" cy="9361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2309542"/>
            <a:ext cx="7776865" cy="2238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C4087B37-4BE4-4969-A3EA-8996F3891682}"/>
              </a:ext>
            </a:extLst>
          </p:cNvPr>
          <p:cNvSpPr txBox="1"/>
          <p:nvPr/>
        </p:nvSpPr>
        <p:spPr>
          <a:xfrm>
            <a:off x="658223" y="373361"/>
            <a:ext cx="8278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令</a:t>
            </a:r>
            <a:r>
              <a:rPr lang="en-US" altLang="zh-CN" sz="4000" dirty="0"/>
              <a:t>Q</a:t>
            </a:r>
            <a:r>
              <a:rPr lang="zh-CN" altLang="en-US" sz="4000" dirty="0"/>
              <a:t>是第一次选主元使用的变换矩阵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5DD0151-9FB0-4396-92D4-9419CEFBFDF1}"/>
              </a:ext>
            </a:extLst>
          </p:cNvPr>
          <p:cNvSpPr txBox="1"/>
          <p:nvPr/>
        </p:nvSpPr>
        <p:spPr>
          <a:xfrm>
            <a:off x="5087888" y="2424727"/>
            <a:ext cx="3490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第</a:t>
            </a:r>
            <a:r>
              <a:rPr lang="en-US" altLang="zh-CN" sz="3200" dirty="0"/>
              <a:t>k</a:t>
            </a:r>
            <a:r>
              <a:rPr lang="zh-CN" altLang="en-US" sz="3200" dirty="0"/>
              <a:t>行和第</a:t>
            </a:r>
            <a:r>
              <a:rPr lang="en-US" altLang="zh-CN" sz="3200" dirty="0"/>
              <a:t>1</a:t>
            </a:r>
            <a:r>
              <a:rPr lang="zh-CN" altLang="en-US" sz="3200" dirty="0"/>
              <a:t>行交换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9BC67F68-327B-4BC9-A1E8-4F006E65D5F4}"/>
              </a:ext>
            </a:extLst>
          </p:cNvPr>
          <p:cNvGrpSpPr/>
          <p:nvPr/>
        </p:nvGrpSpPr>
        <p:grpSpPr>
          <a:xfrm>
            <a:off x="6240017" y="4469782"/>
            <a:ext cx="4968551" cy="1584840"/>
            <a:chOff x="6240017" y="4469782"/>
            <a:chExt cx="4968551" cy="1584840"/>
          </a:xfrm>
        </p:grpSpPr>
        <p:grpSp>
          <p:nvGrpSpPr>
            <p:cNvPr id="5" name="组合 4"/>
            <p:cNvGrpSpPr/>
            <p:nvPr/>
          </p:nvGrpSpPr>
          <p:grpSpPr>
            <a:xfrm>
              <a:off x="6240017" y="4614635"/>
              <a:ext cx="4968551" cy="1439987"/>
              <a:chOff x="6067157" y="1213145"/>
              <a:chExt cx="3482057" cy="791867"/>
            </a:xfrm>
          </p:grpSpPr>
          <p:pic>
            <p:nvPicPr>
              <p:cNvPr id="2150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7157" y="1604962"/>
                <a:ext cx="2592387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511" name="TextBox 2"/>
              <p:cNvSpPr txBox="1">
                <a:spLocks noChangeArrowheads="1"/>
              </p:cNvSpPr>
              <p:nvPr/>
            </p:nvSpPr>
            <p:spPr bwMode="auto">
              <a:xfrm>
                <a:off x="7261461" y="1213145"/>
                <a:ext cx="2287753" cy="287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dirty="0"/>
                  <a:t>递归得到</a:t>
                </a:r>
                <a:r>
                  <a:rPr lang="en-US" altLang="zh-CN" sz="2800" dirty="0"/>
                  <a:t>P’L’U’</a:t>
                </a:r>
                <a:endParaRPr lang="zh-CN" altLang="en-US" sz="2800" dirty="0"/>
              </a:p>
            </p:txBody>
          </p:sp>
        </p:grpSp>
        <p:sp>
          <p:nvSpPr>
            <p:cNvPr id="8" name="箭头: 下 7">
              <a:extLst>
                <a:ext uri="{FF2B5EF4-FFF2-40B4-BE49-F238E27FC236}">
                  <a16:creationId xmlns:a16="http://schemas.microsoft.com/office/drawing/2014/main" id="{19EB8F92-C75A-4642-A881-6355DC5C4EC0}"/>
                </a:ext>
              </a:extLst>
            </p:cNvPr>
            <p:cNvSpPr/>
            <p:nvPr/>
          </p:nvSpPr>
          <p:spPr>
            <a:xfrm>
              <a:off x="6960096" y="4469782"/>
              <a:ext cx="936104" cy="736695"/>
            </a:xfrm>
            <a:prstGeom prst="downArrow">
              <a:avLst>
                <a:gd name="adj1" fmla="val 50000"/>
                <a:gd name="adj2" fmla="val 385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TextBox 2">
            <a:extLst>
              <a:ext uri="{FF2B5EF4-FFF2-40B4-BE49-F238E27FC236}">
                <a16:creationId xmlns:a16="http://schemas.microsoft.com/office/drawing/2014/main" id="{16DABCA0-AB20-4356-ABC1-EC8E6399F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456" y="5531402"/>
            <a:ext cx="4464496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P’L’U’</a:t>
            </a:r>
            <a:r>
              <a:rPr lang="zh-CN" altLang="en-US" sz="2800" dirty="0"/>
              <a:t>能否和</a:t>
            </a:r>
            <a:r>
              <a:rPr lang="en-US" altLang="zh-CN" sz="2800" dirty="0"/>
              <a:t>Q</a:t>
            </a:r>
            <a:r>
              <a:rPr lang="zh-CN" altLang="en-US" sz="2800" dirty="0"/>
              <a:t>、</a:t>
            </a:r>
            <a:r>
              <a:rPr lang="en-US" altLang="zh-CN" sz="2800" dirty="0"/>
              <a:t>v/a</a:t>
            </a:r>
            <a:r>
              <a:rPr lang="en-US" altLang="zh-CN" sz="2800" baseline="-25000" dirty="0"/>
              <a:t>k1</a:t>
            </a:r>
            <a:r>
              <a:rPr lang="zh-CN" altLang="en-US" sz="2800" dirty="0"/>
              <a:t>、</a:t>
            </a:r>
            <a:r>
              <a:rPr lang="en-US" altLang="zh-CN" sz="2800" dirty="0" err="1"/>
              <a:t>w</a:t>
            </a:r>
            <a:r>
              <a:rPr lang="en-US" altLang="zh-CN" sz="2800" baseline="30000" dirty="0" err="1"/>
              <a:t>T</a:t>
            </a:r>
            <a:r>
              <a:rPr lang="zh-CN" altLang="en-US" sz="2800" dirty="0"/>
              <a:t>合并为</a:t>
            </a:r>
            <a:r>
              <a:rPr lang="en-US" altLang="zh-CN" sz="2800" dirty="0"/>
              <a:t>PLU</a:t>
            </a:r>
            <a:r>
              <a:rPr lang="zh-CN" altLang="en-US" sz="2800" dirty="0"/>
              <a:t>？</a:t>
            </a:r>
            <a:endParaRPr lang="zh-CN" altLang="en-US" sz="2800" baseline="30000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D1A61391-F031-4D19-856A-40D3684BB535}"/>
              </a:ext>
            </a:extLst>
          </p:cNvPr>
          <p:cNvSpPr txBox="1">
            <a:spLocks/>
          </p:cNvSpPr>
          <p:nvPr/>
        </p:nvSpPr>
        <p:spPr>
          <a:xfrm>
            <a:off x="623850" y="1261182"/>
            <a:ext cx="10972800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kern="0" dirty="0"/>
              <a:t>给定</a:t>
            </a:r>
            <a:r>
              <a:rPr lang="en-US" altLang="zh-CN" kern="0" dirty="0"/>
              <a:t>A</a:t>
            </a:r>
            <a:r>
              <a:rPr lang="zh-CN" altLang="en-US" kern="0" dirty="0"/>
              <a:t>，期望其能够形成如下矩阵分解：</a:t>
            </a:r>
            <a:endParaRPr lang="en-US" altLang="zh-CN" kern="0" dirty="0"/>
          </a:p>
          <a:p>
            <a:r>
              <a:rPr lang="en-US" altLang="zh-CN" kern="0" dirty="0"/>
              <a:t>PA=LU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82086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346374"/>
            <a:ext cx="5352430" cy="154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组合 8"/>
          <p:cNvGrpSpPr/>
          <p:nvPr/>
        </p:nvGrpSpPr>
        <p:grpSpPr>
          <a:xfrm>
            <a:off x="788854" y="2172995"/>
            <a:ext cx="6214777" cy="4283768"/>
            <a:chOff x="441325" y="2585975"/>
            <a:chExt cx="4868863" cy="3260725"/>
          </a:xfrm>
        </p:grpSpPr>
        <p:pic>
          <p:nvPicPr>
            <p:cNvPr id="2151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325" y="2585975"/>
              <a:ext cx="4868863" cy="326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矩形 7"/>
            <p:cNvSpPr/>
            <p:nvPr/>
          </p:nvSpPr>
          <p:spPr>
            <a:xfrm>
              <a:off x="441325" y="2585975"/>
              <a:ext cx="746299" cy="410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719735" y="2143231"/>
            <a:ext cx="6372249" cy="1335686"/>
            <a:chOff x="2873586" y="2585975"/>
            <a:chExt cx="4975015" cy="863600"/>
          </a:xfrm>
        </p:grpSpPr>
        <p:pic>
          <p:nvPicPr>
            <p:cNvPr id="2150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788" y="2585975"/>
              <a:ext cx="1547813" cy="86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右箭头 9"/>
            <p:cNvSpPr/>
            <p:nvPr/>
          </p:nvSpPr>
          <p:spPr>
            <a:xfrm>
              <a:off x="2873586" y="2739187"/>
              <a:ext cx="3280569" cy="2054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864368" y="5085184"/>
            <a:ext cx="2736304" cy="1572860"/>
            <a:chOff x="5831681" y="3573016"/>
            <a:chExt cx="2736304" cy="1572860"/>
          </a:xfrm>
        </p:grpSpPr>
        <p:sp>
          <p:nvSpPr>
            <p:cNvPr id="12" name="文本框 11"/>
            <p:cNvSpPr txBox="1"/>
            <p:nvPr/>
          </p:nvSpPr>
          <p:spPr>
            <a:xfrm>
              <a:off x="5831681" y="4314879"/>
              <a:ext cx="273630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PA=LU</a:t>
              </a:r>
              <a:r>
                <a:rPr lang="zh-CN" altLang="en-US" sz="2400" dirty="0"/>
                <a:t>而且无需担心除</a:t>
              </a:r>
              <a:r>
                <a:rPr lang="en-US" altLang="zh-CN" sz="2400" dirty="0"/>
                <a:t>0</a:t>
              </a:r>
              <a:r>
                <a:rPr lang="zh-CN" altLang="en-US" sz="2400" dirty="0"/>
                <a:t>或者不稳定！</a:t>
              </a:r>
            </a:p>
          </p:txBody>
        </p:sp>
        <p:sp>
          <p:nvSpPr>
            <p:cNvPr id="13" name="下箭头 12"/>
            <p:cNvSpPr/>
            <p:nvPr/>
          </p:nvSpPr>
          <p:spPr>
            <a:xfrm>
              <a:off x="6876256" y="3573016"/>
              <a:ext cx="323577" cy="7418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424785" y="909963"/>
            <a:ext cx="5920498" cy="1090593"/>
            <a:chOff x="4871864" y="1011495"/>
            <a:chExt cx="5920498" cy="1090593"/>
          </a:xfrm>
        </p:grpSpPr>
        <p:grpSp>
          <p:nvGrpSpPr>
            <p:cNvPr id="5" name="组合 4"/>
            <p:cNvGrpSpPr/>
            <p:nvPr/>
          </p:nvGrpSpPr>
          <p:grpSpPr>
            <a:xfrm>
              <a:off x="6711096" y="1011495"/>
              <a:ext cx="4081266" cy="1090593"/>
              <a:chOff x="5501735" y="1342652"/>
              <a:chExt cx="3391440" cy="662361"/>
            </a:xfrm>
          </p:grpSpPr>
          <p:pic>
            <p:nvPicPr>
              <p:cNvPr id="21509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0788" y="1604963"/>
                <a:ext cx="2592387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" name="Striped Right Arrow 1"/>
              <p:cNvSpPr/>
              <p:nvPr/>
            </p:nvSpPr>
            <p:spPr>
              <a:xfrm>
                <a:off x="5508625" y="1660525"/>
                <a:ext cx="647700" cy="287338"/>
              </a:xfrm>
              <a:prstGeom prst="stripedRightArrow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21511" name="TextBox 2"/>
              <p:cNvSpPr txBox="1">
                <a:spLocks noChangeArrowheads="1"/>
              </p:cNvSpPr>
              <p:nvPr/>
            </p:nvSpPr>
            <p:spPr bwMode="auto">
              <a:xfrm>
                <a:off x="5501735" y="1342652"/>
                <a:ext cx="1309180" cy="280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dirty="0"/>
                  <a:t>递归</a:t>
                </a: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4871864" y="1556792"/>
              <a:ext cx="1656184" cy="36144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云形 6"/>
          <p:cNvSpPr/>
          <p:nvPr/>
        </p:nvSpPr>
        <p:spPr>
          <a:xfrm>
            <a:off x="7839487" y="346374"/>
            <a:ext cx="2417946" cy="995490"/>
          </a:xfrm>
          <a:prstGeom prst="cloud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</a:rPr>
              <a:t>递归可行！</a:t>
            </a:r>
          </a:p>
        </p:txBody>
      </p:sp>
      <p:sp>
        <p:nvSpPr>
          <p:cNvPr id="15" name="云形 14"/>
          <p:cNvSpPr/>
          <p:nvPr/>
        </p:nvSpPr>
        <p:spPr>
          <a:xfrm>
            <a:off x="7310205" y="3715910"/>
            <a:ext cx="3581039" cy="1093241"/>
          </a:xfrm>
          <a:prstGeom prst="cloud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必须清楚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的结构和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P’</a:t>
            </a: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的存在</a:t>
            </a:r>
          </a:p>
        </p:txBody>
      </p:sp>
    </p:spTree>
    <p:extLst>
      <p:ext uri="{BB962C8B-B14F-4D97-AF65-F5344CB8AC3E}">
        <p14:creationId xmlns:p14="http://schemas.microsoft.com/office/powerpoint/2010/main" val="420460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行置换的处理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1052736"/>
            <a:ext cx="6912768" cy="547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/>
          <p:nvPr/>
        </p:nvSpPr>
        <p:spPr>
          <a:xfrm>
            <a:off x="7780242" y="1890117"/>
            <a:ext cx="440283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15: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如何理解数组</a:t>
            </a:r>
            <a:r>
              <a:rPr lang="el-GR" altLang="zh-CN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π</a:t>
            </a:r>
            <a:r>
              <a:rPr lang="zh-CN" alt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？</a:t>
            </a:r>
            <a:endParaRPr lang="en-US" altLang="zh-CN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5640" y="1484785"/>
            <a:ext cx="6912768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1</a:t>
            </a: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为什么通常不直接用求逆矩阵的办法来解线性方程组？</a:t>
            </a:r>
            <a:endParaRPr lang="en-US" altLang="zh-CN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968630" y="764704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K=1</a:t>
            </a:r>
            <a:r>
              <a:rPr lang="zh-CN" altLang="en-US" sz="2400" dirty="0"/>
              <a:t>；</a:t>
            </a:r>
            <a:r>
              <a:rPr lang="en-US" altLang="zh-CN" sz="2400" dirty="0"/>
              <a:t>k’=3</a:t>
            </a:r>
            <a:r>
              <a:rPr lang="zh-CN" altLang="en-US" sz="2400" dirty="0"/>
              <a:t>，交换</a:t>
            </a:r>
            <a:r>
              <a:rPr lang="el-GR" altLang="zh-CN" sz="2400" dirty="0"/>
              <a:t>π</a:t>
            </a:r>
            <a:r>
              <a:rPr lang="en-US" altLang="zh-CN" sz="2400" dirty="0"/>
              <a:t>[1]</a:t>
            </a:r>
            <a:r>
              <a:rPr lang="zh-CN" altLang="en-US" sz="2400" dirty="0"/>
              <a:t>和</a:t>
            </a:r>
            <a:r>
              <a:rPr lang="el-GR" altLang="zh-CN" sz="2400" dirty="0"/>
              <a:t>π</a:t>
            </a:r>
            <a:r>
              <a:rPr lang="en-US" altLang="zh-CN" sz="2400" dirty="0"/>
              <a:t>[3]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7968630" y="2244286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K=2</a:t>
            </a:r>
            <a:r>
              <a:rPr lang="zh-CN" altLang="en-US" sz="2400" dirty="0"/>
              <a:t>；</a:t>
            </a:r>
            <a:r>
              <a:rPr lang="en-US" altLang="zh-CN" sz="2400" dirty="0"/>
              <a:t>k’=3</a:t>
            </a:r>
            <a:r>
              <a:rPr lang="zh-CN" altLang="en-US" sz="2400" dirty="0"/>
              <a:t>，交换</a:t>
            </a:r>
            <a:r>
              <a:rPr lang="el-GR" altLang="zh-CN" sz="2400" dirty="0"/>
              <a:t>π</a:t>
            </a:r>
            <a:r>
              <a:rPr lang="en-US" altLang="zh-CN" sz="2400" dirty="0"/>
              <a:t>[2]</a:t>
            </a:r>
            <a:r>
              <a:rPr lang="zh-CN" altLang="en-US" sz="2400" dirty="0"/>
              <a:t>和</a:t>
            </a:r>
            <a:r>
              <a:rPr lang="el-GR" altLang="zh-CN" sz="2400" dirty="0"/>
              <a:t>π</a:t>
            </a:r>
            <a:r>
              <a:rPr lang="en-US" altLang="zh-CN" sz="2400" dirty="0"/>
              <a:t>[3]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7968630" y="3723868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K=3</a:t>
            </a:r>
            <a:r>
              <a:rPr lang="zh-CN" altLang="en-US" sz="2400" dirty="0"/>
              <a:t>；</a:t>
            </a:r>
            <a:r>
              <a:rPr lang="en-US" altLang="zh-CN" sz="2400" dirty="0"/>
              <a:t>k’=4</a:t>
            </a:r>
            <a:r>
              <a:rPr lang="zh-CN" altLang="en-US" sz="2400" dirty="0"/>
              <a:t>，交换</a:t>
            </a:r>
            <a:r>
              <a:rPr lang="el-GR" altLang="zh-CN" sz="2400" dirty="0"/>
              <a:t>π</a:t>
            </a:r>
            <a:r>
              <a:rPr lang="en-US" altLang="zh-CN" sz="2400" dirty="0"/>
              <a:t>[3]</a:t>
            </a:r>
            <a:r>
              <a:rPr lang="zh-CN" altLang="en-US" sz="2400" dirty="0"/>
              <a:t>和</a:t>
            </a:r>
            <a:r>
              <a:rPr lang="el-GR" altLang="zh-CN" sz="2400" dirty="0"/>
              <a:t>π</a:t>
            </a:r>
            <a:r>
              <a:rPr lang="en-US" altLang="zh-CN" sz="2400" dirty="0"/>
              <a:t>[4]</a:t>
            </a:r>
            <a:endParaRPr lang="zh-CN" altLang="en-US" sz="2400" dirty="0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9" y="345520"/>
            <a:ext cx="7719191" cy="1588063"/>
          </a:xfrm>
          <a:prstGeom prst="rect">
            <a:avLst/>
          </a:prstGeom>
        </p:spPr>
      </p:pic>
      <p:pic>
        <p:nvPicPr>
          <p:cNvPr id="10" name="图片 9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8" y="1904885"/>
            <a:ext cx="7719191" cy="1509982"/>
          </a:xfrm>
          <a:prstGeom prst="rect">
            <a:avLst/>
          </a:prstGeom>
        </p:spPr>
      </p:pic>
      <p:pic>
        <p:nvPicPr>
          <p:cNvPr id="12" name="图片 11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7" y="3199348"/>
            <a:ext cx="7820562" cy="1525796"/>
          </a:xfrm>
          <a:prstGeom prst="rect">
            <a:avLst/>
          </a:prstGeom>
        </p:spPr>
      </p:pic>
      <p:pic>
        <p:nvPicPr>
          <p:cNvPr id="13" name="图片 12" descr="屏幕剪辑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3" y="4653136"/>
            <a:ext cx="9269687" cy="1454382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656350" y="4653136"/>
            <a:ext cx="4248473" cy="2059339"/>
            <a:chOff x="683567" y="4682029"/>
            <a:chExt cx="4248473" cy="2059339"/>
          </a:xfrm>
        </p:grpSpPr>
        <p:sp>
          <p:nvSpPr>
            <p:cNvPr id="2" name="矩形 1"/>
            <p:cNvSpPr/>
            <p:nvPr/>
          </p:nvSpPr>
          <p:spPr>
            <a:xfrm>
              <a:off x="683567" y="4682029"/>
              <a:ext cx="1551217" cy="11952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4" name="圆角矩形标注 3"/>
            <p:cNvSpPr/>
            <p:nvPr/>
          </p:nvSpPr>
          <p:spPr>
            <a:xfrm>
              <a:off x="1619672" y="6195292"/>
              <a:ext cx="3312368" cy="546076"/>
            </a:xfrm>
            <a:prstGeom prst="wedgeRoundRectCallout">
              <a:avLst>
                <a:gd name="adj1" fmla="val -37311"/>
                <a:gd name="adj2" fmla="val -103617"/>
                <a:gd name="adj3" fmla="val 16667"/>
              </a:avLst>
            </a:prstGeom>
            <a:solidFill>
              <a:schemeClr val="accent3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</a:rPr>
                <a:t>问题</a:t>
              </a:r>
              <a:r>
                <a:rPr lang="en-US" altLang="zh-CN" b="1" dirty="0">
                  <a:solidFill>
                    <a:schemeClr val="tx1"/>
                  </a:solidFill>
                </a:rPr>
                <a:t>16</a:t>
              </a:r>
              <a:r>
                <a:rPr lang="zh-CN" altLang="en-US" b="1" dirty="0">
                  <a:solidFill>
                    <a:schemeClr val="tx1"/>
                  </a:solidFill>
                </a:rPr>
                <a:t>：置换矩阵如何获得？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47328" y="0"/>
            <a:ext cx="1011815" cy="46166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el-GR" altLang="zh-CN" sz="2400" dirty="0"/>
              <a:t>π</a:t>
            </a:r>
            <a:r>
              <a:rPr lang="zh-CN" altLang="en-US" sz="2400" dirty="0">
                <a:solidFill>
                  <a:srgbClr val="FF0000"/>
                </a:solidFill>
              </a:rPr>
              <a:t>数组</a:t>
            </a:r>
          </a:p>
        </p:txBody>
      </p:sp>
    </p:spTree>
    <p:extLst>
      <p:ext uri="{BB962C8B-B14F-4D97-AF65-F5344CB8AC3E}">
        <p14:creationId xmlns:p14="http://schemas.microsoft.com/office/powerpoint/2010/main" val="267787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3921" y="1268760"/>
            <a:ext cx="7354287" cy="4824536"/>
            <a:chOff x="613921" y="1268760"/>
            <a:chExt cx="5353797" cy="3622529"/>
          </a:xfrm>
        </p:grpSpPr>
        <p:pic>
          <p:nvPicPr>
            <p:cNvPr id="3" name="图片 2" descr="屏幕剪辑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937" y="1268760"/>
              <a:ext cx="3096057" cy="447737"/>
            </a:xfrm>
            <a:prstGeom prst="rect">
              <a:avLst/>
            </a:prstGeom>
          </p:spPr>
        </p:pic>
        <p:pic>
          <p:nvPicPr>
            <p:cNvPr id="4" name="图片 3" descr="屏幕剪辑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921" y="2204864"/>
              <a:ext cx="5353797" cy="2686425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1910065" y="177281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……</a:t>
              </a:r>
              <a:endParaRPr lang="zh-CN" altLang="en-US" dirty="0"/>
            </a:p>
          </p:txBody>
        </p:sp>
      </p:grpSp>
      <p:sp>
        <p:nvSpPr>
          <p:cNvPr id="6" name="Rectangle 1"/>
          <p:cNvSpPr/>
          <p:nvPr/>
        </p:nvSpPr>
        <p:spPr>
          <a:xfrm>
            <a:off x="7536160" y="2184041"/>
            <a:ext cx="4536504" cy="203132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zh-CN" alt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算法中并没有出现两个三角矩阵</a:t>
            </a:r>
            <a:r>
              <a:rPr lang="en-US" altLang="zh-C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这些矩阵的值是如何体现的？</a:t>
            </a:r>
            <a:endParaRPr lang="en-US" altLang="zh-CN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3331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888088" y="527321"/>
            <a:ext cx="395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K=1</a:t>
            </a:r>
            <a:r>
              <a:rPr lang="zh-CN" altLang="en-US" sz="2400" dirty="0"/>
              <a:t>；</a:t>
            </a:r>
            <a:r>
              <a:rPr lang="en-US" altLang="zh-CN" sz="2400" dirty="0"/>
              <a:t>k’=3</a:t>
            </a:r>
            <a:r>
              <a:rPr lang="zh-CN" altLang="en-US" sz="2400" dirty="0"/>
              <a:t>，交换</a:t>
            </a:r>
            <a:r>
              <a:rPr lang="el-GR" altLang="zh-CN" sz="2400" dirty="0">
                <a:solidFill>
                  <a:srgbClr val="FF0000"/>
                </a:solidFill>
              </a:rPr>
              <a:t>π</a:t>
            </a:r>
            <a:r>
              <a:rPr lang="en-US" altLang="zh-CN" sz="2400" dirty="0"/>
              <a:t>[1]</a:t>
            </a:r>
            <a:r>
              <a:rPr lang="zh-CN" altLang="en-US" sz="2400" dirty="0"/>
              <a:t>和</a:t>
            </a:r>
            <a:r>
              <a:rPr lang="el-GR" altLang="zh-CN" sz="2400" dirty="0">
                <a:solidFill>
                  <a:srgbClr val="FF0000"/>
                </a:solidFill>
              </a:rPr>
              <a:t>π</a:t>
            </a:r>
            <a:r>
              <a:rPr lang="en-US" altLang="zh-CN" sz="2400" dirty="0"/>
              <a:t>[3]</a:t>
            </a:r>
            <a:endParaRPr lang="zh-CN" altLang="en-US" sz="2400" dirty="0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97" y="1226369"/>
            <a:ext cx="11900459" cy="244827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37370" y="758153"/>
            <a:ext cx="1538150" cy="52322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l-GR" altLang="zh-CN" sz="2800" dirty="0">
                <a:solidFill>
                  <a:srgbClr val="FF0000"/>
                </a:solidFill>
              </a:rPr>
              <a:t>π</a:t>
            </a:r>
            <a:r>
              <a:rPr lang="zh-CN" altLang="en-US" sz="2800" dirty="0">
                <a:solidFill>
                  <a:srgbClr val="FF0000"/>
                </a:solidFill>
              </a:rPr>
              <a:t>数组</a:t>
            </a:r>
          </a:p>
        </p:txBody>
      </p:sp>
      <p:pic>
        <p:nvPicPr>
          <p:cNvPr id="15" name="图片 1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3902061"/>
            <a:ext cx="5482079" cy="2667000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1487488" y="3674641"/>
            <a:ext cx="6205740" cy="1410543"/>
            <a:chOff x="1487488" y="3674641"/>
            <a:chExt cx="6205740" cy="1410543"/>
          </a:xfrm>
        </p:grpSpPr>
        <p:sp>
          <p:nvSpPr>
            <p:cNvPr id="3" name="矩形 2"/>
            <p:cNvSpPr/>
            <p:nvPr/>
          </p:nvSpPr>
          <p:spPr>
            <a:xfrm>
              <a:off x="1487488" y="4293096"/>
              <a:ext cx="3816424" cy="7920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5673423" y="3674641"/>
              <a:ext cx="2019805" cy="923330"/>
              <a:chOff x="5673423" y="3674641"/>
              <a:chExt cx="2019805" cy="923330"/>
            </a:xfrm>
          </p:grpSpPr>
          <p:sp>
            <p:nvSpPr>
              <p:cNvPr id="11" name="直角上箭头 10"/>
              <p:cNvSpPr/>
              <p:nvPr/>
            </p:nvSpPr>
            <p:spPr>
              <a:xfrm>
                <a:off x="5673423" y="3674641"/>
                <a:ext cx="1070649" cy="923330"/>
              </a:xfrm>
              <a:prstGeom prst="bent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6790417" y="3986593"/>
                <a:ext cx="902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b="1" dirty="0"/>
                  <a:t>换行</a:t>
                </a: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1307468" y="2809219"/>
            <a:ext cx="1524292" cy="1088305"/>
            <a:chOff x="1307468" y="2809219"/>
            <a:chExt cx="1524292" cy="1088305"/>
          </a:xfrm>
        </p:grpSpPr>
        <p:sp>
          <p:nvSpPr>
            <p:cNvPr id="18" name="上箭头 17"/>
            <p:cNvSpPr/>
            <p:nvPr/>
          </p:nvSpPr>
          <p:spPr>
            <a:xfrm>
              <a:off x="1307468" y="2809219"/>
              <a:ext cx="360040" cy="107591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504152" y="3497414"/>
              <a:ext cx="13276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Pivot</a:t>
              </a:r>
              <a:r>
                <a:rPr lang="zh-CN" altLang="en-US" sz="2000" b="1" dirty="0"/>
                <a:t>选择</a:t>
              </a:r>
              <a:endParaRPr lang="en-US" altLang="zh-CN" sz="2000" b="1" dirty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252205" y="3356992"/>
            <a:ext cx="5660219" cy="2417277"/>
            <a:chOff x="4252205" y="3356992"/>
            <a:chExt cx="5660219" cy="2417277"/>
          </a:xfrm>
        </p:grpSpPr>
        <p:sp>
          <p:nvSpPr>
            <p:cNvPr id="17" name="直角上箭头 16"/>
            <p:cNvSpPr/>
            <p:nvPr/>
          </p:nvSpPr>
          <p:spPr>
            <a:xfrm>
              <a:off x="4252205" y="3356992"/>
              <a:ext cx="5660219" cy="2417277"/>
            </a:xfrm>
            <a:prstGeom prst="bentUpArrow">
              <a:avLst>
                <a:gd name="adj1" fmla="val 10212"/>
                <a:gd name="adj2" fmla="val 11691"/>
                <a:gd name="adj3" fmla="val 2322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347937" y="4973951"/>
              <a:ext cx="22076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/>
                <a:t>计算</a:t>
              </a:r>
              <a:r>
                <a:rPr lang="en-US" altLang="zh-CN" sz="2800" b="1" dirty="0"/>
                <a:t>L</a:t>
              </a:r>
              <a:r>
                <a:rPr lang="zh-CN" altLang="en-US" sz="2800" b="1" dirty="0"/>
                <a:t>矩阵值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626166" y="1916832"/>
            <a:ext cx="6158466" cy="4883061"/>
            <a:chOff x="5626166" y="1916832"/>
            <a:chExt cx="6158466" cy="4883061"/>
          </a:xfrm>
        </p:grpSpPr>
        <p:sp>
          <p:nvSpPr>
            <p:cNvPr id="21" name="矩形 20"/>
            <p:cNvSpPr/>
            <p:nvPr/>
          </p:nvSpPr>
          <p:spPr>
            <a:xfrm>
              <a:off x="9912424" y="1916832"/>
              <a:ext cx="1872208" cy="122413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直角上箭头 21"/>
            <p:cNvSpPr/>
            <p:nvPr/>
          </p:nvSpPr>
          <p:spPr>
            <a:xfrm>
              <a:off x="5626166" y="3356993"/>
              <a:ext cx="5660219" cy="2923330"/>
            </a:xfrm>
            <a:prstGeom prst="bentUpArrow">
              <a:avLst>
                <a:gd name="adj1" fmla="val 8832"/>
                <a:gd name="adj2" fmla="val 9621"/>
                <a:gd name="adj3" fmla="val 2322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727260" y="6338228"/>
              <a:ext cx="25555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/>
                <a:t>(</a:t>
              </a:r>
              <a:r>
                <a:rPr lang="zh-CN" altLang="en-US" sz="2400" b="1" dirty="0"/>
                <a:t>递归</a:t>
              </a:r>
              <a:r>
                <a:rPr lang="en-US" altLang="zh-CN" sz="2400" b="1" dirty="0"/>
                <a:t>)</a:t>
              </a:r>
              <a:r>
                <a:rPr lang="zh-CN" altLang="en-US" sz="2400" b="1" dirty="0"/>
                <a:t>计算舒尔补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544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1132448"/>
            <a:ext cx="14398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521" y="2607236"/>
            <a:ext cx="15843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otched Right Arrow 1"/>
          <p:cNvSpPr/>
          <p:nvPr/>
        </p:nvSpPr>
        <p:spPr>
          <a:xfrm>
            <a:off x="7507288" y="2762812"/>
            <a:ext cx="431800" cy="288925"/>
          </a:xfrm>
          <a:prstGeom prst="notchedRight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2140511"/>
            <a:ext cx="1622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6" y="3064436"/>
            <a:ext cx="13509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4" y="3889936"/>
            <a:ext cx="125888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51" y="4804337"/>
            <a:ext cx="137001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triped Right Arrow 4"/>
          <p:cNvSpPr/>
          <p:nvPr/>
        </p:nvSpPr>
        <p:spPr>
          <a:xfrm rot="5400000">
            <a:off x="8631238" y="1780148"/>
            <a:ext cx="431800" cy="215900"/>
          </a:xfrm>
          <a:prstGeom prst="stripedRightArrow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434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9" y="2607236"/>
            <a:ext cx="27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9" y="3432736"/>
            <a:ext cx="27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9" y="4409048"/>
            <a:ext cx="27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74606" y="742955"/>
            <a:ext cx="3606293" cy="41857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18</a:t>
            </a:r>
            <a:r>
              <a:rPr lang="zh-CN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你能否借助右边的图解释一下用</a:t>
            </a:r>
            <a:r>
              <a:rPr lang="en-US" altLang="zh-CN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LUP</a:t>
            </a: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分解方法解线性方程组的基本思想？这个方法的关键在哪里？</a:t>
            </a:r>
            <a:endParaRPr lang="en-US" altLang="zh-CN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41025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7" y="620688"/>
            <a:ext cx="125888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1377754"/>
            <a:ext cx="8851583" cy="3563413"/>
          </a:xfrm>
          <a:prstGeom prst="rect">
            <a:avLst/>
          </a:prstGeo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852" y="5215633"/>
            <a:ext cx="4372989" cy="156406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79577" y="5866791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So:</a:t>
            </a:r>
            <a:endParaRPr lang="zh-CN" altLang="en-US" sz="2800" dirty="0"/>
          </a:p>
        </p:txBody>
      </p:sp>
      <p:grpSp>
        <p:nvGrpSpPr>
          <p:cNvPr id="8" name="组合 7"/>
          <p:cNvGrpSpPr/>
          <p:nvPr/>
        </p:nvGrpSpPr>
        <p:grpSpPr>
          <a:xfrm>
            <a:off x="8904312" y="1700808"/>
            <a:ext cx="3051093" cy="4689203"/>
            <a:chOff x="5652120" y="1844824"/>
            <a:chExt cx="3051093" cy="4689203"/>
          </a:xfrm>
        </p:grpSpPr>
        <p:sp>
          <p:nvSpPr>
            <p:cNvPr id="6" name="矩形 5"/>
            <p:cNvSpPr/>
            <p:nvPr/>
          </p:nvSpPr>
          <p:spPr>
            <a:xfrm>
              <a:off x="5652120" y="1844824"/>
              <a:ext cx="648072" cy="31683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圆角矩形标注 6"/>
            <p:cNvSpPr/>
            <p:nvPr/>
          </p:nvSpPr>
          <p:spPr>
            <a:xfrm>
              <a:off x="5652120" y="5525915"/>
              <a:ext cx="3051093" cy="1008112"/>
            </a:xfrm>
            <a:prstGeom prst="wedgeRoundRectCallout">
              <a:avLst>
                <a:gd name="adj1" fmla="val -31677"/>
                <a:gd name="adj2" fmla="val -106301"/>
                <a:gd name="adj3" fmla="val 16667"/>
              </a:avLst>
            </a:prstGeom>
            <a:solidFill>
              <a:schemeClr val="accent3">
                <a:lumMod val="9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rgbClr val="FF0000"/>
                  </a:solidFill>
                </a:rPr>
                <a:t>问题</a:t>
              </a:r>
              <a:r>
                <a:rPr lang="en-US" altLang="zh-CN" sz="3200" dirty="0">
                  <a:solidFill>
                    <a:srgbClr val="FF0000"/>
                  </a:solidFill>
                </a:rPr>
                <a:t>19</a:t>
              </a:r>
              <a:r>
                <a:rPr lang="zh-CN" altLang="en-US" sz="3200" dirty="0">
                  <a:solidFill>
                    <a:srgbClr val="FF0000"/>
                  </a:solidFill>
                </a:rPr>
                <a:t>：</a:t>
              </a:r>
              <a:endParaRPr lang="en-US" altLang="zh-CN" sz="3200" dirty="0">
                <a:solidFill>
                  <a:srgbClr val="FF0000"/>
                </a:solidFill>
              </a:endParaRPr>
            </a:p>
            <a:p>
              <a:pPr algn="ctr"/>
              <a:r>
                <a:rPr lang="el-GR" altLang="zh-CN" sz="3200" dirty="0">
                  <a:solidFill>
                    <a:srgbClr val="FF0000"/>
                  </a:solidFill>
                </a:rPr>
                <a:t>π</a:t>
              </a:r>
              <a:r>
                <a:rPr lang="zh-CN" altLang="en-US" sz="3200" dirty="0">
                  <a:solidFill>
                    <a:srgbClr val="FF0000"/>
                  </a:solidFill>
                </a:rPr>
                <a:t>数组是什么？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47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5" y="404665"/>
            <a:ext cx="137001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1268760"/>
            <a:ext cx="11087241" cy="3528392"/>
          </a:xfrm>
          <a:prstGeom prst="rect">
            <a:avLst/>
          </a:prstGeo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4797152"/>
            <a:ext cx="6226126" cy="197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4863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5440" y="548680"/>
            <a:ext cx="7427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If we have LUP, we can solve the equations in </a:t>
            </a:r>
            <a:r>
              <a:rPr lang="el-GR" altLang="zh-CN" sz="2400" dirty="0"/>
              <a:t>Θ</a:t>
            </a:r>
            <a:r>
              <a:rPr lang="en-US" altLang="zh-CN" sz="2400" dirty="0"/>
              <a:t>(n</a:t>
            </a:r>
            <a:r>
              <a:rPr lang="en-US" altLang="zh-CN" sz="2400" baseline="30000" dirty="0"/>
              <a:t>2</a:t>
            </a:r>
            <a:r>
              <a:rPr lang="en-US" altLang="zh-CN" sz="2400" dirty="0"/>
              <a:t>)  </a:t>
            </a:r>
            <a:endParaRPr lang="zh-CN" altLang="en-US" sz="2400" dirty="0"/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908720"/>
            <a:ext cx="7344816" cy="47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266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3592" y="1484784"/>
            <a:ext cx="7560840" cy="35702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20</a:t>
            </a: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你能否解释一下，为什么可以利用</a:t>
            </a:r>
            <a:r>
              <a:rPr lang="en-US" altLang="zh-CN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LUP</a:t>
            </a: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分解来计算逆矩阵？</a:t>
            </a:r>
            <a:endParaRPr lang="en-US" altLang="zh-CN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23392" y="657224"/>
            <a:ext cx="9721080" cy="5652096"/>
            <a:chOff x="2208213" y="836613"/>
            <a:chExt cx="7775576" cy="4679951"/>
          </a:xfrm>
        </p:grpSpPr>
        <p:pic>
          <p:nvPicPr>
            <p:cNvPr id="266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214" y="836613"/>
              <a:ext cx="7775575" cy="4679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ounded Rectangle 1"/>
            <p:cNvSpPr/>
            <p:nvPr/>
          </p:nvSpPr>
          <p:spPr>
            <a:xfrm>
              <a:off x="2208213" y="836614"/>
              <a:ext cx="4392612" cy="288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3935414" y="5157789"/>
              <a:ext cx="6048375" cy="35877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7752184" y="4941168"/>
            <a:ext cx="3272050" cy="153888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21</a:t>
            </a: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这有多复杂？</a:t>
            </a:r>
            <a:endParaRPr lang="en-US" altLang="zh-CN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919162"/>
          </a:xfrm>
        </p:spPr>
        <p:txBody>
          <a:bodyPr/>
          <a:lstStyle/>
          <a:p>
            <a:r>
              <a:rPr lang="zh-CN" altLang="en-US"/>
              <a:t>逆矩阵存在的条件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63352" y="1052736"/>
            <a:ext cx="11809312" cy="3724053"/>
            <a:chOff x="1919288" y="1196976"/>
            <a:chExt cx="8569326" cy="2592387"/>
          </a:xfrm>
        </p:grpSpPr>
        <p:pic>
          <p:nvPicPr>
            <p:cNvPr id="1024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289" y="1196976"/>
              <a:ext cx="6624637" cy="57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289" y="1989138"/>
              <a:ext cx="8569325" cy="576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5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014" y="2420939"/>
              <a:ext cx="7343775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6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288" y="3325813"/>
              <a:ext cx="618966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912911" y="4776789"/>
            <a:ext cx="2482850" cy="987425"/>
            <a:chOff x="5076056" y="3789040"/>
            <a:chExt cx="2484277" cy="98744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220602" y="3789040"/>
              <a:ext cx="1920049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9" name="TextBox 4"/>
            <p:cNvSpPr txBox="1">
              <a:spLocks noChangeArrowheads="1"/>
            </p:cNvSpPr>
            <p:nvPr/>
          </p:nvSpPr>
          <p:spPr bwMode="auto">
            <a:xfrm>
              <a:off x="5076056" y="4314817"/>
              <a:ext cx="24842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这是什么意思？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5902030" y="3789040"/>
              <a:ext cx="254146" cy="525471"/>
            </a:xfrm>
            <a:prstGeom prst="straightConnector1">
              <a:avLst/>
            </a:prstGeom>
            <a:ln>
              <a:solidFill>
                <a:srgbClr val="C00000"/>
              </a:solidFill>
              <a:prstDash val="lg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584" y="1484785"/>
            <a:ext cx="7704856" cy="16619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宋体" charset="-122"/>
              </a:rPr>
              <a:t>2: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宋体" charset="-122"/>
              </a:rPr>
              <a:t>如何计算非奇异矩阵的逆？</a:t>
            </a:r>
            <a:endParaRPr lang="en-US" altLang="zh-CN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67608" y="3717033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</a:t>
            </a:r>
            <a:r>
              <a:rPr lang="zh-CN" altLang="en-US" sz="2400" dirty="0"/>
              <a:t>：矩阵</a:t>
            </a:r>
            <a:r>
              <a:rPr lang="en-US" altLang="zh-CN" sz="2400" dirty="0"/>
              <a:t>A</a:t>
            </a:r>
            <a:r>
              <a:rPr lang="zh-CN" altLang="en-US" sz="2400" dirty="0"/>
              <a:t>的逆</a:t>
            </a:r>
            <a:r>
              <a:rPr lang="en-US" altLang="zh-CN" sz="2400" dirty="0"/>
              <a:t>=A</a:t>
            </a:r>
            <a:r>
              <a:rPr lang="zh-CN" altLang="en-US" sz="2400" dirty="0"/>
              <a:t>的伴随矩阵</a:t>
            </a:r>
            <a:r>
              <a:rPr lang="en-US" altLang="zh-CN" sz="2400" dirty="0"/>
              <a:t>/</a:t>
            </a:r>
            <a:r>
              <a:rPr lang="zh-CN" altLang="en-US" sz="2400" dirty="0"/>
              <a:t>行列式</a:t>
            </a:r>
            <a:r>
              <a:rPr lang="en-US" altLang="zh-CN" sz="2400" dirty="0"/>
              <a:t>A</a:t>
            </a:r>
            <a:r>
              <a:rPr lang="zh-CN" altLang="en-US" sz="2400" dirty="0"/>
              <a:t>的值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67608" y="4653137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</a:t>
            </a:r>
            <a:r>
              <a:rPr lang="zh-CN" altLang="en-US" sz="2400" dirty="0"/>
              <a:t>：矩阵</a:t>
            </a:r>
            <a:r>
              <a:rPr lang="en-US" altLang="zh-CN" sz="2400" dirty="0"/>
              <a:t>A</a:t>
            </a:r>
            <a:r>
              <a:rPr lang="zh-CN" altLang="en-US" sz="2400" dirty="0"/>
              <a:t>的逆：对</a:t>
            </a:r>
            <a:r>
              <a:rPr lang="en-US" altLang="zh-CN" sz="2400" dirty="0"/>
              <a:t>(A|E)</a:t>
            </a:r>
            <a:r>
              <a:rPr lang="zh-CN" altLang="en-US" sz="2400" dirty="0"/>
              <a:t>进行行初等变换得到</a:t>
            </a:r>
            <a:r>
              <a:rPr lang="en-US" altLang="zh-CN" sz="2400" dirty="0"/>
              <a:t>(E|A</a:t>
            </a:r>
            <a:r>
              <a:rPr lang="en-US" altLang="zh-CN" sz="2400" baseline="30000" dirty="0"/>
              <a:t>-1</a:t>
            </a:r>
            <a:r>
              <a:rPr lang="en-US" altLang="zh-CN" sz="2400" dirty="0"/>
              <a:t>)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260648"/>
            <a:ext cx="7331440" cy="5865152"/>
          </a:xfrm>
          <a:prstGeom prst="rect">
            <a:avLst/>
          </a:prstGeom>
        </p:spPr>
      </p:pic>
      <p:sp>
        <p:nvSpPr>
          <p:cNvPr id="3" name="云形 2"/>
          <p:cNvSpPr/>
          <p:nvPr/>
        </p:nvSpPr>
        <p:spPr>
          <a:xfrm>
            <a:off x="8256240" y="1916832"/>
            <a:ext cx="3600400" cy="2232248"/>
          </a:xfrm>
          <a:prstGeom prst="cloud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</a:rPr>
              <a:t>问题</a:t>
            </a:r>
            <a:r>
              <a:rPr lang="en-US" altLang="zh-CN" sz="2800" b="1" dirty="0">
                <a:solidFill>
                  <a:schemeClr val="tx1"/>
                </a:solidFill>
              </a:rPr>
              <a:t>3.1</a:t>
            </a:r>
            <a:r>
              <a:rPr lang="zh-CN" altLang="en-US" sz="2800" b="1" dirty="0">
                <a:solidFill>
                  <a:schemeClr val="tx1"/>
                </a:solidFill>
              </a:rPr>
              <a:t>：求</a:t>
            </a:r>
            <a:r>
              <a:rPr lang="en-US" altLang="zh-CN" sz="2800" b="1" dirty="0">
                <a:solidFill>
                  <a:schemeClr val="tx1"/>
                </a:solidFill>
              </a:rPr>
              <a:t>N</a:t>
            </a:r>
            <a:r>
              <a:rPr lang="zh-CN" altLang="en-US" sz="2800" b="1" dirty="0">
                <a:solidFill>
                  <a:schemeClr val="tx1"/>
                </a:solidFill>
              </a:rPr>
              <a:t>阶方阵的逆，时间复杂度多少？</a:t>
            </a:r>
          </a:p>
        </p:txBody>
      </p:sp>
    </p:spTree>
    <p:extLst>
      <p:ext uri="{BB962C8B-B14F-4D97-AF65-F5344CB8AC3E}">
        <p14:creationId xmlns:p14="http://schemas.microsoft.com/office/powerpoint/2010/main" val="39880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332656"/>
            <a:ext cx="7699603" cy="5521179"/>
          </a:xfrm>
          <a:prstGeom prst="rect">
            <a:avLst/>
          </a:prstGeom>
        </p:spPr>
      </p:pic>
      <p:sp>
        <p:nvSpPr>
          <p:cNvPr id="4" name="右箭头 3"/>
          <p:cNvSpPr/>
          <p:nvPr/>
        </p:nvSpPr>
        <p:spPr>
          <a:xfrm>
            <a:off x="7320136" y="4725144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495600" y="4005064"/>
            <a:ext cx="3528392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030429" y="4005064"/>
            <a:ext cx="1145691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191006" y="451521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……</a:t>
            </a:r>
            <a:endParaRPr lang="zh-CN" altLang="en-US" sz="4000" dirty="0"/>
          </a:p>
        </p:txBody>
      </p:sp>
      <p:sp>
        <p:nvSpPr>
          <p:cNvPr id="7" name="矩形 6"/>
          <p:cNvSpPr/>
          <p:nvPr/>
        </p:nvSpPr>
        <p:spPr>
          <a:xfrm>
            <a:off x="7182558" y="4221088"/>
            <a:ext cx="2585850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云形 8"/>
          <p:cNvSpPr/>
          <p:nvPr/>
        </p:nvSpPr>
        <p:spPr>
          <a:xfrm>
            <a:off x="7601394" y="1446784"/>
            <a:ext cx="3600400" cy="2232248"/>
          </a:xfrm>
          <a:prstGeom prst="cloud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</a:rPr>
              <a:t>问题</a:t>
            </a:r>
            <a:r>
              <a:rPr lang="en-US" altLang="zh-CN" sz="2800" b="1" dirty="0">
                <a:solidFill>
                  <a:schemeClr val="tx1"/>
                </a:solidFill>
              </a:rPr>
              <a:t>3.1</a:t>
            </a:r>
            <a:r>
              <a:rPr lang="zh-CN" altLang="en-US" sz="2800" b="1" dirty="0">
                <a:solidFill>
                  <a:schemeClr val="tx1"/>
                </a:solidFill>
              </a:rPr>
              <a:t>：求</a:t>
            </a:r>
            <a:r>
              <a:rPr lang="en-US" altLang="zh-CN" sz="2800" b="1" dirty="0">
                <a:solidFill>
                  <a:schemeClr val="tx1"/>
                </a:solidFill>
              </a:rPr>
              <a:t>N</a:t>
            </a:r>
            <a:r>
              <a:rPr lang="zh-CN" altLang="en-US" sz="2800" b="1" dirty="0">
                <a:solidFill>
                  <a:schemeClr val="tx1"/>
                </a:solidFill>
              </a:rPr>
              <a:t>阶方阵的逆，时间复杂度多少？</a:t>
            </a:r>
          </a:p>
        </p:txBody>
      </p:sp>
    </p:spTree>
    <p:extLst>
      <p:ext uri="{BB962C8B-B14F-4D97-AF65-F5344CB8AC3E}">
        <p14:creationId xmlns:p14="http://schemas.microsoft.com/office/powerpoint/2010/main" val="107373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40038"/>
              </p:ext>
            </p:extLst>
          </p:nvPr>
        </p:nvGraphicFramePr>
        <p:xfrm>
          <a:off x="6168009" y="908721"/>
          <a:ext cx="3607849" cy="2157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6" name="公式" r:id="rId3" imgW="1231560" imgH="736560" progId="Equation.3">
                  <p:embed/>
                </p:oleObj>
              </mc:Choice>
              <mc:Fallback>
                <p:oleObj name="公式" r:id="rId3" imgW="123156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68009" y="908721"/>
                        <a:ext cx="3607849" cy="2157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对象 2"/>
              <p:cNvSpPr txBox="1"/>
              <p:nvPr/>
            </p:nvSpPr>
            <p:spPr>
              <a:xfrm>
                <a:off x="1544087" y="3861048"/>
                <a:ext cx="4392488" cy="172819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zh-CN" alt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CN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altLang="zh-CN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CN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3" name="对象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087" y="3861048"/>
                <a:ext cx="4392488" cy="17281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云形 3"/>
          <p:cNvSpPr/>
          <p:nvPr/>
        </p:nvSpPr>
        <p:spPr>
          <a:xfrm>
            <a:off x="6384032" y="3717032"/>
            <a:ext cx="4824536" cy="1941247"/>
          </a:xfrm>
          <a:prstGeom prst="cloud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高斯消元法过程中必然出现的现象！</a:t>
            </a:r>
          </a:p>
        </p:txBody>
      </p:sp>
      <p:sp>
        <p:nvSpPr>
          <p:cNvPr id="5" name="Rectangle 1"/>
          <p:cNvSpPr/>
          <p:nvPr/>
        </p:nvSpPr>
        <p:spPr>
          <a:xfrm>
            <a:off x="1967656" y="633139"/>
            <a:ext cx="3545350" cy="270843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4</a:t>
            </a:r>
            <a:r>
              <a:rPr lang="zh-CN" altLang="en-US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三角阵会给解线性方程组带来什么便利？</a:t>
            </a:r>
            <a:endParaRPr lang="en-US" altLang="zh-CN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134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7568" y="800895"/>
            <a:ext cx="7433782" cy="172354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5</a:t>
            </a: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三角阵确实会极大简化方程求解，但是多数情况下，我们不会遇到三角阵。</a:t>
            </a:r>
            <a:endParaRPr lang="en-US" altLang="zh-CN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2924944"/>
            <a:ext cx="185426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4583832" y="3713631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/>
              <a:t>怎么办？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F079EF1-3EC9-4D8B-BFB3-DB236B50EA2F}"/>
              </a:ext>
            </a:extLst>
          </p:cNvPr>
          <p:cNvSpPr/>
          <p:nvPr/>
        </p:nvSpPr>
        <p:spPr>
          <a:xfrm>
            <a:off x="1775520" y="4797152"/>
            <a:ext cx="7992888" cy="1200329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/>
              <a:t>如果：任意的非奇异矩阵均能保证可以分解为两个上、下三角矩阵的乘积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">
  <a:themeElements>
    <a:clrScheme name="defaul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default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12010</TotalTime>
  <Pages>0</Pages>
  <Words>1661</Words>
  <Characters>0</Characters>
  <Application>Microsoft Office PowerPoint</Application>
  <DocSecurity>0</DocSecurity>
  <PresentationFormat>宽屏</PresentationFormat>
  <Lines>0</Lines>
  <Paragraphs>194</Paragraphs>
  <Slides>38</Slides>
  <Notes>29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9" baseType="lpstr">
      <vt:lpstr>黑体</vt:lpstr>
      <vt:lpstr>华文行楷</vt:lpstr>
      <vt:lpstr>楷体</vt:lpstr>
      <vt:lpstr>宋体</vt:lpstr>
      <vt:lpstr>微软雅黑</vt:lpstr>
      <vt:lpstr>Arial</vt:lpstr>
      <vt:lpstr>Cambria Math</vt:lpstr>
      <vt:lpstr>Garamond</vt:lpstr>
      <vt:lpstr>Wingdings</vt:lpstr>
      <vt:lpstr>default</vt:lpstr>
      <vt:lpstr>公式</vt:lpstr>
      <vt:lpstr>计算机问题求解 – 论题3-14     -  矩阵计算</vt:lpstr>
      <vt:lpstr>矩阵的逆与线性方程组的解</vt:lpstr>
      <vt:lpstr>PowerPoint 演示文稿</vt:lpstr>
      <vt:lpstr>逆矩阵存在的条件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如此：</vt:lpstr>
      <vt:lpstr>如何将一个非奇异矩阵分解为两个上、下三角矩阵乘积？</vt:lpstr>
      <vt:lpstr>PowerPoint 演示文稿</vt:lpstr>
      <vt:lpstr>继续，继续！</vt:lpstr>
      <vt:lpstr>PowerPoint 演示文稿</vt:lpstr>
      <vt:lpstr>PowerPoint 演示文稿</vt:lpstr>
      <vt:lpstr>PowerPoint 演示文稿</vt:lpstr>
      <vt:lpstr>PowerPoint 演示文稿</vt:lpstr>
      <vt:lpstr>问题10：如何编写LU算法？</vt:lpstr>
      <vt:lpstr>如何编写LU算法？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行置换的处理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陶先平</cp:lastModifiedBy>
  <cp:revision>163</cp:revision>
  <cp:lastPrinted>1601-01-01T00:00:00Z</cp:lastPrinted>
  <dcterms:created xsi:type="dcterms:W3CDTF">2010-10-07T02:50:25Z</dcterms:created>
  <dcterms:modified xsi:type="dcterms:W3CDTF">2023-02-13T01:38:46Z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