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6" r:id="rId3"/>
    <p:sldId id="257" r:id="rId4"/>
    <p:sldId id="272" r:id="rId5"/>
    <p:sldId id="258" r:id="rId6"/>
    <p:sldId id="259" r:id="rId7"/>
    <p:sldId id="261" r:id="rId8"/>
    <p:sldId id="273" r:id="rId9"/>
    <p:sldId id="262" r:id="rId10"/>
    <p:sldId id="26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5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D3840F-58A7-43FF-9708-AD1D0B75215B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AE716E-41FB-47C9-B7AD-EAB977E004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8756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这种结构模型绝非</a:t>
            </a:r>
            <a:r>
              <a:rPr lang="en-US" altLang="zh-CN" dirty="0" smtClean="0"/>
              <a:t>985,211</a:t>
            </a:r>
            <a:r>
              <a:rPr lang="zh-CN" altLang="en-US" dirty="0" smtClean="0"/>
              <a:t>高校才能采纳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5CFE2-300F-409B-A139-C3A1C623994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625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170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24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7630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81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0650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4507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795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69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232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980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657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884C4-C51F-4F2F-8317-C0294D9E4D1F}" type="datetimeFigureOut">
              <a:rPr lang="zh-CN" altLang="en-US" smtClean="0"/>
              <a:t>2019/9/24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841CD-0B63-49DB-A4B4-FF3B03DFC83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35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问题求解课程解释和约定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陶先平 马骏 魏恒峰</a:t>
            </a:r>
            <a:endParaRPr lang="en-US" altLang="zh-CN" dirty="0" smtClean="0"/>
          </a:p>
          <a:p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24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353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四个论域</a:t>
            </a:r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011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zh-CN" altLang="zh-CN" sz="2400" dirty="0"/>
              <a:t>论域</a:t>
            </a:r>
            <a:r>
              <a:rPr lang="en-US" altLang="zh-CN" sz="2400" dirty="0"/>
              <a:t>1</a:t>
            </a:r>
            <a:r>
              <a:rPr lang="zh-CN" altLang="zh-CN" sz="2400" dirty="0"/>
              <a:t>：计算入门与数学证明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zh-CN" altLang="zh-CN" sz="2000" dirty="0" smtClean="0"/>
              <a:t>帮助</a:t>
            </a:r>
            <a:r>
              <a:rPr lang="zh-CN" altLang="en-US" sz="2000" dirty="0" smtClean="0"/>
              <a:t>大家</a:t>
            </a:r>
            <a:r>
              <a:rPr lang="zh-CN" altLang="zh-CN" sz="2000" dirty="0" smtClean="0"/>
              <a:t>理解</a:t>
            </a:r>
            <a:r>
              <a:rPr lang="zh-CN" altLang="zh-CN" sz="2000" dirty="0"/>
              <a:t>计算思维最核心的概念，了解计算的基本方法与局限，接受基本的形式化训练，掌握抽象数学证明的基本方法。</a:t>
            </a: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zh-CN" altLang="zh-CN" sz="2400" dirty="0"/>
              <a:t>论域</a:t>
            </a:r>
            <a:r>
              <a:rPr lang="en-US" altLang="zh-CN" sz="2400" dirty="0"/>
              <a:t>2</a:t>
            </a:r>
            <a:r>
              <a:rPr lang="zh-CN" altLang="zh-CN" sz="2400" dirty="0"/>
              <a:t>：经典数据结构与算法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zh-CN" altLang="zh-CN" sz="2000" dirty="0" smtClean="0"/>
              <a:t>帮助</a:t>
            </a:r>
            <a:r>
              <a:rPr lang="zh-CN" altLang="en-US" sz="2000" dirty="0" smtClean="0"/>
              <a:t>大家</a:t>
            </a:r>
            <a:r>
              <a:rPr lang="zh-CN" altLang="zh-CN" sz="2000" dirty="0" smtClean="0"/>
              <a:t>理解</a:t>
            </a:r>
            <a:r>
              <a:rPr lang="zh-CN" altLang="zh-CN" sz="2000" dirty="0"/>
              <a:t>抽象数据，理解并应用常用的数据结构，掌握重要的算法设计策略以及算法设计与分析的基本理论与方法，理解并能够应用支持上述内容的离散数学工具与方法。</a:t>
            </a: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zh-CN" altLang="zh-CN" sz="2400" dirty="0"/>
              <a:t>论域</a:t>
            </a:r>
            <a:r>
              <a:rPr lang="en-US" altLang="zh-CN" sz="2400" dirty="0"/>
              <a:t>3</a:t>
            </a:r>
            <a:r>
              <a:rPr lang="zh-CN" altLang="zh-CN" sz="2400" dirty="0"/>
              <a:t>：典型应用问题及其求解方法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zh-CN" altLang="zh-CN" sz="2000" dirty="0" smtClean="0"/>
              <a:t>引导</a:t>
            </a:r>
            <a:r>
              <a:rPr lang="zh-CN" altLang="en-US" sz="2000" dirty="0" smtClean="0"/>
              <a:t>大家</a:t>
            </a:r>
            <a:r>
              <a:rPr lang="zh-CN" altLang="zh-CN" sz="2000" dirty="0" smtClean="0"/>
              <a:t>掌握</a:t>
            </a:r>
            <a:r>
              <a:rPr lang="zh-CN" altLang="zh-CN" sz="2000" dirty="0"/>
              <a:t>典型应用中抽象出来的重要算法问题的求解方法，理解并能够应用支持上述内容的离散数学工具与方法。</a:t>
            </a:r>
            <a:endParaRPr lang="en-US" altLang="zh-CN" sz="2000" dirty="0"/>
          </a:p>
          <a:p>
            <a:pPr>
              <a:lnSpc>
                <a:spcPct val="100000"/>
              </a:lnSpc>
            </a:pPr>
            <a:r>
              <a:rPr lang="zh-CN" altLang="zh-CN" sz="2400" dirty="0"/>
              <a:t>论域</a:t>
            </a:r>
            <a:r>
              <a:rPr lang="en-US" altLang="zh-CN" sz="2400" dirty="0"/>
              <a:t>4</a:t>
            </a:r>
            <a:r>
              <a:rPr lang="zh-CN" altLang="zh-CN" sz="2400" dirty="0"/>
              <a:t>：复杂性理论基础与“难”问题的算法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zh-CN" altLang="zh-CN" sz="2000" dirty="0"/>
              <a:t>涵盖问题求解中复杂性理论的基本内容与问题规约方法，解决“难”问题的主要方法、技术以及相关的重要理论结果。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74036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15145" y="2796597"/>
            <a:ext cx="5323609" cy="1325563"/>
          </a:xfrm>
        </p:spPr>
        <p:txBody>
          <a:bodyPr/>
          <a:lstStyle/>
          <a:p>
            <a:r>
              <a:rPr lang="zh-CN" altLang="en-US" dirty="0" smtClean="0"/>
              <a:t>如何“问题求解”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093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力求</a:t>
            </a:r>
            <a:r>
              <a:rPr lang="zh-CN" altLang="en-US" dirty="0" smtClean="0"/>
              <a:t>真能力的培养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将</a:t>
            </a:r>
            <a:r>
              <a:rPr lang="zh-CN" altLang="en-US" dirty="0" smtClean="0"/>
              <a:t>教和学落地生根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课堂教学中，将</a:t>
            </a:r>
            <a:r>
              <a:rPr lang="zh-CN" altLang="en-US" dirty="0"/>
              <a:t>大家</a:t>
            </a:r>
            <a:r>
              <a:rPr lang="zh-CN" altLang="en-US" dirty="0" smtClean="0"/>
              <a:t>的注意力抓住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在课外训练过程，将大家的时间抢回来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在学业指导中，激发大家的兴趣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在学业管理中，将学业的紧迫感送给大家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5998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课堂教学模式改革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72768"/>
            <a:ext cx="10515600" cy="4604195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先做作业再上课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杜绝抄袭（用尽一切可能的办法）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加大作业在最终课程得分中的比例</a:t>
            </a:r>
            <a:endParaRPr lang="en-US" altLang="zh-CN" dirty="0"/>
          </a:p>
          <a:p>
            <a:r>
              <a:rPr lang="zh-CN" altLang="en-US" dirty="0" smtClean="0"/>
              <a:t>逼着大家问问题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从简单问题到复杂问题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想尽一切办法：胡萝卜大棒</a:t>
            </a:r>
            <a:r>
              <a:rPr lang="en-US" altLang="zh-CN" dirty="0" smtClean="0"/>
              <a:t>+……</a:t>
            </a:r>
          </a:p>
          <a:p>
            <a:r>
              <a:rPr lang="zh-CN" altLang="en-US" dirty="0" smtClean="0"/>
              <a:t>缩减教师讲授时间，让</a:t>
            </a:r>
            <a:r>
              <a:rPr lang="zh-CN" altLang="en-US" dirty="0"/>
              <a:t>大家</a:t>
            </a:r>
            <a:r>
              <a:rPr lang="zh-CN" altLang="en-US" dirty="0" smtClean="0"/>
              <a:t>来“讲课”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提前一周安排话题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指导同学完成“备课”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尽量鼓励</a:t>
            </a:r>
            <a:r>
              <a:rPr lang="zh-CN" altLang="en-US" dirty="0"/>
              <a:t>同学</a:t>
            </a:r>
            <a:r>
              <a:rPr lang="zh-CN" altLang="en-US" dirty="0" smtClean="0"/>
              <a:t>主动报名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增加印象分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81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以你们为本的课程结构模型及实施方案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3464704">
            <a:off x="4929900" y="2658715"/>
            <a:ext cx="1851898" cy="1851898"/>
          </a:xfrm>
          <a:prstGeom prst="rect">
            <a:avLst/>
          </a:prstGeom>
        </p:spPr>
      </p:pic>
      <p:grpSp>
        <p:nvGrpSpPr>
          <p:cNvPr id="53" name="组合 52"/>
          <p:cNvGrpSpPr/>
          <p:nvPr/>
        </p:nvGrpSpPr>
        <p:grpSpPr>
          <a:xfrm>
            <a:off x="5092915" y="2928669"/>
            <a:ext cx="1587283" cy="1256159"/>
            <a:chOff x="5092915" y="3614469"/>
            <a:chExt cx="1587283" cy="1256159"/>
          </a:xfrm>
        </p:grpSpPr>
        <p:sp>
          <p:nvSpPr>
            <p:cNvPr id="5" name="文本框 4"/>
            <p:cNvSpPr txBox="1"/>
            <p:nvPr/>
          </p:nvSpPr>
          <p:spPr>
            <a:xfrm>
              <a:off x="6143702" y="3614469"/>
              <a:ext cx="5364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解题能力</a:t>
              </a:r>
              <a:endParaRPr lang="zh-CN" altLang="en-US" dirty="0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092915" y="3670299"/>
              <a:ext cx="53649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</a:rPr>
                <a:t>学习能力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3468826" y="1396205"/>
            <a:ext cx="4774050" cy="4483895"/>
            <a:chOff x="3468826" y="1396205"/>
            <a:chExt cx="4774050" cy="4483895"/>
          </a:xfrm>
        </p:grpSpPr>
        <p:sp>
          <p:nvSpPr>
            <p:cNvPr id="8" name="流程图: 联系 7"/>
            <p:cNvSpPr/>
            <p:nvPr/>
          </p:nvSpPr>
          <p:spPr>
            <a:xfrm>
              <a:off x="3468826" y="1396205"/>
              <a:ext cx="4774050" cy="4483895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4" name="直接连接符 13"/>
            <p:cNvCxnSpPr/>
            <p:nvPr/>
          </p:nvCxnSpPr>
          <p:spPr>
            <a:xfrm flipV="1">
              <a:off x="6680198" y="2907602"/>
              <a:ext cx="1435102" cy="3933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>
              <a:stCxn id="4" idx="3"/>
            </p:cNvCxnSpPr>
            <p:nvPr/>
          </p:nvCxnSpPr>
          <p:spPr>
            <a:xfrm>
              <a:off x="6350016" y="4367722"/>
              <a:ext cx="546084" cy="12964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4314143" y="4276288"/>
              <a:ext cx="965433" cy="10306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endCxn id="8" idx="0"/>
            </p:cNvCxnSpPr>
            <p:nvPr/>
          </p:nvCxnSpPr>
          <p:spPr>
            <a:xfrm flipV="1">
              <a:off x="5855851" y="1396205"/>
              <a:ext cx="0" cy="12834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 flipV="1">
              <a:off x="3468826" y="3211077"/>
              <a:ext cx="1462961" cy="2135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文本框 38"/>
          <p:cNvSpPr txBox="1"/>
          <p:nvPr/>
        </p:nvSpPr>
        <p:spPr>
          <a:xfrm>
            <a:off x="6092871" y="1984272"/>
            <a:ext cx="1565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 smtClean="0"/>
              <a:t>自学材料</a:t>
            </a:r>
            <a:r>
              <a:rPr lang="en-US" altLang="zh-CN" sz="2400" dirty="0" smtClean="0"/>
              <a:t>(</a:t>
            </a:r>
            <a:r>
              <a:rPr lang="zh-CN" altLang="en-US" sz="2400" dirty="0" smtClean="0"/>
              <a:t>教材</a:t>
            </a:r>
            <a:r>
              <a:rPr lang="en-US" altLang="zh-CN" sz="2400" dirty="0" smtClean="0"/>
              <a:t>)</a:t>
            </a:r>
            <a:endParaRPr lang="zh-CN" altLang="en-US" sz="2400" dirty="0"/>
          </a:p>
        </p:txBody>
      </p:sp>
      <p:sp>
        <p:nvSpPr>
          <p:cNvPr id="40" name="文本框 39"/>
          <p:cNvSpPr txBox="1"/>
          <p:nvPr/>
        </p:nvSpPr>
        <p:spPr>
          <a:xfrm>
            <a:off x="4273520" y="200180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课程讲义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5123873" y="484525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课外作业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6740205" y="395733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编程训练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711581" y="386588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/>
              <a:t>研讨内容</a:t>
            </a:r>
          </a:p>
        </p:txBody>
      </p:sp>
      <p:sp>
        <p:nvSpPr>
          <p:cNvPr id="44" name="右箭头 43"/>
          <p:cNvSpPr/>
          <p:nvPr/>
        </p:nvSpPr>
        <p:spPr>
          <a:xfrm rot="19386746">
            <a:off x="7422248" y="1754503"/>
            <a:ext cx="787233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文本框 44"/>
          <p:cNvSpPr txBox="1"/>
          <p:nvPr/>
        </p:nvSpPr>
        <p:spPr>
          <a:xfrm>
            <a:off x="8214891" y="1304745"/>
            <a:ext cx="2339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经典教材摘选</a:t>
            </a:r>
            <a:endParaRPr lang="en-US" altLang="zh-CN" sz="2800" dirty="0" smtClean="0"/>
          </a:p>
          <a:p>
            <a:r>
              <a:rPr lang="zh-CN" altLang="en-US" sz="2800" dirty="0"/>
              <a:t>同学</a:t>
            </a:r>
            <a:r>
              <a:rPr lang="zh-CN" altLang="en-US" sz="2800" dirty="0" smtClean="0"/>
              <a:t>课前自学</a:t>
            </a:r>
            <a:endParaRPr lang="zh-CN" altLang="en-US" sz="2800" dirty="0"/>
          </a:p>
        </p:txBody>
      </p:sp>
      <p:sp>
        <p:nvSpPr>
          <p:cNvPr id="46" name="右箭头 45"/>
          <p:cNvSpPr/>
          <p:nvPr/>
        </p:nvSpPr>
        <p:spPr>
          <a:xfrm rot="12440637">
            <a:off x="3429743" y="1777998"/>
            <a:ext cx="889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1268176" y="1241333"/>
            <a:ext cx="20313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以解题为目的</a:t>
            </a:r>
            <a:endParaRPr lang="en-US" altLang="zh-CN" sz="2400" dirty="0" smtClean="0"/>
          </a:p>
          <a:p>
            <a:r>
              <a:rPr lang="zh-CN" altLang="en-US" sz="2400" dirty="0"/>
              <a:t>以</a:t>
            </a:r>
            <a:r>
              <a:rPr lang="zh-CN" altLang="en-US" sz="2400" dirty="0" smtClean="0"/>
              <a:t>深度为优先</a:t>
            </a:r>
            <a:endParaRPr lang="en-US" altLang="zh-CN" sz="2400" dirty="0" smtClean="0"/>
          </a:p>
          <a:p>
            <a:r>
              <a:rPr lang="zh-CN" altLang="en-US" sz="2400" dirty="0" smtClean="0"/>
              <a:t>以启发为手段</a:t>
            </a:r>
            <a:endParaRPr lang="zh-CN" altLang="en-US" sz="2400" dirty="0"/>
          </a:p>
        </p:txBody>
      </p:sp>
      <p:sp>
        <p:nvSpPr>
          <p:cNvPr id="48" name="右箭头 47"/>
          <p:cNvSpPr/>
          <p:nvPr/>
        </p:nvSpPr>
        <p:spPr>
          <a:xfrm rot="8617994">
            <a:off x="3215711" y="4442317"/>
            <a:ext cx="889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1816075" y="4418999"/>
            <a:ext cx="14157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教师选题</a:t>
            </a:r>
            <a:endParaRPr lang="en-US" altLang="zh-CN" sz="2400" dirty="0" smtClean="0"/>
          </a:p>
          <a:p>
            <a:r>
              <a:rPr lang="zh-CN" altLang="en-US" sz="2400" dirty="0"/>
              <a:t>同学</a:t>
            </a:r>
            <a:r>
              <a:rPr lang="zh-CN" altLang="en-US" sz="2400" dirty="0" smtClean="0"/>
              <a:t>讲解</a:t>
            </a:r>
            <a:endParaRPr lang="zh-CN" altLang="en-US" sz="2400" dirty="0"/>
          </a:p>
        </p:txBody>
      </p:sp>
      <p:grpSp>
        <p:nvGrpSpPr>
          <p:cNvPr id="52" name="组合 51"/>
          <p:cNvGrpSpPr/>
          <p:nvPr/>
        </p:nvGrpSpPr>
        <p:grpSpPr>
          <a:xfrm>
            <a:off x="4578623" y="5361849"/>
            <a:ext cx="2646878" cy="1506944"/>
            <a:chOff x="8768068" y="4194681"/>
            <a:chExt cx="2646878" cy="1506944"/>
          </a:xfrm>
        </p:grpSpPr>
        <p:sp>
          <p:nvSpPr>
            <p:cNvPr id="50" name="下箭头 49"/>
            <p:cNvSpPr/>
            <p:nvPr/>
          </p:nvSpPr>
          <p:spPr>
            <a:xfrm>
              <a:off x="9714873" y="4194681"/>
              <a:ext cx="342900" cy="75352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8768068" y="4870628"/>
              <a:ext cx="264687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 smtClean="0"/>
                <a:t>教材中的习题为主</a:t>
              </a:r>
              <a:endParaRPr lang="en-US" altLang="zh-CN" sz="2400" dirty="0" smtClean="0"/>
            </a:p>
            <a:p>
              <a:r>
                <a:rPr lang="zh-CN" altLang="en-US" sz="2400" dirty="0" smtClean="0"/>
                <a:t>覆盖全部</a:t>
              </a:r>
              <a:r>
                <a:rPr lang="zh-CN" altLang="en-US" sz="2400" dirty="0"/>
                <a:t>学习</a:t>
              </a:r>
              <a:r>
                <a:rPr lang="zh-CN" altLang="en-US" sz="2400" dirty="0" smtClean="0"/>
                <a:t>内容</a:t>
              </a:r>
              <a:endParaRPr lang="zh-CN" altLang="en-US" sz="2400" dirty="0"/>
            </a:p>
          </p:txBody>
        </p:sp>
      </p:grpSp>
      <p:sp>
        <p:nvSpPr>
          <p:cNvPr id="54" name="右箭头 53"/>
          <p:cNvSpPr/>
          <p:nvPr/>
        </p:nvSpPr>
        <p:spPr>
          <a:xfrm rot="1957370">
            <a:off x="7780288" y="4515703"/>
            <a:ext cx="787233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8743823" y="4458634"/>
            <a:ext cx="1450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围绕</a:t>
            </a:r>
            <a:r>
              <a:rPr lang="zh-CN" altLang="en-US" sz="2400" dirty="0"/>
              <a:t>内容</a:t>
            </a:r>
            <a:endParaRPr lang="en-US" altLang="zh-CN" sz="2400" dirty="0" smtClean="0"/>
          </a:p>
          <a:p>
            <a:r>
              <a:rPr lang="zh-CN" altLang="en-US" sz="2400" dirty="0" smtClean="0"/>
              <a:t>选编题目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3708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4" grpId="0" animBg="1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课程教学方式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班级规模：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30+</a:t>
            </a:r>
            <a:r>
              <a:rPr lang="zh-CN" altLang="en-US" dirty="0" smtClean="0"/>
              <a:t>人</a:t>
            </a:r>
            <a:endParaRPr lang="en-US" altLang="zh-CN" dirty="0" smtClean="0"/>
          </a:p>
          <a:p>
            <a:r>
              <a:rPr lang="zh-CN" altLang="en-US" dirty="0" smtClean="0"/>
              <a:t>师资力量配置：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主讲教师</a:t>
            </a:r>
            <a:r>
              <a:rPr lang="en-US" altLang="zh-CN" dirty="0" smtClean="0"/>
              <a:t>1</a:t>
            </a:r>
            <a:r>
              <a:rPr lang="zh-CN" altLang="en-US" dirty="0" smtClean="0"/>
              <a:t>名，助理教师</a:t>
            </a:r>
            <a:r>
              <a:rPr lang="en-US" altLang="zh-CN" dirty="0" smtClean="0"/>
              <a:t>2</a:t>
            </a:r>
            <a:r>
              <a:rPr lang="zh-CN" altLang="en-US" dirty="0" smtClean="0"/>
              <a:t>名，助理学生</a:t>
            </a:r>
            <a:r>
              <a:rPr lang="en-US" altLang="zh-CN" dirty="0" smtClean="0"/>
              <a:t>2</a:t>
            </a:r>
            <a:r>
              <a:rPr lang="zh-CN" altLang="en-US" dirty="0" smtClean="0"/>
              <a:t>名</a:t>
            </a:r>
            <a:endParaRPr lang="en-US" altLang="zh-CN" dirty="0" smtClean="0"/>
          </a:p>
          <a:p>
            <a:r>
              <a:rPr lang="zh-CN" altLang="en-US" dirty="0" smtClean="0"/>
              <a:t>每周的学习和训练由</a:t>
            </a:r>
            <a:r>
              <a:rPr lang="en-US" altLang="zh-CN" dirty="0" smtClean="0"/>
              <a:t>4</a:t>
            </a:r>
            <a:r>
              <a:rPr lang="zh-CN" altLang="en-US" dirty="0" smtClean="0"/>
              <a:t>个课内学时和若干课外时间完成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周二，周四</a:t>
            </a:r>
            <a:endParaRPr lang="en-US" altLang="zh-CN" dirty="0" smtClean="0"/>
          </a:p>
          <a:p>
            <a:pPr lvl="1"/>
            <a:endParaRPr lang="en-US" altLang="zh-CN" dirty="0"/>
          </a:p>
        </p:txBody>
      </p:sp>
      <p:grpSp>
        <p:nvGrpSpPr>
          <p:cNvPr id="10" name="组合 9"/>
          <p:cNvGrpSpPr/>
          <p:nvPr/>
        </p:nvGrpSpPr>
        <p:grpSpPr>
          <a:xfrm>
            <a:off x="1936586" y="4566141"/>
            <a:ext cx="8489724" cy="1956579"/>
            <a:chOff x="2206752" y="4700253"/>
            <a:chExt cx="6535740" cy="1438181"/>
          </a:xfrm>
        </p:grpSpPr>
        <p:sp>
          <p:nvSpPr>
            <p:cNvPr id="5" name="矩形 4"/>
            <p:cNvSpPr/>
            <p:nvPr/>
          </p:nvSpPr>
          <p:spPr>
            <a:xfrm>
              <a:off x="2206752" y="5059680"/>
              <a:ext cx="1816608" cy="71932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</a:rPr>
                <a:t>本论题课堂讲解</a:t>
              </a:r>
              <a:endParaRPr lang="zh-CN" alt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4023360" y="5059680"/>
              <a:ext cx="2439227" cy="71932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</a:rPr>
                <a:t>上论题习题</a:t>
              </a:r>
              <a:r>
                <a:rPr lang="en-US" altLang="zh-CN" sz="2400" b="1" dirty="0" smtClean="0">
                  <a:solidFill>
                    <a:schemeClr val="tx1"/>
                  </a:solidFill>
                </a:rPr>
                <a:t>/</a:t>
              </a:r>
              <a:r>
                <a:rPr lang="zh-CN" altLang="en-US" sz="2400" b="1" dirty="0" smtClean="0">
                  <a:solidFill>
                    <a:schemeClr val="tx1"/>
                  </a:solidFill>
                </a:rPr>
                <a:t>编程回顾开放课题同学主讲</a:t>
              </a:r>
            </a:p>
          </p:txBody>
        </p:sp>
        <p:sp>
          <p:nvSpPr>
            <p:cNvPr id="8" name="右箭头 7"/>
            <p:cNvSpPr/>
            <p:nvPr/>
          </p:nvSpPr>
          <p:spPr>
            <a:xfrm>
              <a:off x="6462588" y="4700253"/>
              <a:ext cx="2279904" cy="1438181"/>
            </a:xfrm>
            <a:prstGeom prst="rightArrow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 dirty="0" smtClean="0">
                  <a:solidFill>
                    <a:schemeClr val="tx1"/>
                  </a:solidFill>
                </a:rPr>
                <a:t>本论题</a:t>
              </a:r>
              <a:r>
                <a:rPr lang="en-US" altLang="zh-CN" sz="2400" b="1" dirty="0" smtClean="0">
                  <a:solidFill>
                    <a:schemeClr val="tx1"/>
                  </a:solidFill>
                </a:rPr>
                <a:t>OJ</a:t>
              </a:r>
              <a:r>
                <a:rPr lang="zh-CN" altLang="en-US" sz="2400" b="1" dirty="0" smtClean="0">
                  <a:solidFill>
                    <a:schemeClr val="tx1"/>
                  </a:solidFill>
                </a:rPr>
                <a:t>实训</a:t>
              </a:r>
              <a:endParaRPr lang="zh-CN" altLang="en-US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2793279" y="61777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周二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5551701" y="612791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周四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8051561" y="612723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课余时间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039089" y="4882710"/>
            <a:ext cx="897496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上交上周论题作业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21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一周的学习安排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第一件事情：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上交作业：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上一次的订正后作业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本次的作业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每周的作业在开学时公布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不自己看书，无法完成作业</a:t>
            </a:r>
            <a:endParaRPr lang="en-US" altLang="zh-CN" dirty="0" smtClean="0"/>
          </a:p>
          <a:p>
            <a:pPr lvl="2"/>
            <a:endParaRPr lang="en-US" altLang="zh-CN" dirty="0" smtClean="0"/>
          </a:p>
          <a:p>
            <a:r>
              <a:rPr lang="zh-CN" altLang="en-US" dirty="0" smtClean="0"/>
              <a:t>课堂教授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由教师主导，讲解</a:t>
            </a:r>
            <a:r>
              <a:rPr lang="en-US" altLang="zh-CN" dirty="0" smtClean="0"/>
              <a:t>+</a:t>
            </a:r>
            <a:r>
              <a:rPr lang="zh-CN" altLang="en-US" dirty="0" smtClean="0"/>
              <a:t>提问</a:t>
            </a:r>
            <a:r>
              <a:rPr lang="en-US" altLang="zh-CN" dirty="0" smtClean="0"/>
              <a:t>+</a:t>
            </a:r>
            <a:r>
              <a:rPr lang="zh-CN" altLang="en-US" dirty="0" smtClean="0"/>
              <a:t>讨论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寻找答案的过程，远重于掌握答案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几乎不在课堂上讨论定义内容，更关注为什么要有这个定义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相比较定理的证明，更关注定理背后的物理或者直观现象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在算法本身和算法正确性两者之间，更关注算法的正确性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几乎所有讨论都强调：如果你是第一个遇到这个问题的人，你会怎么想？该怎么办？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397431" y="831277"/>
            <a:ext cx="1734205" cy="6619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</a:rPr>
              <a:t>课堂讲解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131636" y="831277"/>
            <a:ext cx="1734205" cy="661938"/>
          </a:xfrm>
          <a:prstGeom prst="rect">
            <a:avLst/>
          </a:prstGeom>
          <a:solidFill>
            <a:srgbClr val="00B0F0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</a:rPr>
              <a:t>习题回顾</a:t>
            </a:r>
            <a:endParaRPr lang="en-US" altLang="zh-CN" sz="1600" b="1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1600" b="1" dirty="0" smtClean="0">
                <a:solidFill>
                  <a:schemeClr val="tx1"/>
                </a:solidFill>
              </a:rPr>
              <a:t>学生主讲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9865841" y="500526"/>
            <a:ext cx="2176486" cy="1323439"/>
          </a:xfrm>
          <a:prstGeom prst="rightArrow">
            <a:avLst/>
          </a:prstGeom>
          <a:solidFill>
            <a:srgbClr val="FFC000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</a:rPr>
              <a:t>OJ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实训</a:t>
            </a:r>
          </a:p>
          <a:p>
            <a:pPr algn="ctr"/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00928" y="500526"/>
            <a:ext cx="4998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上交作业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05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3672" y="364063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一周的学习安排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838200" y="1540815"/>
            <a:ext cx="10515600" cy="4351338"/>
          </a:xfrm>
        </p:spPr>
        <p:txBody>
          <a:bodyPr/>
          <a:lstStyle/>
          <a:p>
            <a:r>
              <a:rPr lang="zh-CN" altLang="en-US" dirty="0" smtClean="0"/>
              <a:t>习题回顾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就该周课后作业中暴露出来的主要问题进行回顾，或者介绍更难的习题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由助理教师完成，一个学时</a:t>
            </a:r>
            <a:endParaRPr lang="en-US" altLang="zh-CN" dirty="0"/>
          </a:p>
          <a:p>
            <a:r>
              <a:rPr lang="zh-CN" altLang="en-US" dirty="0" smtClean="0"/>
              <a:t>学生主讲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每周的课堂讲授中都会留下两个</a:t>
            </a:r>
            <a:r>
              <a:rPr lang="en-US" altLang="zh-CN" dirty="0" smtClean="0"/>
              <a:t>open topics</a:t>
            </a:r>
          </a:p>
          <a:p>
            <a:pPr lvl="1"/>
            <a:r>
              <a:rPr lang="zh-CN" altLang="en-US" dirty="0" smtClean="0"/>
              <a:t>每个学生有</a:t>
            </a:r>
            <a:r>
              <a:rPr lang="en-US" altLang="zh-CN" dirty="0" smtClean="0"/>
              <a:t>15</a:t>
            </a:r>
            <a:r>
              <a:rPr lang="zh-CN" altLang="en-US" dirty="0" smtClean="0"/>
              <a:t>分钟进行所选择的</a:t>
            </a:r>
            <a:r>
              <a:rPr lang="en-US" altLang="zh-CN" dirty="0" smtClean="0"/>
              <a:t>topic</a:t>
            </a:r>
            <a:r>
              <a:rPr lang="zh-CN" altLang="en-US" dirty="0" smtClean="0"/>
              <a:t>组织课堂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主讲教师作为听者参与讨论，重点关注思路和严谨性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547104" y="560939"/>
            <a:ext cx="1734205" cy="6619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</a:rPr>
              <a:t>课堂讲解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81309" y="560939"/>
            <a:ext cx="1734205" cy="661938"/>
          </a:xfrm>
          <a:prstGeom prst="rect">
            <a:avLst/>
          </a:prstGeom>
          <a:solidFill>
            <a:srgbClr val="00B0F0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 smtClean="0">
                <a:solidFill>
                  <a:schemeClr val="tx1"/>
                </a:solidFill>
              </a:rPr>
              <a:t>OJ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实训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10015514" y="230188"/>
            <a:ext cx="2176486" cy="1323439"/>
          </a:xfrm>
          <a:prstGeom prst="rightArrow">
            <a:avLst/>
          </a:prstGeom>
          <a:solidFill>
            <a:srgbClr val="FFC000"/>
          </a:solidFill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 smtClean="0">
                <a:solidFill>
                  <a:schemeClr val="tx1"/>
                </a:solidFill>
              </a:rPr>
              <a:t>习题回顾</a:t>
            </a:r>
            <a:endParaRPr lang="en-US" altLang="zh-CN" sz="1600" b="1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1600" b="1" dirty="0" smtClean="0">
                <a:solidFill>
                  <a:schemeClr val="tx1"/>
                </a:solidFill>
              </a:rPr>
              <a:t>学生主讲</a:t>
            </a:r>
            <a:endParaRPr lang="zh-CN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50601" y="230188"/>
            <a:ext cx="499872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FF0000"/>
                </a:solidFill>
              </a:rPr>
              <a:t>上交作业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8200" y="4844870"/>
            <a:ext cx="1054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Open Topics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r>
              <a:rPr lang="en-US" altLang="zh-CN" sz="2400" dirty="0" smtClean="0"/>
              <a:t>1</a:t>
            </a:r>
            <a:r>
              <a:rPr lang="zh-CN" altLang="en-US" sz="2400" dirty="0" smtClean="0"/>
              <a:t>，请介绍正则表达式</a:t>
            </a:r>
            <a:r>
              <a:rPr lang="en-US" altLang="zh-CN" sz="2400" dirty="0" smtClean="0"/>
              <a:t>(regular expression)</a:t>
            </a:r>
            <a:r>
              <a:rPr lang="zh-CN" altLang="en-US" sz="2400" dirty="0" smtClean="0"/>
              <a:t>、自动状态机，进而说说看，你对“语言” 的理解</a:t>
            </a:r>
            <a:endParaRPr lang="en-US" altLang="zh-CN" sz="2400" dirty="0" smtClean="0"/>
          </a:p>
          <a:p>
            <a:r>
              <a:rPr lang="en-US" altLang="zh-CN" sz="2400" dirty="0" smtClean="0"/>
              <a:t>2</a:t>
            </a:r>
            <a:r>
              <a:rPr lang="zh-CN" altLang="en-US" sz="2400" dirty="0" smtClean="0"/>
              <a:t>，写出某个</a:t>
            </a:r>
            <a:r>
              <a:rPr lang="en-US" altLang="zh-CN" sz="2400" dirty="0" smtClean="0"/>
              <a:t>C++</a:t>
            </a:r>
            <a:r>
              <a:rPr lang="zh-CN" altLang="en-US" sz="2400" dirty="0" smtClean="0"/>
              <a:t>版本中</a:t>
            </a:r>
            <a:r>
              <a:rPr lang="en-US" altLang="zh-CN" sz="2400" dirty="0" smtClean="0"/>
              <a:t>switch</a:t>
            </a:r>
            <a:r>
              <a:rPr lang="zh-CN" altLang="en-US" sz="2400" dirty="0" smtClean="0"/>
              <a:t>语句的完整的</a:t>
            </a:r>
            <a:r>
              <a:rPr lang="en-US" altLang="zh-CN" sz="2400" dirty="0" smtClean="0"/>
              <a:t>BNF</a:t>
            </a:r>
            <a:r>
              <a:rPr lang="zh-CN" altLang="en-US" sz="2400" dirty="0" smtClean="0"/>
              <a:t>。如果你写不出完整的</a:t>
            </a:r>
            <a:r>
              <a:rPr lang="en-US" altLang="zh-CN" sz="2400" dirty="0" smtClean="0"/>
              <a:t>BNF</a:t>
            </a:r>
            <a:r>
              <a:rPr lang="zh-CN" altLang="en-US" sz="2400" dirty="0" smtClean="0"/>
              <a:t>，请用</a:t>
            </a:r>
            <a:r>
              <a:rPr lang="en-US" altLang="zh-CN" sz="2400" dirty="0" smtClean="0"/>
              <a:t>BNF</a:t>
            </a:r>
            <a:r>
              <a:rPr lang="zh-CN" altLang="en-US" sz="2400" dirty="0" smtClean="0"/>
              <a:t>术语说明边界。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07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课程的考核方式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平时作业：</a:t>
            </a:r>
            <a:r>
              <a:rPr lang="en-US" altLang="zh-CN" dirty="0" smtClean="0"/>
              <a:t>20%</a:t>
            </a:r>
          </a:p>
          <a:p>
            <a:pPr lvl="1"/>
            <a:r>
              <a:rPr lang="zh-CN" altLang="en-US" dirty="0" smtClean="0"/>
              <a:t>必须订正，否则分数极低，订正后的分数被采纳</a:t>
            </a:r>
            <a:endParaRPr lang="en-US" altLang="zh-CN" dirty="0"/>
          </a:p>
          <a:p>
            <a:r>
              <a:rPr lang="zh-CN" altLang="en-US" dirty="0" smtClean="0"/>
              <a:t>开放问题研讨主讲：</a:t>
            </a:r>
            <a:r>
              <a:rPr lang="en-US" altLang="zh-CN" dirty="0" smtClean="0"/>
              <a:t>20%</a:t>
            </a:r>
          </a:p>
          <a:p>
            <a:pPr lvl="1"/>
            <a:r>
              <a:rPr lang="zh-CN" altLang="en-US" dirty="0" smtClean="0"/>
              <a:t>教师根据主讲的情况给分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清晰度和其他同学参与度</a:t>
            </a:r>
            <a:endParaRPr lang="en-US" altLang="zh-CN" dirty="0" smtClean="0"/>
          </a:p>
          <a:p>
            <a:r>
              <a:rPr lang="en-US" altLang="zh-CN" dirty="0" smtClean="0"/>
              <a:t>OJ</a:t>
            </a:r>
            <a:r>
              <a:rPr lang="zh-CN" altLang="en-US" dirty="0" smtClean="0"/>
              <a:t>训练：</a:t>
            </a:r>
            <a:r>
              <a:rPr lang="en-US" altLang="zh-CN" dirty="0" smtClean="0"/>
              <a:t>20%</a:t>
            </a:r>
          </a:p>
          <a:p>
            <a:pPr lvl="1"/>
            <a:r>
              <a:rPr lang="zh-CN" altLang="en-US" dirty="0" smtClean="0"/>
              <a:t>根据</a:t>
            </a:r>
            <a:r>
              <a:rPr lang="en-US" altLang="zh-CN" dirty="0" smtClean="0"/>
              <a:t>OJ</a:t>
            </a:r>
            <a:r>
              <a:rPr lang="zh-CN" altLang="en-US" dirty="0" smtClean="0"/>
              <a:t>成绩给分</a:t>
            </a:r>
            <a:endParaRPr lang="en-US" altLang="zh-CN" dirty="0" smtClean="0"/>
          </a:p>
          <a:p>
            <a:r>
              <a:rPr lang="zh-CN" altLang="en-US" dirty="0" smtClean="0"/>
              <a:t>期末考试：</a:t>
            </a:r>
            <a:r>
              <a:rPr lang="en-US" altLang="zh-CN" dirty="0" smtClean="0"/>
              <a:t>40%</a:t>
            </a:r>
          </a:p>
          <a:p>
            <a:pPr lvl="1"/>
            <a:r>
              <a:rPr lang="zh-CN" altLang="en-US" dirty="0" smtClean="0"/>
              <a:t>难度不高于平时训练，及格成绩由课外作业构成，进阶成绩由同难度未见习题构成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081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关于学习的若干约定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尊重科学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不抄袭</a:t>
            </a:r>
            <a:endParaRPr lang="en-US" altLang="zh-CN" dirty="0" smtClean="0"/>
          </a:p>
          <a:p>
            <a:r>
              <a:rPr lang="zh-CN" altLang="en-US" dirty="0" smtClean="0"/>
              <a:t>尊重课堂</a:t>
            </a:r>
            <a:endParaRPr lang="en-US" altLang="zh-CN" dirty="0" smtClean="0"/>
          </a:p>
          <a:p>
            <a:pPr lvl="1"/>
            <a:r>
              <a:rPr lang="zh-CN" altLang="en-US" dirty="0"/>
              <a:t>不</a:t>
            </a:r>
            <a:r>
              <a:rPr lang="zh-CN" altLang="en-US" dirty="0" smtClean="0"/>
              <a:t>做和学习无关的事情</a:t>
            </a:r>
            <a:endParaRPr lang="en-US" altLang="zh-CN" dirty="0" smtClean="0"/>
          </a:p>
          <a:p>
            <a:r>
              <a:rPr lang="zh-CN" altLang="en-US" dirty="0" smtClean="0"/>
              <a:t>尊重老师和同学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不迟到</a:t>
            </a:r>
            <a:endParaRPr lang="en-US" altLang="zh-CN" dirty="0" smtClean="0"/>
          </a:p>
          <a:p>
            <a:r>
              <a:rPr lang="zh-CN" altLang="en-US" dirty="0" smtClean="0"/>
              <a:t>积极参与课堂活动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提问、回答问题</a:t>
            </a:r>
            <a:endParaRPr lang="en-US" altLang="zh-CN" dirty="0" smtClean="0"/>
          </a:p>
          <a:p>
            <a:r>
              <a:rPr lang="zh-CN" altLang="en-US" dirty="0" smtClean="0"/>
              <a:t>积极互帮互助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帮助中沉淀友谊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6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http://</a:t>
            </a:r>
            <a:r>
              <a:rPr lang="en-US" altLang="zh-CN" dirty="0" smtClean="0"/>
              <a:t>cslabcms.nju.edu.cn/problem_solving/index.php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595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68336" y="2578389"/>
            <a:ext cx="5947064" cy="1325563"/>
          </a:xfrm>
        </p:spPr>
        <p:txBody>
          <a:bodyPr/>
          <a:lstStyle/>
          <a:p>
            <a:r>
              <a:rPr lang="zh-CN" altLang="en-US" dirty="0" smtClean="0"/>
              <a:t>为什么“问题求解”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03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计算机科学中的</a:t>
            </a:r>
            <a:r>
              <a:rPr lang="zh-CN" altLang="en-US" dirty="0"/>
              <a:t>两</a:t>
            </a:r>
            <a:r>
              <a:rPr lang="zh-CN" altLang="en-US" dirty="0" smtClean="0"/>
              <a:t>个基础能力培养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dirty="0" smtClean="0"/>
              <a:t>课程体系的线索</a:t>
            </a:r>
            <a:endParaRPr lang="en-US" altLang="zh-CN" dirty="0" smtClean="0"/>
          </a:p>
          <a:p>
            <a:pPr lvl="1" eaLnBrk="1" hangingPunct="1"/>
            <a:r>
              <a:rPr lang="zh-CN" altLang="en-US" dirty="0" smtClean="0"/>
              <a:t>主线之一：理论与方法（解决问题的</a:t>
            </a:r>
            <a:r>
              <a:rPr lang="zh-CN" altLang="en-US" dirty="0"/>
              <a:t>算法</a:t>
            </a:r>
            <a:r>
              <a:rPr lang="zh-CN" altLang="en-US" dirty="0" smtClean="0"/>
              <a:t>）；</a:t>
            </a:r>
            <a:endParaRPr lang="en-US" altLang="zh-CN" dirty="0" smtClean="0"/>
          </a:p>
          <a:p>
            <a:pPr lvl="1" eaLnBrk="1" hangingPunct="1"/>
            <a:r>
              <a:rPr lang="zh-CN" altLang="en-US" dirty="0" smtClean="0"/>
              <a:t>主线之二：软硬件支撑平台（平台与系统支撑）</a:t>
            </a:r>
            <a:endParaRPr lang="en-US" altLang="zh-CN" dirty="0" smtClean="0"/>
          </a:p>
          <a:p>
            <a:pPr lvl="1" eaLnBrk="1" hangingPunct="1"/>
            <a:endParaRPr lang="en-US" altLang="zh-CN" dirty="0" smtClean="0"/>
          </a:p>
        </p:txBody>
      </p:sp>
      <p:grpSp>
        <p:nvGrpSpPr>
          <p:cNvPr id="4" name="组合 36"/>
          <p:cNvGrpSpPr>
            <a:grpSpLocks/>
          </p:cNvGrpSpPr>
          <p:nvPr/>
        </p:nvGrpSpPr>
        <p:grpSpPr bwMode="auto">
          <a:xfrm>
            <a:off x="3328416" y="3511296"/>
            <a:ext cx="5348732" cy="3179384"/>
            <a:chOff x="0" y="508000"/>
            <a:chExt cx="8532813" cy="6199734"/>
          </a:xfrm>
        </p:grpSpPr>
        <p:grpSp>
          <p:nvGrpSpPr>
            <p:cNvPr id="5" name="组合 14"/>
            <p:cNvGrpSpPr>
              <a:grpSpLocks/>
            </p:cNvGrpSpPr>
            <p:nvPr/>
          </p:nvGrpSpPr>
          <p:grpSpPr bwMode="auto">
            <a:xfrm>
              <a:off x="755650" y="508000"/>
              <a:ext cx="7777163" cy="5473700"/>
              <a:chOff x="755576" y="764704"/>
              <a:chExt cx="7776864" cy="4968552"/>
            </a:xfrm>
          </p:grpSpPr>
          <p:cxnSp>
            <p:nvCxnSpPr>
              <p:cNvPr id="41" name="直接箭头连接符 40"/>
              <p:cNvCxnSpPr/>
              <p:nvPr/>
            </p:nvCxnSpPr>
            <p:spPr>
              <a:xfrm>
                <a:off x="755576" y="5733256"/>
                <a:ext cx="7776864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直接箭头连接符 41"/>
              <p:cNvCxnSpPr/>
              <p:nvPr/>
            </p:nvCxnSpPr>
            <p:spPr>
              <a:xfrm flipV="1">
                <a:off x="755576" y="764704"/>
                <a:ext cx="0" cy="496855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16"/>
            <p:cNvSpPr txBox="1">
              <a:spLocks noChangeArrowheads="1"/>
            </p:cNvSpPr>
            <p:nvPr/>
          </p:nvSpPr>
          <p:spPr bwMode="auto">
            <a:xfrm>
              <a:off x="36513" y="5117182"/>
              <a:ext cx="744675" cy="51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准入</a:t>
              </a:r>
            </a:p>
          </p:txBody>
        </p:sp>
        <p:sp>
          <p:nvSpPr>
            <p:cNvPr id="7" name="TextBox 17"/>
            <p:cNvSpPr txBox="1">
              <a:spLocks noChangeArrowheads="1"/>
            </p:cNvSpPr>
            <p:nvPr/>
          </p:nvSpPr>
          <p:spPr bwMode="auto">
            <a:xfrm>
              <a:off x="4572000" y="5229199"/>
              <a:ext cx="1194754" cy="510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计算思维</a:t>
              </a:r>
            </a:p>
          </p:txBody>
        </p:sp>
        <p:sp>
          <p:nvSpPr>
            <p:cNvPr id="8" name="TextBox 18"/>
            <p:cNvSpPr txBox="1">
              <a:spLocks noChangeArrowheads="1"/>
            </p:cNvSpPr>
            <p:nvPr/>
          </p:nvSpPr>
          <p:spPr bwMode="auto">
            <a:xfrm>
              <a:off x="2778927" y="5229199"/>
              <a:ext cx="1194754" cy="510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程序基础</a:t>
              </a:r>
            </a:p>
          </p:txBody>
        </p:sp>
        <p:sp>
          <p:nvSpPr>
            <p:cNvPr id="9" name="TextBox 19"/>
            <p:cNvSpPr txBox="1">
              <a:spLocks noChangeArrowheads="1"/>
            </p:cNvSpPr>
            <p:nvPr/>
          </p:nvSpPr>
          <p:spPr bwMode="auto">
            <a:xfrm>
              <a:off x="1469239" y="5229199"/>
              <a:ext cx="1194754" cy="510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离散数学</a:t>
              </a:r>
            </a:p>
          </p:txBody>
        </p:sp>
        <p:sp>
          <p:nvSpPr>
            <p:cNvPr id="10" name="TextBox 20"/>
            <p:cNvSpPr txBox="1">
              <a:spLocks noChangeArrowheads="1"/>
            </p:cNvSpPr>
            <p:nvPr/>
          </p:nvSpPr>
          <p:spPr bwMode="auto">
            <a:xfrm>
              <a:off x="6296826" y="5229199"/>
              <a:ext cx="1644832" cy="510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数字逻辑电路</a:t>
              </a:r>
            </a:p>
          </p:txBody>
        </p:sp>
        <p:sp>
          <p:nvSpPr>
            <p:cNvPr id="11" name="TextBox 21"/>
            <p:cNvSpPr txBox="1">
              <a:spLocks noChangeArrowheads="1"/>
            </p:cNvSpPr>
            <p:nvPr/>
          </p:nvSpPr>
          <p:spPr bwMode="auto">
            <a:xfrm>
              <a:off x="0" y="2956942"/>
              <a:ext cx="700088" cy="840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准出</a:t>
              </a:r>
            </a:p>
          </p:txBody>
        </p:sp>
        <p:sp>
          <p:nvSpPr>
            <p:cNvPr id="12" name="TextBox 22"/>
            <p:cNvSpPr txBox="1">
              <a:spLocks noChangeArrowheads="1"/>
            </p:cNvSpPr>
            <p:nvPr/>
          </p:nvSpPr>
          <p:spPr bwMode="auto">
            <a:xfrm>
              <a:off x="2123727" y="3717033"/>
              <a:ext cx="1194754" cy="510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数据结构</a:t>
              </a:r>
            </a:p>
          </p:txBody>
        </p:sp>
        <p:sp>
          <p:nvSpPr>
            <p:cNvPr id="13" name="TextBox 23"/>
            <p:cNvSpPr txBox="1">
              <a:spLocks noChangeArrowheads="1"/>
            </p:cNvSpPr>
            <p:nvPr/>
          </p:nvSpPr>
          <p:spPr bwMode="auto">
            <a:xfrm>
              <a:off x="1592610" y="2668911"/>
              <a:ext cx="1869872" cy="510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算法设计与分析</a:t>
              </a:r>
            </a:p>
          </p:txBody>
        </p:sp>
        <p:sp>
          <p:nvSpPr>
            <p:cNvPr id="14" name="TextBox 24"/>
            <p:cNvSpPr txBox="1">
              <a:spLocks noChangeArrowheads="1"/>
            </p:cNvSpPr>
            <p:nvPr/>
          </p:nvSpPr>
          <p:spPr bwMode="auto">
            <a:xfrm>
              <a:off x="4716114" y="3716972"/>
              <a:ext cx="1869872" cy="510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计算机系统基础</a:t>
              </a:r>
            </a:p>
          </p:txBody>
        </p:sp>
        <p:sp>
          <p:nvSpPr>
            <p:cNvPr id="15" name="TextBox 25"/>
            <p:cNvSpPr txBox="1">
              <a:spLocks noChangeArrowheads="1"/>
            </p:cNvSpPr>
            <p:nvPr/>
          </p:nvSpPr>
          <p:spPr bwMode="auto">
            <a:xfrm>
              <a:off x="3681533" y="2649076"/>
              <a:ext cx="1194754" cy="510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操作系统</a:t>
              </a:r>
            </a:p>
          </p:txBody>
        </p:sp>
        <p:sp>
          <p:nvSpPr>
            <p:cNvPr id="16" name="TextBox 26"/>
            <p:cNvSpPr txBox="1">
              <a:spLocks noChangeArrowheads="1"/>
            </p:cNvSpPr>
            <p:nvPr/>
          </p:nvSpPr>
          <p:spPr bwMode="auto">
            <a:xfrm>
              <a:off x="5553421" y="2668911"/>
              <a:ext cx="1419793" cy="5101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计算机网络</a:t>
              </a:r>
            </a:p>
          </p:txBody>
        </p:sp>
        <p:cxnSp>
          <p:nvCxnSpPr>
            <p:cNvPr id="17" name="直接箭头连接符 16"/>
            <p:cNvCxnSpPr>
              <a:stCxn id="7" idx="0"/>
              <a:endCxn id="12" idx="2"/>
            </p:cNvCxnSpPr>
            <p:nvPr/>
          </p:nvCxnSpPr>
          <p:spPr>
            <a:xfrm flipH="1" flipV="1">
              <a:off x="2721105" y="4227167"/>
              <a:ext cx="2448273" cy="1002032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12" idx="0"/>
              <a:endCxn id="13" idx="2"/>
            </p:cNvCxnSpPr>
            <p:nvPr/>
          </p:nvCxnSpPr>
          <p:spPr>
            <a:xfrm flipH="1" flipV="1">
              <a:off x="2527546" y="3179045"/>
              <a:ext cx="193559" cy="537988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8" idx="0"/>
              <a:endCxn id="12" idx="2"/>
            </p:cNvCxnSpPr>
            <p:nvPr/>
          </p:nvCxnSpPr>
          <p:spPr>
            <a:xfrm flipH="1" flipV="1">
              <a:off x="2721105" y="4227167"/>
              <a:ext cx="655199" cy="1002032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9" idx="0"/>
              <a:endCxn id="12" idx="2"/>
            </p:cNvCxnSpPr>
            <p:nvPr/>
          </p:nvCxnSpPr>
          <p:spPr>
            <a:xfrm flipV="1">
              <a:off x="2066617" y="4227167"/>
              <a:ext cx="654488" cy="1002032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10" idx="0"/>
              <a:endCxn id="14" idx="2"/>
            </p:cNvCxnSpPr>
            <p:nvPr/>
          </p:nvCxnSpPr>
          <p:spPr>
            <a:xfrm flipH="1" flipV="1">
              <a:off x="5651050" y="4227106"/>
              <a:ext cx="1468193" cy="1002093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14" idx="0"/>
              <a:endCxn id="15" idx="2"/>
            </p:cNvCxnSpPr>
            <p:nvPr/>
          </p:nvCxnSpPr>
          <p:spPr>
            <a:xfrm flipH="1" flipV="1">
              <a:off x="4278910" y="3159210"/>
              <a:ext cx="1372140" cy="557762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>
              <a:stCxn id="12" idx="0"/>
              <a:endCxn id="15" idx="2"/>
            </p:cNvCxnSpPr>
            <p:nvPr/>
          </p:nvCxnSpPr>
          <p:spPr>
            <a:xfrm flipV="1">
              <a:off x="2721105" y="3159210"/>
              <a:ext cx="1557805" cy="557823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>
              <a:stCxn id="14" idx="0"/>
              <a:endCxn id="16" idx="2"/>
            </p:cNvCxnSpPr>
            <p:nvPr/>
          </p:nvCxnSpPr>
          <p:spPr>
            <a:xfrm flipV="1">
              <a:off x="5651050" y="3179045"/>
              <a:ext cx="612268" cy="537927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stCxn id="7" idx="0"/>
              <a:endCxn id="14" idx="2"/>
            </p:cNvCxnSpPr>
            <p:nvPr/>
          </p:nvCxnSpPr>
          <p:spPr>
            <a:xfrm flipV="1">
              <a:off x="5169378" y="4227106"/>
              <a:ext cx="481673" cy="1002093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>
              <a:stCxn id="8" idx="0"/>
              <a:endCxn id="14" idx="2"/>
            </p:cNvCxnSpPr>
            <p:nvPr/>
          </p:nvCxnSpPr>
          <p:spPr>
            <a:xfrm flipV="1">
              <a:off x="3376304" y="4227106"/>
              <a:ext cx="2274746" cy="1002093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68"/>
            <p:cNvSpPr txBox="1">
              <a:spLocks noChangeArrowheads="1"/>
            </p:cNvSpPr>
            <p:nvPr/>
          </p:nvSpPr>
          <p:spPr bwMode="auto">
            <a:xfrm>
              <a:off x="2700338" y="6197600"/>
              <a:ext cx="3445148" cy="510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计算机科学与技术专业平台课程</a:t>
              </a:r>
            </a:p>
          </p:txBody>
        </p:sp>
        <p:sp>
          <p:nvSpPr>
            <p:cNvPr id="28" name="TextBox 69"/>
            <p:cNvSpPr txBox="1">
              <a:spLocks noChangeArrowheads="1"/>
            </p:cNvSpPr>
            <p:nvPr/>
          </p:nvSpPr>
          <p:spPr bwMode="auto">
            <a:xfrm>
              <a:off x="1032288" y="1196975"/>
              <a:ext cx="1869872" cy="840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计算机系统设计</a:t>
              </a:r>
              <a:endParaRPr lang="en-US" altLang="zh-CN" sz="1100" b="1"/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综合实验</a:t>
              </a:r>
            </a:p>
          </p:txBody>
        </p:sp>
        <p:sp>
          <p:nvSpPr>
            <p:cNvPr id="29" name="TextBox 70"/>
            <p:cNvSpPr txBox="1">
              <a:spLocks noChangeArrowheads="1"/>
            </p:cNvSpPr>
            <p:nvPr/>
          </p:nvSpPr>
          <p:spPr bwMode="auto">
            <a:xfrm>
              <a:off x="3628615" y="1208946"/>
              <a:ext cx="1419793" cy="840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大数据处理</a:t>
              </a:r>
              <a:endParaRPr lang="en-US" altLang="zh-CN" sz="1100" b="1"/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综合实验</a:t>
              </a:r>
            </a:p>
          </p:txBody>
        </p:sp>
        <p:cxnSp>
          <p:nvCxnSpPr>
            <p:cNvPr id="30" name="直接箭头连接符 29"/>
            <p:cNvCxnSpPr>
              <a:stCxn id="13" idx="0"/>
              <a:endCxn id="28" idx="2"/>
            </p:cNvCxnSpPr>
            <p:nvPr/>
          </p:nvCxnSpPr>
          <p:spPr>
            <a:xfrm flipH="1" flipV="1">
              <a:off x="1967224" y="2037195"/>
              <a:ext cx="560322" cy="631715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箭头连接符 30"/>
            <p:cNvCxnSpPr>
              <a:stCxn id="13" idx="0"/>
              <a:endCxn id="29" idx="2"/>
            </p:cNvCxnSpPr>
            <p:nvPr/>
          </p:nvCxnSpPr>
          <p:spPr>
            <a:xfrm flipV="1">
              <a:off x="2527546" y="2049166"/>
              <a:ext cx="1810966" cy="619744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>
              <a:stCxn id="15" idx="0"/>
              <a:endCxn id="28" idx="2"/>
            </p:cNvCxnSpPr>
            <p:nvPr/>
          </p:nvCxnSpPr>
          <p:spPr>
            <a:xfrm flipH="1" flipV="1">
              <a:off x="1967224" y="2037195"/>
              <a:ext cx="2311687" cy="61188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>
              <a:stCxn id="15" idx="0"/>
              <a:endCxn id="29" idx="2"/>
            </p:cNvCxnSpPr>
            <p:nvPr/>
          </p:nvCxnSpPr>
          <p:spPr>
            <a:xfrm flipV="1">
              <a:off x="4278910" y="2049166"/>
              <a:ext cx="59602" cy="599909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16" idx="0"/>
              <a:endCxn id="29" idx="2"/>
            </p:cNvCxnSpPr>
            <p:nvPr/>
          </p:nvCxnSpPr>
          <p:spPr>
            <a:xfrm flipH="1" flipV="1">
              <a:off x="4338512" y="2049166"/>
              <a:ext cx="1924806" cy="619744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箭头连接符 34"/>
            <p:cNvCxnSpPr>
              <a:stCxn id="16" idx="0"/>
              <a:endCxn id="28" idx="2"/>
            </p:cNvCxnSpPr>
            <p:nvPr/>
          </p:nvCxnSpPr>
          <p:spPr>
            <a:xfrm flipH="1" flipV="1">
              <a:off x="1967224" y="2037195"/>
              <a:ext cx="4296095" cy="631715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70"/>
            <p:cNvSpPr txBox="1">
              <a:spLocks noChangeArrowheads="1"/>
            </p:cNvSpPr>
            <p:nvPr/>
          </p:nvSpPr>
          <p:spPr bwMode="auto">
            <a:xfrm>
              <a:off x="6012160" y="1196975"/>
              <a:ext cx="1194754" cy="840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软件工程</a:t>
              </a:r>
              <a:endParaRPr lang="en-US" altLang="zh-CN" sz="1100" b="1"/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/>
                <a:t>综合实验</a:t>
              </a:r>
            </a:p>
          </p:txBody>
        </p:sp>
        <p:cxnSp>
          <p:nvCxnSpPr>
            <p:cNvPr id="37" name="直接箭头连接符 36"/>
            <p:cNvCxnSpPr>
              <a:stCxn id="16" idx="0"/>
              <a:endCxn id="36" idx="2"/>
            </p:cNvCxnSpPr>
            <p:nvPr/>
          </p:nvCxnSpPr>
          <p:spPr>
            <a:xfrm flipV="1">
              <a:off x="6263319" y="2037195"/>
              <a:ext cx="346219" cy="631715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15" idx="0"/>
            </p:cNvCxnSpPr>
            <p:nvPr/>
          </p:nvCxnSpPr>
          <p:spPr>
            <a:xfrm flipV="1">
              <a:off x="4278910" y="1896282"/>
              <a:ext cx="2166114" cy="752794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>
              <a:stCxn id="13" idx="0"/>
              <a:endCxn id="36" idx="2"/>
            </p:cNvCxnSpPr>
            <p:nvPr/>
          </p:nvCxnSpPr>
          <p:spPr>
            <a:xfrm flipV="1">
              <a:off x="2527546" y="2037195"/>
              <a:ext cx="4081992" cy="631715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21"/>
            <p:cNvSpPr txBox="1">
              <a:spLocks noChangeArrowheads="1"/>
            </p:cNvSpPr>
            <p:nvPr/>
          </p:nvSpPr>
          <p:spPr bwMode="auto">
            <a:xfrm>
              <a:off x="0" y="1268759"/>
              <a:ext cx="700088" cy="1500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ß"/>
                <a:defRPr sz="32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Þ"/>
                <a:defRPr sz="28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"/>
                <a:defRPr sz="24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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50000"/>
                <a:buFont typeface="Wingdings 2" panose="05020102010507070707" pitchFamily="18" charset="2"/>
                <a:buChar char=""/>
                <a:defRPr sz="2000">
                  <a:solidFill>
                    <a:schemeClr val="tx1"/>
                  </a:solidFill>
                  <a:latin typeface="Franklin Gothic Book" panose="020B0503020102020204" pitchFamily="34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1100" b="1" dirty="0"/>
                <a:t>综合实验</a:t>
              </a:r>
            </a:p>
          </p:txBody>
        </p:sp>
      </p:grpSp>
      <p:sp>
        <p:nvSpPr>
          <p:cNvPr id="2" name="上箭头 1"/>
          <p:cNvSpPr/>
          <p:nvPr/>
        </p:nvSpPr>
        <p:spPr>
          <a:xfrm>
            <a:off x="4609213" y="3824271"/>
            <a:ext cx="1228597" cy="23123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理论与算法</a:t>
            </a:r>
            <a:endParaRPr lang="zh-CN" altLang="en-US" dirty="0"/>
          </a:p>
        </p:txBody>
      </p:sp>
      <p:sp>
        <p:nvSpPr>
          <p:cNvPr id="44" name="上箭头 43"/>
          <p:cNvSpPr/>
          <p:nvPr/>
        </p:nvSpPr>
        <p:spPr>
          <a:xfrm>
            <a:off x="6169312" y="3824271"/>
            <a:ext cx="1259156" cy="231234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平台与系统</a:t>
            </a:r>
            <a:endParaRPr lang="zh-CN" altLang="en-US" dirty="0"/>
          </a:p>
        </p:txBody>
      </p:sp>
      <p:pic>
        <p:nvPicPr>
          <p:cNvPr id="48" name="图片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103" y="4514603"/>
            <a:ext cx="1905000" cy="1428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3941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其实，我们更关心：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没有分析</a:t>
            </a:r>
            <a:r>
              <a:rPr lang="en-US" altLang="zh-CN" dirty="0" smtClean="0"/>
              <a:t>/</a:t>
            </a:r>
            <a:r>
              <a:rPr lang="zh-CN" altLang="en-US" dirty="0" smtClean="0"/>
              <a:t>思考的学习是低效的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Ability of using brain is the base of using hands</a:t>
            </a:r>
          </a:p>
          <a:p>
            <a:pPr lvl="1"/>
            <a:r>
              <a:rPr lang="zh-CN" altLang="en-US" dirty="0" smtClean="0"/>
              <a:t>训练，就数学而数学固然可以，但就问题而数学岂不更好？</a:t>
            </a:r>
          </a:p>
          <a:p>
            <a:pPr lvl="1"/>
            <a:endParaRPr lang="en-US" altLang="zh-CN" dirty="0"/>
          </a:p>
          <a:p>
            <a:r>
              <a:rPr lang="zh-CN" altLang="en-US" dirty="0" smtClean="0"/>
              <a:t>没有分析</a:t>
            </a:r>
            <a:r>
              <a:rPr lang="en-US" altLang="zh-CN" dirty="0" smtClean="0"/>
              <a:t>/</a:t>
            </a:r>
            <a:r>
              <a:rPr lang="zh-CN" altLang="en-US" dirty="0" smtClean="0"/>
              <a:t>思考的学习是无趣的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没有思考就没有创新，也就没有成果的反馈和满足感</a:t>
            </a:r>
            <a:r>
              <a:rPr lang="en-US" altLang="zh-CN" dirty="0" smtClean="0"/>
              <a:t>/</a:t>
            </a:r>
            <a:r>
              <a:rPr lang="zh-CN" altLang="en-US" dirty="0" smtClean="0"/>
              <a:t>成就感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40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我们的答案是：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以程序设计能力培养为贯穿全课程的基础目标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但是：将程序语言本身的学习隐藏到课堂讲解（引导环节）的</a:t>
            </a:r>
            <a:r>
              <a:rPr lang="en-US" altLang="zh-CN" dirty="0" smtClean="0"/>
              <a:t>”</a:t>
            </a:r>
            <a:r>
              <a:rPr lang="zh-CN" altLang="en-US" dirty="0" smtClean="0"/>
              <a:t>背面</a:t>
            </a:r>
            <a:r>
              <a:rPr lang="en-US" altLang="zh-CN" dirty="0" smtClean="0"/>
              <a:t>”</a:t>
            </a:r>
          </a:p>
          <a:p>
            <a:pPr lvl="2"/>
            <a:r>
              <a:rPr lang="zh-CN" altLang="en-US" dirty="0" smtClean="0"/>
              <a:t>自学</a:t>
            </a:r>
            <a:r>
              <a:rPr lang="en-US" altLang="zh-CN" dirty="0" smtClean="0"/>
              <a:t>+</a:t>
            </a:r>
            <a:r>
              <a:rPr lang="zh-CN" altLang="en-US" dirty="0" smtClean="0"/>
              <a:t>穿插在各个课堂讲授中</a:t>
            </a:r>
            <a:endParaRPr lang="en-US" altLang="zh-CN" dirty="0" smtClean="0"/>
          </a:p>
          <a:p>
            <a:r>
              <a:rPr lang="zh-CN" altLang="en-US" dirty="0" smtClean="0"/>
              <a:t>围绕一个具体问题，组织从理论到模型到算法到实现的知识点，组织它们的应用的讨论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讨论聚焦在重要知识点的理解和针对该问题的知识点应用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纠错码编码机制：概率论</a:t>
            </a:r>
            <a:r>
              <a:rPr lang="en-US" altLang="zh-CN" dirty="0" smtClean="0"/>
              <a:t>+</a:t>
            </a:r>
            <a:r>
              <a:rPr lang="zh-CN" altLang="en-US" dirty="0" smtClean="0"/>
              <a:t>组合数学</a:t>
            </a:r>
            <a:r>
              <a:rPr lang="en-US" altLang="zh-CN" dirty="0" smtClean="0"/>
              <a:t>+</a:t>
            </a:r>
            <a:r>
              <a:rPr lang="zh-CN" altLang="en-US" dirty="0" smtClean="0"/>
              <a:t>线性代数</a:t>
            </a:r>
            <a:r>
              <a:rPr lang="en-US" altLang="zh-CN" dirty="0" smtClean="0"/>
              <a:t>+</a:t>
            </a:r>
            <a:r>
              <a:rPr lang="zh-CN" altLang="en-US" dirty="0" smtClean="0"/>
              <a:t>群论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钢管切割问题：动态规划</a:t>
            </a:r>
            <a:r>
              <a:rPr lang="en-US" altLang="zh-CN" dirty="0" smtClean="0"/>
              <a:t>=</a:t>
            </a:r>
            <a:r>
              <a:rPr lang="zh-CN" altLang="en-US" dirty="0" smtClean="0"/>
              <a:t>递归思想</a:t>
            </a:r>
            <a:r>
              <a:rPr lang="en-US" altLang="zh-CN" dirty="0" smtClean="0"/>
              <a:t>+</a:t>
            </a:r>
            <a:r>
              <a:rPr lang="zh-CN" altLang="en-US" dirty="0" smtClean="0"/>
              <a:t>偏序关系</a:t>
            </a:r>
            <a:r>
              <a:rPr lang="en-US" altLang="zh-CN" dirty="0" smtClean="0"/>
              <a:t>+</a:t>
            </a:r>
            <a:r>
              <a:rPr lang="zh-CN" altLang="en-US" dirty="0" smtClean="0"/>
              <a:t>拓扑排序</a:t>
            </a:r>
            <a:r>
              <a:rPr lang="en-US" altLang="zh-CN" dirty="0" smtClean="0"/>
              <a:t>+</a:t>
            </a:r>
            <a:r>
              <a:rPr lang="zh-CN" altLang="en-US" dirty="0" smtClean="0"/>
              <a:t>循环程序结构</a:t>
            </a:r>
            <a:endParaRPr lang="en-US" altLang="zh-CN" dirty="0"/>
          </a:p>
          <a:p>
            <a:r>
              <a:rPr lang="zh-CN" altLang="en-US" dirty="0" smtClean="0"/>
              <a:t>或者：知识点学习中始终贯穿应用的场景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以分治法为典型代表的递归思考</a:t>
            </a:r>
            <a:r>
              <a:rPr lang="en-US" altLang="zh-CN" dirty="0" smtClean="0"/>
              <a:t>+</a:t>
            </a:r>
            <a:r>
              <a:rPr lang="zh-CN" altLang="en-US" dirty="0" smtClean="0"/>
              <a:t>循环实现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34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问题求解课程：一种基础知识的自然</a:t>
            </a:r>
            <a:r>
              <a:rPr lang="zh-CN" altLang="en-US" dirty="0"/>
              <a:t>重构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融合了以下四门课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程序设计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离散数学结构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数据结构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算法设计与分析</a:t>
            </a:r>
            <a:endParaRPr lang="en-US" altLang="zh-CN" dirty="0" smtClean="0"/>
          </a:p>
          <a:p>
            <a:r>
              <a:rPr lang="zh-CN" altLang="en-US" dirty="0" smtClean="0"/>
              <a:t>融合的优势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纵向融合，将能力培养起始于基础课程</a:t>
            </a:r>
            <a:endParaRPr lang="en-US" altLang="zh-CN" dirty="0" smtClean="0"/>
          </a:p>
          <a:p>
            <a:r>
              <a:rPr lang="zh-CN" altLang="en-US" dirty="0" smtClean="0"/>
              <a:t>为什么起名叫问题求解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从解决问题出发，组织自学、授课、训练和考察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在每一个基础知识点学习中，引入问题背景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0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8500" y="2858943"/>
            <a:ext cx="5572991" cy="1325563"/>
          </a:xfrm>
        </p:spPr>
        <p:txBody>
          <a:bodyPr/>
          <a:lstStyle/>
          <a:p>
            <a:r>
              <a:rPr lang="zh-CN" altLang="en-US" dirty="0" smtClean="0"/>
              <a:t>何谓“问题求解”？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19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1" y="157861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形成全新的课程内容体系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838202" y="1658112"/>
            <a:ext cx="10515600" cy="465061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zh-CN" altLang="en-US" dirty="0" smtClean="0"/>
              <a:t>整个</a:t>
            </a:r>
            <a:r>
              <a:rPr lang="zh-CN" altLang="en-US" dirty="0"/>
              <a:t>课程内容不是按照传统数学与计算机类课程各自的体系划分，而是围绕问题求解组织成四个</a:t>
            </a:r>
            <a:r>
              <a:rPr lang="zh-CN" altLang="en-US" dirty="0" smtClean="0"/>
              <a:t>“论域”：</a:t>
            </a:r>
            <a:endParaRPr lang="en-US" altLang="zh-CN" dirty="0" smtClean="0"/>
          </a:p>
          <a:p>
            <a:pPr lvl="1" eaLnBrk="1" hangingPunct="1">
              <a:lnSpc>
                <a:spcPct val="110000"/>
              </a:lnSpc>
            </a:pPr>
            <a:r>
              <a:rPr lang="zh-CN" altLang="en-US" dirty="0" smtClean="0"/>
              <a:t>第一个论域“计算入门与数学证明”安排在</a:t>
            </a:r>
            <a:r>
              <a:rPr lang="en-US" altLang="zh-CN" dirty="0" smtClean="0"/>
              <a:t>1</a:t>
            </a:r>
            <a:r>
              <a:rPr lang="zh-CN" altLang="en-US" dirty="0" smtClean="0"/>
              <a:t>年级上学期；</a:t>
            </a:r>
            <a:endParaRPr lang="en-US" altLang="zh-CN" dirty="0" smtClean="0"/>
          </a:p>
          <a:p>
            <a:pPr lvl="1" eaLnBrk="1" hangingPunct="1">
              <a:lnSpc>
                <a:spcPct val="110000"/>
              </a:lnSpc>
            </a:pPr>
            <a:r>
              <a:rPr lang="zh-CN" altLang="en-US" dirty="0" smtClean="0"/>
              <a:t>第二个论域“经典数据结构与算法”安排在</a:t>
            </a:r>
            <a:r>
              <a:rPr lang="en-US" altLang="zh-CN" dirty="0" smtClean="0"/>
              <a:t>1</a:t>
            </a:r>
            <a:r>
              <a:rPr lang="zh-CN" altLang="en-US" dirty="0" smtClean="0"/>
              <a:t>年级下学期</a:t>
            </a:r>
            <a:r>
              <a:rPr lang="en-US" altLang="zh-CN" dirty="0" smtClean="0"/>
              <a:t>;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dirty="0" smtClean="0"/>
              <a:t>第三个论域“典型</a:t>
            </a:r>
            <a:r>
              <a:rPr lang="zh-CN" altLang="en-US" dirty="0"/>
              <a:t>应用问题</a:t>
            </a:r>
            <a:r>
              <a:rPr lang="zh-CN" altLang="en-US" dirty="0" smtClean="0"/>
              <a:t>及其求解方法”安排在</a:t>
            </a:r>
            <a:r>
              <a:rPr lang="en-US" altLang="zh-CN" dirty="0" smtClean="0"/>
              <a:t>2</a:t>
            </a:r>
            <a:r>
              <a:rPr lang="zh-CN" altLang="en-US" dirty="0" smtClean="0"/>
              <a:t>年级上学期</a:t>
            </a:r>
            <a:r>
              <a:rPr lang="en-US" altLang="zh-CN" dirty="0" smtClean="0"/>
              <a:t>;</a:t>
            </a:r>
          </a:p>
          <a:p>
            <a:pPr lvl="1" eaLnBrk="1" hangingPunct="1">
              <a:lnSpc>
                <a:spcPct val="110000"/>
              </a:lnSpc>
            </a:pPr>
            <a:r>
              <a:rPr lang="zh-CN" altLang="en-US" dirty="0" smtClean="0"/>
              <a:t>第四个论域“复杂性理论初步与‘难’问题的算法”安排在</a:t>
            </a:r>
            <a:r>
              <a:rPr lang="en-US" altLang="zh-CN" dirty="0" smtClean="0"/>
              <a:t>2</a:t>
            </a:r>
            <a:r>
              <a:rPr lang="zh-CN" altLang="en-US" dirty="0" smtClean="0"/>
              <a:t>年级下学期。</a:t>
            </a:r>
            <a:endParaRPr lang="en-US" altLang="zh-CN" dirty="0" smtClean="0"/>
          </a:p>
          <a:p>
            <a:pPr lvl="1" eaLnBrk="1" hangingPunct="1">
              <a:lnSpc>
                <a:spcPct val="110000"/>
              </a:lnSpc>
            </a:pPr>
            <a:r>
              <a:rPr lang="zh-CN" altLang="en-US" dirty="0" smtClean="0"/>
              <a:t>上述内容涵盖了</a:t>
            </a:r>
            <a:r>
              <a:rPr lang="zh-CN" altLang="en-US" dirty="0"/>
              <a:t>传统</a:t>
            </a:r>
            <a:r>
              <a:rPr lang="zh-CN" altLang="en-US" dirty="0" smtClean="0"/>
              <a:t>基础课程：程序设计、离散数学、数据结构、算法设计与分析</a:t>
            </a:r>
            <a:endParaRPr lang="en-US" altLang="zh-CN" dirty="0" smtClean="0"/>
          </a:p>
          <a:p>
            <a:pPr eaLnBrk="1" hangingPunct="1">
              <a:lnSpc>
                <a:spcPct val="110000"/>
              </a:lnSpc>
            </a:pPr>
            <a:r>
              <a:rPr lang="zh-CN" altLang="en-US" dirty="0" smtClean="0"/>
              <a:t>希望新体系带来的好处：</a:t>
            </a:r>
            <a:endParaRPr lang="en-US" altLang="zh-CN" dirty="0" smtClean="0"/>
          </a:p>
          <a:p>
            <a:pPr lvl="1" eaLnBrk="1" hangingPunct="1">
              <a:lnSpc>
                <a:spcPct val="110000"/>
              </a:lnSpc>
            </a:pPr>
            <a:r>
              <a:rPr lang="zh-CN" altLang="en-US" dirty="0" smtClean="0"/>
              <a:t>解决原先课程各自关联性差导致同学们对基础课缺乏兴趣的问题；</a:t>
            </a:r>
            <a:endParaRPr lang="en-US" altLang="zh-CN" dirty="0" smtClean="0"/>
          </a:p>
          <a:p>
            <a:pPr lvl="1" eaLnBrk="1" hangingPunct="1">
              <a:lnSpc>
                <a:spcPct val="110000"/>
              </a:lnSpc>
            </a:pPr>
            <a:r>
              <a:rPr lang="zh-CN" altLang="en-US" dirty="0" smtClean="0"/>
              <a:t>便于</a:t>
            </a:r>
            <a:r>
              <a:rPr lang="zh-CN" altLang="en-US" dirty="0"/>
              <a:t>同学们</a:t>
            </a:r>
            <a:r>
              <a:rPr lang="zh-CN" altLang="en-US" dirty="0" smtClean="0"/>
              <a:t>随时将知识用于解决问题的实践，通过不断的“挑战”提高能力。</a:t>
            </a:r>
          </a:p>
        </p:txBody>
      </p:sp>
    </p:spTree>
    <p:extLst>
      <p:ext uri="{BB962C8B-B14F-4D97-AF65-F5344CB8AC3E}">
        <p14:creationId xmlns:p14="http://schemas.microsoft.com/office/powerpoint/2010/main" val="104608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1372</Words>
  <Application>Microsoft Office PowerPoint</Application>
  <PresentationFormat>宽屏</PresentationFormat>
  <Paragraphs>189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黑体</vt:lpstr>
      <vt:lpstr>宋体</vt:lpstr>
      <vt:lpstr>Arial</vt:lpstr>
      <vt:lpstr>Calibri</vt:lpstr>
      <vt:lpstr>Calibri Light</vt:lpstr>
      <vt:lpstr>Franklin Gothic Book</vt:lpstr>
      <vt:lpstr>Office 主题</vt:lpstr>
      <vt:lpstr>问题求解课程解释和约定</vt:lpstr>
      <vt:lpstr>PowerPoint 演示文稿</vt:lpstr>
      <vt:lpstr>为什么“问题求解”?</vt:lpstr>
      <vt:lpstr>计算机科学中的两个基础能力培养</vt:lpstr>
      <vt:lpstr>其实，我们更关心：</vt:lpstr>
      <vt:lpstr>我们的答案是：</vt:lpstr>
      <vt:lpstr>问题求解课程：一种基础知识的自然重构</vt:lpstr>
      <vt:lpstr>何谓“问题求解”？</vt:lpstr>
      <vt:lpstr>形成全新的课程内容体系</vt:lpstr>
      <vt:lpstr>四个论域</vt:lpstr>
      <vt:lpstr>如何“问题求解”?</vt:lpstr>
      <vt:lpstr>力求真能力的培养</vt:lpstr>
      <vt:lpstr>课堂教学模式改革</vt:lpstr>
      <vt:lpstr>以你们为本的课程结构模型及实施方案</vt:lpstr>
      <vt:lpstr>课程教学方式</vt:lpstr>
      <vt:lpstr>一周的学习安排</vt:lpstr>
      <vt:lpstr>一周的学习安排</vt:lpstr>
      <vt:lpstr>课程的考核方式</vt:lpstr>
      <vt:lpstr>关于学习的若干约定</vt:lpstr>
    </vt:vector>
  </TitlesOfParts>
  <Company>njucs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问题求解课程解释和约定</dc:title>
  <dc:creator>TXP-ICS-NJU</dc:creator>
  <cp:lastModifiedBy>TXP-ICS-NJU</cp:lastModifiedBy>
  <cp:revision>8</cp:revision>
  <dcterms:created xsi:type="dcterms:W3CDTF">2019-09-23T08:29:57Z</dcterms:created>
  <dcterms:modified xsi:type="dcterms:W3CDTF">2019-09-24T06:46:48Z</dcterms:modified>
</cp:coreProperties>
</file>