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7"/>
  </p:notesMasterIdLst>
  <p:sldIdLst>
    <p:sldId id="256" r:id="rId2"/>
    <p:sldId id="276" r:id="rId3"/>
    <p:sldId id="275" r:id="rId4"/>
    <p:sldId id="278" r:id="rId5"/>
    <p:sldId id="279" r:id="rId6"/>
    <p:sldId id="280" r:id="rId7"/>
    <p:sldId id="281" r:id="rId8"/>
    <p:sldId id="282" r:id="rId9"/>
    <p:sldId id="302" r:id="rId10"/>
    <p:sldId id="301" r:id="rId11"/>
    <p:sldId id="283" r:id="rId12"/>
    <p:sldId id="303" r:id="rId13"/>
    <p:sldId id="304" r:id="rId14"/>
    <p:sldId id="284" r:id="rId15"/>
    <p:sldId id="305" r:id="rId16"/>
    <p:sldId id="285" r:id="rId17"/>
    <p:sldId id="306" r:id="rId18"/>
    <p:sldId id="287" r:id="rId19"/>
    <p:sldId id="307" r:id="rId20"/>
    <p:sldId id="308" r:id="rId21"/>
    <p:sldId id="309" r:id="rId22"/>
    <p:sldId id="288" r:id="rId23"/>
    <p:sldId id="289" r:id="rId24"/>
    <p:sldId id="292" r:id="rId25"/>
    <p:sldId id="291" r:id="rId26"/>
    <p:sldId id="293" r:id="rId27"/>
    <p:sldId id="294" r:id="rId28"/>
    <p:sldId id="295" r:id="rId29"/>
    <p:sldId id="296" r:id="rId30"/>
    <p:sldId id="298" r:id="rId31"/>
    <p:sldId id="297" r:id="rId32"/>
    <p:sldId id="310" r:id="rId33"/>
    <p:sldId id="311" r:id="rId34"/>
    <p:sldId id="290" r:id="rId35"/>
    <p:sldId id="273" r:id="rId3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2" autoAdjust="0"/>
  </p:normalViewPr>
  <p:slideViewPr>
    <p:cSldViewPr>
      <p:cViewPr varScale="1">
        <p:scale>
          <a:sx n="108" d="100"/>
          <a:sy n="108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174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Click to edit Master text styles</a:t>
            </a:r>
          </a:p>
          <a:p>
            <a:pPr lvl="1"/>
            <a:r>
              <a:rPr lang="zh-CN" altLang="zh-CN" noProof="0" smtClean="0"/>
              <a:t>Second level</a:t>
            </a:r>
          </a:p>
          <a:p>
            <a:pPr lvl="2"/>
            <a:r>
              <a:rPr lang="zh-CN" altLang="zh-CN" noProof="0" smtClean="0"/>
              <a:t>Third level</a:t>
            </a:r>
          </a:p>
          <a:p>
            <a:pPr lvl="3"/>
            <a:r>
              <a:rPr lang="zh-CN" altLang="zh-CN" noProof="0" smtClean="0"/>
              <a:t>Fourth level</a:t>
            </a:r>
          </a:p>
          <a:p>
            <a:pPr lvl="4"/>
            <a:r>
              <a:rPr lang="zh-CN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AA5AA-663E-4CEF-B546-8F0BE3B89F6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92651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471090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baike.baidu.com/view/29959.htm" TargetMode="External"/><Relationship Id="rId4" Type="http://schemas.openxmlformats.org/officeDocument/2006/relationships/hyperlink" Target="http://baike.baidu.com/view/6653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471090.htm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1947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年美国数学家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G.B.Dantzing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提出求解线性规划的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3"/>
              </a:rPr>
              <a:t>单纯形法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，为这门学科奠定了基础。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1947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年美国数学家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J.von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诺伊曼提出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4"/>
              </a:rPr>
              <a:t>对偶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理论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,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开创了线性规划的许多新的研究领域，扩大了它的应用范围和解题能力。</a:t>
            </a: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1951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年美国经济学家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T.C.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库普曼斯把线性规划应用到经济领域，为此与康托罗维奇一起获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1975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5"/>
              </a:rPr>
              <a:t>诺贝尔经济学奖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。</a:t>
            </a:r>
            <a:endParaRPr lang="zh-CN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C3519A6-26BB-4B22-A921-1AD728FBA227}" type="slidenum">
              <a:rPr lang="zh-CN" altLang="zh-CN"/>
              <a:pPr eaLnBrk="1" hangingPunct="1"/>
              <a:t>1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3659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线性规划：一次方程或者不等式；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1631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19A987-F99A-4909-9421-A7F10E3A605A}" type="slidenum">
              <a:rPr lang="zh-CN" altLang="zh-CN"/>
              <a:pPr eaLnBrk="1" hangingPunct="1"/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0387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L1</a:t>
            </a:r>
            <a:r>
              <a:rPr lang="zh-CN" altLang="en-US" dirty="0" smtClean="0"/>
              <a:t>中的解</a:t>
            </a:r>
            <a:r>
              <a:rPr lang="en-US" altLang="zh-CN" dirty="0" smtClean="0"/>
              <a:t>&lt;x1,x21,x22&gt;</a:t>
            </a:r>
            <a:r>
              <a:rPr lang="zh-CN" altLang="en-US" dirty="0" smtClean="0"/>
              <a:t>对应</a:t>
            </a:r>
            <a:r>
              <a:rPr lang="en-US" altLang="zh-CN" dirty="0" smtClean="0"/>
              <a:t>L</a:t>
            </a:r>
            <a:r>
              <a:rPr lang="zh-CN" altLang="en-US" dirty="0" smtClean="0"/>
              <a:t>中的解</a:t>
            </a:r>
            <a:r>
              <a:rPr lang="en-US" altLang="zh-CN" dirty="0" smtClean="0"/>
              <a:t>&lt;x1,x21-x22&gt;</a:t>
            </a:r>
          </a:p>
          <a:p>
            <a:r>
              <a:rPr lang="en-US" altLang="zh-CN" dirty="0" smtClean="0"/>
              <a:t>L</a:t>
            </a:r>
            <a:r>
              <a:rPr lang="zh-CN" altLang="en-US" baseline="0" dirty="0" smtClean="0"/>
              <a:t>中的解</a:t>
            </a:r>
            <a:r>
              <a:rPr lang="en-US" altLang="zh-CN" baseline="0" dirty="0" smtClean="0"/>
              <a:t>&lt;x1,x2&gt;</a:t>
            </a:r>
            <a:r>
              <a:rPr lang="zh-CN" altLang="en-US" baseline="0" dirty="0" smtClean="0"/>
              <a:t>对应</a:t>
            </a:r>
            <a:r>
              <a:rPr lang="en-US" altLang="zh-CN" baseline="0" dirty="0" smtClean="0"/>
              <a:t>L1</a:t>
            </a:r>
            <a:r>
              <a:rPr lang="zh-CN" altLang="en-US" baseline="0" dirty="0" smtClean="0"/>
              <a:t>中的解</a:t>
            </a:r>
            <a:r>
              <a:rPr lang="en-US" altLang="zh-CN" baseline="0" dirty="0" smtClean="0"/>
              <a:t>&lt;x1,0,x2&gt;(x2&lt;0)</a:t>
            </a:r>
            <a:r>
              <a:rPr lang="zh-CN" altLang="en-US" baseline="0" dirty="0" smtClean="0"/>
              <a:t>或者</a:t>
            </a:r>
            <a:r>
              <a:rPr lang="en-US" altLang="zh-CN" baseline="0" dirty="0" smtClean="0"/>
              <a:t>&lt;x1,x2,0&gt;(x2&gt;0)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9060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基本解：非基本变量均取值为</a:t>
            </a:r>
            <a:r>
              <a:rPr lang="en-US" altLang="zh-CN" dirty="0" smtClean="0"/>
              <a:t>0.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7770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1947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年美国数学家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G.B.Dantzing</a:t>
            </a:r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提出求解线性规划的</a:t>
            </a:r>
            <a:r>
              <a:rPr lang="zh-CN" altLang="en-US" sz="1200" b="0" i="0" u="none" strike="noStrike" kern="1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  <a:hlinkClick r:id="rId3"/>
              </a:rPr>
              <a:t>单纯形法</a:t>
            </a:r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+mn-cs"/>
              </a:rPr>
              <a:t>，为这门学科奠定了基础。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AA5AA-663E-4CEF-B546-8F0BE3B89F60}" type="slidenum">
              <a:rPr lang="zh-CN" altLang="zh-CN" smtClean="0"/>
              <a:pPr/>
              <a:t>34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9923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>
            <a:spLocks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6B7A9-55FC-4C4F-9982-C7A4F46B82A8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1745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4F14D-49D2-4D86-8F75-1D858A0A468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1377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25C54-94E6-46E3-AEC6-A9A7ED93D7D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30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D3FE3-F8C5-481B-BE90-A98EBDDE270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8714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56F8E-8A5F-44C2-95E2-87720ACFF18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818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B4D87-5313-44E0-AB4E-323FF54F870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219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E1D33-2F2B-42CF-9EC3-1174C33C668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837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7D6B1-F057-474C-AA5A-84E7D9A2A27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6758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1DE31-C1D7-4950-8462-591128CB0BC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333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A0BD7-183A-4019-99C6-6AE78B6A189A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369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A8D90-1F07-4ED0-B104-74FC3332FC0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157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41D7B78F-08B2-4E01-A37E-B66D9DC753FF}" type="slidenum">
              <a:rPr lang="zh-CN" altLang="zh-CN"/>
              <a:pPr/>
              <a:t>‹#›</a:t>
            </a:fld>
            <a:endParaRPr lang="zh-CN" altLang="zh-CN"/>
          </a:p>
        </p:txBody>
      </p:sp>
      <p:sp>
        <p:nvSpPr>
          <p:cNvPr id="1031" name="未知"/>
          <p:cNvSpPr>
            <a:spLocks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7" Type="http://schemas.openxmlformats.org/officeDocument/2006/relationships/image" Target="../media/image33.tmp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3-15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    -  </a:t>
            </a:r>
            <a:r>
              <a:rPr lang="zh-CN" altLang="en-US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线性规划</a:t>
            </a:r>
            <a:endParaRPr lang="zh-CN" altLang="zh-CN" sz="4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CN" altLang="zh-CN" dirty="0" smtClean="0"/>
              <a:t>201</a:t>
            </a:r>
            <a:r>
              <a:rPr lang="en-US" altLang="zh-CN" dirty="0"/>
              <a:t>7</a:t>
            </a:r>
            <a:r>
              <a:rPr lang="zh-CN" dirty="0" smtClean="0"/>
              <a:t>年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dirty="0" smtClean="0"/>
              <a:t>日</a:t>
            </a:r>
            <a:endParaRPr 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96950"/>
            <a:ext cx="3997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3356992"/>
            <a:ext cx="7848872" cy="23391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6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如何</a:t>
            </a: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将它转化为标准形式</a:t>
            </a:r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？这两个线性规划“一样”吗？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4608513" y="1968500"/>
            <a:ext cx="395287" cy="307975"/>
          </a:xfrm>
          <a:prstGeom prst="stripedRightArrow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5" y="996950"/>
            <a:ext cx="4008005" cy="17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628800"/>
            <a:ext cx="6789664" cy="32932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7</a:t>
            </a:r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我们说两个线性规划“等价” </a:t>
            </a:r>
            <a:r>
              <a:rPr lang="en-US" altLang="zh-C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(equivalent)</a:t>
            </a:r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rPr>
              <a:t> 是什么意思？</a:t>
            </a:r>
            <a:endParaRPr lang="en-US" altLang="zh-C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008005" cy="1783978"/>
          </a:xfrm>
          <a:prstGeom prst="rect">
            <a:avLst/>
          </a:prstGeom>
        </p:spPr>
      </p:pic>
      <p:sp>
        <p:nvSpPr>
          <p:cNvPr id="3" name="Striped Right Arrow 2"/>
          <p:cNvSpPr/>
          <p:nvPr/>
        </p:nvSpPr>
        <p:spPr>
          <a:xfrm>
            <a:off x="4211960" y="1656693"/>
            <a:ext cx="395287" cy="307975"/>
          </a:xfrm>
          <a:prstGeom prst="stripedRightArrow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8" y="764704"/>
            <a:ext cx="4355045" cy="1512168"/>
          </a:xfrm>
          <a:prstGeom prst="rect">
            <a:avLst/>
          </a:prstGeom>
        </p:spPr>
      </p:pic>
      <p:sp>
        <p:nvSpPr>
          <p:cNvPr id="5" name="Rectangle 1"/>
          <p:cNvSpPr/>
          <p:nvPr/>
        </p:nvSpPr>
        <p:spPr>
          <a:xfrm>
            <a:off x="683568" y="3356992"/>
            <a:ext cx="784887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8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这两个线性规划是如何等价的？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98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355045" cy="1512168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65744"/>
            <a:ext cx="3896269" cy="1686160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1088"/>
            <a:ext cx="4191585" cy="1724266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954337" cy="1944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68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836712"/>
            <a:ext cx="705678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9</a:t>
            </a:r>
            <a:r>
              <a:rPr lang="zh-CN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怎么样就可以将不等式改写为等式形式？</a:t>
            </a:r>
            <a:endParaRPr lang="en-US" altLang="zh-CN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051300"/>
            <a:ext cx="2770188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3911600" y="4437063"/>
            <a:ext cx="1081088" cy="504825"/>
          </a:xfrm>
          <a:prstGeom prst="stripedRight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70300"/>
            <a:ext cx="33845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zh-CN" altLang="en-US" dirty="0" smtClean="0"/>
              <a:t>线性规划：</a:t>
            </a:r>
            <a:r>
              <a:rPr lang="en-US" altLang="zh-CN" dirty="0" smtClean="0"/>
              <a:t>Slack Form</a:t>
            </a:r>
            <a:endParaRPr lang="zh-CN" alt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01" y="3947317"/>
            <a:ext cx="5169278" cy="17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1"/>
            <a:ext cx="4762872" cy="1959273"/>
          </a:xfrm>
          <a:prstGeom prst="rect">
            <a:avLst/>
          </a:prstGeom>
        </p:spPr>
      </p:pic>
      <p:sp>
        <p:nvSpPr>
          <p:cNvPr id="2" name="右弧形箭头 1"/>
          <p:cNvSpPr/>
          <p:nvPr/>
        </p:nvSpPr>
        <p:spPr>
          <a:xfrm>
            <a:off x="8244408" y="2276872"/>
            <a:ext cx="576064" cy="21602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6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zh-CN" altLang="en-US" dirty="0" smtClean="0"/>
              <a:t>线性规划：</a:t>
            </a:r>
            <a:r>
              <a:rPr lang="en-US" altLang="zh-CN" dirty="0" smtClean="0"/>
              <a:t>Slack Form</a:t>
            </a:r>
            <a:endParaRPr lang="zh-CN" altLang="en-US" dirty="0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196975"/>
            <a:ext cx="39608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213100"/>
            <a:ext cx="23034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860800"/>
            <a:ext cx="5794375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76825" y="2708275"/>
            <a:ext cx="374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注意：这是“省略”形式。</a:t>
            </a:r>
            <a:endParaRPr lang="en-US" altLang="zh-CN" sz="24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省了什么？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672" y="119433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0+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 altLang="zh-CN" smtClean="0"/>
              <a:t>Simplex: </a:t>
            </a:r>
            <a:r>
              <a:rPr lang="zh-CN" altLang="en-US" smtClean="0"/>
              <a:t>基本思想</a:t>
            </a: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19043"/>
            <a:ext cx="6105679" cy="2880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91680" y="1556792"/>
            <a:ext cx="5144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问题</a:t>
            </a:r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</a:rPr>
              <a:t>：这个线性规划的解是什么？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是否很容易得到这个解？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en-US" altLang="zh-CN" smtClean="0"/>
              <a:t>Simplex: </a:t>
            </a:r>
            <a:r>
              <a:rPr lang="zh-CN" altLang="en-US" smtClean="0"/>
              <a:t>基本思想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065213" y="1268413"/>
            <a:ext cx="691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通过逐次交换“基本变量”和“非基本变量”获得一系列的“基本解”，每个基本解一定是可行解，并构成非递减序列，不断“逼近”最优解。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957" y="2636912"/>
            <a:ext cx="7946406" cy="34470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11</a:t>
            </a:r>
            <a:r>
              <a:rPr lang="zh-CN" alt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：</a:t>
            </a:r>
            <a:endParaRPr lang="en-US" altLang="zh-CN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你能回答以下“基本”问题吗？</a:t>
            </a:r>
            <a:endParaRPr lang="en-US" altLang="zh-CN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“基本解”是什么？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如何选择要“交换”的“非基本变量”？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如何确定被交换的“基本”变量？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为什么目标函数值会增加？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zh-CN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什么时候结束？</a:t>
            </a:r>
            <a:endParaRPr lang="en-US" altLang="zh-CN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14363"/>
            <a:ext cx="386556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4500563" y="1341438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835696" y="3140968"/>
            <a:ext cx="6176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基本解：</a:t>
            </a:r>
            <a:r>
              <a:rPr lang="en-US" altLang="zh-CN" sz="2800" dirty="0" smtClean="0"/>
              <a:t>&lt;0,0,0,30,24,36&gt;, </a:t>
            </a:r>
            <a:r>
              <a:rPr lang="zh-CN" altLang="en-US" sz="2800" dirty="0" smtClean="0"/>
              <a:t>目标值：</a:t>
            </a:r>
            <a:r>
              <a:rPr lang="en-US" altLang="zh-CN" sz="2800" dirty="0" smtClean="0"/>
              <a:t>0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994514" y="4221088"/>
            <a:ext cx="758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问题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11</a:t>
            </a:r>
            <a:r>
              <a:rPr lang="zh-C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：松弛变量到底有什么含义？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67759" y="5424319"/>
            <a:ext cx="424186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3200" dirty="0" smtClean="0"/>
              <a:t>让松弛变量</a:t>
            </a:r>
            <a:r>
              <a:rPr lang="en-US" altLang="zh-CN" sz="3200" dirty="0" smtClean="0"/>
              <a:t>tight</a:t>
            </a:r>
            <a:r>
              <a:rPr lang="zh-CN" altLang="en-US" sz="3200" dirty="0" smtClean="0"/>
              <a:t>起来！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8998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36718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175"/>
            <a:ext cx="49847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80112" y="892737"/>
            <a:ext cx="34563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1</a:t>
            </a:r>
            <a:r>
              <a:rPr lang="zh-CN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你能否利用左边的式子和图</a:t>
            </a:r>
            <a:r>
              <a:rPr lang="zh-CN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解释：目标函数、约束条件、可行解、目标值、目标值的可行解、</a:t>
            </a:r>
            <a:r>
              <a:rPr lang="zh-CN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线性规划</a:t>
            </a:r>
            <a:r>
              <a:rPr lang="zh-CN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问题的解、线性规划？</a:t>
            </a:r>
            <a:endParaRPr lang="en-US" altLang="zh-CN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14363"/>
            <a:ext cx="386556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4500563" y="1341438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05894" y="2636912"/>
            <a:ext cx="3589337" cy="2633663"/>
            <a:chOff x="395536" y="2924944"/>
            <a:chExt cx="3589337" cy="2632358"/>
          </a:xfrm>
        </p:grpSpPr>
        <p:pic>
          <p:nvPicPr>
            <p:cNvPr id="184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24944"/>
              <a:ext cx="3589337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6" name="TextBox 2"/>
            <p:cNvSpPr txBox="1">
              <a:spLocks noChangeArrowheads="1"/>
            </p:cNvSpPr>
            <p:nvPr/>
          </p:nvSpPr>
          <p:spPr bwMode="auto">
            <a:xfrm>
              <a:off x="1043608" y="5157192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rgbClr val="C00000"/>
                  </a:solidFill>
                </a:rPr>
                <a:t>经过一次</a:t>
              </a:r>
              <a:r>
                <a:rPr lang="en-US" altLang="zh-CN" sz="2000" dirty="0">
                  <a:solidFill>
                    <a:srgbClr val="C00000"/>
                  </a:solidFill>
                </a:rPr>
                <a:t>pivoting 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412216" y="5445224"/>
            <a:ext cx="597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基本解：</a:t>
            </a:r>
            <a:r>
              <a:rPr lang="en-US" altLang="zh-CN" sz="2800" dirty="0" smtClean="0"/>
              <a:t>&lt;9,0,0,21,6,</a:t>
            </a:r>
            <a:r>
              <a:rPr lang="en-US" altLang="zh-CN" sz="2800" dirty="0" smtClean="0">
                <a:solidFill>
                  <a:srgbClr val="FF0000"/>
                </a:solidFill>
              </a:rPr>
              <a:t>0</a:t>
            </a:r>
            <a:r>
              <a:rPr lang="en-US" altLang="zh-CN" sz="2800" dirty="0" smtClean="0"/>
              <a:t>&gt;, </a:t>
            </a:r>
            <a:r>
              <a:rPr lang="zh-CN" altLang="en-US" sz="2800" dirty="0" smtClean="0"/>
              <a:t>目标值：</a:t>
            </a:r>
            <a:r>
              <a:rPr lang="en-US" altLang="zh-CN" sz="2800" dirty="0" smtClean="0"/>
              <a:t>27</a:t>
            </a:r>
            <a:endParaRPr lang="zh-CN" altLang="en-US" sz="2800" dirty="0"/>
          </a:p>
        </p:txBody>
      </p:sp>
      <p:sp>
        <p:nvSpPr>
          <p:cNvPr id="3" name="云形 2"/>
          <p:cNvSpPr/>
          <p:nvPr/>
        </p:nvSpPr>
        <p:spPr>
          <a:xfrm>
            <a:off x="4788025" y="3356992"/>
            <a:ext cx="4355976" cy="2000908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tight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，交换为非基本变量</a:t>
            </a:r>
            <a:endParaRPr lang="en-US" altLang="zh-C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x1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：将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x6”tight”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到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后，和</a:t>
            </a:r>
            <a:r>
              <a:rPr lang="en-US" altLang="zh-C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x6</a:t>
            </a:r>
            <a:r>
              <a:rPr lang="zh-CN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交换，成为基本变量（松弛变量）</a:t>
            </a:r>
            <a:endParaRPr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4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26713"/>
            <a:ext cx="4310567" cy="14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1"/>
          <p:cNvSpPr/>
          <p:nvPr/>
        </p:nvSpPr>
        <p:spPr>
          <a:xfrm>
            <a:off x="4598292" y="1740351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68" y="835605"/>
            <a:ext cx="3589337" cy="22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043063" y="3429000"/>
            <a:ext cx="768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如何选择哪个非基本变量去</a:t>
            </a:r>
            <a:r>
              <a:rPr lang="en-US" altLang="zh-CN" sz="2800" dirty="0" smtClean="0"/>
              <a:t>tight</a:t>
            </a:r>
            <a:r>
              <a:rPr lang="zh-CN" altLang="en-US" sz="2800" dirty="0" smtClean="0"/>
              <a:t>某个松弛变量？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419769" y="4118594"/>
            <a:ext cx="6933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目标函数中</a:t>
            </a:r>
            <a:r>
              <a:rPr lang="en-US" altLang="zh-CN" sz="3200" dirty="0" err="1" smtClean="0"/>
              <a:t>c</a:t>
            </a:r>
            <a:r>
              <a:rPr lang="en-US" altLang="zh-CN" sz="3200" baseline="-25000" dirty="0" err="1" smtClean="0"/>
              <a:t>j</a:t>
            </a:r>
            <a:r>
              <a:rPr lang="zh-CN" altLang="en-US" sz="3200" dirty="0" smtClean="0"/>
              <a:t>为正数且最大的那个</a:t>
            </a:r>
            <a:r>
              <a:rPr lang="en-US" altLang="zh-CN" sz="3200" dirty="0" err="1" smtClean="0"/>
              <a:t>x</a:t>
            </a:r>
            <a:r>
              <a:rPr lang="en-US" altLang="zh-CN" sz="3200" baseline="-25000" dirty="0" err="1"/>
              <a:t>j</a:t>
            </a:r>
            <a:r>
              <a:rPr lang="zh-CN" altLang="en-US" sz="3200" dirty="0" smtClean="0"/>
              <a:t>！</a:t>
            </a:r>
            <a:endParaRPr lang="zh-CN" altLang="en-US" sz="3200" dirty="0"/>
          </a:p>
        </p:txBody>
      </p:sp>
      <p:sp>
        <p:nvSpPr>
          <p:cNvPr id="9" name="文本框 8"/>
          <p:cNvSpPr txBox="1"/>
          <p:nvPr/>
        </p:nvSpPr>
        <p:spPr>
          <a:xfrm>
            <a:off x="1043063" y="4955397"/>
            <a:ext cx="7327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如何选择哪个约束条件去</a:t>
            </a:r>
            <a:r>
              <a:rPr lang="en-US" altLang="zh-CN" sz="2800" dirty="0" smtClean="0"/>
              <a:t>tight</a:t>
            </a:r>
            <a:r>
              <a:rPr lang="zh-CN" altLang="en-US" sz="2800" dirty="0"/>
              <a:t>那</a:t>
            </a:r>
            <a:r>
              <a:rPr lang="zh-CN" altLang="en-US" sz="2800" dirty="0" smtClean="0"/>
              <a:t>个松弛变量？</a:t>
            </a:r>
            <a:endParaRPr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747653" y="5730645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约束函数中取</a:t>
            </a:r>
            <a:r>
              <a:rPr lang="en-US" altLang="zh-CN" sz="3200" dirty="0" err="1" smtClean="0"/>
              <a:t>x</a:t>
            </a:r>
            <a:r>
              <a:rPr lang="en-US" altLang="zh-CN" sz="3200" baseline="-25000" dirty="0" err="1" smtClean="0"/>
              <a:t>j</a:t>
            </a:r>
            <a:r>
              <a:rPr lang="zh-CN" altLang="en-US" sz="3200" dirty="0" smtClean="0"/>
              <a:t>上界最小的那条，对应的</a:t>
            </a:r>
            <a:r>
              <a:rPr lang="en-US" altLang="zh-CN" sz="3200" dirty="0" smtClean="0"/>
              <a:t>x</a:t>
            </a:r>
            <a:r>
              <a:rPr lang="en-US" altLang="zh-CN" sz="3200" baseline="-25000" dirty="0" smtClean="0"/>
              <a:t>i</a:t>
            </a:r>
            <a:r>
              <a:rPr lang="zh-CN" altLang="en-US" sz="3200" dirty="0" smtClean="0"/>
              <a:t>！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337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614363"/>
            <a:ext cx="3865562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3673475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4500563" y="1341438"/>
            <a:ext cx="576262" cy="423862"/>
          </a:xfrm>
          <a:prstGeom prst="striped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5288" y="2924175"/>
            <a:ext cx="3589337" cy="2633663"/>
            <a:chOff x="395536" y="2924944"/>
            <a:chExt cx="3589337" cy="2632358"/>
          </a:xfrm>
        </p:grpSpPr>
        <p:pic>
          <p:nvPicPr>
            <p:cNvPr id="1844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24944"/>
              <a:ext cx="3589337" cy="2232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6" name="TextBox 2"/>
            <p:cNvSpPr txBox="1">
              <a:spLocks noChangeArrowheads="1"/>
            </p:cNvSpPr>
            <p:nvPr/>
          </p:nvSpPr>
          <p:spPr bwMode="auto">
            <a:xfrm>
              <a:off x="1043608" y="5157192"/>
              <a:ext cx="24482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C00000"/>
                  </a:solidFill>
                </a:rPr>
                <a:t>经过一次</a:t>
              </a:r>
              <a:r>
                <a:rPr lang="en-US" altLang="zh-CN" sz="2000">
                  <a:solidFill>
                    <a:srgbClr val="C00000"/>
                  </a:solidFill>
                </a:rPr>
                <a:t>pivoting </a:t>
              </a:r>
              <a:endParaRPr lang="zh-CN" altLang="en-US" sz="200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20688" y="2924175"/>
            <a:ext cx="3802062" cy="2508250"/>
            <a:chOff x="3319040" y="3049190"/>
            <a:chExt cx="3802063" cy="2508112"/>
          </a:xfrm>
        </p:grpSpPr>
        <p:pic>
          <p:nvPicPr>
            <p:cNvPr id="1844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9040" y="3049190"/>
              <a:ext cx="3802063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4" name="TextBox 4"/>
            <p:cNvSpPr txBox="1">
              <a:spLocks noChangeArrowheads="1"/>
            </p:cNvSpPr>
            <p:nvPr/>
          </p:nvSpPr>
          <p:spPr bwMode="auto">
            <a:xfrm>
              <a:off x="4103948" y="5157192"/>
              <a:ext cx="22322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002060"/>
                  </a:solidFill>
                </a:rPr>
                <a:t>经过两次</a:t>
              </a:r>
              <a:r>
                <a:rPr lang="en-US" altLang="zh-CN" sz="2000">
                  <a:solidFill>
                    <a:srgbClr val="002060"/>
                  </a:solidFill>
                </a:rPr>
                <a:t>pivoting</a:t>
              </a:r>
              <a:endParaRPr lang="zh-CN" altLang="en-US" sz="200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987675" y="2924175"/>
            <a:ext cx="4710113" cy="2693988"/>
            <a:chOff x="2987824" y="2924944"/>
            <a:chExt cx="4710137" cy="2692763"/>
          </a:xfrm>
        </p:grpSpPr>
        <p:pic>
          <p:nvPicPr>
            <p:cNvPr id="1844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924944"/>
              <a:ext cx="4710137" cy="2452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2" name="TextBox 6"/>
            <p:cNvSpPr txBox="1">
              <a:spLocks noChangeArrowheads="1"/>
            </p:cNvSpPr>
            <p:nvPr/>
          </p:nvSpPr>
          <p:spPr bwMode="auto">
            <a:xfrm>
              <a:off x="3851920" y="5217597"/>
              <a:ext cx="35394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solidFill>
                    <a:srgbClr val="008000"/>
                  </a:solidFill>
                </a:rPr>
                <a:t>三次</a:t>
              </a:r>
              <a:r>
                <a:rPr lang="en-US" altLang="zh-CN" sz="2000">
                  <a:solidFill>
                    <a:srgbClr val="008000"/>
                  </a:solidFill>
                </a:rPr>
                <a:t>pivoting</a:t>
              </a:r>
              <a:r>
                <a:rPr lang="zh-CN" altLang="en-US" sz="2000">
                  <a:solidFill>
                    <a:srgbClr val="008000"/>
                  </a:solidFill>
                </a:rPr>
                <a:t>后，无可替换了。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60800" y="2836863"/>
            <a:ext cx="504825" cy="2433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544337" y="6114915"/>
            <a:ext cx="597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基本解：</a:t>
            </a:r>
            <a:r>
              <a:rPr lang="en-US" altLang="zh-CN" sz="2800" dirty="0" smtClean="0"/>
              <a:t>&lt;8,4,0,18,0,0&gt;, </a:t>
            </a:r>
            <a:r>
              <a:rPr lang="zh-CN" altLang="en-US" sz="2800" dirty="0" smtClean="0"/>
              <a:t>目标值：</a:t>
            </a:r>
            <a:r>
              <a:rPr lang="en-US" altLang="zh-CN" sz="2800" dirty="0" smtClean="0"/>
              <a:t>28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806450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1052736"/>
            <a:ext cx="41764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6832" y="2492896"/>
            <a:ext cx="417646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6832" y="3933056"/>
            <a:ext cx="41764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6832" y="5120984"/>
            <a:ext cx="4176464" cy="54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21" y="1096322"/>
            <a:ext cx="3696216" cy="352474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60" y="1712175"/>
            <a:ext cx="2162477" cy="543001"/>
          </a:xfrm>
          <a:prstGeom prst="rect">
            <a:avLst/>
          </a:prstGeom>
        </p:spPr>
      </p:pic>
      <p:sp>
        <p:nvSpPr>
          <p:cNvPr id="8" name="左弧形箭头 7"/>
          <p:cNvSpPr/>
          <p:nvPr/>
        </p:nvSpPr>
        <p:spPr>
          <a:xfrm>
            <a:off x="5508104" y="1448796"/>
            <a:ext cx="432048" cy="6120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93" y="2502986"/>
            <a:ext cx="4001058" cy="128605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052497" y="3945945"/>
            <a:ext cx="3911991" cy="995223"/>
            <a:chOff x="5052497" y="3945945"/>
            <a:chExt cx="3911991" cy="995223"/>
          </a:xfrm>
        </p:grpSpPr>
        <p:pic>
          <p:nvPicPr>
            <p:cNvPr id="10" name="图片 9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588" y="4483904"/>
              <a:ext cx="3762900" cy="457264"/>
            </a:xfrm>
            <a:prstGeom prst="rect">
              <a:avLst/>
            </a:prstGeom>
          </p:spPr>
        </p:pic>
        <p:pic>
          <p:nvPicPr>
            <p:cNvPr id="11" name="图片 10" descr="屏幕剪辑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497" y="3945945"/>
              <a:ext cx="3696216" cy="38105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每一轮</a:t>
            </a:r>
            <a:r>
              <a:rPr lang="en-US" altLang="zh-CN" smtClean="0"/>
              <a:t>Pivot</a:t>
            </a:r>
            <a:r>
              <a:rPr lang="zh-CN" altLang="en-US" smtClean="0"/>
              <a:t>得到的“新”基本解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1375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4333875" y="2527300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</a:rPr>
              <a:t>直接设置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386138" y="2727325"/>
            <a:ext cx="93503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3789363"/>
            <a:ext cx="18351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76663"/>
            <a:ext cx="82073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iped Right Arrow 5"/>
          <p:cNvSpPr/>
          <p:nvPr/>
        </p:nvSpPr>
        <p:spPr>
          <a:xfrm>
            <a:off x="6156325" y="3879850"/>
            <a:ext cx="576263" cy="179388"/>
          </a:xfrm>
          <a:prstGeom prst="stripedRight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Rounded Rectangle 6"/>
          <p:cNvSpPr/>
          <p:nvPr/>
        </p:nvSpPr>
        <p:spPr>
          <a:xfrm>
            <a:off x="4321175" y="3776663"/>
            <a:ext cx="3490913" cy="660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411413" y="3213100"/>
            <a:ext cx="1922462" cy="5762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476375" y="3644900"/>
            <a:ext cx="2844800" cy="32385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4797425"/>
            <a:ext cx="1762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4797425"/>
            <a:ext cx="26717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619250" y="4652963"/>
            <a:ext cx="5256213" cy="10795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52863" y="4797425"/>
            <a:ext cx="0" cy="719138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4"/>
          <p:cNvSpPr txBox="1">
            <a:spLocks noChangeArrowheads="1"/>
          </p:cNvSpPr>
          <p:nvPr/>
        </p:nvSpPr>
        <p:spPr bwMode="auto">
          <a:xfrm>
            <a:off x="1116013" y="4292600"/>
            <a:ext cx="194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相应的算法步骤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921625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55875" y="4221163"/>
            <a:ext cx="252095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76375" y="6067425"/>
            <a:ext cx="2879725" cy="0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4300" y="1196975"/>
            <a:ext cx="3816350" cy="0"/>
          </a:xfrm>
          <a:prstGeom prst="line">
            <a:avLst/>
          </a:prstGeom>
          <a:ln w="444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如果有“初始可行解”</a:t>
            </a:r>
            <a:r>
              <a:rPr lang="en-US" altLang="zh-CN" smtClean="0"/>
              <a:t>……</a:t>
            </a:r>
            <a:endParaRPr lang="zh-CN" alt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22350"/>
            <a:ext cx="7848600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116013" y="3429000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循环不变量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005263"/>
            <a:ext cx="725011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02125" y="2647950"/>
            <a:ext cx="4086225" cy="3013075"/>
            <a:chOff x="4302682" y="2648659"/>
            <a:chExt cx="4085742" cy="3012589"/>
          </a:xfrm>
        </p:grpSpPr>
        <p:sp>
          <p:nvSpPr>
            <p:cNvPr id="4" name="Rectangle 3"/>
            <p:cNvSpPr/>
            <p:nvPr/>
          </p:nvSpPr>
          <p:spPr>
            <a:xfrm>
              <a:off x="4302682" y="2648659"/>
              <a:ext cx="4085742" cy="1338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问题</a:t>
              </a:r>
              <a:r>
                <a:rPr lang="en-US" altLang="zh-CN" sz="28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12: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Feasible</a:t>
              </a:r>
              <a:r>
                <a:rPr lang="zh-CN" altLang="en-US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就是每个变量有非负值</a:t>
              </a: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,</a:t>
              </a:r>
              <a:r>
                <a:rPr lang="zh-CN" altLang="en-US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 为什么</a:t>
              </a:r>
              <a:r>
                <a:rPr lang="en-US" altLang="zh-CN" sz="2400" b="1" dirty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Arial" charset="0"/>
                  <a:ea typeface="宋体" charset="-122"/>
                </a:rPr>
                <a:t>?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796343" y="3829568"/>
              <a:ext cx="720640" cy="1831680"/>
            </a:xfrm>
            <a:prstGeom prst="straightConnector1">
              <a:avLst/>
            </a:prstGeom>
            <a:ln>
              <a:solidFill>
                <a:srgbClr val="C00000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1114425" y="2317750"/>
            <a:ext cx="2127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2641600"/>
            <a:ext cx="212725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700808"/>
            <a:ext cx="71857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13: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什么情况下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Simplex</a:t>
            </a:r>
            <a:r>
              <a:rPr lang="zh-CN" alt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算法不能终止</a:t>
            </a:r>
            <a:r>
              <a:rPr lang="en-US" altLang="zh-CN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宋体" charset="-122"/>
              </a:rPr>
              <a:t>?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924300" y="4440238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偶尔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pivot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目标函数值不递增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也不一定不终止。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8760"/>
            <a:ext cx="8064896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14</a:t>
            </a:r>
            <a:r>
              <a:rPr lang="zh-CN" altLang="en-US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给定一个线性规划，为什么可以有很多不同的</a:t>
            </a:r>
            <a:r>
              <a:rPr lang="en-US" altLang="zh-C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slack</a:t>
            </a:r>
            <a:r>
              <a:rPr lang="zh-CN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形式？又为什么只会有有限多种</a:t>
            </a:r>
            <a:r>
              <a:rPr lang="en-US" altLang="zh-C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slack</a:t>
            </a:r>
            <a:r>
              <a:rPr lang="zh-CN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形式？这个问题与</a:t>
            </a:r>
            <a:r>
              <a:rPr lang="en-US" altLang="zh-C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Simplex</a:t>
            </a:r>
            <a:r>
              <a:rPr lang="zh-CN" alt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算法循环次数有什么关系？</a:t>
            </a:r>
            <a:endParaRPr lang="en-US" altLang="zh-CN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zh-CN" altLang="en-US" smtClean="0"/>
              <a:t>线性规划的对偶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9846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9846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2"/>
          <p:cNvSpPr/>
          <p:nvPr/>
        </p:nvSpPr>
        <p:spPr>
          <a:xfrm rot="5400000">
            <a:off x="1691482" y="3428206"/>
            <a:ext cx="768350" cy="433387"/>
          </a:xfrm>
          <a:prstGeom prst="stripedRightArrow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2484438" y="3260725"/>
            <a:ext cx="1992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大小互换；</a:t>
            </a:r>
            <a:endParaRPr lang="en-US" altLang="zh-CN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行列互换。</a:t>
            </a:r>
          </a:p>
        </p:txBody>
      </p:sp>
      <p:pic>
        <p:nvPicPr>
          <p:cNvPr id="266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3022600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068638"/>
            <a:ext cx="49371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4149725"/>
            <a:ext cx="30226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5750" y="404813"/>
            <a:ext cx="345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注意：此例</a:t>
            </a:r>
            <a:r>
              <a:rPr lang="en-US" altLang="zh-CN" i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i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r>
              <a:rPr lang="en-US" altLang="zh-CN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“非典型”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1"/>
            <a:ext cx="403193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584808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5234" y="764704"/>
            <a:ext cx="36312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2</a:t>
            </a:r>
            <a:r>
              <a:rPr lang="zh-CN" alt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charset="-122"/>
              </a:rPr>
              <a:t>如何理解下列语句：</a:t>
            </a:r>
            <a:endParaRPr lang="en-US" altLang="zh-CN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5234" y="223888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Although we cannot easily graph linear programs with more than two </a:t>
            </a:r>
            <a:r>
              <a:rPr lang="en-US" altLang="zh-CN" dirty="0" smtClean="0"/>
              <a:t>variables, the </a:t>
            </a:r>
            <a:r>
              <a:rPr lang="en-US" altLang="zh-CN" dirty="0"/>
              <a:t>same intuition holds. If we have three variables, then each constraint </a:t>
            </a:r>
            <a:r>
              <a:rPr lang="en-US" altLang="zh-CN" dirty="0" smtClean="0"/>
              <a:t>corresponds to </a:t>
            </a:r>
            <a:r>
              <a:rPr lang="en-US" altLang="zh-CN" dirty="0"/>
              <a:t>a half-space in three-dimensional space. The intersection of these </a:t>
            </a:r>
            <a:r>
              <a:rPr lang="en-US" altLang="zh-CN" dirty="0" smtClean="0"/>
              <a:t>half-spaces</a:t>
            </a:r>
            <a:endParaRPr lang="en-US" altLang="zh-CN" dirty="0"/>
          </a:p>
          <a:p>
            <a:r>
              <a:rPr lang="en-US" altLang="zh-CN" dirty="0"/>
              <a:t>forms the feasible region.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7755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755576" y="764704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一</a:t>
            </a:r>
            <a:r>
              <a:rPr lang="zh-CN" altLang="en-US" sz="2800" dirty="0" smtClean="0"/>
              <a:t>个很强的对偶线性规划系统间的目标值特性：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3237" y="2060848"/>
            <a:ext cx="7229947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15</a:t>
            </a:r>
            <a:r>
              <a:rPr lang="zh-CN" alt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charset="0"/>
                <a:ea typeface="宋体" charset="-122"/>
              </a:rPr>
              <a:t>对偶与线性规划的最优解有什么关系？</a:t>
            </a:r>
            <a:endParaRPr lang="en-US" altLang="zh-CN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0273"/>
            <a:ext cx="77755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63688" y="4149080"/>
            <a:ext cx="6192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关键问题是：等值的“对偶解”存在吗？</a:t>
            </a:r>
          </a:p>
        </p:txBody>
      </p:sp>
    </p:spTree>
    <p:extLst>
      <p:ext uri="{BB962C8B-B14F-4D97-AF65-F5344CB8AC3E}">
        <p14:creationId xmlns:p14="http://schemas.microsoft.com/office/powerpoint/2010/main" val="39787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968"/>
            <a:ext cx="8021169" cy="3048425"/>
          </a:xfrm>
          <a:prstGeom prst="rect">
            <a:avLst/>
          </a:prstGeom>
        </p:spPr>
      </p:pic>
      <p:pic>
        <p:nvPicPr>
          <p:cNvPr id="3" name="图片 2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6430" cy="1838582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15" y="1556792"/>
            <a:ext cx="5029902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68199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18025"/>
            <a:ext cx="83518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84538"/>
            <a:ext cx="7343775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40038"/>
            <a:ext cx="2889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2813050"/>
            <a:ext cx="1855788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课外作业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en-US" altLang="zh-CN" smtClean="0"/>
              <a:t>TC Ex.29.1: 4, 5, 6, 7, 9</a:t>
            </a:r>
          </a:p>
          <a:p>
            <a:r>
              <a:rPr lang="en-US" altLang="zh-CN" smtClean="0"/>
              <a:t>TC Ex.29.2: 2, 3, 6</a:t>
            </a:r>
          </a:p>
          <a:p>
            <a:r>
              <a:rPr lang="en-US" altLang="zh-CN" smtClean="0"/>
              <a:t>TC Ex.29.3: 2, 3, 5</a:t>
            </a:r>
          </a:p>
          <a:p>
            <a:r>
              <a:rPr lang="en-US" altLang="zh-CN" smtClean="0"/>
              <a:t>TC Ex.29.4: 2</a:t>
            </a:r>
          </a:p>
          <a:p>
            <a:r>
              <a:rPr lang="en-US" altLang="zh-CN" smtClean="0"/>
              <a:t>TC Prob.29: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556792"/>
            <a:ext cx="7278493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3</a:t>
            </a:r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ea typeface="宋体" charset="-122"/>
              </a:rPr>
              <a:t>线性规划问题中的不等式能不能用严格的大于或小于？</a:t>
            </a:r>
            <a:endParaRPr lang="en-US" altLang="zh-CN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11225"/>
          </a:xfrm>
        </p:spPr>
        <p:txBody>
          <a:bodyPr/>
          <a:lstStyle/>
          <a:p>
            <a:r>
              <a:rPr lang="zh-CN" altLang="en-US" smtClean="0"/>
              <a:t>一个“现实”问题：</a:t>
            </a:r>
            <a:r>
              <a:rPr lang="en-US" altLang="zh-CN" smtClean="0"/>
              <a:t>Product-Mix</a:t>
            </a:r>
            <a:endParaRPr lang="zh-CN" altLang="en-US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06488"/>
            <a:ext cx="78422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1188" y="1106488"/>
            <a:ext cx="1728787" cy="2873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Rounded Rectangle 3"/>
          <p:cNvSpPr/>
          <p:nvPr/>
        </p:nvSpPr>
        <p:spPr>
          <a:xfrm>
            <a:off x="7991475" y="2762250"/>
            <a:ext cx="530225" cy="3540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236663" y="3279775"/>
            <a:ext cx="7056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/>
              <a:t>每个厂有</a:t>
            </a:r>
            <a:r>
              <a:rPr lang="en-US" altLang="zh-CN" dirty="0"/>
              <a:t>10</a:t>
            </a:r>
            <a:r>
              <a:rPr lang="zh-CN" altLang="en-US" dirty="0"/>
              <a:t>条生产线，可以安排任何产品，但效率和成本可能不同</a:t>
            </a:r>
            <a:r>
              <a:rPr lang="zh-CN" altLang="en-US" dirty="0" smtClean="0"/>
              <a:t>。必要</a:t>
            </a:r>
            <a:r>
              <a:rPr lang="zh-CN" altLang="en-US" dirty="0"/>
              <a:t>时也可以考虑在厂间运输成品，特定两个厂之间单位产品运输成本是固定的。每个厂存储能力有上限，单位成本相同。</a:t>
            </a: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4330700"/>
            <a:ext cx="78406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8481" y="548680"/>
            <a:ext cx="763761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charset="-122"/>
              </a:rPr>
              <a:t>问题</a:t>
            </a:r>
            <a:r>
              <a:rPr lang="en-US" altLang="zh-C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charset="-122"/>
              </a:rPr>
              <a:t>4</a:t>
            </a:r>
            <a:r>
              <a:rPr lang="zh-CN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charset="-122"/>
              </a:rPr>
              <a:t>：</a:t>
            </a:r>
            <a:endParaRPr lang="en-US" altLang="zh-CN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charset="-122"/>
              </a:rPr>
              <a:t>你能否估计一下这个问题“规模”有多大？</a:t>
            </a:r>
            <a:endParaRPr lang="en-US" altLang="zh-C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宋体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79263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线性规划问题的标准形式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048375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4221163"/>
            <a:ext cx="3184525" cy="17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27538" y="3933825"/>
            <a:ext cx="3600450" cy="0"/>
          </a:xfrm>
          <a:prstGeom prst="line">
            <a:avLst/>
          </a:prstGeom>
          <a:ln w="38100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rved Right Arrow 7"/>
          <p:cNvSpPr/>
          <p:nvPr/>
        </p:nvSpPr>
        <p:spPr>
          <a:xfrm>
            <a:off x="2909888" y="3917950"/>
            <a:ext cx="792162" cy="1366838"/>
          </a:xfrm>
          <a:prstGeom prst="curved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996950"/>
            <a:ext cx="39973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3356992"/>
            <a:ext cx="7848872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问题</a:t>
            </a:r>
            <a:r>
              <a:rPr lang="en-US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5</a:t>
            </a:r>
            <a:r>
              <a:rPr lang="zh-CN" alt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：</a:t>
            </a:r>
            <a:endParaRPr lang="en-US" altLang="zh-CN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  <a:p>
            <a:pPr>
              <a:spcBef>
                <a:spcPts val="1200"/>
              </a:spcBef>
              <a:defRPr/>
            </a:pPr>
            <a:r>
              <a:rPr lang="zh-CN" alt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为什么说这不是“标准形式”</a:t>
            </a:r>
            <a:r>
              <a:rPr lang="zh-CN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  <a:ea typeface="宋体" charset="-122"/>
              </a:rPr>
              <a:t>，</a:t>
            </a:r>
            <a:endParaRPr lang="en-US" altLang="zh-C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713553" cy="30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298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fault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2067</TotalTime>
  <Pages>0</Pages>
  <Words>840</Words>
  <Characters>0</Characters>
  <Application>Microsoft Office PowerPoint</Application>
  <DocSecurity>0</DocSecurity>
  <PresentationFormat>全屏显示(4:3)</PresentationFormat>
  <Lines>0</Lines>
  <Paragraphs>98</Paragraphs>
  <Slides>35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华文行楷</vt:lpstr>
      <vt:lpstr>楷体</vt:lpstr>
      <vt:lpstr>宋体</vt:lpstr>
      <vt:lpstr>微软雅黑</vt:lpstr>
      <vt:lpstr>Arial</vt:lpstr>
      <vt:lpstr>Garamond</vt:lpstr>
      <vt:lpstr>Times New Roman</vt:lpstr>
      <vt:lpstr>Wingdings</vt:lpstr>
      <vt:lpstr>default</vt:lpstr>
      <vt:lpstr>计算机问题求解 – 论题3-15     -  线性规划</vt:lpstr>
      <vt:lpstr>PowerPoint 演示文稿</vt:lpstr>
      <vt:lpstr>PowerPoint 演示文稿</vt:lpstr>
      <vt:lpstr>PowerPoint 演示文稿</vt:lpstr>
      <vt:lpstr>一个“现实”问题：Product-Mix</vt:lpstr>
      <vt:lpstr>PowerPoint 演示文稿</vt:lpstr>
      <vt:lpstr>线性规划问题的标准形式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线性规划：Slack Form</vt:lpstr>
      <vt:lpstr>线性规划：Slack Form</vt:lpstr>
      <vt:lpstr>Simplex: 基本思想</vt:lpstr>
      <vt:lpstr>Simplex: 基本思想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每一轮Pivot得到的“新”基本解</vt:lpstr>
      <vt:lpstr>PowerPoint 演示文稿</vt:lpstr>
      <vt:lpstr>如果有“初始可行解”……</vt:lpstr>
      <vt:lpstr>PowerPoint 演示文稿</vt:lpstr>
      <vt:lpstr>PowerPoint 演示文稿</vt:lpstr>
      <vt:lpstr>线性规划的对偶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课外作业</vt:lpstr>
    </vt:vector>
  </TitlesOfParts>
  <Company>Nanjing University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Lenovo</cp:lastModifiedBy>
  <cp:revision>93</cp:revision>
  <cp:lastPrinted>1601-01-01T00:00:00Z</cp:lastPrinted>
  <dcterms:created xsi:type="dcterms:W3CDTF">2010-10-07T02:50:25Z</dcterms:created>
  <dcterms:modified xsi:type="dcterms:W3CDTF">2017-02-15T07:54:21Z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