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58" r:id="rId3"/>
    <p:sldId id="259" r:id="rId4"/>
    <p:sldId id="271" r:id="rId5"/>
    <p:sldId id="279" r:id="rId6"/>
    <p:sldId id="280" r:id="rId7"/>
    <p:sldId id="307" r:id="rId8"/>
    <p:sldId id="260" r:id="rId9"/>
    <p:sldId id="306" r:id="rId10"/>
    <p:sldId id="263" r:id="rId11"/>
    <p:sldId id="264" r:id="rId12"/>
    <p:sldId id="261" r:id="rId13"/>
    <p:sldId id="269" r:id="rId14"/>
    <p:sldId id="282" r:id="rId15"/>
    <p:sldId id="283" r:id="rId16"/>
    <p:sldId id="284" r:id="rId17"/>
    <p:sldId id="285" r:id="rId18"/>
    <p:sldId id="286" r:id="rId19"/>
    <p:sldId id="310" r:id="rId20"/>
    <p:sldId id="288" r:id="rId21"/>
    <p:sldId id="289" r:id="rId22"/>
    <p:sldId id="290" r:id="rId23"/>
    <p:sldId id="308" r:id="rId24"/>
    <p:sldId id="309" r:id="rId25"/>
  </p:sldIdLst>
  <p:sldSz cx="12192000" cy="6858000"/>
  <p:notesSz cx="6858000" cy="9144000"/>
  <p:embeddedFontLst>
    <p:embeddedFont>
      <p:font typeface="字魂58号-创中黑" panose="02010600030101010101" charset="-122"/>
      <p:regular r:id="rId27"/>
    </p:embeddedFont>
    <p:embeddedFont>
      <p:font typeface="Cambria Math" panose="02040503050406030204" pitchFamily="18" charset="0"/>
      <p:regular r:id="rId28"/>
    </p:embeddedFont>
    <p:embeddedFont>
      <p:font typeface="等线" panose="02010600030101010101" pitchFamily="2" charset="-122"/>
      <p:regular r:id="rId29"/>
      <p:bold r:id="rId30"/>
    </p:embeddedFont>
    <p:embeddedFont>
      <p:font typeface="等线 Light" panose="02010600030101010101" pitchFamily="2" charset="-122"/>
      <p:regular r:id="rId31"/>
    </p:embeddedFont>
    <p:embeddedFont>
      <p:font typeface="仿宋" panose="02010609060101010101" pitchFamily="49" charset="-122"/>
      <p:regular r:id="rId32"/>
    </p:embeddedFont>
    <p:embeddedFont>
      <p:font typeface="黑体" panose="02010609060101010101" pitchFamily="49" charset="-122"/>
      <p:regular r:id="rId33"/>
    </p:embeddedFont>
    <p:embeddedFont>
      <p:font typeface="华文仿宋" panose="02010600040101010101" pitchFamily="2" charset="-122"/>
      <p:regular r:id="rId34"/>
    </p:embeddedFont>
    <p:embeddedFont>
      <p:font typeface="楷体" panose="02010609060101010101" pitchFamily="49" charset="-122"/>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003" userDrawn="1">
          <p15:clr>
            <a:srgbClr val="A4A3A4"/>
          </p15:clr>
        </p15:guide>
        <p15:guide id="4" pos="5677" userDrawn="1">
          <p15:clr>
            <a:srgbClr val="A4A3A4"/>
          </p15:clr>
        </p15:guide>
        <p15:guide id="5" pos="5520" userDrawn="1">
          <p15:clr>
            <a:srgbClr val="A4A3A4"/>
          </p15:clr>
        </p15:guide>
        <p15:guide id="6"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564166329@qq.com" initials="1" lastIdx="1" clrIdx="0">
    <p:extLst>
      <p:ext uri="{19B8F6BF-5375-455C-9EA6-DF929625EA0E}">
        <p15:presenceInfo xmlns:p15="http://schemas.microsoft.com/office/powerpoint/2012/main" userId="1e2156af86954d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457"/>
    <a:srgbClr val="B90E83"/>
    <a:srgbClr val="864ADE"/>
    <a:srgbClr val="6023BE"/>
    <a:srgbClr val="C28CBE"/>
    <a:srgbClr val="9F4797"/>
    <a:srgbClr val="EE1EAE"/>
    <a:srgbClr val="6054D0"/>
    <a:srgbClr val="3F32B3"/>
    <a:srgbClr val="DA8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86" d="100"/>
          <a:sy n="86" d="100"/>
        </p:scale>
        <p:origin x="710" y="58"/>
      </p:cViewPr>
      <p:guideLst>
        <p:guide orient="horz" pos="2160"/>
        <p:guide pos="3840"/>
        <p:guide pos="2003"/>
        <p:guide pos="5677"/>
        <p:guide pos="5520"/>
        <p:guide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73E59-04B5-4462-95E9-1A5487BA8599}" type="datetimeFigureOut">
              <a:rPr lang="zh-CN" altLang="en-US" smtClean="0"/>
              <a:t>2019/12/5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A44B-21CD-4527-9357-8E0415A87207}" type="slidenum">
              <a:rPr lang="zh-CN" altLang="en-US" smtClean="0"/>
              <a:t>‹#›</a:t>
            </a:fld>
            <a:endParaRPr lang="zh-CN" altLang="en-US"/>
          </a:p>
        </p:txBody>
      </p:sp>
    </p:spTree>
    <p:extLst>
      <p:ext uri="{BB962C8B-B14F-4D97-AF65-F5344CB8AC3E}">
        <p14:creationId xmlns:p14="http://schemas.microsoft.com/office/powerpoint/2010/main" val="47017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1</a:t>
            </a:fld>
            <a:endParaRPr lang="zh-CN" altLang="en-US"/>
          </a:p>
        </p:txBody>
      </p:sp>
    </p:spTree>
    <p:extLst>
      <p:ext uri="{BB962C8B-B14F-4D97-AF65-F5344CB8AC3E}">
        <p14:creationId xmlns:p14="http://schemas.microsoft.com/office/powerpoint/2010/main" val="130140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13</a:t>
            </a:fld>
            <a:endParaRPr lang="zh-CN" altLang="en-US"/>
          </a:p>
        </p:txBody>
      </p:sp>
    </p:spTree>
    <p:extLst>
      <p:ext uri="{BB962C8B-B14F-4D97-AF65-F5344CB8AC3E}">
        <p14:creationId xmlns:p14="http://schemas.microsoft.com/office/powerpoint/2010/main" val="363497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23</a:t>
            </a:fld>
            <a:endParaRPr lang="zh-CN" altLang="en-US"/>
          </a:p>
        </p:txBody>
      </p:sp>
    </p:spTree>
    <p:extLst>
      <p:ext uri="{BB962C8B-B14F-4D97-AF65-F5344CB8AC3E}">
        <p14:creationId xmlns:p14="http://schemas.microsoft.com/office/powerpoint/2010/main" val="36609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24</a:t>
            </a:fld>
            <a:endParaRPr lang="zh-CN" altLang="en-US"/>
          </a:p>
        </p:txBody>
      </p:sp>
    </p:spTree>
    <p:extLst>
      <p:ext uri="{BB962C8B-B14F-4D97-AF65-F5344CB8AC3E}">
        <p14:creationId xmlns:p14="http://schemas.microsoft.com/office/powerpoint/2010/main" val="364849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2</a:t>
            </a:fld>
            <a:endParaRPr lang="zh-CN" altLang="en-US"/>
          </a:p>
        </p:txBody>
      </p:sp>
    </p:spTree>
    <p:extLst>
      <p:ext uri="{BB962C8B-B14F-4D97-AF65-F5344CB8AC3E}">
        <p14:creationId xmlns:p14="http://schemas.microsoft.com/office/powerpoint/2010/main" val="193258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3</a:t>
            </a:fld>
            <a:endParaRPr lang="zh-CN" altLang="en-US"/>
          </a:p>
        </p:txBody>
      </p:sp>
    </p:spTree>
    <p:extLst>
      <p:ext uri="{BB962C8B-B14F-4D97-AF65-F5344CB8AC3E}">
        <p14:creationId xmlns:p14="http://schemas.microsoft.com/office/powerpoint/2010/main" val="295188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4</a:t>
            </a:fld>
            <a:endParaRPr lang="zh-CN" altLang="en-US"/>
          </a:p>
        </p:txBody>
      </p:sp>
    </p:spTree>
    <p:extLst>
      <p:ext uri="{BB962C8B-B14F-4D97-AF65-F5344CB8AC3E}">
        <p14:creationId xmlns:p14="http://schemas.microsoft.com/office/powerpoint/2010/main" val="237183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8</a:t>
            </a:fld>
            <a:endParaRPr lang="zh-CN" altLang="en-US"/>
          </a:p>
        </p:txBody>
      </p:sp>
    </p:spTree>
    <p:extLst>
      <p:ext uri="{BB962C8B-B14F-4D97-AF65-F5344CB8AC3E}">
        <p14:creationId xmlns:p14="http://schemas.microsoft.com/office/powerpoint/2010/main" val="377251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9</a:t>
            </a:fld>
            <a:endParaRPr lang="zh-CN" altLang="en-US"/>
          </a:p>
        </p:txBody>
      </p:sp>
    </p:spTree>
    <p:extLst>
      <p:ext uri="{BB962C8B-B14F-4D97-AF65-F5344CB8AC3E}">
        <p14:creationId xmlns:p14="http://schemas.microsoft.com/office/powerpoint/2010/main" val="208921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10</a:t>
            </a:fld>
            <a:endParaRPr lang="zh-CN" altLang="en-US"/>
          </a:p>
        </p:txBody>
      </p:sp>
    </p:spTree>
    <p:extLst>
      <p:ext uri="{BB962C8B-B14F-4D97-AF65-F5344CB8AC3E}">
        <p14:creationId xmlns:p14="http://schemas.microsoft.com/office/powerpoint/2010/main" val="67314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11</a:t>
            </a:fld>
            <a:endParaRPr lang="zh-CN" altLang="en-US"/>
          </a:p>
        </p:txBody>
      </p:sp>
    </p:spTree>
    <p:extLst>
      <p:ext uri="{BB962C8B-B14F-4D97-AF65-F5344CB8AC3E}">
        <p14:creationId xmlns:p14="http://schemas.microsoft.com/office/powerpoint/2010/main" val="204811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A44B-21CD-4527-9357-8E0415A87207}" type="slidenum">
              <a:rPr lang="zh-CN" altLang="en-US" smtClean="0"/>
              <a:t>12</a:t>
            </a:fld>
            <a:endParaRPr lang="zh-CN" altLang="en-US"/>
          </a:p>
        </p:txBody>
      </p:sp>
    </p:spTree>
    <p:extLst>
      <p:ext uri="{BB962C8B-B14F-4D97-AF65-F5344CB8AC3E}">
        <p14:creationId xmlns:p14="http://schemas.microsoft.com/office/powerpoint/2010/main" val="388758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AA0A02-5CEB-49E9-8573-5877BA6C155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B154B73-C0A2-4224-9586-008F9C473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B9D8C44-B171-4C3E-ABF4-FBCDFB8EE469}"/>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5" name="页脚占位符 4">
            <a:extLst>
              <a:ext uri="{FF2B5EF4-FFF2-40B4-BE49-F238E27FC236}">
                <a16:creationId xmlns:a16="http://schemas.microsoft.com/office/drawing/2014/main" id="{127A78EB-0099-4819-823C-95CA2B4F6B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D2DED8-039F-4481-AC2E-3D63AC5F559B}"/>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2100760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944AB2-F21A-46C5-A7ED-0201D2BD83A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E9ACEB-DEBB-43D0-8BDE-D3E922A058C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B30E70-3839-42E4-A929-3CA28C6B3A95}"/>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5" name="页脚占位符 4">
            <a:extLst>
              <a:ext uri="{FF2B5EF4-FFF2-40B4-BE49-F238E27FC236}">
                <a16:creationId xmlns:a16="http://schemas.microsoft.com/office/drawing/2014/main" id="{7D8F4F86-D695-43C2-A13D-5ED9D2F814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2094FB-AD13-481A-8DCC-D5A8AE4D3B24}"/>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26204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054796F-9B69-4803-8E4D-B66BA820068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2CEDACB-ABF3-4221-AADA-185CE0046F1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3D7385-D0E3-42BF-8E1C-C93FABABFDB8}"/>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5" name="页脚占位符 4">
            <a:extLst>
              <a:ext uri="{FF2B5EF4-FFF2-40B4-BE49-F238E27FC236}">
                <a16:creationId xmlns:a16="http://schemas.microsoft.com/office/drawing/2014/main" id="{7D7F7723-FBDA-44F6-810C-61D24E2DD0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0A909B-AE7A-4AFB-8A75-0F26AF9B94DA}"/>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3985330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5C0B34-5C35-4A97-9543-DD97724FA4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3C2F25-79BC-43A2-A0AB-222AD59B05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34B3DC-9E30-4323-A1B7-37D5E1703999}"/>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5" name="页脚占位符 4">
            <a:extLst>
              <a:ext uri="{FF2B5EF4-FFF2-40B4-BE49-F238E27FC236}">
                <a16:creationId xmlns:a16="http://schemas.microsoft.com/office/drawing/2014/main" id="{7A7B01E4-3F59-4D23-ABE1-F7E64DBFFB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458F9A-3857-4A96-9982-2DE0431C96AB}"/>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33729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556B2A-106B-4213-8A86-C648D56FEFC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F6C7E57-1B34-4C5C-83FE-C2845FE243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52F89F4-792E-4399-BCC3-CF8DBC8FEA6B}"/>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5" name="页脚占位符 4">
            <a:extLst>
              <a:ext uri="{FF2B5EF4-FFF2-40B4-BE49-F238E27FC236}">
                <a16:creationId xmlns:a16="http://schemas.microsoft.com/office/drawing/2014/main" id="{6B405D7E-83D3-443A-B4F2-43F73FA946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BEF241-0EB2-487D-AF86-9D9DDBF78A01}"/>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194476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0698C0-FDC3-4E72-BF5D-3969AFCF8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518E7A-72C1-44BE-89B0-740CD727069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82C625B-C10F-4B4C-A34D-B631E29809A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5622F7F-98A3-4F4D-A4B9-CC610ACFF670}"/>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6" name="页脚占位符 5">
            <a:extLst>
              <a:ext uri="{FF2B5EF4-FFF2-40B4-BE49-F238E27FC236}">
                <a16:creationId xmlns:a16="http://schemas.microsoft.com/office/drawing/2014/main" id="{B54DD549-2005-402C-AE1E-BCAA6ACE44C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B0477FF-0323-461B-9574-523BB400BBF6}"/>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3132461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A6C1B-D430-40DE-9AFB-B39DE45715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2159EEE-B144-40DD-909C-039D3103D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F7B20A7-E78B-41E9-8BF9-708BF6814CC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EB5D4F7-D96E-43A4-B3FF-A2E91FF51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F714D34-4608-4EF5-B0C8-1AD52B2D7D9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F8B6EC3-D5D1-48EF-93B2-9B63B43E8BA4}"/>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8" name="页脚占位符 7">
            <a:extLst>
              <a:ext uri="{FF2B5EF4-FFF2-40B4-BE49-F238E27FC236}">
                <a16:creationId xmlns:a16="http://schemas.microsoft.com/office/drawing/2014/main" id="{7A244BE3-C337-4441-B90E-E0DACC652E5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33C2E3-1E14-4C29-AAFC-F659AA4B190C}"/>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316714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CA41B-2F61-4A44-AB47-DBDBABAEC4F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1ADA877-AC44-4B3B-ABF5-5728EA8D9542}"/>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4" name="页脚占位符 3">
            <a:extLst>
              <a:ext uri="{FF2B5EF4-FFF2-40B4-BE49-F238E27FC236}">
                <a16:creationId xmlns:a16="http://schemas.microsoft.com/office/drawing/2014/main" id="{1DD250C7-B115-4D7A-8777-5C6B2D84650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C55C505-E85C-4D07-9CD1-CD189386597C}"/>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2832414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stretch>
            <a:fillRect/>
          </a:stretch>
        </p:blipFill>
        <p:spPr>
          <a:xfrm>
            <a:off x="0" y="-635000"/>
            <a:ext cx="12192000" cy="8128000"/>
          </a:xfrm>
          <a:prstGeom prst="rect">
            <a:avLst/>
          </a:prstGeom>
        </p:spPr>
      </p:pic>
      <p:sp>
        <p:nvSpPr>
          <p:cNvPr id="6" name="矩形 5">
            <a:extLst>
              <a:ext uri="{FF2B5EF4-FFF2-40B4-BE49-F238E27FC236}">
                <a16:creationId xmlns:a16="http://schemas.microsoft.com/office/drawing/2014/main" id="{C6C0BB10-F950-4FB5-82A7-2FEE7CD807CE}"/>
              </a:ext>
            </a:extLst>
          </p:cNvPr>
          <p:cNvSpPr/>
          <p:nvPr userDrawn="1"/>
        </p:nvSpPr>
        <p:spPr>
          <a:xfrm>
            <a:off x="290286" y="279400"/>
            <a:ext cx="11611430" cy="62992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4C285201-CF1A-49E6-B818-9AE0C1F0C6A8}"/>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3" name="页脚占位符 2">
            <a:extLst>
              <a:ext uri="{FF2B5EF4-FFF2-40B4-BE49-F238E27FC236}">
                <a16:creationId xmlns:a16="http://schemas.microsoft.com/office/drawing/2014/main" id="{1C41BE3A-1786-4790-9B31-F65D815F67E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9E7C294-7631-473A-9D84-5135E5199B38}"/>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
        <p:nvSpPr>
          <p:cNvPr id="7" name="椭圆 6">
            <a:extLst>
              <a:ext uri="{FF2B5EF4-FFF2-40B4-BE49-F238E27FC236}">
                <a16:creationId xmlns:a16="http://schemas.microsoft.com/office/drawing/2014/main" id="{BECBE08C-45C4-4631-A794-1A368C9B14BC}"/>
              </a:ext>
            </a:extLst>
          </p:cNvPr>
          <p:cNvSpPr/>
          <p:nvPr userDrawn="1"/>
        </p:nvSpPr>
        <p:spPr>
          <a:xfrm>
            <a:off x="3571331" y="872600"/>
            <a:ext cx="241300" cy="241300"/>
          </a:xfrm>
          <a:prstGeom prst="ellipse">
            <a:avLst/>
          </a:prstGeom>
          <a:solidFill>
            <a:srgbClr val="3F3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B062FA73-941B-4778-AB70-450C00F2FDC7}"/>
              </a:ext>
            </a:extLst>
          </p:cNvPr>
          <p:cNvSpPr/>
          <p:nvPr userDrawn="1"/>
        </p:nvSpPr>
        <p:spPr>
          <a:xfrm>
            <a:off x="3426189" y="872600"/>
            <a:ext cx="241300" cy="241300"/>
          </a:xfrm>
          <a:prstGeom prst="ellipse">
            <a:avLst/>
          </a:prstGeom>
          <a:pattFill prst="wdUpDiag">
            <a:fgClr>
              <a:schemeClr val="accent1"/>
            </a:fgClr>
            <a:bgClr>
              <a:srgbClr val="D05EE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D3DE4CD5-5AE6-4E06-BE2C-09C106EB1074}"/>
              </a:ext>
            </a:extLst>
          </p:cNvPr>
          <p:cNvSpPr/>
          <p:nvPr userDrawn="1"/>
        </p:nvSpPr>
        <p:spPr>
          <a:xfrm>
            <a:off x="8365673" y="872600"/>
            <a:ext cx="241300" cy="241300"/>
          </a:xfrm>
          <a:prstGeom prst="ellipse">
            <a:avLst/>
          </a:prstGeom>
          <a:solidFill>
            <a:srgbClr val="B90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35C5C170-806C-49BF-9373-5114E36725AA}"/>
              </a:ext>
            </a:extLst>
          </p:cNvPr>
          <p:cNvSpPr/>
          <p:nvPr userDrawn="1"/>
        </p:nvSpPr>
        <p:spPr>
          <a:xfrm>
            <a:off x="8510815" y="872600"/>
            <a:ext cx="241300" cy="241300"/>
          </a:xfrm>
          <a:prstGeom prst="ellipse">
            <a:avLst/>
          </a:prstGeom>
          <a:solidFill>
            <a:srgbClr val="602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F49FD70D-B3BC-44A3-912D-2ED719B6FAEF}"/>
              </a:ext>
            </a:extLst>
          </p:cNvPr>
          <p:cNvCxnSpPr/>
          <p:nvPr userDrawn="1"/>
        </p:nvCxnSpPr>
        <p:spPr>
          <a:xfrm>
            <a:off x="1744663" y="993250"/>
            <a:ext cx="1435100" cy="0"/>
          </a:xfrm>
          <a:prstGeom prst="line">
            <a:avLst/>
          </a:prstGeom>
          <a:ln>
            <a:solidFill>
              <a:srgbClr val="0C0457"/>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6A169F8-17E1-4E4C-9E16-748B9F201164}"/>
              </a:ext>
            </a:extLst>
          </p:cNvPr>
          <p:cNvCxnSpPr/>
          <p:nvPr userDrawn="1"/>
        </p:nvCxnSpPr>
        <p:spPr>
          <a:xfrm>
            <a:off x="9042400" y="993250"/>
            <a:ext cx="1435100" cy="0"/>
          </a:xfrm>
          <a:prstGeom prst="line">
            <a:avLst/>
          </a:prstGeom>
          <a:ln>
            <a:solidFill>
              <a:srgbClr val="0C04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56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09B4D-E2D1-40FF-AE3D-C84B697B3D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379A65-018A-41DD-9E53-A4ACF4C02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83C26C0-3288-46FC-A4EA-74A5B1172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3AE9D9C-AFF7-486C-A61F-0C7A03323F23}"/>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6" name="页脚占位符 5">
            <a:extLst>
              <a:ext uri="{FF2B5EF4-FFF2-40B4-BE49-F238E27FC236}">
                <a16:creationId xmlns:a16="http://schemas.microsoft.com/office/drawing/2014/main" id="{C5E513B0-048F-4EAF-9B08-0CACE127E8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0CB8A7-5B23-4A8E-ABA3-221BAD9B3C6A}"/>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13576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D0FB2-7D51-4A92-B8A3-E162A329E9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C87FB4-5511-4CD5-B3E6-F65F02961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E78DC7D-9D68-4BF2-9EE0-12342C07A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1F5B7B2-6916-4874-A7A3-A7DAAA021260}"/>
              </a:ext>
            </a:extLst>
          </p:cNvPr>
          <p:cNvSpPr>
            <a:spLocks noGrp="1"/>
          </p:cNvSpPr>
          <p:nvPr>
            <p:ph type="dt" sz="half" idx="10"/>
          </p:nvPr>
        </p:nvSpPr>
        <p:spPr/>
        <p:txBody>
          <a:bodyPr/>
          <a:lstStyle/>
          <a:p>
            <a:fld id="{5F3A00BD-EA9E-43CD-8B13-30E1A1077805}" type="datetimeFigureOut">
              <a:rPr lang="zh-CN" altLang="en-US" smtClean="0"/>
              <a:t>2019/12/5</a:t>
            </a:fld>
            <a:endParaRPr lang="zh-CN" altLang="en-US"/>
          </a:p>
        </p:txBody>
      </p:sp>
      <p:sp>
        <p:nvSpPr>
          <p:cNvPr id="6" name="页脚占位符 5">
            <a:extLst>
              <a:ext uri="{FF2B5EF4-FFF2-40B4-BE49-F238E27FC236}">
                <a16:creationId xmlns:a16="http://schemas.microsoft.com/office/drawing/2014/main" id="{0AFC6FD3-C17C-49A9-A968-E738DD73FE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CA747E-B924-41E8-86D6-45CC8A0073B4}"/>
              </a:ext>
            </a:extLst>
          </p:cNvPr>
          <p:cNvSpPr>
            <a:spLocks noGrp="1"/>
          </p:cNvSpPr>
          <p:nvPr>
            <p:ph type="sldNum" sz="quarter" idx="12"/>
          </p:nvPr>
        </p:nvSpPr>
        <p:spPr/>
        <p:txBody>
          <a:bodyPr/>
          <a:lstStyle/>
          <a:p>
            <a:fld id="{C573DCC1-4D74-46FC-B9CB-524DB04F6B86}" type="slidenum">
              <a:rPr lang="zh-CN" altLang="en-US" smtClean="0"/>
              <a:t>‹#›</a:t>
            </a:fld>
            <a:endParaRPr lang="zh-CN" altLang="en-US"/>
          </a:p>
        </p:txBody>
      </p:sp>
    </p:spTree>
    <p:extLst>
      <p:ext uri="{BB962C8B-B14F-4D97-AF65-F5344CB8AC3E}">
        <p14:creationId xmlns:p14="http://schemas.microsoft.com/office/powerpoint/2010/main" val="259873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47FDD45-24B3-46F3-BD99-07BD3E8F9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C02348D-5F89-4A73-A236-8F08432DA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A9F7C6-9698-4E74-8C2D-530C954C5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A00BD-EA9E-43CD-8B13-30E1A1077805}" type="datetimeFigureOut">
              <a:rPr lang="zh-CN" altLang="en-US" smtClean="0"/>
              <a:t>2019/12/5</a:t>
            </a:fld>
            <a:endParaRPr lang="zh-CN" altLang="en-US"/>
          </a:p>
        </p:txBody>
      </p:sp>
      <p:sp>
        <p:nvSpPr>
          <p:cNvPr id="5" name="页脚占位符 4">
            <a:extLst>
              <a:ext uri="{FF2B5EF4-FFF2-40B4-BE49-F238E27FC236}">
                <a16:creationId xmlns:a16="http://schemas.microsoft.com/office/drawing/2014/main" id="{C3543BBD-247F-486E-BFCC-5165EAEFC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289429-41D0-437B-A853-61EBFF8A3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3DCC1-4D74-46FC-B9CB-524DB04F6B86}" type="slidenum">
              <a:rPr lang="zh-CN" altLang="en-US" smtClean="0"/>
              <a:t>‹#›</a:t>
            </a:fld>
            <a:endParaRPr lang="zh-CN" altLang="en-US"/>
          </a:p>
        </p:txBody>
      </p:sp>
      <p:pic>
        <p:nvPicPr>
          <p:cNvPr id="7" name="图片 6">
            <a:extLst>
              <a:ext uri="{FF2B5EF4-FFF2-40B4-BE49-F238E27FC236}">
                <a16:creationId xmlns:a16="http://schemas.microsoft.com/office/drawing/2014/main" id="{B57124F1-6A86-4A9A-A02C-5E8C50D3163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118166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635000"/>
            <a:ext cx="12192000" cy="8128000"/>
          </a:xfrm>
          <a:prstGeom prst="rect">
            <a:avLst/>
          </a:prstGeom>
        </p:spPr>
      </p:pic>
      <p:sp>
        <p:nvSpPr>
          <p:cNvPr id="52" name="文本框 51">
            <a:extLst>
              <a:ext uri="{FF2B5EF4-FFF2-40B4-BE49-F238E27FC236}">
                <a16:creationId xmlns:a16="http://schemas.microsoft.com/office/drawing/2014/main" id="{7D9B55DE-A6E5-42D4-B1A3-C9F98DD2883C}"/>
              </a:ext>
            </a:extLst>
          </p:cNvPr>
          <p:cNvSpPr txBox="1"/>
          <p:nvPr/>
        </p:nvSpPr>
        <p:spPr>
          <a:xfrm>
            <a:off x="4208302" y="3660079"/>
            <a:ext cx="3775393" cy="769441"/>
          </a:xfrm>
          <a:prstGeom prst="rect">
            <a:avLst/>
          </a:prstGeom>
          <a:noFill/>
        </p:spPr>
        <p:txBody>
          <a:bodyPr wrap="none" rtlCol="0">
            <a:spAutoFit/>
          </a:bodyPr>
          <a:lstStyle/>
          <a:p>
            <a:pPr algn="ctr"/>
            <a:r>
              <a:rPr lang="en-US" altLang="zh-CN" sz="4400" spc="600" dirty="0">
                <a:solidFill>
                  <a:schemeClr val="bg1"/>
                </a:solidFill>
                <a:latin typeface="宋体" panose="02010600030101010101" pitchFamily="2" charset="-122"/>
                <a:ea typeface="宋体" panose="02010600030101010101" pitchFamily="2" charset="-122"/>
              </a:rPr>
              <a:t>OPEN TOPIC</a:t>
            </a:r>
          </a:p>
        </p:txBody>
      </p:sp>
      <p:cxnSp>
        <p:nvCxnSpPr>
          <p:cNvPr id="54" name="直接连接符 53">
            <a:extLst>
              <a:ext uri="{FF2B5EF4-FFF2-40B4-BE49-F238E27FC236}">
                <a16:creationId xmlns:a16="http://schemas.microsoft.com/office/drawing/2014/main" id="{DD3C1DE9-CB3F-4A38-AD68-A6890A56ECBA}"/>
              </a:ext>
            </a:extLst>
          </p:cNvPr>
          <p:cNvCxnSpPr/>
          <p:nvPr/>
        </p:nvCxnSpPr>
        <p:spPr>
          <a:xfrm>
            <a:off x="2184400" y="4498430"/>
            <a:ext cx="7759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890" y="1337576"/>
            <a:ext cx="1722488" cy="2160000"/>
          </a:xfrm>
          <a:prstGeom prst="rect">
            <a:avLst/>
          </a:prstGeom>
        </p:spPr>
      </p:pic>
      <p:sp>
        <p:nvSpPr>
          <p:cNvPr id="5" name="文本框 4">
            <a:extLst>
              <a:ext uri="{FF2B5EF4-FFF2-40B4-BE49-F238E27FC236}">
                <a16:creationId xmlns:a16="http://schemas.microsoft.com/office/drawing/2014/main" id="{A7691579-DFF3-4196-B7BC-2F1C0C031F6F}"/>
              </a:ext>
            </a:extLst>
          </p:cNvPr>
          <p:cNvSpPr txBox="1"/>
          <p:nvPr/>
        </p:nvSpPr>
        <p:spPr>
          <a:xfrm>
            <a:off x="2184400" y="4722920"/>
            <a:ext cx="7759700" cy="1107996"/>
          </a:xfrm>
          <a:prstGeom prst="rect">
            <a:avLst/>
          </a:prstGeom>
          <a:noFill/>
        </p:spPr>
        <p:txBody>
          <a:bodyPr wrap="square" rtlCol="0">
            <a:spAutoFit/>
          </a:bodyPr>
          <a:lstStyle/>
          <a:p>
            <a:r>
              <a:rPr lang="zh-CN" altLang="en-US" sz="6600" dirty="0">
                <a:solidFill>
                  <a:schemeClr val="bg1"/>
                </a:solidFill>
                <a:latin typeface="仿宋" panose="02010609060101010101" pitchFamily="49" charset="-122"/>
                <a:ea typeface="仿宋" panose="02010609060101010101" pitchFamily="49" charset="-122"/>
              </a:rPr>
              <a:t>   实数的完备性</a:t>
            </a:r>
          </a:p>
        </p:txBody>
      </p:sp>
      <p:sp>
        <p:nvSpPr>
          <p:cNvPr id="6" name="文本框 5">
            <a:extLst>
              <a:ext uri="{FF2B5EF4-FFF2-40B4-BE49-F238E27FC236}">
                <a16:creationId xmlns:a16="http://schemas.microsoft.com/office/drawing/2014/main" id="{30C20DD5-D957-4D48-BF22-6EE2A268A0F6}"/>
              </a:ext>
            </a:extLst>
          </p:cNvPr>
          <p:cNvSpPr txBox="1"/>
          <p:nvPr/>
        </p:nvSpPr>
        <p:spPr>
          <a:xfrm>
            <a:off x="8107202" y="5981837"/>
            <a:ext cx="3673795" cy="1015663"/>
          </a:xfrm>
          <a:prstGeom prst="rect">
            <a:avLst/>
          </a:prstGeom>
          <a:noFill/>
        </p:spPr>
        <p:txBody>
          <a:bodyPr wrap="square" rtlCol="0">
            <a:spAutoFit/>
          </a:bodyPr>
          <a:lstStyle/>
          <a:p>
            <a:r>
              <a:rPr lang="zh-CN" altLang="en-US" sz="2000" dirty="0">
                <a:solidFill>
                  <a:schemeClr val="bg1"/>
                </a:solidFill>
              </a:rPr>
              <a:t>南京大学计算机科学与技术系</a:t>
            </a:r>
            <a:endParaRPr lang="en-US" altLang="zh-CN" sz="2000" dirty="0">
              <a:solidFill>
                <a:schemeClr val="bg1"/>
              </a:solidFill>
            </a:endParaRPr>
          </a:p>
          <a:p>
            <a:r>
              <a:rPr lang="en-US" altLang="zh-CN" sz="2000" dirty="0">
                <a:solidFill>
                  <a:schemeClr val="bg1"/>
                </a:solidFill>
              </a:rPr>
              <a:t>	   </a:t>
            </a:r>
          </a:p>
          <a:p>
            <a:r>
              <a:rPr lang="en-US" altLang="zh-CN" sz="2000" dirty="0">
                <a:solidFill>
                  <a:schemeClr val="bg1"/>
                </a:solidFill>
              </a:rPr>
              <a:t>            2019</a:t>
            </a:r>
            <a:r>
              <a:rPr lang="zh-CN" altLang="en-US" sz="2000" dirty="0">
                <a:solidFill>
                  <a:schemeClr val="bg1"/>
                </a:solidFill>
              </a:rPr>
              <a:t>年</a:t>
            </a:r>
            <a:r>
              <a:rPr lang="en-US" altLang="zh-CN" sz="2000" dirty="0">
                <a:solidFill>
                  <a:schemeClr val="bg1"/>
                </a:solidFill>
              </a:rPr>
              <a:t>12</a:t>
            </a:r>
            <a:r>
              <a:rPr lang="zh-CN" altLang="en-US" sz="2000" dirty="0">
                <a:solidFill>
                  <a:schemeClr val="bg1"/>
                </a:solidFill>
              </a:rPr>
              <a:t>月</a:t>
            </a:r>
            <a:r>
              <a:rPr lang="en-US" altLang="zh-CN" sz="2000" dirty="0">
                <a:solidFill>
                  <a:schemeClr val="bg1"/>
                </a:solidFill>
              </a:rPr>
              <a:t>5</a:t>
            </a:r>
            <a:r>
              <a:rPr lang="zh-CN" altLang="en-US" sz="2000" dirty="0">
                <a:solidFill>
                  <a:schemeClr val="bg1"/>
                </a:solidFill>
              </a:rPr>
              <a:t>日</a:t>
            </a:r>
          </a:p>
        </p:txBody>
      </p:sp>
    </p:spTree>
    <p:extLst>
      <p:ext uri="{BB962C8B-B14F-4D97-AF65-F5344CB8AC3E}">
        <p14:creationId xmlns:p14="http://schemas.microsoft.com/office/powerpoint/2010/main" val="331465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F5160C5-ABBB-41F6-9CD4-05E4E1C121F0}"/>
              </a:ext>
            </a:extLst>
          </p:cNvPr>
          <p:cNvSpPr txBox="1">
            <a:spLocks/>
          </p:cNvSpPr>
          <p:nvPr/>
        </p:nvSpPr>
        <p:spPr>
          <a:xfrm>
            <a:off x="3987256" y="741867"/>
            <a:ext cx="4217488" cy="50276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实数的完备性的概念</a:t>
            </a:r>
          </a:p>
        </p:txBody>
      </p:sp>
      <p:sp>
        <p:nvSpPr>
          <p:cNvPr id="7" name="文本框 6">
            <a:extLst>
              <a:ext uri="{FF2B5EF4-FFF2-40B4-BE49-F238E27FC236}">
                <a16:creationId xmlns:a16="http://schemas.microsoft.com/office/drawing/2014/main" id="{82B59C7C-A135-49BF-955C-E734C841F6EF}"/>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39" name="图片 38">
            <a:extLst>
              <a:ext uri="{FF2B5EF4-FFF2-40B4-BE49-F238E27FC236}">
                <a16:creationId xmlns:a16="http://schemas.microsoft.com/office/drawing/2014/main" id="{213C699E-CF19-498D-8822-F5425A5CD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222A36A5-EC23-4792-BC71-2A7A20A42A70}"/>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13" name="文本框 12">
            <a:extLst>
              <a:ext uri="{FF2B5EF4-FFF2-40B4-BE49-F238E27FC236}">
                <a16:creationId xmlns:a16="http://schemas.microsoft.com/office/drawing/2014/main" id="{D8FB839E-B60C-4150-ACC6-A76BC50CBA91}"/>
              </a:ext>
            </a:extLst>
          </p:cNvPr>
          <p:cNvSpPr txBox="1"/>
          <p:nvPr/>
        </p:nvSpPr>
        <p:spPr>
          <a:xfrm>
            <a:off x="778359" y="2456027"/>
            <a:ext cx="8504808" cy="461665"/>
          </a:xfrm>
          <a:prstGeom prst="rect">
            <a:avLst/>
          </a:prstGeom>
          <a:noFill/>
        </p:spPr>
        <p:txBody>
          <a:bodyPr wrap="square" rtlCol="0">
            <a:spAutoFit/>
          </a:bodyPr>
          <a:lstStyle/>
          <a:p>
            <a:r>
              <a:rPr lang="zh-CN" altLang="en-US" sz="2400" dirty="0"/>
              <a:t>实数集合是一个完备空间，它满足</a:t>
            </a:r>
            <a:r>
              <a:rPr lang="en-US" altLang="zh-CN" sz="2400" dirty="0"/>
              <a:t>:</a:t>
            </a:r>
          </a:p>
        </p:txBody>
      </p:sp>
      <p:sp>
        <p:nvSpPr>
          <p:cNvPr id="14" name="文本框 13">
            <a:extLst>
              <a:ext uri="{FF2B5EF4-FFF2-40B4-BE49-F238E27FC236}">
                <a16:creationId xmlns:a16="http://schemas.microsoft.com/office/drawing/2014/main" id="{FD26B3EC-DBDC-4A87-8B65-D6A6095F69F5}"/>
              </a:ext>
            </a:extLst>
          </p:cNvPr>
          <p:cNvSpPr txBox="1"/>
          <p:nvPr/>
        </p:nvSpPr>
        <p:spPr>
          <a:xfrm>
            <a:off x="787237" y="2999220"/>
            <a:ext cx="8487052" cy="461665"/>
          </a:xfrm>
          <a:prstGeom prst="rect">
            <a:avLst/>
          </a:prstGeom>
          <a:noFill/>
        </p:spPr>
        <p:txBody>
          <a:bodyPr wrap="square" rtlCol="0">
            <a:spAutoFit/>
          </a:bodyPr>
          <a:lstStyle/>
          <a:p>
            <a:r>
              <a:rPr lang="zh-CN" altLang="en-US" sz="2400" dirty="0"/>
              <a:t>所有实数的柯西序列都有一个实数极限</a:t>
            </a:r>
          </a:p>
        </p:txBody>
      </p:sp>
      <mc:AlternateContent xmlns:mc="http://schemas.openxmlformats.org/markup-compatibility/2006">
        <mc:Choice xmlns:a14="http://schemas.microsoft.com/office/drawing/2010/main" Requires="a14">
          <p:sp>
            <p:nvSpPr>
              <p:cNvPr id="40" name="文本框 39">
                <a:extLst>
                  <a:ext uri="{FF2B5EF4-FFF2-40B4-BE49-F238E27FC236}">
                    <a16:creationId xmlns:a16="http://schemas.microsoft.com/office/drawing/2014/main" id="{E345B482-63D8-452E-AA9E-FA57C9FC6E72}"/>
                  </a:ext>
                </a:extLst>
              </p:cNvPr>
              <p:cNvSpPr txBox="1"/>
              <p:nvPr/>
            </p:nvSpPr>
            <p:spPr>
              <a:xfrm>
                <a:off x="271083" y="4973755"/>
                <a:ext cx="8901933" cy="1200329"/>
              </a:xfrm>
              <a:prstGeom prst="rect">
                <a:avLst/>
              </a:prstGeom>
              <a:noFill/>
            </p:spPr>
            <p:txBody>
              <a:bodyPr wrap="square" rtlCol="0">
                <a:spAutoFit/>
              </a:bodyPr>
              <a:lstStyle/>
              <a:p>
                <a:r>
                  <a:rPr lang="zh-CN" altLang="en-US" sz="2400" dirty="0"/>
                  <a:t>      有理数集合就不具有完备性</a:t>
                </a:r>
                <a:endParaRPr lang="en-US" altLang="zh-CN" sz="2400" dirty="0"/>
              </a:p>
              <a:p>
                <a:r>
                  <a:rPr lang="zh-CN" altLang="en-US" sz="2400" dirty="0"/>
                  <a:t>      上面这个集合也是有理数集合，但是它的极限</a:t>
                </a:r>
                <a14:m>
                  <m:oMath xmlns:m="http://schemas.openxmlformats.org/officeDocument/2006/math">
                    <m:r>
                      <a:rPr lang="zh-CN" altLang="en-US" sz="2400" i="1">
                        <a:latin typeface="Cambria Math" panose="02040503050406030204" pitchFamily="18" charset="0"/>
                      </a:rPr>
                      <m:t>𝜋</m:t>
                    </m:r>
                  </m:oMath>
                </a14:m>
                <a:r>
                  <a:rPr lang="zh-CN" altLang="en-US" sz="2400" dirty="0"/>
                  <a:t>就不是有理数</a:t>
                </a:r>
                <a:endParaRPr lang="en-US" altLang="zh-CN" sz="2400" dirty="0"/>
              </a:p>
              <a:p>
                <a:endParaRPr lang="zh-CN" altLang="en-US" sz="2400" dirty="0"/>
              </a:p>
            </p:txBody>
          </p:sp>
        </mc:Choice>
        <mc:Fallback>
          <p:sp>
            <p:nvSpPr>
              <p:cNvPr id="40" name="文本框 39">
                <a:extLst>
                  <a:ext uri="{FF2B5EF4-FFF2-40B4-BE49-F238E27FC236}">
                    <a16:creationId xmlns:a16="http://schemas.microsoft.com/office/drawing/2014/main" id="{E345B482-63D8-452E-AA9E-FA57C9FC6E72}"/>
                  </a:ext>
                </a:extLst>
              </p:cNvPr>
              <p:cNvSpPr txBox="1">
                <a:spLocks noRot="1" noChangeAspect="1" noMove="1" noResize="1" noEditPoints="1" noAdjustHandles="1" noChangeArrowheads="1" noChangeShapeType="1" noTextEdit="1"/>
              </p:cNvSpPr>
              <p:nvPr/>
            </p:nvSpPr>
            <p:spPr>
              <a:xfrm>
                <a:off x="271083" y="4973755"/>
                <a:ext cx="8901933" cy="1200329"/>
              </a:xfrm>
              <a:prstGeom prst="rect">
                <a:avLst/>
              </a:prstGeom>
              <a:blipFill>
                <a:blip r:embed="rId4"/>
                <a:stretch>
                  <a:fillRect t="-3553"/>
                </a:stretch>
              </a:blipFill>
            </p:spPr>
            <p:txBody>
              <a:bodyPr/>
              <a:lstStyle/>
              <a:p>
                <a:r>
                  <a:rPr lang="zh-CN" altLang="en-US">
                    <a:noFill/>
                  </a:rPr>
                  <a:t> </a:t>
                </a:r>
              </a:p>
            </p:txBody>
          </p:sp>
        </mc:Fallback>
      </mc:AlternateContent>
      <p:sp>
        <p:nvSpPr>
          <p:cNvPr id="41" name="文本框 40">
            <a:extLst>
              <a:ext uri="{FF2B5EF4-FFF2-40B4-BE49-F238E27FC236}">
                <a16:creationId xmlns:a16="http://schemas.microsoft.com/office/drawing/2014/main" id="{E9A5162C-9D53-4151-9936-BB6EDEB798AD}"/>
              </a:ext>
            </a:extLst>
          </p:cNvPr>
          <p:cNvSpPr txBox="1"/>
          <p:nvPr/>
        </p:nvSpPr>
        <p:spPr>
          <a:xfrm>
            <a:off x="807868" y="5759462"/>
            <a:ext cx="9552373" cy="646331"/>
          </a:xfrm>
          <a:prstGeom prst="rect">
            <a:avLst/>
          </a:prstGeom>
          <a:noFill/>
        </p:spPr>
        <p:txBody>
          <a:bodyPr wrap="square" rtlCol="0">
            <a:spAutoFit/>
          </a:bodyPr>
          <a:lstStyle/>
          <a:p>
            <a:r>
              <a:rPr lang="zh-CN" altLang="en-US" sz="3600" dirty="0">
                <a:solidFill>
                  <a:srgbClr val="FF0000"/>
                </a:solidFill>
              </a:rPr>
              <a:t>    实数是有理数的完备化</a:t>
            </a:r>
          </a:p>
        </p:txBody>
      </p:sp>
      <p:sp>
        <p:nvSpPr>
          <p:cNvPr id="8" name="文本框 7">
            <a:extLst>
              <a:ext uri="{FF2B5EF4-FFF2-40B4-BE49-F238E27FC236}">
                <a16:creationId xmlns:a16="http://schemas.microsoft.com/office/drawing/2014/main" id="{C800A1AB-FAF1-4770-8218-7B77908CD280}"/>
              </a:ext>
            </a:extLst>
          </p:cNvPr>
          <p:cNvSpPr txBox="1"/>
          <p:nvPr/>
        </p:nvSpPr>
        <p:spPr>
          <a:xfrm>
            <a:off x="668208" y="1266919"/>
            <a:ext cx="8504808" cy="523220"/>
          </a:xfrm>
          <a:prstGeom prst="rect">
            <a:avLst/>
          </a:prstGeom>
          <a:noFill/>
        </p:spPr>
        <p:txBody>
          <a:bodyPr wrap="square" rtlCol="0">
            <a:spAutoFit/>
          </a:bodyPr>
          <a:lstStyle/>
          <a:p>
            <a:r>
              <a:rPr lang="zh-CN" altLang="en-US" sz="2800" dirty="0"/>
              <a:t>实数的完备性</a:t>
            </a:r>
          </a:p>
        </p:txBody>
      </p:sp>
      <p:sp>
        <p:nvSpPr>
          <p:cNvPr id="9" name="文本框 8">
            <a:extLst>
              <a:ext uri="{FF2B5EF4-FFF2-40B4-BE49-F238E27FC236}">
                <a16:creationId xmlns:a16="http://schemas.microsoft.com/office/drawing/2014/main" id="{FFFD0AE8-8BAB-4234-8534-88CE6DB89478}"/>
              </a:ext>
            </a:extLst>
          </p:cNvPr>
          <p:cNvSpPr txBox="1"/>
          <p:nvPr/>
        </p:nvSpPr>
        <p:spPr>
          <a:xfrm>
            <a:off x="1031604" y="1760238"/>
            <a:ext cx="4854523" cy="707886"/>
          </a:xfrm>
          <a:prstGeom prst="rect">
            <a:avLst/>
          </a:prstGeom>
          <a:noFill/>
        </p:spPr>
        <p:txBody>
          <a:bodyPr wrap="square" rtlCol="0">
            <a:spAutoFit/>
          </a:bodyPr>
          <a:lstStyle/>
          <a:p>
            <a:r>
              <a:rPr lang="zh-CN" altLang="en-US" sz="4000" dirty="0">
                <a:latin typeface="华文仿宋" panose="02010600040101010101" pitchFamily="2" charset="-122"/>
                <a:ea typeface="华文仿宋" panose="02010600040101010101" pitchFamily="2" charset="-122"/>
              </a:rPr>
              <a:t>什么是实数的完备性？</a:t>
            </a: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BC066238-75D5-4C11-BE5D-97EC8BBE961B}"/>
                  </a:ext>
                </a:extLst>
              </p:cNvPr>
              <p:cNvSpPr txBox="1"/>
              <p:nvPr/>
            </p:nvSpPr>
            <p:spPr>
              <a:xfrm>
                <a:off x="7354494" y="2114181"/>
                <a:ext cx="2440107" cy="2677656"/>
              </a:xfrm>
              <a:prstGeom prst="rect">
                <a:avLst/>
              </a:prstGeom>
              <a:noFill/>
            </p:spPr>
            <p:txBody>
              <a:bodyPr wrap="square" rtlCol="0">
                <a:spAutoFit/>
              </a:bodyPr>
              <a:lstStyle/>
              <a:p>
                <a:r>
                  <a:rPr lang="zh-CN" altLang="en-US" sz="2400" dirty="0"/>
                  <a:t>柯西序列：</a:t>
                </a:r>
                <a:endParaRPr lang="en-US" altLang="zh-CN" sz="2400" dirty="0"/>
              </a:p>
              <a:p>
                <a:r>
                  <a:rPr lang="zh-CN" altLang="en-US" sz="2400" dirty="0"/>
                  <a:t>如果对于任何正实数</a:t>
                </a:r>
                <a14:m>
                  <m:oMath xmlns:m="http://schemas.openxmlformats.org/officeDocument/2006/math">
                    <m:r>
                      <a:rPr lang="en-US" altLang="zh-CN" sz="2400" b="0" i="1" smtClean="0">
                        <a:latin typeface="Cambria Math" panose="02040503050406030204" pitchFamily="18" charset="0"/>
                      </a:rPr>
                      <m:t>𝑟</m:t>
                    </m:r>
                  </m:oMath>
                </a14:m>
                <a:r>
                  <a:rPr lang="zh-CN" altLang="en-US" sz="2400" dirty="0"/>
                  <a:t>，存在一个正整数</a:t>
                </a:r>
                <a:r>
                  <a:rPr lang="en-US" altLang="zh-CN" sz="2400" dirty="0"/>
                  <a:t>N</a:t>
                </a:r>
                <a:r>
                  <a:rPr lang="zh-CN" altLang="en-US" sz="2400" dirty="0"/>
                  <a:t>使得对所有的整数</a:t>
                </a:r>
                <a14:m>
                  <m:oMath xmlns:m="http://schemas.openxmlformats.org/officeDocument/2006/math">
                    <m:r>
                      <a:rPr lang="zh-CN" altLang="en-US" sz="2400" i="1" smtClean="0">
                        <a:latin typeface="Cambria Math" panose="02040503050406030204" pitchFamily="18" charset="0"/>
                      </a:rPr>
                      <m:t>𝑚</m:t>
                    </m:r>
                    <m:r>
                      <a:rPr lang="zh-CN" altLang="en-US" sz="2400" i="1" smtClean="0">
                        <a:latin typeface="Cambria Math" panose="02040503050406030204" pitchFamily="18" charset="0"/>
                      </a:rPr>
                      <m:t>,</m:t>
                    </m:r>
                    <m:r>
                      <a:rPr lang="zh-CN" altLang="en-US" sz="2400" i="1" smtClean="0">
                        <a:latin typeface="Cambria Math" panose="02040503050406030204" pitchFamily="18" charset="0"/>
                      </a:rPr>
                      <m:t>𝑛</m:t>
                    </m:r>
                    <m:r>
                      <a:rPr lang="zh-CN" altLang="en-US" sz="2400" i="1" smtClean="0">
                        <a:latin typeface="Cambria Math" panose="02040503050406030204" pitchFamily="18" charset="0"/>
                      </a:rPr>
                      <m:t>≥</m:t>
                    </m:r>
                    <m:r>
                      <a:rPr lang="zh-CN" altLang="en-US" sz="2400" i="1" smtClean="0">
                        <a:latin typeface="Cambria Math" panose="02040503050406030204" pitchFamily="18" charset="0"/>
                      </a:rPr>
                      <m:t>𝑁</m:t>
                    </m:r>
                  </m:oMath>
                </a14:m>
                <a:r>
                  <a:rPr lang="zh-CN" altLang="en-US" sz="2400" dirty="0"/>
                  <a:t>，都有</a:t>
                </a:r>
                <a:endParaRPr lang="en-US" altLang="zh-CN" sz="2400" dirty="0"/>
              </a:p>
              <a:p>
                <a14:m>
                  <m:oMath xmlns:m="http://schemas.openxmlformats.org/officeDocument/2006/math">
                    <m:r>
                      <a:rPr lang="en-US" altLang="zh-CN" sz="2400" i="1" dirty="0">
                        <a:latin typeface="Cambria Math" panose="02040503050406030204" pitchFamily="18" charset="0"/>
                      </a:rPr>
                      <m:t>|</m:t>
                    </m:r>
                    <m:sSub>
                      <m:sSubPr>
                        <m:ctrlPr>
                          <a:rPr lang="zh-CN" altLang="en-US" sz="2400" i="1" smtClean="0">
                            <a:latin typeface="Cambria Math" panose="02040503050406030204" pitchFamily="18" charset="0"/>
                          </a:rPr>
                        </m:ctrlPr>
                      </m:sSubPr>
                      <m:e>
                        <m:r>
                          <a:rPr lang="zh-CN" altLang="en-US" sz="2400" i="1" smtClean="0">
                            <a:latin typeface="Cambria Math" panose="02040503050406030204" pitchFamily="18" charset="0"/>
                          </a:rPr>
                          <m:t>𝑧</m:t>
                        </m:r>
                      </m:e>
                      <m:sub>
                        <m:r>
                          <a:rPr lang="zh-CN" altLang="en-US" sz="2400" i="1" smtClean="0">
                            <a:latin typeface="Cambria Math" panose="02040503050406030204" pitchFamily="18" charset="0"/>
                          </a:rPr>
                          <m:t>𝑚</m:t>
                        </m:r>
                      </m:sub>
                    </m:sSub>
                    <m:r>
                      <a:rPr lang="zh-CN" altLang="en-US" sz="2400" i="1" smtClean="0">
                        <a:latin typeface="Cambria Math" panose="02040503050406030204" pitchFamily="18" charset="0"/>
                      </a:rPr>
                      <m:t>−</m:t>
                    </m:r>
                    <m:sSub>
                      <m:sSubPr>
                        <m:ctrlPr>
                          <a:rPr lang="zh-CN" altLang="en-US" sz="2400" i="1" smtClean="0">
                            <a:latin typeface="Cambria Math" panose="02040503050406030204" pitchFamily="18" charset="0"/>
                          </a:rPr>
                        </m:ctrlPr>
                      </m:sSubPr>
                      <m:e>
                        <m:r>
                          <a:rPr lang="zh-CN" altLang="en-US" sz="2400" i="1" smtClean="0">
                            <a:latin typeface="Cambria Math" panose="02040503050406030204" pitchFamily="18" charset="0"/>
                          </a:rPr>
                          <m:t>𝑧</m:t>
                        </m:r>
                      </m:e>
                      <m:sub>
                        <m:r>
                          <a:rPr lang="zh-CN" altLang="en-US" sz="2400" i="1" smtClean="0">
                            <a:latin typeface="Cambria Math" panose="02040503050406030204" pitchFamily="18" charset="0"/>
                          </a:rPr>
                          <m:t>𝑛</m:t>
                        </m:r>
                      </m:sub>
                    </m:sSub>
                    <m:r>
                      <a:rPr lang="en-US" altLang="zh-CN" sz="2400" i="1">
                        <a:latin typeface="Cambria Math" panose="02040503050406030204" pitchFamily="18" charset="0"/>
                      </a:rPr>
                      <m:t>|</m:t>
                    </m:r>
                    <m:r>
                      <a:rPr lang="zh-CN" altLang="en-US" sz="2400" i="1" smtClean="0">
                        <a:latin typeface="Cambria Math" panose="02040503050406030204" pitchFamily="18" charset="0"/>
                      </a:rPr>
                      <m:t>&lt;</m:t>
                    </m:r>
                    <m:r>
                      <a:rPr lang="zh-CN" altLang="en-US" sz="2400" i="1" smtClean="0">
                        <a:latin typeface="Cambria Math" panose="02040503050406030204" pitchFamily="18" charset="0"/>
                      </a:rPr>
                      <m:t>𝑟</m:t>
                    </m:r>
                  </m:oMath>
                </a14:m>
                <a:r>
                  <a:rPr lang="zh-CN" altLang="en-US" sz="2400" dirty="0"/>
                  <a:t>  </a:t>
                </a:r>
                <a:endParaRPr lang="en-US" altLang="zh-CN" sz="2400" dirty="0"/>
              </a:p>
            </p:txBody>
          </p:sp>
        </mc:Choice>
        <mc:Fallback>
          <p:sp>
            <p:nvSpPr>
              <p:cNvPr id="12" name="文本框 11">
                <a:extLst>
                  <a:ext uri="{FF2B5EF4-FFF2-40B4-BE49-F238E27FC236}">
                    <a16:creationId xmlns:a16="http://schemas.microsoft.com/office/drawing/2014/main" id="{BC066238-75D5-4C11-BE5D-97EC8BBE961B}"/>
                  </a:ext>
                </a:extLst>
              </p:cNvPr>
              <p:cNvSpPr txBox="1">
                <a:spLocks noRot="1" noChangeAspect="1" noMove="1" noResize="1" noEditPoints="1" noAdjustHandles="1" noChangeArrowheads="1" noChangeShapeType="1" noTextEdit="1"/>
              </p:cNvSpPr>
              <p:nvPr/>
            </p:nvSpPr>
            <p:spPr>
              <a:xfrm>
                <a:off x="7354494" y="2114181"/>
                <a:ext cx="2440107" cy="2677656"/>
              </a:xfrm>
              <a:prstGeom prst="rect">
                <a:avLst/>
              </a:prstGeom>
              <a:blipFill>
                <a:blip r:embed="rId5"/>
                <a:stretch>
                  <a:fillRect l="-3741" t="-1595" b="-2278"/>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E14C0877-E8DE-46C9-BD02-FFED15B63A56}"/>
              </a:ext>
            </a:extLst>
          </p:cNvPr>
          <p:cNvSpPr txBox="1"/>
          <p:nvPr/>
        </p:nvSpPr>
        <p:spPr>
          <a:xfrm>
            <a:off x="5071533" y="3826933"/>
            <a:ext cx="1202267" cy="1138093"/>
          </a:xfrm>
          <a:prstGeom prst="rect">
            <a:avLst/>
          </a:prstGeom>
          <a:noFill/>
        </p:spPr>
        <p:txBody>
          <a:bodyPr wrap="square" rtlCol="0">
            <a:spAutoFit/>
          </a:bodyPr>
          <a:lstStyle/>
          <a:p>
            <a:endParaRPr lang="zh-CN" altLang="en-US" dirty="0"/>
          </a:p>
        </p:txBody>
      </p:sp>
      <p:pic>
        <p:nvPicPr>
          <p:cNvPr id="17" name="图片 16">
            <a:extLst>
              <a:ext uri="{FF2B5EF4-FFF2-40B4-BE49-F238E27FC236}">
                <a16:creationId xmlns:a16="http://schemas.microsoft.com/office/drawing/2014/main" id="{75F46CB3-8947-4B3C-9BD8-502841EB3979}"/>
              </a:ext>
            </a:extLst>
          </p:cNvPr>
          <p:cNvPicPr>
            <a:picLocks noChangeAspect="1"/>
          </p:cNvPicPr>
          <p:nvPr/>
        </p:nvPicPr>
        <p:blipFill>
          <a:blip r:embed="rId6"/>
          <a:stretch>
            <a:fillRect/>
          </a:stretch>
        </p:blipFill>
        <p:spPr>
          <a:xfrm>
            <a:off x="7270403" y="2163652"/>
            <a:ext cx="2846543" cy="2576638"/>
          </a:xfrm>
          <a:prstGeom prst="rect">
            <a:avLst/>
          </a:prstGeom>
        </p:spPr>
      </p:pic>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A2065756-FCBA-40A9-9527-1FEAFA72EB59}"/>
                  </a:ext>
                </a:extLst>
              </p:cNvPr>
              <p:cNvSpPr txBox="1"/>
              <p:nvPr/>
            </p:nvSpPr>
            <p:spPr>
              <a:xfrm>
                <a:off x="785222" y="3594534"/>
                <a:ext cx="7089271" cy="1569660"/>
              </a:xfrm>
              <a:prstGeom prst="rect">
                <a:avLst/>
              </a:prstGeom>
              <a:noFill/>
            </p:spPr>
            <p:txBody>
              <a:bodyPr wrap="square" rtlCol="0">
                <a:spAutoFit/>
              </a:bodyPr>
              <a:lstStyle/>
              <a:p>
                <a:r>
                  <a:rPr lang="zh-CN" altLang="en-US" sz="2400" dirty="0"/>
                  <a:t>比如刚才的例子</a:t>
                </a:r>
                <a:r>
                  <a:rPr lang="en-US" altLang="zh-CN" sz="2400" dirty="0"/>
                  <a:t>{3, 3.1, 3.14, 3.141 …}</a:t>
                </a:r>
                <a:r>
                  <a:rPr lang="zh-CN" altLang="en-US" sz="2400" dirty="0"/>
                  <a:t>就是一个</a:t>
                </a:r>
                <a:endParaRPr lang="en-US" altLang="zh-CN" sz="2400" dirty="0"/>
              </a:p>
              <a:p>
                <a:endParaRPr lang="en-US" altLang="zh-CN" sz="2400" dirty="0"/>
              </a:p>
              <a:p>
                <a:r>
                  <a:rPr lang="zh-CN" altLang="en-US" sz="2400" dirty="0"/>
                  <a:t>实数的柯西序列，它的极限是</a:t>
                </a:r>
                <a14:m>
                  <m:oMath xmlns:m="http://schemas.openxmlformats.org/officeDocument/2006/math">
                    <m:r>
                      <a:rPr lang="zh-CN" altLang="en-US" sz="2400" i="1">
                        <a:latin typeface="Cambria Math" panose="02040503050406030204" pitchFamily="18" charset="0"/>
                      </a:rPr>
                      <m:t>𝜋</m:t>
                    </m:r>
                    <m:r>
                      <a:rPr lang="zh-CN" altLang="en-US" sz="2400" i="1">
                        <a:latin typeface="Cambria Math" panose="02040503050406030204" pitchFamily="18" charset="0"/>
                      </a:rPr>
                      <m:t>，还是</m:t>
                    </m:r>
                  </m:oMath>
                </a14:m>
                <a:r>
                  <a:rPr lang="zh-CN" altLang="en-US" sz="2400" dirty="0"/>
                  <a:t>实数</a:t>
                </a:r>
                <a:endParaRPr lang="en-US" altLang="zh-CN" sz="2400" dirty="0"/>
              </a:p>
              <a:p>
                <a:endParaRPr lang="zh-CN" altLang="en-US" sz="2400" dirty="0"/>
              </a:p>
            </p:txBody>
          </p:sp>
        </mc:Choice>
        <mc:Fallback>
          <p:sp>
            <p:nvSpPr>
              <p:cNvPr id="2" name="文本框 1">
                <a:extLst>
                  <a:ext uri="{FF2B5EF4-FFF2-40B4-BE49-F238E27FC236}">
                    <a16:creationId xmlns:a16="http://schemas.microsoft.com/office/drawing/2014/main" id="{A2065756-FCBA-40A9-9527-1FEAFA72EB59}"/>
                  </a:ext>
                </a:extLst>
              </p:cNvPr>
              <p:cNvSpPr txBox="1">
                <a:spLocks noRot="1" noChangeAspect="1" noMove="1" noResize="1" noEditPoints="1" noAdjustHandles="1" noChangeArrowheads="1" noChangeShapeType="1" noTextEdit="1"/>
              </p:cNvSpPr>
              <p:nvPr/>
            </p:nvSpPr>
            <p:spPr>
              <a:xfrm>
                <a:off x="785222" y="3594534"/>
                <a:ext cx="7089271" cy="1569660"/>
              </a:xfrm>
              <a:prstGeom prst="rect">
                <a:avLst/>
              </a:prstGeom>
              <a:blipFill>
                <a:blip r:embed="rId7"/>
                <a:stretch>
                  <a:fillRect l="-1376" t="-272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824A14F1-7CB7-4E9D-A7BD-AD09D97B34B3}"/>
              </a:ext>
            </a:extLst>
          </p:cNvPr>
          <p:cNvSpPr txBox="1"/>
          <p:nvPr/>
        </p:nvSpPr>
        <p:spPr>
          <a:xfrm>
            <a:off x="2637692" y="2977911"/>
            <a:ext cx="45719"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329980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0" grpId="0"/>
      <p:bldP spid="41" grpId="0"/>
      <p:bldP spid="9"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F5160C5-ABBB-41F6-9CD4-05E4E1C121F0}"/>
              </a:ext>
            </a:extLst>
          </p:cNvPr>
          <p:cNvSpPr txBox="1">
            <a:spLocks/>
          </p:cNvSpPr>
          <p:nvPr/>
        </p:nvSpPr>
        <p:spPr>
          <a:xfrm>
            <a:off x="3987256" y="741867"/>
            <a:ext cx="4217488" cy="50276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实数的完备性的概念</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7" name="文本框 6">
            <a:extLst>
              <a:ext uri="{FF2B5EF4-FFF2-40B4-BE49-F238E27FC236}">
                <a16:creationId xmlns:a16="http://schemas.microsoft.com/office/drawing/2014/main" id="{82B59C7C-A135-49BF-955C-E734C841F6EF}"/>
              </a:ext>
            </a:extLst>
          </p:cNvPr>
          <p:cNvSpPr txBox="1"/>
          <p:nvPr/>
        </p:nvSpPr>
        <p:spPr>
          <a:xfrm>
            <a:off x="3542190" y="1174440"/>
            <a:ext cx="4989251" cy="600164"/>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25" name="图片 24">
            <a:extLst>
              <a:ext uri="{FF2B5EF4-FFF2-40B4-BE49-F238E27FC236}">
                <a16:creationId xmlns:a16="http://schemas.microsoft.com/office/drawing/2014/main" id="{8AEF70E2-CE20-4BB3-92E4-15F2D2A2D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73" y="504450"/>
            <a:ext cx="1493097" cy="1872343"/>
          </a:xfrm>
          <a:prstGeom prst="rect">
            <a:avLst/>
          </a:prstGeom>
        </p:spPr>
      </p:pic>
      <p:sp>
        <p:nvSpPr>
          <p:cNvPr id="26" name="文本框 25">
            <a:extLst>
              <a:ext uri="{FF2B5EF4-FFF2-40B4-BE49-F238E27FC236}">
                <a16:creationId xmlns:a16="http://schemas.microsoft.com/office/drawing/2014/main" id="{C9BBE3BC-A483-4578-BF39-619EC344E650}"/>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12" name="文本框 11">
            <a:extLst>
              <a:ext uri="{FF2B5EF4-FFF2-40B4-BE49-F238E27FC236}">
                <a16:creationId xmlns:a16="http://schemas.microsoft.com/office/drawing/2014/main" id="{6AD51B98-5C23-4A5B-983F-F47C7DB6200F}"/>
              </a:ext>
            </a:extLst>
          </p:cNvPr>
          <p:cNvSpPr txBox="1"/>
          <p:nvPr/>
        </p:nvSpPr>
        <p:spPr>
          <a:xfrm>
            <a:off x="1098962" y="1677206"/>
            <a:ext cx="8957569" cy="923330"/>
          </a:xfrm>
          <a:prstGeom prst="rect">
            <a:avLst/>
          </a:prstGeom>
          <a:noFill/>
        </p:spPr>
        <p:txBody>
          <a:bodyPr wrap="square" rtlCol="0">
            <a:spAutoFit/>
          </a:bodyPr>
          <a:lstStyle/>
          <a:p>
            <a:r>
              <a:rPr lang="zh-CN" altLang="en-US" dirty="0"/>
              <a:t>一般认为就是实数集的任何有界闭集（包括整个实数集）内的任何柯西收敛列的极限都在这个闭集内。</a:t>
            </a:r>
            <a:br>
              <a:rPr lang="zh-CN" altLang="en-US" dirty="0"/>
            </a:br>
            <a:endParaRPr lang="zh-CN" altLang="en-US" dirty="0"/>
          </a:p>
        </p:txBody>
      </p:sp>
      <p:sp>
        <p:nvSpPr>
          <p:cNvPr id="3" name="文本框 2">
            <a:extLst>
              <a:ext uri="{FF2B5EF4-FFF2-40B4-BE49-F238E27FC236}">
                <a16:creationId xmlns:a16="http://schemas.microsoft.com/office/drawing/2014/main" id="{A27F43E4-7F74-43EC-90B8-100D5B188CEC}"/>
              </a:ext>
            </a:extLst>
          </p:cNvPr>
          <p:cNvSpPr txBox="1"/>
          <p:nvPr/>
        </p:nvSpPr>
        <p:spPr>
          <a:xfrm>
            <a:off x="1095265" y="2467102"/>
            <a:ext cx="8569971" cy="923330"/>
          </a:xfrm>
          <a:prstGeom prst="rect">
            <a:avLst/>
          </a:prstGeom>
          <a:noFill/>
        </p:spPr>
        <p:txBody>
          <a:bodyPr wrap="square" rtlCol="0">
            <a:spAutoFit/>
          </a:bodyPr>
          <a:lstStyle/>
          <a:p>
            <a:r>
              <a:rPr lang="zh-CN" altLang="en-US" dirty="0"/>
              <a:t>整个实数完备性体系包括六条基本定理：</a:t>
            </a:r>
            <a:br>
              <a:rPr lang="zh-CN" altLang="en-US" dirty="0"/>
            </a:br>
            <a:r>
              <a:rPr lang="zh-CN" altLang="en-US" dirty="0"/>
              <a:t>确界定理，单调有界定理，区间套定理，有限覆盖定理，聚点定理，柯西收敛准则。</a:t>
            </a:r>
          </a:p>
          <a:p>
            <a:endParaRPr lang="zh-CN" altLang="en-US" dirty="0"/>
          </a:p>
        </p:txBody>
      </p:sp>
      <p:sp>
        <p:nvSpPr>
          <p:cNvPr id="2" name="文本框 1">
            <a:extLst>
              <a:ext uri="{FF2B5EF4-FFF2-40B4-BE49-F238E27FC236}">
                <a16:creationId xmlns:a16="http://schemas.microsoft.com/office/drawing/2014/main" id="{72E85F3C-C29D-4DA9-9ED2-5E08D6A4CB26}"/>
              </a:ext>
            </a:extLst>
          </p:cNvPr>
          <p:cNvSpPr txBox="1"/>
          <p:nvPr/>
        </p:nvSpPr>
        <p:spPr>
          <a:xfrm>
            <a:off x="1053065" y="3293034"/>
            <a:ext cx="5648067" cy="646331"/>
          </a:xfrm>
          <a:prstGeom prst="rect">
            <a:avLst/>
          </a:prstGeom>
          <a:noFill/>
        </p:spPr>
        <p:txBody>
          <a:bodyPr wrap="square" rtlCol="0">
            <a:spAutoFit/>
          </a:bodyPr>
          <a:lstStyle/>
          <a:p>
            <a:r>
              <a:rPr lang="zh-CN" altLang="en-US" dirty="0"/>
              <a:t>用戴德金原理来描述实数的完备性</a:t>
            </a:r>
            <a:endParaRPr lang="en-US" altLang="zh-CN" dirty="0"/>
          </a:p>
          <a:p>
            <a:r>
              <a:rPr lang="zh-CN" altLang="en-US" dirty="0"/>
              <a:t>将戴德金原理作为实数完备性公理</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E6DE4EF-EB9F-4BA0-BFE6-A300E1FE4D5B}"/>
                  </a:ext>
                </a:extLst>
              </p:cNvPr>
              <p:cNvSpPr txBox="1"/>
              <p:nvPr/>
            </p:nvSpPr>
            <p:spPr>
              <a:xfrm>
                <a:off x="996715" y="4354864"/>
                <a:ext cx="6988276" cy="1569660"/>
              </a:xfrm>
              <a:prstGeom prst="rect">
                <a:avLst/>
              </a:prstGeom>
              <a:noFill/>
            </p:spPr>
            <p:txBody>
              <a:bodyPr wrap="square" rtlCol="0">
                <a:spAutoFit/>
              </a:bodyPr>
              <a:lstStyle/>
              <a:p>
                <a:r>
                  <a:rPr lang="zh-CN" altLang="en-US" sz="2400" dirty="0"/>
                  <a:t>戴德金原理的一种形式：</a:t>
                </a:r>
                <a:endParaRPr lang="en-US" altLang="zh-CN" sz="2400" dirty="0"/>
              </a:p>
              <a:p>
                <a:r>
                  <a:rPr lang="zh-CN" altLang="en-US" sz="2400" dirty="0">
                    <a:solidFill>
                      <a:srgbClr val="FF0000"/>
                    </a:solidFill>
                  </a:rPr>
                  <a:t>对实数集</a:t>
                </a:r>
                <a14:m>
                  <m:oMath xmlns:m="http://schemas.openxmlformats.org/officeDocument/2006/math">
                    <m:r>
                      <a:rPr lang="en-US" altLang="zh-CN" sz="2400" b="0" i="1" smtClean="0">
                        <a:solidFill>
                          <a:srgbClr val="FF0000"/>
                        </a:solidFill>
                        <a:latin typeface="Cambria Math" panose="02040503050406030204" pitchFamily="18" charset="0"/>
                      </a:rPr>
                      <m:t>𝑅</m:t>
                    </m:r>
                  </m:oMath>
                </a14:m>
                <a:r>
                  <a:rPr lang="zh-CN" altLang="en-US" sz="2400" dirty="0">
                    <a:solidFill>
                      <a:srgbClr val="FF0000"/>
                    </a:solidFill>
                  </a:rPr>
                  <a:t>的任何非空子集</a:t>
                </a:r>
                <a14:m>
                  <m:oMath xmlns:m="http://schemas.openxmlformats.org/officeDocument/2006/math">
                    <m:r>
                      <a:rPr lang="en-US" altLang="zh-CN" sz="2400" b="0" i="1" smtClean="0">
                        <a:solidFill>
                          <a:srgbClr val="FF0000"/>
                        </a:solidFill>
                        <a:latin typeface="Cambria Math" panose="02040503050406030204" pitchFamily="18" charset="0"/>
                      </a:rPr>
                      <m:t>𝐴</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𝐵</m:t>
                    </m:r>
                  </m:oMath>
                </a14:m>
                <a:endParaRPr lang="en-US" altLang="zh-CN" sz="2400" dirty="0">
                  <a:solidFill>
                    <a:srgbClr val="FF0000"/>
                  </a:solidFill>
                </a:endParaRPr>
              </a:p>
              <a:p>
                <a:r>
                  <a:rPr lang="zh-CN" altLang="en-US" sz="2400" dirty="0">
                    <a:solidFill>
                      <a:srgbClr val="FF0000"/>
                    </a:solidFill>
                  </a:rPr>
                  <a:t>若</a:t>
                </a:r>
                <a14:m>
                  <m:oMath xmlns:m="http://schemas.openxmlformats.org/officeDocument/2006/math">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panose="02040503050406030204" pitchFamily="18" charset="0"/>
                      </a:rPr>
                      <m:t>𝑎</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𝐴</m:t>
                    </m:r>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𝐵</m:t>
                    </m:r>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panose="02040503050406030204" pitchFamily="18" charset="0"/>
                      </a:rPr>
                      <m:t>𝑎</m:t>
                    </m:r>
                    <m:r>
                      <a:rPr lang="en-US" altLang="zh-CN" sz="2400" b="0" i="1" smtClean="0">
                        <a:solidFill>
                          <a:srgbClr val="FF0000"/>
                        </a:solidFill>
                        <a:latin typeface="Cambria Math" panose="02040503050406030204" pitchFamily="18" charset="0"/>
                      </a:rPr>
                      <m:t>&lt;</m:t>
                    </m:r>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m:t>
                    </m:r>
                  </m:oMath>
                </a14:m>
                <a:endParaRPr lang="en-US" altLang="zh-CN" sz="2400" dirty="0">
                  <a:solidFill>
                    <a:srgbClr val="FF0000"/>
                  </a:solidFill>
                </a:endParaRPr>
              </a:p>
              <a:p>
                <a:r>
                  <a:rPr lang="zh-CN" altLang="en-US" sz="2400" dirty="0">
                    <a:solidFill>
                      <a:srgbClr val="FF0000"/>
                    </a:solidFill>
                  </a:rPr>
                  <a:t>则一定</a:t>
                </a:r>
                <a14:m>
                  <m:oMath xmlns:m="http://schemas.openxmlformats.org/officeDocument/2006/math">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𝑐</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𝑅</m:t>
                    </m:r>
                    <m:r>
                      <a:rPr lang="zh-CN" altLang="en-US" sz="2400" i="1">
                        <a:solidFill>
                          <a:srgbClr val="FF0000"/>
                        </a:solidFill>
                        <a:latin typeface="Cambria Math" panose="02040503050406030204" pitchFamily="18" charset="0"/>
                      </a:rPr>
                      <m:t>，</m:t>
                    </m:r>
                  </m:oMath>
                </a14:m>
                <a:r>
                  <a:rPr lang="zh-CN" altLang="en-US" sz="2400" dirty="0">
                    <a:solidFill>
                      <a:srgbClr val="FF0000"/>
                    </a:solidFill>
                  </a:rPr>
                  <a:t>使得</a:t>
                </a:r>
                <a14:m>
                  <m:oMath xmlns:m="http://schemas.openxmlformats.org/officeDocument/2006/math">
                    <m:r>
                      <a:rPr lang="en-US" altLang="zh-CN" sz="2400" b="0" i="1" dirty="0" smtClean="0">
                        <a:solidFill>
                          <a:srgbClr val="FF0000"/>
                        </a:solidFill>
                        <a:latin typeface="Cambria Math" panose="02040503050406030204" pitchFamily="18" charset="0"/>
                      </a:rPr>
                      <m:t>𝑎</m:t>
                    </m:r>
                    <m:r>
                      <a:rPr lang="en-US" altLang="zh-CN" sz="2400" b="0" i="1" dirty="0" smtClean="0">
                        <a:solidFill>
                          <a:srgbClr val="FF0000"/>
                        </a:solidFill>
                        <a:latin typeface="Cambria Math" panose="02040503050406030204" pitchFamily="18" charset="0"/>
                      </a:rPr>
                      <m:t>≤</m:t>
                    </m:r>
                    <m:r>
                      <a:rPr lang="en-US" altLang="zh-CN" sz="2400" b="0" i="1" dirty="0" smtClean="0">
                        <a:solidFill>
                          <a:srgbClr val="FF0000"/>
                        </a:solidFill>
                        <a:latin typeface="Cambria Math" panose="02040503050406030204" pitchFamily="18" charset="0"/>
                      </a:rPr>
                      <m:t>𝑐</m:t>
                    </m:r>
                    <m:r>
                      <a:rPr lang="en-US" altLang="zh-CN" sz="2400" b="0" i="1" dirty="0" smtClean="0">
                        <a:solidFill>
                          <a:srgbClr val="FF0000"/>
                        </a:solidFill>
                        <a:latin typeface="Cambria Math" panose="02040503050406030204" pitchFamily="18" charset="0"/>
                      </a:rPr>
                      <m:t>≤</m:t>
                    </m:r>
                    <m:r>
                      <a:rPr lang="en-US" altLang="zh-CN" sz="2400" b="0" i="1" dirty="0" smtClean="0">
                        <a:solidFill>
                          <a:srgbClr val="FF0000"/>
                        </a:solidFill>
                        <a:latin typeface="Cambria Math" panose="02040503050406030204" pitchFamily="18" charset="0"/>
                      </a:rPr>
                      <m:t>𝑏</m:t>
                    </m:r>
                  </m:oMath>
                </a14:m>
                <a:endParaRPr lang="zh-CN" altLang="en-US" sz="2400" dirty="0">
                  <a:solidFill>
                    <a:srgbClr val="FF0000"/>
                  </a:solidFill>
                </a:endParaRPr>
              </a:p>
            </p:txBody>
          </p:sp>
        </mc:Choice>
        <mc:Fallback xmlns="">
          <p:sp>
            <p:nvSpPr>
              <p:cNvPr id="5" name="文本框 4">
                <a:extLst>
                  <a:ext uri="{FF2B5EF4-FFF2-40B4-BE49-F238E27FC236}">
                    <a16:creationId xmlns:a16="http://schemas.microsoft.com/office/drawing/2014/main" id="{EE6DE4EF-EB9F-4BA0-BFE6-A300E1FE4D5B}"/>
                  </a:ext>
                </a:extLst>
              </p:cNvPr>
              <p:cNvSpPr txBox="1">
                <a:spLocks noRot="1" noChangeAspect="1" noMove="1" noResize="1" noEditPoints="1" noAdjustHandles="1" noChangeArrowheads="1" noChangeShapeType="1" noTextEdit="1"/>
              </p:cNvSpPr>
              <p:nvPr/>
            </p:nvSpPr>
            <p:spPr>
              <a:xfrm>
                <a:off x="996715" y="4354864"/>
                <a:ext cx="6988276" cy="1569660"/>
              </a:xfrm>
              <a:prstGeom prst="rect">
                <a:avLst/>
              </a:prstGeom>
              <a:blipFill>
                <a:blip r:embed="rId4"/>
                <a:stretch>
                  <a:fillRect l="-1396" t="-2713" b="-81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6BDF08AC-E286-4668-9509-21D12AAE687B}"/>
                  </a:ext>
                </a:extLst>
              </p:cNvPr>
              <p:cNvSpPr txBox="1"/>
              <p:nvPr/>
            </p:nvSpPr>
            <p:spPr>
              <a:xfrm>
                <a:off x="5380250" y="4354864"/>
                <a:ext cx="7700683" cy="1200329"/>
              </a:xfrm>
              <a:prstGeom prst="rect">
                <a:avLst/>
              </a:prstGeom>
              <a:noFill/>
            </p:spPr>
            <p:txBody>
              <a:bodyPr wrap="square" rtlCol="0">
                <a:spAutoFit/>
              </a:bodyPr>
              <a:lstStyle/>
              <a:p>
                <a:r>
                  <a:rPr lang="zh-CN" altLang="en-US" sz="2400" dirty="0"/>
                  <a:t>戴德金原理的另一种形式：</a:t>
                </a:r>
                <a:endParaRPr lang="en-US" altLang="zh-CN" sz="2400" dirty="0"/>
              </a:p>
              <a:p>
                <a:r>
                  <a:rPr lang="zh-CN" altLang="en-US" sz="2400" dirty="0">
                    <a:solidFill>
                      <a:srgbClr val="FF0000"/>
                    </a:solidFill>
                  </a:rPr>
                  <a:t>把实数集</a:t>
                </a:r>
                <a14:m>
                  <m:oMath xmlns:m="http://schemas.openxmlformats.org/officeDocument/2006/math">
                    <m:r>
                      <a:rPr lang="en-US" altLang="zh-CN" sz="2400" b="0" i="1" smtClean="0">
                        <a:solidFill>
                          <a:srgbClr val="FF0000"/>
                        </a:solidFill>
                        <a:latin typeface="Cambria Math" panose="02040503050406030204" pitchFamily="18" charset="0"/>
                      </a:rPr>
                      <m:t>𝑅</m:t>
                    </m:r>
                  </m:oMath>
                </a14:m>
                <a:r>
                  <a:rPr lang="zh-CN" altLang="en-US" sz="2400" dirty="0">
                    <a:solidFill>
                      <a:srgbClr val="FF0000"/>
                    </a:solidFill>
                  </a:rPr>
                  <a:t>分割成两个集合</a:t>
                </a:r>
                <a14:m>
                  <m:oMath xmlns:m="http://schemas.openxmlformats.org/officeDocument/2006/math">
                    <m:r>
                      <a:rPr lang="en-US" altLang="zh-CN" sz="2400" b="0" i="1" smtClean="0">
                        <a:solidFill>
                          <a:srgbClr val="FF0000"/>
                        </a:solidFill>
                        <a:latin typeface="Cambria Math" panose="02040503050406030204" pitchFamily="18" charset="0"/>
                      </a:rPr>
                      <m:t>𝐴</m:t>
                    </m:r>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panose="02040503050406030204" pitchFamily="18" charset="0"/>
                      </a:rPr>
                      <m:t>𝐵</m:t>
                    </m:r>
                  </m:oMath>
                </a14:m>
                <a:endParaRPr lang="en-US" altLang="zh-CN" sz="2400" dirty="0">
                  <a:solidFill>
                    <a:srgbClr val="FF0000"/>
                  </a:solidFill>
                </a:endParaRPr>
              </a:p>
              <a:p>
                <a:r>
                  <a:rPr lang="zh-CN" altLang="en-US" sz="2400" dirty="0">
                    <a:solidFill>
                      <a:srgbClr val="FF0000"/>
                    </a:solidFill>
                  </a:rPr>
                  <a:t>则要么</a:t>
                </a:r>
                <a14:m>
                  <m:oMath xmlns:m="http://schemas.openxmlformats.org/officeDocument/2006/math">
                    <m:r>
                      <a:rPr lang="en-US" altLang="zh-CN" sz="2400" b="0" i="1" smtClean="0">
                        <a:solidFill>
                          <a:srgbClr val="FF0000"/>
                        </a:solidFill>
                        <a:latin typeface="Cambria Math" panose="02040503050406030204" pitchFamily="18" charset="0"/>
                      </a:rPr>
                      <m:t>𝐴</m:t>
                    </m:r>
                  </m:oMath>
                </a14:m>
                <a:r>
                  <a:rPr lang="zh-CN" altLang="en-US" sz="2400" dirty="0">
                    <a:solidFill>
                      <a:srgbClr val="FF0000"/>
                    </a:solidFill>
                  </a:rPr>
                  <a:t>有最大数，要么</a:t>
                </a:r>
                <a14:m>
                  <m:oMath xmlns:m="http://schemas.openxmlformats.org/officeDocument/2006/math">
                    <m:r>
                      <a:rPr lang="en-US" altLang="zh-CN" sz="2400" b="0" i="1" smtClean="0">
                        <a:solidFill>
                          <a:srgbClr val="FF0000"/>
                        </a:solidFill>
                        <a:latin typeface="Cambria Math" panose="02040503050406030204" pitchFamily="18" charset="0"/>
                      </a:rPr>
                      <m:t>𝐵</m:t>
                    </m:r>
                  </m:oMath>
                </a14:m>
                <a:r>
                  <a:rPr lang="zh-CN" altLang="en-US" sz="2400" dirty="0">
                    <a:solidFill>
                      <a:srgbClr val="FF0000"/>
                    </a:solidFill>
                  </a:rPr>
                  <a:t>有最小数</a:t>
                </a:r>
              </a:p>
            </p:txBody>
          </p:sp>
        </mc:Choice>
        <mc:Fallback>
          <p:sp>
            <p:nvSpPr>
              <p:cNvPr id="9" name="文本框 8">
                <a:extLst>
                  <a:ext uri="{FF2B5EF4-FFF2-40B4-BE49-F238E27FC236}">
                    <a16:creationId xmlns:a16="http://schemas.microsoft.com/office/drawing/2014/main" id="{6BDF08AC-E286-4668-9509-21D12AAE687B}"/>
                  </a:ext>
                </a:extLst>
              </p:cNvPr>
              <p:cNvSpPr txBox="1">
                <a:spLocks noRot="1" noChangeAspect="1" noMove="1" noResize="1" noEditPoints="1" noAdjustHandles="1" noChangeArrowheads="1" noChangeShapeType="1" noTextEdit="1"/>
              </p:cNvSpPr>
              <p:nvPr/>
            </p:nvSpPr>
            <p:spPr>
              <a:xfrm>
                <a:off x="5380250" y="4354864"/>
                <a:ext cx="7700683" cy="1200329"/>
              </a:xfrm>
              <a:prstGeom prst="rect">
                <a:avLst/>
              </a:prstGeom>
              <a:blipFill>
                <a:blip r:embed="rId5"/>
                <a:stretch>
                  <a:fillRect l="-1267" t="-3553" b="-111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60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0" y="-635000"/>
            <a:ext cx="12192000" cy="8128000"/>
          </a:xfrm>
          <a:prstGeom prst="rect">
            <a:avLst/>
          </a:prstGeom>
        </p:spPr>
      </p:pic>
      <p:sp>
        <p:nvSpPr>
          <p:cNvPr id="34" name="文本框 33">
            <a:extLst>
              <a:ext uri="{FF2B5EF4-FFF2-40B4-BE49-F238E27FC236}">
                <a16:creationId xmlns:a16="http://schemas.microsoft.com/office/drawing/2014/main" id="{1F163197-6B8E-4077-886B-68511B92B379}"/>
              </a:ext>
            </a:extLst>
          </p:cNvPr>
          <p:cNvSpPr txBox="1"/>
          <p:nvPr/>
        </p:nvSpPr>
        <p:spPr>
          <a:xfrm>
            <a:off x="2577745" y="3187387"/>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0" i="0" u="none" strike="noStrike" kern="1200" cap="none" spc="0" normalizeH="0" baseline="0" noProof="0" dirty="0">
                <a:ln>
                  <a:noFill/>
                </a:ln>
                <a:solidFill>
                  <a:schemeClr val="bg1">
                    <a:alpha val="18000"/>
                  </a:schemeClr>
                </a:solidFill>
                <a:effectLst/>
                <a:uLnTx/>
                <a:uFillTx/>
                <a:latin typeface="字魂58号-创中黑" panose="00000500000000000000" pitchFamily="2" charset="-122"/>
                <a:ea typeface="字魂58号-创中黑" panose="00000500000000000000" pitchFamily="2" charset="-122"/>
              </a:rPr>
              <a:t>03</a:t>
            </a:r>
            <a:endParaRPr kumimoji="0" lang="zh-CN" altLang="en-US" sz="23900" b="0" i="0" u="none" strike="noStrike" kern="1200" cap="none" spc="0" normalizeH="0" baseline="0" noProof="0" dirty="0">
              <a:ln>
                <a:noFill/>
              </a:ln>
              <a:solidFill>
                <a:schemeClr val="bg1">
                  <a:alpha val="18000"/>
                </a:schemeClr>
              </a:solidFill>
              <a:effectLst/>
              <a:uLnTx/>
              <a:uFillTx/>
              <a:latin typeface="字魂58号-创中黑" panose="00000500000000000000" pitchFamily="2" charset="-122"/>
              <a:ea typeface="字魂58号-创中黑" panose="00000500000000000000" pitchFamily="2" charset="-122"/>
            </a:endParaRPr>
          </a:p>
        </p:txBody>
      </p:sp>
      <p:sp>
        <p:nvSpPr>
          <p:cNvPr id="35" name="文本框 34">
            <a:extLst>
              <a:ext uri="{FF2B5EF4-FFF2-40B4-BE49-F238E27FC236}">
                <a16:creationId xmlns:a16="http://schemas.microsoft.com/office/drawing/2014/main" id="{7C4ADBFB-E7F3-4CE3-AF0F-6E069B42EACD}"/>
              </a:ext>
            </a:extLst>
          </p:cNvPr>
          <p:cNvSpPr txBox="1"/>
          <p:nvPr/>
        </p:nvSpPr>
        <p:spPr>
          <a:xfrm>
            <a:off x="3809311" y="4698038"/>
            <a:ext cx="101181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03</a:t>
            </a:r>
            <a:endParaRPr kumimoji="0" lang="zh-CN" altLang="en-US" sz="60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cxnSp>
        <p:nvCxnSpPr>
          <p:cNvPr id="38" name="直接连接符 37">
            <a:extLst>
              <a:ext uri="{FF2B5EF4-FFF2-40B4-BE49-F238E27FC236}">
                <a16:creationId xmlns:a16="http://schemas.microsoft.com/office/drawing/2014/main" id="{AE5123CD-DA87-4CFF-8613-A2E475095237}"/>
              </a:ext>
            </a:extLst>
          </p:cNvPr>
          <p:cNvCxnSpPr/>
          <p:nvPr/>
        </p:nvCxnSpPr>
        <p:spPr>
          <a:xfrm>
            <a:off x="4702132" y="4486256"/>
            <a:ext cx="0" cy="1425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97F450B-061A-4470-B99E-209167E9E6C6}"/>
              </a:ext>
            </a:extLst>
          </p:cNvPr>
          <p:cNvSpPr txBox="1"/>
          <p:nvPr/>
        </p:nvSpPr>
        <p:spPr>
          <a:xfrm>
            <a:off x="4831790" y="4266520"/>
            <a:ext cx="5280613"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bg1"/>
                </a:solidFill>
                <a:latin typeface="黑体" panose="02010609060101010101" pitchFamily="49" charset="-122"/>
                <a:ea typeface="黑体" panose="02010609060101010101" pitchFamily="49" charset="-122"/>
              </a:rPr>
              <a:t>实数的完备性的等价形式</a:t>
            </a:r>
          </a:p>
        </p:txBody>
      </p:sp>
      <p:sp>
        <p:nvSpPr>
          <p:cNvPr id="13" name="文本框 12">
            <a:extLst>
              <a:ext uri="{FF2B5EF4-FFF2-40B4-BE49-F238E27FC236}">
                <a16:creationId xmlns:a16="http://schemas.microsoft.com/office/drawing/2014/main" id="{606733DA-A020-43F4-9CFC-27BA92B6F7C4}"/>
              </a:ext>
            </a:extLst>
          </p:cNvPr>
          <p:cNvSpPr txBox="1"/>
          <p:nvPr/>
        </p:nvSpPr>
        <p:spPr>
          <a:xfrm>
            <a:off x="4831790" y="5097807"/>
            <a:ext cx="5201209"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solidFill>
              </a:rPr>
              <a:t>Department of Computer Science and Technology of Nanjing University</a:t>
            </a:r>
          </a:p>
        </p:txBody>
      </p:sp>
      <p:pic>
        <p:nvPicPr>
          <p:cNvPr id="9" name="图片 8">
            <a:extLst>
              <a:ext uri="{FF2B5EF4-FFF2-40B4-BE49-F238E27FC236}">
                <a16:creationId xmlns:a16="http://schemas.microsoft.com/office/drawing/2014/main" id="{F1F1A0F4-1D94-4AEC-A999-F4C98B045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756" y="1543737"/>
            <a:ext cx="1722488" cy="2160000"/>
          </a:xfrm>
          <a:prstGeom prst="rect">
            <a:avLst/>
          </a:prstGeom>
        </p:spPr>
      </p:pic>
    </p:spTree>
    <p:extLst>
      <p:ext uri="{BB962C8B-B14F-4D97-AF65-F5344CB8AC3E}">
        <p14:creationId xmlns:p14="http://schemas.microsoft.com/office/powerpoint/2010/main" val="1109392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250" fill="hold"/>
                                        <p:tgtEl>
                                          <p:spTgt spid="35"/>
                                        </p:tgtEl>
                                        <p:attrNameLst>
                                          <p:attrName>ppt_w</p:attrName>
                                        </p:attrNameLst>
                                      </p:cBhvr>
                                      <p:tavLst>
                                        <p:tav tm="0">
                                          <p:val>
                                            <p:fltVal val="0"/>
                                          </p:val>
                                        </p:tav>
                                        <p:tav tm="100000">
                                          <p:val>
                                            <p:strVal val="#ppt_w"/>
                                          </p:val>
                                        </p:tav>
                                      </p:tavLst>
                                    </p:anim>
                                    <p:anim calcmode="lin" valueType="num">
                                      <p:cBhvr>
                                        <p:cTn id="13" dur="250" fill="hold"/>
                                        <p:tgtEl>
                                          <p:spTgt spid="35"/>
                                        </p:tgtEl>
                                        <p:attrNameLst>
                                          <p:attrName>ppt_h</p:attrName>
                                        </p:attrNameLst>
                                      </p:cBhvr>
                                      <p:tavLst>
                                        <p:tav tm="0">
                                          <p:val>
                                            <p:fltVal val="0"/>
                                          </p:val>
                                        </p:tav>
                                        <p:tav tm="100000">
                                          <p:val>
                                            <p:strVal val="#ppt_h"/>
                                          </p:val>
                                        </p:tav>
                                      </p:tavLst>
                                    </p:anim>
                                    <p:animEffect transition="in" filter="fade">
                                      <p:cBhvr>
                                        <p:cTn id="14" dur="250"/>
                                        <p:tgtEl>
                                          <p:spTgt spid="35"/>
                                        </p:tgtEl>
                                      </p:cBhvr>
                                    </p:animEffect>
                                  </p:childTnLst>
                                </p:cTn>
                              </p:par>
                              <p:par>
                                <p:cTn id="15" presetID="22" presetClass="entr" presetSubtype="1"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250"/>
                                        <p:tgtEl>
                                          <p:spTgt spid="38"/>
                                        </p:tgtEl>
                                      </p:cBhvr>
                                    </p:animEffect>
                                  </p:childTnLst>
                                </p:cTn>
                              </p:par>
                            </p:childTnLst>
                          </p:cTn>
                        </p:par>
                        <p:par>
                          <p:cTn id="18" fill="hold">
                            <p:stCondLst>
                              <p:cond delay="25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1+#ppt_w/2"/>
                                          </p:val>
                                        </p:tav>
                                        <p:tav tm="100000">
                                          <p:val>
                                            <p:strVal val="#ppt_x"/>
                                          </p:val>
                                        </p:tav>
                                      </p:tavLst>
                                    </p:anim>
                                    <p:anim calcmode="lin" valueType="num">
                                      <p:cBhvr additive="base">
                                        <p:cTn id="22" dur="2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fill="hold"/>
                                        <p:tgtEl>
                                          <p:spTgt spid="13"/>
                                        </p:tgtEl>
                                        <p:attrNameLst>
                                          <p:attrName>ppt_x</p:attrName>
                                        </p:attrNameLst>
                                      </p:cBhvr>
                                      <p:tavLst>
                                        <p:tav tm="0">
                                          <p:val>
                                            <p:strVal val="1+#ppt_w/2"/>
                                          </p:val>
                                        </p:tav>
                                        <p:tav tm="100000">
                                          <p:val>
                                            <p:strVal val="#ppt_x"/>
                                          </p:val>
                                        </p:tav>
                                      </p:tavLst>
                                    </p:anim>
                                    <p:anim calcmode="lin" valueType="num">
                                      <p:cBhvr additive="base">
                                        <p:cTn id="26"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a:extLst>
              <a:ext uri="{FF2B5EF4-FFF2-40B4-BE49-F238E27FC236}">
                <a16:creationId xmlns:a16="http://schemas.microsoft.com/office/drawing/2014/main" id="{3561302D-59D9-453C-8DE3-F5A940AF0E94}"/>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2" name="文本框 1">
            <a:extLst>
              <a:ext uri="{FF2B5EF4-FFF2-40B4-BE49-F238E27FC236}">
                <a16:creationId xmlns:a16="http://schemas.microsoft.com/office/drawing/2014/main" id="{801C967F-6433-4CCE-B927-70FDF3FC6EB6}"/>
              </a:ext>
            </a:extLst>
          </p:cNvPr>
          <p:cNvSpPr txBox="1"/>
          <p:nvPr/>
        </p:nvSpPr>
        <p:spPr>
          <a:xfrm>
            <a:off x="1244600" y="1608667"/>
            <a:ext cx="9685867" cy="584775"/>
          </a:xfrm>
          <a:prstGeom prst="rect">
            <a:avLst/>
          </a:prstGeom>
          <a:noFill/>
        </p:spPr>
        <p:txBody>
          <a:bodyPr wrap="square" rtlCol="0">
            <a:spAutoFit/>
          </a:bodyPr>
          <a:lstStyle/>
          <a:p>
            <a:r>
              <a:rPr lang="zh-CN" altLang="en-US" sz="3200" dirty="0"/>
              <a:t>实数的完备性的六种等价形式（六个基本原理）</a:t>
            </a:r>
          </a:p>
        </p:txBody>
      </p:sp>
      <p:sp>
        <p:nvSpPr>
          <p:cNvPr id="3" name="文本框 2">
            <a:extLst>
              <a:ext uri="{FF2B5EF4-FFF2-40B4-BE49-F238E27FC236}">
                <a16:creationId xmlns:a16="http://schemas.microsoft.com/office/drawing/2014/main" id="{DB902942-853D-4B6B-995F-29469D969319}"/>
              </a:ext>
            </a:extLst>
          </p:cNvPr>
          <p:cNvSpPr txBox="1"/>
          <p:nvPr/>
        </p:nvSpPr>
        <p:spPr>
          <a:xfrm>
            <a:off x="1507067" y="2726267"/>
            <a:ext cx="3234266" cy="707886"/>
          </a:xfrm>
          <a:prstGeom prst="rect">
            <a:avLst/>
          </a:prstGeom>
          <a:noFill/>
        </p:spPr>
        <p:txBody>
          <a:bodyPr wrap="square" rtlCol="0">
            <a:spAutoFit/>
          </a:bodyPr>
          <a:lstStyle/>
          <a:p>
            <a:r>
              <a:rPr lang="en-US" altLang="zh-CN" sz="4000" dirty="0"/>
              <a:t>1</a:t>
            </a:r>
            <a:r>
              <a:rPr lang="zh-CN" altLang="en-US" sz="4000" dirty="0"/>
              <a:t>、确界定理</a:t>
            </a:r>
          </a:p>
        </p:txBody>
      </p:sp>
      <p:sp>
        <p:nvSpPr>
          <p:cNvPr id="5" name="文本框 4">
            <a:extLst>
              <a:ext uri="{FF2B5EF4-FFF2-40B4-BE49-F238E27FC236}">
                <a16:creationId xmlns:a16="http://schemas.microsoft.com/office/drawing/2014/main" id="{43D98D5E-88E6-40C2-A63C-129706A6A974}"/>
              </a:ext>
            </a:extLst>
          </p:cNvPr>
          <p:cNvSpPr txBox="1"/>
          <p:nvPr/>
        </p:nvSpPr>
        <p:spPr>
          <a:xfrm>
            <a:off x="6172200" y="2726267"/>
            <a:ext cx="4140199" cy="707886"/>
          </a:xfrm>
          <a:prstGeom prst="rect">
            <a:avLst/>
          </a:prstGeom>
          <a:noFill/>
        </p:spPr>
        <p:txBody>
          <a:bodyPr wrap="square" rtlCol="0">
            <a:spAutoFit/>
          </a:bodyPr>
          <a:lstStyle/>
          <a:p>
            <a:r>
              <a:rPr lang="en-US" altLang="zh-CN" sz="4000" dirty="0"/>
              <a:t>2</a:t>
            </a:r>
            <a:r>
              <a:rPr lang="zh-CN" altLang="en-US" sz="4000" dirty="0"/>
              <a:t>、单调有界定理</a:t>
            </a:r>
          </a:p>
        </p:txBody>
      </p:sp>
      <p:sp>
        <p:nvSpPr>
          <p:cNvPr id="8" name="文本框 7">
            <a:extLst>
              <a:ext uri="{FF2B5EF4-FFF2-40B4-BE49-F238E27FC236}">
                <a16:creationId xmlns:a16="http://schemas.microsoft.com/office/drawing/2014/main" id="{BD3C1D87-80C3-4020-A3D0-4BE00C331A73}"/>
              </a:ext>
            </a:extLst>
          </p:cNvPr>
          <p:cNvSpPr txBox="1"/>
          <p:nvPr/>
        </p:nvSpPr>
        <p:spPr>
          <a:xfrm>
            <a:off x="1507066" y="3784600"/>
            <a:ext cx="3666067" cy="707886"/>
          </a:xfrm>
          <a:prstGeom prst="rect">
            <a:avLst/>
          </a:prstGeom>
          <a:noFill/>
        </p:spPr>
        <p:txBody>
          <a:bodyPr wrap="square" rtlCol="0">
            <a:spAutoFit/>
          </a:bodyPr>
          <a:lstStyle/>
          <a:p>
            <a:r>
              <a:rPr lang="en-US" altLang="zh-CN" sz="4000" dirty="0"/>
              <a:t>3</a:t>
            </a:r>
            <a:r>
              <a:rPr lang="zh-CN" altLang="en-US" sz="4000" dirty="0"/>
              <a:t>、区间套定理</a:t>
            </a:r>
          </a:p>
        </p:txBody>
      </p:sp>
      <p:sp>
        <p:nvSpPr>
          <p:cNvPr id="9" name="文本框 8">
            <a:extLst>
              <a:ext uri="{FF2B5EF4-FFF2-40B4-BE49-F238E27FC236}">
                <a16:creationId xmlns:a16="http://schemas.microsoft.com/office/drawing/2014/main" id="{261011FD-5AFF-4AA3-BEF5-D9BA882A0536}"/>
              </a:ext>
            </a:extLst>
          </p:cNvPr>
          <p:cNvSpPr txBox="1"/>
          <p:nvPr/>
        </p:nvSpPr>
        <p:spPr>
          <a:xfrm>
            <a:off x="6172200" y="3784600"/>
            <a:ext cx="4538133" cy="707886"/>
          </a:xfrm>
          <a:prstGeom prst="rect">
            <a:avLst/>
          </a:prstGeom>
          <a:noFill/>
        </p:spPr>
        <p:txBody>
          <a:bodyPr wrap="square" rtlCol="0">
            <a:spAutoFit/>
          </a:bodyPr>
          <a:lstStyle/>
          <a:p>
            <a:r>
              <a:rPr lang="en-US" altLang="zh-CN" sz="4000" dirty="0"/>
              <a:t>4</a:t>
            </a:r>
            <a:r>
              <a:rPr lang="zh-CN" altLang="en-US" sz="4000" dirty="0"/>
              <a:t>、有限覆盖定理</a:t>
            </a:r>
          </a:p>
        </p:txBody>
      </p:sp>
      <p:sp>
        <p:nvSpPr>
          <p:cNvPr id="10" name="文本框 9">
            <a:extLst>
              <a:ext uri="{FF2B5EF4-FFF2-40B4-BE49-F238E27FC236}">
                <a16:creationId xmlns:a16="http://schemas.microsoft.com/office/drawing/2014/main" id="{7B2C13BC-8646-4067-B0B1-2C6C5EDE39D2}"/>
              </a:ext>
            </a:extLst>
          </p:cNvPr>
          <p:cNvSpPr txBox="1"/>
          <p:nvPr/>
        </p:nvSpPr>
        <p:spPr>
          <a:xfrm>
            <a:off x="1507066" y="5054600"/>
            <a:ext cx="3437467" cy="707886"/>
          </a:xfrm>
          <a:prstGeom prst="rect">
            <a:avLst/>
          </a:prstGeom>
          <a:noFill/>
        </p:spPr>
        <p:txBody>
          <a:bodyPr wrap="square" rtlCol="0">
            <a:spAutoFit/>
          </a:bodyPr>
          <a:lstStyle/>
          <a:p>
            <a:r>
              <a:rPr lang="en-US" altLang="zh-CN" sz="4000" dirty="0"/>
              <a:t>5</a:t>
            </a:r>
            <a:r>
              <a:rPr lang="zh-CN" altLang="en-US" sz="4000" dirty="0"/>
              <a:t>、聚点定理</a:t>
            </a:r>
          </a:p>
        </p:txBody>
      </p:sp>
      <p:sp>
        <p:nvSpPr>
          <p:cNvPr id="11" name="文本框 10">
            <a:extLst>
              <a:ext uri="{FF2B5EF4-FFF2-40B4-BE49-F238E27FC236}">
                <a16:creationId xmlns:a16="http://schemas.microsoft.com/office/drawing/2014/main" id="{FAE2B079-D5C0-44C5-B498-92BE38B42314}"/>
              </a:ext>
            </a:extLst>
          </p:cNvPr>
          <p:cNvSpPr txBox="1"/>
          <p:nvPr/>
        </p:nvSpPr>
        <p:spPr>
          <a:xfrm>
            <a:off x="6172200" y="5026474"/>
            <a:ext cx="4538133" cy="707886"/>
          </a:xfrm>
          <a:prstGeom prst="rect">
            <a:avLst/>
          </a:prstGeom>
          <a:noFill/>
        </p:spPr>
        <p:txBody>
          <a:bodyPr wrap="square" rtlCol="0">
            <a:spAutoFit/>
          </a:bodyPr>
          <a:lstStyle/>
          <a:p>
            <a:r>
              <a:rPr lang="en-US" altLang="zh-CN" sz="4000" dirty="0"/>
              <a:t>6</a:t>
            </a:r>
            <a:r>
              <a:rPr lang="zh-CN" altLang="en-US" sz="4000" dirty="0"/>
              <a:t>、柯西收敛准则</a:t>
            </a:r>
          </a:p>
        </p:txBody>
      </p:sp>
      <p:sp>
        <p:nvSpPr>
          <p:cNvPr id="12" name="文本框 11">
            <a:extLst>
              <a:ext uri="{FF2B5EF4-FFF2-40B4-BE49-F238E27FC236}">
                <a16:creationId xmlns:a16="http://schemas.microsoft.com/office/drawing/2014/main" id="{02FD58B4-F919-43F2-824E-3044B7702CAD}"/>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13" name="图片 12">
            <a:extLst>
              <a:ext uri="{FF2B5EF4-FFF2-40B4-BE49-F238E27FC236}">
                <a16:creationId xmlns:a16="http://schemas.microsoft.com/office/drawing/2014/main" id="{2E0B0DAA-EF69-4755-B1B8-A9170C5D9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15" name="文本框 14">
            <a:extLst>
              <a:ext uri="{FF2B5EF4-FFF2-40B4-BE49-F238E27FC236}">
                <a16:creationId xmlns:a16="http://schemas.microsoft.com/office/drawing/2014/main" id="{CA591C7F-2C8F-4125-BEC6-02381B34FA5F}"/>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Tree>
    <p:extLst>
      <p:ext uri="{BB962C8B-B14F-4D97-AF65-F5344CB8AC3E}">
        <p14:creationId xmlns:p14="http://schemas.microsoft.com/office/powerpoint/2010/main" val="706815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90"/>
                                          </p:val>
                                        </p:tav>
                                        <p:tav tm="100000">
                                          <p:val>
                                            <p:fltVal val="0"/>
                                          </p:val>
                                        </p:tav>
                                      </p:tavLst>
                                    </p:anim>
                                    <p:animEffect transition="in" filter="fade">
                                      <p:cBhvr>
                                        <p:cTn id="31" dur="500"/>
                                        <p:tgtEl>
                                          <p:spTgt spid="9"/>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7" dur="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8" dur="500"/>
                                        <p:tgtEl>
                                          <p:spTgt spid="10">
                                            <p:txEl>
                                              <p:pRg st="0" end="0"/>
                                            </p:txEl>
                                          </p:spTgt>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90"/>
                                          </p:val>
                                        </p:tav>
                                        <p:tav tm="100000">
                                          <p:val>
                                            <p:fltVal val="0"/>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554228CA-FF06-4E38-A4F2-C7A5DA7AEEE6}"/>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E5FFD0D3-BC9C-46DF-9B8A-F4EDDA609FFA}"/>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4" name="图片 3">
            <a:extLst>
              <a:ext uri="{FF2B5EF4-FFF2-40B4-BE49-F238E27FC236}">
                <a16:creationId xmlns:a16="http://schemas.microsoft.com/office/drawing/2014/main" id="{D8E51E0A-6F7D-4F67-9814-B9D52AA0C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4E03F225-4ED4-4106-B349-30E806C06B54}"/>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6" name="文本框 5">
            <a:extLst>
              <a:ext uri="{FF2B5EF4-FFF2-40B4-BE49-F238E27FC236}">
                <a16:creationId xmlns:a16="http://schemas.microsoft.com/office/drawing/2014/main" id="{304ED567-CD4C-4319-B882-6010FA24D282}"/>
              </a:ext>
            </a:extLst>
          </p:cNvPr>
          <p:cNvSpPr txBox="1"/>
          <p:nvPr/>
        </p:nvSpPr>
        <p:spPr>
          <a:xfrm>
            <a:off x="1116431" y="1370151"/>
            <a:ext cx="9100942" cy="769441"/>
          </a:xfrm>
          <a:prstGeom prst="rect">
            <a:avLst/>
          </a:prstGeom>
          <a:noFill/>
        </p:spPr>
        <p:txBody>
          <a:bodyPr wrap="square" rtlCol="0">
            <a:spAutoFit/>
          </a:bodyPr>
          <a:lstStyle/>
          <a:p>
            <a:r>
              <a:rPr lang="zh-CN" altLang="en-US" sz="4400" dirty="0"/>
              <a:t>确界定理</a:t>
            </a:r>
            <a:r>
              <a:rPr lang="en-US" altLang="zh-CN" sz="2400" dirty="0"/>
              <a:t>(UD</a:t>
            </a:r>
            <a:r>
              <a:rPr lang="zh-CN" altLang="en-US" sz="2400" dirty="0"/>
              <a:t>上称它为</a:t>
            </a:r>
            <a:r>
              <a:rPr lang="en-US" altLang="zh-CN" sz="2400" dirty="0"/>
              <a:t>The completeness axiom of the reals)</a:t>
            </a:r>
            <a:endParaRPr lang="zh-CN" altLang="en-US" sz="4000" dirty="0"/>
          </a:p>
        </p:txBody>
      </p:sp>
      <p:sp>
        <p:nvSpPr>
          <p:cNvPr id="7" name="文本框 6">
            <a:extLst>
              <a:ext uri="{FF2B5EF4-FFF2-40B4-BE49-F238E27FC236}">
                <a16:creationId xmlns:a16="http://schemas.microsoft.com/office/drawing/2014/main" id="{921ED9C6-FE0E-42A7-8919-9275A1821B6B}"/>
              </a:ext>
            </a:extLst>
          </p:cNvPr>
          <p:cNvSpPr txBox="1"/>
          <p:nvPr/>
        </p:nvSpPr>
        <p:spPr>
          <a:xfrm>
            <a:off x="1303867" y="2114777"/>
            <a:ext cx="9355666" cy="369332"/>
          </a:xfrm>
          <a:prstGeom prst="rect">
            <a:avLst/>
          </a:prstGeom>
          <a:noFill/>
        </p:spPr>
        <p:txBody>
          <a:bodyPr wrap="square" rtlCol="0">
            <a:spAutoFit/>
          </a:bodyPr>
          <a:lstStyle/>
          <a:p>
            <a:r>
              <a:rPr lang="zh-CN" altLang="en-US" dirty="0">
                <a:solidFill>
                  <a:srgbClr val="FF0000"/>
                </a:solidFill>
              </a:rPr>
              <a:t>任一有上界的非空实数集必有上确界；</a:t>
            </a:r>
            <a:r>
              <a:rPr lang="en-US" altLang="zh-CN" dirty="0">
                <a:solidFill>
                  <a:srgbClr val="FF0000"/>
                </a:solidFill>
              </a:rPr>
              <a:t>              </a:t>
            </a:r>
            <a:r>
              <a:rPr lang="zh-CN" altLang="en-US" dirty="0">
                <a:solidFill>
                  <a:srgbClr val="FF0000"/>
                </a:solidFill>
              </a:rPr>
              <a:t>任一有下界的非空实数集必有下确界。</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9D070B9-3605-4F0A-9BCD-FAB312BCBC54}"/>
                  </a:ext>
                </a:extLst>
              </p:cNvPr>
              <p:cNvSpPr txBox="1"/>
              <p:nvPr/>
            </p:nvSpPr>
            <p:spPr>
              <a:xfrm>
                <a:off x="1303867" y="2479495"/>
                <a:ext cx="8827608" cy="1200329"/>
              </a:xfrm>
              <a:prstGeom prst="rect">
                <a:avLst/>
              </a:prstGeom>
              <a:noFill/>
            </p:spPr>
            <p:txBody>
              <a:bodyPr wrap="square" rtlCol="0">
                <a:spAutoFit/>
              </a:bodyPr>
              <a:lstStyle/>
              <a:p>
                <a:r>
                  <a:rPr lang="zh-CN" altLang="zh-CN" dirty="0"/>
                  <a:t>用戴德金定理来证明确界定理：</a:t>
                </a:r>
              </a:p>
              <a:p>
                <a:r>
                  <a:rPr lang="zh-CN" altLang="zh-CN" dirty="0"/>
                  <a:t>设</a:t>
                </a:r>
                <a14:m>
                  <m:oMath xmlns:m="http://schemas.openxmlformats.org/officeDocument/2006/math">
                    <m:r>
                      <a:rPr lang="en-US" altLang="zh-CN" i="1">
                        <a:latin typeface="Cambria Math" panose="02040503050406030204" pitchFamily="18" charset="0"/>
                      </a:rPr>
                      <m:t>𝑆</m:t>
                    </m:r>
                  </m:oMath>
                </a14:m>
                <a:r>
                  <a:rPr lang="zh-CN" altLang="zh-CN" dirty="0"/>
                  <a:t>为一个非空有上界的数集，即</a:t>
                </a:r>
                <a14:m>
                  <m:oMath xmlns:m="http://schemas.openxmlformats.org/officeDocument/2006/math">
                    <m:r>
                      <a:rPr lang="en-US" altLang="zh-CN">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 </m:t>
                    </m:r>
                    <m:r>
                      <a:rPr lang="zh-CN" altLang="zh-CN">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 </m:t>
                    </m:r>
                    <m:r>
                      <a:rPr lang="en-US" altLang="zh-CN" i="1">
                        <a:latin typeface="Cambria Math" panose="02040503050406030204" pitchFamily="18" charset="0"/>
                      </a:rPr>
                      <m:t>𝑥</m:t>
                    </m:r>
                    <m:r>
                      <a:rPr lang="en-US" altLang="zh-CN" i="1">
                        <a:latin typeface="Cambria Math" panose="02040503050406030204" pitchFamily="18" charset="0"/>
                      </a:rPr>
                      <m:t> </m:t>
                    </m:r>
                    <m:r>
                      <a:rPr lang="zh-CN" altLang="zh-CN">
                        <a:latin typeface="Cambria Math" panose="02040503050406030204" pitchFamily="18" charset="0"/>
                      </a:rPr>
                      <m:t>≤</m:t>
                    </m:r>
                    <m:r>
                      <a:rPr lang="zh-CN" altLang="zh-CN" i="1">
                        <a:latin typeface="Cambria Math" panose="02040503050406030204" pitchFamily="18" charset="0"/>
                      </a:rPr>
                      <m:t> </m:t>
                    </m:r>
                    <m:r>
                      <a:rPr lang="en-US" altLang="zh-CN" i="1">
                        <a:latin typeface="Cambria Math" panose="02040503050406030204" pitchFamily="18" charset="0"/>
                      </a:rPr>
                      <m:t>𝑀</m:t>
                    </m:r>
                  </m:oMath>
                </a14:m>
                <a:r>
                  <a:rPr lang="en-US" altLang="zh-CN" dirty="0"/>
                  <a:t> </a:t>
                </a:r>
                <a:r>
                  <a:rPr lang="zh-CN" altLang="zh-CN" dirty="0"/>
                  <a:t>成立</a:t>
                </a:r>
              </a:p>
              <a:p>
                <a:r>
                  <a:rPr lang="zh-CN" altLang="zh-CN" dirty="0"/>
                  <a:t>取数集</a:t>
                </a:r>
                <a14:m>
                  <m:oMath xmlns:m="http://schemas.openxmlformats.org/officeDocument/2006/math">
                    <m:r>
                      <a:rPr lang="en-US" altLang="zh-CN" i="1">
                        <a:latin typeface="Cambria Math" panose="02040503050406030204" pitchFamily="18" charset="0"/>
                      </a:rPr>
                      <m:t>𝐵</m:t>
                    </m:r>
                  </m:oMath>
                </a14:m>
                <a:r>
                  <a:rPr lang="zh-CN" altLang="zh-CN" dirty="0"/>
                  <a:t>为</a:t>
                </a:r>
                <a14:m>
                  <m:oMath xmlns:m="http://schemas.openxmlformats.org/officeDocument/2006/math">
                    <m:r>
                      <a:rPr lang="en-US" altLang="zh-CN" i="1">
                        <a:latin typeface="Cambria Math" panose="02040503050406030204" pitchFamily="18" charset="0"/>
                      </a:rPr>
                      <m:t>𝑆</m:t>
                    </m:r>
                  </m:oMath>
                </a14:m>
                <a:r>
                  <a:rPr lang="zh-CN" altLang="zh-CN" dirty="0"/>
                  <a:t>所有上界的集合，</a:t>
                </a:r>
                <a14:m>
                  <m:oMath xmlns:m="http://schemas.openxmlformats.org/officeDocument/2006/math">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i="1">
                        <a:latin typeface="Cambria Math" panose="02040503050406030204" pitchFamily="18" charset="0"/>
                      </a:rPr>
                      <m:t>\</m:t>
                    </m:r>
                    <m:r>
                      <a:rPr lang="en-US" altLang="zh-CN" i="1">
                        <a:latin typeface="Cambria Math" panose="02040503050406030204" pitchFamily="18" charset="0"/>
                      </a:rPr>
                      <m:t>𝐵</m:t>
                    </m:r>
                  </m:oMath>
                </a14:m>
                <a:r>
                  <a:rPr lang="zh-CN" altLang="en-US" dirty="0"/>
                  <a:t>，所以</a:t>
                </a:r>
                <a:r>
                  <a:rPr lang="en-US" altLang="zh-CN" dirty="0"/>
                  <a:t>:</a:t>
                </a:r>
                <a:endParaRPr lang="zh-CN" altLang="zh-CN" dirty="0"/>
              </a:p>
              <a:p>
                <a:endParaRPr lang="en-US" altLang="zh-CN" dirty="0"/>
              </a:p>
            </p:txBody>
          </p:sp>
        </mc:Choice>
        <mc:Fallback xmlns="">
          <p:sp>
            <p:nvSpPr>
              <p:cNvPr id="9" name="文本框 8">
                <a:extLst>
                  <a:ext uri="{FF2B5EF4-FFF2-40B4-BE49-F238E27FC236}">
                    <a16:creationId xmlns:a16="http://schemas.microsoft.com/office/drawing/2014/main" id="{C9D070B9-3605-4F0A-9BCD-FAB312BCBC54}"/>
                  </a:ext>
                </a:extLst>
              </p:cNvPr>
              <p:cNvSpPr txBox="1">
                <a:spLocks noRot="1" noChangeAspect="1" noMove="1" noResize="1" noEditPoints="1" noAdjustHandles="1" noChangeArrowheads="1" noChangeShapeType="1" noTextEdit="1"/>
              </p:cNvSpPr>
              <p:nvPr/>
            </p:nvSpPr>
            <p:spPr>
              <a:xfrm>
                <a:off x="1303867" y="2479495"/>
                <a:ext cx="8827608" cy="1200329"/>
              </a:xfrm>
              <a:prstGeom prst="rect">
                <a:avLst/>
              </a:prstGeom>
              <a:blipFill>
                <a:blip r:embed="rId3"/>
                <a:stretch>
                  <a:fillRect l="-622" t="-30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a:extLst>
                  <a:ext uri="{FF2B5EF4-FFF2-40B4-BE49-F238E27FC236}">
                    <a16:creationId xmlns:a16="http://schemas.microsoft.com/office/drawing/2014/main" id="{805D3699-ED68-4936-9BF0-0B2BEAFC8DA8}"/>
                  </a:ext>
                </a:extLst>
              </p:cNvPr>
              <p:cNvSpPr/>
              <p:nvPr/>
            </p:nvSpPr>
            <p:spPr>
              <a:xfrm>
                <a:off x="1303867" y="3364239"/>
                <a:ext cx="8970009" cy="1200329"/>
              </a:xfrm>
              <a:prstGeom prst="rect">
                <a:avLst/>
              </a:prstGeom>
            </p:spPr>
            <p:txBody>
              <a:bodyPr wrap="square">
                <a:spAutoFit/>
              </a:bodyPr>
              <a:lstStyle/>
              <a:p>
                <a:pPr lvl="0" algn="just">
                  <a:spcAft>
                    <a:spcPts val="0"/>
                  </a:spcAft>
                </a:pPr>
                <a:r>
                  <a:rPr lang="en-US" altLang="zh-CN" kern="100" dirty="0">
                    <a:cs typeface="Times New Roman" panose="02020603050405020304" pitchFamily="18" charset="0"/>
                  </a:rPr>
                  <a:t>1.</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𝑀</m:t>
                    </m:r>
                    <m:r>
                      <a:rPr lang="en-US" altLang="zh-CN" i="1" kern="100">
                        <a:latin typeface="Cambria Math" panose="02040503050406030204" pitchFamily="18" charset="0"/>
                        <a:cs typeface="Times New Roman" panose="02020603050405020304" pitchFamily="18" charset="0"/>
                      </a:rPr>
                      <m:t> </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oMath>
                </a14:m>
                <a:r>
                  <a:rPr lang="zh-CN" altLang="zh-CN" kern="100" dirty="0">
                    <a:latin typeface="等线" panose="02010600030101010101" pitchFamily="2" charset="-122"/>
                    <a:cs typeface="Times New Roman" panose="02020603050405020304" pitchFamily="18" charset="0"/>
                  </a:rPr>
                  <a:t>，所以</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𝐵</m:t>
                    </m:r>
                    <m:r>
                      <a:rPr lang="en-US" altLang="zh-CN" i="1" kern="100">
                        <a:latin typeface="Cambria Math" panose="02040503050406030204" pitchFamily="18" charset="0"/>
                        <a:cs typeface="Times New Roman" panose="02020603050405020304" pitchFamily="18" charset="0"/>
                      </a:rPr>
                      <m:t> ≠ </m:t>
                    </m:r>
                    <m:r>
                      <a:rPr lang="en-US" altLang="zh-CN" kern="100" smtClean="0">
                        <a:latin typeface="Cambria Math" panose="02040503050406030204" pitchFamily="18" charset="0"/>
                        <a:cs typeface="Times New Roman" panose="02020603050405020304" pitchFamily="18" charset="0"/>
                      </a:rPr>
                      <m:t>∅</m:t>
                    </m:r>
                    <m:r>
                      <a:rPr lang="en-US" altLang="zh-CN" b="0" i="0" kern="100" smtClean="0">
                        <a:latin typeface="Cambria Math" panose="02040503050406030204" pitchFamily="18" charset="0"/>
                        <a:cs typeface="Times New Roman" panose="02020603050405020304" pitchFamily="18" charset="0"/>
                      </a:rPr>
                      <m:t> </m:t>
                    </m:r>
                    <m:r>
                      <a:rPr lang="en-US" altLang="zh-CN" b="0" i="1" kern="100" smtClean="0">
                        <a:latin typeface="Cambria Math" panose="02040503050406030204" pitchFamily="18" charset="0"/>
                        <a:cs typeface="Times New Roman" panose="02020603050405020304" pitchFamily="18" charset="0"/>
                      </a:rPr>
                      <m:t>;</m:t>
                    </m:r>
                    <m:r>
                      <a:rPr lang="zh-CN" altLang="en-US" i="1" kern="100" smtClean="0">
                        <a:latin typeface="Cambria Math" panose="02040503050406030204" pitchFamily="18" charset="0"/>
                        <a:cs typeface="Times New Roman" panose="02020603050405020304" pitchFamily="18" charset="0"/>
                      </a:rPr>
                      <m:t>由于</m:t>
                    </m:r>
                    <m:r>
                      <a:rPr lang="en-US"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𝑥</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𝑆</m:t>
                    </m:r>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𝑥</m:t>
                    </m:r>
                    <m:r>
                      <a:rPr lang="en-US" altLang="zh-CN" i="1" kern="100">
                        <a:latin typeface="Cambria Math" panose="02040503050406030204" pitchFamily="18" charset="0"/>
                        <a:cs typeface="Times New Roman" panose="02020603050405020304" pitchFamily="18" charset="0"/>
                      </a:rPr>
                      <m:t>−1&lt;</m:t>
                    </m:r>
                    <m:r>
                      <a:rPr lang="en-US" altLang="zh-CN" i="1" kern="100">
                        <a:latin typeface="Cambria Math" panose="02040503050406030204" pitchFamily="18" charset="0"/>
                        <a:cs typeface="Times New Roman" panose="02020603050405020304" pitchFamily="18" charset="0"/>
                      </a:rPr>
                      <m:t>𝑥</m:t>
                    </m:r>
                  </m:oMath>
                </a14:m>
                <a:r>
                  <a:rPr lang="zh-CN" altLang="zh-CN" kern="100" dirty="0">
                    <a:latin typeface="等线" panose="02010600030101010101" pitchFamily="2" charset="-122"/>
                    <a:cs typeface="Times New Roman" panose="02020603050405020304" pitchFamily="18" charset="0"/>
                  </a:rPr>
                  <a:t>，所以</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1</m:t>
                        </m:r>
                      </m:sub>
                    </m:sSub>
                    <m:r>
                      <a:rPr lang="en-US"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1</m:t>
                        </m:r>
                      </m:sub>
                    </m:sSub>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𝐴</m:t>
                    </m:r>
                  </m:oMath>
                </a14:m>
                <a:r>
                  <a:rPr lang="zh-CN" altLang="zh-CN" kern="100" dirty="0">
                    <a:latin typeface="等线" panose="02010600030101010101" pitchFamily="2" charset="-122"/>
                    <a:cs typeface="Times New Roman" panose="02020603050405020304" pitchFamily="18" charset="0"/>
                  </a:rPr>
                  <a:t>，所以</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𝐴</m:t>
                    </m:r>
                    <m:r>
                      <a:rPr lang="zh-CN" altLang="zh-CN" i="1" kern="100">
                        <a:latin typeface="Cambria Math" panose="02040503050406030204" pitchFamily="18" charset="0"/>
                        <a:cs typeface="Times New Roman" panose="02020603050405020304" pitchFamily="18" charset="0"/>
                      </a:rPr>
                      <m:t>≠</m:t>
                    </m:r>
                    <m:r>
                      <a:rPr lang="en-US" altLang="zh-CN" kern="100">
                        <a:latin typeface="Cambria Math" panose="02040503050406030204" pitchFamily="18" charset="0"/>
                        <a:cs typeface="Times New Roman" panose="02020603050405020304" pitchFamily="18" charset="0"/>
                      </a:rPr>
                      <m:t>∅</m:t>
                    </m:r>
                  </m:oMath>
                </a14:m>
                <a:endParaRPr lang="en-US" altLang="zh-CN" kern="100" dirty="0">
                  <a:latin typeface="Cambria Math" panose="02040503050406030204" pitchFamily="18" charset="0"/>
                  <a:cs typeface="Times New Roman" panose="02020603050405020304" pitchFamily="18" charset="0"/>
                </a:endParaRPr>
              </a:p>
              <a:p>
                <a:pPr lvl="0" algn="just">
                  <a:spcAft>
                    <a:spcPts val="0"/>
                  </a:spcAft>
                </a:pPr>
                <a:r>
                  <a:rPr lang="en-US" altLang="zh-CN" kern="100" dirty="0">
                    <a:cs typeface="Times New Roman" panose="02020603050405020304" pitchFamily="18" charset="0"/>
                  </a:rPr>
                  <a:t>2.</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𝐴</m:t>
                    </m:r>
                    <m:r>
                      <a:rPr lang="en-US" altLang="zh-CN" i="1" kern="100">
                        <a:latin typeface="Cambria Math" panose="02040503050406030204" pitchFamily="18" charset="0"/>
                        <a:cs typeface="Times New Roman" panose="02020603050405020304" pitchFamily="18" charset="0"/>
                      </a:rPr>
                      <m:t> </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r>
                      <a:rPr lang="en-US" altLang="zh-CN" i="1" kern="100">
                        <a:latin typeface="Cambria Math" panose="02040503050406030204" pitchFamily="18" charset="0"/>
                        <a:cs typeface="Times New Roman" panose="02020603050405020304" pitchFamily="18" charset="0"/>
                      </a:rPr>
                      <m:t> =</m:t>
                    </m:r>
                    <m:r>
                      <a:rPr lang="en-US" altLang="zh-CN" i="1" kern="100">
                        <a:latin typeface="Cambria Math" panose="02040503050406030204" pitchFamily="18" charset="0"/>
                        <a:cs typeface="Times New Roman" panose="02020603050405020304" pitchFamily="18" charset="0"/>
                      </a:rPr>
                      <m:t>𝑅</m:t>
                    </m:r>
                  </m:oMath>
                </a14:m>
                <a:endParaRPr lang="zh-CN" altLang="zh-CN" kern="100" dirty="0">
                  <a:latin typeface="等线" panose="02010600030101010101" pitchFamily="2" charset="-122"/>
                  <a:cs typeface="Times New Roman" panose="02020603050405020304" pitchFamily="18" charset="0"/>
                </a:endParaRPr>
              </a:p>
              <a:p>
                <a:pPr lvl="0" algn="just">
                  <a:spcAft>
                    <a:spcPts val="0"/>
                  </a:spcAft>
                </a:pPr>
                <a:r>
                  <a:rPr lang="en-US" altLang="zh-CN" kern="100" dirty="0">
                    <a:latin typeface="等线" panose="02010600030101010101" pitchFamily="2" charset="-122"/>
                    <a:cs typeface="Times New Roman" panose="02020603050405020304" pitchFamily="18" charset="0"/>
                  </a:rPr>
                  <a:t>3.</a:t>
                </a:r>
                <a:r>
                  <a:rPr lang="zh-CN" altLang="zh-CN" kern="100" dirty="0">
                    <a:latin typeface="等线" panose="02010600030101010101" pitchFamily="2" charset="-122"/>
                    <a:cs typeface="Times New Roman" panose="02020603050405020304" pitchFamily="18" charset="0"/>
                  </a:rPr>
                  <a:t>由于</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𝐴</m:t>
                    </m:r>
                  </m:oMath>
                </a14:m>
                <a:r>
                  <a:rPr lang="zh-CN" altLang="zh-CN" kern="100" dirty="0">
                    <a:latin typeface="等线" panose="02010600030101010101" pitchFamily="2" charset="-122"/>
                    <a:cs typeface="Times New Roman" panose="02020603050405020304" pitchFamily="18" charset="0"/>
                  </a:rPr>
                  <a:t>中的任何元素都不是</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𝑆</m:t>
                    </m:r>
                  </m:oMath>
                </a14:m>
                <a:r>
                  <a:rPr lang="zh-CN" altLang="zh-CN" kern="100" dirty="0">
                    <a:latin typeface="等线" panose="02010600030101010101" pitchFamily="2" charset="-122"/>
                    <a:cs typeface="Times New Roman" panose="02020603050405020304" pitchFamily="18" charset="0"/>
                  </a:rPr>
                  <a:t>的上界，所以</a:t>
                </a:r>
                <a14:m>
                  <m:oMath xmlns:m="http://schemas.openxmlformats.org/officeDocument/2006/math">
                    <m:r>
                      <a:rPr lang="en-US"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𝑚</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𝐴</m:t>
                    </m:r>
                    <m:r>
                      <a:rPr lang="en-US" altLang="zh-CN" i="1" kern="100">
                        <a:latin typeface="Cambria Math" panose="02040503050406030204" pitchFamily="18" charset="0"/>
                        <a:cs typeface="Times New Roman" panose="02020603050405020304" pitchFamily="18" charset="0"/>
                      </a:rPr>
                      <m:t>, </m:t>
                    </m:r>
                    <m:r>
                      <a:rPr lang="en-US" altLang="zh-CN"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𝑆</m:t>
                    </m:r>
                    <m:r>
                      <a:rPr lang="en-US" altLang="zh-CN" b="0" i="1" kern="100" smtClean="0">
                        <a:latin typeface="Cambria Math" panose="02040503050406030204" pitchFamily="18" charset="0"/>
                        <a:cs typeface="Times New Roman" panose="02020603050405020304" pitchFamily="18" charset="0"/>
                      </a:rPr>
                      <m:t>, </m:t>
                    </m:r>
                    <m:sSub>
                      <m:sSubPr>
                        <m:ctrlPr>
                          <a:rPr lang="en-US" altLang="zh-CN" b="0" i="1" kern="100" smtClean="0">
                            <a:latin typeface="Cambria Math" panose="02040503050406030204" pitchFamily="18" charset="0"/>
                            <a:cs typeface="Times New Roman" panose="02020603050405020304" pitchFamily="18" charset="0"/>
                          </a:rPr>
                        </m:ctrlPr>
                      </m:sSubPr>
                      <m:e>
                        <m:r>
                          <a:rPr lang="en-US" altLang="zh-CN" b="0" i="1" kern="100" smtClean="0">
                            <a:latin typeface="Cambria Math" panose="02040503050406030204" pitchFamily="18" charset="0"/>
                            <a:cs typeface="Times New Roman" panose="02020603050405020304" pitchFamily="18" charset="0"/>
                          </a:rPr>
                          <m:t>𝑥</m:t>
                        </m:r>
                      </m:e>
                      <m:sub>
                        <m:r>
                          <a:rPr lang="en-US" altLang="zh-CN" b="0" i="1" kern="100" smtClean="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&gt;</m:t>
                    </m:r>
                    <m:r>
                      <a:rPr lang="en-US" altLang="zh-CN" i="1" kern="100">
                        <a:latin typeface="Cambria Math" panose="02040503050406030204" pitchFamily="18" charset="0"/>
                        <a:cs typeface="Times New Roman" panose="02020603050405020304" pitchFamily="18" charset="0"/>
                      </a:rPr>
                      <m:t>𝑚</m:t>
                    </m:r>
                    <m:r>
                      <a:rPr lang="en-US" altLang="zh-CN" b="0" i="0" kern="100" smtClean="0">
                        <a:latin typeface="Cambria Math" panose="02040503050406030204" pitchFamily="18" charset="0"/>
                        <a:cs typeface="Times New Roman" panose="02020603050405020304" pitchFamily="18" charset="0"/>
                      </a:rPr>
                      <m:t>;</m:t>
                    </m:r>
                  </m:oMath>
                </a14:m>
                <a:r>
                  <a:rPr lang="zh-CN" altLang="zh-CN" kern="100" dirty="0">
                    <a:latin typeface="等线" panose="02010600030101010101" pitchFamily="2" charset="-122"/>
                    <a:cs typeface="Times New Roman" panose="02020603050405020304" pitchFamily="18" charset="0"/>
                  </a:rPr>
                  <a:t>且因为</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𝐵</m:t>
                    </m:r>
                  </m:oMath>
                </a14:m>
                <a:r>
                  <a:rPr lang="zh-CN" altLang="zh-CN" kern="100" dirty="0">
                    <a:latin typeface="等线" panose="02010600030101010101" pitchFamily="2" charset="-122"/>
                    <a:cs typeface="Times New Roman" panose="02020603050405020304" pitchFamily="18" charset="0"/>
                  </a:rPr>
                  <a:t>中的任何元素都是</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𝑆</m:t>
                    </m:r>
                  </m:oMath>
                </a14:m>
                <a:r>
                  <a:rPr lang="zh-CN" altLang="zh-CN" kern="100" dirty="0">
                    <a:latin typeface="等线" panose="02010600030101010101" pitchFamily="2" charset="-122"/>
                    <a:cs typeface="Times New Roman" panose="02020603050405020304" pitchFamily="18" charset="0"/>
                  </a:rPr>
                  <a:t>的上界，所以</a:t>
                </a:r>
                <a14:m>
                  <m:oMath xmlns:m="http://schemas.openxmlformats.org/officeDocument/2006/math">
                    <m:r>
                      <a:rPr lang="en-US"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𝑛</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𝑛</m:t>
                    </m:r>
                  </m:oMath>
                </a14:m>
                <a:r>
                  <a:rPr lang="en-US" altLang="zh-CN" kern="100" dirty="0">
                    <a:latin typeface="等线" panose="02010600030101010101" pitchFamily="2" charset="-122"/>
                    <a:cs typeface="Times New Roman" panose="02020603050405020304" pitchFamily="18" charset="0"/>
                  </a:rPr>
                  <a:t>.</a:t>
                </a:r>
                <a:endParaRPr lang="zh-CN" altLang="zh-CN" kern="100" dirty="0">
                  <a:latin typeface="等线" panose="02010600030101010101" pitchFamily="2" charset="-122"/>
                  <a:cs typeface="Times New Roman" panose="02020603050405020304" pitchFamily="18" charset="0"/>
                </a:endParaRPr>
              </a:p>
            </p:txBody>
          </p:sp>
        </mc:Choice>
        <mc:Fallback>
          <p:sp>
            <p:nvSpPr>
              <p:cNvPr id="13" name="矩形 12">
                <a:extLst>
                  <a:ext uri="{FF2B5EF4-FFF2-40B4-BE49-F238E27FC236}">
                    <a16:creationId xmlns:a16="http://schemas.microsoft.com/office/drawing/2014/main" id="{805D3699-ED68-4936-9BF0-0B2BEAFC8DA8}"/>
                  </a:ext>
                </a:extLst>
              </p:cNvPr>
              <p:cNvSpPr>
                <a:spLocks noRot="1" noChangeAspect="1" noMove="1" noResize="1" noEditPoints="1" noAdjustHandles="1" noChangeArrowheads="1" noChangeShapeType="1" noTextEdit="1"/>
              </p:cNvSpPr>
              <p:nvPr/>
            </p:nvSpPr>
            <p:spPr>
              <a:xfrm>
                <a:off x="1303867" y="3364239"/>
                <a:ext cx="8970009" cy="1200329"/>
              </a:xfrm>
              <a:prstGeom prst="rect">
                <a:avLst/>
              </a:prstGeom>
              <a:blipFill>
                <a:blip r:embed="rId4"/>
                <a:stretch>
                  <a:fillRect l="-612" t="-3046" r="-544" b="-71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a:extLst>
                  <a:ext uri="{FF2B5EF4-FFF2-40B4-BE49-F238E27FC236}">
                    <a16:creationId xmlns:a16="http://schemas.microsoft.com/office/drawing/2014/main" id="{4C8ECAA0-A496-4EDF-9B15-C8DB7C51ACFC}"/>
                  </a:ext>
                </a:extLst>
              </p:cNvPr>
              <p:cNvSpPr/>
              <p:nvPr/>
            </p:nvSpPr>
            <p:spPr>
              <a:xfrm>
                <a:off x="1303867" y="4483231"/>
                <a:ext cx="8970008" cy="923330"/>
              </a:xfrm>
              <a:prstGeom prst="rect">
                <a:avLst/>
              </a:prstGeom>
            </p:spPr>
            <p:txBody>
              <a:bodyPr wrap="square">
                <a:spAutoFit/>
              </a:bodyPr>
              <a:lstStyle/>
              <a:p>
                <a:pPr algn="just">
                  <a:spcAft>
                    <a:spcPts val="0"/>
                  </a:spcAft>
                </a:pPr>
                <a:r>
                  <a:rPr lang="zh-CN" altLang="zh-CN" kern="100" dirty="0">
                    <a:latin typeface="等线" panose="02010600030101010101" pitchFamily="2" charset="-122"/>
                    <a:cs typeface="Times New Roman" panose="02020603050405020304" pitchFamily="18" charset="0"/>
                  </a:rPr>
                  <a:t>所以一定有</a:t>
                </a:r>
                <a14:m>
                  <m:oMath xmlns:m="http://schemas.openxmlformats.org/officeDocument/2006/math">
                    <m:r>
                      <a:rPr lang="en-US" altLang="zh-CN" b="0" i="1" kern="100" smtClean="0">
                        <a:latin typeface="Cambria Math" panose="02040503050406030204" pitchFamily="18" charset="0"/>
                        <a:cs typeface="Times New Roman" panose="02020603050405020304" pitchFamily="18" charset="0"/>
                      </a:rPr>
                      <m:t>𝑚</m:t>
                    </m:r>
                    <m:r>
                      <a:rPr lang="en-US" altLang="zh-CN" b="0" i="1" kern="100" smtClean="0">
                        <a:latin typeface="Cambria Math" panose="02040503050406030204" pitchFamily="18" charset="0"/>
                        <a:cs typeface="Times New Roman" panose="02020603050405020304" pitchFamily="18" charset="0"/>
                      </a:rPr>
                      <m:t>&lt;</m:t>
                    </m:r>
                    <m:r>
                      <a:rPr lang="en-US" altLang="zh-CN" b="0" i="1" kern="100" smtClean="0">
                        <a:latin typeface="Cambria Math" panose="02040503050406030204" pitchFamily="18" charset="0"/>
                        <a:cs typeface="Times New Roman" panose="02020603050405020304" pitchFamily="18" charset="0"/>
                      </a:rPr>
                      <m:t>𝑛</m:t>
                    </m:r>
                  </m:oMath>
                </a14:m>
                <a:r>
                  <a:rPr lang="zh-CN" altLang="en-US" kern="100" dirty="0">
                    <a:latin typeface="等线" panose="02010600030101010101" pitchFamily="2" charset="-122"/>
                    <a:cs typeface="Times New Roman" panose="02020603050405020304" pitchFamily="18" charset="0"/>
                  </a:rPr>
                  <a:t>，</a:t>
                </a:r>
                <a:r>
                  <a:rPr lang="zh-CN" altLang="zh-CN" kern="100" dirty="0">
                    <a:latin typeface="等线" panose="02010600030101010101" pitchFamily="2" charset="-122"/>
                    <a:cs typeface="Times New Roman" panose="02020603050405020304" pitchFamily="18" charset="0"/>
                  </a:rPr>
                  <a:t>由戴德金原理，要么</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𝐴</m:t>
                    </m:r>
                  </m:oMath>
                </a14:m>
                <a:r>
                  <a:rPr lang="zh-CN" altLang="zh-CN" kern="100" dirty="0">
                    <a:latin typeface="等线" panose="02010600030101010101" pitchFamily="2" charset="-122"/>
                    <a:cs typeface="Times New Roman" panose="02020603050405020304" pitchFamily="18" charset="0"/>
                  </a:rPr>
                  <a:t>中有最大值，要么</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𝐵</m:t>
                    </m:r>
                  </m:oMath>
                </a14:m>
                <a:r>
                  <a:rPr lang="zh-CN" altLang="zh-CN" kern="100" dirty="0">
                    <a:latin typeface="等线" panose="02010600030101010101" pitchFamily="2" charset="-122"/>
                    <a:cs typeface="Times New Roman" panose="02020603050405020304" pitchFamily="18" charset="0"/>
                  </a:rPr>
                  <a:t>中有最小值</a:t>
                </a:r>
              </a:p>
              <a:p>
                <a:pPr algn="just">
                  <a:spcAft>
                    <a:spcPts val="0"/>
                  </a:spcAft>
                </a:pPr>
                <a:r>
                  <a:rPr lang="zh-CN" altLang="zh-CN" kern="100" dirty="0">
                    <a:latin typeface="等线" panose="02010600030101010101" pitchFamily="2" charset="-122"/>
                    <a:cs typeface="Times New Roman" panose="02020603050405020304" pitchFamily="18" charset="0"/>
                  </a:rPr>
                  <a:t>设这个值为</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η</m:t>
                    </m:r>
                  </m:oMath>
                </a14:m>
                <a:r>
                  <a:rPr lang="zh-CN" altLang="zh-CN" kern="100" dirty="0">
                    <a:latin typeface="等线" panose="02010600030101010101" pitchFamily="2" charset="-122"/>
                    <a:cs typeface="Times New Roman" panose="02020603050405020304" pitchFamily="18" charset="0"/>
                  </a:rPr>
                  <a:t>，并且</a:t>
                </a:r>
                <a14:m>
                  <m:oMath xmlns:m="http://schemas.openxmlformats.org/officeDocument/2006/math">
                    <m:r>
                      <a:rPr lang="en-US" altLang="zh-CN" kern="100">
                        <a:latin typeface="Cambria Math" panose="02040503050406030204" pitchFamily="18" charset="0"/>
                        <a:cs typeface="Times New Roman" panose="02020603050405020304" pitchFamily="18" charset="0"/>
                      </a:rPr>
                      <m:t>∀</m:t>
                    </m:r>
                    <m:r>
                      <a:rPr lang="en-US" altLang="zh-CN" b="0" i="1" kern="100" smtClean="0">
                        <a:latin typeface="Cambria Math" panose="02040503050406030204" pitchFamily="18" charset="0"/>
                        <a:cs typeface="Times New Roman" panose="02020603050405020304" pitchFamily="18" charset="0"/>
                      </a:rPr>
                      <m:t>𝑚</m:t>
                    </m:r>
                    <m:r>
                      <a:rPr lang="en-US" altLang="zh-CN" i="1" kern="100">
                        <a:latin typeface="Cambria Math" panose="02040503050406030204" pitchFamily="18" charset="0"/>
                        <a:cs typeface="Times New Roman" panose="02020603050405020304" pitchFamily="18" charset="0"/>
                      </a:rPr>
                      <m:t> </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𝐴</m:t>
                    </m:r>
                    <m:r>
                      <a:rPr lang="en-US" altLang="zh-CN" i="1" kern="100">
                        <a:latin typeface="Cambria Math" panose="02040503050406030204" pitchFamily="18" charset="0"/>
                        <a:cs typeface="Times New Roman" panose="02020603050405020304" pitchFamily="18" charset="0"/>
                      </a:rPr>
                      <m:t>, </m:t>
                    </m:r>
                    <m:r>
                      <a:rPr lang="en-US" altLang="zh-CN" b="0" i="1" kern="100" smtClean="0">
                        <a:latin typeface="Cambria Math" panose="02040503050406030204" pitchFamily="18" charset="0"/>
                        <a:cs typeface="Times New Roman" panose="02020603050405020304" pitchFamily="18" charset="0"/>
                      </a:rPr>
                      <m:t>𝑛</m:t>
                    </m:r>
                    <m:r>
                      <a:rPr lang="en-US" altLang="zh-CN" i="1" kern="100">
                        <a:latin typeface="Cambria Math" panose="02040503050406030204" pitchFamily="18" charset="0"/>
                        <a:cs typeface="Times New Roman" panose="02020603050405020304" pitchFamily="18" charset="0"/>
                      </a:rPr>
                      <m:t> </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r>
                      <a:rPr lang="en-US" altLang="zh-CN" i="1" kern="100">
                        <a:latin typeface="Cambria Math" panose="02040503050406030204" pitchFamily="18" charset="0"/>
                        <a:cs typeface="Times New Roman" panose="02020603050405020304" pitchFamily="18" charset="0"/>
                      </a:rPr>
                      <m:t>, </m:t>
                    </m:r>
                    <m:r>
                      <a:rPr lang="en-US" altLang="zh-CN" b="0" i="1" kern="100" smtClean="0">
                        <a:latin typeface="Cambria Math" panose="02040503050406030204" pitchFamily="18" charset="0"/>
                        <a:cs typeface="Times New Roman" panose="02020603050405020304" pitchFamily="18" charset="0"/>
                      </a:rPr>
                      <m:t>𝑚</m:t>
                    </m:r>
                    <m:r>
                      <a:rPr lang="en-US" altLang="zh-CN" i="1" kern="100">
                        <a:latin typeface="Cambria Math" panose="02040503050406030204" pitchFamily="18" charset="0"/>
                        <a:cs typeface="Times New Roman" panose="02020603050405020304" pitchFamily="18" charset="0"/>
                      </a:rPr>
                      <m:t> </m:t>
                    </m:r>
                    <m:r>
                      <a:rPr lang="zh-CN" altLang="zh-CN" kern="100">
                        <a:latin typeface="Cambria Math" panose="02040503050406030204" pitchFamily="18" charset="0"/>
                        <a:cs typeface="Times New Roman" panose="02020603050405020304" pitchFamily="18" charset="0"/>
                      </a:rPr>
                      <m:t>≤</m:t>
                    </m:r>
                    <m:r>
                      <m:rPr>
                        <m:sty m:val="p"/>
                      </m:rPr>
                      <a:rPr lang="en-US" altLang="zh-CN" kern="100">
                        <a:latin typeface="Cambria Math" panose="02040503050406030204" pitchFamily="18" charset="0"/>
                        <a:cs typeface="Times New Roman" panose="02020603050405020304" pitchFamily="18" charset="0"/>
                      </a:rPr>
                      <m:t>η</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𝑛</m:t>
                    </m:r>
                  </m:oMath>
                </a14:m>
                <a:r>
                  <a:rPr lang="zh-CN" altLang="zh-CN" kern="100" dirty="0">
                    <a:latin typeface="等线" panose="02010600030101010101" pitchFamily="2" charset="-122"/>
                    <a:cs typeface="Times New Roman" panose="02020603050405020304" pitchFamily="18" charset="0"/>
                  </a:rPr>
                  <a:t>成立</a:t>
                </a:r>
              </a:p>
              <a:p>
                <a:pPr algn="just">
                  <a:spcAft>
                    <a:spcPts val="0"/>
                  </a:spcAft>
                </a:pPr>
                <a:r>
                  <a:rPr lang="zh-CN" altLang="zh-CN" kern="100" dirty="0">
                    <a:latin typeface="等线" panose="02010600030101010101" pitchFamily="2" charset="-122"/>
                    <a:cs typeface="Times New Roman" panose="02020603050405020304" pitchFamily="18" charset="0"/>
                  </a:rPr>
                  <a:t>假设</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η</m:t>
                    </m:r>
                  </m:oMath>
                </a14:m>
                <a:r>
                  <a:rPr lang="zh-CN" altLang="zh-CN" kern="100" dirty="0">
                    <a:latin typeface="等线" panose="02010600030101010101" pitchFamily="2" charset="-122"/>
                    <a:cs typeface="Times New Roman" panose="02020603050405020304" pitchFamily="18" charset="0"/>
                  </a:rPr>
                  <a:t>是</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𝐴</m:t>
                    </m:r>
                  </m:oMath>
                </a14:m>
                <a:r>
                  <a:rPr lang="zh-CN" altLang="zh-CN" kern="100" dirty="0">
                    <a:latin typeface="等线" panose="02010600030101010101" pitchFamily="2" charset="-122"/>
                    <a:cs typeface="Times New Roman" panose="02020603050405020304" pitchFamily="18" charset="0"/>
                  </a:rPr>
                  <a:t>中的最大值，即</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η</m:t>
                    </m:r>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𝐴</m:t>
                    </m:r>
                  </m:oMath>
                </a14:m>
                <a:r>
                  <a:rPr lang="zh-CN" altLang="zh-CN" kern="100" dirty="0">
                    <a:latin typeface="等线" panose="02010600030101010101" pitchFamily="2" charset="-122"/>
                    <a:cs typeface="Times New Roman" panose="02020603050405020304" pitchFamily="18" charset="0"/>
                  </a:rPr>
                  <a:t>，那么，</a:t>
                </a:r>
                <a14:m>
                  <m:oMath xmlns:m="http://schemas.openxmlformats.org/officeDocument/2006/math">
                    <m:r>
                      <a:rPr lang="en-US" altLang="zh-CN"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𝑆</m:t>
                    </m:r>
                    <m:r>
                      <a:rPr lang="en-US" altLang="zh-CN" i="1" kern="100">
                        <a:latin typeface="Cambria Math" panose="02040503050406030204" pitchFamily="18" charset="0"/>
                        <a:cs typeface="Times New Roman" panose="02020603050405020304" pitchFamily="18" charset="0"/>
                      </a:rPr>
                      <m:t>,</m:t>
                    </m:r>
                    <m:r>
                      <m:rPr>
                        <m:sty m:val="p"/>
                      </m:rPr>
                      <a:rPr lang="en-US" altLang="zh-CN" kern="100">
                        <a:latin typeface="Cambria Math" panose="02040503050406030204" pitchFamily="18" charset="0"/>
                        <a:cs typeface="Times New Roman" panose="02020603050405020304" pitchFamily="18" charset="0"/>
                      </a:rPr>
                      <m:t>η</m:t>
                    </m:r>
                    <m:r>
                      <a:rPr lang="en-US" altLang="zh-CN" i="1" kern="100">
                        <a:latin typeface="Cambria Math" panose="02040503050406030204" pitchFamily="18" charset="0"/>
                        <a:cs typeface="Times New Roman" panose="02020603050405020304" pitchFamily="18" charset="0"/>
                      </a:rPr>
                      <m:t>&lt;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oMath>
                </a14:m>
                <a:endParaRPr lang="zh-CN" altLang="zh-CN" kern="100" dirty="0">
                  <a:latin typeface="等线" panose="02010600030101010101" pitchFamily="2" charset="-122"/>
                  <a:cs typeface="Times New Roman" panose="02020603050405020304" pitchFamily="18" charset="0"/>
                </a:endParaRPr>
              </a:p>
            </p:txBody>
          </p:sp>
        </mc:Choice>
        <mc:Fallback>
          <p:sp>
            <p:nvSpPr>
              <p:cNvPr id="14" name="矩形 13">
                <a:extLst>
                  <a:ext uri="{FF2B5EF4-FFF2-40B4-BE49-F238E27FC236}">
                    <a16:creationId xmlns:a16="http://schemas.microsoft.com/office/drawing/2014/main" id="{4C8ECAA0-A496-4EDF-9B15-C8DB7C51ACFC}"/>
                  </a:ext>
                </a:extLst>
              </p:cNvPr>
              <p:cNvSpPr>
                <a:spLocks noRot="1" noChangeAspect="1" noMove="1" noResize="1" noEditPoints="1" noAdjustHandles="1" noChangeArrowheads="1" noChangeShapeType="1" noTextEdit="1"/>
              </p:cNvSpPr>
              <p:nvPr/>
            </p:nvSpPr>
            <p:spPr>
              <a:xfrm>
                <a:off x="1303867" y="4483231"/>
                <a:ext cx="8970008" cy="923330"/>
              </a:xfrm>
              <a:prstGeom prst="rect">
                <a:avLst/>
              </a:prstGeom>
              <a:blipFill>
                <a:blip r:embed="rId5"/>
                <a:stretch>
                  <a:fillRect l="-612" t="-3289"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16D14A3E-D599-4D37-B789-4B211E8EC131}"/>
                  </a:ext>
                </a:extLst>
              </p:cNvPr>
              <p:cNvSpPr/>
              <p:nvPr/>
            </p:nvSpPr>
            <p:spPr>
              <a:xfrm>
                <a:off x="1303866" y="5367975"/>
                <a:ext cx="8827608" cy="475195"/>
              </a:xfrm>
              <a:prstGeom prst="rect">
                <a:avLst/>
              </a:prstGeom>
            </p:spPr>
            <p:txBody>
              <a:bodyPr wrap="square">
                <a:spAutoFit/>
              </a:bodyPr>
              <a:lstStyle/>
              <a:p>
                <a:pPr algn="just">
                  <a:spcAft>
                    <a:spcPts val="0"/>
                  </a:spcAft>
                </a:pPr>
                <a:r>
                  <a:rPr lang="zh-CN" altLang="zh-CN" kern="100" dirty="0">
                    <a:latin typeface="等线" panose="02010600030101010101" pitchFamily="2" charset="-122"/>
                    <a:cs typeface="Times New Roman" panose="02020603050405020304" pitchFamily="18" charset="0"/>
                  </a:rPr>
                  <a:t>又因为</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η</m:t>
                    </m:r>
                    <m:r>
                      <a:rPr lang="en-US" altLang="zh-CN" i="1" kern="100">
                        <a:latin typeface="Cambria Math" panose="02040503050406030204" pitchFamily="18" charset="0"/>
                        <a:cs typeface="Times New Roman" panose="02020603050405020304" pitchFamily="18" charset="0"/>
                      </a:rPr>
                      <m:t>&lt;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kern="100">
                            <a:latin typeface="Cambria Math" panose="02040503050406030204" pitchFamily="18" charset="0"/>
                            <a:cs typeface="Times New Roman" panose="02020603050405020304" pitchFamily="18" charset="0"/>
                          </a:rPr>
                          <m:t>η</m:t>
                        </m:r>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oMath>
                </a14:m>
                <a:r>
                  <a:rPr lang="zh-CN" altLang="zh-CN" kern="100" dirty="0">
                    <a:latin typeface="等线" panose="02010600030101010101" pitchFamily="2" charset="-122"/>
                    <a:cs typeface="Times New Roman" panose="02020603050405020304" pitchFamily="18" charset="0"/>
                  </a:rPr>
                  <a:t>，所以</a:t>
                </a:r>
                <a14:m>
                  <m:oMath xmlns:m="http://schemas.openxmlformats.org/officeDocument/2006/math">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kern="100">
                            <a:latin typeface="Cambria Math" panose="02040503050406030204" pitchFamily="18" charset="0"/>
                            <a:cs typeface="Times New Roman" panose="02020603050405020304" pitchFamily="18" charset="0"/>
                          </a:rPr>
                          <m:t>η</m:t>
                        </m:r>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r>
                      <a:rPr lang="zh-CN" altLang="zh-CN"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oMath>
                </a14:m>
                <a:r>
                  <a:rPr lang="zh-CN" altLang="en-US" kern="100" dirty="0">
                    <a:latin typeface="等线" panose="02010600030101010101" pitchFamily="2" charset="-122"/>
                    <a:cs typeface="Times New Roman" panose="02020603050405020304" pitchFamily="18" charset="0"/>
                  </a:rPr>
                  <a:t>，</a:t>
                </a:r>
                <a:r>
                  <a:rPr lang="zh-CN" altLang="zh-CN" kern="100" dirty="0">
                    <a:latin typeface="等线" panose="02010600030101010101" pitchFamily="2" charset="-122"/>
                    <a:cs typeface="Times New Roman" panose="02020603050405020304" pitchFamily="18" charset="0"/>
                  </a:rPr>
                  <a:t>但是</a:t>
                </a:r>
                <a14:m>
                  <m:oMath xmlns:m="http://schemas.openxmlformats.org/officeDocument/2006/math">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kern="100">
                            <a:latin typeface="Cambria Math" panose="02040503050406030204" pitchFamily="18" charset="0"/>
                            <a:cs typeface="Times New Roman" panose="02020603050405020304" pitchFamily="18" charset="0"/>
                          </a:rPr>
                          <m:t>η</m:t>
                        </m:r>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r>
                      <a:rPr lang="en-US" altLang="zh-CN" i="1" kern="100">
                        <a:latin typeface="Cambria Math" panose="02040503050406030204" pitchFamily="18" charset="0"/>
                        <a:cs typeface="Times New Roman" panose="02020603050405020304" pitchFamily="18" charset="0"/>
                      </a:rPr>
                      <m:t>&lt;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𝑥</m:t>
                        </m:r>
                      </m:e>
                      <m:sub>
                        <m:r>
                          <a:rPr lang="en-US" altLang="zh-CN" i="1" kern="100">
                            <a:latin typeface="Cambria Math" panose="02040503050406030204" pitchFamily="18" charset="0"/>
                            <a:cs typeface="Times New Roman" panose="02020603050405020304" pitchFamily="18" charset="0"/>
                          </a:rPr>
                          <m:t>0</m:t>
                        </m:r>
                      </m:sub>
                    </m:sSub>
                  </m:oMath>
                </a14:m>
                <a:r>
                  <a:rPr lang="zh-CN" altLang="zh-CN" kern="100" dirty="0">
                    <a:latin typeface="等线" panose="02010600030101010101" pitchFamily="2" charset="-122"/>
                    <a:cs typeface="Times New Roman" panose="02020603050405020304" pitchFamily="18" charset="0"/>
                  </a:rPr>
                  <a:t>与</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𝐵</m:t>
                    </m:r>
                  </m:oMath>
                </a14:m>
                <a:r>
                  <a:rPr lang="zh-CN" altLang="zh-CN" kern="100" dirty="0">
                    <a:latin typeface="等线" panose="02010600030101010101" pitchFamily="2" charset="-122"/>
                    <a:cs typeface="Times New Roman" panose="02020603050405020304" pitchFamily="18" charset="0"/>
                  </a:rPr>
                  <a:t>中任何元素都是</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𝑆</m:t>
                    </m:r>
                  </m:oMath>
                </a14:m>
                <a:r>
                  <a:rPr lang="zh-CN" altLang="zh-CN" kern="100" dirty="0">
                    <a:latin typeface="等线" panose="02010600030101010101" pitchFamily="2" charset="-122"/>
                    <a:cs typeface="Times New Roman" panose="02020603050405020304" pitchFamily="18" charset="0"/>
                  </a:rPr>
                  <a:t>的上界矛盾</a:t>
                </a:r>
              </a:p>
            </p:txBody>
          </p:sp>
        </mc:Choice>
        <mc:Fallback xmlns="">
          <p:sp>
            <p:nvSpPr>
              <p:cNvPr id="16" name="矩形 15">
                <a:extLst>
                  <a:ext uri="{FF2B5EF4-FFF2-40B4-BE49-F238E27FC236}">
                    <a16:creationId xmlns:a16="http://schemas.microsoft.com/office/drawing/2014/main" id="{16D14A3E-D599-4D37-B789-4B211E8EC131}"/>
                  </a:ext>
                </a:extLst>
              </p:cNvPr>
              <p:cNvSpPr>
                <a:spLocks noRot="1" noChangeAspect="1" noMove="1" noResize="1" noEditPoints="1" noAdjustHandles="1" noChangeArrowheads="1" noChangeShapeType="1" noTextEdit="1"/>
              </p:cNvSpPr>
              <p:nvPr/>
            </p:nvSpPr>
            <p:spPr>
              <a:xfrm>
                <a:off x="1303866" y="5367975"/>
                <a:ext cx="8827608" cy="475195"/>
              </a:xfrm>
              <a:prstGeom prst="rect">
                <a:avLst/>
              </a:prstGeom>
              <a:blipFill>
                <a:blip r:embed="rId6"/>
                <a:stretch>
                  <a:fillRect l="-622"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0D12ED22-7E8F-450F-9E93-BE2EE822DFD8}"/>
                  </a:ext>
                </a:extLst>
              </p:cNvPr>
              <p:cNvSpPr/>
              <p:nvPr/>
            </p:nvSpPr>
            <p:spPr>
              <a:xfrm>
                <a:off x="1303866" y="5746801"/>
                <a:ext cx="3826176" cy="369332"/>
              </a:xfrm>
              <a:prstGeom prst="rect">
                <a:avLst/>
              </a:prstGeom>
            </p:spPr>
            <p:txBody>
              <a:bodyPr wrap="none">
                <a:spAutoFit/>
              </a:bodyPr>
              <a:lstStyle/>
              <a:p>
                <a:pPr algn="just">
                  <a:spcAft>
                    <a:spcPts val="0"/>
                  </a:spcAft>
                </a:pPr>
                <a:r>
                  <a:rPr lang="zh-CN" altLang="zh-CN" kern="100" dirty="0">
                    <a:latin typeface="等线" panose="02010600030101010101" pitchFamily="2" charset="-122"/>
                    <a:cs typeface="Times New Roman" panose="02020603050405020304" pitchFamily="18" charset="0"/>
                  </a:rPr>
                  <a:t>所以</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η</m:t>
                    </m:r>
                  </m:oMath>
                </a14:m>
                <a:r>
                  <a:rPr lang="zh-CN" altLang="zh-CN" kern="100" dirty="0">
                    <a:latin typeface="等线" panose="02010600030101010101" pitchFamily="2" charset="-122"/>
                    <a:cs typeface="Times New Roman" panose="02020603050405020304" pitchFamily="18" charset="0"/>
                  </a:rPr>
                  <a:t>是</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𝐵</m:t>
                    </m:r>
                  </m:oMath>
                </a14:m>
                <a:r>
                  <a:rPr lang="zh-CN" altLang="zh-CN" kern="100" dirty="0">
                    <a:latin typeface="等线" panose="02010600030101010101" pitchFamily="2" charset="-122"/>
                    <a:cs typeface="Times New Roman" panose="02020603050405020304" pitchFamily="18" charset="0"/>
                  </a:rPr>
                  <a:t>中的最小值，即</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𝑆</m:t>
                    </m:r>
                  </m:oMath>
                </a14:m>
                <a:r>
                  <a:rPr lang="zh-CN" altLang="zh-CN" kern="100" dirty="0">
                    <a:latin typeface="等线" panose="02010600030101010101" pitchFamily="2" charset="-122"/>
                    <a:cs typeface="Times New Roman" panose="02020603050405020304" pitchFamily="18" charset="0"/>
                  </a:rPr>
                  <a:t>有上确界</a:t>
                </a:r>
              </a:p>
            </p:txBody>
          </p:sp>
        </mc:Choice>
        <mc:Fallback xmlns="">
          <p:sp>
            <p:nvSpPr>
              <p:cNvPr id="17" name="矩形 16">
                <a:extLst>
                  <a:ext uri="{FF2B5EF4-FFF2-40B4-BE49-F238E27FC236}">
                    <a16:creationId xmlns:a16="http://schemas.microsoft.com/office/drawing/2014/main" id="{0D12ED22-7E8F-450F-9E93-BE2EE822DFD8}"/>
                  </a:ext>
                </a:extLst>
              </p:cNvPr>
              <p:cNvSpPr>
                <a:spLocks noRot="1" noChangeAspect="1" noMove="1" noResize="1" noEditPoints="1" noAdjustHandles="1" noChangeArrowheads="1" noChangeShapeType="1" noTextEdit="1"/>
              </p:cNvSpPr>
              <p:nvPr/>
            </p:nvSpPr>
            <p:spPr>
              <a:xfrm>
                <a:off x="1303866" y="5746801"/>
                <a:ext cx="3826176" cy="369332"/>
              </a:xfrm>
              <a:prstGeom prst="rect">
                <a:avLst/>
              </a:prstGeom>
              <a:blipFill>
                <a:blip r:embed="rId7"/>
                <a:stretch>
                  <a:fillRect l="-1433" t="-10000" r="-796" b="-26667"/>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47E1507C-1125-4B15-910B-81B29811C525}"/>
              </a:ext>
            </a:extLst>
          </p:cNvPr>
          <p:cNvSpPr txBox="1"/>
          <p:nvPr/>
        </p:nvSpPr>
        <p:spPr>
          <a:xfrm>
            <a:off x="4483224" y="6021886"/>
            <a:ext cx="7332956" cy="523220"/>
          </a:xfrm>
          <a:prstGeom prst="rect">
            <a:avLst/>
          </a:prstGeom>
          <a:noFill/>
        </p:spPr>
        <p:txBody>
          <a:bodyPr wrap="square" rtlCol="0">
            <a:spAutoFit/>
          </a:bodyPr>
          <a:lstStyle/>
          <a:p>
            <a:r>
              <a:rPr lang="zh-CN" altLang="en-US" sz="2800" dirty="0">
                <a:solidFill>
                  <a:srgbClr val="FF0000"/>
                </a:solidFill>
              </a:rPr>
              <a:t>所以确界定理是实数的完备性的一种等价形式</a:t>
            </a:r>
          </a:p>
        </p:txBody>
      </p:sp>
    </p:spTree>
    <p:extLst>
      <p:ext uri="{BB962C8B-B14F-4D97-AF65-F5344CB8AC3E}">
        <p14:creationId xmlns:p14="http://schemas.microsoft.com/office/powerpoint/2010/main" val="2743242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4"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A95BF323-E009-4ABA-A184-657DD5680807}"/>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B9CBA938-2876-468F-BFCB-373CBA1561A2}"/>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4" name="图片 3">
            <a:extLst>
              <a:ext uri="{FF2B5EF4-FFF2-40B4-BE49-F238E27FC236}">
                <a16:creationId xmlns:a16="http://schemas.microsoft.com/office/drawing/2014/main" id="{8281DAAF-5F2C-4324-A5E4-04D8573CE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75ED2578-2BEE-4E85-86F9-921A1349BD59}"/>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6" name="文本框 5">
            <a:extLst>
              <a:ext uri="{FF2B5EF4-FFF2-40B4-BE49-F238E27FC236}">
                <a16:creationId xmlns:a16="http://schemas.microsoft.com/office/drawing/2014/main" id="{469B8788-E9DC-4BF6-B4D4-808F0C085CCB}"/>
              </a:ext>
            </a:extLst>
          </p:cNvPr>
          <p:cNvSpPr txBox="1"/>
          <p:nvPr/>
        </p:nvSpPr>
        <p:spPr>
          <a:xfrm>
            <a:off x="772355" y="1432154"/>
            <a:ext cx="4465468" cy="769441"/>
          </a:xfrm>
          <a:prstGeom prst="rect">
            <a:avLst/>
          </a:prstGeom>
          <a:noFill/>
        </p:spPr>
        <p:txBody>
          <a:bodyPr wrap="square" rtlCol="0">
            <a:spAutoFit/>
          </a:bodyPr>
          <a:lstStyle/>
          <a:p>
            <a:r>
              <a:rPr lang="zh-CN" altLang="en-US" sz="4400" dirty="0"/>
              <a:t>单调有界定理</a:t>
            </a:r>
          </a:p>
        </p:txBody>
      </p:sp>
      <p:sp>
        <p:nvSpPr>
          <p:cNvPr id="7" name="文本框 6">
            <a:extLst>
              <a:ext uri="{FF2B5EF4-FFF2-40B4-BE49-F238E27FC236}">
                <a16:creationId xmlns:a16="http://schemas.microsoft.com/office/drawing/2014/main" id="{16695448-9674-4F64-A9F4-47B301A3A0CE}"/>
              </a:ext>
            </a:extLst>
          </p:cNvPr>
          <p:cNvSpPr txBox="1"/>
          <p:nvPr/>
        </p:nvSpPr>
        <p:spPr>
          <a:xfrm>
            <a:off x="1003176" y="2264344"/>
            <a:ext cx="9321554" cy="461665"/>
          </a:xfrm>
          <a:prstGeom prst="rect">
            <a:avLst/>
          </a:prstGeom>
          <a:noFill/>
        </p:spPr>
        <p:txBody>
          <a:bodyPr wrap="square" rtlCol="0">
            <a:spAutoFit/>
          </a:bodyPr>
          <a:lstStyle/>
          <a:p>
            <a:r>
              <a:rPr lang="zh-CN" altLang="en-US" sz="2400" dirty="0">
                <a:solidFill>
                  <a:srgbClr val="FF0000"/>
                </a:solidFill>
              </a:rPr>
              <a:t>实数数列单调递增有上界</a:t>
            </a:r>
            <a:r>
              <a:rPr lang="en-US" altLang="zh-CN" sz="2400" dirty="0">
                <a:solidFill>
                  <a:srgbClr val="FF0000"/>
                </a:solidFill>
              </a:rPr>
              <a:t>(</a:t>
            </a:r>
            <a:r>
              <a:rPr lang="zh-CN" altLang="en-US" sz="2400" dirty="0">
                <a:solidFill>
                  <a:srgbClr val="FF0000"/>
                </a:solidFill>
              </a:rPr>
              <a:t>或单调递减有下界</a:t>
            </a:r>
            <a:r>
              <a:rPr lang="en-US" altLang="zh-CN" sz="2400" dirty="0">
                <a:solidFill>
                  <a:srgbClr val="FF0000"/>
                </a:solidFill>
              </a:rPr>
              <a:t>)</a:t>
            </a:r>
            <a:r>
              <a:rPr lang="zh-CN" altLang="en-US" sz="2400" dirty="0">
                <a:solidFill>
                  <a:srgbClr val="FF0000"/>
                </a:solidFill>
              </a:rPr>
              <a:t>时，该数列极限必存在</a:t>
            </a:r>
            <a:r>
              <a:rPr lang="en-US" altLang="zh-CN" sz="2400" dirty="0">
                <a:solidFill>
                  <a:srgbClr val="FF0000"/>
                </a:solidFill>
              </a:rPr>
              <a:t>.</a:t>
            </a:r>
            <a:endParaRPr lang="zh-CN" altLang="en-US" sz="2400" dirty="0">
              <a:solidFill>
                <a:srgbClr val="FF0000"/>
              </a:solidFill>
            </a:endParaRPr>
          </a:p>
        </p:txBody>
      </p:sp>
      <p:sp>
        <p:nvSpPr>
          <p:cNvPr id="9" name="文本框 8">
            <a:extLst>
              <a:ext uri="{FF2B5EF4-FFF2-40B4-BE49-F238E27FC236}">
                <a16:creationId xmlns:a16="http://schemas.microsoft.com/office/drawing/2014/main" id="{9767A3C2-1390-4BED-A1D1-376D50621F04}"/>
              </a:ext>
            </a:extLst>
          </p:cNvPr>
          <p:cNvSpPr txBox="1"/>
          <p:nvPr/>
        </p:nvSpPr>
        <p:spPr>
          <a:xfrm>
            <a:off x="1047564" y="5226463"/>
            <a:ext cx="8362765" cy="1138773"/>
          </a:xfrm>
          <a:prstGeom prst="rect">
            <a:avLst/>
          </a:prstGeom>
          <a:noFill/>
        </p:spPr>
        <p:txBody>
          <a:bodyPr wrap="square" rtlCol="0">
            <a:spAutoFit/>
          </a:bodyPr>
          <a:lstStyle/>
          <a:p>
            <a:r>
              <a:rPr lang="zh-CN" altLang="en-US" sz="2000" dirty="0"/>
              <a:t>单调有界定理可以由确界定理导出，而确界定理也能由单调有界定理导出（这里不做证明），确界定理又是实数的完备性的一种形式</a:t>
            </a:r>
            <a:endParaRPr lang="en-US" altLang="zh-CN" sz="2000" dirty="0"/>
          </a:p>
          <a:p>
            <a:r>
              <a:rPr lang="zh-CN" altLang="en-US" sz="2800" dirty="0">
                <a:solidFill>
                  <a:srgbClr val="FF0000"/>
                </a:solidFill>
              </a:rPr>
              <a:t>所以单调有界定理也是实数的完备性的一种等价形式</a:t>
            </a:r>
            <a:endParaRPr lang="en-US" altLang="zh-CN" sz="2800" dirty="0">
              <a:solidFill>
                <a:srgbClr val="FF0000"/>
              </a:solidFill>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4DC8D0E9-4D7D-4123-97A5-E23D797D2736}"/>
                  </a:ext>
                </a:extLst>
              </p:cNvPr>
              <p:cNvSpPr txBox="1"/>
              <p:nvPr/>
            </p:nvSpPr>
            <p:spPr>
              <a:xfrm>
                <a:off x="1003176" y="2855871"/>
                <a:ext cx="9117367" cy="1938992"/>
              </a:xfrm>
              <a:prstGeom prst="rect">
                <a:avLst/>
              </a:prstGeom>
              <a:noFill/>
            </p:spPr>
            <p:txBody>
              <a:bodyPr wrap="square" rtlCol="0">
                <a:spAutoFit/>
              </a:bodyPr>
              <a:lstStyle/>
              <a:p>
                <a:r>
                  <a:rPr lang="zh-CN" altLang="en-US" sz="2400" dirty="0"/>
                  <a:t>不妨设</a:t>
                </a:r>
                <a14:m>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e>
                    </m:d>
                  </m:oMath>
                </a14:m>
                <a:r>
                  <a:rPr lang="zh-CN" altLang="en-US" sz="2400" dirty="0"/>
                  <a:t>为有上界的递增数列</a:t>
                </a:r>
                <a:endParaRPr lang="en-US" altLang="zh-CN" sz="2400" dirty="0"/>
              </a:p>
              <a:p>
                <a:r>
                  <a:rPr lang="zh-CN" altLang="en-US" sz="2400" dirty="0"/>
                  <a:t>由确界定理，数列</a:t>
                </a:r>
                <a14:m>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e>
                    </m:d>
                  </m:oMath>
                </a14:m>
                <a:r>
                  <a:rPr lang="zh-CN" altLang="en-US" sz="2400" dirty="0"/>
                  <a:t>有上确界，记</a:t>
                </a:r>
                <a:r>
                  <a:rPr lang="en-US" altLang="zh-CN" sz="2400" dirty="0"/>
                  <a:t>sup</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oMath>
                </a14:m>
                <a:r>
                  <a:rPr lang="zh-CN" altLang="en-US" sz="2400" dirty="0"/>
                  <a:t>，则</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oMath>
                </a14:m>
                <a:r>
                  <a:rPr lang="zh-CN" altLang="en-US" sz="2400" dirty="0"/>
                  <a:t>恒成立</a:t>
                </a:r>
                <a:endParaRPr lang="en-US" altLang="zh-CN" sz="2400" dirty="0"/>
              </a:p>
              <a:p>
                <a:r>
                  <a:rPr lang="zh-CN" altLang="en-US" sz="2400" dirty="0"/>
                  <a:t>由于</a:t>
                </a:r>
                <a14:m>
                  <m:oMath xmlns:m="http://schemas.openxmlformats.org/officeDocument/2006/math">
                    <m:r>
                      <a:rPr lang="en-US" altLang="zh-CN" sz="2400" b="0" i="1" smtClean="0">
                        <a:latin typeface="Cambria Math" panose="02040503050406030204" pitchFamily="18" charset="0"/>
                      </a:rPr>
                      <m:t>𝑀</m:t>
                    </m:r>
                  </m:oMath>
                </a14:m>
                <a:r>
                  <a:rPr lang="zh-CN" altLang="en-US" sz="2400" dirty="0"/>
                  <a:t>是上确界，所以</a:t>
                </a:r>
                <a14:m>
                  <m:oMath xmlns:m="http://schemas.openxmlformats.org/officeDocument/2006/math">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𝜀</m:t>
                    </m:r>
                    <m:r>
                      <a:rPr lang="en-US" altLang="zh-CN" sz="2400" b="0" i="1" smtClean="0">
                        <a:latin typeface="Cambria Math" panose="02040503050406030204" pitchFamily="18" charset="0"/>
                      </a:rPr>
                      <m:t>&gt;0,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𝑛</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&gt;0</m:t>
                    </m:r>
                  </m:oMath>
                </a14:m>
                <a:r>
                  <a:rPr lang="zh-CN" altLang="en-US" sz="2400" dirty="0"/>
                  <a:t>使得</a:t>
                </a:r>
                <a14:m>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b="0" i="1" dirty="0" smtClean="0">
                            <a:latin typeface="Cambria Math" panose="02040503050406030204" pitchFamily="18" charset="0"/>
                          </a:rPr>
                          <m:t>𝑛</m:t>
                        </m:r>
                      </m:sub>
                    </m:sSub>
                    <m:r>
                      <a:rPr lang="en-US" altLang="zh-CN" sz="2400" b="0" i="1" dirty="0" smtClean="0">
                        <a:latin typeface="Cambria Math" panose="02040503050406030204" pitchFamily="18" charset="0"/>
                      </a:rPr>
                      <m:t>&gt;</m:t>
                    </m:r>
                    <m:r>
                      <a:rPr lang="en-US" altLang="zh-CN" sz="2400" b="0" i="1" dirty="0" smtClean="0">
                        <a:latin typeface="Cambria Math" panose="02040503050406030204" pitchFamily="18" charset="0"/>
                      </a:rPr>
                      <m:t>𝑀</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𝜀</m:t>
                    </m:r>
                  </m:oMath>
                </a14:m>
                <a:endParaRPr lang="en-US" altLang="zh-CN" sz="2400" dirty="0"/>
              </a:p>
              <a:p>
                <a:r>
                  <a:rPr lang="zh-CN" altLang="en-US" sz="2400" dirty="0"/>
                  <a:t>又</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𝑀</m:t>
                    </m:r>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𝑀</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𝜀</m:t>
                    </m:r>
                    <m:r>
                      <a:rPr lang="zh-CN" altLang="en-US" sz="2400" i="1">
                        <a:latin typeface="Cambria Math" panose="02040503050406030204" pitchFamily="18" charset="0"/>
                      </a:rPr>
                      <m:t>，</m:t>
                    </m:r>
                  </m:oMath>
                </a14:m>
                <a:r>
                  <a:rPr lang="zh-CN" altLang="en-US" sz="2400" dirty="0"/>
                  <a:t>所以</a:t>
                </a:r>
                <a14:m>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𝜀</m:t>
                    </m:r>
                    <m:r>
                      <a:rPr lang="zh-CN" altLang="en-US" sz="2400" i="1">
                        <a:latin typeface="Cambria Math" panose="02040503050406030204" pitchFamily="18" charset="0"/>
                      </a:rPr>
                      <m:t>，</m:t>
                    </m:r>
                  </m:oMath>
                </a14:m>
                <a:r>
                  <a:rPr lang="zh-CN" altLang="en-US" sz="2400" dirty="0"/>
                  <a:t>所以</a:t>
                </a:r>
                <a14:m>
                  <m:oMath xmlns:m="http://schemas.openxmlformats.org/officeDocument/2006/math">
                    <m:r>
                      <a:rPr lang="en-US" altLang="zh-CN" sz="2400" b="0" i="1" dirty="0" smtClean="0">
                        <a:latin typeface="Cambria Math" panose="02040503050406030204" pitchFamily="18" charset="0"/>
                      </a:rPr>
                      <m:t>𝑀</m:t>
                    </m:r>
                  </m:oMath>
                </a14:m>
                <a:r>
                  <a:rPr lang="zh-CN" altLang="en-US" sz="2400" dirty="0"/>
                  <a:t>就是数列的极限</a:t>
                </a:r>
                <a:endParaRPr lang="en-US" altLang="zh-CN" sz="2400" dirty="0"/>
              </a:p>
              <a:p>
                <a:r>
                  <a:rPr lang="zh-CN" altLang="en-US" sz="2400" dirty="0"/>
                  <a:t>单调递减有下界的数列的证明方法类似</a:t>
                </a:r>
              </a:p>
            </p:txBody>
          </p:sp>
        </mc:Choice>
        <mc:Fallback>
          <p:sp>
            <p:nvSpPr>
              <p:cNvPr id="8" name="文本框 7">
                <a:extLst>
                  <a:ext uri="{FF2B5EF4-FFF2-40B4-BE49-F238E27FC236}">
                    <a16:creationId xmlns:a16="http://schemas.microsoft.com/office/drawing/2014/main" id="{4DC8D0E9-4D7D-4123-97A5-E23D797D2736}"/>
                  </a:ext>
                </a:extLst>
              </p:cNvPr>
              <p:cNvSpPr txBox="1">
                <a:spLocks noRot="1" noChangeAspect="1" noMove="1" noResize="1" noEditPoints="1" noAdjustHandles="1" noChangeArrowheads="1" noChangeShapeType="1" noTextEdit="1"/>
              </p:cNvSpPr>
              <p:nvPr/>
            </p:nvSpPr>
            <p:spPr>
              <a:xfrm>
                <a:off x="1003176" y="2855871"/>
                <a:ext cx="9117367" cy="1938992"/>
              </a:xfrm>
              <a:prstGeom prst="rect">
                <a:avLst/>
              </a:prstGeom>
              <a:blipFill>
                <a:blip r:embed="rId3"/>
                <a:stretch>
                  <a:fillRect l="-1070" t="-2194" b="-62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6101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55334BB9-0821-4EF0-9AF3-D199A5150E2D}"/>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C5A0BD38-EC29-4689-98D2-91A4F68966B6}"/>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4" name="图片 3">
            <a:extLst>
              <a:ext uri="{FF2B5EF4-FFF2-40B4-BE49-F238E27FC236}">
                <a16:creationId xmlns:a16="http://schemas.microsoft.com/office/drawing/2014/main" id="{120DB001-6C08-4E3D-A769-4431B3F5AC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099F208E-A818-4728-9355-61EA93320FBC}"/>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6" name="文本框 5">
            <a:extLst>
              <a:ext uri="{FF2B5EF4-FFF2-40B4-BE49-F238E27FC236}">
                <a16:creationId xmlns:a16="http://schemas.microsoft.com/office/drawing/2014/main" id="{C1658E04-A061-4EDC-90BF-3561752F0925}"/>
              </a:ext>
            </a:extLst>
          </p:cNvPr>
          <p:cNvSpPr txBox="1"/>
          <p:nvPr/>
        </p:nvSpPr>
        <p:spPr>
          <a:xfrm>
            <a:off x="878889" y="1511823"/>
            <a:ext cx="3108367" cy="769441"/>
          </a:xfrm>
          <a:prstGeom prst="rect">
            <a:avLst/>
          </a:prstGeom>
          <a:noFill/>
        </p:spPr>
        <p:txBody>
          <a:bodyPr wrap="square" rtlCol="0">
            <a:spAutoFit/>
          </a:bodyPr>
          <a:lstStyle/>
          <a:p>
            <a:r>
              <a:rPr lang="zh-CN" altLang="en-US" sz="4400" dirty="0"/>
              <a:t>区间套定理</a:t>
            </a: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B62D3285-1281-4A6D-9E38-6036DC338E7D}"/>
                  </a:ext>
                </a:extLst>
              </p:cNvPr>
              <p:cNvSpPr txBox="1"/>
              <p:nvPr/>
            </p:nvSpPr>
            <p:spPr>
              <a:xfrm>
                <a:off x="977153" y="2368326"/>
                <a:ext cx="6194612" cy="1681101"/>
              </a:xfrm>
              <a:prstGeom prst="rect">
                <a:avLst/>
              </a:prstGeom>
              <a:noFill/>
            </p:spPr>
            <p:txBody>
              <a:bodyPr wrap="square" rtlCol="0">
                <a:spAutoFit/>
              </a:bodyPr>
              <a:lstStyle/>
              <a:p>
                <a:r>
                  <a:rPr lang="zh-CN" altLang="en-US" sz="2400" dirty="0"/>
                  <a:t>设闭区间序列</a:t>
                </a:r>
                <a14:m>
                  <m:oMath xmlns:m="http://schemas.openxmlformats.org/officeDocument/2006/math">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𝑛</m:t>
                            </m:r>
                          </m:sub>
                        </m:sSub>
                      </m:e>
                    </m:d>
                    <m:r>
                      <a:rPr lang="en-US" altLang="zh-CN" sz="2400" b="0" i="1" smtClean="0">
                        <a:latin typeface="Cambria Math" panose="02040503050406030204" pitchFamily="18" charset="0"/>
                      </a:rPr>
                      <m:t>}</m:t>
                    </m:r>
                  </m:oMath>
                </a14:m>
                <a:r>
                  <a:rPr lang="zh-CN" altLang="en-US" sz="2400" dirty="0"/>
                  <a:t>具有如下性质</a:t>
                </a:r>
                <a:endParaRPr lang="en-US" altLang="zh-CN" sz="2400" dirty="0"/>
              </a:p>
              <a:p>
                <a:r>
                  <a:rPr lang="zh-CN" altLang="en-US" sz="2400" dirty="0"/>
                  <a:t>①</a:t>
                </a:r>
                <a14:m>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oMath>
                </a14:m>
                <a:r>
                  <a:rPr lang="en-US" altLang="zh-CN" sz="2400" dirty="0"/>
                  <a:t> </a:t>
                </a:r>
              </a:p>
              <a:p>
                <a:r>
                  <a:rPr lang="zh-CN" altLang="en-US" sz="2400" dirty="0"/>
                  <a:t>②</a:t>
                </a:r>
                <a14:m>
                  <m:oMath xmlns:m="http://schemas.openxmlformats.org/officeDocument/2006/math">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lim</m:t>
                        </m:r>
                      </m:e>
                      <m:lim>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lim>
                    </m:limLow>
                    <m:d>
                      <m:dPr>
                        <m:ctrlPr>
                          <a:rPr lang="en-US" altLang="zh-CN" sz="2400" b="0" i="1" dirty="0" smtClean="0">
                            <a:latin typeface="Cambria Math" panose="02040503050406030204" pitchFamily="18" charset="0"/>
                          </a:rPr>
                        </m:ctrlPr>
                      </m:dPr>
                      <m:e>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𝑏</m:t>
                            </m:r>
                          </m:e>
                          <m:sub>
                            <m:r>
                              <a:rPr lang="en-US" altLang="zh-CN" sz="2400" b="0" i="1" dirty="0" smtClean="0">
                                <a:latin typeface="Cambria Math" panose="02040503050406030204" pitchFamily="18" charset="0"/>
                              </a:rPr>
                              <m:t>𝑛</m:t>
                            </m:r>
                          </m:sub>
                        </m:sSub>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b="0" i="1" dirty="0" smtClean="0">
                                <a:latin typeface="Cambria Math" panose="02040503050406030204" pitchFamily="18" charset="0"/>
                              </a:rPr>
                              <m:t>𝑛</m:t>
                            </m:r>
                          </m:sub>
                        </m:sSub>
                      </m:e>
                    </m:d>
                    <m:r>
                      <a:rPr lang="en-US" altLang="zh-CN" sz="2400" b="0" i="1" dirty="0" smtClean="0">
                        <a:latin typeface="Cambria Math" panose="02040503050406030204" pitchFamily="18" charset="0"/>
                      </a:rPr>
                      <m:t>=0</m:t>
                    </m:r>
                  </m:oMath>
                </a14:m>
                <a:endParaRPr lang="en-US" altLang="zh-CN" sz="2400" dirty="0"/>
              </a:p>
              <a:p>
                <a:r>
                  <a:rPr lang="zh-CN" altLang="en-US" sz="2400" dirty="0"/>
                  <a:t>则称</a:t>
                </a:r>
                <a14:m>
                  <m:oMath xmlns:m="http://schemas.openxmlformats.org/officeDocument/2006/math">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𝑛</m:t>
                            </m:r>
                          </m:sub>
                        </m:sSub>
                      </m:e>
                    </m:d>
                    <m:r>
                      <a:rPr lang="en-US" altLang="zh-CN" sz="2400" b="0" i="1" smtClean="0">
                        <a:latin typeface="Cambria Math" panose="02040503050406030204" pitchFamily="18" charset="0"/>
                      </a:rPr>
                      <m:t>}</m:t>
                    </m:r>
                  </m:oMath>
                </a14:m>
                <a:r>
                  <a:rPr lang="zh-CN" altLang="en-US" sz="2400" dirty="0"/>
                  <a:t>为闭区间套，简称区间套</a:t>
                </a:r>
              </a:p>
            </p:txBody>
          </p:sp>
        </mc:Choice>
        <mc:Fallback>
          <p:sp>
            <p:nvSpPr>
              <p:cNvPr id="8" name="文本框 7">
                <a:extLst>
                  <a:ext uri="{FF2B5EF4-FFF2-40B4-BE49-F238E27FC236}">
                    <a16:creationId xmlns:a16="http://schemas.microsoft.com/office/drawing/2014/main" id="{B62D3285-1281-4A6D-9E38-6036DC338E7D}"/>
                  </a:ext>
                </a:extLst>
              </p:cNvPr>
              <p:cNvSpPr txBox="1">
                <a:spLocks noRot="1" noChangeAspect="1" noMove="1" noResize="1" noEditPoints="1" noAdjustHandles="1" noChangeArrowheads="1" noChangeShapeType="1" noTextEdit="1"/>
              </p:cNvSpPr>
              <p:nvPr/>
            </p:nvSpPr>
            <p:spPr>
              <a:xfrm>
                <a:off x="977153" y="2368326"/>
                <a:ext cx="6194612" cy="1681101"/>
              </a:xfrm>
              <a:prstGeom prst="rect">
                <a:avLst/>
              </a:prstGeom>
              <a:blipFill>
                <a:blip r:embed="rId3"/>
                <a:stretch>
                  <a:fillRect l="-1476" t="-2545" b="-8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2C370A80-2C86-4A0B-9A99-9AB701A5E4F0}"/>
                  </a:ext>
                </a:extLst>
              </p:cNvPr>
              <p:cNvSpPr txBox="1"/>
              <p:nvPr/>
            </p:nvSpPr>
            <p:spPr>
              <a:xfrm>
                <a:off x="977153" y="4077950"/>
                <a:ext cx="8848165" cy="461665"/>
              </a:xfrm>
              <a:prstGeom prst="rect">
                <a:avLst/>
              </a:prstGeom>
              <a:noFill/>
            </p:spPr>
            <p:txBody>
              <a:bodyPr wrap="square" rtlCol="0">
                <a:spAutoFit/>
              </a:bodyPr>
              <a:lstStyle/>
              <a:p>
                <a:r>
                  <a:rPr lang="zh-CN" altLang="en-US" sz="2400" dirty="0"/>
                  <a:t>由①</a:t>
                </a:r>
                <a:r>
                  <a:rPr lang="en-US" altLang="zh-CN" sz="2400" dirty="0"/>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𝑛</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2</m:t>
                        </m:r>
                        <m:r>
                          <m:rPr>
                            <m:lit/>
                          </m:rPr>
                          <a:rPr lang="en-US" altLang="zh-CN" sz="2400" b="0" i="1" smtClean="0">
                            <a:latin typeface="Cambria Math" panose="02040503050406030204" pitchFamily="18" charset="0"/>
                          </a:rPr>
                          <m:t> </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1</m:t>
                        </m:r>
                      </m:sub>
                    </m:sSub>
                  </m:oMath>
                </a14:m>
                <a:r>
                  <a:rPr lang="zh-CN" altLang="en-US" sz="2400" dirty="0"/>
                  <a:t> </a:t>
                </a:r>
                <a:r>
                  <a:rPr lang="en-US" altLang="zh-CN" sz="2400" dirty="0"/>
                  <a:t>————(1)</a:t>
                </a:r>
                <a:endParaRPr lang="zh-CN" altLang="en-US" sz="2400" dirty="0"/>
              </a:p>
            </p:txBody>
          </p:sp>
        </mc:Choice>
        <mc:Fallback>
          <p:sp>
            <p:nvSpPr>
              <p:cNvPr id="12" name="文本框 11">
                <a:extLst>
                  <a:ext uri="{FF2B5EF4-FFF2-40B4-BE49-F238E27FC236}">
                    <a16:creationId xmlns:a16="http://schemas.microsoft.com/office/drawing/2014/main" id="{2C370A80-2C86-4A0B-9A99-9AB701A5E4F0}"/>
                  </a:ext>
                </a:extLst>
              </p:cNvPr>
              <p:cNvSpPr txBox="1">
                <a:spLocks noRot="1" noChangeAspect="1" noMove="1" noResize="1" noEditPoints="1" noAdjustHandles="1" noChangeArrowheads="1" noChangeShapeType="1" noTextEdit="1"/>
              </p:cNvSpPr>
              <p:nvPr/>
            </p:nvSpPr>
            <p:spPr>
              <a:xfrm>
                <a:off x="977153" y="4077950"/>
                <a:ext cx="8848165" cy="461665"/>
              </a:xfrm>
              <a:prstGeom prst="rect">
                <a:avLst/>
              </a:prstGeom>
              <a:blipFill>
                <a:blip r:embed="rId4"/>
                <a:stretch>
                  <a:fillRect l="-1033" t="-9211" b="-302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87B7815E-3D0F-4E72-90F8-DB6D548A37D5}"/>
                  </a:ext>
                </a:extLst>
              </p:cNvPr>
              <p:cNvSpPr txBox="1"/>
              <p:nvPr/>
            </p:nvSpPr>
            <p:spPr>
              <a:xfrm>
                <a:off x="977153" y="4498720"/>
                <a:ext cx="8668871" cy="1384995"/>
              </a:xfrm>
              <a:prstGeom prst="rect">
                <a:avLst/>
              </a:prstGeom>
              <a:noFill/>
            </p:spPr>
            <p:txBody>
              <a:bodyPr wrap="square" rtlCol="0">
                <a:spAutoFit/>
              </a:bodyPr>
              <a:lstStyle/>
              <a:p>
                <a:r>
                  <a:rPr lang="zh-CN" altLang="en-US" sz="2800" dirty="0"/>
                  <a:t>区间套定理</a:t>
                </a:r>
                <a:endParaRPr lang="en-US" altLang="zh-CN" sz="2800" dirty="0"/>
              </a:p>
              <a:p>
                <a:r>
                  <a:rPr lang="zh-CN" altLang="en-US" sz="2800" dirty="0">
                    <a:solidFill>
                      <a:srgbClr val="FF0000"/>
                    </a:solidFill>
                  </a:rPr>
                  <a:t>若</a:t>
                </a:r>
                <a14:m>
                  <m:oMath xmlns:m="http://schemas.openxmlformats.org/officeDocument/2006/math">
                    <m:r>
                      <a:rPr lang="en-US" altLang="zh-CN" sz="2800" b="0" i="1" smtClean="0">
                        <a:solidFill>
                          <a:srgbClr val="FF0000"/>
                        </a:solidFill>
                        <a:latin typeface="Cambria Math" panose="02040503050406030204" pitchFamily="18" charset="0"/>
                      </a:rPr>
                      <m:t>{</m:t>
                    </m:r>
                    <m:d>
                      <m:dPr>
                        <m:begChr m:val="["/>
                        <m:endChr m:val="]"/>
                        <m:ctrlPr>
                          <a:rPr lang="en-US" altLang="zh-CN" sz="2800" b="0" i="1" smtClean="0">
                            <a:solidFill>
                              <a:srgbClr val="FF0000"/>
                            </a:solidFill>
                            <a:latin typeface="Cambria Math" panose="02040503050406030204" pitchFamily="18" charset="0"/>
                          </a:rPr>
                        </m:ctrlPr>
                      </m:dPr>
                      <m:e>
                        <m:sSub>
                          <m:sSubPr>
                            <m:ctrlPr>
                              <a:rPr lang="en-US" altLang="zh-CN" sz="2800" b="0" i="1" smtClean="0">
                                <a:solidFill>
                                  <a:srgbClr val="FF0000"/>
                                </a:solidFill>
                                <a:latin typeface="Cambria Math" panose="02040503050406030204" pitchFamily="18" charset="0"/>
                              </a:rPr>
                            </m:ctrlPr>
                          </m:sSubPr>
                          <m:e>
                            <m:r>
                              <a:rPr lang="en-US" altLang="zh-CN" sz="2800" b="0" i="1" smtClean="0">
                                <a:solidFill>
                                  <a:srgbClr val="FF0000"/>
                                </a:solidFill>
                                <a:latin typeface="Cambria Math" panose="02040503050406030204" pitchFamily="18" charset="0"/>
                              </a:rPr>
                              <m:t>𝑎</m:t>
                            </m:r>
                          </m:e>
                          <m:sub>
                            <m:r>
                              <a:rPr lang="en-US" altLang="zh-CN" sz="2800" b="0" i="1" smtClean="0">
                                <a:solidFill>
                                  <a:srgbClr val="FF0000"/>
                                </a:solidFill>
                                <a:latin typeface="Cambria Math" panose="02040503050406030204" pitchFamily="18" charset="0"/>
                              </a:rPr>
                              <m:t>𝑛</m:t>
                            </m:r>
                          </m:sub>
                        </m:sSub>
                        <m:r>
                          <a:rPr lang="en-US" altLang="zh-CN" sz="2800" b="0" i="1" smtClean="0">
                            <a:solidFill>
                              <a:srgbClr val="FF0000"/>
                            </a:solidFill>
                            <a:latin typeface="Cambria Math" panose="02040503050406030204" pitchFamily="18" charset="0"/>
                          </a:rPr>
                          <m:t>,</m:t>
                        </m:r>
                        <m:sSub>
                          <m:sSubPr>
                            <m:ctrlPr>
                              <a:rPr lang="en-US" altLang="zh-CN" sz="2800" b="0" i="1" smtClean="0">
                                <a:solidFill>
                                  <a:srgbClr val="FF0000"/>
                                </a:solidFill>
                                <a:latin typeface="Cambria Math" panose="02040503050406030204" pitchFamily="18" charset="0"/>
                              </a:rPr>
                            </m:ctrlPr>
                          </m:sSubPr>
                          <m:e>
                            <m:r>
                              <a:rPr lang="en-US" altLang="zh-CN" sz="2800" b="0" i="1" smtClean="0">
                                <a:solidFill>
                                  <a:srgbClr val="FF0000"/>
                                </a:solidFill>
                                <a:latin typeface="Cambria Math" panose="02040503050406030204" pitchFamily="18" charset="0"/>
                              </a:rPr>
                              <m:t>𝑏</m:t>
                            </m:r>
                          </m:e>
                          <m:sub>
                            <m:r>
                              <a:rPr lang="en-US" altLang="zh-CN" sz="2800" b="0" i="1" smtClean="0">
                                <a:solidFill>
                                  <a:srgbClr val="FF0000"/>
                                </a:solidFill>
                                <a:latin typeface="Cambria Math" panose="02040503050406030204" pitchFamily="18" charset="0"/>
                              </a:rPr>
                              <m:t>𝑛</m:t>
                            </m:r>
                          </m:sub>
                        </m:sSub>
                      </m:e>
                    </m:d>
                    <m:r>
                      <a:rPr lang="en-US" altLang="zh-CN" sz="2800" b="0" i="1" smtClean="0">
                        <a:solidFill>
                          <a:srgbClr val="FF0000"/>
                        </a:solidFill>
                        <a:latin typeface="Cambria Math" panose="02040503050406030204" pitchFamily="18" charset="0"/>
                      </a:rPr>
                      <m:t>}</m:t>
                    </m:r>
                  </m:oMath>
                </a14:m>
                <a:r>
                  <a:rPr lang="zh-CN" altLang="en-US" sz="2800" dirty="0">
                    <a:solidFill>
                      <a:srgbClr val="FF0000"/>
                    </a:solidFill>
                  </a:rPr>
                  <a:t>是一个区间套，则一定存在一个实数</a:t>
                </a:r>
                <a14:m>
                  <m:oMath xmlns:m="http://schemas.openxmlformats.org/officeDocument/2006/math">
                    <m:r>
                      <a:rPr lang="en-US" altLang="zh-CN" sz="2800" b="0" i="1" smtClean="0">
                        <a:solidFill>
                          <a:srgbClr val="FF0000"/>
                        </a:solidFill>
                        <a:latin typeface="Cambria Math" panose="02040503050406030204" pitchFamily="18" charset="0"/>
                      </a:rPr>
                      <m:t>𝜉</m:t>
                    </m:r>
                    <m:r>
                      <a:rPr lang="en-US" altLang="zh-CN" sz="2800" b="0" i="0" smtClean="0">
                        <a:solidFill>
                          <a:srgbClr val="FF0000"/>
                        </a:solidFill>
                        <a:latin typeface="Cambria Math" panose="02040503050406030204" pitchFamily="18" charset="0"/>
                      </a:rPr>
                      <m:t> </m:t>
                    </m:r>
                    <m:r>
                      <a:rPr lang="zh-CN" altLang="en-US" sz="2800" i="1">
                        <a:solidFill>
                          <a:srgbClr val="FF0000"/>
                        </a:solidFill>
                        <a:latin typeface="Cambria Math" panose="02040503050406030204" pitchFamily="18" charset="0"/>
                      </a:rPr>
                      <m:t>，</m:t>
                    </m:r>
                  </m:oMath>
                </a14:m>
                <a:endParaRPr lang="en-US" altLang="zh-CN" sz="2800" dirty="0">
                  <a:solidFill>
                    <a:srgbClr val="FF0000"/>
                  </a:solidFill>
                </a:endParaRPr>
              </a:p>
              <a:p>
                <a:r>
                  <a:rPr lang="zh-CN" altLang="en-US" sz="2800" dirty="0">
                    <a:solidFill>
                      <a:srgbClr val="FF0000"/>
                    </a:solidFill>
                  </a:rPr>
                  <a:t>使得</a:t>
                </a:r>
                <a14:m>
                  <m:oMath xmlns:m="http://schemas.openxmlformats.org/officeDocument/2006/math">
                    <m:r>
                      <a:rPr lang="en-US" altLang="zh-CN" sz="2800" b="0" i="1" smtClean="0">
                        <a:solidFill>
                          <a:srgbClr val="FF0000"/>
                        </a:solidFill>
                        <a:latin typeface="Cambria Math" panose="02040503050406030204" pitchFamily="18" charset="0"/>
                      </a:rPr>
                      <m:t>𝜉</m:t>
                    </m:r>
                    <m:r>
                      <a:rPr lang="en-US" altLang="zh-CN" sz="2800" b="0" i="1" smtClean="0">
                        <a:solidFill>
                          <a:srgbClr val="FF0000"/>
                        </a:solidFill>
                        <a:latin typeface="Cambria Math" panose="02040503050406030204" pitchFamily="18" charset="0"/>
                      </a:rPr>
                      <m:t>∈[</m:t>
                    </m:r>
                    <m:sSub>
                      <m:sSubPr>
                        <m:ctrlPr>
                          <a:rPr lang="en-US" altLang="zh-CN" sz="2800" b="0" i="1" smtClean="0">
                            <a:solidFill>
                              <a:srgbClr val="FF0000"/>
                            </a:solidFill>
                            <a:latin typeface="Cambria Math" panose="02040503050406030204" pitchFamily="18" charset="0"/>
                          </a:rPr>
                        </m:ctrlPr>
                      </m:sSubPr>
                      <m:e>
                        <m:r>
                          <a:rPr lang="en-US" altLang="zh-CN" sz="2800" b="0" i="1" smtClean="0">
                            <a:solidFill>
                              <a:srgbClr val="FF0000"/>
                            </a:solidFill>
                            <a:latin typeface="Cambria Math" panose="02040503050406030204" pitchFamily="18" charset="0"/>
                          </a:rPr>
                          <m:t>𝑎</m:t>
                        </m:r>
                      </m:e>
                      <m:sub>
                        <m:r>
                          <a:rPr lang="en-US" altLang="zh-CN" sz="2800" b="0" i="1" smtClean="0">
                            <a:solidFill>
                              <a:srgbClr val="FF0000"/>
                            </a:solidFill>
                            <a:latin typeface="Cambria Math" panose="02040503050406030204" pitchFamily="18" charset="0"/>
                          </a:rPr>
                          <m:t>𝑛</m:t>
                        </m:r>
                      </m:sub>
                    </m:sSub>
                    <m:r>
                      <a:rPr lang="en-US" altLang="zh-CN" sz="2800" b="0" i="1" smtClean="0">
                        <a:solidFill>
                          <a:srgbClr val="FF0000"/>
                        </a:solidFill>
                        <a:latin typeface="Cambria Math" panose="02040503050406030204" pitchFamily="18" charset="0"/>
                      </a:rPr>
                      <m:t>,</m:t>
                    </m:r>
                    <m:sSub>
                      <m:sSubPr>
                        <m:ctrlPr>
                          <a:rPr lang="en-US" altLang="zh-CN" sz="2800" b="0" i="1" smtClean="0">
                            <a:solidFill>
                              <a:srgbClr val="FF0000"/>
                            </a:solidFill>
                            <a:latin typeface="Cambria Math" panose="02040503050406030204" pitchFamily="18" charset="0"/>
                          </a:rPr>
                        </m:ctrlPr>
                      </m:sSubPr>
                      <m:e>
                        <m:r>
                          <a:rPr lang="en-US" altLang="zh-CN" sz="2800" b="0" i="1" smtClean="0">
                            <a:solidFill>
                              <a:srgbClr val="FF0000"/>
                            </a:solidFill>
                            <a:latin typeface="Cambria Math" panose="02040503050406030204" pitchFamily="18" charset="0"/>
                          </a:rPr>
                          <m:t>𝑏</m:t>
                        </m:r>
                      </m:e>
                      <m:sub>
                        <m:r>
                          <a:rPr lang="en-US" altLang="zh-CN" sz="2800" b="0" i="1" smtClean="0">
                            <a:solidFill>
                              <a:srgbClr val="FF0000"/>
                            </a:solidFill>
                            <a:latin typeface="Cambria Math" panose="02040503050406030204" pitchFamily="18" charset="0"/>
                          </a:rPr>
                          <m:t>𝑛</m:t>
                        </m:r>
                      </m:sub>
                    </m:sSub>
                    <m:r>
                      <a:rPr lang="en-US" altLang="zh-CN" sz="2800" b="0" i="1" smtClean="0">
                        <a:solidFill>
                          <a:srgbClr val="FF0000"/>
                        </a:solidFill>
                        <a:latin typeface="Cambria Math" panose="02040503050406030204" pitchFamily="18" charset="0"/>
                      </a:rPr>
                      <m:t>]</m:t>
                    </m:r>
                    <m:r>
                      <a:rPr lang="zh-CN" altLang="en-US" sz="2800" i="1">
                        <a:solidFill>
                          <a:srgbClr val="FF0000"/>
                        </a:solidFill>
                        <a:latin typeface="Cambria Math" panose="02040503050406030204" pitchFamily="18" charset="0"/>
                      </a:rPr>
                      <m:t>，</m:t>
                    </m:r>
                  </m:oMath>
                </a14:m>
                <a:r>
                  <a:rPr lang="zh-CN" altLang="en-US" sz="2800" dirty="0">
                    <a:solidFill>
                      <a:srgbClr val="FF0000"/>
                    </a:solidFill>
                  </a:rPr>
                  <a:t>即</a:t>
                </a:r>
                <a14:m>
                  <m:oMath xmlns:m="http://schemas.openxmlformats.org/officeDocument/2006/math">
                    <m:sSub>
                      <m:sSubPr>
                        <m:ctrlPr>
                          <a:rPr lang="en-US" altLang="zh-CN" sz="2800" b="0" i="1" smtClean="0">
                            <a:solidFill>
                              <a:srgbClr val="FF0000"/>
                            </a:solidFill>
                            <a:latin typeface="Cambria Math" panose="02040503050406030204" pitchFamily="18" charset="0"/>
                          </a:rPr>
                        </m:ctrlPr>
                      </m:sSubPr>
                      <m:e>
                        <m:r>
                          <a:rPr lang="en-US" altLang="zh-CN" sz="2800" b="0" i="1" smtClean="0">
                            <a:solidFill>
                              <a:srgbClr val="FF0000"/>
                            </a:solidFill>
                            <a:latin typeface="Cambria Math" panose="02040503050406030204" pitchFamily="18" charset="0"/>
                          </a:rPr>
                          <m:t>𝑎</m:t>
                        </m:r>
                      </m:e>
                      <m:sub>
                        <m:r>
                          <a:rPr lang="en-US" altLang="zh-CN" sz="2800" b="0" i="1" smtClean="0">
                            <a:solidFill>
                              <a:srgbClr val="FF0000"/>
                            </a:solidFill>
                            <a:latin typeface="Cambria Math" panose="02040503050406030204" pitchFamily="18" charset="0"/>
                          </a:rPr>
                          <m:t>𝑛</m:t>
                        </m:r>
                      </m:sub>
                    </m:sSub>
                    <m:r>
                      <a:rPr lang="en-US" altLang="zh-CN" sz="2800" b="0" i="1" smtClean="0">
                        <a:solidFill>
                          <a:srgbClr val="FF0000"/>
                        </a:solidFill>
                        <a:latin typeface="Cambria Math" panose="02040503050406030204" pitchFamily="18" charset="0"/>
                      </a:rPr>
                      <m:t>≤</m:t>
                    </m:r>
                    <m:r>
                      <a:rPr lang="en-US" altLang="zh-CN" sz="2800" b="0" i="1" smtClean="0">
                        <a:solidFill>
                          <a:srgbClr val="FF0000"/>
                        </a:solidFill>
                        <a:latin typeface="Cambria Math" panose="02040503050406030204" pitchFamily="18" charset="0"/>
                      </a:rPr>
                      <m:t>𝜉</m:t>
                    </m:r>
                    <m:r>
                      <a:rPr lang="en-US" altLang="zh-CN" sz="2800" b="0" i="1" smtClean="0">
                        <a:solidFill>
                          <a:srgbClr val="FF0000"/>
                        </a:solidFill>
                        <a:latin typeface="Cambria Math" panose="02040503050406030204" pitchFamily="18" charset="0"/>
                      </a:rPr>
                      <m:t>≤</m:t>
                    </m:r>
                    <m:sSub>
                      <m:sSubPr>
                        <m:ctrlPr>
                          <a:rPr lang="en-US" altLang="zh-CN" sz="2800" b="0" i="1" smtClean="0">
                            <a:solidFill>
                              <a:srgbClr val="FF0000"/>
                            </a:solidFill>
                            <a:latin typeface="Cambria Math" panose="02040503050406030204" pitchFamily="18" charset="0"/>
                          </a:rPr>
                        </m:ctrlPr>
                      </m:sSubPr>
                      <m:e>
                        <m:r>
                          <a:rPr lang="en-US" altLang="zh-CN" sz="2800" b="0" i="1" smtClean="0">
                            <a:solidFill>
                              <a:srgbClr val="FF0000"/>
                            </a:solidFill>
                            <a:latin typeface="Cambria Math" panose="02040503050406030204" pitchFamily="18" charset="0"/>
                          </a:rPr>
                          <m:t>𝑏</m:t>
                        </m:r>
                      </m:e>
                      <m:sub>
                        <m:r>
                          <a:rPr lang="en-US" altLang="zh-CN" sz="2800" b="0" i="1" smtClean="0">
                            <a:solidFill>
                              <a:srgbClr val="FF0000"/>
                            </a:solidFill>
                            <a:latin typeface="Cambria Math" panose="02040503050406030204" pitchFamily="18" charset="0"/>
                          </a:rPr>
                          <m:t>𝑛</m:t>
                        </m:r>
                      </m:sub>
                    </m:sSub>
                  </m:oMath>
                </a14:m>
                <a:r>
                  <a:rPr lang="en-US" altLang="zh-CN" sz="2800" dirty="0">
                    <a:solidFill>
                      <a:srgbClr val="FF0000"/>
                    </a:solidFill>
                  </a:rPr>
                  <a:t>————</a:t>
                </a:r>
                <a:r>
                  <a:rPr lang="zh-CN" altLang="en-US" sz="2800" dirty="0">
                    <a:solidFill>
                      <a:srgbClr val="FF0000"/>
                    </a:solidFill>
                  </a:rPr>
                  <a:t>（</a:t>
                </a:r>
                <a:r>
                  <a:rPr lang="en-US" altLang="zh-CN" sz="2800" dirty="0">
                    <a:solidFill>
                      <a:srgbClr val="FF0000"/>
                    </a:solidFill>
                  </a:rPr>
                  <a:t>2</a:t>
                </a:r>
                <a:r>
                  <a:rPr lang="zh-CN" altLang="en-US" sz="2800" dirty="0">
                    <a:solidFill>
                      <a:srgbClr val="FF0000"/>
                    </a:solidFill>
                  </a:rPr>
                  <a:t>）</a:t>
                </a:r>
                <a:endParaRPr lang="zh-CN" altLang="en-US" sz="2800" dirty="0"/>
              </a:p>
            </p:txBody>
          </p:sp>
        </mc:Choice>
        <mc:Fallback>
          <p:sp>
            <p:nvSpPr>
              <p:cNvPr id="13" name="文本框 12">
                <a:extLst>
                  <a:ext uri="{FF2B5EF4-FFF2-40B4-BE49-F238E27FC236}">
                    <a16:creationId xmlns:a16="http://schemas.microsoft.com/office/drawing/2014/main" id="{87B7815E-3D0F-4E72-90F8-DB6D548A37D5}"/>
                  </a:ext>
                </a:extLst>
              </p:cNvPr>
              <p:cNvSpPr txBox="1">
                <a:spLocks noRot="1" noChangeAspect="1" noMove="1" noResize="1" noEditPoints="1" noAdjustHandles="1" noChangeArrowheads="1" noChangeShapeType="1" noTextEdit="1"/>
              </p:cNvSpPr>
              <p:nvPr/>
            </p:nvSpPr>
            <p:spPr>
              <a:xfrm>
                <a:off x="977153" y="4498720"/>
                <a:ext cx="8668871" cy="1384995"/>
              </a:xfrm>
              <a:prstGeom prst="rect">
                <a:avLst/>
              </a:prstGeom>
              <a:blipFill>
                <a:blip r:embed="rId5"/>
                <a:stretch>
                  <a:fillRect l="-1406" t="-5286" b="-11454"/>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EF96078A-9DE2-4418-BE19-FF8987702C61}"/>
              </a:ext>
            </a:extLst>
          </p:cNvPr>
          <p:cNvSpPr txBox="1"/>
          <p:nvPr/>
        </p:nvSpPr>
        <p:spPr>
          <a:xfrm>
            <a:off x="977153" y="5903650"/>
            <a:ext cx="6956612" cy="523220"/>
          </a:xfrm>
          <a:prstGeom prst="rect">
            <a:avLst/>
          </a:prstGeom>
          <a:noFill/>
        </p:spPr>
        <p:txBody>
          <a:bodyPr wrap="square" rtlCol="0">
            <a:spAutoFit/>
          </a:bodyPr>
          <a:lstStyle/>
          <a:p>
            <a:r>
              <a:rPr lang="zh-CN" altLang="en-US" sz="2800" dirty="0"/>
              <a:t>用单调有界定理来证明</a:t>
            </a:r>
          </a:p>
        </p:txBody>
      </p:sp>
    </p:spTree>
    <p:extLst>
      <p:ext uri="{BB962C8B-B14F-4D97-AF65-F5344CB8AC3E}">
        <p14:creationId xmlns:p14="http://schemas.microsoft.com/office/powerpoint/2010/main" val="132934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92C48F62-6FA7-4D2C-9B59-E874BE1D5902}"/>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14100CF4-3C95-40F8-A7B9-92B3FE3B8F1A}"/>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4" name="图片 3">
            <a:extLst>
              <a:ext uri="{FF2B5EF4-FFF2-40B4-BE49-F238E27FC236}">
                <a16:creationId xmlns:a16="http://schemas.microsoft.com/office/drawing/2014/main" id="{A3D6F6FA-BFE8-4EB8-893D-59EF41F20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84EDE30B-A776-413D-B142-A5CBC54969F9}"/>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8" name="文本框 7">
            <a:extLst>
              <a:ext uri="{FF2B5EF4-FFF2-40B4-BE49-F238E27FC236}">
                <a16:creationId xmlns:a16="http://schemas.microsoft.com/office/drawing/2014/main" id="{730B50B6-6BED-424C-A215-60912812EA51}"/>
              </a:ext>
            </a:extLst>
          </p:cNvPr>
          <p:cNvSpPr txBox="1"/>
          <p:nvPr/>
        </p:nvSpPr>
        <p:spPr>
          <a:xfrm>
            <a:off x="824753" y="5236689"/>
            <a:ext cx="9127115" cy="1138773"/>
          </a:xfrm>
          <a:prstGeom prst="rect">
            <a:avLst/>
          </a:prstGeom>
          <a:noFill/>
        </p:spPr>
        <p:txBody>
          <a:bodyPr wrap="square" rtlCol="0">
            <a:spAutoFit/>
          </a:bodyPr>
          <a:lstStyle/>
          <a:p>
            <a:r>
              <a:rPr lang="zh-CN" altLang="en-US" dirty="0"/>
              <a:t>同样也能用区间套定理来证明单调有界定理，所以这两个定理也是等价的</a:t>
            </a:r>
            <a:endParaRPr lang="en-US" altLang="zh-CN" dirty="0"/>
          </a:p>
          <a:p>
            <a:r>
              <a:rPr lang="zh-CN" altLang="en-US" dirty="0"/>
              <a:t>所以</a:t>
            </a:r>
            <a:endParaRPr lang="en-US" altLang="zh-CN" dirty="0"/>
          </a:p>
          <a:p>
            <a:r>
              <a:rPr lang="zh-CN" altLang="en-US" sz="3200" dirty="0">
                <a:solidFill>
                  <a:srgbClr val="FF0000"/>
                </a:solidFill>
              </a:rPr>
              <a:t>区间套定理也是实数的完备性的一种等价形式</a:t>
            </a: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7537C002-069B-447C-8716-0DBA2BDCFB73}"/>
                  </a:ext>
                </a:extLst>
              </p:cNvPr>
              <p:cNvSpPr txBox="1"/>
              <p:nvPr/>
            </p:nvSpPr>
            <p:spPr>
              <a:xfrm>
                <a:off x="824753" y="1621311"/>
                <a:ext cx="9206753" cy="1723998"/>
              </a:xfrm>
              <a:prstGeom prst="rect">
                <a:avLst/>
              </a:prstGeom>
              <a:noFill/>
            </p:spPr>
            <p:txBody>
              <a:bodyPr wrap="square" rtlCol="0">
                <a:spAutoFit/>
              </a:bodyPr>
              <a:lstStyle/>
              <a:p>
                <a:r>
                  <a:rPr lang="zh-CN" altLang="en-US" sz="2000" dirty="0"/>
                  <a:t>由（</a:t>
                </a:r>
                <a:r>
                  <a:rPr lang="en-US" altLang="zh-CN" sz="2000" dirty="0"/>
                  <a:t>1</a:t>
                </a:r>
                <a:r>
                  <a:rPr lang="zh-CN" altLang="en-US" sz="2000" dirty="0"/>
                  <a:t>）式可知：</a:t>
                </a:r>
                <a14:m>
                  <m:oMath xmlns:m="http://schemas.openxmlformats.org/officeDocument/2006/math">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e>
                    </m:d>
                  </m:oMath>
                </a14:m>
                <a:r>
                  <a:rPr lang="zh-CN" altLang="en-US" sz="2000" dirty="0"/>
                  <a:t>递增，</a:t>
                </a:r>
                <a14:m>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oMath>
                </a14:m>
                <a:r>
                  <a:rPr lang="zh-CN" altLang="en-US" sz="2000" dirty="0"/>
                  <a:t>递减，且</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b</m:t>
                        </m:r>
                      </m:e>
                      <m:sub>
                        <m:r>
                          <a:rPr lang="en-US" altLang="zh-CN" sz="2000" b="0" i="1" smtClean="0">
                            <a:latin typeface="Cambria Math" panose="02040503050406030204" pitchFamily="18" charset="0"/>
                          </a:rPr>
                          <m:t>𝑛</m:t>
                        </m:r>
                      </m:sub>
                    </m:sSub>
                  </m:oMath>
                </a14:m>
                <a:endParaRPr lang="en-US" altLang="zh-CN" sz="2000" dirty="0"/>
              </a:p>
              <a:p>
                <a:r>
                  <a:rPr lang="zh-CN" altLang="en-US" sz="2000" dirty="0"/>
                  <a:t>由单调有界定理，</a:t>
                </a:r>
                <a14:m>
                  <m:oMath xmlns:m="http://schemas.openxmlformats.org/officeDocument/2006/math">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e>
                    </m:d>
                  </m:oMath>
                </a14:m>
                <a:r>
                  <a:rPr lang="zh-CN" altLang="en-US" sz="2000" dirty="0"/>
                  <a:t>有极限</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1</m:t>
                        </m:r>
                      </m:sub>
                    </m:sSub>
                  </m:oMath>
                </a14:m>
                <a:r>
                  <a:rPr lang="zh-CN" altLang="en-US" sz="2000" dirty="0"/>
                  <a:t>，</a:t>
                </a:r>
                <a14:m>
                  <m:oMath xmlns:m="http://schemas.openxmlformats.org/officeDocument/2006/math">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𝑏</m:t>
                        </m:r>
                      </m:e>
                      <m:sub>
                        <m:r>
                          <a:rPr lang="en-US" altLang="zh-CN" sz="2000" b="0" i="1" dirty="0" smtClean="0">
                            <a:latin typeface="Cambria Math" panose="02040503050406030204" pitchFamily="18" charset="0"/>
                          </a:rPr>
                          <m:t>𝑛</m:t>
                        </m:r>
                      </m:sub>
                    </m:sSub>
                    <m:r>
                      <a:rPr lang="en-US" altLang="zh-CN" sz="2000" b="0" i="1" dirty="0" smtClean="0">
                        <a:latin typeface="Cambria Math" panose="02040503050406030204" pitchFamily="18" charset="0"/>
                      </a:rPr>
                      <m:t>}</m:t>
                    </m:r>
                  </m:oMath>
                </a14:m>
                <a:r>
                  <a:rPr lang="zh-CN" altLang="en-US" sz="2000" dirty="0"/>
                  <a:t>有极限</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2</m:t>
                        </m:r>
                      </m:sub>
                    </m:sSub>
                  </m:oMath>
                </a14:m>
                <a:endParaRPr lang="en-US" altLang="zh-CN" sz="2000" dirty="0"/>
              </a:p>
              <a:p>
                <a:r>
                  <a:rPr lang="zh-CN" altLang="en-US" sz="2000" dirty="0"/>
                  <a:t>且</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1</m:t>
                        </m:r>
                      </m:sub>
                    </m:sSub>
                  </m:oMath>
                </a14:m>
                <a:r>
                  <a:rPr lang="en-US" altLang="zh-CN" sz="2000" dirty="0"/>
                  <a:t>——(3)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2</m:t>
                        </m:r>
                      </m:sub>
                    </m:sSub>
                  </m:oMath>
                </a14:m>
                <a:r>
                  <a:rPr lang="en-US" altLang="zh-CN" sz="2000" dirty="0"/>
                  <a:t>——(4)</a:t>
                </a:r>
              </a:p>
              <a:p>
                <a:r>
                  <a:rPr lang="zh-CN" altLang="en-US" sz="2000" dirty="0"/>
                  <a:t>由②：</a:t>
                </a:r>
                <a:r>
                  <a:rPr lang="en-US" altLang="zh-CN" sz="2000" dirty="0"/>
                  <a:t> </a:t>
                </a:r>
                <a14:m>
                  <m:oMath xmlns:m="http://schemas.openxmlformats.org/officeDocument/2006/math">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lim</m:t>
                        </m:r>
                      </m:e>
                      <m:lim>
                        <m:r>
                          <a:rPr lang="en-US" altLang="zh-CN" sz="2000" i="1">
                            <a:latin typeface="Cambria Math" panose="02040503050406030204" pitchFamily="18" charset="0"/>
                          </a:rPr>
                          <m:t>𝑛</m:t>
                        </m:r>
                        <m:r>
                          <a:rPr lang="en-US" altLang="zh-CN" sz="2000" i="1">
                            <a:latin typeface="Cambria Math" panose="02040503050406030204" pitchFamily="18" charset="0"/>
                          </a:rPr>
                          <m:t>→∞</m:t>
                        </m:r>
                      </m:lim>
                    </m:limLow>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lim</m:t>
                        </m:r>
                      </m:e>
                      <m:lim>
                        <m:r>
                          <a:rPr lang="en-US" altLang="zh-CN" sz="2000" i="1">
                            <a:latin typeface="Cambria Math" panose="02040503050406030204" pitchFamily="18" charset="0"/>
                          </a:rPr>
                          <m:t>𝑛</m:t>
                        </m:r>
                        <m:r>
                          <a:rPr lang="en-US" altLang="zh-CN" sz="2000" i="1">
                            <a:latin typeface="Cambria Math" panose="02040503050406030204" pitchFamily="18" charset="0"/>
                          </a:rPr>
                          <m:t>→∞</m:t>
                        </m:r>
                      </m:lim>
                    </m:limLow>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𝜉</m:t>
                    </m:r>
                  </m:oMath>
                </a14:m>
                <a:r>
                  <a:rPr lang="en-US" altLang="zh-CN" sz="2000" dirty="0"/>
                  <a:t>——(5)</a:t>
                </a:r>
              </a:p>
              <a:p>
                <a:r>
                  <a:rPr lang="zh-CN" altLang="en-US" sz="2000" dirty="0"/>
                  <a:t>由</a:t>
                </a:r>
                <a:r>
                  <a:rPr lang="en-US" altLang="zh-CN" sz="2000" dirty="0"/>
                  <a:t>(3)(4)</a:t>
                </a:r>
                <a:r>
                  <a:rPr lang="zh-CN" altLang="en-US" sz="2000" dirty="0"/>
                  <a:t>即得</a:t>
                </a:r>
                <a:r>
                  <a:rPr lang="en-US" altLang="zh-CN" sz="2000" dirty="0"/>
                  <a:t>(5)</a:t>
                </a:r>
                <a:endParaRPr lang="zh-CN" altLang="en-US" sz="2000" dirty="0"/>
              </a:p>
            </p:txBody>
          </p:sp>
        </mc:Choice>
        <mc:Fallback>
          <p:sp>
            <p:nvSpPr>
              <p:cNvPr id="6" name="文本框 5">
                <a:extLst>
                  <a:ext uri="{FF2B5EF4-FFF2-40B4-BE49-F238E27FC236}">
                    <a16:creationId xmlns:a16="http://schemas.microsoft.com/office/drawing/2014/main" id="{7537C002-069B-447C-8716-0DBA2BDCFB73}"/>
                  </a:ext>
                </a:extLst>
              </p:cNvPr>
              <p:cNvSpPr txBox="1">
                <a:spLocks noRot="1" noChangeAspect="1" noMove="1" noResize="1" noEditPoints="1" noAdjustHandles="1" noChangeArrowheads="1" noChangeShapeType="1" noTextEdit="1"/>
              </p:cNvSpPr>
              <p:nvPr/>
            </p:nvSpPr>
            <p:spPr>
              <a:xfrm>
                <a:off x="824753" y="1621311"/>
                <a:ext cx="9206753" cy="1723998"/>
              </a:xfrm>
              <a:prstGeom prst="rect">
                <a:avLst/>
              </a:prstGeom>
              <a:blipFill>
                <a:blip r:embed="rId3"/>
                <a:stretch>
                  <a:fillRect l="-662" t="-2120" b="-53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EF6EC0A2-4322-4698-8534-D6D57C760881}"/>
                  </a:ext>
                </a:extLst>
              </p:cNvPr>
              <p:cNvSpPr txBox="1"/>
              <p:nvPr/>
            </p:nvSpPr>
            <p:spPr>
              <a:xfrm>
                <a:off x="824753" y="3429000"/>
                <a:ext cx="6947647" cy="1723998"/>
              </a:xfrm>
              <a:prstGeom prst="rect">
                <a:avLst/>
              </a:prstGeom>
              <a:noFill/>
            </p:spPr>
            <p:txBody>
              <a:bodyPr wrap="square" rtlCol="0">
                <a:spAutoFit/>
              </a:bodyPr>
              <a:lstStyle/>
              <a:p>
                <a:r>
                  <a:rPr lang="zh-CN" altLang="en-US" sz="2000" dirty="0"/>
                  <a:t>再证明</a:t>
                </a:r>
                <a14:m>
                  <m:oMath xmlns:m="http://schemas.openxmlformats.org/officeDocument/2006/math">
                    <m:r>
                      <a:rPr lang="en-US" altLang="zh-CN" sz="2000" b="0" i="1" smtClean="0">
                        <a:latin typeface="Cambria Math" panose="02040503050406030204" pitchFamily="18" charset="0"/>
                      </a:rPr>
                      <m:t>𝜉</m:t>
                    </m:r>
                    <m:r>
                      <a:rPr lang="zh-CN" altLang="en-US" sz="2000" i="1">
                        <a:latin typeface="Cambria Math" panose="02040503050406030204" pitchFamily="18" charset="0"/>
                      </a:rPr>
                      <m:t>是唯一的</m:t>
                    </m:r>
                  </m:oMath>
                </a14:m>
                <a:endParaRPr lang="en-US" altLang="zh-CN" sz="2000" dirty="0"/>
              </a:p>
              <a:p>
                <a:r>
                  <a:rPr lang="zh-CN" altLang="en-US" sz="2000" dirty="0"/>
                  <a:t>假设</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𝜉</m:t>
                        </m:r>
                      </m:e>
                      <m:sup>
                        <m:r>
                          <a:rPr lang="en-US" altLang="zh-CN" sz="2000" b="0" i="1" smtClean="0">
                            <a:latin typeface="Cambria Math" panose="02040503050406030204" pitchFamily="18" charset="0"/>
                          </a:rPr>
                          <m:t>′</m:t>
                        </m:r>
                      </m:sup>
                    </m:sSup>
                  </m:oMath>
                </a14:m>
                <a:r>
                  <a:rPr lang="zh-CN" altLang="en-US" sz="2000" dirty="0"/>
                  <a:t>也满足（</a:t>
                </a:r>
                <a:r>
                  <a:rPr lang="en-US" altLang="zh-CN" sz="2000" dirty="0"/>
                  <a:t>2</a:t>
                </a:r>
                <a:r>
                  <a:rPr lang="zh-CN" altLang="en-US" sz="2000" dirty="0"/>
                  <a:t>）式</a:t>
                </a:r>
                <a:endParaRPr lang="en-US" altLang="zh-CN" sz="2000" dirty="0"/>
              </a:p>
              <a:p>
                <a:r>
                  <a:rPr lang="zh-CN" altLang="en-US" sz="2000" dirty="0"/>
                  <a:t>则</a:t>
                </a:r>
                <a14:m>
                  <m:oMath xmlns:m="http://schemas.openxmlformats.org/officeDocument/2006/math">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𝜉</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𝜉</m:t>
                            </m:r>
                          </m:e>
                          <m:sup>
                            <m:r>
                              <a:rPr lang="en-US" altLang="zh-CN" sz="2000" b="0" i="1" smtClean="0">
                                <a:latin typeface="Cambria Math" panose="02040503050406030204" pitchFamily="18" charset="0"/>
                              </a:rPr>
                              <m:t>′</m:t>
                            </m:r>
                          </m:sup>
                        </m:sSup>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oMath>
                </a14:m>
                <a:endParaRPr lang="en-US" altLang="zh-CN" sz="2000" dirty="0"/>
              </a:p>
              <a:p>
                <a:r>
                  <a:rPr lang="zh-CN" altLang="en-US" sz="2000" dirty="0"/>
                  <a:t>由②</a:t>
                </a:r>
                <a14:m>
                  <m:oMath xmlns:m="http://schemas.openxmlformats.org/officeDocument/2006/math">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𝜉</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𝜉</m:t>
                            </m:r>
                          </m:e>
                          <m:sup>
                            <m:r>
                              <a:rPr lang="en-US" altLang="zh-CN" sz="2000" b="0" i="1" smtClean="0">
                                <a:latin typeface="Cambria Math" panose="02040503050406030204" pitchFamily="18" charset="0"/>
                              </a:rPr>
                              <m:t>′</m:t>
                            </m:r>
                          </m:sup>
                        </m:sSup>
                      </m:e>
                    </m:d>
                    <m:r>
                      <a:rPr lang="en-US" altLang="zh-CN" sz="2000" b="0" i="1" smtClean="0">
                        <a:latin typeface="Cambria Math" panose="02040503050406030204" pitchFamily="18" charset="0"/>
                      </a:rPr>
                      <m:t>≤</m:t>
                    </m:r>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lim</m:t>
                        </m:r>
                      </m:e>
                      <m:lim>
                        <m:r>
                          <a:rPr lang="en-US" altLang="zh-CN" sz="2000" i="1">
                            <a:latin typeface="Cambria Math" panose="02040503050406030204" pitchFamily="18" charset="0"/>
                          </a:rPr>
                          <m:t>𝑛</m:t>
                        </m:r>
                        <m:r>
                          <a:rPr lang="en-US" altLang="zh-CN" sz="2000" i="1">
                            <a:latin typeface="Cambria Math" panose="02040503050406030204" pitchFamily="18" charset="0"/>
                          </a:rPr>
                          <m:t>→∞</m:t>
                        </m:r>
                      </m:lim>
                    </m:limLow>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e>
                    </m:d>
                    <m:r>
                      <a:rPr lang="en-US" altLang="zh-CN" sz="2000" b="0" i="1" smtClean="0">
                        <a:latin typeface="Cambria Math" panose="02040503050406030204" pitchFamily="18" charset="0"/>
                      </a:rPr>
                      <m:t>=0</m:t>
                    </m:r>
                  </m:oMath>
                </a14:m>
                <a:endParaRPr lang="en-US" altLang="zh-CN" sz="2000" dirty="0"/>
              </a:p>
              <a:p>
                <a:r>
                  <a:rPr lang="zh-CN" altLang="en-US" sz="2000" dirty="0"/>
                  <a:t>故有</a:t>
                </a:r>
                <a14:m>
                  <m:oMath xmlns:m="http://schemas.openxmlformats.org/officeDocument/2006/math">
                    <m:r>
                      <a:rPr lang="en-US" altLang="zh-CN" sz="2000" b="0" i="1" smtClean="0">
                        <a:latin typeface="Cambria Math" panose="02040503050406030204" pitchFamily="18" charset="0"/>
                      </a:rPr>
                      <m:t>𝜉</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𝜉</m:t>
                        </m:r>
                      </m:e>
                      <m:sup>
                        <m:r>
                          <a:rPr lang="en-US" altLang="zh-CN" sz="2000" b="0" i="1" smtClean="0">
                            <a:latin typeface="Cambria Math" panose="02040503050406030204" pitchFamily="18" charset="0"/>
                          </a:rPr>
                          <m:t>′</m:t>
                        </m:r>
                      </m:sup>
                    </m:sSup>
                  </m:oMath>
                </a14:m>
                <a:r>
                  <a:rPr lang="zh-CN" altLang="en-US" sz="2000" dirty="0"/>
                  <a:t>，所以</a:t>
                </a:r>
                <a14:m>
                  <m:oMath xmlns:m="http://schemas.openxmlformats.org/officeDocument/2006/math">
                    <m:r>
                      <a:rPr lang="en-US" altLang="zh-CN" sz="2000" b="0" i="1" smtClean="0">
                        <a:latin typeface="Cambria Math" panose="02040503050406030204" pitchFamily="18" charset="0"/>
                      </a:rPr>
                      <m:t>𝜉</m:t>
                    </m:r>
                  </m:oMath>
                </a14:m>
                <a:r>
                  <a:rPr lang="zh-CN" altLang="en-US" sz="2000" dirty="0"/>
                  <a:t>是唯一的</a:t>
                </a:r>
              </a:p>
            </p:txBody>
          </p:sp>
        </mc:Choice>
        <mc:Fallback>
          <p:sp>
            <p:nvSpPr>
              <p:cNvPr id="9" name="文本框 8">
                <a:extLst>
                  <a:ext uri="{FF2B5EF4-FFF2-40B4-BE49-F238E27FC236}">
                    <a16:creationId xmlns:a16="http://schemas.microsoft.com/office/drawing/2014/main" id="{EF6EC0A2-4322-4698-8534-D6D57C760881}"/>
                  </a:ext>
                </a:extLst>
              </p:cNvPr>
              <p:cNvSpPr txBox="1">
                <a:spLocks noRot="1" noChangeAspect="1" noMove="1" noResize="1" noEditPoints="1" noAdjustHandles="1" noChangeArrowheads="1" noChangeShapeType="1" noTextEdit="1"/>
              </p:cNvSpPr>
              <p:nvPr/>
            </p:nvSpPr>
            <p:spPr>
              <a:xfrm>
                <a:off x="824753" y="3429000"/>
                <a:ext cx="6947647" cy="1723998"/>
              </a:xfrm>
              <a:prstGeom prst="rect">
                <a:avLst/>
              </a:prstGeom>
              <a:blipFill>
                <a:blip r:embed="rId4"/>
                <a:stretch>
                  <a:fillRect l="-877" t="-2128" b="-53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1093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AA5F4E7-6E6F-4921-8EB5-ECA186E9FEBA}"/>
              </a:ext>
            </a:extLst>
          </p:cNvPr>
          <p:cNvSpPr txBox="1"/>
          <p:nvPr/>
        </p:nvSpPr>
        <p:spPr>
          <a:xfrm>
            <a:off x="601925" y="1383341"/>
            <a:ext cx="5076825" cy="769441"/>
          </a:xfrm>
          <a:prstGeom prst="rect">
            <a:avLst/>
          </a:prstGeom>
          <a:noFill/>
        </p:spPr>
        <p:txBody>
          <a:bodyPr wrap="square" rtlCol="0">
            <a:spAutoFit/>
          </a:bodyPr>
          <a:lstStyle/>
          <a:p>
            <a:r>
              <a:rPr lang="zh-CN" altLang="en-US" sz="4400" dirty="0"/>
              <a:t>有限覆盖定理</a:t>
            </a: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9F85F2EC-E4D5-4F8A-9176-CC56BBE15DD8}"/>
                  </a:ext>
                </a:extLst>
              </p:cNvPr>
              <p:cNvSpPr txBox="1"/>
              <p:nvPr/>
            </p:nvSpPr>
            <p:spPr>
              <a:xfrm>
                <a:off x="754602" y="2200275"/>
                <a:ext cx="9579006" cy="707886"/>
              </a:xfrm>
              <a:prstGeom prst="rect">
                <a:avLst/>
              </a:prstGeom>
              <a:noFill/>
            </p:spPr>
            <p:txBody>
              <a:bodyPr wrap="square" rtlCol="0">
                <a:spAutoFit/>
              </a:bodyPr>
              <a:lstStyle/>
              <a:p>
                <a:r>
                  <a:rPr lang="zh-CN" altLang="en-US" sz="2000" dirty="0">
                    <a:solidFill>
                      <a:srgbClr val="FF0000"/>
                    </a:solidFill>
                  </a:rPr>
                  <a:t>设</a:t>
                </a:r>
                <a14:m>
                  <m:oMath xmlns:m="http://schemas.openxmlformats.org/officeDocument/2006/math">
                    <m:r>
                      <a:rPr lang="en-US" altLang="zh-CN" sz="2000" b="0" i="1" smtClean="0">
                        <a:solidFill>
                          <a:srgbClr val="FF0000"/>
                        </a:solidFill>
                        <a:latin typeface="Cambria Math" panose="02040503050406030204" pitchFamily="18" charset="0"/>
                      </a:rPr>
                      <m:t>𝐻</m:t>
                    </m:r>
                  </m:oMath>
                </a14:m>
                <a:r>
                  <a:rPr lang="zh-CN" altLang="en-US" sz="2000" dirty="0">
                    <a:solidFill>
                      <a:srgbClr val="FF0000"/>
                    </a:solidFill>
                  </a:rPr>
                  <a:t>是闭区间</a:t>
                </a:r>
                <a14:m>
                  <m:oMath xmlns:m="http://schemas.openxmlformats.org/officeDocument/2006/math">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𝑎</m:t>
                    </m:r>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𝑏</m:t>
                    </m:r>
                    <m:r>
                      <a:rPr lang="en-US" altLang="zh-CN" sz="2000" b="0" i="1" smtClean="0">
                        <a:solidFill>
                          <a:srgbClr val="FF0000"/>
                        </a:solidFill>
                        <a:latin typeface="Cambria Math" panose="02040503050406030204" pitchFamily="18" charset="0"/>
                      </a:rPr>
                      <m:t>]</m:t>
                    </m:r>
                  </m:oMath>
                </a14:m>
                <a:r>
                  <a:rPr lang="zh-CN" altLang="en-US" sz="2000" dirty="0">
                    <a:solidFill>
                      <a:srgbClr val="FF0000"/>
                    </a:solidFill>
                  </a:rPr>
                  <a:t>的一个无限开覆盖，则一定能从</a:t>
                </a:r>
                <a14:m>
                  <m:oMath xmlns:m="http://schemas.openxmlformats.org/officeDocument/2006/math">
                    <m:r>
                      <a:rPr lang="en-US" altLang="zh-CN" sz="2000" b="0" i="1" smtClean="0">
                        <a:solidFill>
                          <a:srgbClr val="FF0000"/>
                        </a:solidFill>
                        <a:latin typeface="Cambria Math" panose="02040503050406030204" pitchFamily="18" charset="0"/>
                      </a:rPr>
                      <m:t>𝐻</m:t>
                    </m:r>
                  </m:oMath>
                </a14:m>
                <a:r>
                  <a:rPr lang="zh-CN" altLang="en-US" sz="2000" dirty="0">
                    <a:solidFill>
                      <a:srgbClr val="FF0000"/>
                    </a:solidFill>
                  </a:rPr>
                  <a:t>中选择有限个开区间来覆盖</a:t>
                </a:r>
                <a14:m>
                  <m:oMath xmlns:m="http://schemas.openxmlformats.org/officeDocument/2006/math">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𝑎</m:t>
                    </m:r>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𝑏</m:t>
                    </m:r>
                    <m:r>
                      <a:rPr lang="en-US" altLang="zh-CN" sz="2000" b="0" i="1" smtClean="0">
                        <a:solidFill>
                          <a:srgbClr val="FF0000"/>
                        </a:solidFill>
                        <a:latin typeface="Cambria Math" panose="02040503050406030204" pitchFamily="18" charset="0"/>
                      </a:rPr>
                      <m:t>]</m:t>
                    </m:r>
                  </m:oMath>
                </a14:m>
                <a:endParaRPr lang="en-US" altLang="zh-CN" sz="2000" dirty="0">
                  <a:solidFill>
                    <a:srgbClr val="FF0000"/>
                  </a:solidFill>
                </a:endParaRPr>
              </a:p>
              <a:p>
                <a:r>
                  <a:rPr lang="zh-CN" altLang="en-US" sz="2000" dirty="0"/>
                  <a:t>用戴德金定理来证明</a:t>
                </a:r>
              </a:p>
            </p:txBody>
          </p:sp>
        </mc:Choice>
        <mc:Fallback>
          <p:sp>
            <p:nvSpPr>
              <p:cNvPr id="3" name="文本框 2">
                <a:extLst>
                  <a:ext uri="{FF2B5EF4-FFF2-40B4-BE49-F238E27FC236}">
                    <a16:creationId xmlns:a16="http://schemas.microsoft.com/office/drawing/2014/main" id="{9F85F2EC-E4D5-4F8A-9176-CC56BBE15DD8}"/>
                  </a:ext>
                </a:extLst>
              </p:cNvPr>
              <p:cNvSpPr txBox="1">
                <a:spLocks noRot="1" noChangeAspect="1" noMove="1" noResize="1" noEditPoints="1" noAdjustHandles="1" noChangeArrowheads="1" noChangeShapeType="1" noTextEdit="1"/>
              </p:cNvSpPr>
              <p:nvPr/>
            </p:nvSpPr>
            <p:spPr>
              <a:xfrm>
                <a:off x="754602" y="2200275"/>
                <a:ext cx="9579006" cy="707886"/>
              </a:xfrm>
              <a:prstGeom prst="rect">
                <a:avLst/>
              </a:prstGeom>
              <a:blipFill>
                <a:blip r:embed="rId2"/>
                <a:stretch>
                  <a:fillRect l="-700" t="-5172" r="-318" b="-14655"/>
                </a:stretch>
              </a:blipFill>
            </p:spPr>
            <p:txBody>
              <a:bodyPr/>
              <a:lstStyle/>
              <a:p>
                <a:r>
                  <a:rPr lang="zh-CN" altLang="en-US">
                    <a:noFill/>
                  </a:rPr>
                  <a:t> </a:t>
                </a:r>
              </a:p>
            </p:txBody>
          </p:sp>
        </mc:Fallback>
      </mc:AlternateContent>
      <p:sp>
        <p:nvSpPr>
          <p:cNvPr id="12" name="标题 5">
            <a:extLst>
              <a:ext uri="{FF2B5EF4-FFF2-40B4-BE49-F238E27FC236}">
                <a16:creationId xmlns:a16="http://schemas.microsoft.com/office/drawing/2014/main" id="{CC565315-057B-423E-A2C0-6543158A2F4F}"/>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13" name="文本框 12">
            <a:extLst>
              <a:ext uri="{FF2B5EF4-FFF2-40B4-BE49-F238E27FC236}">
                <a16:creationId xmlns:a16="http://schemas.microsoft.com/office/drawing/2014/main" id="{405C0F83-243B-4323-A3C6-5DE1EB42BDC8}"/>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14" name="图片 13">
            <a:extLst>
              <a:ext uri="{FF2B5EF4-FFF2-40B4-BE49-F238E27FC236}">
                <a16:creationId xmlns:a16="http://schemas.microsoft.com/office/drawing/2014/main" id="{5654DB6B-EBD4-4EE8-ACA1-E9603A0D3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15" name="文本框 14">
            <a:extLst>
              <a:ext uri="{FF2B5EF4-FFF2-40B4-BE49-F238E27FC236}">
                <a16:creationId xmlns:a16="http://schemas.microsoft.com/office/drawing/2014/main" id="{BA2E4CF5-066A-4DC1-B021-8D5672BBF7B7}"/>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33CEC092-28FC-460E-A0AF-3D9ECC1D1C4D}"/>
                  </a:ext>
                </a:extLst>
              </p:cNvPr>
              <p:cNvSpPr txBox="1"/>
              <p:nvPr/>
            </p:nvSpPr>
            <p:spPr>
              <a:xfrm>
                <a:off x="862962" y="2911862"/>
                <a:ext cx="8364070" cy="1477328"/>
              </a:xfrm>
              <a:prstGeom prst="rect">
                <a:avLst/>
              </a:prstGeom>
              <a:noFill/>
            </p:spPr>
            <p:txBody>
              <a:bodyPr wrap="square" rtlCol="0">
                <a:spAutoFit/>
              </a:bodyPr>
              <a:lstStyle/>
              <a:p>
                <a:r>
                  <a:rPr lang="zh-CN" altLang="en-US" dirty="0"/>
                  <a:t>假设</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a14:m>
                <a:r>
                  <a:rPr lang="zh-CN" altLang="en-US" dirty="0"/>
                  <a:t>不能被</a:t>
                </a:r>
                <a14:m>
                  <m:oMath xmlns:m="http://schemas.openxmlformats.org/officeDocument/2006/math">
                    <m:r>
                      <a:rPr lang="en-US" altLang="zh-CN" b="0" i="1" smtClean="0">
                        <a:latin typeface="Cambria Math" panose="02040503050406030204" pitchFamily="18" charset="0"/>
                      </a:rPr>
                      <m:t>𝐻</m:t>
                    </m:r>
                  </m:oMath>
                </a14:m>
                <a:r>
                  <a:rPr lang="zh-CN" altLang="en-US" dirty="0"/>
                  <a:t>中的有限个开区间覆盖，在开区间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a14:m>
                <a:r>
                  <a:rPr lang="zh-CN" altLang="en-US" dirty="0"/>
                  <a:t>上找一个数</a:t>
                </a:r>
                <a14:m>
                  <m:oMath xmlns:m="http://schemas.openxmlformats.org/officeDocument/2006/math">
                    <m:r>
                      <a:rPr lang="en-US" altLang="zh-CN" b="0" i="1" smtClean="0">
                        <a:latin typeface="Cambria Math" panose="02040503050406030204" pitchFamily="18" charset="0"/>
                      </a:rPr>
                      <m:t>𝑥</m:t>
                    </m:r>
                  </m:oMath>
                </a14:m>
                <a:r>
                  <a:rPr lang="zh-CN" altLang="en-US" dirty="0"/>
                  <a:t>，使闭区间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zh-CN" altLang="en-US" dirty="0"/>
                  <a:t>被</a:t>
                </a:r>
                <a14:m>
                  <m:oMath xmlns:m="http://schemas.openxmlformats.org/officeDocument/2006/math">
                    <m:r>
                      <a:rPr lang="en-US" altLang="zh-CN" b="0" i="1" dirty="0" smtClean="0">
                        <a:latin typeface="Cambria Math" panose="02040503050406030204" pitchFamily="18" charset="0"/>
                      </a:rPr>
                      <m:t>𝐻</m:t>
                    </m:r>
                  </m:oMath>
                </a14:m>
                <a:r>
                  <a:rPr lang="zh-CN" altLang="en-US" dirty="0"/>
                  <a:t>中的有限个开区间覆盖，这样的</a:t>
                </a:r>
                <a14:m>
                  <m:oMath xmlns:m="http://schemas.openxmlformats.org/officeDocument/2006/math">
                    <m:r>
                      <a:rPr lang="en-US" altLang="zh-CN" b="0" i="1" smtClean="0">
                        <a:latin typeface="Cambria Math" panose="02040503050406030204" pitchFamily="18" charset="0"/>
                      </a:rPr>
                      <m:t>𝑥</m:t>
                    </m:r>
                  </m:oMath>
                </a14:m>
                <a:r>
                  <a:rPr lang="zh-CN" altLang="en-US" dirty="0"/>
                  <a:t>一定存在</a:t>
                </a:r>
                <a:endParaRPr lang="en-US" altLang="zh-CN" dirty="0"/>
              </a:p>
              <a:p>
                <a:r>
                  <a:rPr lang="zh-CN" altLang="en-US" dirty="0"/>
                  <a:t>由于</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a14:m>
                <a:r>
                  <a:rPr lang="zh-CN" altLang="en-US" dirty="0"/>
                  <a:t>被</a:t>
                </a:r>
                <a14:m>
                  <m:oMath xmlns:m="http://schemas.openxmlformats.org/officeDocument/2006/math">
                    <m:r>
                      <a:rPr lang="en-US" altLang="zh-CN" b="0" i="1" dirty="0" smtClean="0">
                        <a:latin typeface="Cambria Math" panose="02040503050406030204" pitchFamily="18" charset="0"/>
                      </a:rPr>
                      <m:t>𝐻</m:t>
                    </m:r>
                  </m:oMath>
                </a14:m>
                <a:r>
                  <a:rPr lang="zh-CN" altLang="en-US" dirty="0"/>
                  <a:t>覆盖，所以</a:t>
                </a:r>
                <a14:m>
                  <m:oMath xmlns:m="http://schemas.openxmlformats.org/officeDocument/2006/math">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𝐻</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r>
                  <a:rPr lang="zh-CN" altLang="en-US" dirty="0"/>
                  <a:t>那么，在区间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内任取一个数为</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oMath>
                </a14:m>
                <a:r>
                  <a:rPr lang="zh-CN" altLang="en-US" dirty="0"/>
                  <a:t>则有</a:t>
                </a:r>
                <a:endParaRPr lang="en-US" altLang="zh-CN" dirty="0"/>
              </a:p>
              <a:p>
                <a14:m>
                  <m:oMath xmlns:m="http://schemas.openxmlformats.org/officeDocument/2006/math">
                    <m:r>
                      <a:rPr lang="en-US" altLang="zh-CN" b="0" i="1" smtClean="0">
                        <a:latin typeface="Cambria Math" panose="02040503050406030204" pitchFamily="18" charset="0"/>
                      </a:rPr>
                      <m:t>𝑚</m:t>
                    </m:r>
                    <m:r>
                      <a:rPr lang="en-US" altLang="zh-CN" b="0" i="1" smtClean="0">
                        <a:latin typeface="Cambria Math" panose="02040503050406030204" pitchFamily="18" charset="0"/>
                      </a:rPr>
                      <m:t>&lt;</m:t>
                    </m:r>
                    <m:r>
                      <a:rPr lang="en-US" altLang="zh-CN" b="0" i="1" smtClean="0">
                        <a:latin typeface="Cambria Math" panose="02040503050406030204" pitchFamily="18" charset="0"/>
                      </a:rPr>
                      <m:t>𝑎</m:t>
                    </m:r>
                    <m:r>
                      <a:rPr lang="en-US" altLang="zh-CN" b="0" i="1" smtClean="0">
                        <a:latin typeface="Cambria Math" panose="02040503050406030204" pitchFamily="18" charset="0"/>
                      </a:rPr>
                      <m:t>&lt;</m:t>
                    </m:r>
                    <m:r>
                      <a:rPr lang="en-US" altLang="zh-CN" b="0" i="1" smtClean="0">
                        <a:latin typeface="Cambria Math" panose="02040503050406030204" pitchFamily="18" charset="0"/>
                      </a:rPr>
                      <m:t>𝑥</m:t>
                    </m:r>
                    <m:r>
                      <a:rPr lang="en-US" altLang="zh-CN" b="0" i="1" smtClean="0">
                        <a:latin typeface="Cambria Math" panose="02040503050406030204" pitchFamily="18" charset="0"/>
                      </a:rPr>
                      <m:t>&lt;</m:t>
                    </m:r>
                    <m:r>
                      <a:rPr lang="en-US" altLang="zh-CN" b="0" i="1" smtClean="0">
                        <a:latin typeface="Cambria Math" panose="02040503050406030204" pitchFamily="18" charset="0"/>
                      </a:rPr>
                      <m:t>𝑛</m:t>
                    </m:r>
                  </m:oMath>
                </a14:m>
                <a:r>
                  <a:rPr lang="zh-CN" altLang="en-US" dirty="0"/>
                  <a:t>，即闭区间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zh-CN" altLang="en-US" dirty="0"/>
                  <a:t>被开区间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覆盖</a:t>
                </a:r>
              </a:p>
            </p:txBody>
          </p:sp>
        </mc:Choice>
        <mc:Fallback>
          <p:sp>
            <p:nvSpPr>
              <p:cNvPr id="4" name="文本框 3">
                <a:extLst>
                  <a:ext uri="{FF2B5EF4-FFF2-40B4-BE49-F238E27FC236}">
                    <a16:creationId xmlns:a16="http://schemas.microsoft.com/office/drawing/2014/main" id="{33CEC092-28FC-460E-A0AF-3D9ECC1D1C4D}"/>
                  </a:ext>
                </a:extLst>
              </p:cNvPr>
              <p:cNvSpPr txBox="1">
                <a:spLocks noRot="1" noChangeAspect="1" noMove="1" noResize="1" noEditPoints="1" noAdjustHandles="1" noChangeArrowheads="1" noChangeShapeType="1" noTextEdit="1"/>
              </p:cNvSpPr>
              <p:nvPr/>
            </p:nvSpPr>
            <p:spPr>
              <a:xfrm>
                <a:off x="862962" y="2911862"/>
                <a:ext cx="8364070" cy="1477328"/>
              </a:xfrm>
              <a:prstGeom prst="rect">
                <a:avLst/>
              </a:prstGeom>
              <a:blipFill>
                <a:blip r:embed="rId4"/>
                <a:stretch>
                  <a:fillRect l="-656" t="-2479" b="-578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C68E828A-2494-474C-BB95-7E9B477DF33E}"/>
                  </a:ext>
                </a:extLst>
              </p:cNvPr>
              <p:cNvSpPr txBox="1"/>
              <p:nvPr/>
            </p:nvSpPr>
            <p:spPr>
              <a:xfrm>
                <a:off x="862962" y="4389190"/>
                <a:ext cx="8713694" cy="2031325"/>
              </a:xfrm>
              <a:prstGeom prst="rect">
                <a:avLst/>
              </a:prstGeom>
              <a:noFill/>
            </p:spPr>
            <p:txBody>
              <a:bodyPr wrap="square" rtlCol="0">
                <a:spAutoFit/>
              </a:bodyPr>
              <a:lstStyle/>
              <a:p>
                <a:r>
                  <a:rPr lang="zh-CN" altLang="en-US" dirty="0"/>
                  <a:t>令所有的这些</a:t>
                </a:r>
                <a14:m>
                  <m:oMath xmlns:m="http://schemas.openxmlformats.org/officeDocument/2006/math">
                    <m:r>
                      <a:rPr lang="en-US" altLang="zh-CN" b="0" i="1" smtClean="0">
                        <a:latin typeface="Cambria Math" panose="02040503050406030204" pitchFamily="18" charset="0"/>
                      </a:rPr>
                      <m:t>𝑥</m:t>
                    </m:r>
                  </m:oMath>
                </a14:m>
                <a:r>
                  <a:rPr lang="zh-CN" altLang="en-US" dirty="0"/>
                  <a:t>，连同区间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oMath>
                </a14:m>
                <a:r>
                  <a:rPr lang="zh-CN" altLang="en-US" dirty="0"/>
                  <a:t>上的所有数构成一个数集</a:t>
                </a:r>
                <a14:m>
                  <m:oMath xmlns:m="http://schemas.openxmlformats.org/officeDocument/2006/math">
                    <m:r>
                      <a:rPr lang="en-US" altLang="zh-CN" b="0" i="1" smtClean="0">
                        <a:latin typeface="Cambria Math" panose="02040503050406030204" pitchFamily="18" charset="0"/>
                      </a:rPr>
                      <m:t>𝐴</m:t>
                    </m:r>
                  </m:oMath>
                </a14:m>
                <a:r>
                  <a:rPr lang="zh-CN" altLang="en-US" dirty="0"/>
                  <a:t>，并把</a:t>
                </a:r>
                <a14:m>
                  <m:oMath xmlns:m="http://schemas.openxmlformats.org/officeDocument/2006/math">
                    <m:r>
                      <a:rPr lang="en-US" altLang="zh-CN" b="0" i="1" smtClean="0">
                        <a:latin typeface="Cambria Math" panose="02040503050406030204" pitchFamily="18" charset="0"/>
                      </a:rPr>
                      <m:t>𝐴</m:t>
                    </m:r>
                  </m:oMath>
                </a14:m>
                <a:r>
                  <a:rPr lang="zh-CN" altLang="en-US" dirty="0"/>
                  <a:t>在实数集上的补集设为</a:t>
                </a:r>
                <a14:m>
                  <m:oMath xmlns:m="http://schemas.openxmlformats.org/officeDocument/2006/math">
                    <m:r>
                      <a:rPr lang="en-US" altLang="zh-CN" b="0" i="1" smtClean="0">
                        <a:latin typeface="Cambria Math" panose="02040503050406030204" pitchFamily="18" charset="0"/>
                      </a:rPr>
                      <m:t>𝐵</m:t>
                    </m:r>
                  </m:oMath>
                </a14:m>
                <a:r>
                  <a:rPr lang="zh-CN" altLang="en-US" dirty="0"/>
                  <a:t>，则：</a:t>
                </a:r>
                <a:endParaRPr lang="en-US" altLang="zh-CN" dirty="0"/>
              </a:p>
              <a:p>
                <a:r>
                  <a:rPr lang="zh-CN" altLang="en-US" dirty="0"/>
                  <a:t>①由取法可知集合</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oMath>
                </a14:m>
                <a:r>
                  <a:rPr lang="zh-CN" altLang="en-US" dirty="0"/>
                  <a:t>非空</a:t>
                </a:r>
                <a:endParaRPr lang="en-US" altLang="zh-CN" dirty="0"/>
              </a:p>
              <a:p>
                <a:r>
                  <a:rPr lang="zh-CN" altLang="en-US" dirty="0"/>
                  <a:t>②</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𝑅</m:t>
                    </m:r>
                  </m:oMath>
                </a14:m>
                <a:endParaRPr lang="en-US" altLang="zh-CN" dirty="0"/>
              </a:p>
              <a:p>
                <a:r>
                  <a:rPr lang="zh-CN" altLang="en-US" dirty="0"/>
                  <a:t>③根据取法，</a:t>
                </a:r>
                <a14:m>
                  <m:oMath xmlns:m="http://schemas.openxmlformats.org/officeDocument/2006/math">
                    <m:r>
                      <a:rPr lang="en-US" altLang="zh-CN" b="0" i="1" smtClean="0">
                        <a:latin typeface="Cambria Math" panose="02040503050406030204" pitchFamily="18" charset="0"/>
                      </a:rPr>
                      <m:t>𝐴</m:t>
                    </m:r>
                  </m:oMath>
                </a14:m>
                <a:r>
                  <a:rPr lang="zh-CN" altLang="en-US" dirty="0"/>
                  <a:t>中的数都落在区间</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zh-CN" altLang="en-US" dirty="0"/>
                  <a:t>上（且</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zh-CN" altLang="en-US" dirty="0"/>
                  <a:t>可以被</a:t>
                </a:r>
                <a14:m>
                  <m:oMath xmlns:m="http://schemas.openxmlformats.org/officeDocument/2006/math">
                    <m:r>
                      <a:rPr lang="en-US" altLang="zh-CN" b="0" i="1" smtClean="0">
                        <a:latin typeface="Cambria Math" panose="02040503050406030204" pitchFamily="18" charset="0"/>
                      </a:rPr>
                      <m:t>𝐻</m:t>
                    </m:r>
                  </m:oMath>
                </a14:m>
                <a:r>
                  <a:rPr lang="zh-CN" altLang="en-US" dirty="0"/>
                  <a:t>的有限个开区间覆盖），     而</a:t>
                </a:r>
                <a14:m>
                  <m:oMath xmlns:m="http://schemas.openxmlformats.org/officeDocument/2006/math">
                    <m:r>
                      <a:rPr lang="en-US" altLang="zh-CN" b="0" i="1" smtClean="0">
                        <a:latin typeface="Cambria Math" panose="02040503050406030204" pitchFamily="18" charset="0"/>
                      </a:rPr>
                      <m:t>𝐵</m:t>
                    </m:r>
                  </m:oMath>
                </a14:m>
                <a:r>
                  <a:rPr lang="zh-CN" altLang="en-US" dirty="0"/>
                  <a:t>中的数落在</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zh-CN" altLang="en-US" dirty="0"/>
                  <a:t>上（且</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a14:m>
                <a:r>
                  <a:rPr lang="zh-CN" altLang="en-US" dirty="0"/>
                  <a:t>不能被</a:t>
                </a:r>
                <a14:m>
                  <m:oMath xmlns:m="http://schemas.openxmlformats.org/officeDocument/2006/math">
                    <m:r>
                      <a:rPr lang="en-US" altLang="zh-CN" b="0" i="1" smtClean="0">
                        <a:latin typeface="Cambria Math" panose="02040503050406030204" pitchFamily="18" charset="0"/>
                      </a:rPr>
                      <m:t>𝐻</m:t>
                    </m:r>
                  </m:oMath>
                </a14:m>
                <a:r>
                  <a:rPr lang="zh-CN" altLang="en-US" dirty="0"/>
                  <a:t>的有限个开区间覆盖）</a:t>
                </a:r>
                <a:endParaRPr lang="en-US" altLang="zh-CN" dirty="0"/>
              </a:p>
              <a:p>
                <a:r>
                  <a:rPr lang="zh-CN" altLang="en-US" dirty="0"/>
                  <a:t>所以</a:t>
                </a:r>
                <a14:m>
                  <m:oMath xmlns:m="http://schemas.openxmlformats.org/officeDocument/2006/math">
                    <m:r>
                      <a:rPr lang="en-US" altLang="zh-CN" b="0" i="1" smtClean="0">
                        <a:latin typeface="Cambria Math" panose="02040503050406030204" pitchFamily="18" charset="0"/>
                      </a:rPr>
                      <m:t>𝐴</m:t>
                    </m:r>
                  </m:oMath>
                </a14:m>
                <a:r>
                  <a:rPr lang="zh-CN" altLang="en-US" dirty="0"/>
                  <a:t>中任何一个元素都小于</a:t>
                </a:r>
                <a14:m>
                  <m:oMath xmlns:m="http://schemas.openxmlformats.org/officeDocument/2006/math">
                    <m:r>
                      <a:rPr lang="en-US" altLang="zh-CN" b="0" i="1" smtClean="0">
                        <a:latin typeface="Cambria Math" panose="02040503050406030204" pitchFamily="18" charset="0"/>
                      </a:rPr>
                      <m:t>𝐵</m:t>
                    </m:r>
                  </m:oMath>
                </a14:m>
                <a:r>
                  <a:rPr lang="zh-CN" altLang="en-US" dirty="0"/>
                  <a:t>中任意一个元素</a:t>
                </a:r>
              </a:p>
            </p:txBody>
          </p:sp>
        </mc:Choice>
        <mc:Fallback>
          <p:sp>
            <p:nvSpPr>
              <p:cNvPr id="11" name="文本框 10">
                <a:extLst>
                  <a:ext uri="{FF2B5EF4-FFF2-40B4-BE49-F238E27FC236}">
                    <a16:creationId xmlns:a16="http://schemas.microsoft.com/office/drawing/2014/main" id="{C68E828A-2494-474C-BB95-7E9B477DF33E}"/>
                  </a:ext>
                </a:extLst>
              </p:cNvPr>
              <p:cNvSpPr txBox="1">
                <a:spLocks noRot="1" noChangeAspect="1" noMove="1" noResize="1" noEditPoints="1" noAdjustHandles="1" noChangeArrowheads="1" noChangeShapeType="1" noTextEdit="1"/>
              </p:cNvSpPr>
              <p:nvPr/>
            </p:nvSpPr>
            <p:spPr>
              <a:xfrm>
                <a:off x="862962" y="4389190"/>
                <a:ext cx="8713694" cy="2031325"/>
              </a:xfrm>
              <a:prstGeom prst="rect">
                <a:avLst/>
              </a:prstGeom>
              <a:blipFill>
                <a:blip r:embed="rId5"/>
                <a:stretch>
                  <a:fillRect l="-630" t="-1502" r="-3219" b="-39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2791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5">
            <a:extLst>
              <a:ext uri="{FF2B5EF4-FFF2-40B4-BE49-F238E27FC236}">
                <a16:creationId xmlns:a16="http://schemas.microsoft.com/office/drawing/2014/main" id="{7009326E-7880-4816-A1B0-204056525362}"/>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8" name="文本框 7">
            <a:extLst>
              <a:ext uri="{FF2B5EF4-FFF2-40B4-BE49-F238E27FC236}">
                <a16:creationId xmlns:a16="http://schemas.microsoft.com/office/drawing/2014/main" id="{435FAC95-A4CD-415E-A43D-12B8B7F2D414}"/>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9" name="图片 8">
            <a:extLst>
              <a:ext uri="{FF2B5EF4-FFF2-40B4-BE49-F238E27FC236}">
                <a16:creationId xmlns:a16="http://schemas.microsoft.com/office/drawing/2014/main" id="{72A9FD4D-2C44-4DBC-918D-AA2D293DF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10" name="文本框 9">
            <a:extLst>
              <a:ext uri="{FF2B5EF4-FFF2-40B4-BE49-F238E27FC236}">
                <a16:creationId xmlns:a16="http://schemas.microsoft.com/office/drawing/2014/main" id="{2C464B48-6A71-40B3-A1FB-0A6A8B3CCB48}"/>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11" name="文本框 10">
            <a:extLst>
              <a:ext uri="{FF2B5EF4-FFF2-40B4-BE49-F238E27FC236}">
                <a16:creationId xmlns:a16="http://schemas.microsoft.com/office/drawing/2014/main" id="{62483438-C5D0-46FF-B1D5-1B4EDAD22BB8}"/>
              </a:ext>
            </a:extLst>
          </p:cNvPr>
          <p:cNvSpPr txBox="1"/>
          <p:nvPr/>
        </p:nvSpPr>
        <p:spPr>
          <a:xfrm>
            <a:off x="1183424" y="6067927"/>
            <a:ext cx="8732931" cy="523220"/>
          </a:xfrm>
          <a:prstGeom prst="rect">
            <a:avLst/>
          </a:prstGeom>
          <a:noFill/>
        </p:spPr>
        <p:txBody>
          <a:bodyPr wrap="square" rtlCol="0">
            <a:spAutoFit/>
          </a:bodyPr>
          <a:lstStyle/>
          <a:p>
            <a:r>
              <a:rPr lang="zh-CN" altLang="en-US" dirty="0"/>
              <a:t>所以，</a:t>
            </a:r>
            <a:r>
              <a:rPr lang="zh-CN" altLang="en-US" sz="2800" dirty="0">
                <a:solidFill>
                  <a:srgbClr val="FF0000"/>
                </a:solidFill>
              </a:rPr>
              <a:t>有限覆盖定理也是实数的完备性的一种等价形式</a:t>
            </a: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433CC904-1A24-4B29-999B-7984363462D3}"/>
                  </a:ext>
                </a:extLst>
              </p:cNvPr>
              <p:cNvSpPr txBox="1"/>
              <p:nvPr/>
            </p:nvSpPr>
            <p:spPr>
              <a:xfrm>
                <a:off x="1183425" y="1451359"/>
                <a:ext cx="8696619" cy="1200329"/>
              </a:xfrm>
              <a:prstGeom prst="rect">
                <a:avLst/>
              </a:prstGeom>
              <a:noFill/>
            </p:spPr>
            <p:txBody>
              <a:bodyPr wrap="square" rtlCol="0">
                <a:spAutoFit/>
              </a:bodyPr>
              <a:lstStyle/>
              <a:p>
                <a:r>
                  <a:rPr lang="zh-CN" altLang="en-US" dirty="0"/>
                  <a:t>根据戴德金定理，存在唯一实数</a:t>
                </a:r>
                <a14:m>
                  <m:oMath xmlns:m="http://schemas.openxmlformats.org/officeDocument/2006/math">
                    <m:r>
                      <a:rPr lang="en-US" altLang="zh-CN" b="0" i="1" smtClean="0">
                        <a:latin typeface="Cambria Math" panose="02040503050406030204" pitchFamily="18" charset="0"/>
                      </a:rPr>
                      <m:t>𝜉</m:t>
                    </m:r>
                  </m:oMath>
                </a14:m>
                <a:r>
                  <a:rPr lang="zh-CN" altLang="en-US" dirty="0"/>
                  <a:t>，使</a:t>
                </a:r>
                <a14:m>
                  <m:oMath xmlns:m="http://schemas.openxmlformats.org/officeDocument/2006/math">
                    <m:r>
                      <a:rPr lang="en-US" altLang="zh-CN" b="0" i="1" smtClean="0">
                        <a:latin typeface="Cambria Math" panose="02040503050406030204" pitchFamily="18" charset="0"/>
                      </a:rPr>
                      <m:t>𝜉</m:t>
                    </m:r>
                  </m:oMath>
                </a14:m>
                <a:r>
                  <a:rPr lang="zh-CN" altLang="en-US" dirty="0"/>
                  <a:t>是</a:t>
                </a:r>
                <a14:m>
                  <m:oMath xmlns:m="http://schemas.openxmlformats.org/officeDocument/2006/math">
                    <m:r>
                      <a:rPr lang="en-US" altLang="zh-CN" b="0" i="1" dirty="0" smtClean="0">
                        <a:latin typeface="Cambria Math" panose="02040503050406030204" pitchFamily="18" charset="0"/>
                      </a:rPr>
                      <m:t>𝐴</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𝐵</m:t>
                    </m:r>
                  </m:oMath>
                </a14:m>
                <a:r>
                  <a:rPr lang="zh-CN" altLang="en-US" dirty="0"/>
                  <a:t>的分界点，且</a:t>
                </a:r>
                <a14:m>
                  <m:oMath xmlns:m="http://schemas.openxmlformats.org/officeDocument/2006/math">
                    <m:r>
                      <a:rPr lang="en-US" altLang="zh-CN" b="0" i="1" smtClean="0">
                        <a:latin typeface="Cambria Math" panose="02040503050406030204" pitchFamily="18" charset="0"/>
                      </a:rPr>
                      <m:t>𝜉</m:t>
                    </m:r>
                  </m:oMath>
                </a14:m>
                <a:r>
                  <a:rPr lang="zh-CN" altLang="en-US" dirty="0"/>
                  <a:t>要么是</a:t>
                </a:r>
                <a14:m>
                  <m:oMath xmlns:m="http://schemas.openxmlformats.org/officeDocument/2006/math">
                    <m:r>
                      <a:rPr lang="en-US" altLang="zh-CN" b="0" i="1" smtClean="0">
                        <a:latin typeface="Cambria Math" panose="02040503050406030204" pitchFamily="18" charset="0"/>
                      </a:rPr>
                      <m:t>𝐴</m:t>
                    </m:r>
                  </m:oMath>
                </a14:m>
                <a:r>
                  <a:rPr lang="zh-CN" altLang="en-US" dirty="0"/>
                  <a:t>中最大值，要么是</a:t>
                </a:r>
                <a14:m>
                  <m:oMath xmlns:m="http://schemas.openxmlformats.org/officeDocument/2006/math">
                    <m:r>
                      <a:rPr lang="en-US" altLang="zh-CN" b="0" i="1" smtClean="0">
                        <a:latin typeface="Cambria Math" panose="02040503050406030204" pitchFamily="18" charset="0"/>
                      </a:rPr>
                      <m:t>𝐵</m:t>
                    </m:r>
                  </m:oMath>
                </a14:m>
                <a:r>
                  <a:rPr lang="zh-CN" altLang="en-US" dirty="0"/>
                  <a:t>中最小值。假设</a:t>
                </a:r>
                <a14:m>
                  <m:oMath xmlns:m="http://schemas.openxmlformats.org/officeDocument/2006/math">
                    <m:r>
                      <a:rPr lang="en-US" altLang="zh-CN" b="0" i="1" smtClean="0">
                        <a:latin typeface="Cambria Math" panose="02040503050406030204" pitchFamily="18" charset="0"/>
                      </a:rPr>
                      <m:t>𝜉</m:t>
                    </m:r>
                  </m:oMath>
                </a14:m>
                <a:r>
                  <a:rPr lang="zh-CN" altLang="en-US" dirty="0"/>
                  <a:t>是</a:t>
                </a:r>
                <a14:m>
                  <m:oMath xmlns:m="http://schemas.openxmlformats.org/officeDocument/2006/math">
                    <m:r>
                      <a:rPr lang="en-US" altLang="zh-CN" b="0" i="1" dirty="0" smtClean="0">
                        <a:latin typeface="Cambria Math" panose="02040503050406030204" pitchFamily="18" charset="0"/>
                      </a:rPr>
                      <m:t>𝐴</m:t>
                    </m:r>
                  </m:oMath>
                </a14:m>
                <a:r>
                  <a:rPr lang="zh-CN" altLang="en-US" dirty="0"/>
                  <a:t>中的最大值，显然有</a:t>
                </a:r>
                <a14:m>
                  <m:oMath xmlns:m="http://schemas.openxmlformats.org/officeDocument/2006/math">
                    <m:r>
                      <a:rPr lang="en-US" altLang="zh-CN" b="0" i="1" smtClean="0">
                        <a:latin typeface="Cambria Math" panose="02040503050406030204" pitchFamily="18" charset="0"/>
                      </a:rPr>
                      <m:t>𝜉</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a14:m>
                <a:endParaRPr lang="en-US" altLang="zh-CN" dirty="0"/>
              </a:p>
              <a:p>
                <a:r>
                  <a:rPr lang="zh-CN" altLang="en-US" dirty="0"/>
                  <a:t>那么，</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 </m:t>
                    </m:r>
                    <m:r>
                      <a:rPr lang="en-US" altLang="zh-CN" b="0" i="1" smtClean="0">
                        <a:latin typeface="Cambria Math" panose="02040503050406030204" pitchFamily="18" charset="0"/>
                      </a:rPr>
                      <m:t>𝜉</m:t>
                    </m:r>
                    <m:r>
                      <a:rPr lang="en-US" altLang="zh-CN" b="0" i="1" smtClean="0">
                        <a:latin typeface="Cambria Math" panose="02040503050406030204" pitchFamily="18" charset="0"/>
                      </a:rPr>
                      <m:t>]</m:t>
                    </m:r>
                  </m:oMath>
                </a14:m>
                <a:r>
                  <a:rPr lang="zh-CN" altLang="en-US" dirty="0"/>
                  <a:t>被</a:t>
                </a:r>
                <a14:m>
                  <m:oMath xmlns:m="http://schemas.openxmlformats.org/officeDocument/2006/math">
                    <m:r>
                      <a:rPr lang="en-US" altLang="zh-CN" b="0" i="1" dirty="0" smtClean="0">
                        <a:latin typeface="Cambria Math" panose="02040503050406030204" pitchFamily="18" charset="0"/>
                      </a:rPr>
                      <m:t>𝐻</m:t>
                    </m:r>
                  </m:oMath>
                </a14:m>
                <a:r>
                  <a:rPr lang="zh-CN" altLang="en-US" dirty="0"/>
                  <a:t>中有限个开区间覆盖（设这有限个开区间构成的集合为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𝐻</m:t>
                    </m:r>
                  </m:oMath>
                </a14:m>
                <a:r>
                  <a:rPr lang="zh-CN" altLang="en-US" dirty="0"/>
                  <a:t>）</a:t>
                </a:r>
                <a:endParaRPr lang="en-US" altLang="zh-CN" dirty="0"/>
              </a:p>
              <a:p>
                <a:r>
                  <a:rPr lang="zh-CN" altLang="en-US" dirty="0"/>
                  <a:t>所以</a:t>
                </a:r>
                <a14:m>
                  <m:oMath xmlns:m="http://schemas.openxmlformats.org/officeDocument/2006/math">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𝜉</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m:t>
                    </m:r>
                  </m:oMath>
                </a14:m>
                <a:endParaRPr lang="en-US" altLang="zh-CN" dirty="0"/>
              </a:p>
            </p:txBody>
          </p:sp>
        </mc:Choice>
        <mc:Fallback>
          <p:sp>
            <p:nvSpPr>
              <p:cNvPr id="12" name="文本框 11">
                <a:extLst>
                  <a:ext uri="{FF2B5EF4-FFF2-40B4-BE49-F238E27FC236}">
                    <a16:creationId xmlns:a16="http://schemas.microsoft.com/office/drawing/2014/main" id="{433CC904-1A24-4B29-999B-7984363462D3}"/>
                  </a:ext>
                </a:extLst>
              </p:cNvPr>
              <p:cNvSpPr txBox="1">
                <a:spLocks noRot="1" noChangeAspect="1" noMove="1" noResize="1" noEditPoints="1" noAdjustHandles="1" noChangeArrowheads="1" noChangeShapeType="1" noTextEdit="1"/>
              </p:cNvSpPr>
              <p:nvPr/>
            </p:nvSpPr>
            <p:spPr>
              <a:xfrm>
                <a:off x="1183425" y="1451359"/>
                <a:ext cx="8696619" cy="1200329"/>
              </a:xfrm>
              <a:prstGeom prst="rect">
                <a:avLst/>
              </a:prstGeom>
              <a:blipFill>
                <a:blip r:embed="rId3"/>
                <a:stretch>
                  <a:fillRect l="-561" t="-2538" b="-71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B4C2DB4F-EFE2-4088-BA75-CC86FA422C78}"/>
                  </a:ext>
                </a:extLst>
              </p:cNvPr>
              <p:cNvSpPr txBox="1"/>
              <p:nvPr/>
            </p:nvSpPr>
            <p:spPr>
              <a:xfrm>
                <a:off x="1183425" y="2651688"/>
                <a:ext cx="8732932" cy="923330"/>
              </a:xfrm>
              <a:prstGeom prst="rect">
                <a:avLst/>
              </a:prstGeom>
              <a:noFill/>
            </p:spPr>
            <p:txBody>
              <a:bodyPr wrap="square" rtlCol="0">
                <a:spAutoFit/>
              </a:bodyPr>
              <a:lstStyle/>
              <a:p>
                <a:r>
                  <a:rPr lang="zh-CN" altLang="en-US" dirty="0"/>
                  <a:t>取足够小的</a:t>
                </a:r>
                <a14:m>
                  <m:oMath xmlns:m="http://schemas.openxmlformats.org/officeDocument/2006/math">
                    <m:r>
                      <a:rPr lang="en-US" altLang="zh-CN" i="1">
                        <a:latin typeface="Cambria Math" panose="02040503050406030204" pitchFamily="18" charset="0"/>
                      </a:rPr>
                      <m:t>𝜀</m:t>
                    </m:r>
                    <m:r>
                      <a:rPr lang="en-US" altLang="zh-CN" i="1">
                        <a:latin typeface="Cambria Math" panose="02040503050406030204" pitchFamily="18" charset="0"/>
                      </a:rPr>
                      <m:t>&gt;0</m:t>
                    </m:r>
                  </m:oMath>
                </a14:m>
                <a:r>
                  <a:rPr lang="zh-CN" altLang="en-US" dirty="0"/>
                  <a:t>，使</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oMath>
                </a14:m>
                <a:r>
                  <a:rPr lang="zh-CN" altLang="en-US" dirty="0"/>
                  <a:t>仍落在区间</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oMath>
                </a14:m>
                <a:r>
                  <a:rPr lang="zh-CN" altLang="en-US" dirty="0"/>
                  <a:t>内，这样</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r>
                      <a:rPr lang="en-US" altLang="zh-CN" i="1">
                        <a:latin typeface="Cambria Math" panose="02040503050406030204" pitchFamily="18" charset="0"/>
                      </a:rPr>
                      <m:t>]</m:t>
                    </m:r>
                  </m:oMath>
                </a14:m>
                <a:r>
                  <a:rPr lang="zh-CN" altLang="en-US" dirty="0"/>
                  <a:t>依然可以被</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1</m:t>
                        </m:r>
                      </m:sub>
                    </m:sSub>
                  </m:oMath>
                </a14:m>
                <a:r>
                  <a:rPr lang="zh-CN" altLang="en-US" dirty="0"/>
                  <a:t>覆盖</a:t>
                </a:r>
                <a:endParaRPr lang="en-US" altLang="zh-CN" dirty="0"/>
              </a:p>
              <a:p>
                <a:r>
                  <a:rPr lang="zh-CN" altLang="en-US" dirty="0"/>
                  <a:t>而</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1</m:t>
                        </m:r>
                      </m:sub>
                    </m:sSub>
                    <m:r>
                      <a:rPr lang="zh-CN" altLang="en-US" i="1">
                        <a:latin typeface="Cambria Math" panose="02040503050406030204" pitchFamily="18" charset="0"/>
                      </a:rPr>
                      <m:t>是</m:t>
                    </m:r>
                    <m:r>
                      <a:rPr lang="en-US" altLang="zh-CN" i="1">
                        <a:latin typeface="Cambria Math" panose="02040503050406030204" pitchFamily="18" charset="0"/>
                      </a:rPr>
                      <m:t>𝐻</m:t>
                    </m:r>
                  </m:oMath>
                </a14:m>
                <a:r>
                  <a:rPr lang="zh-CN" altLang="en-US" dirty="0"/>
                  <a:t>的有限个开区间构成的集合，即</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r>
                      <a:rPr lang="en-US" altLang="zh-CN" i="1">
                        <a:latin typeface="Cambria Math" panose="02040503050406030204" pitchFamily="18" charset="0"/>
                      </a:rPr>
                      <m:t>]</m:t>
                    </m:r>
                  </m:oMath>
                </a14:m>
                <a:r>
                  <a:rPr lang="zh-CN" altLang="en-US" dirty="0"/>
                  <a:t>被的有限个开区间所覆盖</a:t>
                </a:r>
                <a:endParaRPr lang="en-US" altLang="zh-CN" dirty="0"/>
              </a:p>
              <a:p>
                <a:r>
                  <a:rPr lang="zh-CN" altLang="en-US" dirty="0"/>
                  <a:t>所以</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r>
                      <a:rPr lang="en-US" altLang="zh-CN" i="1">
                        <a:latin typeface="Cambria Math" panose="02040503050406030204" pitchFamily="18" charset="0"/>
                      </a:rPr>
                      <m:t>∈</m:t>
                    </m:r>
                    <m:r>
                      <a:rPr lang="en-US" altLang="zh-CN" i="1">
                        <a:latin typeface="Cambria Math" panose="02040503050406030204" pitchFamily="18" charset="0"/>
                      </a:rPr>
                      <m:t>𝐴</m:t>
                    </m:r>
                  </m:oMath>
                </a14:m>
                <a:r>
                  <a:rPr lang="zh-CN" altLang="en-US" dirty="0"/>
                  <a:t>，与</a:t>
                </a:r>
                <a14:m>
                  <m:oMath xmlns:m="http://schemas.openxmlformats.org/officeDocument/2006/math">
                    <m:r>
                      <a:rPr lang="en-US" altLang="zh-CN" i="1">
                        <a:latin typeface="Cambria Math" panose="02040503050406030204" pitchFamily="18" charset="0"/>
                      </a:rPr>
                      <m:t>𝜉</m:t>
                    </m:r>
                  </m:oMath>
                </a14:m>
                <a:r>
                  <a:rPr lang="zh-CN" altLang="en-US" dirty="0"/>
                  <a:t>是</a:t>
                </a:r>
                <a14:m>
                  <m:oMath xmlns:m="http://schemas.openxmlformats.org/officeDocument/2006/math">
                    <m:r>
                      <a:rPr lang="en-US" altLang="zh-CN" i="1" dirty="0">
                        <a:latin typeface="Cambria Math" panose="02040503050406030204" pitchFamily="18" charset="0"/>
                      </a:rPr>
                      <m:t>𝐴</m:t>
                    </m:r>
                  </m:oMath>
                </a14:m>
                <a:r>
                  <a:rPr lang="zh-CN" altLang="en-US" dirty="0"/>
                  <a:t>中最大值相矛盾</a:t>
                </a:r>
                <a:endParaRPr lang="en-US" altLang="zh-CN" dirty="0"/>
              </a:p>
            </p:txBody>
          </p:sp>
        </mc:Choice>
        <mc:Fallback>
          <p:sp>
            <p:nvSpPr>
              <p:cNvPr id="2" name="文本框 1">
                <a:extLst>
                  <a:ext uri="{FF2B5EF4-FFF2-40B4-BE49-F238E27FC236}">
                    <a16:creationId xmlns:a16="http://schemas.microsoft.com/office/drawing/2014/main" id="{B4C2DB4F-EFE2-4088-BA75-CC86FA422C78}"/>
                  </a:ext>
                </a:extLst>
              </p:cNvPr>
              <p:cNvSpPr txBox="1">
                <a:spLocks noRot="1" noChangeAspect="1" noMove="1" noResize="1" noEditPoints="1" noAdjustHandles="1" noChangeArrowheads="1" noChangeShapeType="1" noTextEdit="1"/>
              </p:cNvSpPr>
              <p:nvPr/>
            </p:nvSpPr>
            <p:spPr>
              <a:xfrm>
                <a:off x="1183425" y="2651688"/>
                <a:ext cx="8732932" cy="923330"/>
              </a:xfrm>
              <a:prstGeom prst="rect">
                <a:avLst/>
              </a:prstGeom>
              <a:blipFill>
                <a:blip r:embed="rId4"/>
                <a:stretch>
                  <a:fillRect l="-558" t="-3974" b="-993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CEA63F68-E060-499F-89DD-45D4E10527FC}"/>
                  </a:ext>
                </a:extLst>
              </p:cNvPr>
              <p:cNvSpPr txBox="1"/>
              <p:nvPr/>
            </p:nvSpPr>
            <p:spPr>
              <a:xfrm>
                <a:off x="1183425" y="3575018"/>
                <a:ext cx="8573134" cy="1200329"/>
              </a:xfrm>
              <a:prstGeom prst="rect">
                <a:avLst/>
              </a:prstGeom>
              <a:noFill/>
            </p:spPr>
            <p:txBody>
              <a:bodyPr wrap="square" rtlCol="0">
                <a:spAutoFit/>
              </a:bodyPr>
              <a:lstStyle/>
              <a:p>
                <a:r>
                  <a:rPr lang="zh-CN" altLang="en-US" dirty="0"/>
                  <a:t>若</a:t>
                </a:r>
                <a14:m>
                  <m:oMath xmlns:m="http://schemas.openxmlformats.org/officeDocument/2006/math">
                    <m:r>
                      <a:rPr lang="en-US" altLang="zh-CN" i="1">
                        <a:latin typeface="Cambria Math" panose="02040503050406030204" pitchFamily="18" charset="0"/>
                      </a:rPr>
                      <m:t>𝜉</m:t>
                    </m:r>
                  </m:oMath>
                </a14:m>
                <a:r>
                  <a:rPr lang="zh-CN" altLang="en-US" dirty="0"/>
                  <a:t>是</a:t>
                </a:r>
                <a14:m>
                  <m:oMath xmlns:m="http://schemas.openxmlformats.org/officeDocument/2006/math">
                    <m:r>
                      <a:rPr lang="en-US" altLang="zh-CN" i="1" dirty="0">
                        <a:latin typeface="Cambria Math" panose="02040503050406030204" pitchFamily="18" charset="0"/>
                      </a:rPr>
                      <m:t>𝐵</m:t>
                    </m:r>
                  </m:oMath>
                </a14:m>
                <a:r>
                  <a:rPr lang="zh-CN" altLang="en-US" dirty="0"/>
                  <a:t>中的最小值，</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i="1">
                        <a:latin typeface="Cambria Math" panose="02040503050406030204" pitchFamily="18" charset="0"/>
                      </a:rPr>
                      <m:t>𝐻</m:t>
                    </m:r>
                  </m:oMath>
                </a14:m>
                <a:endParaRPr lang="en-US" altLang="zh-CN" dirty="0"/>
              </a:p>
              <a:p>
                <a:r>
                  <a:rPr lang="zh-CN" altLang="en-US" dirty="0"/>
                  <a:t>取足够小的</a:t>
                </a:r>
                <a14:m>
                  <m:oMath xmlns:m="http://schemas.openxmlformats.org/officeDocument/2006/math">
                    <m:r>
                      <a:rPr lang="en-US" altLang="zh-CN" i="1">
                        <a:latin typeface="Cambria Math" panose="02040503050406030204" pitchFamily="18" charset="0"/>
                      </a:rPr>
                      <m:t>𝜀</m:t>
                    </m:r>
                    <m:r>
                      <a:rPr lang="en-US" altLang="zh-CN" i="1">
                        <a:latin typeface="Cambria Math" panose="02040503050406030204" pitchFamily="18" charset="0"/>
                      </a:rPr>
                      <m:t>&gt;0</m:t>
                    </m:r>
                  </m:oMath>
                </a14:m>
                <a:r>
                  <a:rPr lang="zh-CN" altLang="en-US" dirty="0"/>
                  <a:t>，使</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oMath>
                </a14:m>
                <a:r>
                  <a:rPr lang="zh-CN" altLang="en-US" dirty="0"/>
                  <a:t>仍大于</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2</m:t>
                        </m:r>
                      </m:sub>
                    </m:sSub>
                  </m:oMath>
                </a14:m>
                <a:r>
                  <a:rPr lang="zh-CN" altLang="en-US" dirty="0"/>
                  <a:t>，则</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r>
                      <a:rPr lang="en-US" altLang="zh-CN" i="1">
                        <a:latin typeface="Cambria Math" panose="02040503050406030204" pitchFamily="18" charset="0"/>
                      </a:rPr>
                      <m:t>∈</m:t>
                    </m:r>
                    <m:r>
                      <a:rPr lang="en-US" altLang="zh-CN" i="1">
                        <a:latin typeface="Cambria Math" panose="02040503050406030204" pitchFamily="18" charset="0"/>
                      </a:rPr>
                      <m:t>𝐴</m:t>
                    </m:r>
                  </m:oMath>
                </a14:m>
                <a:endParaRPr lang="en-US" altLang="zh-CN" dirty="0"/>
              </a:p>
              <a:p>
                <a:r>
                  <a:rPr lang="zh-CN" altLang="en-US" dirty="0"/>
                  <a:t>所以</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𝜀</m:t>
                    </m:r>
                    <m:r>
                      <a:rPr lang="en-US" altLang="zh-CN" i="1">
                        <a:latin typeface="Cambria Math" panose="02040503050406030204" pitchFamily="18" charset="0"/>
                      </a:rPr>
                      <m:t>]</m:t>
                    </m:r>
                  </m:oMath>
                </a14:m>
                <a:r>
                  <a:rPr lang="zh-CN" altLang="en-US" dirty="0"/>
                  <a:t>被</a:t>
                </a:r>
                <a14:m>
                  <m:oMath xmlns:m="http://schemas.openxmlformats.org/officeDocument/2006/math">
                    <m:r>
                      <a:rPr lang="en-US" altLang="zh-CN" i="1" dirty="0">
                        <a:latin typeface="Cambria Math" panose="02040503050406030204" pitchFamily="18" charset="0"/>
                      </a:rPr>
                      <m:t>𝐻</m:t>
                    </m:r>
                  </m:oMath>
                </a14:m>
                <a:r>
                  <a:rPr lang="zh-CN" altLang="en-US" dirty="0"/>
                  <a:t>中有限个开区间覆盖</a:t>
                </a:r>
                <a:r>
                  <a:rPr lang="en-US" altLang="zh-CN" dirty="0"/>
                  <a:t>(</a:t>
                </a:r>
                <a:r>
                  <a:rPr lang="zh-CN" altLang="en-US" dirty="0"/>
                  <a:t>设这有限个开区间构成的集合为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2</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𝐻</m:t>
                    </m:r>
                    <m:r>
                      <a:rPr lang="en-US" altLang="zh-CN" i="1">
                        <a:latin typeface="Cambria Math" panose="02040503050406030204" pitchFamily="18" charset="0"/>
                      </a:rPr>
                      <m:t>)</m:t>
                    </m:r>
                  </m:oMath>
                </a14:m>
                <a:endParaRPr lang="en-US" altLang="zh-CN" dirty="0"/>
              </a:p>
              <a:p>
                <a:r>
                  <a:rPr lang="zh-CN" altLang="en-US" dirty="0"/>
                  <a:t>在</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2</m:t>
                        </m:r>
                      </m:sub>
                    </m:sSub>
                  </m:oMath>
                </a14:m>
                <a:r>
                  <a:rPr lang="zh-CN" altLang="en-US" dirty="0"/>
                  <a:t>中加上区间</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2</m:t>
                            </m:r>
                          </m:sub>
                        </m:sSub>
                      </m:e>
                    </m:d>
                  </m:oMath>
                </a14:m>
                <a:r>
                  <a:rPr lang="zh-CN" altLang="en-US" dirty="0"/>
                  <a:t>，形成集合</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3</m:t>
                        </m:r>
                      </m:sub>
                    </m:sSub>
                    <m:r>
                      <a:rPr lang="zh-CN" altLang="en-US" i="1">
                        <a:latin typeface="Cambria Math" panose="02040503050406030204" pitchFamily="18" charset="0"/>
                      </a:rPr>
                      <m:t>，</m:t>
                    </m:r>
                  </m:oMath>
                </a14:m>
                <a:r>
                  <a:rPr lang="zh-CN" altLang="en-US" dirty="0"/>
                  <a:t>那么</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𝐻</m:t>
                        </m:r>
                      </m:e>
                      <m:sub>
                        <m:r>
                          <a:rPr lang="en-US" altLang="zh-CN" i="1" dirty="0">
                            <a:latin typeface="Cambria Math" panose="02040503050406030204" pitchFamily="18" charset="0"/>
                          </a:rPr>
                          <m:t>3</m:t>
                        </m:r>
                      </m:sub>
                    </m:sSub>
                    <m:r>
                      <a:rPr lang="en-US" altLang="zh-CN" i="1" dirty="0">
                        <a:latin typeface="Cambria Math" panose="02040503050406030204" pitchFamily="18" charset="0"/>
                      </a:rPr>
                      <m:t> </m:t>
                    </m:r>
                    <m:r>
                      <a:rPr lang="zh-CN" altLang="en-US" i="1" dirty="0">
                        <a:latin typeface="Cambria Math" panose="02040503050406030204" pitchFamily="18" charset="0"/>
                      </a:rPr>
                      <m:t>仍是</m:t>
                    </m:r>
                    <m:r>
                      <a:rPr lang="en-US" altLang="zh-CN" i="1" dirty="0">
                        <a:latin typeface="Cambria Math" panose="02040503050406030204" pitchFamily="18" charset="0"/>
                      </a:rPr>
                      <m:t>𝐻</m:t>
                    </m:r>
                  </m:oMath>
                </a14:m>
                <a:r>
                  <a:rPr lang="zh-CN" altLang="en-US" dirty="0"/>
                  <a:t>中有限个开区间所构成的集合</a:t>
                </a:r>
                <a:endParaRPr lang="en-US" altLang="zh-CN" dirty="0"/>
              </a:p>
            </p:txBody>
          </p:sp>
        </mc:Choice>
        <mc:Fallback>
          <p:sp>
            <p:nvSpPr>
              <p:cNvPr id="3" name="文本框 2">
                <a:extLst>
                  <a:ext uri="{FF2B5EF4-FFF2-40B4-BE49-F238E27FC236}">
                    <a16:creationId xmlns:a16="http://schemas.microsoft.com/office/drawing/2014/main" id="{CEA63F68-E060-499F-89DD-45D4E10527FC}"/>
                  </a:ext>
                </a:extLst>
              </p:cNvPr>
              <p:cNvSpPr txBox="1">
                <a:spLocks noRot="1" noChangeAspect="1" noMove="1" noResize="1" noEditPoints="1" noAdjustHandles="1" noChangeArrowheads="1" noChangeShapeType="1" noTextEdit="1"/>
              </p:cNvSpPr>
              <p:nvPr/>
            </p:nvSpPr>
            <p:spPr>
              <a:xfrm>
                <a:off x="1183425" y="3575018"/>
                <a:ext cx="8573134" cy="1200329"/>
              </a:xfrm>
              <a:prstGeom prst="rect">
                <a:avLst/>
              </a:prstGeom>
              <a:blipFill>
                <a:blip r:embed="rId5"/>
                <a:stretch>
                  <a:fillRect l="-569" t="-2538" r="-498" b="-71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D11BB551-7E68-4E8F-A5B0-E29DDBD08C98}"/>
                  </a:ext>
                </a:extLst>
              </p:cNvPr>
              <p:cNvSpPr txBox="1"/>
              <p:nvPr/>
            </p:nvSpPr>
            <p:spPr>
              <a:xfrm>
                <a:off x="1183425" y="4775347"/>
                <a:ext cx="8422214" cy="1200329"/>
              </a:xfrm>
              <a:prstGeom prst="rect">
                <a:avLst/>
              </a:prstGeom>
              <a:noFill/>
            </p:spPr>
            <p:txBody>
              <a:bodyPr wrap="square" rtlCol="0">
                <a:spAutoFit/>
              </a:bodyPr>
              <a:lstStyle/>
              <a:p>
                <a:r>
                  <a:rPr lang="zh-CN" altLang="en-US" dirty="0"/>
                  <a:t>所以，容易证明</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𝜉</m:t>
                    </m:r>
                    <m:r>
                      <a:rPr lang="en-US" altLang="zh-CN" i="1">
                        <a:latin typeface="Cambria Math" panose="02040503050406030204" pitchFamily="18" charset="0"/>
                      </a:rPr>
                      <m:t>]</m:t>
                    </m:r>
                  </m:oMath>
                </a14:m>
                <a:r>
                  <a:rPr lang="zh-CN" altLang="en-US" dirty="0"/>
                  <a:t>可以被</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3</m:t>
                        </m:r>
                      </m:sub>
                    </m:sSub>
                  </m:oMath>
                </a14:m>
                <a:r>
                  <a:rPr lang="zh-CN" altLang="en-US" dirty="0"/>
                  <a:t>所覆盖，而</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2</m:t>
                        </m:r>
                      </m:sub>
                    </m:sSub>
                  </m:oMath>
                </a14:m>
                <a:r>
                  <a:rPr lang="zh-CN" altLang="en-US" dirty="0"/>
                  <a:t>是</a:t>
                </a:r>
                <a14:m>
                  <m:oMath xmlns:m="http://schemas.openxmlformats.org/officeDocument/2006/math">
                    <m:r>
                      <a:rPr lang="en-US" altLang="zh-CN" i="1" dirty="0">
                        <a:latin typeface="Cambria Math" panose="02040503050406030204" pitchFamily="18" charset="0"/>
                      </a:rPr>
                      <m:t>𝐻</m:t>
                    </m:r>
                    <m:r>
                      <a:rPr lang="en-US" altLang="zh-CN" i="1" dirty="0">
                        <a:latin typeface="Cambria Math" panose="02040503050406030204" pitchFamily="18" charset="0"/>
                      </a:rPr>
                      <m:t> </m:t>
                    </m:r>
                  </m:oMath>
                </a14:m>
                <a:r>
                  <a:rPr lang="zh-CN" altLang="en-US" dirty="0"/>
                  <a:t>的有限个开区间构成的集合，即</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𝜉</m:t>
                    </m:r>
                    <m:r>
                      <a:rPr lang="en-US" altLang="zh-CN" i="1">
                        <a:latin typeface="Cambria Math" panose="02040503050406030204" pitchFamily="18" charset="0"/>
                      </a:rPr>
                      <m:t>]</m:t>
                    </m:r>
                  </m:oMath>
                </a14:m>
                <a:r>
                  <a:rPr lang="zh-CN" altLang="en-US" dirty="0"/>
                  <a:t>被</a:t>
                </a:r>
                <a14:m>
                  <m:oMath xmlns:m="http://schemas.openxmlformats.org/officeDocument/2006/math">
                    <m:r>
                      <a:rPr lang="en-US" altLang="zh-CN" i="1" dirty="0">
                        <a:latin typeface="Cambria Math" panose="02040503050406030204" pitchFamily="18" charset="0"/>
                      </a:rPr>
                      <m:t>𝐻</m:t>
                    </m:r>
                    <m:r>
                      <a:rPr lang="en-US" altLang="zh-CN" i="1" dirty="0">
                        <a:latin typeface="Cambria Math" panose="02040503050406030204" pitchFamily="18" charset="0"/>
                      </a:rPr>
                      <m:t> </m:t>
                    </m:r>
                  </m:oMath>
                </a14:m>
                <a:r>
                  <a:rPr lang="zh-CN" altLang="en-US" dirty="0"/>
                  <a:t>的有限个开区间覆盖。</a:t>
                </a:r>
                <a:endParaRPr lang="en-US" altLang="zh-CN" i="1" dirty="0">
                  <a:latin typeface="Cambria Math" panose="02040503050406030204" pitchFamily="18" charset="0"/>
                </a:endParaRPr>
              </a:p>
              <a:p>
                <a:r>
                  <a:rPr lang="zh-CN" altLang="en-US" dirty="0"/>
                  <a:t>所以</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𝐴</m:t>
                    </m:r>
                  </m:oMath>
                </a14:m>
                <a:r>
                  <a:rPr lang="zh-CN" altLang="en-US" dirty="0"/>
                  <a:t>，与</a:t>
                </a:r>
                <a14:m>
                  <m:oMath xmlns:m="http://schemas.openxmlformats.org/officeDocument/2006/math">
                    <m:r>
                      <a:rPr lang="en-US" altLang="zh-CN" i="1">
                        <a:latin typeface="Cambria Math" panose="02040503050406030204" pitchFamily="18" charset="0"/>
                      </a:rPr>
                      <m:t>𝜉</m:t>
                    </m:r>
                  </m:oMath>
                </a14:m>
                <a:r>
                  <a:rPr lang="zh-CN" altLang="en-US" dirty="0"/>
                  <a:t>是</a:t>
                </a:r>
                <a14:m>
                  <m:oMath xmlns:m="http://schemas.openxmlformats.org/officeDocument/2006/math">
                    <m:r>
                      <a:rPr lang="en-US" altLang="zh-CN" i="1" dirty="0">
                        <a:latin typeface="Cambria Math" panose="02040503050406030204" pitchFamily="18" charset="0"/>
                      </a:rPr>
                      <m:t>𝐵</m:t>
                    </m:r>
                  </m:oMath>
                </a14:m>
                <a:r>
                  <a:rPr lang="zh-CN" altLang="en-US" dirty="0"/>
                  <a:t>中最小值相矛盾，所以一开始的假设不成立，故</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𝑏</m:t>
                    </m:r>
                    <m:r>
                      <a:rPr lang="en-US" altLang="zh-CN" i="1">
                        <a:latin typeface="Cambria Math" panose="02040503050406030204" pitchFamily="18" charset="0"/>
                      </a:rPr>
                      <m:t>]</m:t>
                    </m:r>
                  </m:oMath>
                </a14:m>
                <a:r>
                  <a:rPr lang="zh-CN" altLang="en-US" dirty="0"/>
                  <a:t>必然被</a:t>
                </a:r>
                <a14:m>
                  <m:oMath xmlns:m="http://schemas.openxmlformats.org/officeDocument/2006/math">
                    <m:r>
                      <a:rPr lang="en-US" altLang="zh-CN" i="1">
                        <a:latin typeface="Cambria Math" panose="02040503050406030204" pitchFamily="18" charset="0"/>
                      </a:rPr>
                      <m:t>𝐻</m:t>
                    </m:r>
                  </m:oMath>
                </a14:m>
                <a:r>
                  <a:rPr lang="zh-CN" altLang="en-US" dirty="0"/>
                  <a:t>中的有限个开区间覆盖，定理得证。</a:t>
                </a:r>
              </a:p>
            </p:txBody>
          </p:sp>
        </mc:Choice>
        <mc:Fallback>
          <p:sp>
            <p:nvSpPr>
              <p:cNvPr id="4" name="文本框 3">
                <a:extLst>
                  <a:ext uri="{FF2B5EF4-FFF2-40B4-BE49-F238E27FC236}">
                    <a16:creationId xmlns:a16="http://schemas.microsoft.com/office/drawing/2014/main" id="{D11BB551-7E68-4E8F-A5B0-E29DDBD08C98}"/>
                  </a:ext>
                </a:extLst>
              </p:cNvPr>
              <p:cNvSpPr txBox="1">
                <a:spLocks noRot="1" noChangeAspect="1" noMove="1" noResize="1" noEditPoints="1" noAdjustHandles="1" noChangeArrowheads="1" noChangeShapeType="1" noTextEdit="1"/>
              </p:cNvSpPr>
              <p:nvPr/>
            </p:nvSpPr>
            <p:spPr>
              <a:xfrm>
                <a:off x="1183425" y="4775347"/>
                <a:ext cx="8422214" cy="1200329"/>
              </a:xfrm>
              <a:prstGeom prst="rect">
                <a:avLst/>
              </a:prstGeom>
              <a:blipFill>
                <a:blip r:embed="rId6"/>
                <a:stretch>
                  <a:fillRect l="-579" t="-2538" b="-71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052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stretch>
            <a:fillRect/>
          </a:stretch>
        </p:blipFill>
        <p:spPr>
          <a:xfrm>
            <a:off x="0" y="-635000"/>
            <a:ext cx="12192000" cy="8128000"/>
          </a:xfrm>
          <a:prstGeom prst="rect">
            <a:avLst/>
          </a:prstGeom>
        </p:spPr>
      </p:pic>
      <p:sp>
        <p:nvSpPr>
          <p:cNvPr id="8" name="文本框 7">
            <a:extLst>
              <a:ext uri="{FF2B5EF4-FFF2-40B4-BE49-F238E27FC236}">
                <a16:creationId xmlns:a16="http://schemas.microsoft.com/office/drawing/2014/main" id="{BC236624-13A2-4357-B07A-1361FC7660AE}"/>
              </a:ext>
            </a:extLst>
          </p:cNvPr>
          <p:cNvSpPr txBox="1"/>
          <p:nvPr/>
        </p:nvSpPr>
        <p:spPr>
          <a:xfrm>
            <a:off x="5214252" y="2584832"/>
            <a:ext cx="1903086" cy="769441"/>
          </a:xfrm>
          <a:prstGeom prst="rect">
            <a:avLst/>
          </a:prstGeom>
          <a:noFill/>
        </p:spPr>
        <p:txBody>
          <a:bodyPr wrap="none" rtlCol="0">
            <a:spAutoFit/>
          </a:bodyPr>
          <a:lstStyle/>
          <a:p>
            <a:pPr algn="ctr"/>
            <a:r>
              <a:rPr lang="zh-CN" altLang="en-US" sz="4400" spc="600" dirty="0">
                <a:solidFill>
                  <a:schemeClr val="bg1"/>
                </a:solidFill>
                <a:latin typeface="字魂58号-创中黑" panose="00000500000000000000" pitchFamily="2" charset="-122"/>
                <a:ea typeface="字魂58号-创中黑" panose="00000500000000000000" pitchFamily="2" charset="-122"/>
              </a:rPr>
              <a:t>目  录</a:t>
            </a:r>
          </a:p>
        </p:txBody>
      </p:sp>
      <p:cxnSp>
        <p:nvCxnSpPr>
          <p:cNvPr id="9" name="直接连接符 8">
            <a:extLst>
              <a:ext uri="{FF2B5EF4-FFF2-40B4-BE49-F238E27FC236}">
                <a16:creationId xmlns:a16="http://schemas.microsoft.com/office/drawing/2014/main" id="{F59AE726-080D-44A6-A463-93FB3BECD3A5}"/>
              </a:ext>
            </a:extLst>
          </p:cNvPr>
          <p:cNvCxnSpPr>
            <a:cxnSpLocks/>
          </p:cNvCxnSpPr>
          <p:nvPr/>
        </p:nvCxnSpPr>
        <p:spPr>
          <a:xfrm>
            <a:off x="2745074" y="3354273"/>
            <a:ext cx="6692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D9528EB-EC60-44AC-BF20-32181981D54D}"/>
              </a:ext>
            </a:extLst>
          </p:cNvPr>
          <p:cNvSpPr txBox="1"/>
          <p:nvPr/>
        </p:nvSpPr>
        <p:spPr>
          <a:xfrm>
            <a:off x="3070170" y="3448053"/>
            <a:ext cx="6191250" cy="278153"/>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1050" dirty="0">
                <a:solidFill>
                  <a:schemeClr val="bg1"/>
                </a:solidFill>
                <a:latin typeface="字魂58号-创中黑" panose="00000500000000000000" pitchFamily="2" charset="-122"/>
                <a:ea typeface="字魂58号-创中黑" panose="00000500000000000000" pitchFamily="2" charset="-122"/>
              </a:rPr>
              <a:t>Department of Computer Science and Technology of Nanjing University</a:t>
            </a:r>
          </a:p>
        </p:txBody>
      </p:sp>
      <p:sp>
        <p:nvSpPr>
          <p:cNvPr id="39" name="椭圆 38">
            <a:extLst>
              <a:ext uri="{FF2B5EF4-FFF2-40B4-BE49-F238E27FC236}">
                <a16:creationId xmlns:a16="http://schemas.microsoft.com/office/drawing/2014/main" id="{D7FECF09-4373-43B6-9FC7-642EDCC6A283}"/>
              </a:ext>
            </a:extLst>
          </p:cNvPr>
          <p:cNvSpPr/>
          <p:nvPr/>
        </p:nvSpPr>
        <p:spPr>
          <a:xfrm>
            <a:off x="1799250" y="3984777"/>
            <a:ext cx="1575033" cy="1575033"/>
          </a:xfrm>
          <a:prstGeom prst="ellipse">
            <a:avLst/>
          </a:prstGeom>
          <a:solidFill>
            <a:srgbClr val="D05EEB"/>
          </a:solidFill>
          <a:ln w="12700">
            <a:solidFill>
              <a:schemeClr val="bg1"/>
            </a:solidFill>
          </a:ln>
          <a:effectLst>
            <a:outerShdw blurRad="317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8号-创中黑" panose="00000500000000000000" pitchFamily="2" charset="-122"/>
              <a:ea typeface="字魂58号-创中黑" panose="00000500000000000000" pitchFamily="2" charset="-122"/>
            </a:endParaRPr>
          </a:p>
        </p:txBody>
      </p:sp>
      <p:sp>
        <p:nvSpPr>
          <p:cNvPr id="40" name="椭圆 39">
            <a:extLst>
              <a:ext uri="{FF2B5EF4-FFF2-40B4-BE49-F238E27FC236}">
                <a16:creationId xmlns:a16="http://schemas.microsoft.com/office/drawing/2014/main" id="{AD2A6245-418B-4009-A3E7-6A05B3A8F60F}"/>
              </a:ext>
            </a:extLst>
          </p:cNvPr>
          <p:cNvSpPr/>
          <p:nvPr/>
        </p:nvSpPr>
        <p:spPr>
          <a:xfrm>
            <a:off x="2050150" y="4235677"/>
            <a:ext cx="1073232" cy="1073232"/>
          </a:xfrm>
          <a:prstGeom prst="ellipse">
            <a:avLst/>
          </a:prstGeom>
          <a:solidFill>
            <a:schemeClr val="bg1"/>
          </a:solidFill>
          <a:ln w="12700">
            <a:solidFill>
              <a:schemeClr val="bg1"/>
            </a:solidFill>
          </a:ln>
          <a:effectLst>
            <a:outerShdw blurRad="317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8号-创中黑" panose="00000500000000000000" pitchFamily="2" charset="-122"/>
              <a:ea typeface="字魂58号-创中黑" panose="00000500000000000000" pitchFamily="2" charset="-122"/>
            </a:endParaRPr>
          </a:p>
        </p:txBody>
      </p:sp>
      <p:sp>
        <p:nvSpPr>
          <p:cNvPr id="41" name="椭圆 40">
            <a:extLst>
              <a:ext uri="{FF2B5EF4-FFF2-40B4-BE49-F238E27FC236}">
                <a16:creationId xmlns:a16="http://schemas.microsoft.com/office/drawing/2014/main" id="{A7F75A31-4206-48D7-BFAA-55990689B8A1}"/>
              </a:ext>
            </a:extLst>
          </p:cNvPr>
          <p:cNvSpPr/>
          <p:nvPr/>
        </p:nvSpPr>
        <p:spPr>
          <a:xfrm>
            <a:off x="5304008" y="4030145"/>
            <a:ext cx="1575033" cy="1575033"/>
          </a:xfrm>
          <a:prstGeom prst="ellipse">
            <a:avLst/>
          </a:prstGeom>
          <a:solidFill>
            <a:srgbClr val="3F32B3"/>
          </a:solidFill>
          <a:ln w="12700">
            <a:solidFill>
              <a:schemeClr val="bg1"/>
            </a:solidFill>
          </a:ln>
          <a:effectLst>
            <a:outerShdw blurRad="317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3900" b="1" dirty="0">
              <a:solidFill>
                <a:schemeClr val="tx1"/>
              </a:solidFill>
              <a:latin typeface="字魂58号-创中黑" panose="00000500000000000000" pitchFamily="2" charset="-122"/>
              <a:ea typeface="字魂58号-创中黑" panose="00000500000000000000" pitchFamily="2" charset="-122"/>
            </a:endParaRPr>
          </a:p>
        </p:txBody>
      </p:sp>
      <p:sp>
        <p:nvSpPr>
          <p:cNvPr id="42" name="椭圆 41">
            <a:extLst>
              <a:ext uri="{FF2B5EF4-FFF2-40B4-BE49-F238E27FC236}">
                <a16:creationId xmlns:a16="http://schemas.microsoft.com/office/drawing/2014/main" id="{481122C6-6056-4E01-8708-B773C6936FB7}"/>
              </a:ext>
            </a:extLst>
          </p:cNvPr>
          <p:cNvSpPr/>
          <p:nvPr/>
        </p:nvSpPr>
        <p:spPr>
          <a:xfrm>
            <a:off x="5549757" y="4294597"/>
            <a:ext cx="1073232" cy="1073232"/>
          </a:xfrm>
          <a:prstGeom prst="ellipse">
            <a:avLst/>
          </a:prstGeom>
          <a:solidFill>
            <a:schemeClr val="bg1"/>
          </a:solidFill>
          <a:ln w="12700">
            <a:solidFill>
              <a:schemeClr val="bg1"/>
            </a:solidFill>
          </a:ln>
          <a:effectLst>
            <a:outerShdw blurRad="317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8号-创中黑" panose="00000500000000000000" pitchFamily="2" charset="-122"/>
              <a:ea typeface="字魂58号-创中黑" panose="00000500000000000000" pitchFamily="2" charset="-122"/>
            </a:endParaRPr>
          </a:p>
        </p:txBody>
      </p:sp>
      <p:sp>
        <p:nvSpPr>
          <p:cNvPr id="43" name="椭圆 42">
            <a:extLst>
              <a:ext uri="{FF2B5EF4-FFF2-40B4-BE49-F238E27FC236}">
                <a16:creationId xmlns:a16="http://schemas.microsoft.com/office/drawing/2014/main" id="{6D08B6C2-A65D-4B8F-8085-16131F43060E}"/>
              </a:ext>
            </a:extLst>
          </p:cNvPr>
          <p:cNvSpPr/>
          <p:nvPr/>
        </p:nvSpPr>
        <p:spPr>
          <a:xfrm>
            <a:off x="8817719" y="4046053"/>
            <a:ext cx="1575033" cy="1575033"/>
          </a:xfrm>
          <a:prstGeom prst="ellipse">
            <a:avLst/>
          </a:prstGeom>
          <a:solidFill>
            <a:srgbClr val="B90E83"/>
          </a:solidFill>
          <a:ln w="12700">
            <a:solidFill>
              <a:schemeClr val="bg1"/>
            </a:solidFill>
          </a:ln>
          <a:effectLst>
            <a:outerShdw blurRad="317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8号-创中黑" panose="00000500000000000000" pitchFamily="2" charset="-122"/>
              <a:ea typeface="字魂58号-创中黑" panose="00000500000000000000" pitchFamily="2" charset="-122"/>
            </a:endParaRPr>
          </a:p>
        </p:txBody>
      </p:sp>
      <p:sp>
        <p:nvSpPr>
          <p:cNvPr id="44" name="椭圆 43">
            <a:extLst>
              <a:ext uri="{FF2B5EF4-FFF2-40B4-BE49-F238E27FC236}">
                <a16:creationId xmlns:a16="http://schemas.microsoft.com/office/drawing/2014/main" id="{BA6E956B-B939-4184-8CBC-49FBB3977290}"/>
              </a:ext>
            </a:extLst>
          </p:cNvPr>
          <p:cNvSpPr/>
          <p:nvPr/>
        </p:nvSpPr>
        <p:spPr>
          <a:xfrm>
            <a:off x="9068619" y="4296953"/>
            <a:ext cx="1073232" cy="1073232"/>
          </a:xfrm>
          <a:prstGeom prst="ellipse">
            <a:avLst/>
          </a:prstGeom>
          <a:solidFill>
            <a:schemeClr val="bg1"/>
          </a:solidFill>
          <a:ln w="12700">
            <a:solidFill>
              <a:schemeClr val="bg1"/>
            </a:solidFill>
          </a:ln>
          <a:effectLst>
            <a:outerShdw blurRad="317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8号-创中黑" panose="00000500000000000000" pitchFamily="2" charset="-122"/>
              <a:ea typeface="字魂58号-创中黑" panose="00000500000000000000" pitchFamily="2" charset="-122"/>
            </a:endParaRPr>
          </a:p>
        </p:txBody>
      </p:sp>
      <p:grpSp>
        <p:nvGrpSpPr>
          <p:cNvPr id="47" name="组合 46">
            <a:extLst>
              <a:ext uri="{FF2B5EF4-FFF2-40B4-BE49-F238E27FC236}">
                <a16:creationId xmlns:a16="http://schemas.microsoft.com/office/drawing/2014/main" id="{6E30FF81-F6E3-490F-BD45-97E029DD9729}"/>
              </a:ext>
            </a:extLst>
          </p:cNvPr>
          <p:cNvGrpSpPr/>
          <p:nvPr/>
        </p:nvGrpSpPr>
        <p:grpSpPr>
          <a:xfrm>
            <a:off x="1623096" y="5231736"/>
            <a:ext cx="2003139" cy="937576"/>
            <a:chOff x="1584816" y="3314316"/>
            <a:chExt cx="2003139" cy="937576"/>
          </a:xfrm>
        </p:grpSpPr>
        <p:sp>
          <p:nvSpPr>
            <p:cNvPr id="48" name="文本框 47">
              <a:extLst>
                <a:ext uri="{FF2B5EF4-FFF2-40B4-BE49-F238E27FC236}">
                  <a16:creationId xmlns:a16="http://schemas.microsoft.com/office/drawing/2014/main" id="{A5A7E8ED-C68C-4E58-96B5-A81F6D8D05C6}"/>
                </a:ext>
              </a:extLst>
            </p:cNvPr>
            <p:cNvSpPr txBox="1"/>
            <p:nvPr/>
          </p:nvSpPr>
          <p:spPr>
            <a:xfrm>
              <a:off x="1584816" y="3851782"/>
              <a:ext cx="2003139" cy="400110"/>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2000" b="1" dirty="0">
                  <a:solidFill>
                    <a:schemeClr val="bg1"/>
                  </a:solidFill>
                  <a:latin typeface="黑体" panose="02010609060101010101" pitchFamily="49" charset="-122"/>
                  <a:ea typeface="黑体" panose="02010609060101010101" pitchFamily="49" charset="-122"/>
                </a:rPr>
                <a:t>实数的构造方式</a:t>
              </a:r>
            </a:p>
          </p:txBody>
        </p:sp>
        <p:sp>
          <p:nvSpPr>
            <p:cNvPr id="49" name="文本框 48">
              <a:extLst>
                <a:ext uri="{FF2B5EF4-FFF2-40B4-BE49-F238E27FC236}">
                  <a16:creationId xmlns:a16="http://schemas.microsoft.com/office/drawing/2014/main" id="{61F4DDC2-98E7-4266-89ED-F6486F1D95E5}"/>
                </a:ext>
              </a:extLst>
            </p:cNvPr>
            <p:cNvSpPr txBox="1"/>
            <p:nvPr/>
          </p:nvSpPr>
          <p:spPr>
            <a:xfrm>
              <a:off x="1724612" y="3314316"/>
              <a:ext cx="1723549" cy="246221"/>
            </a:xfrm>
            <a:prstGeom prst="rect">
              <a:avLst/>
            </a:prstGeom>
            <a:noFill/>
          </p:spPr>
          <p:txBody>
            <a:bodyPr wrap="square" rtlCol="0">
              <a:spAutoFit/>
              <a:scene3d>
                <a:camera prst="orthographicFront"/>
                <a:lightRig rig="threePt" dir="t"/>
              </a:scene3d>
              <a:sp3d contourW="12700"/>
            </a:bodyPr>
            <a:lstStyle/>
            <a:p>
              <a:pPr algn="ctr"/>
              <a:endParaRPr lang="en-US" altLang="zh-CN" sz="1000" dirty="0">
                <a:solidFill>
                  <a:schemeClr val="bg1"/>
                </a:solidFill>
                <a:latin typeface="字魂58号-创中黑" panose="00000500000000000000" pitchFamily="2" charset="-122"/>
                <a:ea typeface="字魂58号-创中黑" panose="00000500000000000000" pitchFamily="2" charset="-122"/>
              </a:endParaRPr>
            </a:p>
          </p:txBody>
        </p:sp>
      </p:grpSp>
      <p:grpSp>
        <p:nvGrpSpPr>
          <p:cNvPr id="50" name="组合 49">
            <a:extLst>
              <a:ext uri="{FF2B5EF4-FFF2-40B4-BE49-F238E27FC236}">
                <a16:creationId xmlns:a16="http://schemas.microsoft.com/office/drawing/2014/main" id="{0172704F-B7B3-4B9A-A1AF-34FB7E5682B4}"/>
              </a:ext>
            </a:extLst>
          </p:cNvPr>
          <p:cNvGrpSpPr/>
          <p:nvPr/>
        </p:nvGrpSpPr>
        <p:grpSpPr>
          <a:xfrm>
            <a:off x="4069229" y="5231736"/>
            <a:ext cx="3388013" cy="935346"/>
            <a:chOff x="1724612" y="3314316"/>
            <a:chExt cx="3591907" cy="935346"/>
          </a:xfrm>
        </p:grpSpPr>
        <p:sp>
          <p:nvSpPr>
            <p:cNvPr id="51" name="文本框 50">
              <a:extLst>
                <a:ext uri="{FF2B5EF4-FFF2-40B4-BE49-F238E27FC236}">
                  <a16:creationId xmlns:a16="http://schemas.microsoft.com/office/drawing/2014/main" id="{CE840C23-7C9F-452C-8483-2FE74C790DB0}"/>
                </a:ext>
              </a:extLst>
            </p:cNvPr>
            <p:cNvSpPr txBox="1"/>
            <p:nvPr/>
          </p:nvSpPr>
          <p:spPr>
            <a:xfrm>
              <a:off x="2492938" y="3849552"/>
              <a:ext cx="2823581" cy="400110"/>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2000" b="1" dirty="0">
                  <a:solidFill>
                    <a:schemeClr val="bg1"/>
                  </a:solidFill>
                  <a:latin typeface="黑体" panose="02010609060101010101" pitchFamily="49" charset="-122"/>
                  <a:ea typeface="黑体" panose="02010609060101010101" pitchFamily="49" charset="-122"/>
                </a:rPr>
                <a:t>实数的完备性的概念</a:t>
              </a:r>
            </a:p>
          </p:txBody>
        </p:sp>
        <p:sp>
          <p:nvSpPr>
            <p:cNvPr id="52" name="文本框 51">
              <a:extLst>
                <a:ext uri="{FF2B5EF4-FFF2-40B4-BE49-F238E27FC236}">
                  <a16:creationId xmlns:a16="http://schemas.microsoft.com/office/drawing/2014/main" id="{543713EB-42D6-483F-A722-07DC656867FA}"/>
                </a:ext>
              </a:extLst>
            </p:cNvPr>
            <p:cNvSpPr txBox="1"/>
            <p:nvPr/>
          </p:nvSpPr>
          <p:spPr>
            <a:xfrm>
              <a:off x="1724612" y="3314316"/>
              <a:ext cx="1723549" cy="246221"/>
            </a:xfrm>
            <a:prstGeom prst="rect">
              <a:avLst/>
            </a:prstGeom>
            <a:noFill/>
          </p:spPr>
          <p:txBody>
            <a:bodyPr wrap="square" rtlCol="0">
              <a:spAutoFit/>
              <a:scene3d>
                <a:camera prst="orthographicFront"/>
                <a:lightRig rig="threePt" dir="t"/>
              </a:scene3d>
              <a:sp3d contourW="12700"/>
            </a:bodyPr>
            <a:lstStyle/>
            <a:p>
              <a:pPr algn="ctr"/>
              <a:endParaRPr lang="en-US" altLang="zh-CN" sz="1000" dirty="0">
                <a:solidFill>
                  <a:schemeClr val="bg1"/>
                </a:solidFill>
                <a:latin typeface="字魂58号-创中黑" panose="00000500000000000000" pitchFamily="2" charset="-122"/>
                <a:ea typeface="字魂58号-创中黑" panose="00000500000000000000" pitchFamily="2" charset="-122"/>
              </a:endParaRPr>
            </a:p>
          </p:txBody>
        </p:sp>
      </p:grpSp>
      <p:grpSp>
        <p:nvGrpSpPr>
          <p:cNvPr id="53" name="组合 52">
            <a:extLst>
              <a:ext uri="{FF2B5EF4-FFF2-40B4-BE49-F238E27FC236}">
                <a16:creationId xmlns:a16="http://schemas.microsoft.com/office/drawing/2014/main" id="{340DF30F-ACBC-4ADC-8987-9471128B8B06}"/>
              </a:ext>
            </a:extLst>
          </p:cNvPr>
          <p:cNvGrpSpPr/>
          <p:nvPr/>
        </p:nvGrpSpPr>
        <p:grpSpPr>
          <a:xfrm>
            <a:off x="6391336" y="5225526"/>
            <a:ext cx="4732384" cy="941556"/>
            <a:chOff x="1724612" y="3308106"/>
            <a:chExt cx="4732384" cy="941556"/>
          </a:xfrm>
        </p:grpSpPr>
        <p:sp>
          <p:nvSpPr>
            <p:cNvPr id="54" name="文本框 53">
              <a:extLst>
                <a:ext uri="{FF2B5EF4-FFF2-40B4-BE49-F238E27FC236}">
                  <a16:creationId xmlns:a16="http://schemas.microsoft.com/office/drawing/2014/main" id="{F78C6B3F-62E7-4B78-AD7A-79529F5745F7}"/>
                </a:ext>
              </a:extLst>
            </p:cNvPr>
            <p:cNvSpPr txBox="1"/>
            <p:nvPr/>
          </p:nvSpPr>
          <p:spPr>
            <a:xfrm flipH="1">
              <a:off x="3448161" y="3849552"/>
              <a:ext cx="3008835" cy="400110"/>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2000" b="1" dirty="0">
                  <a:solidFill>
                    <a:schemeClr val="bg1"/>
                  </a:solidFill>
                  <a:latin typeface="黑体" panose="02010609060101010101" pitchFamily="49" charset="-122"/>
                  <a:ea typeface="黑体" panose="02010609060101010101" pitchFamily="49" charset="-122"/>
                </a:rPr>
                <a:t>实数的完备性的等价形式</a:t>
              </a:r>
            </a:p>
          </p:txBody>
        </p:sp>
        <p:sp>
          <p:nvSpPr>
            <p:cNvPr id="55" name="文本框 54">
              <a:extLst>
                <a:ext uri="{FF2B5EF4-FFF2-40B4-BE49-F238E27FC236}">
                  <a16:creationId xmlns:a16="http://schemas.microsoft.com/office/drawing/2014/main" id="{D8F377D7-2870-4419-9A88-335F0614BA27}"/>
                </a:ext>
              </a:extLst>
            </p:cNvPr>
            <p:cNvSpPr txBox="1"/>
            <p:nvPr/>
          </p:nvSpPr>
          <p:spPr>
            <a:xfrm>
              <a:off x="1724612" y="3308106"/>
              <a:ext cx="1723549" cy="246221"/>
            </a:xfrm>
            <a:prstGeom prst="rect">
              <a:avLst/>
            </a:prstGeom>
            <a:noFill/>
          </p:spPr>
          <p:txBody>
            <a:bodyPr wrap="square" rtlCol="0">
              <a:spAutoFit/>
              <a:scene3d>
                <a:camera prst="orthographicFront"/>
                <a:lightRig rig="threePt" dir="t"/>
              </a:scene3d>
              <a:sp3d contourW="12700"/>
            </a:bodyPr>
            <a:lstStyle/>
            <a:p>
              <a:pPr algn="ctr"/>
              <a:endParaRPr lang="en-US" altLang="zh-CN" sz="1000" dirty="0">
                <a:solidFill>
                  <a:schemeClr val="bg1"/>
                </a:solidFill>
                <a:latin typeface="字魂58号-创中黑" panose="00000500000000000000" pitchFamily="2" charset="-122"/>
                <a:ea typeface="字魂58号-创中黑" panose="00000500000000000000" pitchFamily="2" charset="-122"/>
              </a:endParaRPr>
            </a:p>
          </p:txBody>
        </p:sp>
      </p:grpSp>
      <p:sp>
        <p:nvSpPr>
          <p:cNvPr id="59" name="文本框 58">
            <a:extLst>
              <a:ext uri="{FF2B5EF4-FFF2-40B4-BE49-F238E27FC236}">
                <a16:creationId xmlns:a16="http://schemas.microsoft.com/office/drawing/2014/main" id="{389626DA-B8EB-421A-93CC-5C72512A5887}"/>
              </a:ext>
            </a:extLst>
          </p:cNvPr>
          <p:cNvSpPr txBox="1"/>
          <p:nvPr/>
        </p:nvSpPr>
        <p:spPr>
          <a:xfrm>
            <a:off x="2055560" y="4418350"/>
            <a:ext cx="1067822" cy="707886"/>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D05EEB"/>
                </a:solidFill>
                <a:latin typeface="字魂58号-创中黑" panose="00000500000000000000" pitchFamily="2" charset="-122"/>
                <a:ea typeface="字魂58号-创中黑" panose="00000500000000000000" pitchFamily="2" charset="-122"/>
              </a:rPr>
              <a:t>01</a:t>
            </a:r>
          </a:p>
        </p:txBody>
      </p:sp>
      <p:sp>
        <p:nvSpPr>
          <p:cNvPr id="60" name="文本框 59">
            <a:extLst>
              <a:ext uri="{FF2B5EF4-FFF2-40B4-BE49-F238E27FC236}">
                <a16:creationId xmlns:a16="http://schemas.microsoft.com/office/drawing/2014/main" id="{4B72AD58-D0E7-4F5C-B033-542972C3CBC0}"/>
              </a:ext>
            </a:extLst>
          </p:cNvPr>
          <p:cNvSpPr txBox="1"/>
          <p:nvPr/>
        </p:nvSpPr>
        <p:spPr>
          <a:xfrm>
            <a:off x="5547052" y="4488653"/>
            <a:ext cx="1067822" cy="707886"/>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3F32B3"/>
                </a:solidFill>
                <a:latin typeface="字魂58号-创中黑" panose="00000500000000000000" pitchFamily="2" charset="-122"/>
                <a:ea typeface="字魂58号-创中黑" panose="00000500000000000000" pitchFamily="2" charset="-122"/>
              </a:rPr>
              <a:t>02</a:t>
            </a:r>
          </a:p>
        </p:txBody>
      </p:sp>
      <p:sp>
        <p:nvSpPr>
          <p:cNvPr id="61" name="文本框 60">
            <a:extLst>
              <a:ext uri="{FF2B5EF4-FFF2-40B4-BE49-F238E27FC236}">
                <a16:creationId xmlns:a16="http://schemas.microsoft.com/office/drawing/2014/main" id="{3FD6A757-189C-4015-8736-E3A024472C27}"/>
              </a:ext>
            </a:extLst>
          </p:cNvPr>
          <p:cNvSpPr txBox="1"/>
          <p:nvPr/>
        </p:nvSpPr>
        <p:spPr>
          <a:xfrm>
            <a:off x="9071324" y="4479626"/>
            <a:ext cx="1067822" cy="707886"/>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B90E83"/>
                </a:solidFill>
                <a:latin typeface="字魂58号-创中黑" panose="00000500000000000000" pitchFamily="2" charset="-122"/>
                <a:ea typeface="字魂58号-创中黑" panose="00000500000000000000" pitchFamily="2" charset="-122"/>
              </a:rPr>
              <a:t>03</a:t>
            </a:r>
          </a:p>
        </p:txBody>
      </p:sp>
      <p:pic>
        <p:nvPicPr>
          <p:cNvPr id="75" name="图片 74">
            <a:extLst>
              <a:ext uri="{FF2B5EF4-FFF2-40B4-BE49-F238E27FC236}">
                <a16:creationId xmlns:a16="http://schemas.microsoft.com/office/drawing/2014/main" id="{7EEAA134-72B2-46C9-9BD8-83B6F51E1B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347" y="495888"/>
            <a:ext cx="1722488" cy="2160000"/>
          </a:xfrm>
          <a:prstGeom prst="rect">
            <a:avLst/>
          </a:prstGeom>
        </p:spPr>
      </p:pic>
    </p:spTree>
    <p:extLst>
      <p:ext uri="{BB962C8B-B14F-4D97-AF65-F5344CB8AC3E}">
        <p14:creationId xmlns:p14="http://schemas.microsoft.com/office/powerpoint/2010/main" val="38571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25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anim calcmode="lin" valueType="num">
                                      <p:cBhvr>
                                        <p:cTn id="19" dur="250" fill="hold"/>
                                        <p:tgtEl>
                                          <p:spTgt spid="14"/>
                                        </p:tgtEl>
                                        <p:attrNameLst>
                                          <p:attrName>ppt_x</p:attrName>
                                        </p:attrNameLst>
                                      </p:cBhvr>
                                      <p:tavLst>
                                        <p:tav tm="0">
                                          <p:val>
                                            <p:strVal val="#ppt_x"/>
                                          </p:val>
                                        </p:tav>
                                        <p:tav tm="100000">
                                          <p:val>
                                            <p:strVal val="#ppt_x"/>
                                          </p:val>
                                        </p:tav>
                                      </p:tavLst>
                                    </p:anim>
                                    <p:anim calcmode="lin" valueType="num">
                                      <p:cBhvr>
                                        <p:cTn id="20" dur="25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250" fill="hold"/>
                                        <p:tgtEl>
                                          <p:spTgt spid="39"/>
                                        </p:tgtEl>
                                        <p:attrNameLst>
                                          <p:attrName>ppt_w</p:attrName>
                                        </p:attrNameLst>
                                      </p:cBhvr>
                                      <p:tavLst>
                                        <p:tav tm="0">
                                          <p:val>
                                            <p:fltVal val="0"/>
                                          </p:val>
                                        </p:tav>
                                        <p:tav tm="100000">
                                          <p:val>
                                            <p:strVal val="#ppt_w"/>
                                          </p:val>
                                        </p:tav>
                                      </p:tavLst>
                                    </p:anim>
                                    <p:anim calcmode="lin" valueType="num">
                                      <p:cBhvr>
                                        <p:cTn id="25" dur="250" fill="hold"/>
                                        <p:tgtEl>
                                          <p:spTgt spid="39"/>
                                        </p:tgtEl>
                                        <p:attrNameLst>
                                          <p:attrName>ppt_h</p:attrName>
                                        </p:attrNameLst>
                                      </p:cBhvr>
                                      <p:tavLst>
                                        <p:tav tm="0">
                                          <p:val>
                                            <p:fltVal val="0"/>
                                          </p:val>
                                        </p:tav>
                                        <p:tav tm="100000">
                                          <p:val>
                                            <p:strVal val="#ppt_h"/>
                                          </p:val>
                                        </p:tav>
                                      </p:tavLst>
                                    </p:anim>
                                    <p:animEffect transition="in" filter="fade">
                                      <p:cBhvr>
                                        <p:cTn id="26" dur="250"/>
                                        <p:tgtEl>
                                          <p:spTgt spid="3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250" fill="hold"/>
                                        <p:tgtEl>
                                          <p:spTgt spid="40"/>
                                        </p:tgtEl>
                                        <p:attrNameLst>
                                          <p:attrName>ppt_w</p:attrName>
                                        </p:attrNameLst>
                                      </p:cBhvr>
                                      <p:tavLst>
                                        <p:tav tm="0">
                                          <p:val>
                                            <p:fltVal val="0"/>
                                          </p:val>
                                        </p:tav>
                                        <p:tav tm="100000">
                                          <p:val>
                                            <p:strVal val="#ppt_w"/>
                                          </p:val>
                                        </p:tav>
                                      </p:tavLst>
                                    </p:anim>
                                    <p:anim calcmode="lin" valueType="num">
                                      <p:cBhvr>
                                        <p:cTn id="30" dur="250" fill="hold"/>
                                        <p:tgtEl>
                                          <p:spTgt spid="40"/>
                                        </p:tgtEl>
                                        <p:attrNameLst>
                                          <p:attrName>ppt_h</p:attrName>
                                        </p:attrNameLst>
                                      </p:cBhvr>
                                      <p:tavLst>
                                        <p:tav tm="0">
                                          <p:val>
                                            <p:fltVal val="0"/>
                                          </p:val>
                                        </p:tav>
                                        <p:tav tm="100000">
                                          <p:val>
                                            <p:strVal val="#ppt_h"/>
                                          </p:val>
                                        </p:tav>
                                      </p:tavLst>
                                    </p:anim>
                                    <p:animEffect transition="in" filter="fade">
                                      <p:cBhvr>
                                        <p:cTn id="31" dur="25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250" fill="hold"/>
                                        <p:tgtEl>
                                          <p:spTgt spid="41"/>
                                        </p:tgtEl>
                                        <p:attrNameLst>
                                          <p:attrName>ppt_w</p:attrName>
                                        </p:attrNameLst>
                                      </p:cBhvr>
                                      <p:tavLst>
                                        <p:tav tm="0">
                                          <p:val>
                                            <p:fltVal val="0"/>
                                          </p:val>
                                        </p:tav>
                                        <p:tav tm="100000">
                                          <p:val>
                                            <p:strVal val="#ppt_w"/>
                                          </p:val>
                                        </p:tav>
                                      </p:tavLst>
                                    </p:anim>
                                    <p:anim calcmode="lin" valueType="num">
                                      <p:cBhvr>
                                        <p:cTn id="35" dur="250" fill="hold"/>
                                        <p:tgtEl>
                                          <p:spTgt spid="41"/>
                                        </p:tgtEl>
                                        <p:attrNameLst>
                                          <p:attrName>ppt_h</p:attrName>
                                        </p:attrNameLst>
                                      </p:cBhvr>
                                      <p:tavLst>
                                        <p:tav tm="0">
                                          <p:val>
                                            <p:fltVal val="0"/>
                                          </p:val>
                                        </p:tav>
                                        <p:tav tm="100000">
                                          <p:val>
                                            <p:strVal val="#ppt_h"/>
                                          </p:val>
                                        </p:tav>
                                      </p:tavLst>
                                    </p:anim>
                                    <p:animEffect transition="in" filter="fade">
                                      <p:cBhvr>
                                        <p:cTn id="36" dur="250"/>
                                        <p:tgtEl>
                                          <p:spTgt spid="4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50" fill="hold"/>
                                        <p:tgtEl>
                                          <p:spTgt spid="42"/>
                                        </p:tgtEl>
                                        <p:attrNameLst>
                                          <p:attrName>ppt_w</p:attrName>
                                        </p:attrNameLst>
                                      </p:cBhvr>
                                      <p:tavLst>
                                        <p:tav tm="0">
                                          <p:val>
                                            <p:fltVal val="0"/>
                                          </p:val>
                                        </p:tav>
                                        <p:tav tm="100000">
                                          <p:val>
                                            <p:strVal val="#ppt_w"/>
                                          </p:val>
                                        </p:tav>
                                      </p:tavLst>
                                    </p:anim>
                                    <p:anim calcmode="lin" valueType="num">
                                      <p:cBhvr>
                                        <p:cTn id="40" dur="250" fill="hold"/>
                                        <p:tgtEl>
                                          <p:spTgt spid="42"/>
                                        </p:tgtEl>
                                        <p:attrNameLst>
                                          <p:attrName>ppt_h</p:attrName>
                                        </p:attrNameLst>
                                      </p:cBhvr>
                                      <p:tavLst>
                                        <p:tav tm="0">
                                          <p:val>
                                            <p:fltVal val="0"/>
                                          </p:val>
                                        </p:tav>
                                        <p:tav tm="100000">
                                          <p:val>
                                            <p:strVal val="#ppt_h"/>
                                          </p:val>
                                        </p:tav>
                                      </p:tavLst>
                                    </p:anim>
                                    <p:animEffect transition="in" filter="fade">
                                      <p:cBhvr>
                                        <p:cTn id="41" dur="250"/>
                                        <p:tgtEl>
                                          <p:spTgt spid="4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250" fill="hold"/>
                                        <p:tgtEl>
                                          <p:spTgt spid="43"/>
                                        </p:tgtEl>
                                        <p:attrNameLst>
                                          <p:attrName>ppt_w</p:attrName>
                                        </p:attrNameLst>
                                      </p:cBhvr>
                                      <p:tavLst>
                                        <p:tav tm="0">
                                          <p:val>
                                            <p:fltVal val="0"/>
                                          </p:val>
                                        </p:tav>
                                        <p:tav tm="100000">
                                          <p:val>
                                            <p:strVal val="#ppt_w"/>
                                          </p:val>
                                        </p:tav>
                                      </p:tavLst>
                                    </p:anim>
                                    <p:anim calcmode="lin" valueType="num">
                                      <p:cBhvr>
                                        <p:cTn id="45" dur="250" fill="hold"/>
                                        <p:tgtEl>
                                          <p:spTgt spid="43"/>
                                        </p:tgtEl>
                                        <p:attrNameLst>
                                          <p:attrName>ppt_h</p:attrName>
                                        </p:attrNameLst>
                                      </p:cBhvr>
                                      <p:tavLst>
                                        <p:tav tm="0">
                                          <p:val>
                                            <p:fltVal val="0"/>
                                          </p:val>
                                        </p:tav>
                                        <p:tav tm="100000">
                                          <p:val>
                                            <p:strVal val="#ppt_h"/>
                                          </p:val>
                                        </p:tav>
                                      </p:tavLst>
                                    </p:anim>
                                    <p:animEffect transition="in" filter="fade">
                                      <p:cBhvr>
                                        <p:cTn id="46" dur="250"/>
                                        <p:tgtEl>
                                          <p:spTgt spid="4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250" fill="hold"/>
                                        <p:tgtEl>
                                          <p:spTgt spid="44"/>
                                        </p:tgtEl>
                                        <p:attrNameLst>
                                          <p:attrName>ppt_w</p:attrName>
                                        </p:attrNameLst>
                                      </p:cBhvr>
                                      <p:tavLst>
                                        <p:tav tm="0">
                                          <p:val>
                                            <p:fltVal val="0"/>
                                          </p:val>
                                        </p:tav>
                                        <p:tav tm="100000">
                                          <p:val>
                                            <p:strVal val="#ppt_w"/>
                                          </p:val>
                                        </p:tav>
                                      </p:tavLst>
                                    </p:anim>
                                    <p:anim calcmode="lin" valueType="num">
                                      <p:cBhvr>
                                        <p:cTn id="50" dur="250" fill="hold"/>
                                        <p:tgtEl>
                                          <p:spTgt spid="44"/>
                                        </p:tgtEl>
                                        <p:attrNameLst>
                                          <p:attrName>ppt_h</p:attrName>
                                        </p:attrNameLst>
                                      </p:cBhvr>
                                      <p:tavLst>
                                        <p:tav tm="0">
                                          <p:val>
                                            <p:fltVal val="0"/>
                                          </p:val>
                                        </p:tav>
                                        <p:tav tm="100000">
                                          <p:val>
                                            <p:strVal val="#ppt_h"/>
                                          </p:val>
                                        </p:tav>
                                      </p:tavLst>
                                    </p:anim>
                                    <p:animEffect transition="in" filter="fade">
                                      <p:cBhvr>
                                        <p:cTn id="51" dur="250"/>
                                        <p:tgtEl>
                                          <p:spTgt spid="4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250" fill="hold"/>
                                        <p:tgtEl>
                                          <p:spTgt spid="59"/>
                                        </p:tgtEl>
                                        <p:attrNameLst>
                                          <p:attrName>ppt_w</p:attrName>
                                        </p:attrNameLst>
                                      </p:cBhvr>
                                      <p:tavLst>
                                        <p:tav tm="0">
                                          <p:val>
                                            <p:fltVal val="0"/>
                                          </p:val>
                                        </p:tav>
                                        <p:tav tm="100000">
                                          <p:val>
                                            <p:strVal val="#ppt_w"/>
                                          </p:val>
                                        </p:tav>
                                      </p:tavLst>
                                    </p:anim>
                                    <p:anim calcmode="lin" valueType="num">
                                      <p:cBhvr>
                                        <p:cTn id="55" dur="250" fill="hold"/>
                                        <p:tgtEl>
                                          <p:spTgt spid="59"/>
                                        </p:tgtEl>
                                        <p:attrNameLst>
                                          <p:attrName>ppt_h</p:attrName>
                                        </p:attrNameLst>
                                      </p:cBhvr>
                                      <p:tavLst>
                                        <p:tav tm="0">
                                          <p:val>
                                            <p:fltVal val="0"/>
                                          </p:val>
                                        </p:tav>
                                        <p:tav tm="100000">
                                          <p:val>
                                            <p:strVal val="#ppt_h"/>
                                          </p:val>
                                        </p:tav>
                                      </p:tavLst>
                                    </p:anim>
                                    <p:animEffect transition="in" filter="fade">
                                      <p:cBhvr>
                                        <p:cTn id="56" dur="25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250" fill="hold"/>
                                        <p:tgtEl>
                                          <p:spTgt spid="60"/>
                                        </p:tgtEl>
                                        <p:attrNameLst>
                                          <p:attrName>ppt_w</p:attrName>
                                        </p:attrNameLst>
                                      </p:cBhvr>
                                      <p:tavLst>
                                        <p:tav tm="0">
                                          <p:val>
                                            <p:fltVal val="0"/>
                                          </p:val>
                                        </p:tav>
                                        <p:tav tm="100000">
                                          <p:val>
                                            <p:strVal val="#ppt_w"/>
                                          </p:val>
                                        </p:tav>
                                      </p:tavLst>
                                    </p:anim>
                                    <p:anim calcmode="lin" valueType="num">
                                      <p:cBhvr>
                                        <p:cTn id="60" dur="250" fill="hold"/>
                                        <p:tgtEl>
                                          <p:spTgt spid="60"/>
                                        </p:tgtEl>
                                        <p:attrNameLst>
                                          <p:attrName>ppt_h</p:attrName>
                                        </p:attrNameLst>
                                      </p:cBhvr>
                                      <p:tavLst>
                                        <p:tav tm="0">
                                          <p:val>
                                            <p:fltVal val="0"/>
                                          </p:val>
                                        </p:tav>
                                        <p:tav tm="100000">
                                          <p:val>
                                            <p:strVal val="#ppt_h"/>
                                          </p:val>
                                        </p:tav>
                                      </p:tavLst>
                                    </p:anim>
                                    <p:animEffect transition="in" filter="fade">
                                      <p:cBhvr>
                                        <p:cTn id="61" dur="250"/>
                                        <p:tgtEl>
                                          <p:spTgt spid="6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p:cTn id="64" dur="250" fill="hold"/>
                                        <p:tgtEl>
                                          <p:spTgt spid="61"/>
                                        </p:tgtEl>
                                        <p:attrNameLst>
                                          <p:attrName>ppt_w</p:attrName>
                                        </p:attrNameLst>
                                      </p:cBhvr>
                                      <p:tavLst>
                                        <p:tav tm="0">
                                          <p:val>
                                            <p:fltVal val="0"/>
                                          </p:val>
                                        </p:tav>
                                        <p:tav tm="100000">
                                          <p:val>
                                            <p:strVal val="#ppt_w"/>
                                          </p:val>
                                        </p:tav>
                                      </p:tavLst>
                                    </p:anim>
                                    <p:anim calcmode="lin" valueType="num">
                                      <p:cBhvr>
                                        <p:cTn id="65" dur="250" fill="hold"/>
                                        <p:tgtEl>
                                          <p:spTgt spid="61"/>
                                        </p:tgtEl>
                                        <p:attrNameLst>
                                          <p:attrName>ppt_h</p:attrName>
                                        </p:attrNameLst>
                                      </p:cBhvr>
                                      <p:tavLst>
                                        <p:tav tm="0">
                                          <p:val>
                                            <p:fltVal val="0"/>
                                          </p:val>
                                        </p:tav>
                                        <p:tav tm="100000">
                                          <p:val>
                                            <p:strVal val="#ppt_h"/>
                                          </p:val>
                                        </p:tav>
                                      </p:tavLst>
                                    </p:anim>
                                    <p:animEffect transition="in" filter="fade">
                                      <p:cBhvr>
                                        <p:cTn id="66" dur="250"/>
                                        <p:tgtEl>
                                          <p:spTgt spid="61"/>
                                        </p:tgtEl>
                                      </p:cBhvr>
                                    </p:animEffect>
                                  </p:childTnLst>
                                </p:cTn>
                              </p:par>
                            </p:childTnLst>
                          </p:cTn>
                        </p:par>
                        <p:par>
                          <p:cTn id="67" fill="hold">
                            <p:stCondLst>
                              <p:cond delay="75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250"/>
                                        <p:tgtEl>
                                          <p:spTgt spid="47"/>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250"/>
                                        <p:tgtEl>
                                          <p:spTgt spid="50"/>
                                        </p:tgtEl>
                                      </p:cBhvr>
                                    </p:animEffect>
                                  </p:childTnLst>
                                </p:cTn>
                              </p:par>
                            </p:childTnLst>
                          </p:cTn>
                        </p:par>
                        <p:par>
                          <p:cTn id="75" fill="hold">
                            <p:stCondLst>
                              <p:cond delay="1250"/>
                            </p:stCondLst>
                            <p:childTnLst>
                              <p:par>
                                <p:cTn id="76" presetID="22" presetClass="entr" presetSubtype="1"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up)">
                                      <p:cBhvr>
                                        <p:cTn id="78"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9" grpId="0" animBg="1"/>
      <p:bldP spid="40" grpId="0" animBg="1"/>
      <p:bldP spid="41" grpId="0" animBg="1"/>
      <p:bldP spid="42" grpId="0" animBg="1"/>
      <p:bldP spid="43" grpId="0" animBg="1"/>
      <p:bldP spid="44" grpId="0" animBg="1"/>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EC93C30-53C9-430D-BD1E-674A988528EC}"/>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3" name="标题 5">
            <a:extLst>
              <a:ext uri="{FF2B5EF4-FFF2-40B4-BE49-F238E27FC236}">
                <a16:creationId xmlns:a16="http://schemas.microsoft.com/office/drawing/2014/main" id="{99E42ECC-643F-41F3-8AE2-F4195CBBEB87}"/>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4" name="文本框 3">
            <a:extLst>
              <a:ext uri="{FF2B5EF4-FFF2-40B4-BE49-F238E27FC236}">
                <a16:creationId xmlns:a16="http://schemas.microsoft.com/office/drawing/2014/main" id="{2A5F858F-90D5-4F7E-8AF9-866330DE5DC7}"/>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5" name="图片 4">
            <a:extLst>
              <a:ext uri="{FF2B5EF4-FFF2-40B4-BE49-F238E27FC236}">
                <a16:creationId xmlns:a16="http://schemas.microsoft.com/office/drawing/2014/main" id="{1EEC86D7-B675-4B4D-813B-C4F819D83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6" name="文本框 5">
            <a:extLst>
              <a:ext uri="{FF2B5EF4-FFF2-40B4-BE49-F238E27FC236}">
                <a16:creationId xmlns:a16="http://schemas.microsoft.com/office/drawing/2014/main" id="{3B22F910-776B-494D-B89B-E644D68ABE41}"/>
              </a:ext>
            </a:extLst>
          </p:cNvPr>
          <p:cNvSpPr txBox="1"/>
          <p:nvPr/>
        </p:nvSpPr>
        <p:spPr>
          <a:xfrm>
            <a:off x="952117" y="1432154"/>
            <a:ext cx="3178206" cy="769441"/>
          </a:xfrm>
          <a:prstGeom prst="rect">
            <a:avLst/>
          </a:prstGeom>
          <a:noFill/>
        </p:spPr>
        <p:txBody>
          <a:bodyPr wrap="square" rtlCol="0">
            <a:spAutoFit/>
          </a:bodyPr>
          <a:lstStyle/>
          <a:p>
            <a:r>
              <a:rPr lang="zh-CN" altLang="en-US" sz="4400" dirty="0"/>
              <a:t>聚点定理</a:t>
            </a:r>
            <a:endParaRPr lang="zh-CN" altLang="en-US" dirty="0"/>
          </a:p>
        </p:txBody>
      </p:sp>
      <p:sp>
        <p:nvSpPr>
          <p:cNvPr id="7" name="文本框 6">
            <a:extLst>
              <a:ext uri="{FF2B5EF4-FFF2-40B4-BE49-F238E27FC236}">
                <a16:creationId xmlns:a16="http://schemas.microsoft.com/office/drawing/2014/main" id="{281AF37B-F406-446E-AC93-9106C3AE3260}"/>
              </a:ext>
            </a:extLst>
          </p:cNvPr>
          <p:cNvSpPr txBox="1"/>
          <p:nvPr/>
        </p:nvSpPr>
        <p:spPr>
          <a:xfrm>
            <a:off x="952117" y="2299317"/>
            <a:ext cx="7671183" cy="646331"/>
          </a:xfrm>
          <a:prstGeom prst="rect">
            <a:avLst/>
          </a:prstGeom>
          <a:noFill/>
        </p:spPr>
        <p:txBody>
          <a:bodyPr wrap="square" rtlCol="0">
            <a:spAutoFit/>
          </a:bodyPr>
          <a:lstStyle/>
          <a:p>
            <a:r>
              <a:rPr lang="zh-CN" altLang="en-US" dirty="0"/>
              <a:t>聚点定理和致密性定理等价 </a:t>
            </a:r>
            <a:r>
              <a:rPr lang="en-US" altLang="zh-CN" dirty="0"/>
              <a:t>(</a:t>
            </a:r>
            <a:r>
              <a:rPr lang="zh-CN" altLang="en-US" dirty="0"/>
              <a:t>有些书上说等同</a:t>
            </a:r>
            <a:r>
              <a:rPr lang="en-US" altLang="zh-CN" dirty="0"/>
              <a:t>)</a:t>
            </a:r>
          </a:p>
          <a:p>
            <a:endParaRPr lang="en-US" altLang="zh-CN" dirty="0"/>
          </a:p>
        </p:txBody>
      </p:sp>
      <p:sp>
        <p:nvSpPr>
          <p:cNvPr id="8" name="文本框 7">
            <a:extLst>
              <a:ext uri="{FF2B5EF4-FFF2-40B4-BE49-F238E27FC236}">
                <a16:creationId xmlns:a16="http://schemas.microsoft.com/office/drawing/2014/main" id="{320B8C6F-E3E5-4186-AA9F-194E6AC1B258}"/>
              </a:ext>
            </a:extLst>
          </p:cNvPr>
          <p:cNvSpPr txBox="1"/>
          <p:nvPr/>
        </p:nvSpPr>
        <p:spPr>
          <a:xfrm>
            <a:off x="952117" y="2692890"/>
            <a:ext cx="7671183" cy="800219"/>
          </a:xfrm>
          <a:prstGeom prst="rect">
            <a:avLst/>
          </a:prstGeom>
          <a:noFill/>
        </p:spPr>
        <p:txBody>
          <a:bodyPr wrap="square" rtlCol="0">
            <a:spAutoFit/>
          </a:bodyPr>
          <a:lstStyle/>
          <a:p>
            <a:r>
              <a:rPr lang="zh-CN" altLang="en-US" dirty="0"/>
              <a:t>致密性定理：</a:t>
            </a:r>
            <a:r>
              <a:rPr lang="zh-CN" altLang="en-US" sz="2800" dirty="0">
                <a:solidFill>
                  <a:srgbClr val="FF0000"/>
                </a:solidFill>
              </a:rPr>
              <a:t>有界数列必有收敛子列</a:t>
            </a:r>
            <a:endParaRPr lang="en-US" altLang="zh-CN" sz="2800" dirty="0">
              <a:solidFill>
                <a:srgbClr val="FF0000"/>
              </a:solidFill>
            </a:endParaRPr>
          </a:p>
          <a:p>
            <a:endParaRPr lang="en-US" altLang="zh-CN" dirty="0"/>
          </a:p>
        </p:txBody>
      </p:sp>
      <p:sp>
        <p:nvSpPr>
          <p:cNvPr id="9" name="文本框 8">
            <a:extLst>
              <a:ext uri="{FF2B5EF4-FFF2-40B4-BE49-F238E27FC236}">
                <a16:creationId xmlns:a16="http://schemas.microsoft.com/office/drawing/2014/main" id="{113B2C42-ECF8-4BF6-9E36-EE17B4E9432E}"/>
              </a:ext>
            </a:extLst>
          </p:cNvPr>
          <p:cNvSpPr txBox="1"/>
          <p:nvPr/>
        </p:nvSpPr>
        <p:spPr>
          <a:xfrm>
            <a:off x="952117" y="3240350"/>
            <a:ext cx="7671183" cy="1477328"/>
          </a:xfrm>
          <a:prstGeom prst="rect">
            <a:avLst/>
          </a:prstGeom>
          <a:noFill/>
        </p:spPr>
        <p:txBody>
          <a:bodyPr wrap="square" rtlCol="0">
            <a:spAutoFit/>
          </a:bodyPr>
          <a:lstStyle/>
          <a:p>
            <a:r>
              <a:rPr lang="zh-CN" altLang="en-US" dirty="0"/>
              <a:t>由于子列收敛</a:t>
            </a:r>
            <a:r>
              <a:rPr lang="en-US" altLang="zh-CN" dirty="0"/>
              <a:t>,</a:t>
            </a:r>
            <a:r>
              <a:rPr lang="zh-CN" altLang="en-US" dirty="0"/>
              <a:t> 设极限为</a:t>
            </a:r>
            <a:r>
              <a:rPr lang="en-US" altLang="zh-CN" dirty="0"/>
              <a:t>M,</a:t>
            </a:r>
            <a:r>
              <a:rPr lang="zh-CN" altLang="en-US" dirty="0"/>
              <a:t> 根据极限的几何意义</a:t>
            </a:r>
            <a:r>
              <a:rPr lang="en-US" altLang="zh-CN" dirty="0"/>
              <a:t>, </a:t>
            </a:r>
            <a:r>
              <a:rPr lang="zh-CN" altLang="en-US" dirty="0"/>
              <a:t>在</a:t>
            </a:r>
            <a:r>
              <a:rPr lang="en-US" altLang="zh-CN" dirty="0"/>
              <a:t>M</a:t>
            </a:r>
            <a:r>
              <a:rPr lang="zh-CN" altLang="en-US" dirty="0"/>
              <a:t>的</a:t>
            </a:r>
            <a:r>
              <a:rPr lang="en-US" altLang="zh-CN" dirty="0"/>
              <a:t>ε</a:t>
            </a:r>
            <a:r>
              <a:rPr lang="zh-CN" altLang="en-US" dirty="0"/>
              <a:t>邻域内总有子列的无数个点</a:t>
            </a:r>
            <a:r>
              <a:rPr lang="en-US" altLang="zh-CN" dirty="0"/>
              <a:t>.  </a:t>
            </a:r>
            <a:r>
              <a:rPr lang="zh-CN" altLang="en-US" dirty="0"/>
              <a:t>而</a:t>
            </a:r>
            <a:r>
              <a:rPr lang="en-US" altLang="zh-CN" dirty="0"/>
              <a:t>ε</a:t>
            </a:r>
            <a:r>
              <a:rPr lang="zh-CN" altLang="en-US" dirty="0"/>
              <a:t>是任意正数</a:t>
            </a:r>
            <a:r>
              <a:rPr lang="en-US" altLang="zh-CN" dirty="0"/>
              <a:t>,  </a:t>
            </a:r>
            <a:r>
              <a:rPr lang="zh-CN" altLang="en-US" dirty="0"/>
              <a:t>这就意味着在</a:t>
            </a:r>
            <a:r>
              <a:rPr lang="en-US" altLang="zh-CN" dirty="0"/>
              <a:t>A</a:t>
            </a:r>
            <a:r>
              <a:rPr lang="zh-CN" altLang="en-US" dirty="0"/>
              <a:t>的任何邻域内都有子列的无数个点</a:t>
            </a:r>
            <a:r>
              <a:rPr lang="en-US" altLang="zh-CN" dirty="0"/>
              <a:t>.</a:t>
            </a:r>
          </a:p>
          <a:p>
            <a:endParaRPr lang="en-US" altLang="zh-CN" dirty="0"/>
          </a:p>
          <a:p>
            <a:endParaRPr lang="zh-CN" altLang="en-US" dirty="0"/>
          </a:p>
        </p:txBody>
      </p:sp>
      <p:sp>
        <p:nvSpPr>
          <p:cNvPr id="10" name="文本框 9">
            <a:extLst>
              <a:ext uri="{FF2B5EF4-FFF2-40B4-BE49-F238E27FC236}">
                <a16:creationId xmlns:a16="http://schemas.microsoft.com/office/drawing/2014/main" id="{C9BCF0EE-ECD3-45E0-9F3F-7C9A4E824443}"/>
              </a:ext>
            </a:extLst>
          </p:cNvPr>
          <p:cNvSpPr txBox="1"/>
          <p:nvPr/>
        </p:nvSpPr>
        <p:spPr>
          <a:xfrm>
            <a:off x="952117" y="4243526"/>
            <a:ext cx="7671183" cy="646331"/>
          </a:xfrm>
          <a:prstGeom prst="rect">
            <a:avLst/>
          </a:prstGeom>
          <a:noFill/>
        </p:spPr>
        <p:txBody>
          <a:bodyPr wrap="square" rtlCol="0">
            <a:spAutoFit/>
          </a:bodyPr>
          <a:lstStyle/>
          <a:p>
            <a:r>
              <a:rPr lang="zh-CN" altLang="en-US" dirty="0"/>
              <a:t>所以从点集的角度来描述该定理</a:t>
            </a:r>
            <a:r>
              <a:rPr lang="en-US" altLang="zh-CN" dirty="0"/>
              <a:t>,  </a:t>
            </a:r>
            <a:r>
              <a:rPr lang="zh-CN" altLang="en-US" dirty="0"/>
              <a:t>就是聚点定理：</a:t>
            </a:r>
            <a:endParaRPr lang="en-US" altLang="zh-CN" dirty="0"/>
          </a:p>
          <a:p>
            <a:r>
              <a:rPr lang="en-US" altLang="zh-CN" dirty="0"/>
              <a:t>	</a:t>
            </a:r>
            <a:endParaRPr lang="zh-CN" altLang="en-US" dirty="0"/>
          </a:p>
        </p:txBody>
      </p:sp>
      <p:sp>
        <p:nvSpPr>
          <p:cNvPr id="11" name="文本框 10">
            <a:extLst>
              <a:ext uri="{FF2B5EF4-FFF2-40B4-BE49-F238E27FC236}">
                <a16:creationId xmlns:a16="http://schemas.microsoft.com/office/drawing/2014/main" id="{8230CE3C-9473-441F-BAD4-78D215791C61}"/>
              </a:ext>
            </a:extLst>
          </p:cNvPr>
          <p:cNvSpPr txBox="1"/>
          <p:nvPr/>
        </p:nvSpPr>
        <p:spPr>
          <a:xfrm>
            <a:off x="952117" y="4717678"/>
            <a:ext cx="7671183" cy="800219"/>
          </a:xfrm>
          <a:prstGeom prst="rect">
            <a:avLst/>
          </a:prstGeom>
          <a:noFill/>
        </p:spPr>
        <p:txBody>
          <a:bodyPr wrap="square" rtlCol="0">
            <a:spAutoFit/>
          </a:bodyPr>
          <a:lstStyle/>
          <a:p>
            <a:r>
              <a:rPr lang="en-US" altLang="zh-CN" sz="2800" dirty="0"/>
              <a:t>		</a:t>
            </a:r>
            <a:r>
              <a:rPr lang="zh-CN" altLang="en-US" sz="2800" dirty="0">
                <a:solidFill>
                  <a:srgbClr val="FF0000"/>
                </a:solidFill>
              </a:rPr>
              <a:t>有界点集至少有一个聚点</a:t>
            </a:r>
            <a:endParaRPr lang="en-US" altLang="zh-CN" dirty="0">
              <a:solidFill>
                <a:srgbClr val="FF0000"/>
              </a:solidFill>
            </a:endParaRPr>
          </a:p>
          <a:p>
            <a:endParaRPr lang="en-US" altLang="zh-CN" dirty="0"/>
          </a:p>
        </p:txBody>
      </p:sp>
      <p:sp>
        <p:nvSpPr>
          <p:cNvPr id="12" name="文本框 11">
            <a:extLst>
              <a:ext uri="{FF2B5EF4-FFF2-40B4-BE49-F238E27FC236}">
                <a16:creationId xmlns:a16="http://schemas.microsoft.com/office/drawing/2014/main" id="{4904E391-718A-4BC1-953A-ABE1EE40B513}"/>
              </a:ext>
            </a:extLst>
          </p:cNvPr>
          <p:cNvSpPr txBox="1"/>
          <p:nvPr/>
        </p:nvSpPr>
        <p:spPr>
          <a:xfrm>
            <a:off x="952117" y="5364009"/>
            <a:ext cx="7671183" cy="1200329"/>
          </a:xfrm>
          <a:prstGeom prst="rect">
            <a:avLst/>
          </a:prstGeom>
          <a:noFill/>
        </p:spPr>
        <p:txBody>
          <a:bodyPr wrap="square" rtlCol="0">
            <a:spAutoFit/>
          </a:bodyPr>
          <a:lstStyle/>
          <a:p>
            <a:r>
              <a:rPr lang="zh-CN" altLang="en-US" dirty="0"/>
              <a:t>证明出致密性定理就相当于证明出了聚点定理</a:t>
            </a:r>
            <a:endParaRPr lang="en-US" altLang="zh-CN" dirty="0"/>
          </a:p>
          <a:p>
            <a:endParaRPr lang="en-US" altLang="zh-CN" dirty="0"/>
          </a:p>
          <a:p>
            <a:r>
              <a:rPr lang="zh-CN" altLang="en-US" dirty="0"/>
              <a:t>用区间套定理来证明</a:t>
            </a:r>
            <a:endParaRPr lang="en-US" altLang="zh-CN" dirty="0"/>
          </a:p>
          <a:p>
            <a:endParaRPr lang="zh-CN" altLang="en-US" dirty="0"/>
          </a:p>
        </p:txBody>
      </p:sp>
    </p:spTree>
    <p:extLst>
      <p:ext uri="{BB962C8B-B14F-4D97-AF65-F5344CB8AC3E}">
        <p14:creationId xmlns:p14="http://schemas.microsoft.com/office/powerpoint/2010/main" val="43199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EC93C30-53C9-430D-BD1E-674A988528EC}"/>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3" name="标题 5">
            <a:extLst>
              <a:ext uri="{FF2B5EF4-FFF2-40B4-BE49-F238E27FC236}">
                <a16:creationId xmlns:a16="http://schemas.microsoft.com/office/drawing/2014/main" id="{99E42ECC-643F-41F3-8AE2-F4195CBBEB87}"/>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4" name="文本框 3">
            <a:extLst>
              <a:ext uri="{FF2B5EF4-FFF2-40B4-BE49-F238E27FC236}">
                <a16:creationId xmlns:a16="http://schemas.microsoft.com/office/drawing/2014/main" id="{2A5F858F-90D5-4F7E-8AF9-866330DE5DC7}"/>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5" name="图片 4">
            <a:extLst>
              <a:ext uri="{FF2B5EF4-FFF2-40B4-BE49-F238E27FC236}">
                <a16:creationId xmlns:a16="http://schemas.microsoft.com/office/drawing/2014/main" id="{1EEC86D7-B675-4B4D-813B-C4F819D83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16" name="文本框 15">
            <a:extLst>
              <a:ext uri="{FF2B5EF4-FFF2-40B4-BE49-F238E27FC236}">
                <a16:creationId xmlns:a16="http://schemas.microsoft.com/office/drawing/2014/main" id="{1305163C-CFA1-455D-B588-80FEC2D7BB10}"/>
              </a:ext>
            </a:extLst>
          </p:cNvPr>
          <p:cNvSpPr txBox="1"/>
          <p:nvPr/>
        </p:nvSpPr>
        <p:spPr>
          <a:xfrm>
            <a:off x="635447" y="6116133"/>
            <a:ext cx="9841486" cy="369332"/>
          </a:xfrm>
          <a:prstGeom prst="rect">
            <a:avLst/>
          </a:prstGeom>
          <a:noFill/>
        </p:spPr>
        <p:txBody>
          <a:bodyPr wrap="square" rtlCol="0">
            <a:spAutoFit/>
          </a:bodyPr>
          <a:lstStyle/>
          <a:p>
            <a:r>
              <a:rPr lang="zh-CN" altLang="en-US" dirty="0"/>
              <a:t>同样地，也可以用聚点定理证出区间套定理，</a:t>
            </a:r>
            <a:r>
              <a:rPr lang="zh-CN" altLang="en-US" dirty="0">
                <a:solidFill>
                  <a:srgbClr val="FF0000"/>
                </a:solidFill>
              </a:rPr>
              <a:t>所以聚点定理也是实数的完备性的一种等价形式</a:t>
            </a: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D50CCDFB-DCE2-4AA3-A55D-5315ADA8797B}"/>
                  </a:ext>
                </a:extLst>
              </p:cNvPr>
              <p:cNvSpPr txBox="1"/>
              <p:nvPr/>
            </p:nvSpPr>
            <p:spPr>
              <a:xfrm>
                <a:off x="635447" y="1389883"/>
                <a:ext cx="8624047" cy="1200329"/>
              </a:xfrm>
              <a:prstGeom prst="rect">
                <a:avLst/>
              </a:prstGeom>
              <a:noFill/>
            </p:spPr>
            <p:txBody>
              <a:bodyPr wrap="square" rtlCol="0">
                <a:spAutoFit/>
              </a:bodyPr>
              <a:lstStyle/>
              <a:p>
                <a:r>
                  <a:rPr lang="zh-CN" altLang="en-US" dirty="0"/>
                  <a:t>设数列</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有界，有</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𝐵</m:t>
                    </m:r>
                  </m:oMath>
                </a14:m>
                <a:r>
                  <a:rPr lang="zh-CN" altLang="en-US" dirty="0"/>
                  <a:t>成立</a:t>
                </a:r>
                <a:endParaRPr lang="en-US" altLang="zh-CN" dirty="0"/>
              </a:p>
              <a:p>
                <a:r>
                  <a:rPr lang="zh-CN" altLang="en-US" dirty="0"/>
                  <a:t>取</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oMath>
                </a14:m>
                <a:r>
                  <a:rPr lang="zh-CN" altLang="en-US" dirty="0"/>
                  <a:t>中点</a:t>
                </a:r>
                <a14:m>
                  <m:oMath xmlns:m="http://schemas.openxmlformats.org/officeDocument/2006/math">
                    <m:r>
                      <a:rPr lang="en-US" altLang="zh-CN" b="0" i="1" dirty="0" smtClean="0">
                        <a:latin typeface="Cambria Math" panose="02040503050406030204" pitchFamily="18" charset="0"/>
                      </a:rPr>
                      <m:t>𝐶</m:t>
                    </m:r>
                    <m:r>
                      <a:rPr lang="zh-CN" altLang="en-US" i="1" dirty="0">
                        <a:latin typeface="Cambria Math" panose="02040503050406030204" pitchFamily="18" charset="0"/>
                      </a:rPr>
                      <m:t>，</m:t>
                    </m:r>
                  </m:oMath>
                </a14:m>
                <a:r>
                  <a:rPr lang="zh-CN" altLang="en-US" dirty="0"/>
                  <a:t>得到区间</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oMath>
                </a14:m>
                <a:endParaRPr lang="en-US" altLang="zh-CN" dirty="0"/>
              </a:p>
              <a:p>
                <a:r>
                  <a:rPr lang="zh-CN" altLang="en-US" dirty="0"/>
                  <a:t>这两个区间至少有一个区间内含有</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的无穷多项，不妨设是</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oMath>
                </a14:m>
                <a:endParaRPr lang="en-US" altLang="zh-CN" dirty="0"/>
              </a:p>
              <a:p>
                <a:r>
                  <a:rPr lang="zh-CN" altLang="en-US" dirty="0"/>
                  <a:t>则设</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oMath>
                </a14:m>
                <a:endParaRPr lang="en-US" altLang="zh-CN" dirty="0"/>
              </a:p>
            </p:txBody>
          </p:sp>
        </mc:Choice>
        <mc:Fallback>
          <p:sp>
            <p:nvSpPr>
              <p:cNvPr id="7" name="文本框 6">
                <a:extLst>
                  <a:ext uri="{FF2B5EF4-FFF2-40B4-BE49-F238E27FC236}">
                    <a16:creationId xmlns:a16="http://schemas.microsoft.com/office/drawing/2014/main" id="{D50CCDFB-DCE2-4AA3-A55D-5315ADA8797B}"/>
                  </a:ext>
                </a:extLst>
              </p:cNvPr>
              <p:cNvSpPr txBox="1">
                <a:spLocks noRot="1" noChangeAspect="1" noMove="1" noResize="1" noEditPoints="1" noAdjustHandles="1" noChangeArrowheads="1" noChangeShapeType="1" noTextEdit="1"/>
              </p:cNvSpPr>
              <p:nvPr/>
            </p:nvSpPr>
            <p:spPr>
              <a:xfrm>
                <a:off x="635447" y="1389883"/>
                <a:ext cx="8624047" cy="1200329"/>
              </a:xfrm>
              <a:prstGeom prst="rect">
                <a:avLst/>
              </a:prstGeom>
              <a:blipFill>
                <a:blip r:embed="rId3"/>
                <a:stretch>
                  <a:fillRect l="-565" t="-2538" b="-71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15741824-8C83-4AD5-9F60-53A5FF66CEC2}"/>
                  </a:ext>
                </a:extLst>
              </p:cNvPr>
              <p:cNvSpPr txBox="1"/>
              <p:nvPr/>
            </p:nvSpPr>
            <p:spPr>
              <a:xfrm>
                <a:off x="635447" y="2467993"/>
                <a:ext cx="8641718" cy="1826077"/>
              </a:xfrm>
              <a:prstGeom prst="rect">
                <a:avLst/>
              </a:prstGeom>
              <a:noFill/>
            </p:spPr>
            <p:txBody>
              <a:bodyPr wrap="square" rtlCol="0">
                <a:spAutoFit/>
              </a:bodyPr>
              <a:lstStyle/>
              <a:p>
                <a:r>
                  <a:rPr lang="zh-CN" altLang="en-US" dirty="0"/>
                  <a:t>对于</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zh-CN" altLang="en-US" dirty="0"/>
                  <a:t>它含有</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的无穷多项，区间长度为</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𝐴</m:t>
                        </m:r>
                      </m:num>
                      <m:den>
                        <m:r>
                          <a:rPr lang="en-US" altLang="zh-CN" i="1">
                            <a:latin typeface="Cambria Math" panose="02040503050406030204" pitchFamily="18" charset="0"/>
                          </a:rPr>
                          <m:t>2</m:t>
                        </m:r>
                      </m:den>
                    </m:f>
                  </m:oMath>
                </a14:m>
                <a:endParaRPr lang="en-US" altLang="zh-CN" dirty="0"/>
              </a:p>
              <a:p>
                <a:r>
                  <a:rPr lang="zh-CN" altLang="en-US" dirty="0"/>
                  <a:t>再取</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zh-CN" altLang="en-US" dirty="0"/>
                  <a:t>中点</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𝐶</m:t>
                        </m:r>
                      </m:e>
                      <m:sub>
                        <m:r>
                          <a:rPr lang="en-US" altLang="zh-CN" i="1" dirty="0">
                            <a:latin typeface="Cambria Math" panose="02040503050406030204" pitchFamily="18" charset="0"/>
                          </a:rPr>
                          <m:t>1</m:t>
                        </m:r>
                      </m:sub>
                    </m:sSub>
                  </m:oMath>
                </a14:m>
                <a:r>
                  <a:rPr lang="zh-CN" altLang="en-US" dirty="0"/>
                  <a:t>得到区间</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endParaRPr lang="en-US" altLang="zh-CN" dirty="0"/>
              </a:p>
              <a:p>
                <a:r>
                  <a:rPr lang="zh-CN" altLang="en-US" dirty="0"/>
                  <a:t>同理不妨设</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e>
                    </m:d>
                  </m:oMath>
                </a14:m>
                <a:r>
                  <a:rPr lang="zh-CN" altLang="en-US" dirty="0"/>
                  <a:t>含有</a:t>
                </a:r>
                <a14:m>
                  <m:oMath xmlns:m="http://schemas.openxmlformats.org/officeDocument/2006/math">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𝑛</m:t>
                            </m:r>
                          </m:sub>
                        </m:sSub>
                      </m:e>
                    </m:d>
                  </m:oMath>
                </a14:m>
                <a:r>
                  <a:rPr lang="zh-CN" altLang="en-US" dirty="0"/>
                  <a:t>的无穷多项，区间长度为</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𝐴</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2</m:t>
                            </m:r>
                          </m:sup>
                        </m:sSup>
                      </m:den>
                    </m:f>
                  </m:oMath>
                </a14:m>
                <a:endParaRPr lang="en-US" altLang="zh-CN" dirty="0"/>
              </a:p>
              <a:p>
                <a:r>
                  <a:rPr lang="zh-CN" altLang="en-US" dirty="0"/>
                  <a:t>则设</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oMath>
                </a14:m>
                <a:endParaRPr lang="en-US" altLang="zh-CN" dirty="0"/>
              </a:p>
              <a:p>
                <a:r>
                  <a:rPr lang="zh-CN" altLang="en-US" dirty="0"/>
                  <a:t>如此重复，得到区间</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中含有</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的无穷多项，且区间长度为</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𝐴</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den>
                    </m:f>
                  </m:oMath>
                </a14:m>
                <a:endParaRPr lang="en-US" altLang="zh-CN" dirty="0"/>
              </a:p>
            </p:txBody>
          </p:sp>
        </mc:Choice>
        <mc:Fallback>
          <p:sp>
            <p:nvSpPr>
              <p:cNvPr id="6" name="文本框 5">
                <a:extLst>
                  <a:ext uri="{FF2B5EF4-FFF2-40B4-BE49-F238E27FC236}">
                    <a16:creationId xmlns:a16="http://schemas.microsoft.com/office/drawing/2014/main" id="{15741824-8C83-4AD5-9F60-53A5FF66CEC2}"/>
                  </a:ext>
                </a:extLst>
              </p:cNvPr>
              <p:cNvSpPr txBox="1">
                <a:spLocks noRot="1" noChangeAspect="1" noMove="1" noResize="1" noEditPoints="1" noAdjustHandles="1" noChangeArrowheads="1" noChangeShapeType="1" noTextEdit="1"/>
              </p:cNvSpPr>
              <p:nvPr/>
            </p:nvSpPr>
            <p:spPr>
              <a:xfrm>
                <a:off x="635447" y="2467993"/>
                <a:ext cx="8641718" cy="1826077"/>
              </a:xfrm>
              <a:prstGeom prst="rect">
                <a:avLst/>
              </a:prstGeom>
              <a:blipFill>
                <a:blip r:embed="rId4"/>
                <a:stretch>
                  <a:fillRect l="-564" b="-167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EE248E67-CF70-4CF2-B1E6-E348D32E2BDA}"/>
                  </a:ext>
                </a:extLst>
              </p:cNvPr>
              <p:cNvSpPr txBox="1"/>
              <p:nvPr/>
            </p:nvSpPr>
            <p:spPr>
              <a:xfrm>
                <a:off x="635446" y="4096463"/>
                <a:ext cx="8624047" cy="1870577"/>
              </a:xfrm>
              <a:prstGeom prst="rect">
                <a:avLst/>
              </a:prstGeom>
              <a:noFill/>
            </p:spPr>
            <p:txBody>
              <a:bodyPr wrap="square" rtlCol="0">
                <a:spAutoFit/>
              </a:bodyPr>
              <a:lstStyle/>
              <a:p>
                <a:r>
                  <a:rPr lang="zh-CN" altLang="en-US" dirty="0"/>
                  <a:t>在此区间内任取</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中的一点，设为</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r>
                      <a:rPr lang="zh-CN" altLang="en-US" i="1">
                        <a:latin typeface="Cambria Math" panose="02040503050406030204" pitchFamily="18" charset="0"/>
                      </a:rPr>
                      <m:t>，</m:t>
                    </m:r>
                  </m:oMath>
                </a14:m>
                <a:r>
                  <a:rPr lang="zh-CN" altLang="en-US" dirty="0"/>
                  <a:t>得到一个区间套，区间长度为</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𝐴</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den>
                    </m:f>
                  </m:oMath>
                </a14:m>
                <a:endParaRPr lang="en-US" altLang="zh-CN" dirty="0"/>
              </a:p>
              <a:p>
                <a:r>
                  <a:rPr lang="zh-CN" altLang="en-US" dirty="0"/>
                  <a:t>当</a:t>
                </a:r>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m:t>
                    </m:r>
                  </m:oMath>
                </a14:m>
                <a:r>
                  <a:rPr lang="zh-CN" altLang="en-US" dirty="0"/>
                  <a:t>时区间长度趋于</a:t>
                </a:r>
                <a:r>
                  <a:rPr lang="en-US" altLang="zh-CN" dirty="0"/>
                  <a:t>0</a:t>
                </a:r>
                <a:r>
                  <a:rPr lang="zh-CN" altLang="en-US" dirty="0"/>
                  <a:t>，同时得到一个数列</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endParaRPr lang="en-US" altLang="zh-CN" dirty="0"/>
              </a:p>
              <a:p>
                <a:r>
                  <a:rPr lang="zh-CN" altLang="en-US" dirty="0"/>
                  <a:t>显然</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是</a:t>
                </a:r>
                <a14:m>
                  <m:oMath xmlns:m="http://schemas.openxmlformats.org/officeDocument/2006/math">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𝑛</m:t>
                            </m:r>
                          </m:sub>
                        </m:sSub>
                      </m:e>
                    </m:d>
                  </m:oMath>
                </a14:m>
                <a:r>
                  <a:rPr lang="zh-CN" altLang="en-US" dirty="0"/>
                  <a:t>的子列，且</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endParaRPr lang="en-US" altLang="zh-CN" dirty="0"/>
              </a:p>
              <a:p>
                <a:r>
                  <a:rPr lang="zh-CN" altLang="en-US" dirty="0"/>
                  <a:t>由区间套定理，存在唯一点</a:t>
                </a:r>
                <a14:m>
                  <m:oMath xmlns:m="http://schemas.openxmlformats.org/officeDocument/2006/math">
                    <m:r>
                      <a:rPr lang="en-US" altLang="zh-CN" i="1">
                        <a:latin typeface="Cambria Math" panose="02040503050406030204" pitchFamily="18" charset="0"/>
                      </a:rPr>
                      <m:t>𝜉</m:t>
                    </m:r>
                  </m:oMath>
                </a14:m>
                <a:r>
                  <a:rPr lang="zh-CN" altLang="en-US" dirty="0"/>
                  <a:t>属于所有的</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𝑛</m:t>
                            </m:r>
                          </m:sub>
                        </m:sSub>
                      </m:e>
                    </m:d>
                  </m:oMath>
                </a14:m>
                <a:endParaRPr lang="en-US" altLang="zh-CN" dirty="0"/>
              </a:p>
              <a:p>
                <a:r>
                  <a:rPr lang="zh-CN" altLang="en-US" dirty="0"/>
                  <a:t>因此</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oMath>
                </a14:m>
                <a:r>
                  <a:rPr lang="zh-CN" altLang="en-US" dirty="0"/>
                  <a:t>与</a:t>
                </a:r>
                <a14:m>
                  <m:oMath xmlns:m="http://schemas.openxmlformats.org/officeDocument/2006/math">
                    <m:r>
                      <a:rPr lang="en-US" altLang="zh-CN" i="1" dirty="0">
                        <a:latin typeface="Cambria Math" panose="02040503050406030204" pitchFamily="18" charset="0"/>
                      </a:rPr>
                      <m:t>𝜉</m:t>
                    </m:r>
                  </m:oMath>
                </a14:m>
                <a:r>
                  <a:rPr lang="zh-CN" altLang="en-US" dirty="0"/>
                  <a:t>同在</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𝑛</m:t>
                            </m:r>
                          </m:sub>
                        </m:sSub>
                      </m:e>
                    </m:d>
                  </m:oMath>
                </a14:m>
                <a:r>
                  <a:rPr lang="zh-CN" altLang="en-US" dirty="0"/>
                  <a:t>内</a:t>
                </a:r>
                <a:endParaRPr lang="en-US" altLang="zh-CN" dirty="0"/>
              </a:p>
              <a:p>
                <a:endParaRPr lang="zh-CN" altLang="en-US" dirty="0"/>
              </a:p>
            </p:txBody>
          </p:sp>
        </mc:Choice>
        <mc:Fallback>
          <p:sp>
            <p:nvSpPr>
              <p:cNvPr id="8" name="文本框 7">
                <a:extLst>
                  <a:ext uri="{FF2B5EF4-FFF2-40B4-BE49-F238E27FC236}">
                    <a16:creationId xmlns:a16="http://schemas.microsoft.com/office/drawing/2014/main" id="{EE248E67-CF70-4CF2-B1E6-E348D32E2BDA}"/>
                  </a:ext>
                </a:extLst>
              </p:cNvPr>
              <p:cNvSpPr txBox="1">
                <a:spLocks noRot="1" noChangeAspect="1" noMove="1" noResize="1" noEditPoints="1" noAdjustHandles="1" noChangeArrowheads="1" noChangeShapeType="1" noTextEdit="1"/>
              </p:cNvSpPr>
              <p:nvPr/>
            </p:nvSpPr>
            <p:spPr>
              <a:xfrm>
                <a:off x="635446" y="4096463"/>
                <a:ext cx="8624047" cy="1870577"/>
              </a:xfrm>
              <a:prstGeom prst="rect">
                <a:avLst/>
              </a:prstGeom>
              <a:blipFill>
                <a:blip r:embed="rId5"/>
                <a:stretch>
                  <a:fillRect l="-565"/>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55BD6B6F-09CA-41F3-ACC0-FDF8DA057378}"/>
              </a:ext>
            </a:extLst>
          </p:cNvPr>
          <p:cNvSpPr txBox="1"/>
          <p:nvPr/>
        </p:nvSpPr>
        <p:spPr>
          <a:xfrm>
            <a:off x="5637320" y="2969580"/>
            <a:ext cx="914400" cy="914400"/>
          </a:xfrm>
          <a:prstGeom prst="rect">
            <a:avLst/>
          </a:prstGeom>
          <a:noFill/>
        </p:spPr>
        <p:txBody>
          <a:bodyPr wrap="square" rtlCol="0">
            <a:spAutoFit/>
          </a:bodyPr>
          <a:lstStyle/>
          <a:p>
            <a:endParaRPr lang="zh-CN" altLang="en-US" dirty="0"/>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51398B74-7240-4C82-842C-304C074F7DB5}"/>
                  </a:ext>
                </a:extLst>
              </p:cNvPr>
              <p:cNvSpPr txBox="1"/>
              <p:nvPr/>
            </p:nvSpPr>
            <p:spPr>
              <a:xfrm>
                <a:off x="635445" y="5660296"/>
                <a:ext cx="9989893" cy="762581"/>
              </a:xfrm>
              <a:prstGeom prst="rect">
                <a:avLst/>
              </a:prstGeom>
              <a:noFill/>
            </p:spPr>
            <p:txBody>
              <a:bodyPr wrap="square" rtlCol="0">
                <a:spAutoFit/>
              </a:bodyPr>
              <a:lstStyle/>
              <a:p>
                <a:r>
                  <a:rPr lang="zh-CN" altLang="en-US" dirty="0"/>
                  <a:t>所以</a:t>
                </a:r>
                <a14:m>
                  <m:oMath xmlns:m="http://schemas.openxmlformats.org/officeDocument/2006/math">
                    <m:r>
                      <a:rPr lang="en-US" altLang="zh-CN" i="1">
                        <a:latin typeface="Cambria Math" panose="02040503050406030204" pitchFamily="18" charset="0"/>
                      </a:rPr>
                      <m:t>0&lt;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r>
                          <a:rPr lang="en-US" altLang="zh-CN" i="1">
                            <a:latin typeface="Cambria Math" panose="02040503050406030204" pitchFamily="18" charset="0"/>
                          </a:rPr>
                          <m:t>𝜉</m:t>
                        </m:r>
                      </m:e>
                    </m:d>
                    <m:r>
                      <a:rPr lang="en-US" altLang="zh-CN" i="1">
                        <a:latin typeface="Cambria Math" panose="02040503050406030204" pitchFamily="18" charset="0"/>
                      </a:rPr>
                      <m:t>&lt;</m:t>
                    </m:r>
                    <m:f>
                      <m:fPr>
                        <m:ctrlPr>
                          <a:rPr lang="en-US" altLang="zh-CN" i="1">
                            <a:latin typeface="Cambria Math" panose="02040503050406030204" pitchFamily="18" charset="0"/>
                          </a:rPr>
                        </m:ctrlPr>
                      </m:fPr>
                      <m:num>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𝐴</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den>
                    </m:f>
                  </m:oMath>
                </a14:m>
                <a:r>
                  <a:rPr lang="zh-CN" altLang="en-US" dirty="0"/>
                  <a:t>，时，由夹逼定理</a:t>
                </a:r>
                <a14:m>
                  <m:oMath xmlns:m="http://schemas.openxmlformats.org/officeDocument/2006/math">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a:rPr lang="en-US" altLang="zh-CN" i="1">
                            <a:latin typeface="Cambria Math" panose="02040503050406030204" pitchFamily="18" charset="0"/>
                          </a:rPr>
                          <m:t>𝑛</m:t>
                        </m:r>
                        <m:r>
                          <a:rPr lang="en-US" altLang="zh-CN" i="1">
                            <a:latin typeface="Cambria Math" panose="02040503050406030204" pitchFamily="18" charset="0"/>
                          </a:rPr>
                          <m:t>→∞</m:t>
                        </m:r>
                      </m:lim>
                    </m:limLow>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r>
                      <a:rPr lang="en-US" altLang="zh-CN" i="1">
                        <a:latin typeface="Cambria Math" panose="02040503050406030204" pitchFamily="18" charset="0"/>
                      </a:rPr>
                      <m:t>𝜉</m:t>
                    </m:r>
                  </m:oMath>
                </a14:m>
                <a:r>
                  <a:rPr lang="en-US" altLang="zh-CN" dirty="0"/>
                  <a:t>. </a:t>
                </a:r>
                <a:r>
                  <a:rPr lang="zh-CN" altLang="en-US" dirty="0"/>
                  <a:t>故</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是</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𝑛</m:t>
                        </m:r>
                      </m:sub>
                    </m:sSub>
                    <m:r>
                      <a:rPr lang="en-US" altLang="zh-CN" i="1" dirty="0">
                        <a:latin typeface="Cambria Math" panose="02040503050406030204" pitchFamily="18" charset="0"/>
                      </a:rPr>
                      <m:t>}</m:t>
                    </m:r>
                  </m:oMath>
                </a14:m>
                <a:r>
                  <a:rPr lang="zh-CN" altLang="en-US" dirty="0"/>
                  <a:t>的收敛子数列</a:t>
                </a:r>
                <a:endParaRPr lang="en-US" altLang="zh-CN" dirty="0"/>
              </a:p>
              <a:p>
                <a:endParaRPr lang="zh-CN" altLang="en-US" dirty="0"/>
              </a:p>
            </p:txBody>
          </p:sp>
        </mc:Choice>
        <mc:Fallback>
          <p:sp>
            <p:nvSpPr>
              <p:cNvPr id="11" name="文本框 10">
                <a:extLst>
                  <a:ext uri="{FF2B5EF4-FFF2-40B4-BE49-F238E27FC236}">
                    <a16:creationId xmlns:a16="http://schemas.microsoft.com/office/drawing/2014/main" id="{51398B74-7240-4C82-842C-304C074F7DB5}"/>
                  </a:ext>
                </a:extLst>
              </p:cNvPr>
              <p:cNvSpPr txBox="1">
                <a:spLocks noRot="1" noChangeAspect="1" noMove="1" noResize="1" noEditPoints="1" noAdjustHandles="1" noChangeArrowheads="1" noChangeShapeType="1" noTextEdit="1"/>
              </p:cNvSpPr>
              <p:nvPr/>
            </p:nvSpPr>
            <p:spPr>
              <a:xfrm>
                <a:off x="635445" y="5660296"/>
                <a:ext cx="9989893" cy="762581"/>
              </a:xfrm>
              <a:prstGeom prst="rect">
                <a:avLst/>
              </a:prstGeom>
              <a:blipFill>
                <a:blip r:embed="rId6"/>
                <a:stretch>
                  <a:fillRect l="-4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1796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6"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EC93C30-53C9-430D-BD1E-674A988528EC}"/>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3" name="标题 5">
            <a:extLst>
              <a:ext uri="{FF2B5EF4-FFF2-40B4-BE49-F238E27FC236}">
                <a16:creationId xmlns:a16="http://schemas.microsoft.com/office/drawing/2014/main" id="{99E42ECC-643F-41F3-8AE2-F4195CBBEB87}"/>
              </a:ext>
            </a:extLst>
          </p:cNvPr>
          <p:cNvSpPr txBox="1">
            <a:spLocks/>
          </p:cNvSpPr>
          <p:nvPr/>
        </p:nvSpPr>
        <p:spPr>
          <a:xfrm>
            <a:off x="3987256" y="741867"/>
            <a:ext cx="4217488" cy="502766"/>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实数的完备性的等价形式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4" name="文本框 3">
            <a:extLst>
              <a:ext uri="{FF2B5EF4-FFF2-40B4-BE49-F238E27FC236}">
                <a16:creationId xmlns:a16="http://schemas.microsoft.com/office/drawing/2014/main" id="{2A5F858F-90D5-4F7E-8AF9-866330DE5DC7}"/>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5" name="图片 4">
            <a:extLst>
              <a:ext uri="{FF2B5EF4-FFF2-40B4-BE49-F238E27FC236}">
                <a16:creationId xmlns:a16="http://schemas.microsoft.com/office/drawing/2014/main" id="{1EEC86D7-B675-4B4D-813B-C4F819D83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6" name="文本框 5">
            <a:extLst>
              <a:ext uri="{FF2B5EF4-FFF2-40B4-BE49-F238E27FC236}">
                <a16:creationId xmlns:a16="http://schemas.microsoft.com/office/drawing/2014/main" id="{B18E92E5-FF11-49AF-8533-4D1B4B5EF4B4}"/>
              </a:ext>
            </a:extLst>
          </p:cNvPr>
          <p:cNvSpPr txBox="1"/>
          <p:nvPr/>
        </p:nvSpPr>
        <p:spPr>
          <a:xfrm>
            <a:off x="905161" y="1605327"/>
            <a:ext cx="3272117" cy="707886"/>
          </a:xfrm>
          <a:prstGeom prst="rect">
            <a:avLst/>
          </a:prstGeom>
          <a:noFill/>
        </p:spPr>
        <p:txBody>
          <a:bodyPr wrap="square" rtlCol="0">
            <a:spAutoFit/>
          </a:bodyPr>
          <a:lstStyle/>
          <a:p>
            <a:r>
              <a:rPr lang="zh-CN" altLang="en-US" sz="4000" dirty="0"/>
              <a:t>柯西收敛准则</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129502E-3ED5-4D80-B80E-1BC8C0F35800}"/>
                  </a:ext>
                </a:extLst>
              </p:cNvPr>
              <p:cNvSpPr txBox="1"/>
              <p:nvPr/>
            </p:nvSpPr>
            <p:spPr>
              <a:xfrm>
                <a:off x="921497" y="2420934"/>
                <a:ext cx="9135034" cy="369332"/>
              </a:xfrm>
              <a:prstGeom prst="rect">
                <a:avLst/>
              </a:prstGeom>
              <a:noFill/>
            </p:spPr>
            <p:txBody>
              <a:bodyPr wrap="square" rtlCol="0">
                <a:spAutoFit/>
              </a:bodyPr>
              <a:lstStyle/>
              <a:p>
                <a:r>
                  <a:rPr lang="zh-CN" altLang="en-US" dirty="0"/>
                  <a:t>柯西序列：</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𝜀</m:t>
                    </m:r>
                    <m:r>
                      <a:rPr lang="en-US" altLang="zh-CN" b="0" i="1" smtClean="0">
                        <a:latin typeface="Cambria Math" panose="02040503050406030204" pitchFamily="18" charset="0"/>
                      </a:rPr>
                      <m:t>&gt;0,∃</m:t>
                    </m:r>
                    <m:r>
                      <a:rPr lang="en-US" altLang="zh-CN" b="0" i="1" smtClean="0">
                        <a:latin typeface="Cambria Math" panose="02040503050406030204" pitchFamily="18" charset="0"/>
                      </a:rPr>
                      <m:t>𝑁</m:t>
                    </m:r>
                    <m:r>
                      <a:rPr lang="en-US" altLang="zh-CN" b="0" i="1" smtClean="0">
                        <a:latin typeface="Cambria Math" panose="02040503050406030204" pitchFamily="18" charset="0"/>
                      </a:rPr>
                      <m:t>&gt;0</m:t>
                    </m:r>
                    <m:r>
                      <a:rPr lang="zh-CN" altLang="en-US" i="1">
                        <a:latin typeface="Cambria Math" panose="02040503050406030204" pitchFamily="18" charset="0"/>
                      </a:rPr>
                      <m:t>，</m:t>
                    </m:r>
                  </m:oMath>
                </a14:m>
                <a:r>
                  <a:rPr lang="zh-CN" altLang="en-US" dirty="0"/>
                  <a:t>当</a:t>
                </a:r>
                <a14:m>
                  <m:oMath xmlns:m="http://schemas.openxmlformats.org/officeDocument/2006/math">
                    <m:r>
                      <a:rPr lang="en-US" altLang="zh-CN" b="0" i="1" dirty="0" smtClean="0">
                        <a:latin typeface="Cambria Math" panose="02040503050406030204" pitchFamily="18" charset="0"/>
                      </a:rPr>
                      <m:t>𝑚</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𝑛</m:t>
                    </m:r>
                    <m:r>
                      <a:rPr lang="en-US" altLang="zh-CN" b="0" i="1" dirty="0" smtClean="0">
                        <a:latin typeface="Cambria Math" panose="02040503050406030204" pitchFamily="18" charset="0"/>
                      </a:rPr>
                      <m:t>&gt;</m:t>
                    </m:r>
                    <m:r>
                      <a:rPr lang="en-US" altLang="zh-CN" b="0" i="1" dirty="0" smtClean="0">
                        <a:latin typeface="Cambria Math" panose="02040503050406030204" pitchFamily="18" charset="0"/>
                      </a:rPr>
                      <m:t>𝑁</m:t>
                    </m:r>
                    <m:r>
                      <a:rPr lang="zh-CN" altLang="en-US" i="1" dirty="0">
                        <a:latin typeface="Cambria Math" panose="02040503050406030204" pitchFamily="18" charset="0"/>
                      </a:rPr>
                      <m:t>时</m:t>
                    </m:r>
                  </m:oMath>
                </a14:m>
                <a:r>
                  <a:rPr lang="zh-CN" altLang="en-US" dirty="0"/>
                  <a:t>，有</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&lt;</m:t>
                    </m:r>
                    <m:r>
                      <a:rPr lang="en-US" altLang="zh-CN" b="0" i="1" smtClean="0">
                        <a:latin typeface="Cambria Math" panose="02040503050406030204" pitchFamily="18" charset="0"/>
                      </a:rPr>
                      <m:t>𝜀</m:t>
                    </m:r>
                  </m:oMath>
                </a14:m>
                <a:endParaRPr lang="en-US" altLang="zh-CN" dirty="0"/>
              </a:p>
            </p:txBody>
          </p:sp>
        </mc:Choice>
        <mc:Fallback xmlns="">
          <p:sp>
            <p:nvSpPr>
              <p:cNvPr id="7" name="文本框 6">
                <a:extLst>
                  <a:ext uri="{FF2B5EF4-FFF2-40B4-BE49-F238E27FC236}">
                    <a16:creationId xmlns:a16="http://schemas.microsoft.com/office/drawing/2014/main" id="{B129502E-3ED5-4D80-B80E-1BC8C0F35800}"/>
                  </a:ext>
                </a:extLst>
              </p:cNvPr>
              <p:cNvSpPr txBox="1">
                <a:spLocks noRot="1" noChangeAspect="1" noMove="1" noResize="1" noEditPoints="1" noAdjustHandles="1" noChangeArrowheads="1" noChangeShapeType="1" noTextEdit="1"/>
              </p:cNvSpPr>
              <p:nvPr/>
            </p:nvSpPr>
            <p:spPr>
              <a:xfrm>
                <a:off x="921497" y="2420934"/>
                <a:ext cx="9135034" cy="369332"/>
              </a:xfrm>
              <a:prstGeom prst="rect">
                <a:avLst/>
              </a:prstGeom>
              <a:blipFill>
                <a:blip r:embed="rId3"/>
                <a:stretch>
                  <a:fillRect l="-534" t="-8197" b="-24590"/>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51584AF0-EC22-4F96-8D8E-D57741091936}"/>
              </a:ext>
            </a:extLst>
          </p:cNvPr>
          <p:cNvPicPr>
            <a:picLocks noChangeAspect="1"/>
          </p:cNvPicPr>
          <p:nvPr/>
        </p:nvPicPr>
        <p:blipFill>
          <a:blip r:embed="rId4"/>
          <a:stretch>
            <a:fillRect/>
          </a:stretch>
        </p:blipFill>
        <p:spPr>
          <a:xfrm>
            <a:off x="7245100" y="1432154"/>
            <a:ext cx="2846543" cy="2576638"/>
          </a:xfrm>
          <a:prstGeom prst="rect">
            <a:avLst/>
          </a:prstGeom>
        </p:spPr>
      </p:pic>
      <p:sp>
        <p:nvSpPr>
          <p:cNvPr id="11" name="文本框 10">
            <a:extLst>
              <a:ext uri="{FF2B5EF4-FFF2-40B4-BE49-F238E27FC236}">
                <a16:creationId xmlns:a16="http://schemas.microsoft.com/office/drawing/2014/main" id="{6134DB8F-0553-43FB-A15D-9F1398C7C704}"/>
              </a:ext>
            </a:extLst>
          </p:cNvPr>
          <p:cNvSpPr txBox="1"/>
          <p:nvPr/>
        </p:nvSpPr>
        <p:spPr>
          <a:xfrm>
            <a:off x="921497" y="2860532"/>
            <a:ext cx="7342093" cy="400110"/>
          </a:xfrm>
          <a:prstGeom prst="rect">
            <a:avLst/>
          </a:prstGeom>
          <a:noFill/>
        </p:spPr>
        <p:txBody>
          <a:bodyPr wrap="square" rtlCol="0">
            <a:spAutoFit/>
          </a:bodyPr>
          <a:lstStyle/>
          <a:p>
            <a:r>
              <a:rPr lang="zh-CN" altLang="en-US" sz="2000" dirty="0">
                <a:solidFill>
                  <a:srgbClr val="FF0000"/>
                </a:solidFill>
              </a:rPr>
              <a:t>柯西序列一定收敛，收敛序列一定满足柯西收敛准则</a:t>
            </a: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B8098D1B-E527-4E80-A0E3-0797B89E26CD}"/>
                  </a:ext>
                </a:extLst>
              </p:cNvPr>
              <p:cNvSpPr txBox="1"/>
              <p:nvPr/>
            </p:nvSpPr>
            <p:spPr>
              <a:xfrm>
                <a:off x="940583" y="3226216"/>
                <a:ext cx="8786123" cy="1414939"/>
              </a:xfrm>
              <a:prstGeom prst="rect">
                <a:avLst/>
              </a:prstGeom>
              <a:noFill/>
            </p:spPr>
            <p:txBody>
              <a:bodyPr wrap="square" rtlCol="0">
                <a:spAutoFit/>
              </a:bodyPr>
              <a:lstStyle/>
              <a:p>
                <a:r>
                  <a:rPr lang="zh-CN" altLang="en-US" dirty="0"/>
                  <a:t>证明：</a:t>
                </a:r>
                <a:endParaRPr lang="en-US" altLang="zh-CN" dirty="0"/>
              </a:p>
              <a:p>
                <a:r>
                  <a:rPr lang="zh-CN" altLang="en-US" dirty="0"/>
                  <a:t>必要性：设</a:t>
                </a:r>
                <a14:m>
                  <m:oMath xmlns:m="http://schemas.openxmlformats.org/officeDocument/2006/math">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𝑛</m:t>
                        </m:r>
                        <m:r>
                          <a:rPr lang="en-US" altLang="zh-CN" b="0" i="1" smtClean="0">
                            <a:latin typeface="Cambria Math" panose="02040503050406030204" pitchFamily="18" charset="0"/>
                          </a:rPr>
                          <m:t>→∞</m:t>
                        </m:r>
                      </m:lim>
                    </m:limLow>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𝑀</m:t>
                    </m:r>
                  </m:oMath>
                </a14:m>
                <a:r>
                  <a:rPr lang="zh-CN" altLang="en-US" dirty="0"/>
                  <a:t>，则</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𝜀</m:t>
                    </m:r>
                    <m:r>
                      <a:rPr lang="en-US" altLang="zh-CN" b="0" i="1" smtClean="0">
                        <a:latin typeface="Cambria Math" panose="02040503050406030204" pitchFamily="18" charset="0"/>
                      </a:rPr>
                      <m:t>&gt;0, ∃</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𝑍</m:t>
                        </m:r>
                      </m:e>
                      <m:sup>
                        <m:r>
                          <a:rPr lang="en-US" altLang="zh-CN" b="0" i="1" smtClean="0">
                            <a:latin typeface="Cambria Math" panose="02040503050406030204" pitchFamily="18" charset="0"/>
                          </a:rPr>
                          <m:t>+</m:t>
                        </m:r>
                      </m:sup>
                    </m:sSup>
                  </m:oMath>
                </a14:m>
                <a:endParaRPr lang="en-US" altLang="zh-CN" dirty="0"/>
              </a:p>
              <a:p>
                <a:r>
                  <a:rPr lang="zh-CN" altLang="en-US" dirty="0"/>
                  <a:t>所以当</a:t>
                </a:r>
                <a14:m>
                  <m:oMath xmlns:m="http://schemas.openxmlformats.org/officeDocument/2006/math">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&gt;</m:t>
                    </m:r>
                    <m:r>
                      <a:rPr lang="en-US" altLang="zh-CN" b="0" i="1" smtClean="0">
                        <a:latin typeface="Cambria Math" panose="02040503050406030204" pitchFamily="18" charset="0"/>
                      </a:rPr>
                      <m:t>𝑁</m:t>
                    </m:r>
                  </m:oMath>
                </a14:m>
                <a:r>
                  <a:rPr lang="zh-CN" altLang="en-US" dirty="0"/>
                  <a:t>时，</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d>
                    <m:r>
                      <a:rPr lang="en-US" altLang="zh-CN" b="0" i="1" smtClean="0">
                        <a:latin typeface="Cambria Math" panose="02040503050406030204" pitchFamily="18" charset="0"/>
                      </a:rPr>
                      <m:t>&lt;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𝜀</m:t>
                        </m:r>
                      </m:num>
                      <m:den>
                        <m:r>
                          <a:rPr lang="en-US" altLang="zh-CN" b="0" i="1" smtClean="0">
                            <a:latin typeface="Cambria Math" panose="02040503050406030204" pitchFamily="18" charset="0"/>
                          </a:rPr>
                          <m:t>2</m:t>
                        </m:r>
                      </m:den>
                    </m:f>
                  </m:oMath>
                </a14:m>
                <a:r>
                  <a:rPr lang="zh-CN" altLang="en-US" dirty="0"/>
                  <a:t>，</a:t>
                </a:r>
                <a:r>
                  <a:rPr lang="en-US" altLang="zh-CN" dirty="0"/>
                  <a:t> </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i="1">
                            <a:latin typeface="Cambria Math" panose="02040503050406030204" pitchFamily="18" charset="0"/>
                          </a:rPr>
                          <m:t>−</m:t>
                        </m:r>
                        <m:r>
                          <a:rPr lang="en-US" altLang="zh-CN" b="0" i="1" smtClean="0">
                            <a:latin typeface="Cambria Math" panose="02040503050406030204" pitchFamily="18" charset="0"/>
                          </a:rPr>
                          <m:t>𝑀</m:t>
                        </m:r>
                      </m:e>
                    </m:d>
                    <m:r>
                      <a:rPr lang="en-US" altLang="zh-CN" i="1">
                        <a:latin typeface="Cambria Math" panose="02040503050406030204" pitchFamily="18" charset="0"/>
                      </a:rPr>
                      <m:t>&lt;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𝜀</m:t>
                        </m:r>
                      </m:num>
                      <m:den>
                        <m:r>
                          <a:rPr lang="en-US" altLang="zh-CN" i="1">
                            <a:latin typeface="Cambria Math" panose="02040503050406030204" pitchFamily="18" charset="0"/>
                          </a:rPr>
                          <m:t>2</m:t>
                        </m:r>
                      </m:den>
                    </m:f>
                    <m:r>
                      <a:rPr lang="zh-CN" altLang="en-US" i="1" smtClean="0">
                        <a:latin typeface="Cambria Math" panose="02040503050406030204" pitchFamily="18" charset="0"/>
                      </a:rPr>
                      <m:t>，</m:t>
                    </m:r>
                  </m:oMath>
                </a14:m>
                <a:endParaRPr lang="en-US" altLang="zh-CN" dirty="0"/>
              </a:p>
              <a:p>
                <a:r>
                  <a:rPr lang="zh-CN" altLang="en-US" dirty="0"/>
                  <a:t>那么</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d>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d>
                    <m:r>
                      <a:rPr lang="en-US" altLang="zh-CN" b="0" i="1" smtClean="0">
                        <a:latin typeface="Cambria Math" panose="02040503050406030204" pitchFamily="18" charset="0"/>
                      </a:rPr>
                      <m:t>&lt;</m:t>
                    </m:r>
                    <m:r>
                      <a:rPr lang="en-US" altLang="zh-CN" b="0" i="1" smtClean="0">
                        <a:latin typeface="Cambria Math" panose="02040503050406030204" pitchFamily="18" charset="0"/>
                      </a:rPr>
                      <m:t>𝜀</m:t>
                    </m:r>
                  </m:oMath>
                </a14:m>
                <a:endParaRPr lang="en-US" altLang="zh-CN" dirty="0"/>
              </a:p>
            </p:txBody>
          </p:sp>
        </mc:Choice>
        <mc:Fallback>
          <p:sp>
            <p:nvSpPr>
              <p:cNvPr id="12" name="文本框 11">
                <a:extLst>
                  <a:ext uri="{FF2B5EF4-FFF2-40B4-BE49-F238E27FC236}">
                    <a16:creationId xmlns:a16="http://schemas.microsoft.com/office/drawing/2014/main" id="{B8098D1B-E527-4E80-A0E3-0797B89E26CD}"/>
                  </a:ext>
                </a:extLst>
              </p:cNvPr>
              <p:cNvSpPr txBox="1">
                <a:spLocks noRot="1" noChangeAspect="1" noMove="1" noResize="1" noEditPoints="1" noAdjustHandles="1" noChangeArrowheads="1" noChangeShapeType="1" noTextEdit="1"/>
              </p:cNvSpPr>
              <p:nvPr/>
            </p:nvSpPr>
            <p:spPr>
              <a:xfrm>
                <a:off x="940583" y="3226216"/>
                <a:ext cx="8786123" cy="1414939"/>
              </a:xfrm>
              <a:prstGeom prst="rect">
                <a:avLst/>
              </a:prstGeom>
              <a:blipFill>
                <a:blip r:embed="rId5"/>
                <a:stretch>
                  <a:fillRect l="-555" t="-2155" b="-3448"/>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2CF7183F-296F-448A-B1C7-66C138431A2E}"/>
              </a:ext>
            </a:extLst>
          </p:cNvPr>
          <p:cNvSpPr txBox="1"/>
          <p:nvPr/>
        </p:nvSpPr>
        <p:spPr>
          <a:xfrm>
            <a:off x="7245100" y="5161688"/>
            <a:ext cx="3133725" cy="1200329"/>
          </a:xfrm>
          <a:prstGeom prst="rect">
            <a:avLst/>
          </a:prstGeom>
          <a:noFill/>
        </p:spPr>
        <p:txBody>
          <a:bodyPr wrap="square" rtlCol="0">
            <a:spAutoFit/>
          </a:bodyPr>
          <a:lstStyle/>
          <a:p>
            <a:r>
              <a:rPr lang="zh-CN" altLang="en-US" dirty="0"/>
              <a:t>同样，也能用柯西收敛准则推出致密性原理，所以，</a:t>
            </a:r>
            <a:r>
              <a:rPr lang="zh-CN" altLang="en-US" dirty="0">
                <a:solidFill>
                  <a:srgbClr val="FF0000"/>
                </a:solidFill>
              </a:rPr>
              <a:t>柯西收敛准则也是实数的完备性的一种等价形式</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D6D30342-54DC-4F0C-B4AE-78FB876A64D7}"/>
                  </a:ext>
                </a:extLst>
              </p:cNvPr>
              <p:cNvSpPr txBox="1"/>
              <p:nvPr/>
            </p:nvSpPr>
            <p:spPr>
              <a:xfrm>
                <a:off x="940583" y="4382451"/>
                <a:ext cx="6323603" cy="2475549"/>
              </a:xfrm>
              <a:prstGeom prst="rect">
                <a:avLst/>
              </a:prstGeom>
              <a:noFill/>
            </p:spPr>
            <p:txBody>
              <a:bodyPr wrap="square" rtlCol="0">
                <a:spAutoFit/>
              </a:bodyPr>
              <a:lstStyle/>
              <a:p>
                <a:endParaRPr lang="en-US" altLang="zh-CN" dirty="0"/>
              </a:p>
              <a:p>
                <a:r>
                  <a:rPr lang="zh-CN" altLang="en-US" dirty="0"/>
                  <a:t>充分性：令</a:t>
                </a:r>
                <a14:m>
                  <m:oMath xmlns:m="http://schemas.openxmlformats.org/officeDocument/2006/math">
                    <m:r>
                      <a:rPr lang="en-US" altLang="zh-CN" i="1">
                        <a:latin typeface="Cambria Math" panose="02040503050406030204" pitchFamily="18" charset="0"/>
                      </a:rPr>
                      <m:t>𝑚</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+1</m:t>
                    </m:r>
                  </m:oMath>
                </a14:m>
                <a:r>
                  <a:rPr lang="zh-CN" altLang="en-US" dirty="0"/>
                  <a:t>，则</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𝑁</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e>
                    </m:d>
                    <m:r>
                      <a:rPr lang="en-US" altLang="zh-CN" i="1">
                        <a:latin typeface="Cambria Math" panose="02040503050406030204" pitchFamily="18" charset="0"/>
                      </a:rPr>
                      <m:t>&lt;</m:t>
                    </m:r>
                    <m:r>
                      <a:rPr lang="en-US" altLang="zh-CN" i="1">
                        <a:latin typeface="Cambria Math" panose="02040503050406030204" pitchFamily="18" charset="0"/>
                      </a:rPr>
                      <m:t>𝜀</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𝑁</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𝜀</m:t>
                    </m:r>
                    <m:r>
                      <a:rPr lang="en-US" altLang="zh-CN" i="1">
                        <a:latin typeface="Cambria Math" panose="02040503050406030204" pitchFamily="18" charset="0"/>
                      </a:rPr>
                      <m:t>&lt;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&lt;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𝑁</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𝜀</m:t>
                    </m:r>
                  </m:oMath>
                </a14:m>
                <a:endParaRPr lang="en-US" altLang="zh-CN" dirty="0"/>
              </a:p>
              <a:p>
                <a:r>
                  <a:rPr lang="zh-CN" altLang="en-US" dirty="0"/>
                  <a:t>故</a:t>
                </a:r>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&gt;</m:t>
                    </m:r>
                    <m:r>
                      <a:rPr lang="en-US" altLang="zh-CN" i="1">
                        <a:latin typeface="Cambria Math" panose="02040503050406030204" pitchFamily="18" charset="0"/>
                      </a:rPr>
                      <m:t>𝑁</m:t>
                    </m:r>
                  </m:oMath>
                </a14:m>
                <a:r>
                  <a:rPr lang="zh-CN" altLang="en-US" dirty="0"/>
                  <a:t>时，</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e>
                    </m:d>
                  </m:oMath>
                </a14:m>
                <a:r>
                  <a:rPr lang="zh-CN" altLang="en-US" dirty="0"/>
                  <a:t>有界</a:t>
                </a:r>
                <a:endParaRPr lang="en-US" altLang="zh-CN" dirty="0"/>
              </a:p>
              <a:p>
                <a:r>
                  <a:rPr lang="zh-CN" altLang="en-US" dirty="0"/>
                  <a:t>而前</a:t>
                </a:r>
                <a14:m>
                  <m:oMath xmlns:m="http://schemas.openxmlformats.org/officeDocument/2006/math">
                    <m:r>
                      <a:rPr lang="en-US" altLang="zh-CN" i="1">
                        <a:latin typeface="Cambria Math" panose="02040503050406030204" pitchFamily="18" charset="0"/>
                      </a:rPr>
                      <m:t>𝑁</m:t>
                    </m:r>
                  </m:oMath>
                </a14:m>
                <a:r>
                  <a:rPr lang="zh-CN" altLang="en-US" dirty="0"/>
                  <a:t>项是有限个项，不改变有界性，故</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e>
                    </m:d>
                  </m:oMath>
                </a14:m>
                <a:r>
                  <a:rPr lang="zh-CN" altLang="en-US" dirty="0"/>
                  <a:t>有界</a:t>
                </a:r>
                <a:endParaRPr lang="en-US" altLang="zh-CN" dirty="0"/>
              </a:p>
              <a:p>
                <a:r>
                  <a:rPr lang="zh-CN" altLang="en-US" dirty="0"/>
                  <a:t>有致密性定理，</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oMath>
                </a14:m>
                <a:r>
                  <a:rPr lang="zh-CN" altLang="en-US" dirty="0"/>
                  <a:t>存在收敛子数列</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𝑘</m:t>
                            </m:r>
                          </m:sub>
                        </m:sSub>
                      </m:sub>
                    </m:sSub>
                    <m:r>
                      <a:rPr lang="en-US" altLang="zh-CN" i="1">
                        <a:latin typeface="Cambria Math" panose="02040503050406030204" pitchFamily="18" charset="0"/>
                      </a:rPr>
                      <m:t>}</m:t>
                    </m:r>
                  </m:oMath>
                </a14:m>
                <a:r>
                  <a:rPr lang="zh-CN" altLang="en-US" dirty="0"/>
                  <a:t>，设</a:t>
                </a:r>
                <a14:m>
                  <m:oMath xmlns:m="http://schemas.openxmlformats.org/officeDocument/2006/math">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a:rPr lang="en-US" altLang="zh-CN" i="1">
                            <a:latin typeface="Cambria Math" panose="02040503050406030204" pitchFamily="18" charset="0"/>
                          </a:rPr>
                          <m:t>𝑛</m:t>
                        </m:r>
                        <m:r>
                          <a:rPr lang="en-US" altLang="zh-CN" i="1">
                            <a:latin typeface="Cambria Math" panose="02040503050406030204" pitchFamily="18" charset="0"/>
                          </a:rPr>
                          <m:t>→∞</m:t>
                        </m:r>
                      </m:lim>
                    </m:limLow>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𝑘</m:t>
                            </m:r>
                          </m:sub>
                        </m:sSub>
                      </m:sub>
                    </m:sSub>
                    <m:r>
                      <a:rPr lang="en-US" altLang="zh-CN" i="1">
                        <a:latin typeface="Cambria Math" panose="02040503050406030204" pitchFamily="18" charset="0"/>
                      </a:rPr>
                      <m:t>=</m:t>
                    </m:r>
                    <m:r>
                      <a:rPr lang="en-US" altLang="zh-CN" i="1">
                        <a:latin typeface="Cambria Math" panose="02040503050406030204" pitchFamily="18" charset="0"/>
                      </a:rPr>
                      <m:t>𝑐</m:t>
                    </m:r>
                  </m:oMath>
                </a14:m>
                <a:r>
                  <a:rPr lang="zh-CN" altLang="en-US" dirty="0"/>
                  <a:t>。</a:t>
                </a:r>
                <a:endParaRPr lang="en-US" altLang="zh-CN" dirty="0"/>
              </a:p>
              <a:p>
                <a:r>
                  <a:rPr lang="zh-CN" altLang="en-US" dirty="0"/>
                  <a:t>于是</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r>
                          <a:rPr lang="en-US" altLang="zh-CN" i="1">
                            <a:latin typeface="Cambria Math" panose="02040503050406030204" pitchFamily="18" charset="0"/>
                          </a:rPr>
                          <m:t>𝑐</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𝑘</m:t>
                                </m:r>
                              </m:sub>
                            </m:sSub>
                          </m:sub>
                        </m:sSub>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𝑘</m:t>
                                </m:r>
                              </m:sub>
                            </m:sSub>
                          </m:sub>
                        </m:sSub>
                        <m:r>
                          <a:rPr lang="en-US" altLang="zh-CN" i="1">
                            <a:latin typeface="Cambria Math" panose="02040503050406030204" pitchFamily="18" charset="0"/>
                          </a:rPr>
                          <m:t>−</m:t>
                        </m:r>
                        <m:r>
                          <a:rPr lang="en-US" altLang="zh-CN" i="1">
                            <a:latin typeface="Cambria Math" panose="02040503050406030204" pitchFamily="18" charset="0"/>
                          </a:rPr>
                          <m:t>𝑐</m:t>
                        </m:r>
                      </m:e>
                    </m:d>
                    <m:r>
                      <a:rPr lang="en-US" altLang="zh-CN" i="1">
                        <a:latin typeface="Cambria Math" panose="02040503050406030204" pitchFamily="18" charset="0"/>
                      </a:rPr>
                      <m:t>&lt;</m:t>
                    </m:r>
                    <m:r>
                      <a:rPr lang="en-US" altLang="zh-CN" i="1">
                        <a:latin typeface="Cambria Math" panose="02040503050406030204" pitchFamily="18" charset="0"/>
                      </a:rPr>
                      <m:t>𝜀</m:t>
                    </m:r>
                  </m:oMath>
                </a14:m>
                <a:r>
                  <a:rPr lang="zh-CN" altLang="en-US" dirty="0"/>
                  <a:t>，故</a:t>
                </a:r>
                <a14:m>
                  <m:oMath xmlns:m="http://schemas.openxmlformats.org/officeDocument/2006/math">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a:rPr lang="en-US" altLang="zh-CN" i="1">
                            <a:latin typeface="Cambria Math" panose="02040503050406030204" pitchFamily="18" charset="0"/>
                          </a:rPr>
                          <m:t>𝑛</m:t>
                        </m:r>
                        <m:r>
                          <a:rPr lang="en-US" altLang="zh-CN" i="1">
                            <a:latin typeface="Cambria Math" panose="02040503050406030204" pitchFamily="18" charset="0"/>
                          </a:rPr>
                          <m:t>→∞</m:t>
                        </m:r>
                      </m:lim>
                    </m:limLow>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i="1">
                        <a:latin typeface="Cambria Math" panose="02040503050406030204" pitchFamily="18" charset="0"/>
                      </a:rPr>
                      <m:t>=</m:t>
                    </m:r>
                    <m:r>
                      <a:rPr lang="en-US" altLang="zh-CN" i="1">
                        <a:latin typeface="Cambria Math" panose="02040503050406030204" pitchFamily="18" charset="0"/>
                      </a:rPr>
                      <m:t>𝑐</m:t>
                    </m:r>
                    <m:r>
                      <a:rPr lang="en-US" altLang="zh-CN" i="1">
                        <a:latin typeface="Cambria Math" panose="02040503050406030204" pitchFamily="18" charset="0"/>
                      </a:rPr>
                      <m:t>  </m:t>
                    </m:r>
                  </m:oMath>
                </a14:m>
                <a:endParaRPr lang="zh-CN" altLang="en-US" dirty="0"/>
              </a:p>
              <a:p>
                <a:endParaRPr lang="zh-CN" altLang="en-US" dirty="0"/>
              </a:p>
            </p:txBody>
          </p:sp>
        </mc:Choice>
        <mc:Fallback>
          <p:sp>
            <p:nvSpPr>
              <p:cNvPr id="9" name="文本框 8">
                <a:extLst>
                  <a:ext uri="{FF2B5EF4-FFF2-40B4-BE49-F238E27FC236}">
                    <a16:creationId xmlns:a16="http://schemas.microsoft.com/office/drawing/2014/main" id="{D6D30342-54DC-4F0C-B4AE-78FB876A64D7}"/>
                  </a:ext>
                </a:extLst>
              </p:cNvPr>
              <p:cNvSpPr txBox="1">
                <a:spLocks noRot="1" noChangeAspect="1" noMove="1" noResize="1" noEditPoints="1" noAdjustHandles="1" noChangeArrowheads="1" noChangeShapeType="1" noTextEdit="1"/>
              </p:cNvSpPr>
              <p:nvPr/>
            </p:nvSpPr>
            <p:spPr>
              <a:xfrm>
                <a:off x="940583" y="4382451"/>
                <a:ext cx="6323603" cy="2475549"/>
              </a:xfrm>
              <a:prstGeom prst="rect">
                <a:avLst/>
              </a:prstGeom>
              <a:blipFill>
                <a:blip r:embed="rId6"/>
                <a:stretch>
                  <a:fillRect l="-7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0629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635000"/>
            <a:ext cx="12192000" cy="8128000"/>
          </a:xfrm>
          <a:prstGeom prst="rect">
            <a:avLst/>
          </a:prstGeom>
        </p:spPr>
      </p:pic>
      <p:sp>
        <p:nvSpPr>
          <p:cNvPr id="52" name="文本框 51">
            <a:extLst>
              <a:ext uri="{FF2B5EF4-FFF2-40B4-BE49-F238E27FC236}">
                <a16:creationId xmlns:a16="http://schemas.microsoft.com/office/drawing/2014/main" id="{7D9B55DE-A6E5-42D4-B1A3-C9F98DD2883C}"/>
              </a:ext>
            </a:extLst>
          </p:cNvPr>
          <p:cNvSpPr txBox="1"/>
          <p:nvPr/>
        </p:nvSpPr>
        <p:spPr>
          <a:xfrm>
            <a:off x="925362" y="2659559"/>
            <a:ext cx="10341293" cy="1938992"/>
          </a:xfrm>
          <a:prstGeom prst="rect">
            <a:avLst/>
          </a:prstGeom>
          <a:noFill/>
        </p:spPr>
        <p:txBody>
          <a:bodyPr wrap="none" rtlCol="0">
            <a:spAutoFit/>
          </a:bodyPr>
          <a:lstStyle/>
          <a:p>
            <a:pPr algn="ctr"/>
            <a:r>
              <a:rPr lang="zh-CN" altLang="en-US" sz="6000" spc="600" dirty="0">
                <a:solidFill>
                  <a:schemeClr val="bg1"/>
                </a:solidFill>
                <a:latin typeface="+mn-ea"/>
              </a:rPr>
              <a:t>谢谢大家</a:t>
            </a:r>
            <a:endParaRPr lang="en-US" altLang="zh-CN" sz="6000" spc="600" dirty="0">
              <a:solidFill>
                <a:schemeClr val="bg1"/>
              </a:solidFill>
              <a:latin typeface="+mn-ea"/>
            </a:endParaRPr>
          </a:p>
          <a:p>
            <a:pPr algn="ctr"/>
            <a:r>
              <a:rPr lang="zh-CN" altLang="en-US" sz="6000" spc="600" dirty="0">
                <a:solidFill>
                  <a:schemeClr val="bg1"/>
                </a:solidFill>
                <a:latin typeface="+mn-ea"/>
              </a:rPr>
              <a:t>感谢蚂蚁蚂蚁和助教的指导</a:t>
            </a:r>
          </a:p>
        </p:txBody>
      </p:sp>
      <p:pic>
        <p:nvPicPr>
          <p:cNvPr id="5" name="图片 4">
            <a:extLst>
              <a:ext uri="{FF2B5EF4-FFF2-40B4-BE49-F238E27FC236}">
                <a16:creationId xmlns:a16="http://schemas.microsoft.com/office/drawing/2014/main" id="{46958290-3906-47A8-94EE-621D67927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756" y="265353"/>
            <a:ext cx="1722488" cy="2160000"/>
          </a:xfrm>
          <a:prstGeom prst="rect">
            <a:avLst/>
          </a:prstGeom>
        </p:spPr>
      </p:pic>
    </p:spTree>
    <p:extLst>
      <p:ext uri="{BB962C8B-B14F-4D97-AF65-F5344CB8AC3E}">
        <p14:creationId xmlns:p14="http://schemas.microsoft.com/office/powerpoint/2010/main" val="3330650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635000"/>
            <a:ext cx="12192000" cy="8128000"/>
          </a:xfrm>
          <a:prstGeom prst="rect">
            <a:avLst/>
          </a:prstGeom>
        </p:spPr>
      </p:pic>
      <p:sp>
        <p:nvSpPr>
          <p:cNvPr id="52" name="文本框 51">
            <a:extLst>
              <a:ext uri="{FF2B5EF4-FFF2-40B4-BE49-F238E27FC236}">
                <a16:creationId xmlns:a16="http://schemas.microsoft.com/office/drawing/2014/main" id="{7D9B55DE-A6E5-42D4-B1A3-C9F98DD2883C}"/>
              </a:ext>
            </a:extLst>
          </p:cNvPr>
          <p:cNvSpPr txBox="1"/>
          <p:nvPr/>
        </p:nvSpPr>
        <p:spPr>
          <a:xfrm>
            <a:off x="3269258" y="1933372"/>
            <a:ext cx="5589992" cy="769441"/>
          </a:xfrm>
          <a:prstGeom prst="rect">
            <a:avLst/>
          </a:prstGeom>
          <a:noFill/>
        </p:spPr>
        <p:txBody>
          <a:bodyPr wrap="none" rtlCol="0">
            <a:spAutoFit/>
          </a:bodyPr>
          <a:lstStyle/>
          <a:p>
            <a:pPr algn="ctr"/>
            <a:r>
              <a:rPr lang="zh-CN" altLang="en-US" sz="4400" spc="600" dirty="0">
                <a:solidFill>
                  <a:schemeClr val="bg1"/>
                </a:solidFill>
                <a:latin typeface="+mn-ea"/>
              </a:rPr>
              <a:t>心中有党 考试理想</a:t>
            </a:r>
          </a:p>
        </p:txBody>
      </p:sp>
      <p:pic>
        <p:nvPicPr>
          <p:cNvPr id="7" name="内容占位符 4">
            <a:extLst>
              <a:ext uri="{FF2B5EF4-FFF2-40B4-BE49-F238E27FC236}">
                <a16:creationId xmlns:a16="http://schemas.microsoft.com/office/drawing/2014/main" id="{DA62F752-CCB7-4D40-A200-36016E1934B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9086" y="2702813"/>
            <a:ext cx="4351338" cy="4351338"/>
          </a:xfrm>
        </p:spPr>
      </p:pic>
      <p:pic>
        <p:nvPicPr>
          <p:cNvPr id="6" name="图片 5">
            <a:extLst>
              <a:ext uri="{FF2B5EF4-FFF2-40B4-BE49-F238E27FC236}">
                <a16:creationId xmlns:a16="http://schemas.microsoft.com/office/drawing/2014/main" id="{12784CA7-8CDD-4D39-ACFD-CA6A4C54A6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3010" y="0"/>
            <a:ext cx="1722488" cy="2160000"/>
          </a:xfrm>
          <a:prstGeom prst="rect">
            <a:avLst/>
          </a:prstGeom>
        </p:spPr>
      </p:pic>
    </p:spTree>
    <p:extLst>
      <p:ext uri="{BB962C8B-B14F-4D97-AF65-F5344CB8AC3E}">
        <p14:creationId xmlns:p14="http://schemas.microsoft.com/office/powerpoint/2010/main" val="265739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1000"/>
                                        <p:tgtEl>
                                          <p:spTgt spid="5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0" y="-635000"/>
            <a:ext cx="12192000" cy="8128000"/>
          </a:xfrm>
          <a:prstGeom prst="rect">
            <a:avLst/>
          </a:prstGeom>
        </p:spPr>
      </p:pic>
      <p:sp>
        <p:nvSpPr>
          <p:cNvPr id="34" name="文本框 33">
            <a:extLst>
              <a:ext uri="{FF2B5EF4-FFF2-40B4-BE49-F238E27FC236}">
                <a16:creationId xmlns:a16="http://schemas.microsoft.com/office/drawing/2014/main" id="{1F163197-6B8E-4077-886B-68511B92B379}"/>
              </a:ext>
            </a:extLst>
          </p:cNvPr>
          <p:cNvSpPr txBox="1"/>
          <p:nvPr/>
        </p:nvSpPr>
        <p:spPr>
          <a:xfrm>
            <a:off x="2577745" y="3187387"/>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0" i="0" u="none" strike="noStrike" kern="1200" cap="none" spc="0" normalizeH="0" baseline="0" noProof="0" dirty="0">
                <a:ln>
                  <a:noFill/>
                </a:ln>
                <a:solidFill>
                  <a:schemeClr val="bg1">
                    <a:alpha val="18000"/>
                  </a:schemeClr>
                </a:solidFill>
                <a:effectLst/>
                <a:uLnTx/>
                <a:uFillTx/>
                <a:latin typeface="字魂58号-创中黑" panose="00000500000000000000" pitchFamily="2" charset="-122"/>
                <a:ea typeface="字魂58号-创中黑" panose="00000500000000000000" pitchFamily="2" charset="-122"/>
              </a:rPr>
              <a:t>01</a:t>
            </a:r>
            <a:endParaRPr kumimoji="0" lang="zh-CN" altLang="en-US" sz="23900" b="0" i="0" u="none" strike="noStrike" kern="1200" cap="none" spc="0" normalizeH="0" baseline="0" noProof="0" dirty="0">
              <a:ln>
                <a:noFill/>
              </a:ln>
              <a:solidFill>
                <a:schemeClr val="bg1">
                  <a:alpha val="18000"/>
                </a:schemeClr>
              </a:solidFill>
              <a:effectLst/>
              <a:uLnTx/>
              <a:uFillTx/>
              <a:latin typeface="字魂58号-创中黑" panose="00000500000000000000" pitchFamily="2" charset="-122"/>
              <a:ea typeface="字魂58号-创中黑" panose="00000500000000000000" pitchFamily="2" charset="-122"/>
            </a:endParaRPr>
          </a:p>
        </p:txBody>
      </p:sp>
      <p:sp>
        <p:nvSpPr>
          <p:cNvPr id="35" name="文本框 34">
            <a:extLst>
              <a:ext uri="{FF2B5EF4-FFF2-40B4-BE49-F238E27FC236}">
                <a16:creationId xmlns:a16="http://schemas.microsoft.com/office/drawing/2014/main" id="{7C4ADBFB-E7F3-4CE3-AF0F-6E069B42EACD}"/>
              </a:ext>
            </a:extLst>
          </p:cNvPr>
          <p:cNvSpPr txBox="1"/>
          <p:nvPr/>
        </p:nvSpPr>
        <p:spPr>
          <a:xfrm>
            <a:off x="3809311" y="4698038"/>
            <a:ext cx="88838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01</a:t>
            </a:r>
            <a:endParaRPr kumimoji="0" lang="zh-CN" altLang="en-US" sz="60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cxnSp>
        <p:nvCxnSpPr>
          <p:cNvPr id="38" name="直接连接符 37">
            <a:extLst>
              <a:ext uri="{FF2B5EF4-FFF2-40B4-BE49-F238E27FC236}">
                <a16:creationId xmlns:a16="http://schemas.microsoft.com/office/drawing/2014/main" id="{AE5123CD-DA87-4CFF-8613-A2E475095237}"/>
              </a:ext>
            </a:extLst>
          </p:cNvPr>
          <p:cNvCxnSpPr/>
          <p:nvPr/>
        </p:nvCxnSpPr>
        <p:spPr>
          <a:xfrm>
            <a:off x="4702132" y="4486256"/>
            <a:ext cx="0" cy="1425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97F450B-061A-4470-B99E-209167E9E6C6}"/>
              </a:ext>
            </a:extLst>
          </p:cNvPr>
          <p:cNvSpPr txBox="1"/>
          <p:nvPr/>
        </p:nvSpPr>
        <p:spPr>
          <a:xfrm>
            <a:off x="4831790" y="4266520"/>
            <a:ext cx="3427541"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bg1"/>
                </a:solidFill>
                <a:latin typeface="黑体" panose="02010609060101010101" pitchFamily="49" charset="-122"/>
                <a:ea typeface="黑体" panose="02010609060101010101" pitchFamily="49" charset="-122"/>
              </a:rPr>
              <a:t>实数的构造方式</a:t>
            </a:r>
          </a:p>
        </p:txBody>
      </p:sp>
      <p:sp>
        <p:nvSpPr>
          <p:cNvPr id="13" name="文本框 12">
            <a:extLst>
              <a:ext uri="{FF2B5EF4-FFF2-40B4-BE49-F238E27FC236}">
                <a16:creationId xmlns:a16="http://schemas.microsoft.com/office/drawing/2014/main" id="{606733DA-A020-43F4-9CFC-27BA92B6F7C4}"/>
              </a:ext>
            </a:extLst>
          </p:cNvPr>
          <p:cNvSpPr txBox="1"/>
          <p:nvPr/>
        </p:nvSpPr>
        <p:spPr>
          <a:xfrm>
            <a:off x="4831790" y="5097807"/>
            <a:ext cx="5201209" cy="26507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solidFill>
              </a:rPr>
              <a:t>Department of Computer Science and Technology of Nanjing University</a:t>
            </a:r>
          </a:p>
        </p:txBody>
      </p:sp>
      <p:pic>
        <p:nvPicPr>
          <p:cNvPr id="11" name="图片 10">
            <a:extLst>
              <a:ext uri="{FF2B5EF4-FFF2-40B4-BE49-F238E27FC236}">
                <a16:creationId xmlns:a16="http://schemas.microsoft.com/office/drawing/2014/main" id="{BB1C5094-C5CE-4F8A-8739-93DB68B28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756" y="1543737"/>
            <a:ext cx="1722488" cy="2160000"/>
          </a:xfrm>
          <a:prstGeom prst="rect">
            <a:avLst/>
          </a:prstGeom>
        </p:spPr>
      </p:pic>
    </p:spTree>
    <p:extLst>
      <p:ext uri="{BB962C8B-B14F-4D97-AF65-F5344CB8AC3E}">
        <p14:creationId xmlns:p14="http://schemas.microsoft.com/office/powerpoint/2010/main" val="343615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250" fill="hold"/>
                                        <p:tgtEl>
                                          <p:spTgt spid="35"/>
                                        </p:tgtEl>
                                        <p:attrNameLst>
                                          <p:attrName>ppt_w</p:attrName>
                                        </p:attrNameLst>
                                      </p:cBhvr>
                                      <p:tavLst>
                                        <p:tav tm="0">
                                          <p:val>
                                            <p:fltVal val="0"/>
                                          </p:val>
                                        </p:tav>
                                        <p:tav tm="100000">
                                          <p:val>
                                            <p:strVal val="#ppt_w"/>
                                          </p:val>
                                        </p:tav>
                                      </p:tavLst>
                                    </p:anim>
                                    <p:anim calcmode="lin" valueType="num">
                                      <p:cBhvr>
                                        <p:cTn id="13" dur="250" fill="hold"/>
                                        <p:tgtEl>
                                          <p:spTgt spid="35"/>
                                        </p:tgtEl>
                                        <p:attrNameLst>
                                          <p:attrName>ppt_h</p:attrName>
                                        </p:attrNameLst>
                                      </p:cBhvr>
                                      <p:tavLst>
                                        <p:tav tm="0">
                                          <p:val>
                                            <p:fltVal val="0"/>
                                          </p:val>
                                        </p:tav>
                                        <p:tav tm="100000">
                                          <p:val>
                                            <p:strVal val="#ppt_h"/>
                                          </p:val>
                                        </p:tav>
                                      </p:tavLst>
                                    </p:anim>
                                    <p:animEffect transition="in" filter="fade">
                                      <p:cBhvr>
                                        <p:cTn id="14" dur="250"/>
                                        <p:tgtEl>
                                          <p:spTgt spid="35"/>
                                        </p:tgtEl>
                                      </p:cBhvr>
                                    </p:animEffect>
                                  </p:childTnLst>
                                </p:cTn>
                              </p:par>
                              <p:par>
                                <p:cTn id="15" presetID="22" presetClass="entr" presetSubtype="1"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250"/>
                                        <p:tgtEl>
                                          <p:spTgt spid="38"/>
                                        </p:tgtEl>
                                      </p:cBhvr>
                                    </p:animEffect>
                                  </p:childTnLst>
                                </p:cTn>
                              </p:par>
                            </p:childTnLst>
                          </p:cTn>
                        </p:par>
                        <p:par>
                          <p:cTn id="18" fill="hold">
                            <p:stCondLst>
                              <p:cond delay="25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1+#ppt_w/2"/>
                                          </p:val>
                                        </p:tav>
                                        <p:tav tm="100000">
                                          <p:val>
                                            <p:strVal val="#ppt_x"/>
                                          </p:val>
                                        </p:tav>
                                      </p:tavLst>
                                    </p:anim>
                                    <p:anim calcmode="lin" valueType="num">
                                      <p:cBhvr additive="base">
                                        <p:cTn id="22" dur="2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fill="hold"/>
                                        <p:tgtEl>
                                          <p:spTgt spid="13"/>
                                        </p:tgtEl>
                                        <p:attrNameLst>
                                          <p:attrName>ppt_x</p:attrName>
                                        </p:attrNameLst>
                                      </p:cBhvr>
                                      <p:tavLst>
                                        <p:tav tm="0">
                                          <p:val>
                                            <p:strVal val="1+#ppt_w/2"/>
                                          </p:val>
                                        </p:tav>
                                        <p:tav tm="100000">
                                          <p:val>
                                            <p:strVal val="#ppt_x"/>
                                          </p:val>
                                        </p:tav>
                                      </p:tavLst>
                                    </p:anim>
                                    <p:anim calcmode="lin" valueType="num">
                                      <p:cBhvr additive="base">
                                        <p:cTn id="26"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a:extLst>
              <a:ext uri="{FF2B5EF4-FFF2-40B4-BE49-F238E27FC236}">
                <a16:creationId xmlns:a16="http://schemas.microsoft.com/office/drawing/2014/main" id="{E5ED27C0-B0E4-4BD2-99A6-B91FB87DC267}"/>
              </a:ext>
            </a:extLst>
          </p:cNvPr>
          <p:cNvSpPr txBox="1">
            <a:spLocks/>
          </p:cNvSpPr>
          <p:nvPr/>
        </p:nvSpPr>
        <p:spPr>
          <a:xfrm>
            <a:off x="3987256" y="741867"/>
            <a:ext cx="4217488" cy="50276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实数的构造方式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8" name="文本框 7">
            <a:extLst>
              <a:ext uri="{FF2B5EF4-FFF2-40B4-BE49-F238E27FC236}">
                <a16:creationId xmlns:a16="http://schemas.microsoft.com/office/drawing/2014/main" id="{272C5502-60F4-444A-AAC6-AE1B76E9479A}"/>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pic>
        <p:nvPicPr>
          <p:cNvPr id="9" name="图片 8">
            <a:extLst>
              <a:ext uri="{FF2B5EF4-FFF2-40B4-BE49-F238E27FC236}">
                <a16:creationId xmlns:a16="http://schemas.microsoft.com/office/drawing/2014/main" id="{9DF543B3-2F2E-4CB2-8737-BC5FDFAD7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3" name="AutoShape 2" descr="[公式]">
            <a:extLst>
              <a:ext uri="{FF2B5EF4-FFF2-40B4-BE49-F238E27FC236}">
                <a16:creationId xmlns:a16="http://schemas.microsoft.com/office/drawing/2014/main" id="{D1CFFF80-27FF-4577-B09C-40FEFC08D5D6}"/>
              </a:ext>
            </a:extLst>
          </p:cNvPr>
          <p:cNvSpPr>
            <a:spLocks noChangeAspect="1" noChangeArrowheads="1"/>
          </p:cNvSpPr>
          <p:nvPr/>
        </p:nvSpPr>
        <p:spPr bwMode="auto">
          <a:xfrm>
            <a:off x="21631676" y="24857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FC3DC93-6BE3-457B-B4EB-D3A302421BEE}"/>
                  </a:ext>
                </a:extLst>
              </p:cNvPr>
              <p:cNvSpPr txBox="1"/>
              <p:nvPr/>
            </p:nvSpPr>
            <p:spPr>
              <a:xfrm>
                <a:off x="473476" y="1432154"/>
                <a:ext cx="9508724" cy="2612318"/>
              </a:xfrm>
              <a:prstGeom prst="rect">
                <a:avLst/>
              </a:prstGeom>
              <a:noFill/>
            </p:spPr>
            <p:txBody>
              <a:bodyPr wrap="square" rtlCol="0">
                <a:spAutoFit/>
              </a:bodyPr>
              <a:lstStyle/>
              <a:p>
                <a:r>
                  <a:rPr lang="zh-CN" altLang="en-US" dirty="0"/>
                  <a:t>       从数学发展史上来看，实数的出现来源于几何发展的需要。</a:t>
                </a:r>
                <a:endParaRPr lang="en-US" altLang="zh-CN" dirty="0"/>
              </a:p>
              <a:p>
                <a:r>
                  <a:rPr lang="zh-CN" altLang="en-US" dirty="0"/>
                  <a:t>       有一天，古希腊的毕达哥拉斯学派发现了一个惊人的事实：一个正方形的对角线居然不是一个数</a:t>
                </a:r>
                <a:r>
                  <a:rPr lang="en-US" altLang="zh-CN" dirty="0"/>
                  <a:t>! (</a:t>
                </a:r>
                <a:r>
                  <a:rPr lang="zh-CN" altLang="en-US" dirty="0"/>
                  <a:t>用现在的语言来说，即</a:t>
                </a:r>
                <a14:m>
                  <m:oMath xmlns:m="http://schemas.openxmlformats.org/officeDocument/2006/math">
                    <m:rad>
                      <m:radPr>
                        <m:degHide m:val="on"/>
                        <m:ctrlPr>
                          <a:rPr lang="zh-CN" altLang="en-US" i="1">
                            <a:solidFill>
                              <a:srgbClr val="1A1A1A"/>
                            </a:solidFill>
                            <a:latin typeface="Cambria Math" panose="02040503050406030204" pitchFamily="18" charset="0"/>
                          </a:rPr>
                        </m:ctrlPr>
                      </m:radPr>
                      <m:deg/>
                      <m:e>
                        <m:r>
                          <a:rPr lang="en-US" altLang="zh-CN" i="1">
                            <a:solidFill>
                              <a:srgbClr val="1A1A1A"/>
                            </a:solidFill>
                            <a:latin typeface="Cambria Math" panose="02040503050406030204" pitchFamily="18" charset="0"/>
                          </a:rPr>
                          <m:t>2</m:t>
                        </m:r>
                      </m:e>
                    </m:rad>
                  </m:oMath>
                </a14:m>
                <a:r>
                  <a:rPr lang="zh-CN" altLang="en-US" dirty="0"/>
                  <a:t>不是一个有理数</a:t>
                </a:r>
                <a:r>
                  <a:rPr lang="en-US" altLang="zh-CN" dirty="0"/>
                  <a:t>)</a:t>
                </a:r>
              </a:p>
              <a:p>
                <a:r>
                  <a:rPr lang="zh-CN" altLang="en-US" dirty="0"/>
                  <a:t>       这个不可公度性与万物皆数的哲理大相径庭。所以它的发现引起了这个学派人的惶恐与恼怒。</a:t>
                </a:r>
                <a:endParaRPr lang="en-US" altLang="zh-CN" dirty="0"/>
              </a:p>
              <a:p>
                <a:r>
                  <a:rPr lang="zh-CN" altLang="en-US" dirty="0"/>
                  <a:t>       不可公度的发现，引发了第一次数学危机，当时的人们选择逃避</a:t>
                </a:r>
                <a:r>
                  <a:rPr lang="en-US" altLang="zh-CN" dirty="0"/>
                  <a:t>————</a:t>
                </a:r>
                <a:r>
                  <a:rPr lang="zh-CN" altLang="en-US" dirty="0"/>
                  <a:t>将一切不能公度的数称为无理数，这看似解决了这一数学危机，但当时的人没有给无理数下一个准确的定义，为以后的数学发展留下了隐患。</a:t>
                </a:r>
                <a:endParaRPr lang="en-US" altLang="zh-CN" dirty="0"/>
              </a:p>
              <a:p>
                <a:r>
                  <a:rPr lang="en-US" altLang="zh-CN" dirty="0"/>
                  <a:t>	</a:t>
                </a:r>
                <a:endParaRPr lang="zh-CN" altLang="en-US" dirty="0">
                  <a:solidFill>
                    <a:srgbClr val="FF0000"/>
                  </a:solidFill>
                </a:endParaRPr>
              </a:p>
            </p:txBody>
          </p:sp>
        </mc:Choice>
        <mc:Fallback xmlns="">
          <p:sp>
            <p:nvSpPr>
              <p:cNvPr id="4" name="文本框 3">
                <a:extLst>
                  <a:ext uri="{FF2B5EF4-FFF2-40B4-BE49-F238E27FC236}">
                    <a16:creationId xmlns:a16="http://schemas.microsoft.com/office/drawing/2014/main" id="{2FC3DC93-6BE3-457B-B4EB-D3A302421BEE}"/>
                  </a:ext>
                </a:extLst>
              </p:cNvPr>
              <p:cNvSpPr txBox="1">
                <a:spLocks noRot="1" noChangeAspect="1" noMove="1" noResize="1" noEditPoints="1" noAdjustHandles="1" noChangeArrowheads="1" noChangeShapeType="1" noTextEdit="1"/>
              </p:cNvSpPr>
              <p:nvPr/>
            </p:nvSpPr>
            <p:spPr>
              <a:xfrm>
                <a:off x="473476" y="1432154"/>
                <a:ext cx="9508724" cy="2612318"/>
              </a:xfrm>
              <a:prstGeom prst="rect">
                <a:avLst/>
              </a:prstGeom>
              <a:blipFill>
                <a:blip r:embed="rId4"/>
                <a:stretch>
                  <a:fillRect l="-577" t="-1402"/>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829E15F4-EAB4-4685-8546-25DE2825F524}"/>
              </a:ext>
            </a:extLst>
          </p:cNvPr>
          <p:cNvSpPr txBox="1"/>
          <p:nvPr/>
        </p:nvSpPr>
        <p:spPr>
          <a:xfrm>
            <a:off x="473476" y="5903650"/>
            <a:ext cx="9508724" cy="584775"/>
          </a:xfrm>
          <a:prstGeom prst="rect">
            <a:avLst/>
          </a:prstGeom>
          <a:noFill/>
        </p:spPr>
        <p:txBody>
          <a:bodyPr wrap="square" rtlCol="0">
            <a:spAutoFit/>
          </a:bodyPr>
          <a:lstStyle/>
          <a:p>
            <a:r>
              <a:rPr lang="en-US" altLang="zh-CN" sz="3200" dirty="0"/>
              <a:t>      </a:t>
            </a:r>
            <a:r>
              <a:rPr lang="zh-CN" altLang="en-US" sz="3200" dirty="0">
                <a:solidFill>
                  <a:srgbClr val="FF0000"/>
                </a:solidFill>
              </a:rPr>
              <a:t>对实数的重新定义，就是其中至关重要的一环。</a:t>
            </a:r>
            <a:endParaRPr lang="zh-CN" altLang="en-US" sz="3200" dirty="0"/>
          </a:p>
        </p:txBody>
      </p:sp>
      <p:sp>
        <p:nvSpPr>
          <p:cNvPr id="11" name="文本框 10">
            <a:extLst>
              <a:ext uri="{FF2B5EF4-FFF2-40B4-BE49-F238E27FC236}">
                <a16:creationId xmlns:a16="http://schemas.microsoft.com/office/drawing/2014/main" id="{274518A5-5BD4-4BA6-A111-7E10840710F2}"/>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sp>
        <p:nvSpPr>
          <p:cNvPr id="2" name="文本框 1">
            <a:extLst>
              <a:ext uri="{FF2B5EF4-FFF2-40B4-BE49-F238E27FC236}">
                <a16:creationId xmlns:a16="http://schemas.microsoft.com/office/drawing/2014/main" id="{564A187B-DBBC-473D-9DEA-3FA7F2909CF5}"/>
              </a:ext>
            </a:extLst>
          </p:cNvPr>
          <p:cNvSpPr txBox="1"/>
          <p:nvPr/>
        </p:nvSpPr>
        <p:spPr>
          <a:xfrm>
            <a:off x="473476" y="3681400"/>
            <a:ext cx="9508724" cy="2585323"/>
          </a:xfrm>
          <a:prstGeom prst="rect">
            <a:avLst/>
          </a:prstGeom>
          <a:noFill/>
        </p:spPr>
        <p:txBody>
          <a:bodyPr wrap="square" rtlCol="0">
            <a:spAutoFit/>
          </a:bodyPr>
          <a:lstStyle/>
          <a:p>
            <a:r>
              <a:rPr lang="zh-CN" altLang="en-US" dirty="0"/>
              <a:t>       孕育于希腊时期的微积分思想与方法，经过了漫长时期的酝酿到了十七世纪在工业革命的推动下取得了巨大的成功，但在其创立伊始，由于缺乏一个完备的数域作为它的理论域，只好将其演绎体系建立在以直观为基础的几何与运动学的连续性上。这就形成了方法上有效但逻辑上不能自圆其说的矛盾局面，与数学向着抽象化发展的理念背道而驰。</a:t>
            </a:r>
            <a:endParaRPr lang="en-US" altLang="zh-CN" dirty="0"/>
          </a:p>
          <a:p>
            <a:r>
              <a:rPr lang="en-US" altLang="zh-CN" dirty="0"/>
              <a:t>       </a:t>
            </a:r>
            <a:r>
              <a:rPr lang="zh-CN" altLang="en-US" dirty="0"/>
              <a:t>可以这样说，在牛顿莱布尼茨时期的微积分与其说是数学，不如说是为工业发展服务的一个工具。到了十九世纪，分析学已经达到巨大成就，而它的逻辑基础确实非常落后而且混乱。就像在物理学天空的两朵乌云一样，数学的逻辑基础也在阻碍着数学的进步。对旧逻辑体系的推导和新逻辑系统的重建是当时数学家着急要做的事情。</a:t>
            </a:r>
            <a:endParaRPr lang="en-US" altLang="zh-CN" dirty="0"/>
          </a:p>
          <a:p>
            <a:endParaRPr lang="zh-CN" altLang="en-US" dirty="0"/>
          </a:p>
        </p:txBody>
      </p:sp>
    </p:spTree>
    <p:extLst>
      <p:ext uri="{BB962C8B-B14F-4D97-AF65-F5344CB8AC3E}">
        <p14:creationId xmlns:p14="http://schemas.microsoft.com/office/powerpoint/2010/main" val="234183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40490870-40C8-49D9-9D6F-E4D731A1B193}"/>
              </a:ext>
            </a:extLst>
          </p:cNvPr>
          <p:cNvSpPr txBox="1">
            <a:spLocks/>
          </p:cNvSpPr>
          <p:nvPr/>
        </p:nvSpPr>
        <p:spPr>
          <a:xfrm>
            <a:off x="3987256" y="741867"/>
            <a:ext cx="4217488" cy="50276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实数的构造方式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B8F548BC-5380-4B73-AC95-FDB4C84AF78A}"/>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pic>
        <p:nvPicPr>
          <p:cNvPr id="4" name="图片 3">
            <a:extLst>
              <a:ext uri="{FF2B5EF4-FFF2-40B4-BE49-F238E27FC236}">
                <a16:creationId xmlns:a16="http://schemas.microsoft.com/office/drawing/2014/main" id="{80B1A63B-6F44-4A95-9CDE-1CD2CCB8D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504450"/>
            <a:ext cx="1493097" cy="1872343"/>
          </a:xfrm>
          <a:prstGeom prst="rect">
            <a:avLst/>
          </a:prstGeom>
        </p:spPr>
      </p:pic>
      <p:sp>
        <p:nvSpPr>
          <p:cNvPr id="5" name="文本框 4">
            <a:extLst>
              <a:ext uri="{FF2B5EF4-FFF2-40B4-BE49-F238E27FC236}">
                <a16:creationId xmlns:a16="http://schemas.microsoft.com/office/drawing/2014/main" id="{A545374B-B187-44B2-B97E-22E2156D309C}"/>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sp>
        <p:nvSpPr>
          <p:cNvPr id="6" name="文本框 5">
            <a:extLst>
              <a:ext uri="{FF2B5EF4-FFF2-40B4-BE49-F238E27FC236}">
                <a16:creationId xmlns:a16="http://schemas.microsoft.com/office/drawing/2014/main" id="{C2961AE2-6AC4-41E3-9A82-8A9BFB3BEAFC}"/>
              </a:ext>
            </a:extLst>
          </p:cNvPr>
          <p:cNvSpPr txBox="1"/>
          <p:nvPr/>
        </p:nvSpPr>
        <p:spPr>
          <a:xfrm>
            <a:off x="885825" y="1371600"/>
            <a:ext cx="3305175" cy="707886"/>
          </a:xfrm>
          <a:prstGeom prst="rect">
            <a:avLst/>
          </a:prstGeom>
          <a:noFill/>
        </p:spPr>
        <p:txBody>
          <a:bodyPr wrap="square" rtlCol="0">
            <a:spAutoFit/>
          </a:bodyPr>
          <a:lstStyle/>
          <a:p>
            <a:r>
              <a:rPr lang="zh-CN" altLang="en-US" sz="4000" dirty="0"/>
              <a:t>康托尔实数</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6D87273-697D-449E-A736-3318188B4CE6}"/>
                  </a:ext>
                </a:extLst>
              </p:cNvPr>
              <p:cNvSpPr txBox="1"/>
              <p:nvPr/>
            </p:nvSpPr>
            <p:spPr>
              <a:xfrm>
                <a:off x="1030147" y="2210765"/>
                <a:ext cx="8935656" cy="923330"/>
              </a:xfrm>
              <a:prstGeom prst="rect">
                <a:avLst/>
              </a:prstGeom>
              <a:noFill/>
            </p:spPr>
            <p:txBody>
              <a:bodyPr wrap="square" rtlCol="0">
                <a:spAutoFit/>
              </a:bodyPr>
              <a:lstStyle/>
              <a:p>
                <a:r>
                  <a:rPr lang="zh-CN" altLang="en-US" dirty="0"/>
                  <a:t>很容易证明，有理数关于四则运算是封闭的，即任意两个有理数经过四则运算之后得到的结果还是有理数。但对于极限运算，有理数却不是封闭的，比如</a:t>
                </a:r>
                <a:endParaRPr lang="en-US" altLang="zh-CN" dirty="0"/>
              </a:p>
              <a:p>
                <a:r>
                  <a:rPr lang="zh-CN" altLang="en-US" dirty="0"/>
                  <a:t>有理数</a:t>
                </a:r>
                <a14:m>
                  <m:oMath xmlns:m="http://schemas.openxmlformats.org/officeDocument/2006/math">
                    <m:r>
                      <a:rPr lang="zh-CN" altLang="en-US" i="1" dirty="0" smtClean="0">
                        <a:latin typeface="Cambria Math" panose="02040503050406030204" pitchFamily="18" charset="0"/>
                      </a:rPr>
                      <m:t>数列</m:t>
                    </m:r>
                    <m:r>
                      <a:rPr lang="en-US" altLang="zh-CN" b="0" i="1" smtClean="0">
                        <a:latin typeface="Cambria Math" panose="02040503050406030204" pitchFamily="18" charset="0"/>
                      </a:rPr>
                      <m:t>{3,   3.1,   3.14,   3.141,  …}</m:t>
                    </m:r>
                  </m:oMath>
                </a14:m>
                <a:r>
                  <a:rPr lang="zh-CN" altLang="en-US" dirty="0"/>
                  <a:t>，一个有理数数列的极限是</a:t>
                </a:r>
                <a14:m>
                  <m:oMath xmlns:m="http://schemas.openxmlformats.org/officeDocument/2006/math">
                    <m:r>
                      <a:rPr lang="zh-CN" altLang="en-US" i="1">
                        <a:latin typeface="Cambria Math" panose="02040503050406030204" pitchFamily="18" charset="0"/>
                      </a:rPr>
                      <m:t>𝜋</m:t>
                    </m:r>
                  </m:oMath>
                </a14:m>
                <a:r>
                  <a:rPr lang="zh-CN" altLang="en-US" dirty="0"/>
                  <a:t>，是一个无理数。</a:t>
                </a:r>
              </a:p>
            </p:txBody>
          </p:sp>
        </mc:Choice>
        <mc:Fallback xmlns="">
          <p:sp>
            <p:nvSpPr>
              <p:cNvPr id="7" name="文本框 6">
                <a:extLst>
                  <a:ext uri="{FF2B5EF4-FFF2-40B4-BE49-F238E27FC236}">
                    <a16:creationId xmlns:a16="http://schemas.microsoft.com/office/drawing/2014/main" id="{56D87273-697D-449E-A736-3318188B4CE6}"/>
                  </a:ext>
                </a:extLst>
              </p:cNvPr>
              <p:cNvSpPr txBox="1">
                <a:spLocks noRot="1" noChangeAspect="1" noMove="1" noResize="1" noEditPoints="1" noAdjustHandles="1" noChangeArrowheads="1" noChangeShapeType="1" noTextEdit="1"/>
              </p:cNvSpPr>
              <p:nvPr/>
            </p:nvSpPr>
            <p:spPr>
              <a:xfrm>
                <a:off x="1030147" y="2210765"/>
                <a:ext cx="8935656" cy="923330"/>
              </a:xfrm>
              <a:prstGeom prst="rect">
                <a:avLst/>
              </a:prstGeom>
              <a:blipFill>
                <a:blip r:embed="rId3"/>
                <a:stretch>
                  <a:fillRect l="-614" t="-3974" b="-9934"/>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DBDE1AE6-5DF5-4106-B342-73F1C52C93FD}"/>
              </a:ext>
            </a:extLst>
          </p:cNvPr>
          <p:cNvSpPr txBox="1"/>
          <p:nvPr/>
        </p:nvSpPr>
        <p:spPr>
          <a:xfrm>
            <a:off x="1053296" y="3275635"/>
            <a:ext cx="8900932" cy="1754326"/>
          </a:xfrm>
          <a:prstGeom prst="rect">
            <a:avLst/>
          </a:prstGeom>
          <a:noFill/>
        </p:spPr>
        <p:txBody>
          <a:bodyPr wrap="square" rtlCol="0">
            <a:spAutoFit/>
          </a:bodyPr>
          <a:lstStyle/>
          <a:p>
            <a:r>
              <a:rPr lang="zh-CN" altLang="en-US" dirty="0"/>
              <a:t>为了建立分析学的严谨基础，这一障碍必须加以克服。柯西曾设想在有理数范围内没有极限，但本身具有凝聚特征的有理数序列就趋向于无理数，这必须假定无理数是存在的。一方面要把无理数定义为作为某些有理数序列的极限。另一方面，这些有理数序列极限的存在性又只能在有了无理数之后才能得到保证。这就产生了一个逻辑的自身循环，即循环论证。十九世纪后半期经过康托尔等人的努力，终于完成了今天所谓的实数的康托尔理论。</a:t>
            </a:r>
          </a:p>
        </p:txBody>
      </p:sp>
    </p:spTree>
    <p:extLst>
      <p:ext uri="{BB962C8B-B14F-4D97-AF65-F5344CB8AC3E}">
        <p14:creationId xmlns:p14="http://schemas.microsoft.com/office/powerpoint/2010/main" val="3527898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C60155A5-0925-4CD4-9F56-DC159FA01AB6}"/>
              </a:ext>
            </a:extLst>
          </p:cNvPr>
          <p:cNvSpPr txBox="1">
            <a:spLocks/>
          </p:cNvSpPr>
          <p:nvPr/>
        </p:nvSpPr>
        <p:spPr>
          <a:xfrm>
            <a:off x="3987256" y="741867"/>
            <a:ext cx="4217488" cy="50276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实数的构造方式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3DA8E52A-231F-4ED5-BEF5-658ADE50A6FD}"/>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pic>
        <p:nvPicPr>
          <p:cNvPr id="4" name="图片 3">
            <a:extLst>
              <a:ext uri="{FF2B5EF4-FFF2-40B4-BE49-F238E27FC236}">
                <a16:creationId xmlns:a16="http://schemas.microsoft.com/office/drawing/2014/main" id="{5863C1B8-6814-4225-9653-E15A78162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EDBEE4CA-F688-411F-83BD-0C458F16E509}"/>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B84AF0F-51A1-4961-9D35-D2EE52D4DB46}"/>
                  </a:ext>
                </a:extLst>
              </p:cNvPr>
              <p:cNvSpPr txBox="1"/>
              <p:nvPr/>
            </p:nvSpPr>
            <p:spPr>
              <a:xfrm>
                <a:off x="752354" y="1605327"/>
                <a:ext cx="9120851" cy="646331"/>
              </a:xfrm>
              <a:prstGeom prst="rect">
                <a:avLst/>
              </a:prstGeom>
              <a:noFill/>
            </p:spPr>
            <p:txBody>
              <a:bodyPr wrap="square" rtlCol="0">
                <a:spAutoFit/>
              </a:bodyPr>
              <a:lstStyle/>
              <a:p>
                <a:r>
                  <a:rPr lang="zh-CN" altLang="en-US" dirty="0"/>
                  <a:t>定义：设</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是有理数序列，对任意的有理数</a:t>
                </a:r>
                <a14:m>
                  <m:oMath xmlns:m="http://schemas.openxmlformats.org/officeDocument/2006/math">
                    <m:r>
                      <a:rPr lang="zh-CN" altLang="en-US" i="1" smtClean="0">
                        <a:latin typeface="Cambria Math" panose="02040503050406030204" pitchFamily="18" charset="0"/>
                      </a:rPr>
                      <m:t>𝜀</m:t>
                    </m:r>
                    <m:r>
                      <a:rPr lang="en-US" altLang="zh-CN" b="0" i="1" smtClean="0">
                        <a:latin typeface="Cambria Math" panose="02040503050406030204" pitchFamily="18" charset="0"/>
                      </a:rPr>
                      <m:t>&gt;0</m:t>
                    </m:r>
                  </m:oMath>
                </a14:m>
                <a:r>
                  <a:rPr lang="zh-CN" altLang="en-US" dirty="0"/>
                  <a:t>，总存在正整数</a:t>
                </a:r>
                <a14:m>
                  <m:oMath xmlns:m="http://schemas.openxmlformats.org/officeDocument/2006/math">
                    <m:r>
                      <a:rPr lang="en-US" altLang="zh-CN" b="0" i="1" smtClean="0">
                        <a:latin typeface="Cambria Math" panose="02040503050406030204" pitchFamily="18" charset="0"/>
                      </a:rPr>
                      <m:t>𝑁</m:t>
                    </m:r>
                  </m:oMath>
                </a14:m>
                <a:r>
                  <a:rPr lang="zh-CN" altLang="en-US" dirty="0"/>
                  <a:t>，当</a:t>
                </a:r>
                <a14:m>
                  <m:oMath xmlns:m="http://schemas.openxmlformats.org/officeDocument/2006/math">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&gt;</m:t>
                    </m:r>
                    <m:r>
                      <a:rPr lang="en-US" altLang="zh-CN" b="0" i="1" smtClean="0">
                        <a:latin typeface="Cambria Math" panose="02040503050406030204" pitchFamily="18" charset="0"/>
                      </a:rPr>
                      <m:t>𝑁</m:t>
                    </m:r>
                  </m:oMath>
                </a14:m>
                <a:r>
                  <a:rPr lang="zh-CN" altLang="en-US" dirty="0"/>
                  <a:t>时</a:t>
                </a:r>
                <a:endParaRPr lang="en-US" altLang="zh-CN" dirty="0"/>
              </a:p>
              <a:p>
                <a:r>
                  <a:rPr lang="zh-CN" altLang="en-US" dirty="0"/>
                  <a:t>都有</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𝑚</m:t>
                            </m:r>
                          </m:sub>
                        </m:sSub>
                      </m:e>
                    </m:d>
                    <m:r>
                      <a:rPr lang="en-US" altLang="zh-CN" b="0" i="1" smtClean="0">
                        <a:latin typeface="Cambria Math" panose="02040503050406030204" pitchFamily="18" charset="0"/>
                      </a:rPr>
                      <m:t>&lt;</m:t>
                    </m:r>
                    <m:r>
                      <a:rPr lang="zh-CN" altLang="en-US" b="0" i="1" smtClean="0">
                        <a:latin typeface="Cambria Math" panose="02040503050406030204" pitchFamily="18" charset="0"/>
                      </a:rPr>
                      <m:t>𝜀</m:t>
                    </m:r>
                  </m:oMath>
                </a14:m>
                <a:r>
                  <a:rPr lang="zh-CN" altLang="en-US" dirty="0"/>
                  <a:t>，则称</a:t>
                </a:r>
                <a14:m>
                  <m:oMath xmlns:m="http://schemas.openxmlformats.org/officeDocument/2006/math">
                    <m:r>
                      <a:rPr lang="en-US" altLang="zh-CN" b="0" i="0"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为有理数基本序列</a:t>
                </a:r>
              </a:p>
            </p:txBody>
          </p:sp>
        </mc:Choice>
        <mc:Fallback xmlns="">
          <p:sp>
            <p:nvSpPr>
              <p:cNvPr id="7" name="文本框 6">
                <a:extLst>
                  <a:ext uri="{FF2B5EF4-FFF2-40B4-BE49-F238E27FC236}">
                    <a16:creationId xmlns:a16="http://schemas.microsoft.com/office/drawing/2014/main" id="{1B84AF0F-51A1-4961-9D35-D2EE52D4DB46}"/>
                  </a:ext>
                </a:extLst>
              </p:cNvPr>
              <p:cNvSpPr txBox="1">
                <a:spLocks noRot="1" noChangeAspect="1" noMove="1" noResize="1" noEditPoints="1" noAdjustHandles="1" noChangeArrowheads="1" noChangeShapeType="1" noTextEdit="1"/>
              </p:cNvSpPr>
              <p:nvPr/>
            </p:nvSpPr>
            <p:spPr>
              <a:xfrm>
                <a:off x="752354" y="1605327"/>
                <a:ext cx="9120851" cy="646331"/>
              </a:xfrm>
              <a:prstGeom prst="rect">
                <a:avLst/>
              </a:prstGeom>
              <a:blipFill>
                <a:blip r:embed="rId3"/>
                <a:stretch>
                  <a:fillRect l="-534"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E0785CB-DA20-451B-8FB7-91740AB85871}"/>
                  </a:ext>
                </a:extLst>
              </p:cNvPr>
              <p:cNvSpPr txBox="1"/>
              <p:nvPr/>
            </p:nvSpPr>
            <p:spPr>
              <a:xfrm>
                <a:off x="752354" y="2368326"/>
                <a:ext cx="8553692" cy="646331"/>
              </a:xfrm>
              <a:prstGeom prst="rect">
                <a:avLst/>
              </a:prstGeom>
              <a:noFill/>
            </p:spPr>
            <p:txBody>
              <a:bodyPr wrap="square" rtlCol="0">
                <a:spAutoFit/>
              </a:bodyPr>
              <a:lstStyle/>
              <a:p>
                <a:r>
                  <a:rPr lang="zh-CN" altLang="en-US" dirty="0"/>
                  <a:t>定义：设</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是两个有理数的基本数列，若 </a:t>
                </a:r>
                <a14:m>
                  <m:oMath xmlns:m="http://schemas.openxmlformats.org/officeDocument/2006/math">
                    <m:func>
                      <m:funcPr>
                        <m:ctrlPr>
                          <a:rPr lang="pt-BR" altLang="zh-CN" i="1" smtClean="0">
                            <a:latin typeface="Cambria Math" panose="02040503050406030204" pitchFamily="18" charset="0"/>
                          </a:rPr>
                        </m:ctrlPr>
                      </m:funcPr>
                      <m:fName>
                        <m:limLow>
                          <m:limLowPr>
                            <m:ctrlPr>
                              <a:rPr lang="pt-BR" altLang="zh-CN" i="1" smtClean="0">
                                <a:latin typeface="Cambria Math" panose="02040503050406030204" pitchFamily="18" charset="0"/>
                              </a:rPr>
                            </m:ctrlPr>
                          </m:limLowPr>
                          <m:e>
                            <m:r>
                              <m:rPr>
                                <m:sty m:val="p"/>
                              </m:rPr>
                              <a:rPr lang="pt-BR" altLang="zh-CN" i="0" smtClean="0">
                                <a:latin typeface="Cambria Math" panose="02040503050406030204" pitchFamily="18" charset="0"/>
                              </a:rPr>
                              <m:t>lim</m:t>
                            </m:r>
                          </m:e>
                          <m:lim>
                            <m:r>
                              <a:rPr lang="pt-BR" altLang="zh-CN" i="1" smtClean="0">
                                <a:latin typeface="Cambria Math" panose="02040503050406030204" pitchFamily="18" charset="0"/>
                              </a:rPr>
                              <m:t>𝑛</m:t>
                            </m:r>
                            <m:r>
                              <a:rPr lang="pt-BR" altLang="zh-CN" i="1" smtClean="0">
                                <a:latin typeface="Cambria Math" panose="02040503050406030204" pitchFamily="18" charset="0"/>
                              </a:rPr>
                              <m:t>→∞</m:t>
                            </m:r>
                          </m:lim>
                        </m:limLow>
                      </m:fName>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)=0</m:t>
                        </m:r>
                      </m:e>
                    </m:func>
                    <m:r>
                      <a:rPr lang="zh-CN" altLang="en-US" i="1">
                        <a:latin typeface="Cambria Math" panose="02040503050406030204" pitchFamily="18" charset="0"/>
                      </a:rPr>
                      <m:t>，</m:t>
                    </m:r>
                  </m:oMath>
                </a14:m>
                <a:r>
                  <a:rPr lang="zh-CN" altLang="en-US" dirty="0"/>
                  <a:t>则称这两个数列等价</a:t>
                </a:r>
              </a:p>
            </p:txBody>
          </p:sp>
        </mc:Choice>
        <mc:Fallback xmlns="">
          <p:sp>
            <p:nvSpPr>
              <p:cNvPr id="8" name="文本框 7">
                <a:extLst>
                  <a:ext uri="{FF2B5EF4-FFF2-40B4-BE49-F238E27FC236}">
                    <a16:creationId xmlns:a16="http://schemas.microsoft.com/office/drawing/2014/main" id="{6E0785CB-DA20-451B-8FB7-91740AB85871}"/>
                  </a:ext>
                </a:extLst>
              </p:cNvPr>
              <p:cNvSpPr txBox="1">
                <a:spLocks noRot="1" noChangeAspect="1" noMove="1" noResize="1" noEditPoints="1" noAdjustHandles="1" noChangeArrowheads="1" noChangeShapeType="1" noTextEdit="1"/>
              </p:cNvSpPr>
              <p:nvPr/>
            </p:nvSpPr>
            <p:spPr>
              <a:xfrm>
                <a:off x="752354" y="2368326"/>
                <a:ext cx="8553692" cy="646331"/>
              </a:xfrm>
              <a:prstGeom prst="rect">
                <a:avLst/>
              </a:prstGeom>
              <a:blipFill>
                <a:blip r:embed="rId4"/>
                <a:stretch>
                  <a:fillRect l="-570" t="-5660" b="-14151"/>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35B19E98-DD81-48C8-9F23-9599220406D7}"/>
              </a:ext>
            </a:extLst>
          </p:cNvPr>
          <p:cNvSpPr txBox="1"/>
          <p:nvPr/>
        </p:nvSpPr>
        <p:spPr>
          <a:xfrm>
            <a:off x="752353" y="3102134"/>
            <a:ext cx="8472669" cy="1569660"/>
          </a:xfrm>
          <a:prstGeom prst="rect">
            <a:avLst/>
          </a:prstGeom>
          <a:noFill/>
        </p:spPr>
        <p:txBody>
          <a:bodyPr wrap="square" rtlCol="0">
            <a:spAutoFit/>
          </a:bodyPr>
          <a:lstStyle/>
          <a:p>
            <a:r>
              <a:rPr lang="zh-CN" altLang="en-US" sz="3200" dirty="0">
                <a:solidFill>
                  <a:srgbClr val="FF0000"/>
                </a:solidFill>
              </a:rPr>
              <a:t>实数的定义</a:t>
            </a:r>
            <a:r>
              <a:rPr lang="en-US" altLang="zh-CN" sz="3200" dirty="0">
                <a:solidFill>
                  <a:srgbClr val="FF0000"/>
                </a:solidFill>
              </a:rPr>
              <a:t>——</a:t>
            </a:r>
          </a:p>
          <a:p>
            <a:r>
              <a:rPr lang="zh-CN" altLang="en-US" sz="3200" dirty="0">
                <a:solidFill>
                  <a:srgbClr val="FF0000"/>
                </a:solidFill>
              </a:rPr>
              <a:t>有理数基本序列等价类的集合称为实数集，记作</a:t>
            </a:r>
            <a:r>
              <a:rPr lang="en-US" altLang="zh-CN" sz="3200" dirty="0">
                <a:solidFill>
                  <a:srgbClr val="FF0000"/>
                </a:solidFill>
              </a:rPr>
              <a:t>R</a:t>
            </a:r>
            <a:r>
              <a:rPr lang="zh-CN" altLang="en-US" sz="3200" dirty="0">
                <a:solidFill>
                  <a:srgbClr val="FF0000"/>
                </a:solidFill>
              </a:rPr>
              <a:t>。其中每一个等价类称为一个实数</a:t>
            </a:r>
          </a:p>
        </p:txBody>
      </p:sp>
      <p:sp>
        <p:nvSpPr>
          <p:cNvPr id="10" name="文本框 9">
            <a:extLst>
              <a:ext uri="{FF2B5EF4-FFF2-40B4-BE49-F238E27FC236}">
                <a16:creationId xmlns:a16="http://schemas.microsoft.com/office/drawing/2014/main" id="{CDC15A17-10A3-45C9-A8B9-1A8675650FBC}"/>
              </a:ext>
            </a:extLst>
          </p:cNvPr>
          <p:cNvSpPr txBox="1"/>
          <p:nvPr/>
        </p:nvSpPr>
        <p:spPr>
          <a:xfrm>
            <a:off x="700266" y="5257319"/>
            <a:ext cx="8553692" cy="646331"/>
          </a:xfrm>
          <a:prstGeom prst="rect">
            <a:avLst/>
          </a:prstGeom>
          <a:noFill/>
        </p:spPr>
        <p:txBody>
          <a:bodyPr wrap="square" rtlCol="0">
            <a:spAutoFit/>
          </a:bodyPr>
          <a:lstStyle/>
          <a:p>
            <a:r>
              <a:rPr lang="zh-CN" altLang="en-US" dirty="0"/>
              <a:t>之后，可以根据有理数等价数列对所定义的加法、乘法运算的封闭性等一系列性质，建立实数的运算，并证明实数关于四则运算也是封闭的。</a:t>
            </a:r>
          </a:p>
        </p:txBody>
      </p:sp>
      <p:sp>
        <p:nvSpPr>
          <p:cNvPr id="11" name="文本框 10">
            <a:extLst>
              <a:ext uri="{FF2B5EF4-FFF2-40B4-BE49-F238E27FC236}">
                <a16:creationId xmlns:a16="http://schemas.microsoft.com/office/drawing/2014/main" id="{0BFEEDF9-CB56-44DB-87C4-E751CE8BD4FC}"/>
              </a:ext>
            </a:extLst>
          </p:cNvPr>
          <p:cNvSpPr txBox="1"/>
          <p:nvPr/>
        </p:nvSpPr>
        <p:spPr>
          <a:xfrm>
            <a:off x="700266" y="4872158"/>
            <a:ext cx="8472669" cy="369332"/>
          </a:xfrm>
          <a:prstGeom prst="rect">
            <a:avLst/>
          </a:prstGeom>
          <a:noFill/>
        </p:spPr>
        <p:txBody>
          <a:bodyPr wrap="square" rtlCol="0">
            <a:spAutoFit/>
          </a:bodyPr>
          <a:lstStyle/>
          <a:p>
            <a:r>
              <a:rPr lang="zh-CN" altLang="en-US" dirty="0"/>
              <a:t>定理：实数数列的极限存在当且仅当它是一个实数基本数列。</a:t>
            </a:r>
          </a:p>
        </p:txBody>
      </p:sp>
      <p:sp>
        <p:nvSpPr>
          <p:cNvPr id="12" name="文本框 11">
            <a:extLst>
              <a:ext uri="{FF2B5EF4-FFF2-40B4-BE49-F238E27FC236}">
                <a16:creationId xmlns:a16="http://schemas.microsoft.com/office/drawing/2014/main" id="{8396E3A8-91D5-4506-BB30-13C7F6CED72E}"/>
              </a:ext>
            </a:extLst>
          </p:cNvPr>
          <p:cNvSpPr txBox="1"/>
          <p:nvPr/>
        </p:nvSpPr>
        <p:spPr>
          <a:xfrm>
            <a:off x="752354" y="5914833"/>
            <a:ext cx="8472669" cy="584775"/>
          </a:xfrm>
          <a:prstGeom prst="rect">
            <a:avLst/>
          </a:prstGeom>
          <a:noFill/>
        </p:spPr>
        <p:txBody>
          <a:bodyPr wrap="square" rtlCol="0">
            <a:spAutoFit/>
          </a:bodyPr>
          <a:lstStyle/>
          <a:p>
            <a:r>
              <a:rPr lang="zh-CN" altLang="en-US" sz="3200" dirty="0">
                <a:solidFill>
                  <a:srgbClr val="FF0000"/>
                </a:solidFill>
              </a:rPr>
              <a:t>这是实数的一种构造方式</a:t>
            </a:r>
            <a:endParaRPr lang="zh-CN" altLang="en-US" sz="2000" dirty="0">
              <a:solidFill>
                <a:srgbClr val="FF0000"/>
              </a:solidFill>
            </a:endParaRPr>
          </a:p>
        </p:txBody>
      </p:sp>
    </p:spTree>
    <p:extLst>
      <p:ext uri="{BB962C8B-B14F-4D97-AF65-F5344CB8AC3E}">
        <p14:creationId xmlns:p14="http://schemas.microsoft.com/office/powerpoint/2010/main" val="2713487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C60155A5-0925-4CD4-9F56-DC159FA01AB6}"/>
              </a:ext>
            </a:extLst>
          </p:cNvPr>
          <p:cNvSpPr txBox="1">
            <a:spLocks/>
          </p:cNvSpPr>
          <p:nvPr/>
        </p:nvSpPr>
        <p:spPr>
          <a:xfrm>
            <a:off x="3987256" y="741867"/>
            <a:ext cx="4217488" cy="50276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实数的构造方式</a:t>
            </a:r>
          </a:p>
          <a:p>
            <a:pPr algn="ctr"/>
            <a:endParaRPr lang="zh-CN" altLang="en-US" dirty="0">
              <a:solidFill>
                <a:srgbClr val="0C0457"/>
              </a:solidFill>
              <a:latin typeface="字魂58号-创中黑" panose="00000500000000000000" pitchFamily="2" charset="-122"/>
              <a:ea typeface="字魂58号-创中黑" panose="00000500000000000000" pitchFamily="2" charset="-122"/>
            </a:endParaRPr>
          </a:p>
        </p:txBody>
      </p:sp>
      <p:sp>
        <p:nvSpPr>
          <p:cNvPr id="3" name="文本框 2">
            <a:extLst>
              <a:ext uri="{FF2B5EF4-FFF2-40B4-BE49-F238E27FC236}">
                <a16:creationId xmlns:a16="http://schemas.microsoft.com/office/drawing/2014/main" id="{3DA8E52A-231F-4ED5-BEF5-658ADE50A6FD}"/>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pic>
        <p:nvPicPr>
          <p:cNvPr id="4" name="图片 3">
            <a:extLst>
              <a:ext uri="{FF2B5EF4-FFF2-40B4-BE49-F238E27FC236}">
                <a16:creationId xmlns:a16="http://schemas.microsoft.com/office/drawing/2014/main" id="{5863C1B8-6814-4225-9653-E15A78162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EDBEE4CA-F688-411F-83BD-0C458F16E509}"/>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sp>
        <p:nvSpPr>
          <p:cNvPr id="6" name="文本框 5">
            <a:extLst>
              <a:ext uri="{FF2B5EF4-FFF2-40B4-BE49-F238E27FC236}">
                <a16:creationId xmlns:a16="http://schemas.microsoft.com/office/drawing/2014/main" id="{BC0A6204-B50C-40D3-BDED-EFAA676EED0C}"/>
              </a:ext>
            </a:extLst>
          </p:cNvPr>
          <p:cNvSpPr txBox="1"/>
          <p:nvPr/>
        </p:nvSpPr>
        <p:spPr>
          <a:xfrm>
            <a:off x="818936" y="1432154"/>
            <a:ext cx="5266481" cy="707886"/>
          </a:xfrm>
          <a:prstGeom prst="rect">
            <a:avLst/>
          </a:prstGeom>
          <a:noFill/>
        </p:spPr>
        <p:txBody>
          <a:bodyPr wrap="square" rtlCol="0">
            <a:spAutoFit/>
          </a:bodyPr>
          <a:lstStyle/>
          <a:p>
            <a:r>
              <a:rPr lang="zh-CN" altLang="en-US" sz="4000" dirty="0"/>
              <a:t>戴德金定理构造实数</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E932D42-602A-468F-A30C-A9E4BDD4DD21}"/>
                  </a:ext>
                </a:extLst>
              </p:cNvPr>
              <p:cNvSpPr txBox="1"/>
              <p:nvPr/>
            </p:nvSpPr>
            <p:spPr>
              <a:xfrm>
                <a:off x="937549" y="2280213"/>
                <a:ext cx="8299048" cy="646331"/>
              </a:xfrm>
              <a:prstGeom prst="rect">
                <a:avLst/>
              </a:prstGeom>
              <a:noFill/>
            </p:spPr>
            <p:txBody>
              <a:bodyPr wrap="square" rtlCol="0">
                <a:spAutoFit/>
              </a:bodyPr>
              <a:lstStyle/>
              <a:p>
                <a:r>
                  <a:rPr lang="zh-CN" altLang="en-US" dirty="0"/>
                  <a:t>戴德金基本定理：对于实数域的任意分割</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m:t>
                        </m:r>
                      </m:sup>
                    </m:sSup>
                    <m:r>
                      <a:rPr lang="zh-CN" altLang="en-US" i="1">
                        <a:latin typeface="Cambria Math" panose="02040503050406030204" pitchFamily="18" charset="0"/>
                      </a:rPr>
                      <m:t>，</m:t>
                    </m:r>
                  </m:oMath>
                </a14:m>
                <a:r>
                  <a:rPr lang="zh-CN" altLang="en-US" dirty="0"/>
                  <a:t>必存在一个实数</a:t>
                </a:r>
                <a:r>
                  <a:rPr lang="en-US" altLang="zh-CN" dirty="0"/>
                  <a:t>α</a:t>
                </a:r>
                <a:r>
                  <a:rPr lang="zh-CN" altLang="en-US" dirty="0"/>
                  <a:t>，要么是下组的最大数，要么是上组的最小数</a:t>
                </a:r>
              </a:p>
            </p:txBody>
          </p:sp>
        </mc:Choice>
        <mc:Fallback xmlns="">
          <p:sp>
            <p:nvSpPr>
              <p:cNvPr id="7" name="文本框 6">
                <a:extLst>
                  <a:ext uri="{FF2B5EF4-FFF2-40B4-BE49-F238E27FC236}">
                    <a16:creationId xmlns:a16="http://schemas.microsoft.com/office/drawing/2014/main" id="{3E932D42-602A-468F-A30C-A9E4BDD4DD21}"/>
                  </a:ext>
                </a:extLst>
              </p:cNvPr>
              <p:cNvSpPr txBox="1">
                <a:spLocks noRot="1" noChangeAspect="1" noMove="1" noResize="1" noEditPoints="1" noAdjustHandles="1" noChangeArrowheads="1" noChangeShapeType="1" noTextEdit="1"/>
              </p:cNvSpPr>
              <p:nvPr/>
            </p:nvSpPr>
            <p:spPr>
              <a:xfrm>
                <a:off x="937549" y="2280213"/>
                <a:ext cx="8299048" cy="646331"/>
              </a:xfrm>
              <a:prstGeom prst="rect">
                <a:avLst/>
              </a:prstGeom>
              <a:blipFill>
                <a:blip r:embed="rId3"/>
                <a:stretch>
                  <a:fillRect l="-661" t="-4717" r="-588" b="-14151"/>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407B95DA-08F5-467B-97B0-C15C71D51C3D}"/>
              </a:ext>
            </a:extLst>
          </p:cNvPr>
          <p:cNvSpPr txBox="1"/>
          <p:nvPr/>
        </p:nvSpPr>
        <p:spPr>
          <a:xfrm>
            <a:off x="937549" y="3090441"/>
            <a:ext cx="8542117" cy="369332"/>
          </a:xfrm>
          <a:prstGeom prst="rect">
            <a:avLst/>
          </a:prstGeom>
          <a:noFill/>
        </p:spPr>
        <p:txBody>
          <a:bodyPr wrap="square" rtlCol="0">
            <a:spAutoFit/>
          </a:bodyPr>
          <a:lstStyle/>
          <a:p>
            <a:endParaRPr lang="zh-CN" altLang="en-US"/>
          </a:p>
        </p:txBody>
      </p:sp>
      <p:sp>
        <p:nvSpPr>
          <p:cNvPr id="15" name="文本框 14">
            <a:extLst>
              <a:ext uri="{FF2B5EF4-FFF2-40B4-BE49-F238E27FC236}">
                <a16:creationId xmlns:a16="http://schemas.microsoft.com/office/drawing/2014/main" id="{7E5A7386-BBB4-49FA-9F34-FDDD67DA5C5C}"/>
              </a:ext>
            </a:extLst>
          </p:cNvPr>
          <p:cNvSpPr txBox="1"/>
          <p:nvPr/>
        </p:nvSpPr>
        <p:spPr>
          <a:xfrm>
            <a:off x="4341091" y="5957473"/>
            <a:ext cx="4554334" cy="523220"/>
          </a:xfrm>
          <a:prstGeom prst="rect">
            <a:avLst/>
          </a:prstGeom>
          <a:noFill/>
        </p:spPr>
        <p:txBody>
          <a:bodyPr wrap="square" rtlCol="0">
            <a:spAutoFit/>
          </a:bodyPr>
          <a:lstStyle/>
          <a:p>
            <a:r>
              <a:rPr lang="zh-CN" altLang="en-US" sz="2800" dirty="0">
                <a:solidFill>
                  <a:srgbClr val="FF0000"/>
                </a:solidFill>
              </a:rPr>
              <a:t>这也是实数的一种构造方式</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1EE61663-30B3-4950-B5D3-BEAAC028242B}"/>
                  </a:ext>
                </a:extLst>
              </p:cNvPr>
              <p:cNvSpPr txBox="1"/>
              <p:nvPr/>
            </p:nvSpPr>
            <p:spPr>
              <a:xfrm>
                <a:off x="937549" y="2842007"/>
                <a:ext cx="8399883" cy="2585323"/>
              </a:xfrm>
              <a:prstGeom prst="rect">
                <a:avLst/>
              </a:prstGeom>
              <a:noFill/>
            </p:spPr>
            <p:txBody>
              <a:bodyPr wrap="square" rtlCol="0">
                <a:spAutoFit/>
              </a:bodyPr>
              <a:lstStyle/>
              <a:p>
                <a:r>
                  <a:rPr lang="zh-CN" altLang="en-US" dirty="0"/>
                  <a:t>证明：</a:t>
                </a:r>
                <a:endParaRPr lang="en-US" altLang="zh-CN" dirty="0"/>
              </a:p>
              <a:p>
                <a:r>
                  <a:rPr lang="zh-CN" altLang="en-US" dirty="0"/>
                  <a:t>将属于</a:t>
                </a:r>
                <a14:m>
                  <m:oMath xmlns:m="http://schemas.openxmlformats.org/officeDocument/2006/math">
                    <m:r>
                      <a:rPr lang="en-US" altLang="zh-CN" b="0" i="1" smtClean="0">
                        <a:latin typeface="Cambria Math" panose="02040503050406030204" pitchFamily="18" charset="0"/>
                      </a:rPr>
                      <m:t>𝐴</m:t>
                    </m:r>
                  </m:oMath>
                </a14:m>
                <a:r>
                  <a:rPr lang="zh-CN" altLang="en-US" dirty="0"/>
                  <a:t>的一切有理数记作</a:t>
                </a:r>
                <a14:m>
                  <m:oMath xmlns:m="http://schemas.openxmlformats.org/officeDocument/2006/math">
                    <m:r>
                      <a:rPr lang="en-US" altLang="zh-CN" b="0" i="1" smtClean="0">
                        <a:latin typeface="Cambria Math" panose="02040503050406030204" pitchFamily="18" charset="0"/>
                      </a:rPr>
                      <m:t>𝐵</m:t>
                    </m:r>
                  </m:oMath>
                </a14:m>
                <a:r>
                  <a:rPr lang="zh-CN" altLang="en-US" dirty="0"/>
                  <a:t>，将属于</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oMath>
                </a14:m>
                <a:r>
                  <a:rPr lang="zh-CN" altLang="en-US" b="0" dirty="0"/>
                  <a:t>的一切有理数记作</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oMath>
                </a14:m>
                <a:endParaRPr lang="en-US" altLang="zh-CN" b="0" dirty="0"/>
              </a:p>
              <a:p>
                <a:r>
                  <a:rPr lang="zh-CN" altLang="en-US" dirty="0"/>
                  <a:t>易证：集合</a:t>
                </a:r>
                <a14:m>
                  <m:oMath xmlns:m="http://schemas.openxmlformats.org/officeDocument/2006/math">
                    <m:r>
                      <a:rPr lang="en-US" altLang="zh-CN" b="0" i="1" smtClean="0">
                        <a:latin typeface="Cambria Math" panose="02040503050406030204" pitchFamily="18" charset="0"/>
                      </a:rPr>
                      <m:t>𝐵</m:t>
                    </m:r>
                    <m:r>
                      <a:rPr lang="zh-CN" altLang="en-US" i="1">
                        <a:latin typeface="Cambria Math" panose="02040503050406030204" pitchFamily="18" charset="0"/>
                      </a:rPr>
                      <m:t>和</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r>
                      <a:rPr lang="zh-CN" altLang="en-US" i="1">
                        <a:latin typeface="Cambria Math" panose="02040503050406030204" pitchFamily="18" charset="0"/>
                      </a:rPr>
                      <m:t>形成</m:t>
                    </m:r>
                  </m:oMath>
                </a14:m>
                <a:r>
                  <a:rPr lang="zh-CN" altLang="en-US" b="0" dirty="0"/>
                  <a:t>一个有理数的划分，这个划分确定出某一个实数</a:t>
                </a:r>
                <a14:m>
                  <m:oMath xmlns:m="http://schemas.openxmlformats.org/officeDocument/2006/math">
                    <m:r>
                      <a:rPr lang="en-US" altLang="zh-CN" b="0" i="1" smtClean="0">
                        <a:latin typeface="Cambria Math" panose="02040503050406030204" pitchFamily="18" charset="0"/>
                      </a:rPr>
                      <m:t>𝑥</m:t>
                    </m:r>
                  </m:oMath>
                </a14:m>
                <a:r>
                  <a:rPr lang="en-US" altLang="zh-CN" b="0" dirty="0"/>
                  <a:t>,</a:t>
                </a:r>
              </a:p>
              <a:p>
                <a14:m>
                  <m:oMath xmlns:m="http://schemas.openxmlformats.org/officeDocument/2006/math">
                    <m:r>
                      <a:rPr lang="en-US" altLang="zh-CN" b="0" i="1" smtClean="0">
                        <a:latin typeface="Cambria Math" panose="02040503050406030204" pitchFamily="18" charset="0"/>
                      </a:rPr>
                      <m:t>𝑥</m:t>
                    </m:r>
                  </m:oMath>
                </a14:m>
                <a:r>
                  <a:rPr lang="zh-CN" altLang="en-US" b="0" dirty="0"/>
                  <a:t>应该落在</a:t>
                </a:r>
                <a14:m>
                  <m:oMath xmlns:m="http://schemas.openxmlformats.org/officeDocument/2006/math">
                    <m:r>
                      <a:rPr lang="en-US" altLang="zh-CN" b="0" i="1" smtClean="0">
                        <a:latin typeface="Cambria Math" panose="02040503050406030204" pitchFamily="18" charset="0"/>
                      </a:rPr>
                      <m:t>𝐴</m:t>
                    </m:r>
                  </m:oMath>
                </a14:m>
                <a:r>
                  <a:rPr lang="zh-CN" altLang="en-US" b="0" dirty="0"/>
                  <a:t>组或</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oMath>
                </a14:m>
                <a:r>
                  <a:rPr lang="zh-CN" altLang="en-US" b="0" dirty="0"/>
                  <a:t>组之一内。不妨设落在</a:t>
                </a:r>
                <a14:m>
                  <m:oMath xmlns:m="http://schemas.openxmlformats.org/officeDocument/2006/math">
                    <m:r>
                      <a:rPr lang="en-US" altLang="zh-CN" b="0" i="1" smtClean="0">
                        <a:latin typeface="Cambria Math" panose="02040503050406030204" pitchFamily="18" charset="0"/>
                      </a:rPr>
                      <m:t>𝐴</m:t>
                    </m:r>
                  </m:oMath>
                </a14:m>
                <a:r>
                  <a:rPr lang="zh-CN" altLang="en-US" b="0" dirty="0"/>
                  <a:t>内，则：</a:t>
                </a:r>
                <a:endParaRPr lang="en-US" altLang="zh-CN" b="0" dirty="0"/>
              </a:p>
              <a:p>
                <a14:m>
                  <m:oMath xmlns:m="http://schemas.openxmlformats.org/officeDocument/2006/math">
                    <m:r>
                      <a:rPr lang="en-US" altLang="zh-CN" b="0" i="1" smtClean="0">
                        <a:latin typeface="Cambria Math" panose="02040503050406030204" pitchFamily="18" charset="0"/>
                      </a:rPr>
                      <m:t>𝑥</m:t>
                    </m:r>
                  </m:oMath>
                </a14:m>
                <a:r>
                  <a:rPr lang="zh-CN" altLang="en-US" dirty="0"/>
                  <a:t>必为</a:t>
                </a:r>
                <a14:m>
                  <m:oMath xmlns:m="http://schemas.openxmlformats.org/officeDocument/2006/math">
                    <m:r>
                      <a:rPr lang="en-US" altLang="zh-CN" b="0" i="1" smtClean="0">
                        <a:latin typeface="Cambria Math" panose="02040503050406030204" pitchFamily="18" charset="0"/>
                      </a:rPr>
                      <m:t>𝐴</m:t>
                    </m:r>
                  </m:oMath>
                </a14:m>
                <a:r>
                  <a:rPr lang="zh-CN" altLang="en-US" dirty="0"/>
                  <a:t>中最大数，否则可以找出大于</a:t>
                </a:r>
                <a14:m>
                  <m:oMath xmlns:m="http://schemas.openxmlformats.org/officeDocument/2006/math">
                    <m:r>
                      <a:rPr lang="en-US" altLang="zh-CN" b="0" i="1" smtClean="0">
                        <a:latin typeface="Cambria Math" panose="02040503050406030204" pitchFamily="18" charset="0"/>
                      </a:rPr>
                      <m:t>𝑥</m:t>
                    </m:r>
                  </m:oMath>
                </a14:m>
                <a:r>
                  <a:rPr lang="zh-CN" altLang="en-US" dirty="0"/>
                  <a:t>的另一个实数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zh-CN" altLang="en-US" dirty="0"/>
                  <a:t>，并在</a:t>
                </a:r>
                <a14:m>
                  <m:oMath xmlns:m="http://schemas.openxmlformats.org/officeDocument/2006/math">
                    <m:r>
                      <a:rPr lang="en-US" altLang="zh-CN" b="0" i="1" smtClean="0">
                        <a:latin typeface="Cambria Math" panose="02040503050406030204" pitchFamily="18" charset="0"/>
                      </a:rPr>
                      <m:t>𝑥</m:t>
                    </m:r>
                  </m:oMath>
                </a14:m>
                <a:r>
                  <a:rPr lang="zh-CN" altLang="en-US" dirty="0"/>
                  <a:t>和</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zh-CN" altLang="en-US" dirty="0"/>
                  <a:t>之间插入一个有理数</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     </m:t>
                    </m:r>
                    <m:r>
                      <a:rPr lang="zh-CN" altLang="en-US" i="1">
                        <a:latin typeface="Cambria Math" panose="02040503050406030204" pitchFamily="18" charset="0"/>
                      </a:rPr>
                      <m:t>使</m:t>
                    </m:r>
                    <m:r>
                      <a:rPr lang="en-US" altLang="zh-CN" b="0" i="1" smtClean="0">
                        <a:latin typeface="Cambria Math" panose="02040503050406030204" pitchFamily="18" charset="0"/>
                      </a:rPr>
                      <m:t>  </m:t>
                    </m:r>
                    <m:r>
                      <a:rPr lang="en-US" altLang="zh-CN" b="0" i="1" smtClean="0">
                        <a:latin typeface="Cambria Math" panose="02040503050406030204" pitchFamily="18" charset="0"/>
                      </a:rPr>
                      <m:t>𝑥</m:t>
                    </m:r>
                    <m:r>
                      <a:rPr lang="en-US" altLang="zh-CN" b="0" i="1" smtClean="0">
                        <a:latin typeface="Cambria Math" panose="02040503050406030204" pitchFamily="18" charset="0"/>
                      </a:rPr>
                      <m:t>&lt;</m:t>
                    </m:r>
                    <m:r>
                      <a:rPr lang="en-US" altLang="zh-CN" b="0" i="1" smtClean="0">
                        <a:latin typeface="Cambria Math" panose="02040503050406030204" pitchFamily="18" charset="0"/>
                      </a:rPr>
                      <m:t>𝑟</m:t>
                    </m:r>
                    <m:r>
                      <a:rPr lang="en-US" altLang="zh-CN" b="0" i="1" smtClean="0">
                        <a:latin typeface="Cambria Math" panose="02040503050406030204" pitchFamily="18" charset="0"/>
                      </a:rPr>
                      <m:t>&lt;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endParaRPr lang="en-US" altLang="zh-CN" dirty="0"/>
              </a:p>
              <a:p>
                <a:r>
                  <a:rPr lang="zh-CN" altLang="en-US" dirty="0"/>
                  <a:t>由于</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zh-CN" altLang="en-US" i="1">
                        <a:latin typeface="Cambria Math" panose="02040503050406030204" pitchFamily="18" charset="0"/>
                      </a:rPr>
                      <m:t>，</m:t>
                    </m:r>
                  </m:oMath>
                </a14:m>
                <a:r>
                  <a:rPr lang="zh-CN" altLang="en-US" dirty="0"/>
                  <a:t>且</a:t>
                </a:r>
                <a14:m>
                  <m:oMath xmlns:m="http://schemas.openxmlformats.org/officeDocument/2006/math">
                    <m:r>
                      <a:rPr lang="en-US" altLang="zh-CN" i="1" dirty="0">
                        <a:latin typeface="Cambria Math" panose="02040503050406030204" pitchFamily="18" charset="0"/>
                      </a:rPr>
                      <m:t>𝐵</m:t>
                    </m:r>
                    <m:r>
                      <a:rPr lang="en-US" altLang="zh-CN" i="1" dirty="0">
                        <a:latin typeface="Cambria Math" panose="02040503050406030204" pitchFamily="18" charset="0"/>
                      </a:rPr>
                      <m:t>⊆</m:t>
                    </m:r>
                    <m:r>
                      <a:rPr lang="en-US" altLang="zh-CN" i="1" dirty="0">
                        <a:latin typeface="Cambria Math" panose="02040503050406030204" pitchFamily="18" charset="0"/>
                      </a:rPr>
                      <m:t>𝐴</m:t>
                    </m:r>
                  </m:oMath>
                </a14:m>
                <a:r>
                  <a:rPr lang="zh-CN" altLang="en-US" dirty="0"/>
                  <a:t>，故</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oMath>
                </a14:m>
                <a:endParaRPr lang="en-US" altLang="zh-CN" dirty="0"/>
              </a:p>
              <a:p>
                <a:r>
                  <a:rPr lang="zh-CN" altLang="en-US" dirty="0"/>
                  <a:t>现在可以得出矛盾：</a:t>
                </a:r>
                <a:r>
                  <a:rPr lang="en-US" altLang="zh-CN" dirty="0"/>
                  <a:t> </a:t>
                </a:r>
                <a14:m>
                  <m:oMath xmlns:m="http://schemas.openxmlformats.org/officeDocument/2006/math">
                    <m:r>
                      <a:rPr lang="en-US" altLang="zh-CN" i="1">
                        <a:latin typeface="Cambria Math" panose="02040503050406030204" pitchFamily="18" charset="0"/>
                      </a:rPr>
                      <m:t>𝑟</m:t>
                    </m:r>
                  </m:oMath>
                </a14:m>
                <a:r>
                  <a:rPr lang="zh-CN" altLang="en-US" dirty="0"/>
                  <a:t>属于确定</a:t>
                </a:r>
                <a14:m>
                  <m:oMath xmlns:m="http://schemas.openxmlformats.org/officeDocument/2006/math">
                    <m:r>
                      <a:rPr lang="en-US" altLang="zh-CN" i="1">
                        <a:latin typeface="Cambria Math" panose="02040503050406030204" pitchFamily="18" charset="0"/>
                      </a:rPr>
                      <m:t>𝑥</m:t>
                    </m:r>
                  </m:oMath>
                </a14:m>
                <a:r>
                  <a:rPr lang="zh-CN" altLang="en-US" dirty="0"/>
                  <a:t>的划分的下组，却又大于</a:t>
                </a:r>
                <a14:m>
                  <m:oMath xmlns:m="http://schemas.openxmlformats.org/officeDocument/2006/math">
                    <m:r>
                      <a:rPr lang="en-US" altLang="zh-CN" i="1">
                        <a:latin typeface="Cambria Math" panose="02040503050406030204" pitchFamily="18" charset="0"/>
                      </a:rPr>
                      <m:t>𝑥</m:t>
                    </m:r>
                  </m:oMath>
                </a14:m>
                <a:r>
                  <a:rPr lang="en-US" altLang="zh-CN" dirty="0"/>
                  <a:t>.</a:t>
                </a:r>
              </a:p>
              <a:p>
                <a:r>
                  <a:rPr lang="zh-CN" altLang="en-US" dirty="0"/>
                  <a:t>这便证明了论断</a:t>
                </a:r>
                <a:r>
                  <a:rPr lang="en-US" altLang="zh-CN" dirty="0"/>
                  <a:t>.</a:t>
                </a:r>
                <a:endParaRPr lang="en-US" altLang="zh-CN" b="0" dirty="0"/>
              </a:p>
            </p:txBody>
          </p:sp>
        </mc:Choice>
        <mc:Fallback>
          <p:sp>
            <p:nvSpPr>
              <p:cNvPr id="9" name="文本框 8">
                <a:extLst>
                  <a:ext uri="{FF2B5EF4-FFF2-40B4-BE49-F238E27FC236}">
                    <a16:creationId xmlns:a16="http://schemas.microsoft.com/office/drawing/2014/main" id="{1EE61663-30B3-4950-B5D3-BEAAC028242B}"/>
                  </a:ext>
                </a:extLst>
              </p:cNvPr>
              <p:cNvSpPr txBox="1">
                <a:spLocks noRot="1" noChangeAspect="1" noMove="1" noResize="1" noEditPoints="1" noAdjustHandles="1" noChangeArrowheads="1" noChangeShapeType="1" noTextEdit="1"/>
              </p:cNvSpPr>
              <p:nvPr/>
            </p:nvSpPr>
            <p:spPr>
              <a:xfrm>
                <a:off x="937549" y="2842007"/>
                <a:ext cx="8399883" cy="2585323"/>
              </a:xfrm>
              <a:prstGeom prst="rect">
                <a:avLst/>
              </a:prstGeom>
              <a:blipFill>
                <a:blip r:embed="rId4"/>
                <a:stretch>
                  <a:fillRect l="-653" t="-1179" b="-2830"/>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CFDB84F9-AE6F-4277-A596-7F3BB6296ED1}"/>
              </a:ext>
            </a:extLst>
          </p:cNvPr>
          <p:cNvSpPr txBox="1"/>
          <p:nvPr/>
        </p:nvSpPr>
        <p:spPr>
          <a:xfrm>
            <a:off x="937549" y="5683560"/>
            <a:ext cx="8542117" cy="646331"/>
          </a:xfrm>
          <a:prstGeom prst="rect">
            <a:avLst/>
          </a:prstGeom>
          <a:noFill/>
        </p:spPr>
        <p:txBody>
          <a:bodyPr wrap="square" rtlCol="0">
            <a:spAutoFit/>
          </a:bodyPr>
          <a:lstStyle/>
          <a:p>
            <a:r>
              <a:rPr lang="zh-CN" altLang="en-US" dirty="0"/>
              <a:t>戴德金基本定理说明：实数时连续无隙的，即没有空隙可以放入非实数，这是有理数集和实数集最本质的区别</a:t>
            </a:r>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5923B9E0-D924-4B51-ADB8-A55A8DC7B36C}"/>
                  </a:ext>
                </a:extLst>
              </p:cNvPr>
              <p:cNvSpPr txBox="1"/>
              <p:nvPr/>
            </p:nvSpPr>
            <p:spPr>
              <a:xfrm>
                <a:off x="937549" y="5348092"/>
                <a:ext cx="7197980" cy="369332"/>
              </a:xfrm>
              <a:prstGeom prst="rect">
                <a:avLst/>
              </a:prstGeom>
              <a:noFill/>
            </p:spPr>
            <p:txBody>
              <a:bodyPr wrap="square" rtlCol="0">
                <a:spAutoFit/>
              </a:bodyPr>
              <a:lstStyle/>
              <a:p>
                <a:r>
                  <a:rPr lang="zh-CN" altLang="en-US" dirty="0"/>
                  <a:t>当</a:t>
                </a:r>
                <a14:m>
                  <m:oMath xmlns:m="http://schemas.openxmlformats.org/officeDocument/2006/math">
                    <m:r>
                      <a:rPr lang="en-US" altLang="zh-CN" b="0" i="1" smtClean="0">
                        <a:latin typeface="Cambria Math" panose="02040503050406030204" pitchFamily="18" charset="0"/>
                      </a:rPr>
                      <m:t>𝑥</m:t>
                    </m:r>
                  </m:oMath>
                </a14:m>
                <a:r>
                  <a:rPr lang="zh-CN" altLang="en-US" dirty="0"/>
                  <a:t>落入</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oMath>
                </a14:m>
                <a:r>
                  <a:rPr lang="zh-CN" altLang="en-US" dirty="0"/>
                  <a:t>时，我们可以证明类似的论断</a:t>
                </a:r>
              </a:p>
            </p:txBody>
          </p:sp>
        </mc:Choice>
        <mc:Fallback>
          <p:sp>
            <p:nvSpPr>
              <p:cNvPr id="11" name="文本框 10">
                <a:extLst>
                  <a:ext uri="{FF2B5EF4-FFF2-40B4-BE49-F238E27FC236}">
                    <a16:creationId xmlns:a16="http://schemas.microsoft.com/office/drawing/2014/main" id="{5923B9E0-D924-4B51-ADB8-A55A8DC7B36C}"/>
                  </a:ext>
                </a:extLst>
              </p:cNvPr>
              <p:cNvSpPr txBox="1">
                <a:spLocks noRot="1" noChangeAspect="1" noMove="1" noResize="1" noEditPoints="1" noAdjustHandles="1" noChangeArrowheads="1" noChangeShapeType="1" noTextEdit="1"/>
              </p:cNvSpPr>
              <p:nvPr/>
            </p:nvSpPr>
            <p:spPr>
              <a:xfrm>
                <a:off x="937549" y="5348092"/>
                <a:ext cx="7197980" cy="369332"/>
              </a:xfrm>
              <a:prstGeom prst="rect">
                <a:avLst/>
              </a:prstGeom>
              <a:blipFill>
                <a:blip r:embed="rId5"/>
                <a:stretch>
                  <a:fillRect l="-762"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755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0" y="-635000"/>
            <a:ext cx="12192000" cy="8128000"/>
          </a:xfrm>
          <a:prstGeom prst="rect">
            <a:avLst/>
          </a:prstGeom>
        </p:spPr>
      </p:pic>
      <p:sp>
        <p:nvSpPr>
          <p:cNvPr id="34" name="文本框 33">
            <a:extLst>
              <a:ext uri="{FF2B5EF4-FFF2-40B4-BE49-F238E27FC236}">
                <a16:creationId xmlns:a16="http://schemas.microsoft.com/office/drawing/2014/main" id="{1F163197-6B8E-4077-886B-68511B92B379}"/>
              </a:ext>
            </a:extLst>
          </p:cNvPr>
          <p:cNvSpPr txBox="1"/>
          <p:nvPr/>
        </p:nvSpPr>
        <p:spPr>
          <a:xfrm>
            <a:off x="2577745" y="3187387"/>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0" i="0" u="none" strike="noStrike" kern="1200" cap="none" spc="0" normalizeH="0" baseline="0" noProof="0" dirty="0">
                <a:ln>
                  <a:noFill/>
                </a:ln>
                <a:solidFill>
                  <a:schemeClr val="bg1">
                    <a:alpha val="18000"/>
                  </a:schemeClr>
                </a:solidFill>
                <a:effectLst/>
                <a:uLnTx/>
                <a:uFillTx/>
                <a:latin typeface="字魂58号-创中黑" panose="00000500000000000000" pitchFamily="2" charset="-122"/>
                <a:ea typeface="字魂58号-创中黑" panose="00000500000000000000" pitchFamily="2" charset="-122"/>
              </a:rPr>
              <a:t>02</a:t>
            </a:r>
            <a:endParaRPr kumimoji="0" lang="zh-CN" altLang="en-US" sz="23900" b="0" i="0" u="none" strike="noStrike" kern="1200" cap="none" spc="0" normalizeH="0" baseline="0" noProof="0" dirty="0">
              <a:ln>
                <a:noFill/>
              </a:ln>
              <a:solidFill>
                <a:schemeClr val="bg1">
                  <a:alpha val="18000"/>
                </a:schemeClr>
              </a:solidFill>
              <a:effectLst/>
              <a:uLnTx/>
              <a:uFillTx/>
              <a:latin typeface="字魂58号-创中黑" panose="00000500000000000000" pitchFamily="2" charset="-122"/>
              <a:ea typeface="字魂58号-创中黑" panose="00000500000000000000" pitchFamily="2" charset="-122"/>
            </a:endParaRPr>
          </a:p>
        </p:txBody>
      </p:sp>
      <p:sp>
        <p:nvSpPr>
          <p:cNvPr id="35" name="文本框 34">
            <a:extLst>
              <a:ext uri="{FF2B5EF4-FFF2-40B4-BE49-F238E27FC236}">
                <a16:creationId xmlns:a16="http://schemas.microsoft.com/office/drawing/2014/main" id="{7C4ADBFB-E7F3-4CE3-AF0F-6E069B42EACD}"/>
              </a:ext>
            </a:extLst>
          </p:cNvPr>
          <p:cNvSpPr txBox="1"/>
          <p:nvPr/>
        </p:nvSpPr>
        <p:spPr>
          <a:xfrm>
            <a:off x="3809311" y="4698038"/>
            <a:ext cx="10182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rPr>
              <a:t>02</a:t>
            </a:r>
            <a:endParaRPr kumimoji="0" lang="zh-CN" altLang="en-US" sz="60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cxnSp>
        <p:nvCxnSpPr>
          <p:cNvPr id="38" name="直接连接符 37">
            <a:extLst>
              <a:ext uri="{FF2B5EF4-FFF2-40B4-BE49-F238E27FC236}">
                <a16:creationId xmlns:a16="http://schemas.microsoft.com/office/drawing/2014/main" id="{AE5123CD-DA87-4CFF-8613-A2E475095237}"/>
              </a:ext>
            </a:extLst>
          </p:cNvPr>
          <p:cNvCxnSpPr/>
          <p:nvPr/>
        </p:nvCxnSpPr>
        <p:spPr>
          <a:xfrm>
            <a:off x="4702132" y="4486256"/>
            <a:ext cx="0" cy="1425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97F450B-061A-4470-B99E-209167E9E6C6}"/>
              </a:ext>
            </a:extLst>
          </p:cNvPr>
          <p:cNvSpPr txBox="1"/>
          <p:nvPr/>
        </p:nvSpPr>
        <p:spPr>
          <a:xfrm>
            <a:off x="4831790" y="4266520"/>
            <a:ext cx="4354077"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bg1"/>
                </a:solidFill>
                <a:latin typeface="黑体" panose="02010609060101010101" pitchFamily="49" charset="-122"/>
                <a:ea typeface="黑体" panose="02010609060101010101" pitchFamily="49" charset="-122"/>
              </a:rPr>
              <a:t>实数的完备性的概念</a:t>
            </a:r>
          </a:p>
        </p:txBody>
      </p:sp>
      <p:sp>
        <p:nvSpPr>
          <p:cNvPr id="13" name="文本框 12">
            <a:extLst>
              <a:ext uri="{FF2B5EF4-FFF2-40B4-BE49-F238E27FC236}">
                <a16:creationId xmlns:a16="http://schemas.microsoft.com/office/drawing/2014/main" id="{606733DA-A020-43F4-9CFC-27BA92B6F7C4}"/>
              </a:ext>
            </a:extLst>
          </p:cNvPr>
          <p:cNvSpPr txBox="1"/>
          <p:nvPr/>
        </p:nvSpPr>
        <p:spPr>
          <a:xfrm>
            <a:off x="4831790" y="5097807"/>
            <a:ext cx="5201209"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solidFill>
              </a:rPr>
              <a:t>Department of Computer Science and Technology of Nanjing University</a:t>
            </a:r>
          </a:p>
        </p:txBody>
      </p:sp>
      <p:pic>
        <p:nvPicPr>
          <p:cNvPr id="9" name="图片 8">
            <a:extLst>
              <a:ext uri="{FF2B5EF4-FFF2-40B4-BE49-F238E27FC236}">
                <a16:creationId xmlns:a16="http://schemas.microsoft.com/office/drawing/2014/main" id="{87B8370B-9127-4D95-84BD-8E09C5398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756" y="1543737"/>
            <a:ext cx="1722488" cy="2160000"/>
          </a:xfrm>
          <a:prstGeom prst="rect">
            <a:avLst/>
          </a:prstGeom>
        </p:spPr>
      </p:pic>
    </p:spTree>
    <p:extLst>
      <p:ext uri="{BB962C8B-B14F-4D97-AF65-F5344CB8AC3E}">
        <p14:creationId xmlns:p14="http://schemas.microsoft.com/office/powerpoint/2010/main" val="3619201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250" fill="hold"/>
                                        <p:tgtEl>
                                          <p:spTgt spid="35"/>
                                        </p:tgtEl>
                                        <p:attrNameLst>
                                          <p:attrName>ppt_w</p:attrName>
                                        </p:attrNameLst>
                                      </p:cBhvr>
                                      <p:tavLst>
                                        <p:tav tm="0">
                                          <p:val>
                                            <p:fltVal val="0"/>
                                          </p:val>
                                        </p:tav>
                                        <p:tav tm="100000">
                                          <p:val>
                                            <p:strVal val="#ppt_w"/>
                                          </p:val>
                                        </p:tav>
                                      </p:tavLst>
                                    </p:anim>
                                    <p:anim calcmode="lin" valueType="num">
                                      <p:cBhvr>
                                        <p:cTn id="13" dur="250" fill="hold"/>
                                        <p:tgtEl>
                                          <p:spTgt spid="35"/>
                                        </p:tgtEl>
                                        <p:attrNameLst>
                                          <p:attrName>ppt_h</p:attrName>
                                        </p:attrNameLst>
                                      </p:cBhvr>
                                      <p:tavLst>
                                        <p:tav tm="0">
                                          <p:val>
                                            <p:fltVal val="0"/>
                                          </p:val>
                                        </p:tav>
                                        <p:tav tm="100000">
                                          <p:val>
                                            <p:strVal val="#ppt_h"/>
                                          </p:val>
                                        </p:tav>
                                      </p:tavLst>
                                    </p:anim>
                                    <p:animEffect transition="in" filter="fade">
                                      <p:cBhvr>
                                        <p:cTn id="14" dur="250"/>
                                        <p:tgtEl>
                                          <p:spTgt spid="35"/>
                                        </p:tgtEl>
                                      </p:cBhvr>
                                    </p:animEffect>
                                  </p:childTnLst>
                                </p:cTn>
                              </p:par>
                              <p:par>
                                <p:cTn id="15" presetID="22" presetClass="entr" presetSubtype="1"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250"/>
                                        <p:tgtEl>
                                          <p:spTgt spid="38"/>
                                        </p:tgtEl>
                                      </p:cBhvr>
                                    </p:animEffect>
                                  </p:childTnLst>
                                </p:cTn>
                              </p:par>
                            </p:childTnLst>
                          </p:cTn>
                        </p:par>
                        <p:par>
                          <p:cTn id="18" fill="hold">
                            <p:stCondLst>
                              <p:cond delay="25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1+#ppt_w/2"/>
                                          </p:val>
                                        </p:tav>
                                        <p:tav tm="100000">
                                          <p:val>
                                            <p:strVal val="#ppt_x"/>
                                          </p:val>
                                        </p:tav>
                                      </p:tavLst>
                                    </p:anim>
                                    <p:anim calcmode="lin" valueType="num">
                                      <p:cBhvr additive="base">
                                        <p:cTn id="22" dur="2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fill="hold"/>
                                        <p:tgtEl>
                                          <p:spTgt spid="13"/>
                                        </p:tgtEl>
                                        <p:attrNameLst>
                                          <p:attrName>ppt_x</p:attrName>
                                        </p:attrNameLst>
                                      </p:cBhvr>
                                      <p:tavLst>
                                        <p:tav tm="0">
                                          <p:val>
                                            <p:strVal val="1+#ppt_w/2"/>
                                          </p:val>
                                        </p:tav>
                                        <p:tav tm="100000">
                                          <p:val>
                                            <p:strVal val="#ppt_x"/>
                                          </p:val>
                                        </p:tav>
                                      </p:tavLst>
                                    </p:anim>
                                    <p:anim calcmode="lin" valueType="num">
                                      <p:cBhvr additive="base">
                                        <p:cTn id="26"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F5160C5-ABBB-41F6-9CD4-05E4E1C121F0}"/>
              </a:ext>
            </a:extLst>
          </p:cNvPr>
          <p:cNvSpPr txBox="1">
            <a:spLocks/>
          </p:cNvSpPr>
          <p:nvPr/>
        </p:nvSpPr>
        <p:spPr>
          <a:xfrm>
            <a:off x="3987256" y="741867"/>
            <a:ext cx="4217488" cy="50276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0C0457"/>
                </a:solidFill>
                <a:latin typeface="楷体" panose="02010609060101010101" pitchFamily="49" charset="-122"/>
                <a:ea typeface="楷体" panose="02010609060101010101" pitchFamily="49" charset="-122"/>
              </a:rPr>
              <a:t>实数的完备性的概念</a:t>
            </a:r>
          </a:p>
        </p:txBody>
      </p:sp>
      <p:sp>
        <p:nvSpPr>
          <p:cNvPr id="7" name="文本框 6">
            <a:extLst>
              <a:ext uri="{FF2B5EF4-FFF2-40B4-BE49-F238E27FC236}">
                <a16:creationId xmlns:a16="http://schemas.microsoft.com/office/drawing/2014/main" id="{82B59C7C-A135-49BF-955C-E734C841F6EF}"/>
              </a:ext>
            </a:extLst>
          </p:cNvPr>
          <p:cNvSpPr txBox="1"/>
          <p:nvPr/>
        </p:nvSpPr>
        <p:spPr>
          <a:xfrm>
            <a:off x="3547534" y="1174440"/>
            <a:ext cx="5075766" cy="430887"/>
          </a:xfrm>
          <a:prstGeom prst="rect">
            <a:avLst/>
          </a:prstGeom>
          <a:noFill/>
        </p:spPr>
        <p:txBody>
          <a:bodyPr wrap="square" rtlCol="0">
            <a:spAutoFit/>
            <a:scene3d>
              <a:camera prst="orthographicFront"/>
              <a:lightRig rig="threePt" dir="t"/>
            </a:scene3d>
            <a:sp3d contourW="12700"/>
          </a:bodyPr>
          <a:lstStyle/>
          <a:p>
            <a:pPr algn="ctr"/>
            <a:r>
              <a:rPr lang="en-US" altLang="zh-CN" sz="1100" dirty="0"/>
              <a:t>Department of Computer Science and Technology of Nanjing University</a:t>
            </a:r>
          </a:p>
          <a:p>
            <a:pPr algn="ctr"/>
            <a:endParaRPr lang="en-US" altLang="zh-CN" sz="1100" dirty="0">
              <a:solidFill>
                <a:srgbClr val="0C0457"/>
              </a:solidFill>
              <a:latin typeface="字魂58号-创中黑" panose="00000500000000000000" pitchFamily="2" charset="-122"/>
              <a:ea typeface="字魂58号-创中黑" panose="00000500000000000000" pitchFamily="2" charset="-122"/>
            </a:endParaRPr>
          </a:p>
        </p:txBody>
      </p:sp>
      <p:pic>
        <p:nvPicPr>
          <p:cNvPr id="39" name="图片 38">
            <a:extLst>
              <a:ext uri="{FF2B5EF4-FFF2-40B4-BE49-F238E27FC236}">
                <a16:creationId xmlns:a16="http://schemas.microsoft.com/office/drawing/2014/main" id="{213C699E-CF19-498D-8822-F5425A5CD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73" y="495983"/>
            <a:ext cx="1493097" cy="1872343"/>
          </a:xfrm>
          <a:prstGeom prst="rect">
            <a:avLst/>
          </a:prstGeom>
        </p:spPr>
      </p:pic>
      <p:sp>
        <p:nvSpPr>
          <p:cNvPr id="5" name="文本框 4">
            <a:extLst>
              <a:ext uri="{FF2B5EF4-FFF2-40B4-BE49-F238E27FC236}">
                <a16:creationId xmlns:a16="http://schemas.microsoft.com/office/drawing/2014/main" id="{222A36A5-EC23-4792-BC71-2A7A20A42A70}"/>
              </a:ext>
            </a:extLst>
          </p:cNvPr>
          <p:cNvSpPr txBox="1"/>
          <p:nvPr/>
        </p:nvSpPr>
        <p:spPr>
          <a:xfrm>
            <a:off x="10056531" y="2485748"/>
            <a:ext cx="1661993" cy="3417902"/>
          </a:xfrm>
          <a:prstGeom prst="rect">
            <a:avLst/>
          </a:prstGeom>
          <a:noFill/>
        </p:spPr>
        <p:txBody>
          <a:bodyPr vert="eaVert" wrap="square" rtlCol="0">
            <a:spAutoFit/>
          </a:bodyPr>
          <a:lstStyle/>
          <a:p>
            <a:r>
              <a:rPr lang="en-US" altLang="zh-CN" sz="4800" dirty="0">
                <a:solidFill>
                  <a:schemeClr val="accent3">
                    <a:lumMod val="50000"/>
                  </a:schemeClr>
                </a:solidFill>
              </a:rPr>
              <a:t>NANJING</a:t>
            </a:r>
          </a:p>
          <a:p>
            <a:r>
              <a:rPr lang="en-US" altLang="zh-CN" sz="4800" dirty="0">
                <a:solidFill>
                  <a:schemeClr val="accent3">
                    <a:lumMod val="50000"/>
                  </a:schemeClr>
                </a:solidFill>
              </a:rPr>
              <a:t>UNIVERSITY</a:t>
            </a:r>
            <a:endParaRPr lang="zh-CN" altLang="en-US" sz="4800" dirty="0">
              <a:solidFill>
                <a:schemeClr val="accent3">
                  <a:lumMod val="50000"/>
                </a:schemeClr>
              </a:solidFill>
            </a:endParaRPr>
          </a:p>
        </p:txBody>
      </p:sp>
      <p:sp>
        <p:nvSpPr>
          <p:cNvPr id="8" name="文本框 7">
            <a:extLst>
              <a:ext uri="{FF2B5EF4-FFF2-40B4-BE49-F238E27FC236}">
                <a16:creationId xmlns:a16="http://schemas.microsoft.com/office/drawing/2014/main" id="{C800A1AB-FAF1-4770-8218-7B77908CD280}"/>
              </a:ext>
            </a:extLst>
          </p:cNvPr>
          <p:cNvSpPr txBox="1"/>
          <p:nvPr/>
        </p:nvSpPr>
        <p:spPr>
          <a:xfrm>
            <a:off x="698035" y="1312939"/>
            <a:ext cx="8504808" cy="584775"/>
          </a:xfrm>
          <a:prstGeom prst="rect">
            <a:avLst/>
          </a:prstGeom>
          <a:noFill/>
        </p:spPr>
        <p:txBody>
          <a:bodyPr wrap="square" rtlCol="0">
            <a:spAutoFit/>
          </a:bodyPr>
          <a:lstStyle/>
          <a:p>
            <a:r>
              <a:rPr lang="zh-CN" altLang="en-US" sz="3200" dirty="0"/>
              <a:t>完备性</a:t>
            </a:r>
          </a:p>
        </p:txBody>
      </p:sp>
      <p:sp>
        <p:nvSpPr>
          <p:cNvPr id="9" name="文本框 8">
            <a:extLst>
              <a:ext uri="{FF2B5EF4-FFF2-40B4-BE49-F238E27FC236}">
                <a16:creationId xmlns:a16="http://schemas.microsoft.com/office/drawing/2014/main" id="{FFFD0AE8-8BAB-4234-8534-88CE6DB89478}"/>
              </a:ext>
            </a:extLst>
          </p:cNvPr>
          <p:cNvSpPr txBox="1"/>
          <p:nvPr/>
        </p:nvSpPr>
        <p:spPr>
          <a:xfrm>
            <a:off x="951705" y="1767569"/>
            <a:ext cx="4854523" cy="707886"/>
          </a:xfrm>
          <a:prstGeom prst="rect">
            <a:avLst/>
          </a:prstGeom>
          <a:noFill/>
        </p:spPr>
        <p:txBody>
          <a:bodyPr wrap="square" rtlCol="0">
            <a:spAutoFit/>
          </a:bodyPr>
          <a:lstStyle/>
          <a:p>
            <a:r>
              <a:rPr lang="zh-CN" altLang="en-US" sz="4000" dirty="0">
                <a:latin typeface="华文仿宋" panose="02010600040101010101" pitchFamily="2" charset="-122"/>
                <a:ea typeface="华文仿宋" panose="02010600040101010101" pitchFamily="2" charset="-122"/>
              </a:rPr>
              <a:t>什么是完备性？</a:t>
            </a:r>
          </a:p>
        </p:txBody>
      </p:sp>
      <p:sp>
        <p:nvSpPr>
          <p:cNvPr id="16" name="文本框 15">
            <a:extLst>
              <a:ext uri="{FF2B5EF4-FFF2-40B4-BE49-F238E27FC236}">
                <a16:creationId xmlns:a16="http://schemas.microsoft.com/office/drawing/2014/main" id="{E14C0877-E8DE-46C9-BD02-FFED15B63A56}"/>
              </a:ext>
            </a:extLst>
          </p:cNvPr>
          <p:cNvSpPr txBox="1"/>
          <p:nvPr/>
        </p:nvSpPr>
        <p:spPr>
          <a:xfrm>
            <a:off x="5071533" y="3826933"/>
            <a:ext cx="1202267" cy="1138093"/>
          </a:xfrm>
          <a:prstGeom prst="rect">
            <a:avLst/>
          </a:prstGeom>
          <a:noFill/>
        </p:spPr>
        <p:txBody>
          <a:bodyPr wrap="square" rtlCol="0">
            <a:spAutoFit/>
          </a:bodyPr>
          <a:lstStyle/>
          <a:p>
            <a:endParaRPr lang="zh-CN" altLang="en-US" dirty="0"/>
          </a:p>
        </p:txBody>
      </p:sp>
      <p:sp>
        <p:nvSpPr>
          <p:cNvPr id="2" name="文本框 1">
            <a:extLst>
              <a:ext uri="{FF2B5EF4-FFF2-40B4-BE49-F238E27FC236}">
                <a16:creationId xmlns:a16="http://schemas.microsoft.com/office/drawing/2014/main" id="{2C8429A9-2BEF-450F-B580-2F65C1373AC4}"/>
              </a:ext>
            </a:extLst>
          </p:cNvPr>
          <p:cNvSpPr txBox="1"/>
          <p:nvPr/>
        </p:nvSpPr>
        <p:spPr>
          <a:xfrm>
            <a:off x="706251" y="2582411"/>
            <a:ext cx="8496592" cy="461665"/>
          </a:xfrm>
          <a:prstGeom prst="rect">
            <a:avLst/>
          </a:prstGeom>
          <a:noFill/>
        </p:spPr>
        <p:txBody>
          <a:bodyPr wrap="square" rtlCol="0">
            <a:spAutoFit/>
          </a:bodyPr>
          <a:lstStyle/>
          <a:p>
            <a:r>
              <a:rPr lang="zh-CN" altLang="en-US" sz="2400" dirty="0"/>
              <a:t>为什么实数集有完备性？而有理数集没有？</a:t>
            </a:r>
          </a:p>
        </p:txBody>
      </p:sp>
      <p:sp>
        <p:nvSpPr>
          <p:cNvPr id="3" name="文本框 2">
            <a:extLst>
              <a:ext uri="{FF2B5EF4-FFF2-40B4-BE49-F238E27FC236}">
                <a16:creationId xmlns:a16="http://schemas.microsoft.com/office/drawing/2014/main" id="{43E55E8F-3487-463A-AF0D-D1EB9822C032}"/>
              </a:ext>
            </a:extLst>
          </p:cNvPr>
          <p:cNvSpPr txBox="1"/>
          <p:nvPr/>
        </p:nvSpPr>
        <p:spPr>
          <a:xfrm>
            <a:off x="706251" y="3204672"/>
            <a:ext cx="9803334" cy="461665"/>
          </a:xfrm>
          <a:prstGeom prst="rect">
            <a:avLst/>
          </a:prstGeom>
          <a:noFill/>
        </p:spPr>
        <p:txBody>
          <a:bodyPr wrap="square" rtlCol="0">
            <a:spAutoFit/>
          </a:bodyPr>
          <a:lstStyle/>
          <a:p>
            <a:r>
              <a:rPr lang="zh-CN" altLang="en-US" sz="2400" dirty="0"/>
              <a:t>假设实数轴是一条路，我们可以一直走到任何实数，它们就在那里等着</a:t>
            </a:r>
            <a:endParaRPr lang="en-US" altLang="zh-CN" sz="2400" dirty="0"/>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A6F30D1C-BE50-4F8B-A969-FC7B72F1B377}"/>
                  </a:ext>
                </a:extLst>
              </p:cNvPr>
              <p:cNvSpPr txBox="1"/>
              <p:nvPr/>
            </p:nvSpPr>
            <p:spPr>
              <a:xfrm>
                <a:off x="706251" y="3826933"/>
                <a:ext cx="9350280" cy="1236300"/>
              </a:xfrm>
              <a:prstGeom prst="rect">
                <a:avLst/>
              </a:prstGeom>
              <a:noFill/>
            </p:spPr>
            <p:txBody>
              <a:bodyPr wrap="square" rtlCol="0">
                <a:spAutoFit/>
              </a:bodyPr>
              <a:lstStyle/>
              <a:p>
                <a:r>
                  <a:rPr lang="zh-CN" altLang="en-US" sz="2400" dirty="0"/>
                  <a:t>但是，如果我们只走有理数，我们虽然可以经过</a:t>
                </a:r>
                <a14:m>
                  <m:oMath xmlns:m="http://schemas.openxmlformats.org/officeDocument/2006/math">
                    <m:rad>
                      <m:radPr>
                        <m:degHide m:val="on"/>
                        <m:ctrlPr>
                          <a:rPr lang="zh-CN" altLang="en-US" sz="2400" i="1">
                            <a:latin typeface="Cambria Math" panose="02040503050406030204" pitchFamily="18" charset="0"/>
                          </a:rPr>
                        </m:ctrlPr>
                      </m:radPr>
                      <m:deg/>
                      <m:e>
                        <m:r>
                          <a:rPr lang="en-US" altLang="zh-CN" sz="2400" i="1">
                            <a:latin typeface="Cambria Math" panose="02040503050406030204" pitchFamily="18" charset="0"/>
                          </a:rPr>
                          <m:t>2</m:t>
                        </m:r>
                      </m:e>
                    </m:rad>
                  </m:oMath>
                </a14:m>
                <a:r>
                  <a:rPr lang="zh-CN" altLang="en-US" sz="2400" dirty="0"/>
                  <a:t>所在的地方，但是它却不在那里，它可能在与其他的无理数一起写问求作业。</a:t>
                </a:r>
              </a:p>
              <a:p>
                <a:endParaRPr lang="zh-CN" altLang="en-US" sz="2400" dirty="0"/>
              </a:p>
            </p:txBody>
          </p:sp>
        </mc:Choice>
        <mc:Fallback>
          <p:sp>
            <p:nvSpPr>
              <p:cNvPr id="4" name="文本框 3">
                <a:extLst>
                  <a:ext uri="{FF2B5EF4-FFF2-40B4-BE49-F238E27FC236}">
                    <a16:creationId xmlns:a16="http://schemas.microsoft.com/office/drawing/2014/main" id="{A6F30D1C-BE50-4F8B-A969-FC7B72F1B377}"/>
                  </a:ext>
                </a:extLst>
              </p:cNvPr>
              <p:cNvSpPr txBox="1">
                <a:spLocks noRot="1" noChangeAspect="1" noMove="1" noResize="1" noEditPoints="1" noAdjustHandles="1" noChangeArrowheads="1" noChangeShapeType="1" noTextEdit="1"/>
              </p:cNvSpPr>
              <p:nvPr/>
            </p:nvSpPr>
            <p:spPr>
              <a:xfrm>
                <a:off x="706251" y="3826933"/>
                <a:ext cx="9350280" cy="1236300"/>
              </a:xfrm>
              <a:prstGeom prst="rect">
                <a:avLst/>
              </a:prstGeom>
              <a:blipFill>
                <a:blip r:embed="rId4"/>
                <a:stretch>
                  <a:fillRect l="-1043" t="-493"/>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A4D9306D-0B13-43C2-B6F0-3901AF5E99EB}"/>
              </a:ext>
            </a:extLst>
          </p:cNvPr>
          <p:cNvSpPr txBox="1"/>
          <p:nvPr/>
        </p:nvSpPr>
        <p:spPr>
          <a:xfrm>
            <a:off x="706251" y="4896951"/>
            <a:ext cx="8504808" cy="461665"/>
          </a:xfrm>
          <a:prstGeom prst="rect">
            <a:avLst/>
          </a:prstGeom>
          <a:noFill/>
        </p:spPr>
        <p:txBody>
          <a:bodyPr wrap="square" rtlCol="0">
            <a:spAutoFit/>
          </a:bodyPr>
          <a:lstStyle/>
          <a:p>
            <a:r>
              <a:rPr lang="zh-CN" altLang="en-US" sz="2400" dirty="0"/>
              <a:t>也就是说，这条路是被实数填满的，而不是被有理数填满的</a:t>
            </a:r>
          </a:p>
        </p:txBody>
      </p:sp>
    </p:spTree>
    <p:extLst>
      <p:ext uri="{BB962C8B-B14F-4D97-AF65-F5344CB8AC3E}">
        <p14:creationId xmlns:p14="http://schemas.microsoft.com/office/powerpoint/2010/main" val="4281912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紫渐变工作汇报PPT模板"/>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0C0457"/>
      </a:dk2>
      <a:lt2>
        <a:srgbClr val="FFFFFF"/>
      </a:lt2>
      <a:accent1>
        <a:srgbClr val="D05EEB"/>
      </a:accent1>
      <a:accent2>
        <a:srgbClr val="3F32B3"/>
      </a:accent2>
      <a:accent3>
        <a:srgbClr val="B90E83"/>
      </a:accent3>
      <a:accent4>
        <a:srgbClr val="6023BE"/>
      </a:accent4>
      <a:accent5>
        <a:srgbClr val="D887EE"/>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TotalTime>
  <Words>3737</Words>
  <Application>Microsoft Office PowerPoint</Application>
  <PresentationFormat>宽屏</PresentationFormat>
  <Paragraphs>289</Paragraphs>
  <Slides>24</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Cambria Math</vt:lpstr>
      <vt:lpstr>黑体</vt:lpstr>
      <vt:lpstr>华文仿宋</vt:lpstr>
      <vt:lpstr>仿宋</vt:lpstr>
      <vt:lpstr>宋体</vt:lpstr>
      <vt:lpstr>字魂58号-创中黑</vt:lpstr>
      <vt:lpstr>Arial</vt:lpstr>
      <vt:lpstr>楷体</vt:lpstr>
      <vt:lpstr>等线</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蓝紫渐变工作汇报PPT模板</dc:title>
  <dc:creator>Cwl Lee</dc:creator>
  <cp:lastModifiedBy>1564166329@qq.com</cp:lastModifiedBy>
  <cp:revision>163</cp:revision>
  <dcterms:created xsi:type="dcterms:W3CDTF">2018-02-06T01:57:32Z</dcterms:created>
  <dcterms:modified xsi:type="dcterms:W3CDTF">2019-12-05T01:47:43Z</dcterms:modified>
</cp:coreProperties>
</file>