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8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8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62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80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33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65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80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6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40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63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7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CAFD-92A1-4E6B-9E00-57151F5F29C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CD54-CC3E-47E9-9EE4-EA4F537A9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41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n.wikipedia.org/wiki/Coupon_collector's_probl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82951"/>
            <a:ext cx="7772400" cy="1868966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Searching an Unsorted </a:t>
            </a:r>
            <a:r>
              <a:rPr lang="en-US" altLang="zh-CN" sz="4400" dirty="0"/>
              <a:t>A</a:t>
            </a:r>
            <a:r>
              <a:rPr lang="en-US" altLang="zh-CN" sz="4400" dirty="0" smtClean="0"/>
              <a:t>rray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3200" dirty="0" smtClean="0"/>
              <a:t>CLRS Exercise 5.2, Page 143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48840"/>
            <a:ext cx="6858000" cy="1655762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Xu Zhiming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23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85266"/>
                <a:ext cx="7886700" cy="483391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There exist exactly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’s,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(f)</a:t>
                </a:r>
              </a:p>
              <a:p>
                <a:pPr lvl="1"/>
                <a:r>
                  <a:rPr lang="en-US" altLang="zh-CN" dirty="0" smtClean="0"/>
                  <a:t>Suppose the number of total searched indexes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altLang="zh-CN" dirty="0" smtClean="0"/>
                  <a:t> is an indicator,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𝑒𝑥𝑎𝑚𝑖𝑛𝑒𝑑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CN" b="0" dirty="0" smtClean="0"/>
                  <a:t>. Then we </a:t>
                </a:r>
                <a:r>
                  <a:rPr lang="en-US" altLang="zh-CN" dirty="0" smtClean="0"/>
                  <a:t>know that</a:t>
                </a:r>
                <a:r>
                  <a:rPr lang="en-US" altLang="zh-CN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:r>
                  <a:rPr lang="en-US" altLang="zh-CN" dirty="0" smtClean="0"/>
                  <a:t>Then the average running time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altLang="zh-CN" b="0" dirty="0" smtClean="0"/>
              </a:p>
              <a:p>
                <a:pPr lvl="1"/>
                <a:r>
                  <a:rPr lang="en-US" altLang="zh-CN" dirty="0" smtClean="0"/>
                  <a:t>In worst case, the last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elements equal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. The running time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85266"/>
                <a:ext cx="7886700" cy="4833913"/>
              </a:xfrm>
              <a:blipFill>
                <a:blip r:embed="rId2"/>
                <a:stretch>
                  <a:fillRect l="-1391" t="-2018" b="-20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9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is no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(g)</a:t>
                </a:r>
              </a:p>
              <a:p>
                <a:pPr lvl="1"/>
                <a:r>
                  <a:rPr lang="en-US" altLang="zh-CN" dirty="0" smtClean="0"/>
                  <a:t>Obviously, the average and worst running times are both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 smtClean="0"/>
                  <a:t>, i.e., we need to check all elements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17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0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Algorithm: Scramble Search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Description in natural language</a:t>
                </a:r>
              </a:p>
              <a:p>
                <a:pPr lvl="1"/>
                <a:r>
                  <a:rPr lang="en-US" altLang="zh-CN" dirty="0" smtClean="0"/>
                  <a:t>Randomly permute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b="0" dirty="0" smtClean="0"/>
                  <a:t>, which yields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b="0" dirty="0" smtClean="0"/>
              </a:p>
              <a:p>
                <a:pPr lvl="1"/>
                <a:r>
                  <a:rPr lang="en-US" altLang="zh-CN" dirty="0" smtClean="0"/>
                  <a:t>Do Deterministic Search 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Pseudocode</a:t>
                </a: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75" y="3780656"/>
            <a:ext cx="4814923" cy="142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exist(s) exactly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’s,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(h)</a:t>
                </a:r>
              </a:p>
              <a:p>
                <a:pPr lvl="1"/>
                <a:r>
                  <a:rPr lang="en-US" altLang="zh-CN" dirty="0" smtClean="0"/>
                  <a:t>Alike what’s shown before, a permutation 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will not make a difference to the probability whether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visited or not</a:t>
                </a:r>
              </a:p>
              <a:p>
                <a:pPr lvl="1"/>
                <a:r>
                  <a:rPr lang="en-US" altLang="zh-CN" dirty="0" smtClean="0"/>
                  <a:t>Therefore, the average running time is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The worst-case running time is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For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=0,1</m:t>
                    </m:r>
                  </m:oMath>
                </a14:m>
                <a:r>
                  <a:rPr lang="en-US" altLang="zh-CN" dirty="0" smtClean="0"/>
                  <a:t>, the result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, respectively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b="-1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Which is the best of three?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Random search is hyper-linear, which is the worst</a:t>
                </a:r>
              </a:p>
              <a:p>
                <a:r>
                  <a:rPr lang="en-US" altLang="zh-CN" dirty="0" smtClean="0"/>
                  <a:t>Linear search and scramble search seemingly share the same time complexity. However, a permutation takes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 smtClean="0"/>
                  <a:t> time, which increases the constant hidden in big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For “bad” inputs, scramble search may provide better performance, since the permutation can transform “bad” into “not bad”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8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Thanks for listening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Q &amp; 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93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Description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Search an unsorted array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 smtClean="0"/>
                  <a:t> with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 smtClean="0"/>
                  <a:t> elements for a particular value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 smtClean="0"/>
                  <a:t>Or </a:t>
                </a:r>
              </a:p>
              <a:p>
                <a:pPr lvl="1"/>
                <a:r>
                  <a:rPr lang="en-US" altLang="zh-CN" dirty="0" smtClean="0"/>
                  <a:t>Input: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[1..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 smtClean="0"/>
                  <a:t> is an unsorted array,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is a value that may occur in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Output:</a:t>
                </a:r>
                <a:endParaRPr lang="en-US" altLang="zh-CN" dirty="0"/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𝑖𝑛𝑑𝑒𝑥</m:t>
                    </m:r>
                  </m:oMath>
                </a14:m>
                <a:r>
                  <a:rPr lang="en-US" altLang="zh-CN" dirty="0" smtClean="0"/>
                  <a:t>, 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𝑖𝑛𝑑𝑒𝑥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dirty="0" smtClean="0"/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𝑁𝑈𝐿𝐿</m:t>
                    </m:r>
                  </m:oMath>
                </a14:m>
                <a:r>
                  <a:rPr lang="en-US" altLang="zh-CN" dirty="0" smtClean="0"/>
                  <a:t>, otherwise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70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Algorithms: RANDOM-SEARCH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000" i="1" dirty="0" smtClean="0"/>
                  <a:t>    The textbook presents 3 algorithms, let’s proceed with the first one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Description in natural language</a:t>
                </a:r>
              </a:p>
              <a:p>
                <a:pPr lvl="1"/>
                <a:r>
                  <a:rPr lang="en-US" altLang="zh-CN" dirty="0" smtClean="0"/>
                  <a:t>Pick an index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 smtClean="0"/>
                  <a:t>, randomly</a:t>
                </a:r>
              </a:p>
              <a:p>
                <a:pPr lvl="1"/>
                <a:r>
                  <a:rPr lang="en-US" altLang="zh-CN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, then return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Or if we have checked all elements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 smtClean="0"/>
                  <a:t>, return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𝑁𝑈𝐿𝐿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Else, back to </a:t>
                </a:r>
                <a:r>
                  <a:rPr lang="en-US" altLang="zh-CN" i="1" dirty="0" smtClean="0"/>
                  <a:t>Line 1</a:t>
                </a: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prstClr val="black"/>
                </a:solidFill>
              </a:rPr>
              <a:t>Algorithms: </a:t>
            </a:r>
            <a:r>
              <a:rPr lang="en-US" altLang="zh-CN" sz="3600" dirty="0" smtClean="0">
                <a:solidFill>
                  <a:prstClr val="black"/>
                </a:solidFill>
              </a:rPr>
              <a:t>Random Search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76076"/>
            <a:ext cx="7886700" cy="4600887"/>
          </a:xfrm>
        </p:spPr>
        <p:txBody>
          <a:bodyPr/>
          <a:lstStyle/>
          <a:p>
            <a:r>
              <a:rPr lang="en-US" altLang="zh-CN" dirty="0" smtClean="0"/>
              <a:t>Pseudocode (a)</a:t>
            </a:r>
          </a:p>
          <a:p>
            <a:pPr lvl="1"/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43876"/>
            <a:ext cx="5543591" cy="40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exists exactly one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(b)</a:t>
                </a:r>
              </a:p>
              <a:p>
                <a:pPr lvl="1"/>
                <a:r>
                  <a:rPr lang="en-US" altLang="zh-CN" dirty="0" smtClean="0"/>
                  <a:t>Suppose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the time needed to find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. </a:t>
                </a:r>
              </a:p>
              <a:p>
                <a:pPr lvl="1"/>
                <a:r>
                  <a:rPr lang="en-US" altLang="zh-CN" dirty="0" smtClean="0"/>
                  <a:t>For each random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, the probability of finding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zh-CN" dirty="0" smtClean="0"/>
                  <a:t>.</a:t>
                </a:r>
              </a:p>
              <a:p>
                <a:pPr lvl="1"/>
                <a:r>
                  <a:rPr lang="en-US" altLang="zh-CN" dirty="0" smtClean="0"/>
                  <a:t>Therefore, this process is a Bernoulli trial</a:t>
                </a:r>
              </a:p>
              <a:p>
                <a:pPr marL="457200" lvl="1" indent="0" algn="just">
                  <a:buNone/>
                </a:pPr>
                <a:r>
                  <a:rPr lang="en-US" altLang="zh-CN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US" altLang="zh-CN" dirty="0" smtClean="0"/>
              </a:p>
              <a:p>
                <a:pPr marL="457200" lvl="1" indent="0" algn="just">
                  <a:buNone/>
                </a:pPr>
                <a:r>
                  <a:rPr lang="en-US" altLang="zh-CN" b="0" dirty="0" smtClean="0"/>
                  <a:t> </a:t>
                </a: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39" y="3664281"/>
            <a:ext cx="4981611" cy="216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exists exactly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’s,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(c)</a:t>
                </a:r>
              </a:p>
              <a:p>
                <a:pPr lvl="1"/>
                <a:r>
                  <a:rPr lang="en-US" altLang="zh-CN" dirty="0" smtClean="0"/>
                  <a:t>Alike what’s shown before,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 smtClean="0"/>
                  <a:t> is the time</a:t>
                </a:r>
              </a:p>
              <a:p>
                <a:pPr lvl="1"/>
                <a:r>
                  <a:rPr lang="en-US" altLang="zh-CN" dirty="0" smtClean="0"/>
                  <a:t>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For each random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>
                    <a:solidFill>
                      <a:prstClr val="black"/>
                    </a:solidFill>
                  </a:rPr>
                  <a:t>, the probability of finding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prstClr val="black"/>
                    </a:solidFill>
                  </a:rPr>
                  <a:t>.</a:t>
                </a:r>
              </a:p>
              <a:p>
                <a:pPr lvl="1"/>
                <a:r>
                  <a:rPr lang="en-US" altLang="zh-CN" dirty="0">
                    <a:solidFill>
                      <a:prstClr val="black"/>
                    </a:solidFill>
                  </a:rPr>
                  <a:t>T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his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process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is still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a Bernoulli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trial</a:t>
                </a:r>
              </a:p>
              <a:p>
                <a:pPr marL="457200" lvl="1" indent="0">
                  <a:buNone/>
                </a:pPr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8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3031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If there is no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(d)</a:t>
                </a:r>
              </a:p>
              <a:p>
                <a:pPr lvl="1"/>
                <a:r>
                  <a:rPr lang="en-US" altLang="zh-CN" dirty="0" smtClean="0"/>
                  <a:t>Suppose we have searched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distinct indexes</a:t>
                </a:r>
              </a:p>
              <a:p>
                <a:pPr lvl="1"/>
                <a:r>
                  <a:rPr lang="en-US" altLang="zh-CN" dirty="0" smtClean="0"/>
                  <a:t>The number of total searched indexes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:r>
                  <a:rPr lang="en-US" altLang="zh-CN" dirty="0" smtClean="0"/>
                  <a:t>From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:r>
                  <a:rPr lang="en-US" altLang="zh-CN" dirty="0" smtClean="0"/>
                  <a:t>Then probability of finding a new index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zh-CN" dirty="0" smtClean="0"/>
                  <a:t>, and the expectation of searching time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altLang="zh-CN" dirty="0" smtClean="0"/>
                  <a:t>. Therefore,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den>
                              </m:f>
                            </m:e>
                          </m:nary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:endParaRPr lang="en-US" altLang="zh-CN" sz="1800" i="1" dirty="0" smtClean="0"/>
              </a:p>
              <a:p>
                <a:pPr marL="457200" lvl="1" indent="0">
                  <a:buNone/>
                </a:pPr>
                <a:r>
                  <a:rPr lang="en-US" altLang="zh-CN" sz="1800" i="1" dirty="0" smtClean="0"/>
                  <a:t>To be more accurate, it should be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sty m:val="p"/>
                      </m:rPr>
                      <a:rPr lang="en-US" altLang="zh-CN" sz="18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800" i="1" dirty="0" smtClean="0"/>
                  <a:t>. </a:t>
                </a:r>
              </a:p>
              <a:p>
                <a:pPr marL="457200" lvl="1" indent="0">
                  <a:buNone/>
                </a:pPr>
                <a:r>
                  <a:rPr lang="en-US" altLang="zh-CN" sz="1800" i="1" dirty="0" smtClean="0"/>
                  <a:t>Refer to</a:t>
                </a:r>
                <a:r>
                  <a:rPr lang="en-US" altLang="zh-CN" sz="1800" i="1" dirty="0" smtClean="0"/>
                  <a:t> </a:t>
                </a:r>
                <a:r>
                  <a:rPr lang="en-US" altLang="zh-CN" sz="1800" i="1" dirty="0" smtClean="0">
                    <a:hlinkClick r:id="rId2"/>
                  </a:rPr>
                  <a:t>coupon collector’s </a:t>
                </a:r>
                <a:r>
                  <a:rPr lang="en-US" altLang="zh-CN" sz="1800" i="1" dirty="0" smtClean="0">
                    <a:hlinkClick r:id="rId2"/>
                  </a:rPr>
                  <a:t>problem</a:t>
                </a:r>
                <a:r>
                  <a:rPr lang="en-US" altLang="zh-CN" sz="1800" i="1" dirty="0" smtClean="0"/>
                  <a:t> for </a:t>
                </a:r>
                <a:r>
                  <a:rPr lang="en-US" altLang="zh-CN" sz="1800" i="1" smtClean="0"/>
                  <a:t>more exploration</a:t>
                </a:r>
                <a:endParaRPr lang="zh-CN" altLang="en-US" sz="1800" i="1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30315"/>
              </a:xfrm>
              <a:blipFill>
                <a:blip r:embed="rId3"/>
                <a:stretch>
                  <a:fillRect l="-1391" t="-2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8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Algorithm: Deterministic linear search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Description in natural language</a:t>
                </a:r>
              </a:p>
              <a:p>
                <a:pPr lvl="1"/>
                <a:r>
                  <a:rPr lang="en-US" altLang="zh-CN" dirty="0" smtClean="0"/>
                  <a:t>Search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in order, i.e.,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altLang="zh-CN" dirty="0" smtClean="0"/>
                  <a:t>, until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𝑖𝑛𝑑𝑒𝑥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, or</a:t>
                </a:r>
              </a:p>
              <a:p>
                <a:pPr lvl="2"/>
                <a:r>
                  <a:rPr lang="en-US" altLang="zh-CN" dirty="0" smtClean="0"/>
                  <a:t>End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Pseudocode</a:t>
                </a: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001294"/>
            <a:ext cx="4643471" cy="188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Analysis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There exists exactly one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 smtClean="0"/>
                  <a:t> (e)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may be at every position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 smtClean="0"/>
                  <a:t>, with equal probability. Suppose the search time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altLang="zh-CN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b="0" dirty="0" smtClean="0"/>
              </a:p>
              <a:p>
                <a:pPr marL="457200" lvl="1" indent="0">
                  <a:buNone/>
                </a:pPr>
                <a:r>
                  <a:rPr lang="en-US" altLang="zh-CN" dirty="0" smtClean="0"/>
                  <a:t>Then the average running time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In worst case, i.e.,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at the end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 smtClean="0"/>
                  <a:t>, the running time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9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247</Words>
  <Application>Microsoft Office PowerPoint</Application>
  <PresentationFormat>全屏显示(4:3)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等线 Light</vt:lpstr>
      <vt:lpstr>Arial</vt:lpstr>
      <vt:lpstr>Calibri</vt:lpstr>
      <vt:lpstr>Calibri Light</vt:lpstr>
      <vt:lpstr>Cambria Math</vt:lpstr>
      <vt:lpstr>Office 主题​​</vt:lpstr>
      <vt:lpstr>Searching an Unsorted Array  CLRS Exercise 5.2, Page 143</vt:lpstr>
      <vt:lpstr>Description</vt:lpstr>
      <vt:lpstr>Algorithms: RANDOM-SEARCH</vt:lpstr>
      <vt:lpstr>Algorithms: Random Search</vt:lpstr>
      <vt:lpstr>Analysis</vt:lpstr>
      <vt:lpstr>Analysis</vt:lpstr>
      <vt:lpstr>Analysis</vt:lpstr>
      <vt:lpstr>Algorithm: Deterministic linear search</vt:lpstr>
      <vt:lpstr>Analysis</vt:lpstr>
      <vt:lpstr>Analysis</vt:lpstr>
      <vt:lpstr>Analysis</vt:lpstr>
      <vt:lpstr>Algorithm: Scramble Search</vt:lpstr>
      <vt:lpstr>Analysis</vt:lpstr>
      <vt:lpstr>Which is the best of three?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查找无序数组  ——算法导论习题5.2</dc:title>
  <dc:creator>Bird Steven</dc:creator>
  <cp:lastModifiedBy>Bird Steven</cp:lastModifiedBy>
  <cp:revision>101</cp:revision>
  <dcterms:created xsi:type="dcterms:W3CDTF">2018-04-27T06:19:26Z</dcterms:created>
  <dcterms:modified xsi:type="dcterms:W3CDTF">2018-04-29T02:13:55Z</dcterms:modified>
</cp:coreProperties>
</file>