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4" r:id="rId9"/>
    <p:sldId id="265" r:id="rId10"/>
    <p:sldId id="266" r:id="rId11"/>
    <p:sldId id="269" r:id="rId12"/>
    <p:sldId id="262" r:id="rId13"/>
    <p:sldId id="263" r:id="rId14"/>
    <p:sldId id="275" r:id="rId15"/>
    <p:sldId id="267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B928A-476A-41D5-AC84-DEE14C15F8BA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24BDF-47F9-4F72-AAF9-24C75F0185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0285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我接着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24BDF-47F9-4F72-AAF9-24C75F0185E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74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24BDF-47F9-4F72-AAF9-24C75F0185E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491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这些结构是有意义的，同时他们也可以用</a:t>
            </a:r>
            <a:r>
              <a:rPr lang="en-US" altLang="zh-CN" dirty="0" err="1"/>
              <a:t>goto</a:t>
            </a:r>
            <a:r>
              <a:rPr lang="zh-CN" altLang="en-US" dirty="0"/>
              <a:t>语句实现。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24BDF-47F9-4F72-AAF9-24C75F0185E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43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24BDF-47F9-4F72-AAF9-24C75F0185E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150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在块结构的编程语言中，在外部块中命名的对象在内部块中是可使用的，除非它们被同名的对象所覆盖。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24BDF-47F9-4F72-AAF9-24C75F0185E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92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44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782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11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52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3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148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39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74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61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97B5FA-0921-464F-AAE1-844C04324D75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25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38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21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altLang="zh-CN" sz="49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rPr>
              <a:t>OT:</a:t>
            </a:r>
            <a:br>
              <a:rPr kumimoji="0" lang="en-US" altLang="zh-CN" sz="49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rPr>
            </a:br>
            <a:r>
              <a:rPr kumimoji="0" lang="en-US" altLang="zh-CN" sz="49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rPr>
              <a:t>Introduction Of</a:t>
            </a:r>
            <a:br>
              <a:rPr kumimoji="0" lang="en-US" altLang="zh-CN" sz="49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rPr>
            </a:br>
            <a:r>
              <a:rPr kumimoji="0" lang="en-US" altLang="zh-CN" sz="49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rPr>
              <a:t>Structured Programming</a:t>
            </a:r>
            <a:br>
              <a:rPr kumimoji="0" lang="en-US" altLang="zh-CN" sz="5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rPr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                                                                 ——</a:t>
            </a:r>
            <a:r>
              <a:rPr lang="zh-CN" altLang="en-US" dirty="0"/>
              <a:t>尹杰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FAF57B-7626-4839-8A86-4FCCC2A1F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证明</a:t>
            </a:r>
            <a:r>
              <a:rPr lang="en-US" altLang="zh-CN" dirty="0" err="1"/>
              <a:t>goto</a:t>
            </a:r>
            <a:r>
              <a:rPr lang="zh-CN" altLang="en-US" dirty="0"/>
              <a:t>语句是有害的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C2E303-2428-4DB4-877D-353F2A326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1.Goto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在静态的程序（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program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）与动态的过程（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process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）中增添了不必要的差异：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01168" lvl="1" indent="0">
              <a:buNone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空间上的后继与时间上的后继的差异。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01168" lvl="1" indent="0">
              <a:buNone/>
            </a:pP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01168" lvl="1" indent="0">
              <a:buNone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无法保证程序运行的正确性：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01168" lvl="1" indent="0">
              <a:buNone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“无法维护的意大利面条代码”。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01168" lvl="1" indent="0">
              <a:buNone/>
            </a:pP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01168" lvl="1" indent="0">
              <a:buNone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变量空间的混乱。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4630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5BC873-D814-46FC-AAEF-906483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3796786"/>
          </a:xfrm>
        </p:spPr>
        <p:txBody>
          <a:bodyPr/>
          <a:lstStyle/>
          <a:p>
            <a:r>
              <a:rPr lang="zh-CN" altLang="en-US" dirty="0"/>
              <a:t>一段运用了</a:t>
            </a:r>
            <a:r>
              <a:rPr lang="en-US" altLang="zh-CN" dirty="0" err="1"/>
              <a:t>goto</a:t>
            </a:r>
            <a:r>
              <a:rPr lang="zh-CN" altLang="en-US" dirty="0"/>
              <a:t>的程序（截取自</a:t>
            </a:r>
            <a:r>
              <a:rPr lang="en-US" altLang="zh-CN" dirty="0"/>
              <a:t>wiki</a:t>
            </a:r>
            <a:r>
              <a:rPr lang="zh-CN" altLang="en-US" dirty="0"/>
              <a:t>）作为例子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3D9620-C0FB-4C4E-B29B-FDBD0E591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3541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1739E0-6032-454F-B3F5-50165514D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222948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459A7C-047A-477C-A443-328BB3D71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83762"/>
            <a:ext cx="10058400" cy="5785331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C     LANGUAGE: ANSI STANDARD FORTRAN 66</a:t>
            </a:r>
          </a:p>
          <a:p>
            <a:r>
              <a:rPr lang="en-US" altLang="zh-CN" sz="1800" dirty="0"/>
              <a:t>C     INITIALIZE VALUES TO BE CALCULATED</a:t>
            </a:r>
          </a:p>
          <a:p>
            <a:r>
              <a:rPr lang="en-US" altLang="zh-CN" sz="1800" dirty="0"/>
              <a:t>      PAYSTX = .FALSE.</a:t>
            </a:r>
          </a:p>
          <a:p>
            <a:r>
              <a:rPr lang="en-US" altLang="zh-CN" sz="1800" dirty="0"/>
              <a:t>      PAYSST = .FALSE.</a:t>
            </a:r>
          </a:p>
          <a:p>
            <a:r>
              <a:rPr lang="en-US" altLang="zh-CN" sz="1800" dirty="0"/>
              <a:t>      TAX = 0.0</a:t>
            </a:r>
          </a:p>
          <a:p>
            <a:r>
              <a:rPr lang="en-US" altLang="zh-CN" sz="1800" dirty="0"/>
              <a:t>      SUPTAX = 0.0</a:t>
            </a:r>
          </a:p>
          <a:p>
            <a:r>
              <a:rPr lang="en-US" altLang="zh-CN" sz="1800" dirty="0"/>
              <a:t>C     SKIP TAX DEDUCTION IF EMPLOYEE EARNS LESS THAN TAX THRESHOLD</a:t>
            </a:r>
          </a:p>
          <a:p>
            <a:r>
              <a:rPr lang="en-US" altLang="zh-CN" sz="1800" dirty="0"/>
              <a:t>      IF (WAGES .LE. TAXTHR) GOTO 100</a:t>
            </a:r>
          </a:p>
          <a:p>
            <a:r>
              <a:rPr lang="en-US" altLang="zh-CN" sz="1800" dirty="0"/>
              <a:t>      PAYSTX = .TRUE.</a:t>
            </a:r>
          </a:p>
          <a:p>
            <a:r>
              <a:rPr lang="en-US" altLang="zh-CN" sz="1800" dirty="0"/>
              <a:t>      TAX = (WAGES - TAXTHR) * BASCRT</a:t>
            </a:r>
          </a:p>
          <a:p>
            <a:r>
              <a:rPr lang="en-US" altLang="zh-CN" sz="1800" dirty="0"/>
              <a:t>C     SKIP SUPERTAX DEDUCTION IF EMPLOYEE EARNS LESS THAN SUPERTAX THRESHOLD</a:t>
            </a:r>
          </a:p>
          <a:p>
            <a:r>
              <a:rPr lang="en-US" altLang="zh-CN" sz="1800" dirty="0"/>
              <a:t>      IF (WAGES .LE. SUPTHR) GOTO 100</a:t>
            </a:r>
          </a:p>
          <a:p>
            <a:r>
              <a:rPr lang="en-US" altLang="zh-CN" sz="1800" dirty="0"/>
              <a:t>      PAYSST = .TRUE.</a:t>
            </a:r>
          </a:p>
          <a:p>
            <a:r>
              <a:rPr lang="en-US" altLang="zh-CN" sz="1800" dirty="0"/>
              <a:t>      SUPTAX = (WAGES - SUPTHR) * SUPRAT</a:t>
            </a:r>
          </a:p>
          <a:p>
            <a:r>
              <a:rPr lang="en-US" altLang="zh-CN" sz="1800" dirty="0"/>
              <a:t>  100 TAXED = WAGES - TAX - SUPTAX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078904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893FE-801A-4C57-A1D7-53F1A7BAD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520FB7-55A2-4973-A292-091557C0D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7723"/>
            <a:ext cx="10058400" cy="6198376"/>
          </a:xfrm>
        </p:spPr>
        <p:txBody>
          <a:bodyPr>
            <a:normAutofit fontScale="55000" lnSpcReduction="20000"/>
          </a:bodyPr>
          <a:lstStyle/>
          <a:p>
            <a:r>
              <a:rPr lang="zh-CN" altLang="en-US" dirty="0"/>
              <a:t>可以被改写为：</a:t>
            </a:r>
            <a:endParaRPr lang="en-US" altLang="zh-CN" dirty="0"/>
          </a:p>
          <a:p>
            <a:r>
              <a:rPr lang="en-US" altLang="zh-CN" dirty="0"/>
              <a:t>if wages &gt; </a:t>
            </a:r>
            <a:r>
              <a:rPr lang="en-US" altLang="zh-CN" dirty="0" err="1"/>
              <a:t>tax_threshold</a:t>
            </a:r>
            <a:r>
              <a:rPr lang="en-US" altLang="zh-CN" dirty="0"/>
              <a:t> then</a:t>
            </a:r>
          </a:p>
          <a:p>
            <a:r>
              <a:rPr lang="en-US" altLang="zh-CN" dirty="0"/>
              <a:t>        begin</a:t>
            </a:r>
          </a:p>
          <a:p>
            <a:r>
              <a:rPr lang="en-US" altLang="zh-CN" dirty="0"/>
              <a:t>        </a:t>
            </a:r>
            <a:r>
              <a:rPr lang="en-US" altLang="zh-CN" dirty="0" err="1"/>
              <a:t>paystax</a:t>
            </a:r>
            <a:r>
              <a:rPr lang="en-US" altLang="zh-CN" dirty="0"/>
              <a:t> := true;</a:t>
            </a:r>
          </a:p>
          <a:p>
            <a:r>
              <a:rPr lang="en-US" altLang="zh-CN" dirty="0"/>
              <a:t>        tax := (wages - </a:t>
            </a:r>
            <a:r>
              <a:rPr lang="en-US" altLang="zh-CN" dirty="0" err="1"/>
              <a:t>tax_threshold</a:t>
            </a:r>
            <a:r>
              <a:rPr lang="en-US" altLang="zh-CN" dirty="0"/>
              <a:t>) * </a:t>
            </a:r>
            <a:r>
              <a:rPr lang="en-US" altLang="zh-CN" dirty="0" err="1"/>
              <a:t>tax_rate</a:t>
            </a:r>
            <a:endParaRPr lang="en-US" altLang="zh-CN" dirty="0"/>
          </a:p>
          <a:p>
            <a:r>
              <a:rPr lang="en-US" altLang="zh-CN" dirty="0"/>
              <a:t>if wages &gt; </a:t>
            </a:r>
            <a:r>
              <a:rPr lang="en-US" altLang="zh-CN" dirty="0" err="1"/>
              <a:t>supertax_threshold</a:t>
            </a:r>
            <a:r>
              <a:rPr lang="en-US" altLang="zh-CN" dirty="0"/>
              <a:t> then</a:t>
            </a:r>
          </a:p>
          <a:p>
            <a:r>
              <a:rPr lang="en-US" altLang="zh-CN" dirty="0"/>
              <a:t>            begin</a:t>
            </a:r>
          </a:p>
          <a:p>
            <a:r>
              <a:rPr lang="en-US" altLang="zh-CN" dirty="0"/>
              <a:t>            </a:t>
            </a:r>
            <a:r>
              <a:rPr lang="en-US" altLang="zh-CN" dirty="0" err="1"/>
              <a:t>pays_supertax</a:t>
            </a:r>
            <a:r>
              <a:rPr lang="en-US" altLang="zh-CN" dirty="0"/>
              <a:t> := true;</a:t>
            </a:r>
          </a:p>
          <a:p>
            <a:r>
              <a:rPr lang="en-US" altLang="zh-CN" dirty="0"/>
              <a:t>            supertax := (wages - </a:t>
            </a:r>
            <a:r>
              <a:rPr lang="en-US" altLang="zh-CN" dirty="0" err="1"/>
              <a:t>supertax_threshold</a:t>
            </a:r>
            <a:r>
              <a:rPr lang="en-US" altLang="zh-CN" dirty="0"/>
              <a:t>) * </a:t>
            </a:r>
            <a:r>
              <a:rPr lang="en-US" altLang="zh-CN" dirty="0" err="1"/>
              <a:t>supertax_rate</a:t>
            </a:r>
            <a:r>
              <a:rPr lang="en-US" altLang="zh-CN" dirty="0"/>
              <a:t>                                    </a:t>
            </a:r>
          </a:p>
          <a:p>
            <a:r>
              <a:rPr lang="en-US" altLang="zh-CN" dirty="0"/>
              <a:t>            end</a:t>
            </a:r>
          </a:p>
          <a:p>
            <a:r>
              <a:rPr lang="en-US" altLang="zh-CN" dirty="0"/>
              <a:t>        else begin</a:t>
            </a:r>
          </a:p>
          <a:p>
            <a:r>
              <a:rPr lang="en-US" altLang="zh-CN" dirty="0"/>
              <a:t>            </a:t>
            </a:r>
            <a:r>
              <a:rPr lang="en-US" altLang="zh-CN" dirty="0" err="1"/>
              <a:t>pays_supertax</a:t>
            </a:r>
            <a:r>
              <a:rPr lang="en-US" altLang="zh-CN" dirty="0"/>
              <a:t> := false;</a:t>
            </a:r>
          </a:p>
          <a:p>
            <a:r>
              <a:rPr lang="en-US" altLang="zh-CN" dirty="0"/>
              <a:t>            supertax := 0</a:t>
            </a:r>
          </a:p>
          <a:p>
            <a:r>
              <a:rPr lang="en-US" altLang="zh-CN" dirty="0"/>
              <a:t>            end</a:t>
            </a:r>
          </a:p>
          <a:p>
            <a:r>
              <a:rPr lang="en-US" altLang="zh-CN" dirty="0"/>
              <a:t>        end</a:t>
            </a:r>
          </a:p>
          <a:p>
            <a:r>
              <a:rPr lang="en-US" altLang="zh-CN" dirty="0"/>
              <a:t>    else begin</a:t>
            </a:r>
          </a:p>
          <a:p>
            <a:r>
              <a:rPr lang="en-US" altLang="zh-CN" dirty="0"/>
              <a:t>        </a:t>
            </a:r>
            <a:r>
              <a:rPr lang="en-US" altLang="zh-CN" dirty="0" err="1"/>
              <a:t>paystax</a:t>
            </a:r>
            <a:r>
              <a:rPr lang="en-US" altLang="zh-CN" dirty="0"/>
              <a:t> := false; </a:t>
            </a:r>
            <a:r>
              <a:rPr lang="en-US" altLang="zh-CN" dirty="0" err="1"/>
              <a:t>pays_supertax</a:t>
            </a:r>
            <a:r>
              <a:rPr lang="en-US" altLang="zh-CN" dirty="0"/>
              <a:t> := false;</a:t>
            </a:r>
          </a:p>
          <a:p>
            <a:r>
              <a:rPr lang="en-US" altLang="zh-CN" dirty="0"/>
              <a:t>        tax := 0; supertax := 0</a:t>
            </a:r>
          </a:p>
          <a:p>
            <a:r>
              <a:rPr lang="en-US" altLang="zh-CN" dirty="0"/>
              <a:t>        end;</a:t>
            </a:r>
          </a:p>
          <a:p>
            <a:r>
              <a:rPr lang="en-US" altLang="zh-CN" dirty="0"/>
              <a:t>    taxed := wages - tax - supertax;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6488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B6AE41-4358-4C7D-B209-35D0E5911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54A49B-DDE2-47A9-BA0C-2F95E29B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显然后者更为清晰易维护。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2364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081B4E-2442-4F94-9F0F-68230B204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证明</a:t>
            </a:r>
            <a:r>
              <a:rPr lang="en-US" altLang="zh-CN" dirty="0" err="1"/>
              <a:t>goto</a:t>
            </a:r>
            <a:r>
              <a:rPr lang="zh-CN" altLang="en-US" dirty="0"/>
              <a:t>语句是完全可以被取代的。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5CBC0D-57CD-4D04-9713-68FCA6B1F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0" lang="en-US" altLang="zh-CN" sz="3200" b="1" i="0" u="none" strike="noStrike" kern="1200" cap="none" spc="300" normalizeH="0" baseline="0" noProof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rPr>
              <a:t>Structure Programming Thoery</a:t>
            </a:r>
          </a:p>
          <a:p>
            <a:r>
              <a:rPr lang="zh-CN" altLang="en-US" dirty="0"/>
              <a:t>它指出，如果以三种特定方式</a:t>
            </a:r>
            <a:r>
              <a:rPr lang="en-US" altLang="zh-CN" dirty="0"/>
              <a:t>(</a:t>
            </a:r>
            <a:r>
              <a:rPr lang="zh-CN" altLang="en-US" dirty="0"/>
              <a:t>控制结构</a:t>
            </a:r>
            <a:r>
              <a:rPr lang="en-US" altLang="zh-CN" dirty="0"/>
              <a:t>)</a:t>
            </a:r>
            <a:r>
              <a:rPr lang="zh-CN" altLang="en-US" dirty="0"/>
              <a:t>组合子程序，一类控制流图</a:t>
            </a:r>
            <a:r>
              <a:rPr lang="en-US" altLang="zh-CN" dirty="0"/>
              <a:t>(</a:t>
            </a:r>
            <a:r>
              <a:rPr lang="zh-CN" altLang="en-US" dirty="0"/>
              <a:t>历史上称为流程图</a:t>
            </a:r>
            <a:r>
              <a:rPr lang="en-US" altLang="zh-CN" dirty="0"/>
              <a:t>)</a:t>
            </a:r>
            <a:r>
              <a:rPr lang="zh-CN" altLang="en-US" dirty="0"/>
              <a:t>可以计算任何可计算函数。</a:t>
            </a:r>
          </a:p>
          <a:p>
            <a:r>
              <a:rPr lang="en-US" altLang="zh-CN" dirty="0"/>
              <a:t>1.</a:t>
            </a:r>
            <a:r>
              <a:rPr lang="zh-CN" altLang="en-US" dirty="0"/>
              <a:t>执行一个子程序，然后执行另一个子程序</a:t>
            </a:r>
            <a:r>
              <a:rPr lang="en-US" altLang="zh-CN" dirty="0"/>
              <a:t>(</a:t>
            </a:r>
            <a:r>
              <a:rPr lang="zh-CN" altLang="en-US" dirty="0"/>
              <a:t>序列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根据布尔表达式</a:t>
            </a:r>
            <a:r>
              <a:rPr lang="en-US" altLang="zh-CN" dirty="0"/>
              <a:t>(</a:t>
            </a:r>
            <a:r>
              <a:rPr lang="zh-CN" altLang="en-US" dirty="0"/>
              <a:t>选择</a:t>
            </a:r>
            <a:r>
              <a:rPr lang="en-US" altLang="zh-CN" dirty="0"/>
              <a:t>)</a:t>
            </a:r>
            <a:r>
              <a:rPr lang="zh-CN" altLang="en-US" dirty="0"/>
              <a:t>的值执行两个子程序中的一个。</a:t>
            </a:r>
          </a:p>
          <a:p>
            <a:r>
              <a:rPr lang="en-US" altLang="zh-CN" dirty="0"/>
              <a:t>3.</a:t>
            </a:r>
            <a:r>
              <a:rPr lang="zh-CN" altLang="en-US" dirty="0"/>
              <a:t>只要布尔表达式为真，就重复执行子程序</a:t>
            </a:r>
            <a:r>
              <a:rPr lang="en-US" altLang="zh-CN" dirty="0"/>
              <a:t>(</a:t>
            </a:r>
            <a:r>
              <a:rPr lang="zh-CN" altLang="en-US" dirty="0"/>
              <a:t>迭代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“</a:t>
            </a:r>
            <a:r>
              <a:rPr lang="en-US" altLang="zh-CN" dirty="0" err="1"/>
              <a:t>goto</a:t>
            </a:r>
            <a:r>
              <a:rPr lang="en-US" altLang="zh-CN" dirty="0"/>
              <a:t>”</a:t>
            </a:r>
            <a:r>
              <a:rPr lang="zh-CN" altLang="en-US" dirty="0"/>
              <a:t>在这个理论中完全是可以被取代的。</a:t>
            </a:r>
          </a:p>
        </p:txBody>
      </p:sp>
    </p:spTree>
    <p:extLst>
      <p:ext uri="{BB962C8B-B14F-4D97-AF65-F5344CB8AC3E}">
        <p14:creationId xmlns:p14="http://schemas.microsoft.com/office/powerpoint/2010/main" val="3457660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033BF4-9F9A-43CB-A2C3-4A5B8486C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结构化程序的成就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15AAB0-F372-4D66-BFA7-EA87CE040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世纪末，几乎所有的计算机科学家都相信，学习和应用结构化编程的概念是有用的。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最初缺乏编程结构的高级编程语言，如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FORTRAN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COBOL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BASIC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，现在有了它们。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2361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8182A4-724F-4549-AEEE-D8E82C89D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B41D27-4756-4277-B559-38561C5B4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但是，对结构化编程利弊，尤其是关于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goto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的争论也在继续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7826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B6F8CB-3E7E-4A4B-9708-595B0238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C471A8-0F32-471E-9AE0-ACCAE7DA7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Donald Knuth “Structured Programming with </a:t>
            </a:r>
            <a:r>
              <a:rPr lang="en-US" altLang="zh-CN" dirty="0" err="1"/>
              <a:t>Goto</a:t>
            </a:r>
            <a:r>
              <a:rPr lang="en-US" altLang="zh-CN" dirty="0"/>
              <a:t> Statements”</a:t>
            </a:r>
          </a:p>
          <a:p>
            <a:r>
              <a:rPr lang="zh-CN" altLang="en-US" dirty="0"/>
              <a:t>他举了一些例子，他认为直接跳转可以在不牺牲可证明性的前提下，获得更清晰、更高效的代码。</a:t>
            </a:r>
            <a:r>
              <a:rPr lang="en-US" altLang="zh-CN" dirty="0"/>
              <a:t>Knuth</a:t>
            </a:r>
            <a:r>
              <a:rPr lang="zh-CN" altLang="en-US" dirty="0"/>
              <a:t>提出了一个更宽松的结构约束</a:t>
            </a:r>
            <a:r>
              <a:rPr lang="en-US" altLang="zh-CN" dirty="0"/>
              <a:t>:</a:t>
            </a:r>
            <a:r>
              <a:rPr lang="zh-CN" altLang="en-US" dirty="0"/>
              <a:t>应该可以画出一个程序流程图，所有向前的分支在左边，所有向后的分支在右边，没有交叉的分支。</a:t>
            </a:r>
          </a:p>
        </p:txBody>
      </p:sp>
    </p:spTree>
    <p:extLst>
      <p:ext uri="{BB962C8B-B14F-4D97-AF65-F5344CB8AC3E}">
        <p14:creationId xmlns:p14="http://schemas.microsoft.com/office/powerpoint/2010/main" val="3371652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80C6C6-A94A-43C6-BD4B-394BBF0E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结构化编程的变种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D3C99E-54D2-47E6-8B58-11EF9D8D2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 Early exit</a:t>
            </a:r>
          </a:p>
          <a:p>
            <a:endParaRPr lang="en-US" altLang="zh-CN" dirty="0"/>
          </a:p>
          <a:p>
            <a:r>
              <a:rPr lang="en-US" altLang="zh-CN" dirty="0"/>
              <a:t>2. Exception handling</a:t>
            </a:r>
          </a:p>
          <a:p>
            <a:endParaRPr lang="en-US" altLang="zh-CN" dirty="0"/>
          </a:p>
          <a:p>
            <a:r>
              <a:rPr lang="en-US" altLang="zh-CN" dirty="0"/>
              <a:t>3. Multiple entry</a:t>
            </a:r>
          </a:p>
          <a:p>
            <a:endParaRPr lang="en-US" altLang="zh-CN" dirty="0"/>
          </a:p>
          <a:p>
            <a:r>
              <a:rPr lang="en-US" altLang="zh-CN" dirty="0"/>
              <a:t>4. State machines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356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7DD5B3-1091-40E6-98F4-BA832CFA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What is structured programming?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037D9E-C8EB-4469-B97B-CC9937783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989" y="173822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zh-CN" altLang="zh-CN" sz="2800" kern="100" dirty="0">
                <a:solidFill>
                  <a:srgbClr val="333333"/>
                </a:solidFill>
                <a:effectLst/>
                <a:latin typeface="+mn-ea"/>
                <a:cs typeface="黑体" panose="02010609060101010101" pitchFamily="49" charset="-122"/>
              </a:rPr>
              <a:t>一种编程范式</a:t>
            </a:r>
            <a:endParaRPr lang="en-US" altLang="zh-CN" sz="2800" kern="100" dirty="0">
              <a:solidFill>
                <a:srgbClr val="333333"/>
              </a:solidFill>
              <a:effectLst/>
              <a:latin typeface="+mn-ea"/>
              <a:cs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kern="100" dirty="0">
              <a:solidFill>
                <a:srgbClr val="333333"/>
              </a:solidFill>
              <a:latin typeface="+mn-ea"/>
              <a:cs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pitchFamily="49" charset="-122"/>
              </a:rPr>
              <a:t>广泛使用</a:t>
            </a:r>
            <a:r>
              <a:rPr lang="en-US" altLang="zh-CN" sz="2800" dirty="0">
                <a:solidFill>
                  <a:srgbClr val="202122"/>
                </a:solidFill>
                <a:latin typeface="Arial" panose="020B0604020202020204" pitchFamily="34" charset="0"/>
              </a:rPr>
              <a:t>structured control flow constructs 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pitchFamily="49" charset="-122"/>
              </a:rPr>
              <a:t>，如选择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pitchFamily="49" charset="-122"/>
              </a:rPr>
              <a:t>(selection)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pitchFamily="49" charset="-122"/>
              </a:rPr>
              <a:t>和重复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pitchFamily="49" charset="-122"/>
              </a:rPr>
              <a:t>(repetition)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pitchFamily="49" charset="-122"/>
              </a:rPr>
              <a:t>、块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pitchFamily="49" charset="-122"/>
              </a:rPr>
              <a:t>(block)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pitchFamily="49" charset="-122"/>
              </a:rPr>
              <a:t>和子例程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pitchFamily="49" charset="-122"/>
              </a:rPr>
              <a:t>(subroutine)</a:t>
            </a:r>
          </a:p>
          <a:p>
            <a:pPr>
              <a:buFont typeface="Arial" panose="020B0604020202020204" pitchFamily="34" charset="0"/>
              <a:buChar char="•"/>
            </a:pPr>
            <a:endParaRPr kumimoji="0" lang="en-US" altLang="zh-CN" sz="2800" b="0" i="0" u="none" strike="noStrike" kern="1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pitchFamily="49" charset="-122"/>
              </a:rPr>
              <a:t>提高计算机程序的清晰度、质量并减少开发时间</a:t>
            </a:r>
            <a:endParaRPr kumimoji="0" lang="en-US" altLang="zh-CN" sz="2800" b="0" i="0" u="none" strike="noStrike" kern="1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黑体" panose="02010609060101010101" pitchFamily="49" charset="-122"/>
            </a:endParaRPr>
          </a:p>
          <a:p>
            <a:endParaRPr lang="zh-CN" altLang="zh-CN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endParaRPr lang="en-US" altLang="zh-CN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0261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29669-E10D-4906-B4D8-840F0D09C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ECFF4A63-BABD-41F6-8BE6-BA5D58985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8483" y="3376000"/>
            <a:ext cx="8675360" cy="963251"/>
          </a:xfrm>
        </p:spPr>
      </p:pic>
    </p:spTree>
    <p:extLst>
      <p:ext uri="{BB962C8B-B14F-4D97-AF65-F5344CB8AC3E}">
        <p14:creationId xmlns:p14="http://schemas.microsoft.com/office/powerpoint/2010/main" val="50336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FBDDA0-72E4-4C63-A4AE-AEC60DDB0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606" y="93811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4300" b="0" i="0" dirty="0">
                <a:solidFill>
                  <a:srgbClr val="20212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structured control flow constructs</a:t>
            </a:r>
          </a:p>
          <a:p>
            <a:pPr algn="l"/>
            <a:endParaRPr lang="en-US" altLang="zh-CN" sz="4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n-US" altLang="zh-CN" sz="3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Control structures</a:t>
            </a:r>
          </a:p>
          <a:p>
            <a:pPr lvl="1"/>
            <a:endParaRPr lang="en-US" altLang="zh-CN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altLang="zh-CN" sz="3000" b="1" dirty="0">
                <a:solidFill>
                  <a:srgbClr val="000000"/>
                </a:solidFill>
                <a:latin typeface="Arial" panose="020B0604020202020204" pitchFamily="34" charset="0"/>
              </a:rPr>
              <a:t>Subroutine</a:t>
            </a:r>
          </a:p>
          <a:p>
            <a:pPr lvl="1"/>
            <a:endParaRPr lang="en-US" altLang="zh-CN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altLang="zh-CN" sz="3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Block</a:t>
            </a:r>
          </a:p>
          <a:p>
            <a:pPr lvl="1"/>
            <a:endParaRPr lang="en-US" altLang="zh-CN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		</a:t>
            </a:r>
            <a:endParaRPr lang="en-US" altLang="zh-CN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472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C03C81-76F2-4086-9C3E-131A88329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84048" marR="0" lvl="1" indent="-182880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Control structures</a:t>
            </a:r>
            <a:b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B8DAF7-B113-44B6-AB65-AD220EEA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45734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Sequence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顺序结构）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                                    Selection(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选择结构）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2A0502B-CFD9-48DB-BC78-A810C26F4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209" y="2527048"/>
            <a:ext cx="2103302" cy="285317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C233FE1-EB57-4321-8CB4-07CADDD2EE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6073" y="2795295"/>
            <a:ext cx="3737172" cy="25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1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497E50-A7E8-446F-BB49-2020A4C88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45B39-F6DC-42A7-91E2-CD870C5E9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Iteration(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循环结构）</a:t>
            </a:r>
            <a:r>
              <a:rPr lang="zh-CN" altLang="en-US" dirty="0"/>
              <a:t>                                  </a:t>
            </a:r>
            <a:r>
              <a:rPr lang="en-US" altLang="zh-CN" dirty="0"/>
              <a:t>Recursion(</a:t>
            </a:r>
            <a:r>
              <a:rPr lang="zh-CN" altLang="en-US" dirty="0"/>
              <a:t>递归结构）                                            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3C28D95-427A-49DC-87F5-232A66CE5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047" y="2766914"/>
            <a:ext cx="2280102" cy="25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735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CFB167-98E8-45F2-A289-698AF8B6E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Subroutine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CAE035-26FE-4797-9087-9124AD86F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子程序可以被称为例程、子程序、函数、方法或过程。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程序中被频繁调用的一组指令的封装。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一个强大的编程工具，通过结构化编程方法通常会大大降低开发和维护大型程序的成本，同时提高其质量和可靠性。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子程序通常被收集到库中，是共享和交易软件的重要机制。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2099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81F56D-AC32-4505-B324-19359EACD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Block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8240E8-8244-4579-B67F-04DADB3C5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块是由源代码组在一起形成的结构。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块有两个功能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对语句进行分组，以便它们可以被视为一个语句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以及定义名称的作用域，以将它们与其他地方使用的相同名称区分开来。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294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038B61-60E2-4112-B549-E3822335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Why it worked?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05A11B-6856-4706-B18D-A78ADF8D3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38754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为什么这个理论能起到“提高计算机程序的清晰度、质量并减少开发时间”的作用呢？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对比：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Structured programing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与旧的所谓“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unstructured programing”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有什么区别？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201168" lvl="1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The differences lies </a:t>
            </a:r>
          </a:p>
          <a:p>
            <a:pPr marL="0" indent="0">
              <a:buNone/>
            </a:pPr>
            <a:r>
              <a:rPr lang="zh-CN" altLang="en-US" dirty="0"/>
              <a:t>“</a:t>
            </a:r>
            <a:r>
              <a:rPr lang="en-US" altLang="zh-CN" dirty="0"/>
              <a:t>in particular with the use of unstructured control flow using </a:t>
            </a:r>
            <a:r>
              <a:rPr lang="en-US" altLang="zh-CN" dirty="0" err="1"/>
              <a:t>goto</a:t>
            </a:r>
            <a:r>
              <a:rPr lang="en-US" altLang="zh-CN" dirty="0"/>
              <a:t> statements or equivalent.</a:t>
            </a:r>
            <a:r>
              <a:rPr lang="zh-CN" altLang="en-US" dirty="0"/>
              <a:t>”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(WIKI “ unstructured programing ” page)</a:t>
            </a:r>
          </a:p>
          <a:p>
            <a:pPr marL="0" indent="0">
              <a:buNone/>
            </a:pPr>
            <a:r>
              <a:rPr lang="zh-CN" altLang="en-US" dirty="0"/>
              <a:t>                                              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区别在于</a:t>
            </a:r>
            <a:r>
              <a:rPr lang="zh-CN" altLang="en-US" dirty="0"/>
              <a:t>“</a:t>
            </a:r>
            <a:r>
              <a:rPr lang="en-US" altLang="zh-CN" sz="4800" dirty="0">
                <a:latin typeface="Arial" panose="020B0604020202020204" pitchFamily="34" charset="0"/>
                <a:cs typeface="Arial" panose="020B0604020202020204" pitchFamily="34" charset="0"/>
              </a:rPr>
              <a:t>GOTO</a:t>
            </a:r>
            <a:r>
              <a:rPr lang="en-US" altLang="zh-CN" dirty="0"/>
              <a:t>”</a:t>
            </a:r>
          </a:p>
          <a:p>
            <a:pPr marL="0" indent="0">
              <a:buNone/>
            </a:pPr>
            <a:r>
              <a:rPr lang="en-US" altLang="zh-CN" dirty="0"/>
              <a:t>	        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作用的关键点在于尽量避免使用“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GOTO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74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6738AE-EC25-46C6-9ACA-4FED60CE3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B8DF0B-2E3A-4D8E-93BB-01266F492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假如我们现在回到</a:t>
            </a:r>
            <a:r>
              <a:rPr lang="en-US" altLang="zh-CN" dirty="0"/>
              <a:t>1960</a:t>
            </a:r>
            <a:r>
              <a:rPr lang="zh-CN" altLang="en-US" dirty="0"/>
              <a:t>年代</a:t>
            </a:r>
            <a:r>
              <a:rPr lang="en-US" altLang="zh-CN" dirty="0"/>
              <a:t>,</a:t>
            </a:r>
          </a:p>
          <a:p>
            <a:r>
              <a:rPr lang="zh-CN" altLang="en-US" dirty="0"/>
              <a:t>想要呼吁计算机科学家放弃使用</a:t>
            </a:r>
            <a:r>
              <a:rPr lang="en-US" altLang="zh-CN" dirty="0" err="1"/>
              <a:t>goto</a:t>
            </a:r>
            <a:r>
              <a:rPr lang="zh-CN" altLang="en-US" dirty="0"/>
              <a:t>语句，</a:t>
            </a:r>
            <a:endParaRPr lang="en-US" altLang="zh-CN" dirty="0"/>
          </a:p>
          <a:p>
            <a:r>
              <a:rPr lang="en-US" altLang="zh-CN" dirty="0"/>
              <a:t>What should we do?</a:t>
            </a:r>
          </a:p>
          <a:p>
            <a:r>
              <a:rPr lang="en-US" altLang="zh-CN" dirty="0"/>
              <a:t>1.</a:t>
            </a:r>
            <a:r>
              <a:rPr lang="zh-CN" altLang="en-US" dirty="0"/>
              <a:t>证明</a:t>
            </a:r>
            <a:r>
              <a:rPr lang="en-US" altLang="zh-CN" dirty="0" err="1"/>
              <a:t>goto</a:t>
            </a:r>
            <a:r>
              <a:rPr lang="zh-CN" altLang="en-US" dirty="0"/>
              <a:t>语句是有害的。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证明结构化编程可以完全取代</a:t>
            </a:r>
            <a:r>
              <a:rPr lang="en-US" altLang="zh-CN" dirty="0" err="1"/>
              <a:t>goto</a:t>
            </a:r>
            <a:r>
              <a:rPr lang="zh-CN" altLang="en-US" dirty="0"/>
              <a:t>语句。</a:t>
            </a:r>
          </a:p>
        </p:txBody>
      </p:sp>
    </p:spTree>
    <p:extLst>
      <p:ext uri="{BB962C8B-B14F-4D97-AF65-F5344CB8AC3E}">
        <p14:creationId xmlns:p14="http://schemas.microsoft.com/office/powerpoint/2010/main" val="189912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312</TotalTime>
  <Words>982</Words>
  <Application>Microsoft Office PowerPoint</Application>
  <PresentationFormat>宽屏</PresentationFormat>
  <Paragraphs>125</Paragraphs>
  <Slides>20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等线</vt:lpstr>
      <vt:lpstr>宋体</vt:lpstr>
      <vt:lpstr>微软雅黑</vt:lpstr>
      <vt:lpstr>Arial</vt:lpstr>
      <vt:lpstr>Calibri</vt:lpstr>
      <vt:lpstr>Calibri Light</vt:lpstr>
      <vt:lpstr>Wingdings</vt:lpstr>
      <vt:lpstr>回顾</vt:lpstr>
      <vt:lpstr>OT: Introduction Of Structured Programming </vt:lpstr>
      <vt:lpstr>What is structured programming?</vt:lpstr>
      <vt:lpstr>PowerPoint 演示文稿</vt:lpstr>
      <vt:lpstr>Control structures </vt:lpstr>
      <vt:lpstr>PowerPoint 演示文稿</vt:lpstr>
      <vt:lpstr>Subroutine</vt:lpstr>
      <vt:lpstr>Block</vt:lpstr>
      <vt:lpstr>Why it worked?</vt:lpstr>
      <vt:lpstr>PowerPoint 演示文稿</vt:lpstr>
      <vt:lpstr>证明goto语句是有害的</vt:lpstr>
      <vt:lpstr>一段运用了goto的程序（截取自wiki）作为例子</vt:lpstr>
      <vt:lpstr>PowerPoint 演示文稿</vt:lpstr>
      <vt:lpstr>PowerPoint 演示文稿</vt:lpstr>
      <vt:lpstr>PowerPoint 演示文稿</vt:lpstr>
      <vt:lpstr>证明goto语句是完全可以被取代的。</vt:lpstr>
      <vt:lpstr>结构化程序的成就</vt:lpstr>
      <vt:lpstr>PowerPoint 演示文稿</vt:lpstr>
      <vt:lpstr>PowerPoint 演示文稿</vt:lpstr>
      <vt:lpstr>结构化编程的变种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OT: Introduction Of Structured Programming </dc:title>
  <dc:creator>尹杰</dc:creator>
  <cp:lastModifiedBy>尹 杰</cp:lastModifiedBy>
  <cp:revision>36</cp:revision>
  <dcterms:created xsi:type="dcterms:W3CDTF">2021-10-31T05:25:00Z</dcterms:created>
  <dcterms:modified xsi:type="dcterms:W3CDTF">2021-10-31T12:13:53Z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97D7054415B5440293FF7E3C6E9D0E1D</vt:lpwstr>
  </property>
  <property fmtid="{D5CDD505-2E9C-101B-9397-08002B2CF9AE}" pid="3" name="KSOProductBuildVer">
    <vt:lpwstr>2052-11.1.0.10938</vt:lpwstr>
  </property>
</Properties>
</file>