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92" r:id="rId4"/>
    <p:sldId id="294" r:id="rId5"/>
    <p:sldId id="307" r:id="rId6"/>
    <p:sldId id="304" r:id="rId7"/>
    <p:sldId id="305" r:id="rId8"/>
    <p:sldId id="306" r:id="rId9"/>
    <p:sldId id="303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45" r:id="rId18"/>
    <p:sldId id="317" r:id="rId19"/>
    <p:sldId id="316" r:id="rId20"/>
    <p:sldId id="349" r:id="rId21"/>
    <p:sldId id="326" r:id="rId22"/>
    <p:sldId id="350" r:id="rId23"/>
    <p:sldId id="320" r:id="rId24"/>
    <p:sldId id="325" r:id="rId25"/>
    <p:sldId id="327" r:id="rId26"/>
    <p:sldId id="346" r:id="rId27"/>
    <p:sldId id="321" r:id="rId28"/>
    <p:sldId id="328" r:id="rId29"/>
    <p:sldId id="329" r:id="rId30"/>
    <p:sldId id="330" r:id="rId31"/>
    <p:sldId id="331" r:id="rId32"/>
    <p:sldId id="337" r:id="rId33"/>
    <p:sldId id="332" r:id="rId34"/>
    <p:sldId id="333" r:id="rId35"/>
    <p:sldId id="334" r:id="rId36"/>
    <p:sldId id="339" r:id="rId37"/>
    <p:sldId id="335" r:id="rId38"/>
    <p:sldId id="347" r:id="rId39"/>
    <p:sldId id="336" r:id="rId40"/>
    <p:sldId id="340" r:id="rId41"/>
    <p:sldId id="343" r:id="rId42"/>
    <p:sldId id="344" r:id="rId43"/>
    <p:sldId id="265" r:id="rId4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FF"/>
    <a:srgbClr val="E3BA8C"/>
    <a:srgbClr val="0033CC"/>
    <a:srgbClr val="000099"/>
    <a:srgbClr val="F5B87F"/>
    <a:srgbClr val="CC0000"/>
    <a:srgbClr val="CC6600"/>
    <a:srgbClr val="F64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1" autoAdjust="0"/>
    <p:restoredTop sz="93577" autoAdjust="0"/>
  </p:normalViewPr>
  <p:slideViewPr>
    <p:cSldViewPr>
      <p:cViewPr varScale="1">
        <p:scale>
          <a:sx n="88" d="100"/>
          <a:sy n="88" d="100"/>
        </p:scale>
        <p:origin x="662" y="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44FB-FFFF-4F09-91CE-F07B286E03A5}" type="datetimeFigureOut">
              <a:rPr lang="zh-CN" altLang="en-US" smtClean="0"/>
              <a:pPr/>
              <a:t>2020/3/15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BF095-1F4D-4760-BE19-47F2B4F206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 1 Notation</a:t>
            </a:r>
          </a:p>
          <a:p>
            <a:r>
              <a:rPr lang="en-US" altLang="zh-CN" dirty="0"/>
              <a:t>1.a1+…+an</a:t>
            </a:r>
          </a:p>
          <a:p>
            <a:r>
              <a:rPr lang="en-US" altLang="zh-CN" dirty="0"/>
              <a:t>2.</a:t>
            </a:r>
            <a:r>
              <a:rPr lang="en-US" altLang="zh-CN" dirty="0">
                <a:latin typeface="宋体" panose="02010600030101010101" pitchFamily="2" charset="-122"/>
                <a:ea typeface="+mn-ea"/>
              </a:rPr>
              <a:t>∑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3.Iverson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Part 2 Calculation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1.Sums and recurrences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Hanoi , general case, quick-sort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2.Manipulation of Sums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arithmetic progression, geometric progression, </a:t>
            </a:r>
            <a:r>
              <a:rPr lang="en-US" altLang="zh-CN" dirty="0" err="1">
                <a:latin typeface="宋体" panose="02010600030101010101" pitchFamily="2" charset="-122"/>
                <a:ea typeface="+mn-ea"/>
              </a:rPr>
              <a:t>deriviation</a:t>
            </a:r>
            <a:endParaRPr lang="en-US" altLang="zh-CN" dirty="0">
              <a:latin typeface="宋体" panose="02010600030101010101" pitchFamily="2" charset="-122"/>
              <a:ea typeface="+mn-ea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3.Multiple sums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notation &amp; law  communicative law , matrix, example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4.Sums and integrals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example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BF095-1F4D-4760-BE19-47F2B4F206B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9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BF095-1F4D-4760-BE19-47F2B4F206B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100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Part 2 Calculation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1.Sums and recurrences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Hanoi , general case, quick-sort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2.Manipulation of Sums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arithmetic progression, geometric progression, </a:t>
            </a:r>
            <a:r>
              <a:rPr lang="en-US" altLang="zh-CN" dirty="0" err="1">
                <a:latin typeface="宋体" panose="02010600030101010101" pitchFamily="2" charset="-122"/>
                <a:ea typeface="+mn-ea"/>
              </a:rPr>
              <a:t>deriviation</a:t>
            </a:r>
            <a:endParaRPr lang="en-US" altLang="zh-CN" dirty="0">
              <a:latin typeface="宋体" panose="02010600030101010101" pitchFamily="2" charset="-122"/>
              <a:ea typeface="+mn-ea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3.Multiple sums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notation &amp; law  communicative law , matrix, example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4.Sums and integrals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example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BF095-1F4D-4760-BE19-47F2B4F206B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81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BF095-1F4D-4760-BE19-47F2B4F206B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06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BF095-1F4D-4760-BE19-47F2B4F206B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8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Part 2 Calculation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1.Sums and recurrences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Hanoi , general case, quick-sort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2.Manipulation of Sums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arithmetic progression, geometric progression, </a:t>
            </a:r>
            <a:r>
              <a:rPr lang="en-US" altLang="zh-CN" dirty="0" err="1">
                <a:latin typeface="宋体" panose="02010600030101010101" pitchFamily="2" charset="-122"/>
                <a:ea typeface="+mn-ea"/>
              </a:rPr>
              <a:t>deriviation</a:t>
            </a:r>
            <a:endParaRPr lang="en-US" altLang="zh-CN" dirty="0">
              <a:latin typeface="宋体" panose="02010600030101010101" pitchFamily="2" charset="-122"/>
              <a:ea typeface="+mn-ea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3.Multiple sums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notation &amp; law  communicative law , matrix, example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4.Sums and integrals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example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BF095-1F4D-4760-BE19-47F2B4F206B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279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Part 2 Calculation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1.Sums and recurrences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Hanoi , general case, quick-sort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2.Manipulation of Sums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arithmetic progression, geometric progression, </a:t>
            </a:r>
            <a:r>
              <a:rPr lang="en-US" altLang="zh-CN" dirty="0" err="1">
                <a:latin typeface="宋体" panose="02010600030101010101" pitchFamily="2" charset="-122"/>
                <a:ea typeface="+mn-ea"/>
              </a:rPr>
              <a:t>deriviation</a:t>
            </a:r>
            <a:endParaRPr lang="en-US" altLang="zh-CN" dirty="0">
              <a:latin typeface="宋体" panose="02010600030101010101" pitchFamily="2" charset="-122"/>
              <a:ea typeface="+mn-ea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3.Multiple sums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notation &amp; law  communicative law , matrix, example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4.Sums and integrals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example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BF095-1F4D-4760-BE19-47F2B4F206B2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763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BF095-1F4D-4760-BE19-47F2B4F206B2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937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Part 2 Calculation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1.Sums and recurrences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Hanoi , general case, quick-sort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2.Manipulation of Sums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arithmetic progression, geometric progression, </a:t>
            </a:r>
            <a:r>
              <a:rPr lang="en-US" altLang="zh-CN" dirty="0" err="1">
                <a:latin typeface="宋体" panose="02010600030101010101" pitchFamily="2" charset="-122"/>
                <a:ea typeface="+mn-ea"/>
              </a:rPr>
              <a:t>deriviation</a:t>
            </a:r>
            <a:endParaRPr lang="en-US" altLang="zh-CN" dirty="0">
              <a:latin typeface="宋体" panose="02010600030101010101" pitchFamily="2" charset="-122"/>
              <a:ea typeface="+mn-ea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3.Multiple sums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notation &amp; law  communicative law , matrix, example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4.Sums and integrals</a:t>
            </a:r>
          </a:p>
          <a:p>
            <a:r>
              <a:rPr lang="en-US" altLang="zh-CN" dirty="0">
                <a:latin typeface="宋体" panose="02010600030101010101" pitchFamily="2" charset="-122"/>
                <a:ea typeface="+mn-ea"/>
              </a:rPr>
              <a:t>   example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BF095-1F4D-4760-BE19-47F2B4F206B2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83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30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86.pn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38323" y="-956642"/>
            <a:ext cx="313655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1300" b="1" dirty="0">
                <a:gradFill flip="none" rotWithShape="1">
                  <a:gsLst>
                    <a:gs pos="0">
                      <a:schemeClr val="bg2">
                        <a:shade val="30000"/>
                        <a:satMod val="115000"/>
                      </a:schemeClr>
                    </a:gs>
                    <a:gs pos="50000">
                      <a:schemeClr val="bg2">
                        <a:shade val="67500"/>
                        <a:satMod val="115000"/>
                      </a:schemeClr>
                    </a:gs>
                    <a:gs pos="100000">
                      <a:schemeClr val="bg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i Baiti" panose="03000500000000000000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∑</a:t>
            </a:r>
            <a:endParaRPr lang="zh-CN" altLang="en-US" sz="41300" b="1" dirty="0"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i Baiti" panose="03000500000000000000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3085414"/>
            <a:ext cx="1872208" cy="369332"/>
          </a:xfrm>
          <a:prstGeom prst="rect">
            <a:avLst/>
          </a:prstGeom>
          <a:noFill/>
          <a:effectLst>
            <a:outerShdw blurRad="101600" dist="38100" dir="7200000" algn="ctr" rotWithShape="0">
              <a:schemeClr val="tx1">
                <a:alpha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Trajan Pro" panose="02020502050506020301" pitchFamily="18" charset="0"/>
              </a:rPr>
              <a:t>2020.3.17   </a:t>
            </a:r>
            <a:r>
              <a:rPr lang="zh-CN" altLang="en-US" dirty="0">
                <a:solidFill>
                  <a:schemeClr val="bg1"/>
                </a:solidFill>
                <a:latin typeface="Trajan Pro" panose="02020502050506020301" pitchFamily="18" charset="0"/>
              </a:rPr>
              <a:t>刘闵</a:t>
            </a:r>
          </a:p>
        </p:txBody>
      </p:sp>
      <p:sp>
        <p:nvSpPr>
          <p:cNvPr id="48" name="椭圆 47"/>
          <p:cNvSpPr/>
          <p:nvPr/>
        </p:nvSpPr>
        <p:spPr>
          <a:xfrm>
            <a:off x="6372200" y="3651870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88900" dir="72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cxnSpLocks/>
          </p:cNvCxnSpPr>
          <p:nvPr/>
        </p:nvCxnSpPr>
        <p:spPr>
          <a:xfrm>
            <a:off x="6446374" y="3809269"/>
            <a:ext cx="99479" cy="923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</p:cNvCxnSpPr>
          <p:nvPr/>
        </p:nvCxnSpPr>
        <p:spPr>
          <a:xfrm flipV="1">
            <a:off x="6545853" y="3809269"/>
            <a:ext cx="112213" cy="923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0EEB6162-A17C-4B66-B060-7D311026450E}"/>
              </a:ext>
            </a:extLst>
          </p:cNvPr>
          <p:cNvSpPr txBox="1"/>
          <p:nvPr/>
        </p:nvSpPr>
        <p:spPr>
          <a:xfrm>
            <a:off x="5148064" y="1645266"/>
            <a:ext cx="3533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Franklin Gothic Heavy" panose="020B0903020102020204" pitchFamily="34" charset="0"/>
                <a:ea typeface="+mj-ea"/>
              </a:rPr>
              <a:t>Sum</a:t>
            </a:r>
            <a:endParaRPr lang="zh-CN" altLang="en-US" sz="9600" b="1" dirty="0">
              <a:solidFill>
                <a:schemeClr val="bg1"/>
              </a:solidFill>
              <a:latin typeface="Franklin Gothic Heavy" panose="020B0903020102020204" pitchFamily="34" charset="0"/>
              <a:ea typeface="+mj-ea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0C108B2-4E73-4A4D-AB4A-EF703BD59AC7}"/>
              </a:ext>
            </a:extLst>
          </p:cNvPr>
          <p:cNvSpPr txBox="1"/>
          <p:nvPr/>
        </p:nvSpPr>
        <p:spPr>
          <a:xfrm>
            <a:off x="395536" y="195486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2.1 A Simple Example: Hanoi</a:t>
            </a:r>
            <a:endParaRPr lang="zh-CN" altLang="en-US" sz="3200" b="1" dirty="0">
              <a:solidFill>
                <a:srgbClr val="E3BA8C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FBA8A66-55AE-492A-AA55-0D838FF36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7614"/>
            <a:ext cx="2736304" cy="2736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EA2A29E-FBDB-4D0C-B22F-31EB896F0B79}"/>
                  </a:ext>
                </a:extLst>
              </p:cNvPr>
              <p:cNvSpPr txBox="1"/>
              <p:nvPr/>
            </p:nvSpPr>
            <p:spPr>
              <a:xfrm>
                <a:off x="4427984" y="2067694"/>
                <a:ext cx="4176464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=0                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+1     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EA2A29E-FBDB-4D0C-B22F-31EB896F0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067694"/>
                <a:ext cx="4176464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11656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3C521D6-BCA9-4288-A12A-773465DD0B8B}"/>
              </a:ext>
            </a:extLst>
          </p:cNvPr>
          <p:cNvSpPr txBox="1"/>
          <p:nvPr/>
        </p:nvSpPr>
        <p:spPr>
          <a:xfrm>
            <a:off x="395536" y="195486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2.1 A Simple Example: Hanoi</a:t>
            </a:r>
            <a:endParaRPr lang="zh-CN" altLang="en-US" sz="3200" b="1" dirty="0">
              <a:solidFill>
                <a:srgbClr val="E3BA8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ED3F26C-BBEC-4B78-8809-A38CF31B4DA4}"/>
                  </a:ext>
                </a:extLst>
              </p:cNvPr>
              <p:cNvSpPr txBox="1"/>
              <p:nvPr/>
            </p:nvSpPr>
            <p:spPr>
              <a:xfrm>
                <a:off x="361902" y="915566"/>
                <a:ext cx="4176464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=0                             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+1     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ED3F26C-BBEC-4B78-8809-A38CF31B4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02" y="915566"/>
                <a:ext cx="4176464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8DF8B8A-3BE7-40DD-99D7-C796AA7C8B15}"/>
                  </a:ext>
                </a:extLst>
              </p:cNvPr>
              <p:cNvSpPr txBox="1"/>
              <p:nvPr/>
            </p:nvSpPr>
            <p:spPr>
              <a:xfrm>
                <a:off x="467544" y="2067694"/>
                <a:ext cx="4968552" cy="2464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altLang="zh-CN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=0;</m:t>
                    </m:r>
                    <m:r>
                      <a:rPr lang="en-US" altLang="zh-CN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f>
                      <m:fPr>
                        <m:ctrlPr>
                          <a:rPr lang="zh-CN" alt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zh-CN" alt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zh-CN" alt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zh-CN" alt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zh-CN" alt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zh-CN" alt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CN" alt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zh-CN" alt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altLang="zh-CN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sz="1600" dirty="0">
                    <a:solidFill>
                      <a:schemeClr val="bg1"/>
                    </a:solidFill>
                  </a:rPr>
                  <a:t>       (Let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600" dirty="0">
                    <a:solidFill>
                      <a:schemeClr val="bg1"/>
                    </a:solidFill>
                  </a:rPr>
                  <a:t>)</a:t>
                </a:r>
              </a:p>
              <a:p>
                <a:endParaRPr lang="en-US" altLang="zh-CN" sz="16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=0;       </m:t>
                      </m:r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zh-CN" alt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zh-CN" alt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zh-CN" alt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altLang="zh-CN" sz="1600" dirty="0">
                  <a:solidFill>
                    <a:schemeClr val="bg1"/>
                  </a:solidFill>
                </a:endParaRPr>
              </a:p>
              <a:p>
                <a:endParaRPr lang="en-US" altLang="zh-CN" sz="16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zh-CN" sz="1600" dirty="0">
                  <a:solidFill>
                    <a:schemeClr val="bg1"/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8DF8B8A-3BE7-40DD-99D7-C796AA7C8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067694"/>
                <a:ext cx="4968552" cy="2464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4ECAFEC-8819-42F9-B664-7A762D992B63}"/>
                  </a:ext>
                </a:extLst>
              </p:cNvPr>
              <p:cNvSpPr txBox="1"/>
              <p:nvPr/>
            </p:nvSpPr>
            <p:spPr>
              <a:xfrm>
                <a:off x="5220072" y="2427734"/>
                <a:ext cx="35816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32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32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zh-CN" altLang="en-US" sz="32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zh-CN" altLang="en-US" sz="32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zh-CN" altLang="en-US" sz="32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3200" i="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32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3200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zh-CN" altLang="en-US" sz="32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zh-CN" altLang="en-US" sz="3200" i="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4ECAFEC-8819-42F9-B664-7A762D992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427734"/>
                <a:ext cx="3581686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31076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0C108B2-4E73-4A4D-AB4A-EF703BD59AC7}"/>
                  </a:ext>
                </a:extLst>
              </p:cNvPr>
              <p:cNvSpPr txBox="1"/>
              <p:nvPr/>
            </p:nvSpPr>
            <p:spPr>
              <a:xfrm>
                <a:off x="395536" y="195486"/>
                <a:ext cx="907300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E3BA8C"/>
                    </a:solidFill>
                  </a:rPr>
                  <a:t>2.2 </a:t>
                </a:r>
                <a:r>
                  <a:rPr lang="en-US" altLang="zh-CN" sz="2800" b="1" dirty="0">
                    <a:solidFill>
                      <a:srgbClr val="E3BA8C"/>
                    </a:solidFill>
                  </a:rPr>
                  <a:t>General  Method For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srgbClr val="E3BA8C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en-US" sz="2800" b="1" i="1" smtClean="0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sSub>
                      <m:sSubPr>
                        <m:ctrlPr>
                          <a:rPr lang="zh-CN" altLang="en-US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zh-CN" altLang="en-US" sz="2800" b="1">
                        <a:solidFill>
                          <a:srgbClr val="E3BA8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sSub>
                      <m:sSubPr>
                        <m:ctrlPr>
                          <a:rPr lang="zh-CN" altLang="en-US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altLang="zh-CN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zh-CN" altLang="en-US" sz="2800" b="1">
                        <a:solidFill>
                          <a:srgbClr val="E3BA8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altLang="zh-CN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E3BA8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200" b="1" dirty="0">
                    <a:solidFill>
                      <a:srgbClr val="E3BA8C"/>
                    </a:solidFill>
                  </a:rPr>
                  <a:t>: </a:t>
                </a:r>
                <a:endParaRPr lang="zh-CN" altLang="en-US" sz="2800" b="1" dirty="0">
                  <a:solidFill>
                    <a:srgbClr val="E3BA8C"/>
                  </a:solidFill>
                </a:endParaRPr>
              </a:p>
              <a:p>
                <a:endParaRPr lang="zh-CN" altLang="en-US" sz="3200" b="1" dirty="0">
                  <a:solidFill>
                    <a:srgbClr val="E3BA8C"/>
                  </a:solidFill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0C108B2-4E73-4A4D-AB4A-EF703BD59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5486"/>
                <a:ext cx="9073008" cy="1077218"/>
              </a:xfrm>
              <a:prstGeom prst="rect">
                <a:avLst/>
              </a:prstGeom>
              <a:blipFill>
                <a:blip r:embed="rId2"/>
                <a:stretch>
                  <a:fillRect l="-1747" t="-7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4D56D4E-9DBC-4B31-977D-627E652D345E}"/>
                  </a:ext>
                </a:extLst>
              </p:cNvPr>
              <p:cNvSpPr/>
              <p:nvPr/>
            </p:nvSpPr>
            <p:spPr>
              <a:xfrm>
                <a:off x="697630" y="2211710"/>
                <a:ext cx="28763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zh-CN" alt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zh-CN" alt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4D56D4E-9DBC-4B31-977D-627E652D34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30" y="2211710"/>
                <a:ext cx="287636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A0A70F1E-7076-42E5-8725-849455262E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04" y="987574"/>
            <a:ext cx="4353366" cy="38777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8E6B25B-4F86-4548-805C-0570A9FA9F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2" y="3507854"/>
            <a:ext cx="2719380" cy="74334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811A0D3-B1BB-40C3-9F49-E30027B75911}"/>
              </a:ext>
            </a:extLst>
          </p:cNvPr>
          <p:cNvSpPr/>
          <p:nvPr/>
        </p:nvSpPr>
        <p:spPr>
          <a:xfrm>
            <a:off x="4499992" y="1131590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E83131B-0F93-430A-B238-8FAC88A845A3}"/>
              </a:ext>
            </a:extLst>
          </p:cNvPr>
          <p:cNvSpPr/>
          <p:nvPr/>
        </p:nvSpPr>
        <p:spPr>
          <a:xfrm>
            <a:off x="5313518" y="1131590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CED5062-E3D8-412A-8364-82237AD9F5FD}"/>
              </a:ext>
            </a:extLst>
          </p:cNvPr>
          <p:cNvSpPr/>
          <p:nvPr/>
        </p:nvSpPr>
        <p:spPr>
          <a:xfrm>
            <a:off x="6127044" y="1131590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1E7CAF77-AC52-46B1-BEA5-19E495227F33}"/>
              </a:ext>
            </a:extLst>
          </p:cNvPr>
          <p:cNvCxnSpPr>
            <a:cxnSpLocks/>
          </p:cNvCxnSpPr>
          <p:nvPr/>
        </p:nvCxnSpPr>
        <p:spPr>
          <a:xfrm flipH="1">
            <a:off x="3563888" y="1347614"/>
            <a:ext cx="1044116" cy="20882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788892BF-4BC5-4B72-AC74-CCFD597C4D9B}"/>
              </a:ext>
            </a:extLst>
          </p:cNvPr>
          <p:cNvSpPr/>
          <p:nvPr/>
        </p:nvSpPr>
        <p:spPr>
          <a:xfrm>
            <a:off x="4499992" y="1851670"/>
            <a:ext cx="1440160" cy="2131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629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58D9F13-8825-47F4-9117-DD8D8FD9496F}"/>
                  </a:ext>
                </a:extLst>
              </p:cNvPr>
              <p:cNvSpPr txBox="1"/>
              <p:nvPr/>
            </p:nvSpPr>
            <p:spPr>
              <a:xfrm>
                <a:off x="395536" y="195486"/>
                <a:ext cx="907300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E3BA8C"/>
                    </a:solidFill>
                  </a:rPr>
                  <a:t>2.3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sSub>
                      <m:sSubPr>
                        <m:ctrlPr>
                          <a:rPr lang="zh-CN" altLang="en-US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zh-CN" altLang="en-US" sz="2800" b="1">
                        <a:solidFill>
                          <a:srgbClr val="E3BA8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sSub>
                      <m:sSubPr>
                        <m:ctrlPr>
                          <a:rPr lang="zh-CN" altLang="en-US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altLang="zh-CN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zh-CN" altLang="en-US" sz="2800" b="1">
                        <a:solidFill>
                          <a:srgbClr val="E3BA8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altLang="zh-CN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E3BA8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200" b="1" dirty="0">
                    <a:solidFill>
                      <a:srgbClr val="E3BA8C"/>
                    </a:solidFill>
                  </a:rPr>
                  <a:t>:</a:t>
                </a:r>
                <a:r>
                  <a:rPr lang="en-US" altLang="zh-CN" sz="2800" b="1" dirty="0">
                    <a:solidFill>
                      <a:srgbClr val="E3BA8C"/>
                    </a:solidFill>
                  </a:rPr>
                  <a:t> </a:t>
                </a:r>
                <a:r>
                  <a:rPr lang="en-US" altLang="zh-CN" sz="3200" b="1" dirty="0">
                    <a:solidFill>
                      <a:srgbClr val="E3BA8C"/>
                    </a:solidFill>
                  </a:rPr>
                  <a:t> Quick-sort</a:t>
                </a:r>
                <a:endParaRPr lang="zh-CN" altLang="en-US" sz="3200" b="1" dirty="0">
                  <a:solidFill>
                    <a:srgbClr val="E3BA8C"/>
                  </a:solidFill>
                </a:endParaRPr>
              </a:p>
              <a:p>
                <a:endParaRPr lang="zh-CN" altLang="en-US" sz="3200" b="1" dirty="0">
                  <a:solidFill>
                    <a:srgbClr val="E3BA8C"/>
                  </a:solidFill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58D9F13-8825-47F4-9117-DD8D8FD94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5486"/>
                <a:ext cx="9073008" cy="1077218"/>
              </a:xfrm>
              <a:prstGeom prst="rect">
                <a:avLst/>
              </a:prstGeom>
              <a:blipFill>
                <a:blip r:embed="rId2"/>
                <a:stretch>
                  <a:fillRect l="-1747" t="-7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BEC5E441-4780-4601-9DD1-F1599F35ED22}"/>
              </a:ext>
            </a:extLst>
          </p:cNvPr>
          <p:cNvSpPr txBox="1"/>
          <p:nvPr/>
        </p:nvSpPr>
        <p:spPr>
          <a:xfrm>
            <a:off x="611560" y="99113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difficult example:</a:t>
            </a:r>
          </a:p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number of comparison steps made by quicksort </a:t>
            </a:r>
          </a:p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it is applied to n items in random order satisfies the recurrence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5AA8F42-3520-417B-AED6-D431AD28F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7734"/>
            <a:ext cx="5021097" cy="161016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E441D7D-4337-4424-9FE5-6E612BF0878E}"/>
              </a:ext>
            </a:extLst>
          </p:cNvPr>
          <p:cNvSpPr txBox="1"/>
          <p:nvPr/>
        </p:nvSpPr>
        <p:spPr>
          <a:xfrm>
            <a:off x="2618052" y="415236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solidFill>
                  <a:srgbClr val="800000"/>
                </a:solidFill>
              </a:rPr>
              <a:t>Apply what we have learned.</a:t>
            </a:r>
            <a:endParaRPr lang="zh-CN" altLang="en-US" sz="20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6340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F87B469-DF27-4564-919B-1770405A59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15566"/>
            <a:ext cx="2592288" cy="831293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58C5BB07-48EC-49AD-B962-C2D036B76A36}"/>
              </a:ext>
            </a:extLst>
          </p:cNvPr>
          <p:cNvGrpSpPr/>
          <p:nvPr/>
        </p:nvGrpSpPr>
        <p:grpSpPr>
          <a:xfrm>
            <a:off x="1403648" y="1995686"/>
            <a:ext cx="6066060" cy="2784816"/>
            <a:chOff x="1167153" y="1881569"/>
            <a:chExt cx="6066060" cy="278481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4C8C2F9-B6F5-4662-B22E-AF83BD48E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153" y="1881569"/>
              <a:ext cx="6066060" cy="78784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9AF049D-0D62-48F2-A327-4F3FAAF2F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" t="7371" r="7573"/>
            <a:stretch/>
          </p:blipFill>
          <p:spPr>
            <a:xfrm>
              <a:off x="1167153" y="2571750"/>
              <a:ext cx="6066060" cy="76278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6BBE7DF-E867-4F41-8C81-A61206FB5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" t="16753" r="28473" b="6075"/>
            <a:stretch/>
          </p:blipFill>
          <p:spPr>
            <a:xfrm>
              <a:off x="1167153" y="3278278"/>
              <a:ext cx="6066060" cy="60097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30A9A41-B7CB-40BF-B5D7-67FB4B178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3" t="730" r="27686"/>
            <a:stretch/>
          </p:blipFill>
          <p:spPr>
            <a:xfrm>
              <a:off x="1167153" y="3795886"/>
              <a:ext cx="6066060" cy="870499"/>
            </a:xfrm>
            <a:prstGeom prst="rect">
              <a:avLst/>
            </a:prstGeom>
          </p:spPr>
        </p:pic>
      </p:grpSp>
      <p:sp>
        <p:nvSpPr>
          <p:cNvPr id="16" name="矩形: 单圆角 15">
            <a:extLst>
              <a:ext uri="{FF2B5EF4-FFF2-40B4-BE49-F238E27FC236}">
                <a16:creationId xmlns:a16="http://schemas.microsoft.com/office/drawing/2014/main" id="{AF6ADDE5-7E9E-46EE-868A-017735B6E2E1}"/>
              </a:ext>
            </a:extLst>
          </p:cNvPr>
          <p:cNvSpPr/>
          <p:nvPr/>
        </p:nvSpPr>
        <p:spPr>
          <a:xfrm>
            <a:off x="1403648" y="4299942"/>
            <a:ext cx="4752528" cy="432048"/>
          </a:xfrm>
          <a:prstGeom prst="round1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BC1C7CB-B022-4648-8174-26BF69C05586}"/>
              </a:ext>
            </a:extLst>
          </p:cNvPr>
          <p:cNvSpPr txBox="1"/>
          <p:nvPr/>
        </p:nvSpPr>
        <p:spPr>
          <a:xfrm>
            <a:off x="6660232" y="429994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General Case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C0A997DB-B68E-43E5-B243-6833143CD1D0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6156176" y="4515966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27D4F61-6677-490F-BDDA-731AFF2C6610}"/>
                  </a:ext>
                </a:extLst>
              </p:cNvPr>
              <p:cNvSpPr/>
              <p:nvPr/>
            </p:nvSpPr>
            <p:spPr>
              <a:xfrm>
                <a:off x="1763688" y="3910002"/>
                <a:ext cx="319160" cy="344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27D4F61-6677-490F-BDDA-731AFF2C6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910002"/>
                <a:ext cx="319160" cy="344663"/>
              </a:xfrm>
              <a:prstGeom prst="rect">
                <a:avLst/>
              </a:prstGeom>
              <a:blipFill>
                <a:blip r:embed="rId7"/>
                <a:stretch>
                  <a:fillRect l="-21053" b="-14754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94E848B-4D52-4E58-B913-3E5ED2C1350F}"/>
                  </a:ext>
                </a:extLst>
              </p:cNvPr>
              <p:cNvSpPr txBox="1"/>
              <p:nvPr/>
            </p:nvSpPr>
            <p:spPr>
              <a:xfrm>
                <a:off x="395536" y="195486"/>
                <a:ext cx="907300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E3BA8C"/>
                    </a:solidFill>
                  </a:rPr>
                  <a:t>2.3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sSub>
                      <m:sSubPr>
                        <m:ctrlPr>
                          <a:rPr lang="zh-CN" altLang="en-US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zh-CN" altLang="en-US" sz="2800" b="1">
                        <a:solidFill>
                          <a:srgbClr val="E3BA8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sSub>
                      <m:sSubPr>
                        <m:ctrlPr>
                          <a:rPr lang="zh-CN" altLang="en-US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altLang="zh-CN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zh-CN" altLang="en-US" sz="2800" b="1">
                        <a:solidFill>
                          <a:srgbClr val="E3BA8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altLang="zh-CN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E3BA8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200" b="1" dirty="0">
                    <a:solidFill>
                      <a:srgbClr val="E3BA8C"/>
                    </a:solidFill>
                  </a:rPr>
                  <a:t>:</a:t>
                </a:r>
                <a:r>
                  <a:rPr lang="en-US" altLang="zh-CN" sz="2800" b="1" dirty="0">
                    <a:solidFill>
                      <a:srgbClr val="E3BA8C"/>
                    </a:solidFill>
                  </a:rPr>
                  <a:t> </a:t>
                </a:r>
                <a:r>
                  <a:rPr lang="en-US" altLang="zh-CN" sz="3200" b="1" dirty="0">
                    <a:solidFill>
                      <a:srgbClr val="E3BA8C"/>
                    </a:solidFill>
                  </a:rPr>
                  <a:t> Quick-sort</a:t>
                </a:r>
                <a:endParaRPr lang="zh-CN" altLang="en-US" sz="3200" b="1" dirty="0">
                  <a:solidFill>
                    <a:srgbClr val="E3BA8C"/>
                  </a:solidFill>
                </a:endParaRPr>
              </a:p>
              <a:p>
                <a:endParaRPr lang="zh-CN" altLang="en-US" sz="3200" b="1" dirty="0">
                  <a:solidFill>
                    <a:srgbClr val="E3BA8C"/>
                  </a:solidFill>
                </a:endParaRP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94E848B-4D52-4E58-B913-3E5ED2C13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5486"/>
                <a:ext cx="9073008" cy="1077218"/>
              </a:xfrm>
              <a:prstGeom prst="rect">
                <a:avLst/>
              </a:prstGeom>
              <a:blipFill>
                <a:blip r:embed="rId8"/>
                <a:stretch>
                  <a:fillRect l="-1747" t="-7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760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F87B469-DF27-4564-919B-1770405A59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15566"/>
            <a:ext cx="2592288" cy="83129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4118939-332F-4C3C-90DB-FAEB976C6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19722"/>
            <a:ext cx="4511438" cy="5040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324BAB-0B17-4C91-88B7-F00FFB6F7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75806"/>
            <a:ext cx="3240360" cy="92380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FF4ADD5-8288-45A8-A600-18DC0D359196}"/>
              </a:ext>
            </a:extLst>
          </p:cNvPr>
          <p:cNvSpPr/>
          <p:nvPr/>
        </p:nvSpPr>
        <p:spPr>
          <a:xfrm>
            <a:off x="2843808" y="3075806"/>
            <a:ext cx="144016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E89DE96-D4BB-4C90-AA9D-086659C21CD4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4267852" y="3578480"/>
            <a:ext cx="952220" cy="3254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7501DBA2-B981-434D-81B8-7FF9D15824FB}"/>
              </a:ext>
            </a:extLst>
          </p:cNvPr>
          <p:cNvSpPr txBox="1"/>
          <p:nvPr/>
        </p:nvSpPr>
        <p:spPr>
          <a:xfrm>
            <a:off x="5379872" y="350785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 closed form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BDE2706-B730-4C8C-9234-0C289A0E4460}"/>
              </a:ext>
            </a:extLst>
          </p:cNvPr>
          <p:cNvSpPr/>
          <p:nvPr/>
        </p:nvSpPr>
        <p:spPr>
          <a:xfrm>
            <a:off x="5220072" y="3435846"/>
            <a:ext cx="3312368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02C6360-190C-445F-9378-45DD2767C6C5}"/>
                  </a:ext>
                </a:extLst>
              </p:cNvPr>
              <p:cNvSpPr txBox="1"/>
              <p:nvPr/>
            </p:nvSpPr>
            <p:spPr>
              <a:xfrm>
                <a:off x="5379872" y="3879129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need to introduce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02C6360-190C-445F-9378-45DD2767C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872" y="3879129"/>
                <a:ext cx="3096344" cy="646331"/>
              </a:xfrm>
              <a:prstGeom prst="rect">
                <a:avLst/>
              </a:prstGeom>
              <a:blipFill>
                <a:blip r:embed="rId5"/>
                <a:stretch>
                  <a:fillRect l="-1775" t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01945B1-C377-4E09-BD2B-D407A0378053}"/>
                  </a:ext>
                </a:extLst>
              </p:cNvPr>
              <p:cNvSpPr txBox="1"/>
              <p:nvPr/>
            </p:nvSpPr>
            <p:spPr>
              <a:xfrm>
                <a:off x="395536" y="195486"/>
                <a:ext cx="907300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E3BA8C"/>
                    </a:solidFill>
                  </a:rPr>
                  <a:t>2.3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sSub>
                      <m:sSubPr>
                        <m:ctrlPr>
                          <a:rPr lang="zh-CN" altLang="en-US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zh-CN" altLang="en-US" sz="2800" b="1">
                        <a:solidFill>
                          <a:srgbClr val="E3BA8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sSub>
                      <m:sSubPr>
                        <m:ctrlPr>
                          <a:rPr lang="zh-CN" altLang="en-US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altLang="zh-CN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zh-CN" altLang="en-US" sz="2800" b="1">
                        <a:solidFill>
                          <a:srgbClr val="E3BA8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altLang="zh-CN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E3BA8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200" b="1" dirty="0">
                    <a:solidFill>
                      <a:srgbClr val="E3BA8C"/>
                    </a:solidFill>
                  </a:rPr>
                  <a:t>:</a:t>
                </a:r>
                <a:r>
                  <a:rPr lang="en-US" altLang="zh-CN" sz="2800" b="1" dirty="0">
                    <a:solidFill>
                      <a:srgbClr val="E3BA8C"/>
                    </a:solidFill>
                  </a:rPr>
                  <a:t> </a:t>
                </a:r>
                <a:r>
                  <a:rPr lang="en-US" altLang="zh-CN" sz="3200" b="1" dirty="0">
                    <a:solidFill>
                      <a:srgbClr val="E3BA8C"/>
                    </a:solidFill>
                  </a:rPr>
                  <a:t> Quick-sort</a:t>
                </a:r>
                <a:endParaRPr lang="zh-CN" altLang="en-US" sz="3200" b="1" dirty="0">
                  <a:solidFill>
                    <a:srgbClr val="E3BA8C"/>
                  </a:solidFill>
                </a:endParaRPr>
              </a:p>
              <a:p>
                <a:endParaRPr lang="zh-CN" altLang="en-US" sz="3200" b="1" dirty="0">
                  <a:solidFill>
                    <a:srgbClr val="E3BA8C"/>
                  </a:solidFill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01945B1-C377-4E09-BD2B-D407A0378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5486"/>
                <a:ext cx="9073008" cy="1077218"/>
              </a:xfrm>
              <a:prstGeom prst="rect">
                <a:avLst/>
              </a:prstGeom>
              <a:blipFill>
                <a:blip r:embed="rId6"/>
                <a:stretch>
                  <a:fillRect l="-1747" t="-7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368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21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C93A50B-400C-42C6-80A8-3D7FCD2BDC7B}"/>
                  </a:ext>
                </a:extLst>
              </p:cNvPr>
              <p:cNvSpPr txBox="1"/>
              <p:nvPr/>
            </p:nvSpPr>
            <p:spPr>
              <a:xfrm>
                <a:off x="827584" y="828749"/>
                <a:ext cx="2520280" cy="1469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i="1" dirty="0">
                    <a:solidFill>
                      <a:schemeClr val="bg1"/>
                    </a:solidFill>
                  </a:rPr>
                  <a:t>harmonic number: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altLang="zh-CN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C93A50B-400C-42C6-80A8-3D7FCD2BD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828749"/>
                <a:ext cx="2520280" cy="1469890"/>
              </a:xfrm>
              <a:prstGeom prst="rect">
                <a:avLst/>
              </a:prstGeom>
              <a:blipFill>
                <a:blip r:embed="rId2"/>
                <a:stretch>
                  <a:fillRect l="-3874" t="-3320" r="-2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E7A98B47-C06A-483C-ACE3-3B9194E11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9622"/>
            <a:ext cx="4031432" cy="167657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769EEFF-51AB-4CD9-B491-0E53D6E28F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"/>
          <a:stretch/>
        </p:blipFill>
        <p:spPr>
          <a:xfrm>
            <a:off x="4067944" y="3435846"/>
            <a:ext cx="4031432" cy="9283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867A992-108B-4661-8C4F-92E355213D1B}"/>
                  </a:ext>
                </a:extLst>
              </p:cNvPr>
              <p:cNvSpPr txBox="1"/>
              <p:nvPr/>
            </p:nvSpPr>
            <p:spPr>
              <a:xfrm>
                <a:off x="395536" y="195486"/>
                <a:ext cx="907300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E3BA8C"/>
                    </a:solidFill>
                  </a:rPr>
                  <a:t>2.3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sSub>
                      <m:sSubPr>
                        <m:ctrlPr>
                          <a:rPr lang="zh-CN" altLang="en-US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zh-CN" altLang="en-US" sz="2800" b="1">
                        <a:solidFill>
                          <a:srgbClr val="E3BA8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sSub>
                      <m:sSubPr>
                        <m:ctrlPr>
                          <a:rPr lang="zh-CN" altLang="en-US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zh-CN" altLang="en-US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altLang="zh-CN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zh-CN" altLang="en-US" sz="2800" b="1">
                        <a:solidFill>
                          <a:srgbClr val="E3BA8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altLang="zh-CN" sz="2800" b="1">
                            <a:solidFill>
                              <a:srgbClr val="E3BA8C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E3BA8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200" b="1" dirty="0">
                    <a:solidFill>
                      <a:srgbClr val="E3BA8C"/>
                    </a:solidFill>
                  </a:rPr>
                  <a:t>:</a:t>
                </a:r>
                <a:r>
                  <a:rPr lang="en-US" altLang="zh-CN" sz="2800" b="1" dirty="0">
                    <a:solidFill>
                      <a:srgbClr val="E3BA8C"/>
                    </a:solidFill>
                  </a:rPr>
                  <a:t> </a:t>
                </a:r>
                <a:r>
                  <a:rPr lang="en-US" altLang="zh-CN" sz="3200" b="1" dirty="0">
                    <a:solidFill>
                      <a:srgbClr val="E3BA8C"/>
                    </a:solidFill>
                  </a:rPr>
                  <a:t> Quick-sort</a:t>
                </a:r>
                <a:endParaRPr lang="zh-CN" altLang="en-US" sz="3200" b="1" dirty="0">
                  <a:solidFill>
                    <a:srgbClr val="E3BA8C"/>
                  </a:solidFill>
                </a:endParaRPr>
              </a:p>
              <a:p>
                <a:endParaRPr lang="zh-CN" altLang="en-US" sz="3200" b="1" dirty="0">
                  <a:solidFill>
                    <a:srgbClr val="E3BA8C"/>
                  </a:solidFill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867A992-108B-4661-8C4F-92E355213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5486"/>
                <a:ext cx="9073008" cy="1077218"/>
              </a:xfrm>
              <a:prstGeom prst="rect">
                <a:avLst/>
              </a:prstGeom>
              <a:blipFill>
                <a:blip r:embed="rId5"/>
                <a:stretch>
                  <a:fillRect l="-1747" t="-7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573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58164"/>
            <a:ext cx="9144000" cy="2016444"/>
          </a:xfrm>
          <a:prstGeom prst="rect">
            <a:avLst/>
          </a:prstGeom>
          <a:solidFill>
            <a:srgbClr val="00206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010960" y="1318368"/>
            <a:ext cx="1143763" cy="114376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0">
                <a:srgbClr val="CDCDCD"/>
              </a:gs>
            </a:gsLst>
            <a:lin ang="189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2671" y="1345860"/>
            <a:ext cx="1080340" cy="108034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8400000" scaled="0"/>
            <a:tileRect/>
          </a:gradFill>
          <a:ln w="28575">
            <a:noFill/>
          </a:ln>
          <a:effectLst>
            <a:outerShdw blurRad="317500" dist="228600" dir="72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70663" y="1597861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Three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6434" y="1345860"/>
            <a:ext cx="6500858" cy="1107996"/>
          </a:xfrm>
          <a:prstGeom prst="rect">
            <a:avLst/>
          </a:prstGeom>
          <a:noFill/>
          <a:effectLst>
            <a:outerShdw blurRad="127000" dist="50800" dir="7200000" algn="ctr" rotWithShape="0">
              <a:schemeClr val="tx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rPr>
              <a:t>Sum Manipulation</a:t>
            </a:r>
            <a:endParaRPr lang="zh-CN" altLang="en-US" sz="66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C1E2D10-B8C1-4E2B-8B65-D5B692475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24222"/>
            <a:ext cx="1128149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8621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3E47A8-B24F-43BC-8BAF-A9DAE47AD28D}"/>
              </a:ext>
            </a:extLst>
          </p:cNvPr>
          <p:cNvSpPr txBox="1"/>
          <p:nvPr/>
        </p:nvSpPr>
        <p:spPr>
          <a:xfrm>
            <a:off x="395536" y="195486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3.1 Sum Manipulation: Operation Laws</a:t>
            </a:r>
            <a:endParaRPr lang="zh-CN" altLang="en-US" sz="3200" b="1" dirty="0">
              <a:solidFill>
                <a:srgbClr val="E3BA8C"/>
              </a:solidFill>
            </a:endParaRPr>
          </a:p>
          <a:p>
            <a:endParaRPr lang="zh-CN" altLang="en-US" sz="3200" b="1" dirty="0">
              <a:solidFill>
                <a:srgbClr val="E3BA8C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18B5E06-99FF-49F0-947C-C831E2D4654B}"/>
              </a:ext>
            </a:extLst>
          </p:cNvPr>
          <p:cNvSpPr txBox="1"/>
          <p:nvPr/>
        </p:nvSpPr>
        <p:spPr>
          <a:xfrm>
            <a:off x="611560" y="3347576"/>
            <a:ext cx="38884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“What’s one and one and one and one and one and one and one and one and one and one?”</a:t>
            </a:r>
          </a:p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 “I don’t know,” said Alice. ‘I lost count.” </a:t>
            </a:r>
          </a:p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“She can’t do Addition.”</a:t>
            </a:r>
          </a:p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                                         -Lewis Carroll [44]</a:t>
            </a:r>
          </a:p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DC5A2EB-13F3-4B60-9BB6-11337E568338}"/>
              </a:ext>
            </a:extLst>
          </p:cNvPr>
          <p:cNvSpPr txBox="1"/>
          <p:nvPr/>
        </p:nvSpPr>
        <p:spPr>
          <a:xfrm>
            <a:off x="755576" y="170765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5B87F"/>
                </a:solidFill>
              </a:rPr>
              <a:t>arithmetic progression:</a:t>
            </a:r>
            <a:endParaRPr lang="zh-CN" altLang="en-US" sz="2400" b="1" dirty="0">
              <a:solidFill>
                <a:srgbClr val="F5B87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ADDEEBE-59C6-43BF-9430-96A02FADCCD1}"/>
                  </a:ext>
                </a:extLst>
              </p:cNvPr>
              <p:cNvSpPr txBox="1"/>
              <p:nvPr/>
            </p:nvSpPr>
            <p:spPr>
              <a:xfrm>
                <a:off x="4283968" y="699542"/>
                <a:ext cx="4176464" cy="1041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zh-CN" alt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zh-CN" alt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zh-CN" alt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zh-CN" alt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zh-CN" alt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zh-CN" alt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zh-CN" alt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𝒃𝒌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b="1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ADDEEBE-59C6-43BF-9430-96A02FADC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699542"/>
                <a:ext cx="4176464" cy="10417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17A3774F-CDF8-40F3-AE93-08D8519D9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1" r="362" b="7207"/>
          <a:stretch/>
        </p:blipFill>
        <p:spPr>
          <a:xfrm>
            <a:off x="4711638" y="1950650"/>
            <a:ext cx="4093021" cy="560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2C15AC-516B-4457-80A1-4A498DEBA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58" y="3028998"/>
            <a:ext cx="4229922" cy="56036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26A4F8-279C-4E3D-9DC1-62836C4149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11" y="4141235"/>
            <a:ext cx="3744416" cy="59490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134F312-A307-42F3-8B00-50B33BD144CD}"/>
              </a:ext>
            </a:extLst>
          </p:cNvPr>
          <p:cNvSpPr txBox="1"/>
          <p:nvPr/>
        </p:nvSpPr>
        <p:spPr>
          <a:xfrm>
            <a:off x="4957949" y="157618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800000"/>
                </a:solidFill>
              </a:rPr>
              <a:t>Communicative law</a:t>
            </a:r>
            <a:endParaRPr lang="zh-CN" altLang="en-US" i="1" dirty="0">
              <a:solidFill>
                <a:srgbClr val="80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0193C5-26CB-4580-8EE5-51CB83C4578C}"/>
              </a:ext>
            </a:extLst>
          </p:cNvPr>
          <p:cNvSpPr txBox="1"/>
          <p:nvPr/>
        </p:nvSpPr>
        <p:spPr>
          <a:xfrm>
            <a:off x="5148064" y="263965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800000"/>
                </a:solidFill>
              </a:rPr>
              <a:t>Associative law</a:t>
            </a:r>
            <a:endParaRPr lang="zh-CN" altLang="en-US" i="1" dirty="0">
              <a:solidFill>
                <a:srgbClr val="80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D9C6797-D403-459A-A0D9-4DC934F3F931}"/>
              </a:ext>
            </a:extLst>
          </p:cNvPr>
          <p:cNvSpPr txBox="1"/>
          <p:nvPr/>
        </p:nvSpPr>
        <p:spPr>
          <a:xfrm>
            <a:off x="5148064" y="377190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800000"/>
                </a:solidFill>
              </a:rPr>
              <a:t>Distributive law</a:t>
            </a:r>
            <a:endParaRPr lang="zh-CN" altLang="en-US" i="1" dirty="0">
              <a:solidFill>
                <a:srgbClr val="800000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2F2C754-2024-460B-A5F4-3C9B5E2307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t="63966" r="56734" b="-665"/>
          <a:stretch/>
        </p:blipFill>
        <p:spPr>
          <a:xfrm>
            <a:off x="1547664" y="2369389"/>
            <a:ext cx="1944216" cy="63406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87B9C0B-2EFC-4F10-8644-29C02428F3C9}"/>
              </a:ext>
            </a:extLst>
          </p:cNvPr>
          <p:cNvSpPr/>
          <p:nvPr/>
        </p:nvSpPr>
        <p:spPr>
          <a:xfrm>
            <a:off x="1547664" y="2355726"/>
            <a:ext cx="1944216" cy="653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91BB511-50AC-4CE1-924D-0EEF19656B86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3491880" y="1924396"/>
            <a:ext cx="1512168" cy="7579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BEDBEB11-F806-49F4-908D-01C8E9A42872}"/>
              </a:ext>
            </a:extLst>
          </p:cNvPr>
          <p:cNvSpPr/>
          <p:nvPr/>
        </p:nvSpPr>
        <p:spPr>
          <a:xfrm>
            <a:off x="2378145" y="2726525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48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9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8C610A-9CDE-4E57-8216-2737254AF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64790" r="19816"/>
          <a:stretch/>
        </p:blipFill>
        <p:spPr>
          <a:xfrm>
            <a:off x="1763688" y="1203598"/>
            <a:ext cx="5328592" cy="7435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5ECF26F-65DB-42D6-B8BB-C705AF19831F}"/>
              </a:ext>
            </a:extLst>
          </p:cNvPr>
          <p:cNvSpPr txBox="1"/>
          <p:nvPr/>
        </p:nvSpPr>
        <p:spPr>
          <a:xfrm>
            <a:off x="755576" y="235572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</a:rPr>
              <a:t>We need to require only that there be exactly one integer k with p(k) = n when n is an element of the index set K. 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D669C77-C1DE-4B37-8807-E0DE04BBA99E}"/>
              </a:ext>
            </a:extLst>
          </p:cNvPr>
          <p:cNvSpPr txBox="1"/>
          <p:nvPr/>
        </p:nvSpPr>
        <p:spPr>
          <a:xfrm>
            <a:off x="395536" y="195486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3.1 Sum Manipulation: Operation Laws</a:t>
            </a:r>
            <a:endParaRPr lang="zh-CN" altLang="en-US" sz="3200" b="1" dirty="0">
              <a:solidFill>
                <a:srgbClr val="E3BA8C"/>
              </a:solidFill>
            </a:endParaRPr>
          </a:p>
          <a:p>
            <a:endParaRPr lang="zh-CN" altLang="en-US" sz="3200" b="1" dirty="0">
              <a:solidFill>
                <a:srgbClr val="E3B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2071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58164"/>
            <a:ext cx="9144000" cy="2016444"/>
          </a:xfrm>
          <a:prstGeom prst="rect">
            <a:avLst/>
          </a:prstGeom>
          <a:solidFill>
            <a:srgbClr val="00206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371937" y="1343988"/>
            <a:ext cx="1143763" cy="114376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0">
                <a:srgbClr val="CDCDCD"/>
              </a:gs>
            </a:gsLst>
            <a:lin ang="189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403648" y="1371480"/>
            <a:ext cx="1080340" cy="108034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8400000" scaled="0"/>
            <a:tileRect/>
          </a:gradFill>
          <a:ln w="28575">
            <a:noFill/>
          </a:ln>
          <a:effectLst>
            <a:outerShdw blurRad="317500" dist="228600" dir="72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31750" y="162348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ONE</a:t>
            </a: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1284926"/>
            <a:ext cx="6500858" cy="1323439"/>
          </a:xfrm>
          <a:prstGeom prst="rect">
            <a:avLst/>
          </a:prstGeom>
          <a:noFill/>
          <a:effectLst>
            <a:outerShdw blurRad="127000" dist="50800" dir="7200000" algn="ctr" rotWithShape="0">
              <a:schemeClr val="tx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rPr>
              <a:t>Notation</a:t>
            </a:r>
            <a:endParaRPr lang="zh-CN" altLang="en-US" sz="80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id="{30E0505E-B490-4597-AF80-74E744BD4A3E}"/>
              </a:ext>
            </a:extLst>
          </p:cNvPr>
          <p:cNvSpPr txBox="1"/>
          <p:nvPr/>
        </p:nvSpPr>
        <p:spPr>
          <a:xfrm>
            <a:off x="2927137" y="2443353"/>
            <a:ext cx="3136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0" b="1" dirty="0">
                <a:solidFill>
                  <a:schemeClr val="bg2"/>
                </a:solidFill>
                <a:latin typeface="Microsoft Yi Baiti" panose="03000500000000000000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∑</a:t>
            </a:r>
            <a:endParaRPr lang="zh-CN" altLang="en-US" sz="18000" b="1" dirty="0">
              <a:solidFill>
                <a:schemeClr val="bg2"/>
              </a:solidFill>
              <a:latin typeface="Microsoft Yi Baiti" panose="03000500000000000000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27D05E4-0EC5-48E3-8F9F-0D141114BC4A}"/>
              </a:ext>
            </a:extLst>
          </p:cNvPr>
          <p:cNvSpPr txBox="1"/>
          <p:nvPr/>
        </p:nvSpPr>
        <p:spPr>
          <a:xfrm>
            <a:off x="395536" y="195486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3.2 Sum Manipulation: Exercise</a:t>
            </a:r>
            <a:endParaRPr lang="zh-CN" altLang="en-US" sz="3200" b="1" dirty="0">
              <a:solidFill>
                <a:srgbClr val="E3BA8C"/>
              </a:solidFill>
            </a:endParaRPr>
          </a:p>
          <a:p>
            <a:endParaRPr lang="zh-CN" altLang="en-US" sz="3200" b="1" dirty="0">
              <a:solidFill>
                <a:srgbClr val="E3BA8C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9A9516C-CBDE-40C4-BA7C-DA048713CD32}"/>
              </a:ext>
            </a:extLst>
          </p:cNvPr>
          <p:cNvSpPr txBox="1"/>
          <p:nvPr/>
        </p:nvSpPr>
        <p:spPr>
          <a:xfrm>
            <a:off x="1115616" y="1203598"/>
            <a:ext cx="1485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Exercise: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7DBDEC7-993E-4B80-AE6B-64FB9373F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7554"/>
            <a:ext cx="2032729" cy="8342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4925F7D-3E21-4FB2-83B3-1DFCAB954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5446"/>
            <a:ext cx="3327546" cy="64775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1ED99FB-0FC1-4396-8B79-528CCA9F5050}"/>
              </a:ext>
            </a:extLst>
          </p:cNvPr>
          <p:cNvSpPr txBox="1"/>
          <p:nvPr/>
        </p:nvSpPr>
        <p:spPr>
          <a:xfrm>
            <a:off x="2987824" y="177206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800000"/>
                </a:solidFill>
              </a:rPr>
              <a:t>Perturbation method:</a:t>
            </a:r>
            <a:endParaRPr lang="zh-CN" altLang="en-US" sz="1400" dirty="0">
              <a:solidFill>
                <a:srgbClr val="800000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FBEA3EC-0306-48DA-BE75-D23A2FB703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5" y="3003798"/>
            <a:ext cx="3528392" cy="42075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17C1B3F-1B54-45C3-AA45-D76FAE4CD6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5" y="3767897"/>
            <a:ext cx="3554263" cy="580615"/>
          </a:xfrm>
          <a:prstGeom prst="rect">
            <a:avLst/>
          </a:prstGeom>
        </p:spPr>
      </p:pic>
      <p:sp>
        <p:nvSpPr>
          <p:cNvPr id="3" name="箭头: 下 2">
            <a:extLst>
              <a:ext uri="{FF2B5EF4-FFF2-40B4-BE49-F238E27FC236}">
                <a16:creationId xmlns:a16="http://schemas.microsoft.com/office/drawing/2014/main" id="{150A0D37-BD92-4BFE-961F-48EB923C808E}"/>
              </a:ext>
            </a:extLst>
          </p:cNvPr>
          <p:cNvSpPr/>
          <p:nvPr/>
        </p:nvSpPr>
        <p:spPr>
          <a:xfrm>
            <a:off x="2339752" y="3579862"/>
            <a:ext cx="360040" cy="144016"/>
          </a:xfrm>
          <a:prstGeom prst="downArrow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56B035F-5D97-4707-A8E3-8542D404C840}"/>
                  </a:ext>
                </a:extLst>
              </p:cNvPr>
              <p:cNvSpPr txBox="1"/>
              <p:nvPr/>
            </p:nvSpPr>
            <p:spPr>
              <a:xfrm>
                <a:off x="5220072" y="3113616"/>
                <a:ext cx="2753382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56B035F-5D97-4707-A8E3-8542D404C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113616"/>
                <a:ext cx="2753382" cy="672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6B2A7C7-EFA7-4C1A-88E1-D08419C14918}"/>
                  </a:ext>
                </a:extLst>
              </p:cNvPr>
              <p:cNvSpPr txBox="1"/>
              <p:nvPr/>
            </p:nvSpPr>
            <p:spPr>
              <a:xfrm>
                <a:off x="5220072" y="3973776"/>
                <a:ext cx="1853841" cy="672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6B2A7C7-EFA7-4C1A-88E1-D08419C14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973776"/>
                <a:ext cx="1853841" cy="672428"/>
              </a:xfrm>
              <a:prstGeom prst="rect">
                <a:avLst/>
              </a:prstGeom>
              <a:blipFill>
                <a:blip r:embed="rId7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701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1C214FC-E7EE-4FAF-A44A-7A4F072A5E92}"/>
                  </a:ext>
                </a:extLst>
              </p:cNvPr>
              <p:cNvSpPr txBox="1"/>
              <p:nvPr/>
            </p:nvSpPr>
            <p:spPr>
              <a:xfrm>
                <a:off x="899592" y="987574"/>
                <a:ext cx="3168352" cy="764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0≤</m:t>
                          </m:r>
                          <m: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zh-CN" alt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zh-CN" alt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zh-CN" alt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1C214FC-E7EE-4FAF-A44A-7A4F072A5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987574"/>
                <a:ext cx="3168352" cy="764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53F0DDCD-50A6-4204-9BF5-5E6651376858}"/>
              </a:ext>
            </a:extLst>
          </p:cNvPr>
          <p:cNvSpPr txBox="1"/>
          <p:nvPr/>
        </p:nvSpPr>
        <p:spPr>
          <a:xfrm>
            <a:off x="395536" y="211991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800000"/>
                </a:solidFill>
                <a:cs typeface="Arial" panose="020B0604020202020204" pitchFamily="34" charset="0"/>
              </a:rPr>
              <a:t>Perturbation method</a:t>
            </a:r>
            <a:r>
              <a:rPr lang="en-US" altLang="zh-CN" sz="2000" i="1" dirty="0">
                <a:solidFill>
                  <a:srgbClr val="800000"/>
                </a:solidFill>
                <a:cs typeface="Arial" panose="020B0604020202020204" pitchFamily="34" charset="0"/>
              </a:rPr>
              <a:t>:</a:t>
            </a:r>
            <a:endParaRPr lang="zh-CN" altLang="en-US" sz="2000" i="1" dirty="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5772800-C7E9-4F2E-B5C1-4F5ED28D0CF3}"/>
              </a:ext>
            </a:extLst>
          </p:cNvPr>
          <p:cNvSpPr txBox="1"/>
          <p:nvPr/>
        </p:nvSpPr>
        <p:spPr>
          <a:xfrm>
            <a:off x="611560" y="250727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800000"/>
                </a:solidFill>
                <a:latin typeface="Gabriola" panose="04040605051002020D02" pitchFamily="82" charset="0"/>
              </a:rPr>
              <a:t>evaluate a sum in closed form</a:t>
            </a:r>
            <a:endParaRPr lang="zh-CN" altLang="en-US" dirty="0">
              <a:solidFill>
                <a:srgbClr val="800000"/>
              </a:solidFill>
              <a:latin typeface="Gabriola" panose="04040605051002020D02" pitchFamily="82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7AD1D61-3FCB-4676-A46C-9B138BBF4D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083" y="2061447"/>
            <a:ext cx="1693975" cy="6636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E8DABC7-09AB-4FF1-B537-CF7F16EE96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084" y="3028122"/>
            <a:ext cx="3959424" cy="142035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97C2762-52FA-4315-BD75-1F7E08E1261F}"/>
              </a:ext>
            </a:extLst>
          </p:cNvPr>
          <p:cNvSpPr/>
          <p:nvPr/>
        </p:nvSpPr>
        <p:spPr>
          <a:xfrm>
            <a:off x="4427984" y="2139702"/>
            <a:ext cx="36004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011E01E-08B8-4853-9639-89971D7DC3F5}"/>
              </a:ext>
            </a:extLst>
          </p:cNvPr>
          <p:cNvSpPr txBox="1"/>
          <p:nvPr/>
        </p:nvSpPr>
        <p:spPr>
          <a:xfrm>
            <a:off x="3815916" y="168211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an unknown sum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07AB805-5FF4-491C-B008-6DB9EBDDC84A}"/>
              </a:ext>
            </a:extLst>
          </p:cNvPr>
          <p:cNvSpPr/>
          <p:nvPr/>
        </p:nvSpPr>
        <p:spPr>
          <a:xfrm>
            <a:off x="6732240" y="3939902"/>
            <a:ext cx="792088" cy="508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287EFAB-6279-4736-960D-8F56CE57B45B}"/>
              </a:ext>
            </a:extLst>
          </p:cNvPr>
          <p:cNvSpPr txBox="1"/>
          <p:nvPr/>
        </p:nvSpPr>
        <p:spPr>
          <a:xfrm>
            <a:off x="6084168" y="451596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express it in terms of S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6A3AC38-0397-48FD-9EB1-59199FACE3AD}"/>
                  </a:ext>
                </a:extLst>
              </p:cNvPr>
              <p:cNvSpPr/>
              <p:nvPr/>
            </p:nvSpPr>
            <p:spPr>
              <a:xfrm>
                <a:off x="25649" y="3383269"/>
                <a:ext cx="4266873" cy="690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0≤</m:t>
                          </m:r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6A3AC38-0397-48FD-9EB1-59199FACE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9" y="3383269"/>
                <a:ext cx="4266873" cy="6900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>
            <a:extLst>
              <a:ext uri="{FF2B5EF4-FFF2-40B4-BE49-F238E27FC236}">
                <a16:creationId xmlns:a16="http://schemas.microsoft.com/office/drawing/2014/main" id="{F1B4C8FB-02C5-4F93-A10B-BFA80134FBBD}"/>
              </a:ext>
            </a:extLst>
          </p:cNvPr>
          <p:cNvSpPr/>
          <p:nvPr/>
        </p:nvSpPr>
        <p:spPr>
          <a:xfrm>
            <a:off x="2627784" y="3394065"/>
            <a:ext cx="1584176" cy="690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72F444E-5695-49DE-A571-ED871AF62588}"/>
              </a:ext>
            </a:extLst>
          </p:cNvPr>
          <p:cNvSpPr txBox="1"/>
          <p:nvPr/>
        </p:nvSpPr>
        <p:spPr>
          <a:xfrm>
            <a:off x="395536" y="195486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3.2 Sum Manipulation: Exercise</a:t>
            </a:r>
            <a:endParaRPr lang="zh-CN" altLang="en-US" sz="3200" b="1" dirty="0">
              <a:solidFill>
                <a:srgbClr val="E3BA8C"/>
              </a:solidFill>
            </a:endParaRPr>
          </a:p>
          <a:p>
            <a:endParaRPr lang="zh-CN" altLang="en-US" sz="3200" b="1" dirty="0">
              <a:solidFill>
                <a:srgbClr val="E3B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15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6" grpId="0"/>
      <p:bldP spid="10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27D05E4-0EC5-48E3-8F9F-0D141114BC4A}"/>
              </a:ext>
            </a:extLst>
          </p:cNvPr>
          <p:cNvSpPr txBox="1"/>
          <p:nvPr/>
        </p:nvSpPr>
        <p:spPr>
          <a:xfrm>
            <a:off x="395536" y="195486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3.2 Sum Manipulation: Exercise</a:t>
            </a:r>
            <a:endParaRPr lang="zh-CN" altLang="en-US" sz="3200" b="1" dirty="0">
              <a:solidFill>
                <a:srgbClr val="E3BA8C"/>
              </a:solidFill>
            </a:endParaRPr>
          </a:p>
          <a:p>
            <a:endParaRPr lang="zh-CN" altLang="en-US" sz="3200" b="1" dirty="0">
              <a:solidFill>
                <a:srgbClr val="E3BA8C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9A9516C-CBDE-40C4-BA7C-DA048713CD32}"/>
              </a:ext>
            </a:extLst>
          </p:cNvPr>
          <p:cNvSpPr txBox="1"/>
          <p:nvPr/>
        </p:nvSpPr>
        <p:spPr>
          <a:xfrm>
            <a:off x="1115616" y="1203598"/>
            <a:ext cx="1485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Exercise: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7DBDEC7-993E-4B80-AE6B-64FB9373F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7554"/>
            <a:ext cx="2032729" cy="8342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4925F7D-3E21-4FB2-83B3-1DFCAB954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5446"/>
            <a:ext cx="3327546" cy="6477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8950D18-A6BE-4A37-B7AC-3ECE2CABF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78" y="2577303"/>
            <a:ext cx="2692188" cy="61645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1ED99FB-0FC1-4396-8B79-528CCA9F5050}"/>
              </a:ext>
            </a:extLst>
          </p:cNvPr>
          <p:cNvSpPr txBox="1"/>
          <p:nvPr/>
        </p:nvSpPr>
        <p:spPr>
          <a:xfrm>
            <a:off x="2987824" y="177206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800000"/>
                </a:solidFill>
              </a:rPr>
              <a:t>Perturbation method:</a:t>
            </a:r>
            <a:endParaRPr lang="zh-CN" altLang="en-US" sz="1400" dirty="0">
              <a:solidFill>
                <a:srgbClr val="80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DFA7305-F598-4ACF-BE90-E512587022F8}"/>
              </a:ext>
            </a:extLst>
          </p:cNvPr>
          <p:cNvSpPr txBox="1"/>
          <p:nvPr/>
        </p:nvSpPr>
        <p:spPr>
          <a:xfrm>
            <a:off x="3399112" y="271707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800000"/>
                </a:solidFill>
              </a:rPr>
              <a:t>Associative law:</a:t>
            </a:r>
            <a:endParaRPr lang="zh-CN" altLang="en-US" sz="1400" dirty="0">
              <a:solidFill>
                <a:srgbClr val="80000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CC7C0AA-9117-43DD-B784-65C666F2BBD4}"/>
              </a:ext>
            </a:extLst>
          </p:cNvPr>
          <p:cNvSpPr/>
          <p:nvPr/>
        </p:nvSpPr>
        <p:spPr>
          <a:xfrm>
            <a:off x="6516216" y="1635646"/>
            <a:ext cx="151216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75FDB9A-1F5B-41EC-9A15-6B6B6C08B8DA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6134118" y="2198331"/>
            <a:ext cx="1187712" cy="3734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467238C5-CCAB-4FBC-A00A-DA78BB918AF1}"/>
              </a:ext>
            </a:extLst>
          </p:cNvPr>
          <p:cNvSpPr/>
          <p:nvPr/>
        </p:nvSpPr>
        <p:spPr>
          <a:xfrm>
            <a:off x="4788024" y="2571750"/>
            <a:ext cx="2692188" cy="606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CB50846-813E-4E15-B6EA-019EA186E9BA}"/>
              </a:ext>
            </a:extLst>
          </p:cNvPr>
          <p:cNvSpPr/>
          <p:nvPr/>
        </p:nvSpPr>
        <p:spPr>
          <a:xfrm>
            <a:off x="4778841" y="2551240"/>
            <a:ext cx="1161312" cy="668581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4871726-4CD7-4177-A017-24EDE5D74114}"/>
              </a:ext>
            </a:extLst>
          </p:cNvPr>
          <p:cNvSpPr/>
          <p:nvPr/>
        </p:nvSpPr>
        <p:spPr>
          <a:xfrm>
            <a:off x="6339660" y="2551239"/>
            <a:ext cx="1161312" cy="668581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392CFED-CF64-4639-A95F-250F64CBD39A}"/>
                  </a:ext>
                </a:extLst>
              </p:cNvPr>
              <p:cNvSpPr txBox="1"/>
              <p:nvPr/>
            </p:nvSpPr>
            <p:spPr>
              <a:xfrm>
                <a:off x="4283968" y="3430455"/>
                <a:ext cx="2376264" cy="769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392CFED-CF64-4639-A95F-250F64CBD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430455"/>
                <a:ext cx="2376264" cy="7693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616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2" grpId="0" animBg="1"/>
      <p:bldP spid="25" grpId="0" animBg="1"/>
      <p:bldP spid="26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CF550D3-4863-40CF-9383-A1870270817E}"/>
              </a:ext>
            </a:extLst>
          </p:cNvPr>
          <p:cNvSpPr txBox="1"/>
          <p:nvPr/>
        </p:nvSpPr>
        <p:spPr>
          <a:xfrm>
            <a:off x="422163" y="105958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geometric progression: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E59F9C2-7497-408B-982B-A242543B6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9662"/>
            <a:ext cx="1906804" cy="720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E1E671-7BC6-4DD6-B5E2-6F43C8A68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7614"/>
            <a:ext cx="3264099" cy="72008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651BC377-C0B8-40BD-99E1-CF4F2D405A09}"/>
              </a:ext>
            </a:extLst>
          </p:cNvPr>
          <p:cNvGrpSpPr/>
          <p:nvPr/>
        </p:nvGrpSpPr>
        <p:grpSpPr>
          <a:xfrm>
            <a:off x="5048989" y="2362546"/>
            <a:ext cx="2310120" cy="418407"/>
            <a:chOff x="5051921" y="2499742"/>
            <a:chExt cx="2310120" cy="41840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C57FE58-F605-43A0-970F-8B4724201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85" y="2499742"/>
              <a:ext cx="2304256" cy="410528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74F84A6-DBD8-4441-8E2D-5C2AA80B814B}"/>
                </a:ext>
              </a:extLst>
            </p:cNvPr>
            <p:cNvSpPr/>
            <p:nvPr/>
          </p:nvSpPr>
          <p:spPr>
            <a:xfrm>
              <a:off x="5051921" y="2507621"/>
              <a:ext cx="2304256" cy="4105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813BCB5-85A7-4A47-A1EB-BE5EE645EC86}"/>
                  </a:ext>
                </a:extLst>
              </p:cNvPr>
              <p:cNvSpPr/>
              <p:nvPr/>
            </p:nvSpPr>
            <p:spPr>
              <a:xfrm>
                <a:off x="4427984" y="3147814"/>
                <a:ext cx="3530454" cy="8644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0≤</m:t>
                          </m:r>
                          <m:r>
                            <a:rPr lang="zh-CN" alt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zh-CN" alt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zh-CN" alt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zh-CN" alt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zh-CN" alt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zh-CN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zh-CN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CN" alt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CN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CN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813BCB5-85A7-4A47-A1EB-BE5EE645EC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147814"/>
                <a:ext cx="3530454" cy="864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557BE94D-10FC-4ECA-A73B-C0111DBB0411}"/>
              </a:ext>
            </a:extLst>
          </p:cNvPr>
          <p:cNvSpPr txBox="1"/>
          <p:nvPr/>
        </p:nvSpPr>
        <p:spPr>
          <a:xfrm>
            <a:off x="5220072" y="96886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800000"/>
                </a:solidFill>
              </a:rPr>
              <a:t>Perturbation method:</a:t>
            </a:r>
            <a:endParaRPr lang="zh-CN" altLang="en-US" sz="1400" dirty="0">
              <a:solidFill>
                <a:srgbClr val="800000"/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CAE323E-109E-4582-BD3E-535DDE80AAE1}"/>
              </a:ext>
            </a:extLst>
          </p:cNvPr>
          <p:cNvCxnSpPr/>
          <p:nvPr/>
        </p:nvCxnSpPr>
        <p:spPr>
          <a:xfrm flipH="1">
            <a:off x="7020272" y="1995686"/>
            <a:ext cx="144016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2FCEAADF-9641-40CE-8140-BBB8742707F8}"/>
              </a:ext>
            </a:extLst>
          </p:cNvPr>
          <p:cNvSpPr txBox="1"/>
          <p:nvPr/>
        </p:nvSpPr>
        <p:spPr>
          <a:xfrm>
            <a:off x="395536" y="195486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3.2 Sum Manipulation: Exercise</a:t>
            </a:r>
            <a:endParaRPr lang="zh-CN" altLang="en-US" sz="3200" b="1" dirty="0">
              <a:solidFill>
                <a:srgbClr val="E3BA8C"/>
              </a:solidFill>
            </a:endParaRPr>
          </a:p>
          <a:p>
            <a:endParaRPr lang="zh-CN" altLang="en-US" sz="3200" b="1" dirty="0">
              <a:solidFill>
                <a:srgbClr val="E3B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98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9A9516C-CBDE-40C4-BA7C-DA048713CD32}"/>
              </a:ext>
            </a:extLst>
          </p:cNvPr>
          <p:cNvSpPr txBox="1"/>
          <p:nvPr/>
        </p:nvSpPr>
        <p:spPr>
          <a:xfrm>
            <a:off x="1115616" y="1203598"/>
            <a:ext cx="1485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Exercise: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7DBDEC7-993E-4B80-AE6B-64FB9373F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7554"/>
            <a:ext cx="2032729" cy="8342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4925F7D-3E21-4FB2-83B3-1DFCAB954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5446"/>
            <a:ext cx="3327546" cy="6477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8950D18-A6BE-4A37-B7AC-3ECE2CABF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62737"/>
            <a:ext cx="2692188" cy="6164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3AB9595-A39D-424A-8B24-1F897D319B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9902"/>
            <a:ext cx="3240360" cy="66858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1ED99FB-0FC1-4396-8B79-528CCA9F5050}"/>
              </a:ext>
            </a:extLst>
          </p:cNvPr>
          <p:cNvSpPr txBox="1"/>
          <p:nvPr/>
        </p:nvSpPr>
        <p:spPr>
          <a:xfrm>
            <a:off x="2987824" y="177206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800000"/>
                </a:solidFill>
              </a:rPr>
              <a:t>Perturbation method:</a:t>
            </a:r>
            <a:endParaRPr lang="zh-CN" altLang="en-US" sz="1400" dirty="0">
              <a:solidFill>
                <a:srgbClr val="80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DFA7305-F598-4ACF-BE90-E512587022F8}"/>
              </a:ext>
            </a:extLst>
          </p:cNvPr>
          <p:cNvSpPr txBox="1"/>
          <p:nvPr/>
        </p:nvSpPr>
        <p:spPr>
          <a:xfrm>
            <a:off x="3410689" y="271707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800000"/>
                </a:solidFill>
              </a:rPr>
              <a:t>Associative law:</a:t>
            </a:r>
            <a:endParaRPr lang="zh-CN" altLang="en-US" sz="1400" dirty="0">
              <a:solidFill>
                <a:srgbClr val="80000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CC7C0AA-9117-43DD-B784-65C666F2BBD4}"/>
              </a:ext>
            </a:extLst>
          </p:cNvPr>
          <p:cNvSpPr/>
          <p:nvPr/>
        </p:nvSpPr>
        <p:spPr>
          <a:xfrm>
            <a:off x="6516216" y="1635646"/>
            <a:ext cx="151216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75FDB9A-1F5B-41EC-9A15-6B6B6C08B8DA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6134118" y="2198331"/>
            <a:ext cx="1187712" cy="3734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467238C5-CCAB-4FBC-A00A-DA78BB918AF1}"/>
              </a:ext>
            </a:extLst>
          </p:cNvPr>
          <p:cNvSpPr/>
          <p:nvPr/>
        </p:nvSpPr>
        <p:spPr>
          <a:xfrm>
            <a:off x="4788024" y="2571750"/>
            <a:ext cx="2692188" cy="606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272CD4C-92CB-4C36-8BC7-EB65D79726FA}"/>
              </a:ext>
            </a:extLst>
          </p:cNvPr>
          <p:cNvSpPr txBox="1"/>
          <p:nvPr/>
        </p:nvSpPr>
        <p:spPr>
          <a:xfrm>
            <a:off x="5076056" y="336383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…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CB50846-813E-4E15-B6EA-019EA186E9BA}"/>
              </a:ext>
            </a:extLst>
          </p:cNvPr>
          <p:cNvSpPr/>
          <p:nvPr/>
        </p:nvSpPr>
        <p:spPr>
          <a:xfrm>
            <a:off x="4778841" y="2551240"/>
            <a:ext cx="1161312" cy="668581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4871726-4CD7-4177-A017-24EDE5D74114}"/>
              </a:ext>
            </a:extLst>
          </p:cNvPr>
          <p:cNvSpPr/>
          <p:nvPr/>
        </p:nvSpPr>
        <p:spPr>
          <a:xfrm>
            <a:off x="6339660" y="2551239"/>
            <a:ext cx="1161312" cy="668581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73E8102-00BC-46B1-BB08-B4E98BE50D94}"/>
                  </a:ext>
                </a:extLst>
              </p:cNvPr>
              <p:cNvSpPr txBox="1"/>
              <p:nvPr/>
            </p:nvSpPr>
            <p:spPr>
              <a:xfrm>
                <a:off x="395536" y="3431703"/>
                <a:ext cx="43238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+2(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73E8102-00BC-46B1-BB08-B4E98BE50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31703"/>
                <a:ext cx="4323876" cy="307777"/>
              </a:xfrm>
              <a:prstGeom prst="rect">
                <a:avLst/>
              </a:prstGeom>
              <a:blipFill>
                <a:blip r:embed="rId6"/>
                <a:stretch>
                  <a:fillRect l="-987" t="-2000" r="-1693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88482F2E-9B7F-4304-A0FC-FA7F8316F637}"/>
              </a:ext>
            </a:extLst>
          </p:cNvPr>
          <p:cNvSpPr txBox="1"/>
          <p:nvPr/>
        </p:nvSpPr>
        <p:spPr>
          <a:xfrm>
            <a:off x="395536" y="195486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3.2 Sum Manipulation: Exercise</a:t>
            </a:r>
            <a:endParaRPr lang="zh-CN" altLang="en-US" sz="3200" b="1" dirty="0">
              <a:solidFill>
                <a:srgbClr val="E3BA8C"/>
              </a:solidFill>
            </a:endParaRPr>
          </a:p>
          <a:p>
            <a:endParaRPr lang="zh-CN" altLang="en-US" sz="3200" b="1" dirty="0">
              <a:solidFill>
                <a:srgbClr val="E3B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04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9A9516C-CBDE-40C4-BA7C-DA048713CD32}"/>
              </a:ext>
            </a:extLst>
          </p:cNvPr>
          <p:cNvSpPr txBox="1"/>
          <p:nvPr/>
        </p:nvSpPr>
        <p:spPr>
          <a:xfrm>
            <a:off x="1115616" y="1203598"/>
            <a:ext cx="1485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Exercise: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7DBDEC7-993E-4B80-AE6B-64FB9373F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7554"/>
            <a:ext cx="2032729" cy="8342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531F758-2D88-4757-BE93-AFE0348F3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78" y="3219822"/>
            <a:ext cx="4032448" cy="5661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F3CEA7-E540-4938-8038-3DB1E80B31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70639"/>
            <a:ext cx="1385708" cy="648096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9DF6DF3-0AE6-4939-BD37-B6996397BD2B}"/>
              </a:ext>
            </a:extLst>
          </p:cNvPr>
          <p:cNvCxnSpPr>
            <a:stCxn id="9" idx="2"/>
            <a:endCxn id="3" idx="0"/>
          </p:cNvCxnSpPr>
          <p:nvPr/>
        </p:nvCxnSpPr>
        <p:spPr>
          <a:xfrm>
            <a:off x="5696902" y="2518735"/>
            <a:ext cx="0" cy="7010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1387A6F-1388-4B08-A051-BF87DB20B495}"/>
              </a:ext>
            </a:extLst>
          </p:cNvPr>
          <p:cNvSpPr txBox="1"/>
          <p:nvPr/>
        </p:nvSpPr>
        <p:spPr>
          <a:xfrm>
            <a:off x="395536" y="195486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3.2 Sum Manipulation: Exercise</a:t>
            </a:r>
            <a:endParaRPr lang="zh-CN" altLang="en-US" sz="3200" b="1" dirty="0">
              <a:solidFill>
                <a:srgbClr val="E3BA8C"/>
              </a:solidFill>
            </a:endParaRPr>
          </a:p>
          <a:p>
            <a:endParaRPr lang="zh-CN" altLang="en-US" sz="3200" b="1" dirty="0">
              <a:solidFill>
                <a:srgbClr val="E3B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9096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58164"/>
            <a:ext cx="9144000" cy="2016444"/>
          </a:xfrm>
          <a:prstGeom prst="rect">
            <a:avLst/>
          </a:prstGeom>
          <a:solidFill>
            <a:srgbClr val="00206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299929" y="1343987"/>
            <a:ext cx="1143763" cy="114376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0">
                <a:srgbClr val="CDCDCD"/>
              </a:gs>
            </a:gsLst>
            <a:lin ang="189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331640" y="1371479"/>
            <a:ext cx="1080340" cy="108034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8400000" scaled="0"/>
            <a:tileRect/>
          </a:gradFill>
          <a:ln w="28575">
            <a:noFill/>
          </a:ln>
          <a:effectLst>
            <a:outerShdw blurRad="317500" dist="228600" dir="72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59632" y="162348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FOUR</a:t>
            </a: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1311485"/>
            <a:ext cx="6500858" cy="1200329"/>
          </a:xfrm>
          <a:prstGeom prst="rect">
            <a:avLst/>
          </a:prstGeom>
          <a:noFill/>
          <a:effectLst>
            <a:outerShdw blurRad="127000" dist="50800" dir="7200000" algn="ctr" rotWithShape="0">
              <a:schemeClr val="tx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rPr>
              <a:t>Multiple Sums</a:t>
            </a:r>
            <a:endParaRPr lang="zh-CN" altLang="en-US" sz="72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F2FB8C8-7EA3-496E-ADDA-B87E461203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5017" r="4762" b="2515"/>
          <a:stretch/>
        </p:blipFill>
        <p:spPr>
          <a:xfrm>
            <a:off x="3887924" y="3075806"/>
            <a:ext cx="136815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3972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3E47A8-B24F-43BC-8BAF-A9DAE47AD28D}"/>
              </a:ext>
            </a:extLst>
          </p:cNvPr>
          <p:cNvSpPr txBox="1"/>
          <p:nvPr/>
        </p:nvSpPr>
        <p:spPr>
          <a:xfrm>
            <a:off x="395536" y="195486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3.1 Multiple Sums</a:t>
            </a:r>
            <a:endParaRPr lang="zh-CN" altLang="en-US" sz="3200" b="1" dirty="0">
              <a:solidFill>
                <a:srgbClr val="E3BA8C"/>
              </a:solidFill>
            </a:endParaRPr>
          </a:p>
          <a:p>
            <a:endParaRPr lang="zh-CN" altLang="en-US" sz="3200" b="1" dirty="0">
              <a:solidFill>
                <a:srgbClr val="E3BA8C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48E45B-CEEC-4846-B2BA-1F6B44EFE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70056"/>
            <a:ext cx="3299636" cy="10617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98E936-C8B2-4C46-A2CE-46AB54BEF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41234"/>
            <a:ext cx="3341747" cy="8753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A2BA5CA-ECBB-41CC-8063-F3D476DDF42D}"/>
              </a:ext>
            </a:extLst>
          </p:cNvPr>
          <p:cNvSpPr txBox="1"/>
          <p:nvPr/>
        </p:nvSpPr>
        <p:spPr>
          <a:xfrm>
            <a:off x="755576" y="113159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two or more indices</a:t>
            </a:r>
            <a:r>
              <a:rPr lang="en-US" altLang="zh-CN" sz="2000" dirty="0">
                <a:solidFill>
                  <a:schemeClr val="bg1"/>
                </a:solidFill>
              </a:rPr>
              <a:t>: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3324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3E47A8-B24F-43BC-8BAF-A9DAE47AD28D}"/>
              </a:ext>
            </a:extLst>
          </p:cNvPr>
          <p:cNvSpPr txBox="1"/>
          <p:nvPr/>
        </p:nvSpPr>
        <p:spPr>
          <a:xfrm>
            <a:off x="395536" y="195486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3.1 Multiple Sums</a:t>
            </a:r>
            <a:endParaRPr lang="zh-CN" altLang="en-US" sz="3200" b="1" dirty="0">
              <a:solidFill>
                <a:srgbClr val="E3BA8C"/>
              </a:solidFill>
            </a:endParaRPr>
          </a:p>
          <a:p>
            <a:endParaRPr lang="zh-CN" altLang="en-US" sz="3200" b="1" dirty="0">
              <a:solidFill>
                <a:srgbClr val="E3BA8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09DD9CC-45D1-4C8E-9814-3137F8CDAD37}"/>
                  </a:ext>
                </a:extLst>
              </p:cNvPr>
              <p:cNvSpPr txBox="1"/>
              <p:nvPr/>
            </p:nvSpPr>
            <p:spPr>
              <a:xfrm>
                <a:off x="971600" y="1059582"/>
                <a:ext cx="3054393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09DD9CC-45D1-4C8E-9814-3137F8CDA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059582"/>
                <a:ext cx="3054393" cy="10303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7C5C8D9-81C8-4FF3-A692-79363A45434C}"/>
                  </a:ext>
                </a:extLst>
              </p:cNvPr>
              <p:cNvSpPr txBox="1"/>
              <p:nvPr/>
            </p:nvSpPr>
            <p:spPr>
              <a:xfrm>
                <a:off x="2195736" y="2643758"/>
                <a:ext cx="3456384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7C5C8D9-81C8-4FF3-A692-79363A454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643758"/>
                <a:ext cx="3456384" cy="1030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48B465C9-170E-4736-A378-2C2D0B257413}"/>
              </a:ext>
            </a:extLst>
          </p:cNvPr>
          <p:cNvSpPr txBox="1"/>
          <p:nvPr/>
        </p:nvSpPr>
        <p:spPr>
          <a:xfrm>
            <a:off x="107504" y="282273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abbreviation for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4D715A7-EA29-4A72-BE3D-C8223A309C90}"/>
              </a:ext>
            </a:extLst>
          </p:cNvPr>
          <p:cNvSpPr txBox="1"/>
          <p:nvPr/>
        </p:nvSpPr>
        <p:spPr>
          <a:xfrm>
            <a:off x="5724128" y="273040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>
                <a:solidFill>
                  <a:srgbClr val="C00000"/>
                </a:solidFill>
              </a:rPr>
              <a:t>Order!</a:t>
            </a:r>
            <a:endParaRPr lang="zh-CN" altLang="en-US" sz="3600" i="1" dirty="0">
              <a:solidFill>
                <a:srgbClr val="C0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37D0746-D4A0-4612-A76E-4BC92F084F93}"/>
              </a:ext>
            </a:extLst>
          </p:cNvPr>
          <p:cNvSpPr txBox="1"/>
          <p:nvPr/>
        </p:nvSpPr>
        <p:spPr>
          <a:xfrm>
            <a:off x="2627784" y="386789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C00000"/>
                </a:solidFill>
              </a:rPr>
              <a:t>Summed first on k</a:t>
            </a:r>
            <a:endParaRPr lang="zh-CN" alt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82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3E47A8-B24F-43BC-8BAF-A9DAE47AD28D}"/>
              </a:ext>
            </a:extLst>
          </p:cNvPr>
          <p:cNvSpPr txBox="1"/>
          <p:nvPr/>
        </p:nvSpPr>
        <p:spPr>
          <a:xfrm>
            <a:off x="395536" y="195486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3.1 Multiple Sums</a:t>
            </a:r>
            <a:endParaRPr lang="zh-CN" altLang="en-US" sz="3200" b="1" dirty="0">
              <a:solidFill>
                <a:srgbClr val="E3BA8C"/>
              </a:solidFill>
            </a:endParaRPr>
          </a:p>
          <a:p>
            <a:endParaRPr lang="zh-CN" altLang="en-US" sz="3200" b="1" dirty="0">
              <a:solidFill>
                <a:srgbClr val="E3BA8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AC9B848-229D-4D10-BC63-4A25FEAEF088}"/>
                  </a:ext>
                </a:extLst>
              </p:cNvPr>
              <p:cNvSpPr/>
              <p:nvPr/>
            </p:nvSpPr>
            <p:spPr>
              <a:xfrm>
                <a:off x="628192" y="1851670"/>
                <a:ext cx="5952527" cy="87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zh-CN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zh-CN" alt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zh-CN" alt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  <m:r>
                        <a:rPr lang="zh-CN" alt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zh-CN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zh-CN" alt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zh-CN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CN" alt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</m:sub>
                                  </m:sSub>
                                  <m:r>
                                    <a:rPr lang="zh-CN" alt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AC9B848-229D-4D10-BC63-4A25FEAEF0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92" y="1851670"/>
                <a:ext cx="5952527" cy="875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88FDB96F-5152-4579-9EFF-E91D310B4918}"/>
              </a:ext>
            </a:extLst>
          </p:cNvPr>
          <p:cNvSpPr txBox="1"/>
          <p:nvPr/>
        </p:nvSpPr>
        <p:spPr>
          <a:xfrm>
            <a:off x="827584" y="1162077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Interchanging the order of summation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ABB3014-C358-4FCE-B916-948789BBE220}"/>
              </a:ext>
            </a:extLst>
          </p:cNvPr>
          <p:cNvSpPr txBox="1"/>
          <p:nvPr/>
        </p:nvSpPr>
        <p:spPr>
          <a:xfrm>
            <a:off x="1043608" y="3219822"/>
            <a:ext cx="61926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Variations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j and k are independent from each other!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 range of an inner sum depends on the index      variable of the outer sum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2613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73EE3007-A8BF-435A-8DDF-B7894EDBA092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1C9AC7E-0784-4013-B67C-ED710D7B33DF}"/>
                  </a:ext>
                </a:extLst>
              </p:cNvPr>
              <p:cNvSpPr txBox="1"/>
              <p:nvPr/>
            </p:nvSpPr>
            <p:spPr>
              <a:xfrm>
                <a:off x="683568" y="1563638"/>
                <a:ext cx="403244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1+2+</m:t>
                      </m:r>
                      <m:r>
                        <a:rPr lang="en-US" altLang="zh-CN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p>
                        <m:sSupPr>
                          <m:ctrlPr>
                            <a:rPr lang="en-US" altLang="zh-CN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zh-CN" sz="36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1C9AC7E-0784-4013-B67C-ED710D7B3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63638"/>
                <a:ext cx="4032448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2E03198-3255-46EF-9A44-A32C4FDD92AA}"/>
                  </a:ext>
                </a:extLst>
              </p:cNvPr>
              <p:cNvSpPr/>
              <p:nvPr/>
            </p:nvSpPr>
            <p:spPr>
              <a:xfrm>
                <a:off x="755576" y="2715766"/>
                <a:ext cx="41734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3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CN" sz="3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p>
                        <m:sSupPr>
                          <m:ctrlPr>
                            <a:rPr lang="en-US" altLang="zh-CN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2E03198-3255-46EF-9A44-A32C4FDD92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15766"/>
                <a:ext cx="417345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0A1E742F-6957-4804-BDFD-E8A289B452D9}"/>
              </a:ext>
            </a:extLst>
          </p:cNvPr>
          <p:cNvSpPr txBox="1"/>
          <p:nvPr/>
        </p:nvSpPr>
        <p:spPr>
          <a:xfrm>
            <a:off x="395536" y="19548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1.1 Three Dots Form</a:t>
            </a:r>
            <a:endParaRPr lang="zh-CN" altLang="en-US" sz="3200" b="1" dirty="0">
              <a:solidFill>
                <a:srgbClr val="E3BA8C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BEB8ED7-27AF-40CC-8A32-A684A97341B5}"/>
              </a:ext>
            </a:extLst>
          </p:cNvPr>
          <p:cNvSpPr txBox="1"/>
          <p:nvPr/>
        </p:nvSpPr>
        <p:spPr>
          <a:xfrm>
            <a:off x="4929026" y="1491630"/>
            <a:ext cx="4035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altLang="zh-CN" sz="24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Explicit!</a:t>
            </a:r>
            <a:endParaRPr lang="en-US" altLang="zh-CN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between adjacent terms</a:t>
            </a:r>
            <a:endParaRPr lang="zh-CN" altLang="en-US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zh-CN" altLang="en-US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427944D-3846-4C95-B310-D6A401EDC463}"/>
              </a:ext>
            </a:extLst>
          </p:cNvPr>
          <p:cNvSpPr txBox="1"/>
          <p:nvPr/>
        </p:nvSpPr>
        <p:spPr>
          <a:xfrm>
            <a:off x="5724128" y="248493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many details!</a:t>
            </a:r>
            <a:endParaRPr lang="zh-CN" altLang="en-US" sz="2400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26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3E47A8-B24F-43BC-8BAF-A9DAE47AD28D}"/>
              </a:ext>
            </a:extLst>
          </p:cNvPr>
          <p:cNvSpPr txBox="1"/>
          <p:nvPr/>
        </p:nvSpPr>
        <p:spPr>
          <a:xfrm>
            <a:off x="395536" y="195486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3.1 Multiple Sums</a:t>
            </a:r>
            <a:endParaRPr lang="zh-CN" altLang="en-US" sz="3200" b="1" dirty="0">
              <a:solidFill>
                <a:srgbClr val="E3BA8C"/>
              </a:solidFill>
            </a:endParaRPr>
          </a:p>
          <a:p>
            <a:endParaRPr lang="zh-CN" altLang="en-US" sz="3200" b="1" dirty="0">
              <a:solidFill>
                <a:srgbClr val="E3BA8C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22D707-68E3-469D-96A4-516CBE189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51670"/>
            <a:ext cx="3821048" cy="86409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0863941-A8CF-4B08-A5A5-151634ABBFBA}"/>
              </a:ext>
            </a:extLst>
          </p:cNvPr>
          <p:cNvSpPr txBox="1"/>
          <p:nvPr/>
        </p:nvSpPr>
        <p:spPr>
          <a:xfrm>
            <a:off x="1043608" y="109885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Variation 1: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377F751-8FA7-4F91-9111-AC4B8F924ED5}"/>
              </a:ext>
            </a:extLst>
          </p:cNvPr>
          <p:cNvSpPr txBox="1"/>
          <p:nvPr/>
        </p:nvSpPr>
        <p:spPr>
          <a:xfrm>
            <a:off x="683568" y="310716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800000"/>
                </a:solidFill>
              </a:rPr>
              <a:t>j and k are independent from each other!</a:t>
            </a:r>
            <a:endParaRPr lang="zh-CN" alt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6046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3E47A8-B24F-43BC-8BAF-A9DAE47AD28D}"/>
              </a:ext>
            </a:extLst>
          </p:cNvPr>
          <p:cNvSpPr txBox="1"/>
          <p:nvPr/>
        </p:nvSpPr>
        <p:spPr>
          <a:xfrm>
            <a:off x="395536" y="195486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3.1 Multiple Sums</a:t>
            </a:r>
            <a:endParaRPr lang="zh-CN" altLang="en-US" sz="3200" b="1" dirty="0">
              <a:solidFill>
                <a:srgbClr val="E3BA8C"/>
              </a:solidFill>
            </a:endParaRPr>
          </a:p>
          <a:p>
            <a:endParaRPr lang="zh-CN" altLang="en-US" sz="3200" b="1" dirty="0">
              <a:solidFill>
                <a:srgbClr val="E3BA8C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433F215-B177-4D5A-AECC-F15014889355}"/>
              </a:ext>
            </a:extLst>
          </p:cNvPr>
          <p:cNvSpPr txBox="1"/>
          <p:nvPr/>
        </p:nvSpPr>
        <p:spPr>
          <a:xfrm>
            <a:off x="1043608" y="109885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Variation 2: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0E8B5EF-3656-4E4D-9832-49E0A9A26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5" y="1877378"/>
            <a:ext cx="2986924" cy="6480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C355DAB-7280-46F7-947A-C6E0752FA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1" y="3732627"/>
            <a:ext cx="3240360" cy="46881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D580259-4046-4492-B79A-1BFB443F184E}"/>
              </a:ext>
            </a:extLst>
          </p:cNvPr>
          <p:cNvSpPr txBox="1"/>
          <p:nvPr/>
        </p:nvSpPr>
        <p:spPr>
          <a:xfrm>
            <a:off x="638828" y="332456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Condition: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2A592F0-48A1-4FFD-9AF3-EA34563BE7BB}"/>
              </a:ext>
            </a:extLst>
          </p:cNvPr>
          <p:cNvSpPr/>
          <p:nvPr/>
        </p:nvSpPr>
        <p:spPr>
          <a:xfrm>
            <a:off x="1043608" y="2283718"/>
            <a:ext cx="5040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ADC484F-5E3E-45B5-820C-3C65920B5562}"/>
              </a:ext>
            </a:extLst>
          </p:cNvPr>
          <p:cNvSpPr/>
          <p:nvPr/>
        </p:nvSpPr>
        <p:spPr>
          <a:xfrm>
            <a:off x="2627784" y="2279678"/>
            <a:ext cx="504056" cy="148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1EEFFDDF-4F47-437C-80CD-A74298C1978B}"/>
              </a:ext>
            </a:extLst>
          </p:cNvPr>
          <p:cNvCxnSpPr>
            <a:stCxn id="12" idx="2"/>
          </p:cNvCxnSpPr>
          <p:nvPr/>
        </p:nvCxnSpPr>
        <p:spPr>
          <a:xfrm>
            <a:off x="1295636" y="2427734"/>
            <a:ext cx="468052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7F3BCF7-E85E-4A68-94A4-BB3EBD0374D7}"/>
              </a:ext>
            </a:extLst>
          </p:cNvPr>
          <p:cNvCxnSpPr>
            <a:stCxn id="13" idx="2"/>
          </p:cNvCxnSpPr>
          <p:nvPr/>
        </p:nvCxnSpPr>
        <p:spPr>
          <a:xfrm flipH="1">
            <a:off x="2195736" y="2427734"/>
            <a:ext cx="684076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7C01142B-5435-4A8E-B2DE-960BB719FF0E}"/>
              </a:ext>
            </a:extLst>
          </p:cNvPr>
          <p:cNvSpPr txBox="1"/>
          <p:nvPr/>
        </p:nvSpPr>
        <p:spPr>
          <a:xfrm>
            <a:off x="116770" y="2812006"/>
            <a:ext cx="478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800000"/>
                </a:solidFill>
                <a:latin typeface="Gabriola" panose="04040605051002020D02" pitchFamily="82" charset="0"/>
              </a:rPr>
              <a:t>the range of an inner sum depends on the index variable of the outer sum</a:t>
            </a:r>
            <a:endParaRPr lang="zh-CN" altLang="en-US" sz="1600" dirty="0">
              <a:solidFill>
                <a:srgbClr val="800000"/>
              </a:solidFill>
              <a:latin typeface="Gabriola" panose="04040605051002020D02" pitchFamily="82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C009FF7-7B6D-44AD-9D38-8F6EAF10B9CB}"/>
              </a:ext>
            </a:extLst>
          </p:cNvPr>
          <p:cNvSpPr txBox="1"/>
          <p:nvPr/>
        </p:nvSpPr>
        <p:spPr>
          <a:xfrm>
            <a:off x="5148064" y="13429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Example: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FEE0854B-77DE-48DA-A477-6C5D440D7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2146339"/>
            <a:ext cx="4248472" cy="45106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152C9E9-EED7-41DB-B053-E17A91F87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3121802"/>
            <a:ext cx="3422524" cy="698474"/>
          </a:xfrm>
          <a:prstGeom prst="rect">
            <a:avLst/>
          </a:prstGeom>
        </p:spPr>
      </p:pic>
      <p:sp>
        <p:nvSpPr>
          <p:cNvPr id="25" name="箭头: 下 24">
            <a:extLst>
              <a:ext uri="{FF2B5EF4-FFF2-40B4-BE49-F238E27FC236}">
                <a16:creationId xmlns:a16="http://schemas.microsoft.com/office/drawing/2014/main" id="{DA80C840-5C74-4691-A339-1E8CB448396A}"/>
              </a:ext>
            </a:extLst>
          </p:cNvPr>
          <p:cNvSpPr/>
          <p:nvPr/>
        </p:nvSpPr>
        <p:spPr>
          <a:xfrm>
            <a:off x="6679306" y="2714651"/>
            <a:ext cx="504056" cy="30559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A21AD6B-582F-4C71-9533-0FFDEF29B67C}"/>
              </a:ext>
            </a:extLst>
          </p:cNvPr>
          <p:cNvSpPr txBox="1"/>
          <p:nvPr/>
        </p:nvSpPr>
        <p:spPr>
          <a:xfrm>
            <a:off x="1691680" y="4275960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P(j , k)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41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/>
      <p:bldP spid="20" grpId="0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3E47A8-B24F-43BC-8BAF-A9DAE47AD28D}"/>
              </a:ext>
            </a:extLst>
          </p:cNvPr>
          <p:cNvSpPr txBox="1"/>
          <p:nvPr/>
        </p:nvSpPr>
        <p:spPr>
          <a:xfrm>
            <a:off x="395536" y="195486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3.1 Multiple Sums</a:t>
            </a:r>
            <a:endParaRPr lang="zh-CN" altLang="en-US" sz="3200" b="1" dirty="0">
              <a:solidFill>
                <a:srgbClr val="E3BA8C"/>
              </a:solidFill>
            </a:endParaRPr>
          </a:p>
          <a:p>
            <a:endParaRPr lang="zh-CN" altLang="en-US" sz="3200" b="1" dirty="0">
              <a:solidFill>
                <a:srgbClr val="E3BA8C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F3C31C-ADDE-4CAD-A32B-FF7CCF796C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00" r="124"/>
          <a:stretch/>
        </p:blipFill>
        <p:spPr>
          <a:xfrm>
            <a:off x="467544" y="1203598"/>
            <a:ext cx="5331101" cy="3271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8EF433A-4AFA-4B0C-ADEB-3AE92BE927A7}"/>
                  </a:ext>
                </a:extLst>
              </p:cNvPr>
              <p:cNvSpPr txBox="1"/>
              <p:nvPr/>
            </p:nvSpPr>
            <p:spPr>
              <a:xfrm>
                <a:off x="314687" y="4515966"/>
                <a:ext cx="56494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CN" alt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CN" alt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1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8EF433A-4AFA-4B0C-ADEB-3AE92BE92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7" y="4515966"/>
                <a:ext cx="5649495" cy="492443"/>
              </a:xfrm>
              <a:prstGeom prst="rect">
                <a:avLst/>
              </a:prstGeom>
              <a:blipFill>
                <a:blip r:embed="rId3"/>
                <a:stretch>
                  <a:fillRect l="-108" b="-14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EDB3868F-8B45-4F98-B07C-6C3EE5E401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72" y="2472914"/>
            <a:ext cx="2739748" cy="85137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0C710DC-B5DD-47BB-97C9-3704A8FC59D0}"/>
              </a:ext>
            </a:extLst>
          </p:cNvPr>
          <p:cNvSpPr txBox="1"/>
          <p:nvPr/>
        </p:nvSpPr>
        <p:spPr>
          <a:xfrm>
            <a:off x="5980668" y="192367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800000"/>
                </a:solidFill>
              </a:rPr>
              <a:t>general distributive law</a:t>
            </a:r>
            <a:endParaRPr lang="zh-CN" altLang="en-US" sz="2400" dirty="0">
              <a:solidFill>
                <a:srgbClr val="80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8443920-0E03-4452-985D-42C9E6B55D22}"/>
              </a:ext>
            </a:extLst>
          </p:cNvPr>
          <p:cNvSpPr txBox="1"/>
          <p:nvPr/>
        </p:nvSpPr>
        <p:spPr>
          <a:xfrm>
            <a:off x="4214645" y="216578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800000"/>
                </a:solidFill>
              </a:rPr>
              <a:t>Distributive law</a:t>
            </a:r>
            <a:endParaRPr lang="zh-CN" altLang="en-US" sz="1600" dirty="0">
              <a:solidFill>
                <a:srgbClr val="80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F1FD80D-9292-4231-8A53-82DB8006B5BC}"/>
              </a:ext>
            </a:extLst>
          </p:cNvPr>
          <p:cNvSpPr txBox="1"/>
          <p:nvPr/>
        </p:nvSpPr>
        <p:spPr>
          <a:xfrm>
            <a:off x="4572000" y="327507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800000"/>
                </a:solidFill>
              </a:rPr>
              <a:t>Distributive law</a:t>
            </a:r>
            <a:endParaRPr lang="zh-CN" altLang="en-US" sz="1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65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3E47A8-B24F-43BC-8BAF-A9DAE47AD28D}"/>
              </a:ext>
            </a:extLst>
          </p:cNvPr>
          <p:cNvSpPr txBox="1"/>
          <p:nvPr/>
        </p:nvSpPr>
        <p:spPr>
          <a:xfrm>
            <a:off x="395536" y="195486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3.2 Multiple Sums: Practice</a:t>
            </a:r>
            <a:endParaRPr lang="zh-CN" altLang="en-US" sz="3200" b="1" dirty="0">
              <a:solidFill>
                <a:srgbClr val="E3BA8C"/>
              </a:solidFill>
            </a:endParaRPr>
          </a:p>
          <a:p>
            <a:endParaRPr lang="zh-CN" altLang="en-US" sz="3200" b="1" dirty="0">
              <a:solidFill>
                <a:srgbClr val="E3BA8C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D347571-2C4D-4BA1-8C9C-5A50F5A75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1" y="1851670"/>
            <a:ext cx="4410518" cy="20151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0EC971-5B02-4EC8-844D-058C069BD0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87774"/>
            <a:ext cx="2376264" cy="7451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F14383A-3FDB-4C3A-ABCE-721BD88C6E2B}"/>
              </a:ext>
            </a:extLst>
          </p:cNvPr>
          <p:cNvSpPr txBox="1"/>
          <p:nvPr/>
        </p:nvSpPr>
        <p:spPr>
          <a:xfrm>
            <a:off x="5796136" y="228371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bg1"/>
                </a:solidFill>
              </a:rPr>
              <a:t>Find a simple formula for:</a:t>
            </a:r>
            <a:endParaRPr lang="zh-CN" altLang="en-US" i="1" dirty="0">
              <a:solidFill>
                <a:schemeClr val="bg1"/>
              </a:solidFill>
            </a:endParaRPr>
          </a:p>
        </p:txBody>
      </p:sp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208B38BE-16C2-45F7-A1C4-077713F87DC4}"/>
              </a:ext>
            </a:extLst>
          </p:cNvPr>
          <p:cNvSpPr/>
          <p:nvPr/>
        </p:nvSpPr>
        <p:spPr>
          <a:xfrm flipH="1" flipV="1">
            <a:off x="395536" y="2067694"/>
            <a:ext cx="4104456" cy="1799084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853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id="{AF07F441-0DD4-422A-9215-7C578AF3AF98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9B06EBA-D1C8-4E1F-8F70-D60E593DC28C}"/>
              </a:ext>
            </a:extLst>
          </p:cNvPr>
          <p:cNvSpPr txBox="1"/>
          <p:nvPr/>
        </p:nvSpPr>
        <p:spPr>
          <a:xfrm>
            <a:off x="395536" y="195486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3.2 Multiple Sums: Practice</a:t>
            </a:r>
            <a:endParaRPr lang="zh-CN" altLang="en-US" sz="3200" b="1" dirty="0">
              <a:solidFill>
                <a:srgbClr val="E3BA8C"/>
              </a:solidFill>
            </a:endParaRPr>
          </a:p>
          <a:p>
            <a:endParaRPr lang="zh-CN" altLang="en-US" sz="3200" b="1" dirty="0">
              <a:solidFill>
                <a:srgbClr val="E3BA8C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09448B-D672-4ED1-9ED5-B85C7EC203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90275"/>
            <a:ext cx="3240360" cy="3864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CF4B0A3-5ADC-4EB1-9B77-550192AE8B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6837"/>
            <a:ext cx="2046432" cy="934988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54DE6C61-D097-4C50-9DDD-1889385C677E}"/>
              </a:ext>
            </a:extLst>
          </p:cNvPr>
          <p:cNvGrpSpPr/>
          <p:nvPr/>
        </p:nvGrpSpPr>
        <p:grpSpPr>
          <a:xfrm>
            <a:off x="692242" y="1347614"/>
            <a:ext cx="4261999" cy="627534"/>
            <a:chOff x="683568" y="1177588"/>
            <a:chExt cx="4261999" cy="62753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390CD0C-BF37-48F0-8C35-3C0F04DA4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177588"/>
              <a:ext cx="4261999" cy="6275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10FF0A6B-5F59-4903-9D6B-31E9D8090581}"/>
                    </a:ext>
                  </a:extLst>
                </p:cNvPr>
                <p:cNvSpPr txBox="1"/>
                <p:nvPr/>
              </p:nvSpPr>
              <p:spPr>
                <a:xfrm>
                  <a:off x="2195736" y="1385025"/>
                  <a:ext cx="204204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CN" altLang="en-US" sz="10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10FF0A6B-5F59-4903-9D6B-31E9D80905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1385025"/>
                  <a:ext cx="204204" cy="15388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9F14B16E-6556-4056-B0DE-6FBA3E22CA3C}"/>
              </a:ext>
            </a:extLst>
          </p:cNvPr>
          <p:cNvSpPr txBox="1"/>
          <p:nvPr/>
        </p:nvSpPr>
        <p:spPr>
          <a:xfrm>
            <a:off x="700263" y="928181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Rename (j, k) as (k, j)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DD9ED2E-D153-4665-99A0-A8CE66590E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39" y="2390275"/>
            <a:ext cx="4372408" cy="362949"/>
          </a:xfrm>
          <a:prstGeom prst="rect">
            <a:avLst/>
          </a:prstGeom>
        </p:spPr>
      </p:pic>
      <p:sp>
        <p:nvSpPr>
          <p:cNvPr id="13" name="箭头: 右 12">
            <a:extLst>
              <a:ext uri="{FF2B5EF4-FFF2-40B4-BE49-F238E27FC236}">
                <a16:creationId xmlns:a16="http://schemas.microsoft.com/office/drawing/2014/main" id="{E12A36AD-31D2-4F37-BF3F-59662149BD2D}"/>
              </a:ext>
            </a:extLst>
          </p:cNvPr>
          <p:cNvSpPr/>
          <p:nvPr/>
        </p:nvSpPr>
        <p:spPr>
          <a:xfrm rot="10800000">
            <a:off x="5050055" y="2511471"/>
            <a:ext cx="216024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CD860C7E-A6BD-4148-9343-6438EE9850F8}"/>
              </a:ext>
            </a:extLst>
          </p:cNvPr>
          <p:cNvSpPr/>
          <p:nvPr/>
        </p:nvSpPr>
        <p:spPr>
          <a:xfrm rot="5400000">
            <a:off x="2657831" y="2888355"/>
            <a:ext cx="216024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3196664-A8B1-4A9A-B59C-680BD0EA45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1" y="3192577"/>
            <a:ext cx="4726199" cy="71903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6E5D822-F724-44A7-ADEA-CD0E534D6423}"/>
              </a:ext>
            </a:extLst>
          </p:cNvPr>
          <p:cNvSpPr/>
          <p:nvPr/>
        </p:nvSpPr>
        <p:spPr>
          <a:xfrm>
            <a:off x="2339752" y="3192577"/>
            <a:ext cx="1224136" cy="7190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EED492F-D09B-46D9-A63F-97AB0641A9D5}"/>
              </a:ext>
            </a:extLst>
          </p:cNvPr>
          <p:cNvSpPr/>
          <p:nvPr/>
        </p:nvSpPr>
        <p:spPr>
          <a:xfrm>
            <a:off x="3959932" y="3192577"/>
            <a:ext cx="1224136" cy="7190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CFB94DF-3154-4977-8387-266804129934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2181706" y="3922017"/>
            <a:ext cx="767134" cy="449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5B970F9D-6522-4E6C-AC14-2624C7DF87CF}"/>
              </a:ext>
            </a:extLst>
          </p:cNvPr>
          <p:cNvGrpSpPr/>
          <p:nvPr/>
        </p:nvGrpSpPr>
        <p:grpSpPr>
          <a:xfrm>
            <a:off x="395536" y="4371950"/>
            <a:ext cx="3572339" cy="419512"/>
            <a:chOff x="395536" y="4371950"/>
            <a:chExt cx="3572339" cy="419512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7B6F423A-D9C4-41D2-8AA8-A829E7461110}"/>
                </a:ext>
              </a:extLst>
            </p:cNvPr>
            <p:cNvGrpSpPr/>
            <p:nvPr/>
          </p:nvGrpSpPr>
          <p:grpSpPr>
            <a:xfrm>
              <a:off x="395536" y="4371950"/>
              <a:ext cx="3572339" cy="419512"/>
              <a:chOff x="323528" y="3562611"/>
              <a:chExt cx="7867650" cy="923925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D089CDDF-9024-4445-AE7B-A48A1A64CB81}"/>
                  </a:ext>
                </a:extLst>
              </p:cNvPr>
              <p:cNvGrpSpPr/>
              <p:nvPr/>
            </p:nvGrpSpPr>
            <p:grpSpPr>
              <a:xfrm>
                <a:off x="323528" y="3562611"/>
                <a:ext cx="7867650" cy="923925"/>
                <a:chOff x="376786" y="3911612"/>
                <a:chExt cx="7867650" cy="923925"/>
              </a:xfrm>
            </p:grpSpPr>
            <p:pic>
              <p:nvPicPr>
                <p:cNvPr id="23" name="图片 22">
                  <a:extLst>
                    <a:ext uri="{FF2B5EF4-FFF2-40B4-BE49-F238E27FC236}">
                      <a16:creationId xmlns:a16="http://schemas.microsoft.com/office/drawing/2014/main" id="{F6047671-ABF2-48A1-987A-3CD4A4FB2A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6786" y="3911612"/>
                  <a:ext cx="7867650" cy="923925"/>
                </a:xfrm>
                <a:prstGeom prst="rect">
                  <a:avLst/>
                </a:prstGeom>
              </p:spPr>
            </p:pic>
            <p:sp>
              <p:nvSpPr>
                <p:cNvPr id="25" name="矩形: 圆角 24">
                  <a:extLst>
                    <a:ext uri="{FF2B5EF4-FFF2-40B4-BE49-F238E27FC236}">
                      <a16:creationId xmlns:a16="http://schemas.microsoft.com/office/drawing/2014/main" id="{2FF8015A-774F-42AE-A3B8-01908823DB16}"/>
                    </a:ext>
                  </a:extLst>
                </p:cNvPr>
                <p:cNvSpPr/>
                <p:nvPr/>
              </p:nvSpPr>
              <p:spPr>
                <a:xfrm>
                  <a:off x="4499992" y="4734486"/>
                  <a:ext cx="1872208" cy="101051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BA51ECDF-7A25-419C-99D5-147DD8C75940}"/>
                  </a:ext>
                </a:extLst>
              </p:cNvPr>
              <p:cNvSpPr/>
              <p:nvPr/>
            </p:nvSpPr>
            <p:spPr>
              <a:xfrm>
                <a:off x="4067944" y="3687333"/>
                <a:ext cx="648072" cy="71903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5BF199C3-025A-406B-B7F4-83AE401C5386}"/>
                    </a:ext>
                  </a:extLst>
                </p:cNvPr>
                <p:cNvSpPr txBox="1"/>
                <p:nvPr/>
              </p:nvSpPr>
              <p:spPr>
                <a:xfrm>
                  <a:off x="1522754" y="4398226"/>
                  <a:ext cx="1440160" cy="370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5BF199C3-025A-406B-B7F4-83AE401C53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2754" y="4398226"/>
                  <a:ext cx="1440160" cy="37029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EB572109-DFFD-40AB-BEB2-1E7246E2DC9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7"/>
          <a:stretch/>
        </p:blipFill>
        <p:spPr>
          <a:xfrm>
            <a:off x="5256915" y="4364883"/>
            <a:ext cx="1166238" cy="412659"/>
          </a:xfrm>
          <a:prstGeom prst="rect">
            <a:avLst/>
          </a:prstGeom>
        </p:spPr>
      </p:pic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B4E19158-9802-468A-A28C-5408C7828BED}"/>
              </a:ext>
            </a:extLst>
          </p:cNvPr>
          <p:cNvCxnSpPr>
            <a:cxnSpLocks/>
            <a:stCxn id="18" idx="2"/>
            <a:endCxn id="31" idx="0"/>
          </p:cNvCxnSpPr>
          <p:nvPr/>
        </p:nvCxnSpPr>
        <p:spPr>
          <a:xfrm>
            <a:off x="4572000" y="3911612"/>
            <a:ext cx="1268034" cy="453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59772AE8-0C69-4D84-9CD7-03158317FA60}"/>
              </a:ext>
            </a:extLst>
          </p:cNvPr>
          <p:cNvSpPr txBox="1"/>
          <p:nvPr/>
        </p:nvSpPr>
        <p:spPr>
          <a:xfrm>
            <a:off x="647564" y="3968970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800000"/>
                </a:solidFill>
                <a:latin typeface="Gabriola" panose="04040605051002020D02" pitchFamily="82" charset="0"/>
              </a:rPr>
              <a:t>general distributive law</a:t>
            </a:r>
            <a:endParaRPr lang="zh-CN" altLang="en-US" sz="1600" dirty="0">
              <a:solidFill>
                <a:srgbClr val="800000"/>
              </a:solidFill>
              <a:latin typeface="Gabriola" panose="04040605051002020D02" pitchFamily="82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6E1834BE-B918-4489-B6FB-7F60E72B50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75220"/>
            <a:ext cx="3235658" cy="719035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1658FD85-11A4-41D0-B27A-E00170707715}"/>
              </a:ext>
            </a:extLst>
          </p:cNvPr>
          <p:cNvSpPr/>
          <p:nvPr/>
        </p:nvSpPr>
        <p:spPr>
          <a:xfrm>
            <a:off x="5796136" y="3175220"/>
            <a:ext cx="3235658" cy="7099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778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35" grpId="0"/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id="{AF07F441-0DD4-422A-9215-7C578AF3AF98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9B06EBA-D1C8-4E1F-8F70-D60E593DC28C}"/>
              </a:ext>
            </a:extLst>
          </p:cNvPr>
          <p:cNvSpPr txBox="1"/>
          <p:nvPr/>
        </p:nvSpPr>
        <p:spPr>
          <a:xfrm>
            <a:off x="395536" y="195486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3.3 Multiple Sums: Exercise</a:t>
            </a:r>
            <a:endParaRPr lang="zh-CN" altLang="en-US" sz="3200" b="1" dirty="0">
              <a:solidFill>
                <a:srgbClr val="E3BA8C"/>
              </a:solidFill>
            </a:endParaRPr>
          </a:p>
          <a:p>
            <a:endParaRPr lang="zh-CN" altLang="en-US" sz="3200" b="1" dirty="0">
              <a:solidFill>
                <a:srgbClr val="E3BA8C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873FC8C-9BAC-4955-848D-8ED4C29CD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20492"/>
            <a:ext cx="2880320" cy="11025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26A22B3-3BBC-4739-A264-3674CB198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31590"/>
            <a:ext cx="2548112" cy="3631332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B8C91086-E67D-47B9-BDA7-8B7394128184}"/>
              </a:ext>
            </a:extLst>
          </p:cNvPr>
          <p:cNvCxnSpPr>
            <a:cxnSpLocks/>
          </p:cNvCxnSpPr>
          <p:nvPr/>
        </p:nvCxnSpPr>
        <p:spPr>
          <a:xfrm flipH="1">
            <a:off x="6660232" y="1532280"/>
            <a:ext cx="4404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AB0D1122-49D4-49C2-9753-3CCD808D8C75}"/>
              </a:ext>
            </a:extLst>
          </p:cNvPr>
          <p:cNvSpPr txBox="1"/>
          <p:nvPr/>
        </p:nvSpPr>
        <p:spPr>
          <a:xfrm>
            <a:off x="7089628" y="134761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replace j by k - j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8EC7975-F340-4B6A-9528-005848548270}"/>
              </a:ext>
            </a:extLst>
          </p:cNvPr>
          <p:cNvSpPr txBox="1"/>
          <p:nvPr/>
        </p:nvSpPr>
        <p:spPr>
          <a:xfrm>
            <a:off x="4355976" y="73409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Method 1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D82B0E4-6538-489C-899C-F3DC6C3398FE}"/>
              </a:ext>
            </a:extLst>
          </p:cNvPr>
          <p:cNvCxnSpPr/>
          <p:nvPr/>
        </p:nvCxnSpPr>
        <p:spPr>
          <a:xfrm flipH="1">
            <a:off x="6084168" y="4371950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CE3AD92B-572B-4CB4-97C4-2BDB0F0D3D40}"/>
              </a:ext>
            </a:extLst>
          </p:cNvPr>
          <p:cNvSpPr txBox="1"/>
          <p:nvPr/>
        </p:nvSpPr>
        <p:spPr>
          <a:xfrm>
            <a:off x="7016160" y="415592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not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in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closed form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14538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F3DA297-E11A-49B4-B26A-2E36A5108A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" r="271" b="2578"/>
          <a:stretch/>
        </p:blipFill>
        <p:spPr>
          <a:xfrm>
            <a:off x="4343747" y="1131590"/>
            <a:ext cx="2548113" cy="3631332"/>
          </a:xfrm>
          <a:prstGeom prst="rect">
            <a:avLst/>
          </a:prstGeom>
        </p:spPr>
      </p:pic>
      <p:sp>
        <p:nvSpPr>
          <p:cNvPr id="2" name="直角三角形 1">
            <a:extLst>
              <a:ext uri="{FF2B5EF4-FFF2-40B4-BE49-F238E27FC236}">
                <a16:creationId xmlns:a16="http://schemas.microsoft.com/office/drawing/2014/main" id="{AF07F441-0DD4-422A-9215-7C578AF3AF98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9B06EBA-D1C8-4E1F-8F70-D60E593DC28C}"/>
              </a:ext>
            </a:extLst>
          </p:cNvPr>
          <p:cNvSpPr txBox="1"/>
          <p:nvPr/>
        </p:nvSpPr>
        <p:spPr>
          <a:xfrm>
            <a:off x="395536" y="195486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3.3 Multiple Sums: Exercise</a:t>
            </a:r>
            <a:endParaRPr lang="zh-CN" altLang="en-US" sz="3200" b="1" dirty="0">
              <a:solidFill>
                <a:srgbClr val="E3BA8C"/>
              </a:solidFill>
            </a:endParaRPr>
          </a:p>
          <a:p>
            <a:endParaRPr lang="zh-CN" altLang="en-US" sz="3200" b="1" dirty="0">
              <a:solidFill>
                <a:srgbClr val="E3BA8C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873FC8C-9BAC-4955-848D-8ED4C29CD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20492"/>
            <a:ext cx="2880320" cy="1102515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B8C91086-E67D-47B9-BDA7-8B7394128184}"/>
              </a:ext>
            </a:extLst>
          </p:cNvPr>
          <p:cNvCxnSpPr>
            <a:cxnSpLocks/>
          </p:cNvCxnSpPr>
          <p:nvPr/>
        </p:nvCxnSpPr>
        <p:spPr>
          <a:xfrm flipH="1">
            <a:off x="6660232" y="1532280"/>
            <a:ext cx="4404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AB0D1122-49D4-49C2-9753-3CCD808D8C75}"/>
              </a:ext>
            </a:extLst>
          </p:cNvPr>
          <p:cNvSpPr txBox="1"/>
          <p:nvPr/>
        </p:nvSpPr>
        <p:spPr>
          <a:xfrm>
            <a:off x="7089628" y="134761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replace k by k + j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8EC7975-F340-4B6A-9528-005848548270}"/>
              </a:ext>
            </a:extLst>
          </p:cNvPr>
          <p:cNvSpPr txBox="1"/>
          <p:nvPr/>
        </p:nvSpPr>
        <p:spPr>
          <a:xfrm>
            <a:off x="4355976" y="73409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Method 2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D6D286B3-2625-4405-8A43-1537887DE9EE}"/>
              </a:ext>
            </a:extLst>
          </p:cNvPr>
          <p:cNvCxnSpPr/>
          <p:nvPr/>
        </p:nvCxnSpPr>
        <p:spPr>
          <a:xfrm flipH="1">
            <a:off x="6084168" y="4371950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13144FFC-5516-4F51-99B2-62FFDBE49BF1}"/>
              </a:ext>
            </a:extLst>
          </p:cNvPr>
          <p:cNvSpPr txBox="1"/>
          <p:nvPr/>
        </p:nvSpPr>
        <p:spPr>
          <a:xfrm>
            <a:off x="7016160" y="415592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not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in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closed form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5801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id="{AF07F441-0DD4-422A-9215-7C578AF3AF98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2C9CDAC-0579-4330-B347-61A2E083E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20492"/>
            <a:ext cx="2880320" cy="110251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0D5C336-75AC-4240-A514-861D770D6FB4}"/>
              </a:ext>
            </a:extLst>
          </p:cNvPr>
          <p:cNvSpPr txBox="1"/>
          <p:nvPr/>
        </p:nvSpPr>
        <p:spPr>
          <a:xfrm>
            <a:off x="395536" y="195486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3.3 Multiple Sums: Exercise</a:t>
            </a:r>
            <a:endParaRPr lang="zh-CN" altLang="en-US" sz="3200" b="1" dirty="0">
              <a:solidFill>
                <a:srgbClr val="E3BA8C"/>
              </a:solidFill>
            </a:endParaRPr>
          </a:p>
          <a:p>
            <a:endParaRPr lang="zh-CN" altLang="en-US" sz="3200" b="1" dirty="0">
              <a:solidFill>
                <a:srgbClr val="E3BA8C"/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05D0810-2241-4A25-A2F7-9AEE8DA8484F}"/>
              </a:ext>
            </a:extLst>
          </p:cNvPr>
          <p:cNvGrpSpPr/>
          <p:nvPr/>
        </p:nvGrpSpPr>
        <p:grpSpPr>
          <a:xfrm>
            <a:off x="4394682" y="1083022"/>
            <a:ext cx="2448272" cy="3864992"/>
            <a:chOff x="5220072" y="1203598"/>
            <a:chExt cx="2448272" cy="386499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D3060B3-1FC1-4401-AB4F-8672048DC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7" r="12821"/>
            <a:stretch/>
          </p:blipFill>
          <p:spPr>
            <a:xfrm>
              <a:off x="5220072" y="1203598"/>
              <a:ext cx="2448272" cy="136815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1BC95D-CEA8-4242-AD18-5569B98FB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02" r="2857"/>
            <a:stretch/>
          </p:blipFill>
          <p:spPr>
            <a:xfrm>
              <a:off x="5220072" y="2427734"/>
              <a:ext cx="2448272" cy="2640856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DE3206D9-7AC6-4416-BB43-76E054AE8A06}"/>
              </a:ext>
            </a:extLst>
          </p:cNvPr>
          <p:cNvSpPr txBox="1"/>
          <p:nvPr/>
        </p:nvSpPr>
        <p:spPr>
          <a:xfrm>
            <a:off x="4394682" y="69733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Method 3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AB508653-ED7D-4BA0-98CE-FB1331BE8C7A}"/>
              </a:ext>
            </a:extLst>
          </p:cNvPr>
          <p:cNvCxnSpPr>
            <a:cxnSpLocks/>
          </p:cNvCxnSpPr>
          <p:nvPr/>
        </p:nvCxnSpPr>
        <p:spPr>
          <a:xfrm flipH="1">
            <a:off x="6518868" y="1445405"/>
            <a:ext cx="4404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A487F82-4B98-4D24-9418-91CDB9FE0B55}"/>
              </a:ext>
            </a:extLst>
          </p:cNvPr>
          <p:cNvSpPr txBox="1"/>
          <p:nvPr/>
        </p:nvSpPr>
        <p:spPr>
          <a:xfrm>
            <a:off x="6948264" y="126073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replace k by k + j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A31C2065-E565-4E6A-B9CF-AC6D8334A23B}"/>
              </a:ext>
            </a:extLst>
          </p:cNvPr>
          <p:cNvCxnSpPr>
            <a:cxnSpLocks/>
          </p:cNvCxnSpPr>
          <p:nvPr/>
        </p:nvCxnSpPr>
        <p:spPr>
          <a:xfrm flipH="1">
            <a:off x="6622732" y="2577713"/>
            <a:ext cx="3365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BEC10052-A576-4D8A-A364-0C3852DE3587}"/>
              </a:ext>
            </a:extLst>
          </p:cNvPr>
          <p:cNvSpPr txBox="1"/>
          <p:nvPr/>
        </p:nvSpPr>
        <p:spPr>
          <a:xfrm>
            <a:off x="6959312" y="238708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summed first on j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758DB5F0-D1FF-466F-A1FE-9E9C57491C69}"/>
              </a:ext>
            </a:extLst>
          </p:cNvPr>
          <p:cNvCxnSpPr>
            <a:cxnSpLocks/>
          </p:cNvCxnSpPr>
          <p:nvPr/>
        </p:nvCxnSpPr>
        <p:spPr>
          <a:xfrm flipH="1">
            <a:off x="6228184" y="4762017"/>
            <a:ext cx="7483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4CA76422-580A-490B-9050-D17C06FCF237}"/>
              </a:ext>
            </a:extLst>
          </p:cNvPr>
          <p:cNvSpPr txBox="1"/>
          <p:nvPr/>
        </p:nvSpPr>
        <p:spPr>
          <a:xfrm>
            <a:off x="6972442" y="454599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in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closed form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9F95887-C583-4E65-B062-C31AC97D1D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9" y="3723878"/>
            <a:ext cx="2635073" cy="75939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15802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58164"/>
            <a:ext cx="9144000" cy="2016444"/>
          </a:xfrm>
          <a:prstGeom prst="rect">
            <a:avLst/>
          </a:prstGeom>
          <a:solidFill>
            <a:srgbClr val="00206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95873" y="1295494"/>
            <a:ext cx="1143763" cy="114376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0">
                <a:srgbClr val="CDCDCD"/>
              </a:gs>
            </a:gsLst>
            <a:lin ang="189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27584" y="1322986"/>
            <a:ext cx="1080340" cy="108034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8400000" scaled="0"/>
            <a:tileRect/>
          </a:gradFill>
          <a:ln w="28575">
            <a:noFill/>
          </a:ln>
          <a:effectLst>
            <a:outerShdw blurRad="317500" dist="228600" dir="72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55576" y="157498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FIVE</a:t>
            </a: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3332" y="1262991"/>
            <a:ext cx="7622286" cy="1200329"/>
          </a:xfrm>
          <a:prstGeom prst="rect">
            <a:avLst/>
          </a:prstGeom>
          <a:noFill/>
          <a:effectLst>
            <a:outerShdw blurRad="127000" dist="50800" dir="7200000" algn="ctr" rotWithShape="0">
              <a:schemeClr val="tx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rPr>
              <a:t>Sums &amp; Integrals</a:t>
            </a:r>
            <a:endParaRPr lang="zh-CN" altLang="en-US" sz="72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EAA05C-E841-4615-ADB8-41F39828C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81" y="3075806"/>
            <a:ext cx="132423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2209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id="{AF07F441-0DD4-422A-9215-7C578AF3AF98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6D058B3-B980-40FE-AAB8-D29657598934}"/>
              </a:ext>
            </a:extLst>
          </p:cNvPr>
          <p:cNvSpPr txBox="1"/>
          <p:nvPr/>
        </p:nvSpPr>
        <p:spPr>
          <a:xfrm>
            <a:off x="395536" y="195486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5 Replace Sums by Integrals</a:t>
            </a:r>
            <a:endParaRPr lang="zh-CN" altLang="en-US" sz="3200" b="1" dirty="0">
              <a:solidFill>
                <a:srgbClr val="E3BA8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65ABAE7-D097-43BD-B4F4-983E82699F33}"/>
                  </a:ext>
                </a:extLst>
              </p:cNvPr>
              <p:cNvSpPr txBox="1"/>
              <p:nvPr/>
            </p:nvSpPr>
            <p:spPr>
              <a:xfrm>
                <a:off x="899592" y="1011396"/>
                <a:ext cx="1595052" cy="1008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CN" alt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65ABAE7-D097-43BD-B4F4-983E82699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11396"/>
                <a:ext cx="1595052" cy="10085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7DFF58D-D0A3-460A-A273-3BD2AAE345F7}"/>
                  </a:ext>
                </a:extLst>
              </p:cNvPr>
              <p:cNvSpPr txBox="1"/>
              <p:nvPr/>
            </p:nvSpPr>
            <p:spPr>
              <a:xfrm>
                <a:off x="220954" y="2251077"/>
                <a:ext cx="2952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7DFF58D-D0A3-460A-A273-3BD2AAE34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54" y="2251077"/>
                <a:ext cx="29523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32B1742D-AB9A-4EEB-BD68-6826D3AFEF3B}"/>
              </a:ext>
            </a:extLst>
          </p:cNvPr>
          <p:cNvSpPr txBox="1"/>
          <p:nvPr/>
        </p:nvSpPr>
        <p:spPr>
          <a:xfrm>
            <a:off x="107504" y="293179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bg1"/>
                </a:solidFill>
              </a:rPr>
              <a:t>We can find a simpler recurrence.</a:t>
            </a:r>
            <a:endParaRPr lang="zh-CN" altLang="en-US" i="1" dirty="0">
              <a:solidFill>
                <a:schemeClr val="bg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2905FD0-A551-4BE8-98A0-2BDB40E82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73273"/>
            <a:ext cx="3312368" cy="26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98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B4A5A26-1FF4-4FEA-9423-9CB8411130C3}"/>
              </a:ext>
            </a:extLst>
          </p:cNvPr>
          <p:cNvSpPr txBox="1"/>
          <p:nvPr/>
        </p:nvSpPr>
        <p:spPr>
          <a:xfrm>
            <a:off x="395536" y="19548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1.2 Sigma Notation</a:t>
            </a:r>
            <a:endParaRPr lang="zh-CN" altLang="en-US" sz="3200" b="1" dirty="0">
              <a:solidFill>
                <a:srgbClr val="E3BA8C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7880426-6245-4B99-8206-8FB2FFFD6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40" y="2937973"/>
            <a:ext cx="1967108" cy="118813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E21AA7E-DD07-4BFE-A768-F7B05E5855C7}"/>
              </a:ext>
            </a:extLst>
          </p:cNvPr>
          <p:cNvSpPr txBox="1"/>
          <p:nvPr/>
        </p:nvSpPr>
        <p:spPr>
          <a:xfrm>
            <a:off x="5292080" y="4371950"/>
            <a:ext cx="220733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better?</a:t>
            </a:r>
            <a:endParaRPr lang="zh-CN" altLang="en-US" sz="2400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9162CEC-2358-4C57-8CF5-964430A34AD6}"/>
              </a:ext>
            </a:extLst>
          </p:cNvPr>
          <p:cNvSpPr txBox="1"/>
          <p:nvPr/>
        </p:nvSpPr>
        <p:spPr>
          <a:xfrm>
            <a:off x="1241211" y="243637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Delimited form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003369C-ECDE-451A-BF6D-83A0593B05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8" b="9223"/>
          <a:stretch/>
        </p:blipFill>
        <p:spPr>
          <a:xfrm>
            <a:off x="1122155" y="1067261"/>
            <a:ext cx="1946609" cy="123683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F3C5A79-186E-41CD-97CB-BA1D045889DB}"/>
              </a:ext>
            </a:extLst>
          </p:cNvPr>
          <p:cNvSpPr txBox="1"/>
          <p:nvPr/>
        </p:nvSpPr>
        <p:spPr>
          <a:xfrm>
            <a:off x="831333" y="4271660"/>
            <a:ext cx="255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General Sigma-Notation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7427B6-5160-4242-88C5-755F50B9D332}"/>
              </a:ext>
            </a:extLst>
          </p:cNvPr>
          <p:cNvGrpSpPr/>
          <p:nvPr/>
        </p:nvGrpSpPr>
        <p:grpSpPr>
          <a:xfrm>
            <a:off x="4860032" y="394313"/>
            <a:ext cx="3672408" cy="3769102"/>
            <a:chOff x="4860032" y="394313"/>
            <a:chExt cx="3672408" cy="376910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923D1B8-7019-4EE7-AFDD-30A20796B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480" y="2645063"/>
              <a:ext cx="2630936" cy="151835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B87703E9-0E57-4517-A950-33FC6431F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480" y="832560"/>
              <a:ext cx="2656072" cy="1518353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2175AFD-1DF4-41BD-9EE5-ED81F3E90D90}"/>
                </a:ext>
              </a:extLst>
            </p:cNvPr>
            <p:cNvSpPr txBox="1"/>
            <p:nvPr/>
          </p:nvSpPr>
          <p:spPr>
            <a:xfrm>
              <a:off x="4860032" y="394313"/>
              <a:ext cx="3672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 of inconsequent numbers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820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id="{AF07F441-0DD4-422A-9215-7C578AF3AF98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6D058B3-B980-40FE-AAB8-D29657598934}"/>
              </a:ext>
            </a:extLst>
          </p:cNvPr>
          <p:cNvSpPr txBox="1"/>
          <p:nvPr/>
        </p:nvSpPr>
        <p:spPr>
          <a:xfrm>
            <a:off x="395536" y="195486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5 Replace Sums by Integrals</a:t>
            </a:r>
            <a:endParaRPr lang="zh-CN" altLang="en-US" sz="3200" b="1" dirty="0">
              <a:solidFill>
                <a:srgbClr val="E3BA8C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C3CFD6-4764-44D7-AD2B-0A1015EB6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35646"/>
            <a:ext cx="2832880" cy="2304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D3EE3F1-1935-4A7A-B5F7-C9255B4A785E}"/>
                  </a:ext>
                </a:extLst>
              </p:cNvPr>
              <p:cNvSpPr txBox="1"/>
              <p:nvPr/>
            </p:nvSpPr>
            <p:spPr>
              <a:xfrm>
                <a:off x="5076056" y="1370275"/>
                <a:ext cx="2023887" cy="619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CN" alt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D3EE3F1-1935-4A7A-B5F7-C9255B4A7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370275"/>
                <a:ext cx="2023887" cy="619785"/>
              </a:xfrm>
              <a:prstGeom prst="rect">
                <a:avLst/>
              </a:prstGeom>
              <a:blipFill>
                <a:blip r:embed="rId3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A1AFE86-AFA4-49D0-B7AD-3275051BC4AC}"/>
                  </a:ext>
                </a:extLst>
              </p:cNvPr>
              <p:cNvSpPr txBox="1"/>
              <p:nvPr/>
            </p:nvSpPr>
            <p:spPr>
              <a:xfrm>
                <a:off x="4589002" y="2211710"/>
                <a:ext cx="3151888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A1AFE86-AFA4-49D0-B7AD-3275051BC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002" y="2211710"/>
                <a:ext cx="3151888" cy="5557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8E5DA58-CE51-4884-930A-D9AAF304C6A8}"/>
                  </a:ext>
                </a:extLst>
              </p:cNvPr>
              <p:cNvSpPr txBox="1"/>
              <p:nvPr/>
            </p:nvSpPr>
            <p:spPr>
              <a:xfrm>
                <a:off x="4917492" y="2928021"/>
                <a:ext cx="2916439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8E5DA58-CE51-4884-930A-D9AAF304C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492" y="2928021"/>
                <a:ext cx="2916439" cy="5557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0B2AF38-4034-4B70-A67D-41569CFAD8EF}"/>
                  </a:ext>
                </a:extLst>
              </p:cNvPr>
              <p:cNvSpPr txBox="1"/>
              <p:nvPr/>
            </p:nvSpPr>
            <p:spPr>
              <a:xfrm>
                <a:off x="4917492" y="3644332"/>
                <a:ext cx="157658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0B2AF38-4034-4B70-A67D-41569CFAD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492" y="3644332"/>
                <a:ext cx="1576585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F8366BC2-3C61-46F7-AABE-981046F4F32A}"/>
              </a:ext>
            </a:extLst>
          </p:cNvPr>
          <p:cNvSpPr txBox="1"/>
          <p:nvPr/>
        </p:nvSpPr>
        <p:spPr>
          <a:xfrm>
            <a:off x="5552878" y="432524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800000"/>
                </a:solidFill>
              </a:rPr>
              <a:t>Simpler!</a:t>
            </a:r>
            <a:endParaRPr lang="zh-CN" altLang="en-US" i="1" dirty="0">
              <a:solidFill>
                <a:srgbClr val="80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E194579-237F-4CC6-A4BB-6C38CC0F9B6C}"/>
              </a:ext>
            </a:extLst>
          </p:cNvPr>
          <p:cNvSpPr txBox="1"/>
          <p:nvPr/>
        </p:nvSpPr>
        <p:spPr>
          <a:xfrm>
            <a:off x="4139952" y="94198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Method 1: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04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>
            <a:extLst>
              <a:ext uri="{FF2B5EF4-FFF2-40B4-BE49-F238E27FC236}">
                <a16:creationId xmlns:a16="http://schemas.microsoft.com/office/drawing/2014/main" id="{AF07F441-0DD4-422A-9215-7C578AF3AF98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6D058B3-B980-40FE-AAB8-D29657598934}"/>
              </a:ext>
            </a:extLst>
          </p:cNvPr>
          <p:cNvSpPr txBox="1"/>
          <p:nvPr/>
        </p:nvSpPr>
        <p:spPr>
          <a:xfrm>
            <a:off x="395536" y="195486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5 Replace Sums by Integrals</a:t>
            </a:r>
            <a:endParaRPr lang="zh-CN" altLang="en-US" sz="3200" b="1" dirty="0">
              <a:solidFill>
                <a:srgbClr val="E3BA8C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C3CFD6-4764-44D7-AD2B-0A1015EB6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35646"/>
            <a:ext cx="2832880" cy="230425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E194579-237F-4CC6-A4BB-6C38CC0F9B6C}"/>
              </a:ext>
            </a:extLst>
          </p:cNvPr>
          <p:cNvSpPr txBox="1"/>
          <p:nvPr/>
        </p:nvSpPr>
        <p:spPr>
          <a:xfrm>
            <a:off x="4319972" y="124940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Method 2: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A261C13-54A3-43E9-84C0-5E7444EA3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95686"/>
            <a:ext cx="4392488" cy="125910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BC18880-1438-4C66-8449-69838AD69F6E}"/>
              </a:ext>
            </a:extLst>
          </p:cNvPr>
          <p:cNvSpPr txBox="1"/>
          <p:nvPr/>
        </p:nvSpPr>
        <p:spPr>
          <a:xfrm>
            <a:off x="5292080" y="352475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800000"/>
                </a:solidFill>
              </a:rPr>
              <a:t>arithmetic progression</a:t>
            </a:r>
            <a:endParaRPr lang="zh-CN" alt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27548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C52C507-F4F6-4777-A4F3-CB762565904C}"/>
              </a:ext>
            </a:extLst>
          </p:cNvPr>
          <p:cNvSpPr txBox="1"/>
          <p:nvPr/>
        </p:nvSpPr>
        <p:spPr>
          <a:xfrm>
            <a:off x="683568" y="699542"/>
            <a:ext cx="69127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Reference: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Graham R, Knuth D, Patashnik O. CONCRETE MATHEMATICS: 21-47 </a:t>
            </a: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sz="2000" dirty="0">
                <a:solidFill>
                  <a:schemeClr val="bg1"/>
                </a:solidFill>
              </a:rPr>
              <a:t>Acknowledgement: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Mr. ant &amp; ant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2741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24000" y="1071552"/>
            <a:ext cx="1296000" cy="1296000"/>
            <a:chOff x="3832651" y="1100471"/>
            <a:chExt cx="1296000" cy="1296000"/>
          </a:xfrm>
        </p:grpSpPr>
        <p:sp>
          <p:nvSpPr>
            <p:cNvPr id="5" name="椭圆 4"/>
            <p:cNvSpPr/>
            <p:nvPr/>
          </p:nvSpPr>
          <p:spPr>
            <a:xfrm>
              <a:off x="3832651" y="1100471"/>
              <a:ext cx="1296000" cy="1296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  <a:gs pos="0">
                  <a:srgbClr val="CDCDCD"/>
                </a:gs>
              </a:gsLst>
              <a:lin ang="18900000" scaled="1"/>
              <a:tileRect/>
            </a:gra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68583" y="1136403"/>
              <a:ext cx="1224136" cy="1224136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8400000" scaled="0"/>
              <a:tileRect/>
            </a:gradFill>
            <a:ln w="28575">
              <a:noFill/>
            </a:ln>
            <a:effectLst>
              <a:outerShdw blurRad="317500" dist="228600" dir="7200000" algn="ctr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54086" y="144844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∑</a:t>
            </a:r>
            <a:endParaRPr lang="zh-CN" altLang="en-US" sz="2800" dirty="0">
              <a:latin typeface="Franklin Gothic Boo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2857502"/>
            <a:ext cx="5667542" cy="707886"/>
          </a:xfrm>
          <a:prstGeom prst="rect">
            <a:avLst/>
          </a:prstGeom>
          <a:noFill/>
          <a:effectLst>
            <a:outerShdw blurRad="127000" dist="50800" dir="7200000" algn="ctr" rotWithShape="0">
              <a:schemeClr val="tx1">
                <a:alpha val="7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rPr>
              <a:t>THANK YOU</a:t>
            </a:r>
            <a:r>
              <a:rPr lang="zh-CN" altLang="en-US" sz="4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rPr>
              <a:t>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1740" y="3714758"/>
            <a:ext cx="4680520" cy="369332"/>
          </a:xfrm>
          <a:prstGeom prst="rect">
            <a:avLst/>
          </a:prstGeom>
          <a:noFill/>
          <a:effectLst>
            <a:outerShdw blurRad="101600" dist="38100" dir="7200000" algn="ctr" rotWithShape="0">
              <a:schemeClr val="tx1">
                <a:alpha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Trajan Pro" panose="02020502050506020301" pitchFamily="18" charset="0"/>
              </a:rPr>
              <a:t>THAT’S 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Trajan Pro" panose="02020502050506020301" pitchFamily="18" charset="0"/>
              </a:rPr>
              <a:t>THE END.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Trajan Pro" panose="02020502050506020301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57884" y="1500180"/>
            <a:ext cx="1656184" cy="508869"/>
            <a:chOff x="755576" y="627534"/>
            <a:chExt cx="1800200" cy="508869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755576" y="987574"/>
              <a:ext cx="504056" cy="0"/>
            </a:xfrm>
            <a:prstGeom prst="line">
              <a:avLst/>
            </a:prstGeom>
            <a:ln w="19050">
              <a:solidFill>
                <a:schemeClr val="bg1"/>
              </a:solidFill>
              <a:headEnd type="oval"/>
            </a:ln>
            <a:effectLst>
              <a:outerShdw blurRad="63500" dist="38100" dir="7200000" algn="ctr" rotWithShape="0">
                <a:schemeClr val="tx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259632" y="843558"/>
              <a:ext cx="72008" cy="144016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63500" dist="38100" dir="7200000" algn="ctr" rotWithShape="0">
                <a:schemeClr val="tx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331640" y="843558"/>
              <a:ext cx="124675" cy="292845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63500" dist="38100" dir="7200000" algn="ctr" rotWithShape="0">
                <a:schemeClr val="tx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456315" y="627534"/>
              <a:ext cx="451389" cy="508869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63500" dist="38100" dir="7200000" algn="ctr" rotWithShape="0">
                <a:schemeClr val="tx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907704" y="627534"/>
              <a:ext cx="72008" cy="36004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63500" dist="38100" dir="7200000" algn="ctr" rotWithShape="0">
                <a:schemeClr val="tx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979712" y="987574"/>
              <a:ext cx="576064" cy="2406"/>
            </a:xfrm>
            <a:prstGeom prst="line">
              <a:avLst/>
            </a:prstGeom>
            <a:ln w="19050">
              <a:solidFill>
                <a:schemeClr val="bg1"/>
              </a:solidFill>
              <a:tailEnd type="oval"/>
            </a:ln>
            <a:effectLst>
              <a:outerShdw blurRad="63500" dist="38100" dir="7200000" algn="ctr" rotWithShape="0">
                <a:schemeClr val="tx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1475656" y="1494034"/>
            <a:ext cx="1656184" cy="508869"/>
            <a:chOff x="755576" y="627534"/>
            <a:chExt cx="1800200" cy="508869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755576" y="987574"/>
              <a:ext cx="504056" cy="0"/>
            </a:xfrm>
            <a:prstGeom prst="line">
              <a:avLst/>
            </a:prstGeom>
            <a:ln w="19050">
              <a:solidFill>
                <a:schemeClr val="bg1"/>
              </a:solidFill>
              <a:headEnd type="oval"/>
            </a:ln>
            <a:effectLst>
              <a:outerShdw blurRad="63500" dist="38100" dir="7200000" algn="ctr" rotWithShape="0">
                <a:schemeClr val="tx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1259632" y="843558"/>
              <a:ext cx="72008" cy="144016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63500" dist="38100" dir="7200000" algn="ctr" rotWithShape="0">
                <a:schemeClr val="tx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331640" y="843558"/>
              <a:ext cx="124675" cy="292845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63500" dist="38100" dir="7200000" algn="ctr" rotWithShape="0">
                <a:schemeClr val="tx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1456315" y="627534"/>
              <a:ext cx="451389" cy="508869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63500" dist="38100" dir="7200000" algn="ctr" rotWithShape="0">
                <a:schemeClr val="tx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907704" y="627534"/>
              <a:ext cx="72008" cy="36004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63500" dist="38100" dir="7200000" algn="ctr" rotWithShape="0">
                <a:schemeClr val="tx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1979712" y="987574"/>
              <a:ext cx="576064" cy="2406"/>
            </a:xfrm>
            <a:prstGeom prst="line">
              <a:avLst/>
            </a:prstGeom>
            <a:ln w="19050">
              <a:solidFill>
                <a:schemeClr val="bg1"/>
              </a:solidFill>
              <a:tailEnd type="oval"/>
            </a:ln>
            <a:effectLst>
              <a:outerShdw blurRad="63500" dist="38100" dir="7200000" algn="ctr" rotWithShape="0">
                <a:schemeClr val="tx1">
                  <a:alpha val="6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椭圆 23"/>
          <p:cNvSpPr/>
          <p:nvPr/>
        </p:nvSpPr>
        <p:spPr>
          <a:xfrm>
            <a:off x="4391980" y="4286262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88900" dir="72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4466154" y="4443661"/>
            <a:ext cx="99479" cy="923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4565633" y="4443661"/>
            <a:ext cx="112213" cy="923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B4A5A26-1FF4-4FEA-9423-9CB8411130C3}"/>
              </a:ext>
            </a:extLst>
          </p:cNvPr>
          <p:cNvSpPr txBox="1"/>
          <p:nvPr/>
        </p:nvSpPr>
        <p:spPr>
          <a:xfrm>
            <a:off x="395536" y="19548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1.2 Sigma Notation</a:t>
            </a:r>
            <a:endParaRPr lang="zh-CN" altLang="en-US" sz="3200" b="1" dirty="0">
              <a:solidFill>
                <a:srgbClr val="E3BA8C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7880426-6245-4B99-8206-8FB2FFFD6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40" y="2937973"/>
            <a:ext cx="1967108" cy="118813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E21AA7E-DD07-4BFE-A768-F7B05E5855C7}"/>
              </a:ext>
            </a:extLst>
          </p:cNvPr>
          <p:cNvSpPr txBox="1"/>
          <p:nvPr/>
        </p:nvSpPr>
        <p:spPr>
          <a:xfrm>
            <a:off x="5292080" y="4371950"/>
            <a:ext cx="220733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better?</a:t>
            </a:r>
            <a:endParaRPr lang="zh-CN" altLang="en-US" sz="2400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9162CEC-2358-4C57-8CF5-964430A34AD6}"/>
              </a:ext>
            </a:extLst>
          </p:cNvPr>
          <p:cNvSpPr txBox="1"/>
          <p:nvPr/>
        </p:nvSpPr>
        <p:spPr>
          <a:xfrm>
            <a:off x="1241211" y="243637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Delimited form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003369C-ECDE-451A-BF6D-83A0593B05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8" b="9223"/>
          <a:stretch/>
        </p:blipFill>
        <p:spPr>
          <a:xfrm>
            <a:off x="1122155" y="1067261"/>
            <a:ext cx="1946609" cy="123683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F3C5A79-186E-41CD-97CB-BA1D045889DB}"/>
              </a:ext>
            </a:extLst>
          </p:cNvPr>
          <p:cNvSpPr txBox="1"/>
          <p:nvPr/>
        </p:nvSpPr>
        <p:spPr>
          <a:xfrm>
            <a:off x="831333" y="4271660"/>
            <a:ext cx="255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General Sigma-Notation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2175AFD-1DF4-41BD-9EE5-ED81F3E90D90}"/>
              </a:ext>
            </a:extLst>
          </p:cNvPr>
          <p:cNvSpPr txBox="1"/>
          <p:nvPr/>
        </p:nvSpPr>
        <p:spPr>
          <a:xfrm>
            <a:off x="5724128" y="58363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manipulation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58BEBA-F612-4CAB-AD05-896D6FC13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91" y="2801058"/>
            <a:ext cx="4320480" cy="1274601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03821590-7810-4484-A713-5ADB066F5675}"/>
              </a:ext>
            </a:extLst>
          </p:cNvPr>
          <p:cNvGrpSpPr/>
          <p:nvPr/>
        </p:nvGrpSpPr>
        <p:grpSpPr>
          <a:xfrm>
            <a:off x="4393501" y="1059671"/>
            <a:ext cx="4004494" cy="1440160"/>
            <a:chOff x="4393501" y="1059671"/>
            <a:chExt cx="4004494" cy="144016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D1CD03A-3827-4F03-9961-49F621461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3501" y="1059671"/>
              <a:ext cx="4004494" cy="1440160"/>
            </a:xfrm>
            <a:prstGeom prst="rect">
              <a:avLst/>
            </a:prstGeom>
          </p:spPr>
        </p:pic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BFCA3CDA-615C-442E-B57D-DC666BDBFF4F}"/>
                </a:ext>
              </a:extLst>
            </p:cNvPr>
            <p:cNvCxnSpPr>
              <a:cxnSpLocks/>
            </p:cNvCxnSpPr>
            <p:nvPr/>
          </p:nvCxnSpPr>
          <p:spPr>
            <a:xfrm>
              <a:off x="6516216" y="1347614"/>
              <a:ext cx="144016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136399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EA1C03-F64C-4B9D-A69F-F814C8E31648}"/>
              </a:ext>
            </a:extLst>
          </p:cNvPr>
          <p:cNvSpPr txBox="1"/>
          <p:nvPr/>
        </p:nvSpPr>
        <p:spPr>
          <a:xfrm>
            <a:off x="395536" y="19548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1.2 Sigma Notation</a:t>
            </a:r>
            <a:endParaRPr lang="zh-CN" altLang="en-US" sz="3200" b="1" dirty="0">
              <a:solidFill>
                <a:srgbClr val="E3BA8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C6B5F00-0226-4FAE-AF6F-A7027EE76310}"/>
                  </a:ext>
                </a:extLst>
              </p:cNvPr>
              <p:cNvSpPr txBox="1"/>
              <p:nvPr/>
            </p:nvSpPr>
            <p:spPr>
              <a:xfrm>
                <a:off x="827584" y="1347614"/>
                <a:ext cx="3888432" cy="1100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CN" alt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−1)(</m:t>
                          </m:r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C6B5F00-0226-4FAE-AF6F-A7027EE76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347614"/>
                <a:ext cx="3888432" cy="11008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BE9EF75-9F64-491C-A288-03475B2D13DC}"/>
                  </a:ext>
                </a:extLst>
              </p:cNvPr>
              <p:cNvSpPr txBox="1"/>
              <p:nvPr/>
            </p:nvSpPr>
            <p:spPr>
              <a:xfrm>
                <a:off x="539552" y="2859782"/>
                <a:ext cx="4464496" cy="1127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CN" alt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−1)(</m:t>
                          </m:r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BE9EF75-9F64-491C-A288-03475B2D1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59782"/>
                <a:ext cx="4464496" cy="11278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A235670-8E25-41A8-BC8C-69C1E25BDB2A}"/>
              </a:ext>
            </a:extLst>
          </p:cNvPr>
          <p:cNvCxnSpPr>
            <a:stCxn id="3" idx="3"/>
          </p:cNvCxnSpPr>
          <p:nvPr/>
        </p:nvCxnSpPr>
        <p:spPr>
          <a:xfrm flipH="1" flipV="1">
            <a:off x="4355976" y="3423718"/>
            <a:ext cx="648072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CD548B92-9207-467A-9B02-7A0FFA3F54BA}"/>
              </a:ext>
            </a:extLst>
          </p:cNvPr>
          <p:cNvSpPr txBox="1"/>
          <p:nvPr/>
        </p:nvSpPr>
        <p:spPr>
          <a:xfrm>
            <a:off x="5076056" y="32390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ambiguous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EEBCB59-A9E7-40B3-8C41-CE189523048E}"/>
              </a:ext>
            </a:extLst>
          </p:cNvPr>
          <p:cNvSpPr txBox="1"/>
          <p:nvPr/>
        </p:nvSpPr>
        <p:spPr>
          <a:xfrm>
            <a:off x="4427984" y="1490087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000099"/>
                </a:solidFill>
                <a:latin typeface="Gabriola" panose="04040605051002020D02" pitchFamily="82" charset="0"/>
              </a:rPr>
              <a:t>Zero terms are not generally harmful.</a:t>
            </a:r>
          </a:p>
          <a:p>
            <a:r>
              <a:rPr lang="en-US" altLang="zh-CN" sz="2400" i="1" dirty="0">
                <a:solidFill>
                  <a:srgbClr val="000099"/>
                </a:solidFill>
                <a:latin typeface="Gabriola" panose="04040605051002020D02" pitchFamily="82" charset="0"/>
              </a:rPr>
              <a:t>In fact, zeros often make t-manipulation easier.</a:t>
            </a:r>
          </a:p>
          <a:p>
            <a:r>
              <a:rPr lang="zh-CN" altLang="en-US" sz="2400" i="1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</a:t>
            </a:r>
            <a:r>
              <a:rPr lang="zh-CN" altLang="en-US" sz="1600" i="1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－－ </a:t>
            </a:r>
            <a:r>
              <a:rPr lang="en-US" altLang="zh-CN" sz="1600" i="1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Concrete Mathematics</a:t>
            </a:r>
            <a:endParaRPr lang="en-US" altLang="zh-CN" sz="2400" i="1" dirty="0">
              <a:solidFill>
                <a:srgbClr val="000099"/>
              </a:solidFill>
              <a:latin typeface="Gabriola" panose="04040605051002020D02" pitchFamily="82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923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B4A5A26-1FF4-4FEA-9423-9CB8411130C3}"/>
              </a:ext>
            </a:extLst>
          </p:cNvPr>
          <p:cNvSpPr txBox="1"/>
          <p:nvPr/>
        </p:nvSpPr>
        <p:spPr>
          <a:xfrm>
            <a:off x="395536" y="19548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1.3 Iverson’s Brackets</a:t>
            </a:r>
            <a:endParaRPr lang="zh-CN" altLang="en-US" sz="3200" b="1" dirty="0">
              <a:solidFill>
                <a:srgbClr val="E3BA8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7BCA4FE-8339-4FA9-BB74-A5D3618B7F8A}"/>
                  </a:ext>
                </a:extLst>
              </p:cNvPr>
              <p:cNvSpPr txBox="1"/>
              <p:nvPr/>
            </p:nvSpPr>
            <p:spPr>
              <a:xfrm>
                <a:off x="-180528" y="1131590"/>
                <a:ext cx="5328592" cy="105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1       </m:t>
                              </m:r>
                              <m: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</m:e>
                            <m:e>
                              <m: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0         </m:t>
                              </m:r>
                              <m: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7BCA4FE-8339-4FA9-BB74-A5D3618B7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1131590"/>
                <a:ext cx="5328592" cy="10534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9601BDE-67E0-47D9-AC24-38CAE2541425}"/>
                  </a:ext>
                </a:extLst>
              </p:cNvPr>
              <p:cNvSpPr txBox="1"/>
              <p:nvPr/>
            </p:nvSpPr>
            <p:spPr>
              <a:xfrm>
                <a:off x="755576" y="2589085"/>
                <a:ext cx="4176464" cy="1352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Example: sum of reciprocal primes </a:t>
                </a:r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≤ </a:t>
                </a:r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N</a:t>
                </a:r>
              </a:p>
              <a:p>
                <a:endPara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m:t>𝒑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Arial" panose="020B0604020202020204" pitchFamily="34" charset="0"/>
                                </a:rPr>
                                <m:t>𝒑</m:t>
                              </m:r>
                              <m:r>
                                <a:rPr lang="en-US" altLang="zh-CN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zh-CN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Arial" panose="020B0604020202020204" pitchFamily="34" charset="0"/>
                                </a:rPr>
                                <m:t>𝒑𝒓𝒊𝒎𝒆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Arial" panose="020B0604020202020204" pitchFamily="34" charset="0"/>
                                </a:rPr>
                                <m:t>𝒑</m:t>
                              </m:r>
                              <m:r>
                                <a:rPr lang="en-US" altLang="zh-CN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  <m:r>
                                <a:rPr lang="en-US" altLang="zh-CN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𝑵</m:t>
                              </m:r>
                            </m:e>
                          </m:d>
                          <m:r>
                            <a:rPr lang="en-US" altLang="zh-CN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a:rPr lang="en-US" altLang="zh-CN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m:t>𝒑</m:t>
                          </m:r>
                        </m:e>
                      </m:nary>
                    </m:oMath>
                  </m:oMathPara>
                </a14:m>
                <a:endPara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9601BDE-67E0-47D9-AC24-38CAE254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89085"/>
                <a:ext cx="4176464" cy="1352422"/>
              </a:xfrm>
              <a:prstGeom prst="rect">
                <a:avLst/>
              </a:prstGeom>
              <a:blipFill>
                <a:blip r:embed="rId3"/>
                <a:stretch>
                  <a:fillRect l="-1314" t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441D2E63-DD39-4A79-9E96-B920227424E7}"/>
              </a:ext>
            </a:extLst>
          </p:cNvPr>
          <p:cNvSpPr txBox="1"/>
          <p:nvPr/>
        </p:nvSpPr>
        <p:spPr>
          <a:xfrm>
            <a:off x="323528" y="408391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need to fuss with boundary conditions.</a:t>
            </a:r>
            <a:endParaRPr lang="zh-CN" altLang="en-US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7589FD6-F3BE-44BB-9140-A17D5EF73CE1}"/>
              </a:ext>
            </a:extLst>
          </p:cNvPr>
          <p:cNvSpPr txBox="1"/>
          <p:nvPr/>
        </p:nvSpPr>
        <p:spPr>
          <a:xfrm>
            <a:off x="5468661" y="307580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p=0 ?</a:t>
            </a:r>
            <a:endParaRPr lang="zh-CN" altLang="en-US" sz="36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13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58D777D-714B-4F61-AADC-E9409FF5BBF7}"/>
              </a:ext>
            </a:extLst>
          </p:cNvPr>
          <p:cNvSpPr/>
          <p:nvPr/>
        </p:nvSpPr>
        <p:spPr>
          <a:xfrm rot="5400000">
            <a:off x="-7987" y="7987"/>
            <a:ext cx="627534" cy="611560"/>
          </a:xfrm>
          <a:prstGeom prst="rtTriangle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0C108B2-4E73-4A4D-AB4A-EF703BD59AC7}"/>
              </a:ext>
            </a:extLst>
          </p:cNvPr>
          <p:cNvSpPr txBox="1"/>
          <p:nvPr/>
        </p:nvSpPr>
        <p:spPr>
          <a:xfrm>
            <a:off x="395536" y="19548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3BA8C"/>
                </a:solidFill>
              </a:rPr>
              <a:t>1.3 Iverson’s Brackets</a:t>
            </a:r>
            <a:endParaRPr lang="zh-CN" altLang="en-US" sz="3200" b="1" dirty="0">
              <a:solidFill>
                <a:srgbClr val="E3BA8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8470AE9-4909-4088-9276-A12C8A065895}"/>
                  </a:ext>
                </a:extLst>
              </p:cNvPr>
              <p:cNvSpPr txBox="1"/>
              <p:nvPr/>
            </p:nvSpPr>
            <p:spPr>
              <a:xfrm>
                <a:off x="-108520" y="1026966"/>
                <a:ext cx="3960440" cy="83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8470AE9-4909-4088-9276-A12C8A065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1026966"/>
                <a:ext cx="3960440" cy="8392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7BF0E53-ACF8-4A83-B624-6B8B69F4C1E0}"/>
                  </a:ext>
                </a:extLst>
              </p:cNvPr>
              <p:cNvSpPr txBox="1"/>
              <p:nvPr/>
            </p:nvSpPr>
            <p:spPr>
              <a:xfrm>
                <a:off x="584508" y="1995686"/>
                <a:ext cx="8496944" cy="1778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Sometimes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isn’t defined for all integers k.</a:t>
                </a:r>
              </a:p>
              <a:p>
                <a:endPara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 get around this difficulty by assuming that </a:t>
                </a:r>
              </a:p>
              <a:p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[P(k)] is “ very strongly zero ” when P(k) is false; </a:t>
                </a:r>
              </a:p>
              <a:p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it’s so much zero, it makes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)] </m:t>
                    </m:r>
                  </m:oMath>
                </a14:m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equal to zero </a:t>
                </a:r>
              </a:p>
              <a:p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even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undefined.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7BF0E53-ACF8-4A83-B624-6B8B69F4C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08" y="1995686"/>
                <a:ext cx="8496944" cy="1778372"/>
              </a:xfrm>
              <a:prstGeom prst="rect">
                <a:avLst/>
              </a:prstGeom>
              <a:blipFill>
                <a:blip r:embed="rId3"/>
                <a:stretch>
                  <a:fillRect l="-72" t="-2055" b="-30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77813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58164"/>
            <a:ext cx="9144000" cy="2016444"/>
          </a:xfrm>
          <a:prstGeom prst="rect">
            <a:avLst/>
          </a:prstGeom>
          <a:solidFill>
            <a:srgbClr val="00206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1299929" y="1248114"/>
            <a:ext cx="1143763" cy="114376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0">
                <a:srgbClr val="CDCDCD"/>
              </a:gs>
            </a:gsLst>
            <a:lin ang="189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331640" y="1275606"/>
            <a:ext cx="1080340" cy="108034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8400000" scaled="0"/>
            <a:tileRect/>
          </a:gradFill>
          <a:ln w="28575">
            <a:noFill/>
          </a:ln>
          <a:effectLst>
            <a:outerShdw blurRad="317500" dist="228600" dir="72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59632" y="152760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TWO</a:t>
            </a: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123728" y="1309668"/>
                <a:ext cx="6500858" cy="830997"/>
              </a:xfrm>
              <a:prstGeom prst="rect">
                <a:avLst/>
              </a:prstGeom>
              <a:noFill/>
              <a:effectLst>
                <a:outerShdw blurRad="127000" dist="50800" dir="7200000" algn="ctr" rotWithShape="0">
                  <a:schemeClr val="tx1">
                    <a:alpha val="60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zh-CN" alt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zh-CN" alt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CN" alt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zh-CN" alt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zh-CN" alt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zh-CN" alt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sz="48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309668"/>
                <a:ext cx="6500858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127000" dist="50800" dir="7200000" algn="ctr" rotWithShape="0">
                  <a:schemeClr val="tx1">
                    <a:alpha val="60000"/>
                  </a:scheme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7DB4807C-313C-4ECA-B37D-4FD72778A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0093" y="3290920"/>
            <a:ext cx="1703813" cy="127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2251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ow poly+半立体按钮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常用">
      <a:majorFont>
        <a:latin typeface="Candara"/>
        <a:ea typeface="微软雅黑"/>
        <a:cs typeface=""/>
      </a:majorFont>
      <a:minorFont>
        <a:latin typeface="Candar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low poly+半立体按钮</Template>
  <TotalTime>1659</TotalTime>
  <Words>1222</Words>
  <Application>Microsoft Office PowerPoint</Application>
  <PresentationFormat>全屏显示(16:9)</PresentationFormat>
  <Paragraphs>251</Paragraphs>
  <Slides>43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7" baseType="lpstr">
      <vt:lpstr>Trajan Pro</vt:lpstr>
      <vt:lpstr>宋体</vt:lpstr>
      <vt:lpstr>微软雅黑</vt:lpstr>
      <vt:lpstr>Arial</vt:lpstr>
      <vt:lpstr>Calibri</vt:lpstr>
      <vt:lpstr>Cambria Math</vt:lpstr>
      <vt:lpstr>Candara</vt:lpstr>
      <vt:lpstr>Franklin Gothic Book</vt:lpstr>
      <vt:lpstr>Franklin Gothic Heavy</vt:lpstr>
      <vt:lpstr>Gabriola</vt:lpstr>
      <vt:lpstr>Impact</vt:lpstr>
      <vt:lpstr>Microsoft Yi Baiti</vt:lpstr>
      <vt:lpstr>Times New Roman</vt:lpstr>
      <vt:lpstr>low poly+半立体按钮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foonyih</dc:creator>
  <cp:lastModifiedBy>DELL</cp:lastModifiedBy>
  <cp:revision>186</cp:revision>
  <dcterms:created xsi:type="dcterms:W3CDTF">2014-12-12T09:15:00Z</dcterms:created>
  <dcterms:modified xsi:type="dcterms:W3CDTF">2020-03-15T13:49:05Z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