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4"/>
  </p:notesMasterIdLst>
  <p:sldIdLst>
    <p:sldId id="256" r:id="rId2"/>
    <p:sldId id="260" r:id="rId3"/>
    <p:sldId id="258" r:id="rId4"/>
    <p:sldId id="257" r:id="rId5"/>
    <p:sldId id="261" r:id="rId6"/>
    <p:sldId id="268" r:id="rId7"/>
    <p:sldId id="273" r:id="rId8"/>
    <p:sldId id="274" r:id="rId9"/>
    <p:sldId id="264" r:id="rId10"/>
    <p:sldId id="262" r:id="rId11"/>
    <p:sldId id="269" r:id="rId12"/>
    <p:sldId id="275" r:id="rId13"/>
    <p:sldId id="276" r:id="rId14"/>
    <p:sldId id="265" r:id="rId15"/>
    <p:sldId id="277" r:id="rId16"/>
    <p:sldId id="278" r:id="rId17"/>
    <p:sldId id="279" r:id="rId18"/>
    <p:sldId id="263" r:id="rId19"/>
    <p:sldId id="270" r:id="rId20"/>
    <p:sldId id="271" r:id="rId21"/>
    <p:sldId id="272" r:id="rId22"/>
    <p:sldId id="26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0F88-1C85-4390-951B-15CA33D1F12C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E843D-0AE3-45ED-A18E-7D05FBD191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83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E843D-0AE3-45ED-A18E-7D05FBD1916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46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5211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62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5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14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810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29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36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45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4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92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47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1331E6C-C71D-4254-BF4B-B31520FA1A52}" type="datetimeFigureOut">
              <a:rPr lang="zh-CN" altLang="en-US" smtClean="0"/>
              <a:t>2020/9/27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A11CCF4-FF5C-4739-883B-4B3F6BED81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82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338FB8-68E4-433A-B399-B5858D226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动态二分查找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70D0E69-5802-4F88-95C3-EBF4F7FA7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林海波</a:t>
            </a:r>
            <a:endParaRPr lang="en-US" altLang="zh-CN" dirty="0"/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2020.9.30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0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B4AB0-61F3-4A6C-83DD-93BC6713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+mn-lt"/>
                <a:cs typeface="Times New Roman" panose="02020603050405020304" pitchFamily="18" charset="0"/>
              </a:rPr>
              <a:t>INSERT</a:t>
            </a:r>
            <a:r>
              <a:rPr lang="zh-CN" altLang="en-US" sz="4800" dirty="0">
                <a:latin typeface="+mn-lt"/>
                <a:cs typeface="Times New Roman" panose="02020603050405020304" pitchFamily="18" charset="0"/>
              </a:rPr>
              <a:t>操作</a:t>
            </a:r>
            <a:endParaRPr lang="en-US" altLang="zh-CN" sz="4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文本占位符 2">
            <a:extLst>
              <a:ext uri="{FF2B5EF4-FFF2-40B4-BE49-F238E27FC236}">
                <a16:creationId xmlns:a16="http://schemas.microsoft.com/office/drawing/2014/main" id="{2ACD9F6A-B0BF-44DB-A07C-A6E924F1D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/>
          <a:lstStyle/>
          <a:p>
            <a:r>
              <a:rPr lang="zh-CN" altLang="en-US" dirty="0"/>
              <a:t>动态二分查找</a:t>
            </a:r>
          </a:p>
        </p:txBody>
      </p:sp>
    </p:spTree>
    <p:extLst>
      <p:ext uri="{BB962C8B-B14F-4D97-AF65-F5344CB8AC3E}">
        <p14:creationId xmlns:p14="http://schemas.microsoft.com/office/powerpoint/2010/main" val="386246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23ED0F-7730-4EDE-89D9-F18DF2CD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INSERT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操作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69059D-F098-4326-A2A3-67D4BA9BB3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function insert(S,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= 0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((1&lt;&lt;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&amp;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!= 0)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+ 1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insert-into-A(S,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6005537-853B-48D7-BF66-6F19B2DBF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9988" y="1828800"/>
            <a:ext cx="6802016" cy="435133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function insert-into-A(S,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heap = { (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, -1, -1) }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for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j = 0 ...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- 1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push (S.A[j][0], j, 0) into heap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k = 0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(heap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is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not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empty)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a =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heap.top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pop heap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insert a[0] into S.A[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]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((1&lt;&lt;a[1]) &lt; a[2] + 1)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push (S.A[a[1]][a[2]+1], a[1], a[2]+1) into heap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+ 1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90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086C80-2ADD-443C-8025-3315A30B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INSERT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6CDC4-F680-4D9F-9B8C-7250C2FAD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1" y="1828800"/>
            <a:ext cx="6734463" cy="435133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function insert-into-A(S,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heap = { (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, -1, -1) }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for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j = 0 ...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- 1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push (S.A[j][0], j, 0) into heap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k = 0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(heap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is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not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empty)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a =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heap.top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pop heap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insert a[0] into S.A[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]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((1&lt;&lt;a[1]) &lt; a[2] + 1)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push (S.A[a[1]][a[2]+1], a[1], a[2]+1) into heap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+ 1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endParaRPr lang="zh-CN" altLang="en-US" sz="17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7E35CA0E-82D7-4F56-8242-F6358D8252A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070980" y="1828800"/>
                <a:ext cx="2536059" cy="4351337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sz="17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17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700" b="0" i="1" smtClean="0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17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700" b="0" i="1" smtClean="0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17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zh-CN" altLang="en-US" sz="1700" dirty="0"/>
                  <a:t> </a:t>
                </a: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sz="1700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17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7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7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700" dirty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sz="170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700" i="1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700" i="1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sz="1700" dirty="0"/>
                  <a:t> </a:t>
                </a:r>
              </a:p>
            </p:txBody>
          </p:sp>
        </mc:Choice>
        <mc:Fallback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7E35CA0E-82D7-4F56-8242-F6358D8252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070980" y="1828800"/>
                <a:ext cx="2536059" cy="435133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699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C5E0CE-C3C1-4E10-A02B-4B58AD0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INSERT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511F27-F5C6-4BC9-BB95-2327DE03A6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buClr>
                <a:srgbClr val="6F6F74"/>
              </a:buClr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function insert(S,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lvl="0" indent="0">
              <a:spcBef>
                <a:spcPts val="600"/>
              </a:spcBef>
              <a:buClr>
                <a:srgbClr val="6F6F74"/>
              </a:buClr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= 0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lvl="0" indent="0">
              <a:spcBef>
                <a:spcPts val="600"/>
              </a:spcBef>
              <a:buClr>
                <a:srgbClr val="6F6F74"/>
              </a:buClr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((1&lt;&lt;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&amp;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!= 0)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lvl="0" indent="0">
              <a:spcBef>
                <a:spcPts val="600"/>
              </a:spcBef>
              <a:buClr>
                <a:srgbClr val="6F6F74"/>
              </a:buClr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+ 1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lvl="0" indent="0">
              <a:spcBef>
                <a:spcPts val="600"/>
              </a:spcBef>
              <a:buClr>
                <a:srgbClr val="6F6F74"/>
              </a:buClr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insert-into-A(S,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FF75F8EC-67BB-446F-9852-AFA014DA6C6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sz="17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17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sz="1700" b="0" i="1" smtClean="0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sz="1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7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7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700" dirty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sz="1700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sz="17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700" i="1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700" i="1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7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sz="1700" dirty="0"/>
                  <a:t> </a:t>
                </a:r>
              </a:p>
            </p:txBody>
          </p:sp>
        </mc:Choice>
        <mc:Fallback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FF75F8EC-67BB-446F-9852-AFA014DA6C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178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D076A5-0858-43F8-A7D3-678DF42F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INSERT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操作</a:t>
            </a:r>
            <a:endParaRPr lang="zh-CN" altLang="en-US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D8EC80-6785-46F8-B6A6-57C256665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insert-into-A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函数在最坏情况下的时间复杂度为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sz="2400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insert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函数在最坏情况下的</a:t>
                </a:r>
                <a:r>
                  <a:rPr lang="zh-CN" altLang="en-US" sz="2400" dirty="0"/>
                  <a:t>时间复杂度为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D8EC80-6785-46F8-B6A6-57C256665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52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036969-9152-4167-A530-0F8072C2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INSERT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275CE97-D3A1-4397-B9A5-04B6C05FAE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zh-CN" altLang="en-US" sz="2400" dirty="0"/>
                  <a:t>聚合分析</a:t>
                </a:r>
                <a:endParaRPr lang="en-US" altLang="zh-CN" sz="2400" dirty="0"/>
              </a:p>
              <a:p>
                <a:r>
                  <a:rPr lang="zh-CN" altLang="en-US" sz="2400" dirty="0"/>
                  <a:t>每个元素最多向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,⋯,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zh-CN" altLang="en-US" sz="2400" dirty="0"/>
                  <a:t>各插入一次</a:t>
                </a:r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个</m:t>
                    </m:r>
                  </m:oMath>
                </a14:m>
                <a:r>
                  <a:rPr lang="zh-CN" altLang="en-US" sz="2400" dirty="0"/>
                  <a:t>元素最多共插入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400" dirty="0"/>
                  <a:t>次</a:t>
                </a:r>
                <a:endParaRPr lang="en-US" altLang="zh-CN" sz="2400" dirty="0"/>
              </a:p>
              <a:p>
                <a:r>
                  <a:rPr lang="zh-CN" altLang="en-US" sz="2400" dirty="0"/>
                  <a:t>每次插入时间复杂度为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lg</m:t>
                    </m:r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altLang="zh-CN" sz="2400" dirty="0"/>
              </a:p>
              <a:p>
                <a:r>
                  <a:rPr lang="zh-CN" altLang="en-US" sz="2400" dirty="0"/>
                  <a:t>每次</a:t>
                </a:r>
                <a:r>
                  <a:rPr lang="en-US" altLang="zh-CN" sz="2400" dirty="0"/>
                  <a:t>INSERT</a:t>
                </a:r>
                <a:r>
                  <a:rPr lang="zh-CN" altLang="en-US" sz="2400" dirty="0"/>
                  <a:t>操作的摊还代价为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lg</m:t>
                    </m:r>
                    <m:func>
                      <m:func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lg</m:t>
                    </m:r>
                    <m:func>
                      <m:func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sz="2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275CE97-D3A1-4397-B9A5-04B6C05FAE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308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036969-9152-4167-A530-0F8072C2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INSERT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275CE97-D3A1-4397-B9A5-04B6C05FAE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zh-CN" altLang="en-US" sz="2400" dirty="0"/>
                  <a:t>核算法</a:t>
                </a:r>
                <a:endParaRPr lang="en-US" altLang="zh-CN" sz="2400" dirty="0"/>
              </a:p>
              <a:p>
                <a:r>
                  <a:rPr lang="zh-CN" altLang="en-US" sz="2400" dirty="0"/>
                  <a:t>对于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400" dirty="0"/>
                  <a:t>次</a:t>
                </a:r>
                <a:r>
                  <a:rPr lang="en-US" altLang="zh-CN" sz="2400" dirty="0"/>
                  <a:t>INSERT</a:t>
                </a:r>
                <a:r>
                  <a:rPr lang="zh-CN" altLang="en-US" sz="2400" dirty="0"/>
                  <a:t>操作，为每次操作赋予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lg</m:t>
                    </m:r>
                    <m:func>
                      <m:func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zh-CN" altLang="en-US" sz="2400" dirty="0"/>
                  <a:t>的摊还代价</a:t>
                </a:r>
                <a:endParaRPr lang="en-US" altLang="zh-CN" sz="2400" dirty="0"/>
              </a:p>
              <a:p>
                <a:r>
                  <a:rPr lang="zh-CN" altLang="en-US" sz="2400" dirty="0"/>
                  <a:t>第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/>
                  <a:t>次</a:t>
                </a:r>
                <a:r>
                  <a:rPr lang="en-US" altLang="zh-CN" sz="2400" dirty="0"/>
                  <a:t>INSERT</a:t>
                </a:r>
                <a:r>
                  <a:rPr lang="zh-CN" altLang="en-US" sz="2400" dirty="0"/>
                  <a:t>操作的实际代价为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(~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)&amp;(−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acc>
                          <m:accPr>
                            <m:chr m:val="̂"/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nary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≥</m:t>
                    </m:r>
                    <m:nary>
                      <m:naryPr>
                        <m:chr m:val="∑"/>
                        <m:ctrlPr>
                          <a:rPr lang="zh-CN" alt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zh-CN" sz="2400" dirty="0"/>
              </a:p>
              <a:p>
                <a:r>
                  <a:rPr lang="zh-CN" altLang="en-US" sz="2400" dirty="0"/>
                  <a:t>每次</a:t>
                </a:r>
                <a:r>
                  <a:rPr lang="en-US" altLang="zh-CN" sz="2400" dirty="0"/>
                  <a:t>INSERT</a:t>
                </a:r>
                <a:r>
                  <a:rPr lang="zh-CN" altLang="en-US" sz="2400" dirty="0"/>
                  <a:t>操作的摊还代价为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lg</m:t>
                    </m:r>
                    <m:func>
                      <m:func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sz="2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275CE97-D3A1-4397-B9A5-04B6C05FAE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6" r="-4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817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036969-9152-4167-A530-0F8072C2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INSERT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275CE97-D3A1-4397-B9A5-04B6C05FAE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zh-CN" altLang="en-US" sz="2400" dirty="0"/>
                  <a:t>势能法</a:t>
                </a:r>
                <a:endParaRPr lang="en-US" altLang="zh-CN" sz="2400" dirty="0"/>
              </a:p>
              <a:p>
                <a:r>
                  <a:rPr lang="zh-CN" altLang="en-US" sz="2400" dirty="0"/>
                  <a:t>定义势能函数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⋅(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zh-CN" sz="24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≥0=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400" dirty="0"/>
                  <a:t>次</a:t>
                </a:r>
                <a:r>
                  <a:rPr lang="en-US" altLang="zh-CN" sz="2400" dirty="0"/>
                  <a:t>INSERT</a:t>
                </a:r>
                <a:r>
                  <a:rPr lang="zh-CN" altLang="en-US" sz="2400" dirty="0"/>
                  <a:t>操作的摊还代价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acc>
                          <m:accPr>
                            <m:chr m:val="̂"/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nary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zh-CN" alt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func>
                          <m:func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</a:rPr>
                              <m:t>lg</m:t>
                            </m:r>
                          </m:fName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func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275CE97-D3A1-4397-B9A5-04B6C05FAE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214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B4AB0-61F3-4A6C-83DD-93BC6713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+mn-lt"/>
                <a:cs typeface="Times New Roman" panose="02020603050405020304" pitchFamily="18" charset="0"/>
              </a:rPr>
              <a:t>DELETE</a:t>
            </a:r>
            <a:r>
              <a:rPr lang="zh-CN" altLang="en-US" sz="4800" dirty="0">
                <a:latin typeface="+mn-lt"/>
                <a:cs typeface="Times New Roman" panose="02020603050405020304" pitchFamily="18" charset="0"/>
              </a:rPr>
              <a:t>操作</a:t>
            </a:r>
            <a:endParaRPr lang="en-US" altLang="zh-CN" sz="4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文本占位符 2">
            <a:extLst>
              <a:ext uri="{FF2B5EF4-FFF2-40B4-BE49-F238E27FC236}">
                <a16:creationId xmlns:a16="http://schemas.microsoft.com/office/drawing/2014/main" id="{2ACD9F6A-B0BF-44DB-A07C-A6E924F1D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/>
          <a:lstStyle/>
          <a:p>
            <a:r>
              <a:rPr lang="zh-CN" altLang="en-US" dirty="0"/>
              <a:t>动态二分查找</a:t>
            </a:r>
          </a:p>
        </p:txBody>
      </p:sp>
    </p:spTree>
    <p:extLst>
      <p:ext uri="{BB962C8B-B14F-4D97-AF65-F5344CB8AC3E}">
        <p14:creationId xmlns:p14="http://schemas.microsoft.com/office/powerpoint/2010/main" val="1539036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2F97BA-A675-4057-A9F5-2759A6C0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DELETE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FED0AB-4814-426A-85A4-E89891D448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function delete(S, val) 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i = 0 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nn-NO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(2^i &amp; ~S.n != 0) 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i = i + 1 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delete-</a:t>
            </a:r>
            <a:r>
              <a:rPr lang="nn-NO" altLang="zh-CN" dirty="0">
                <a:latin typeface="Consolas" panose="020B0609020204030204" pitchFamily="49" charset="0"/>
              </a:rPr>
              <a:t>from</a:t>
            </a: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-A(S, i, val)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E0EC6C5-E5F0-477D-991F-C5C580EBA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7982" y="1828800"/>
            <a:ext cx="6522098" cy="435133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function delete-</a:t>
            </a:r>
            <a:r>
              <a:rPr lang="en-US" altLang="zh-CN" dirty="0">
                <a:latin typeface="Consolas" panose="020B0609020204030204" pitchFamily="49" charset="0"/>
              </a:rPr>
              <a:t>from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-A(S,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pos = search(S,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(pos == none)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remove S.A[pos[1]][pos[2]]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insert S.A[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][0] into S.A[pos[1]]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for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j = 0 ...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- 1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place S.A[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][(1&lt;&lt;j) ... (1&lt;&lt;(j+1))-1] in S.A[j]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0CE4F774-31DA-464B-8D03-D19E0A96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zh-CN" altLang="en-US" sz="5400" dirty="0"/>
              <a:t>动态二分查找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4ED1C9F5-10A0-4BAB-B525-270DCFA3AECB}"/>
              </a:ext>
            </a:extLst>
          </p:cNvPr>
          <p:cNvSpPr txBox="1">
            <a:spLocks/>
          </p:cNvSpPr>
          <p:nvPr/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>
                <a:cs typeface="Times New Roman" panose="02020603050405020304" pitchFamily="18" charset="0"/>
              </a:rPr>
              <a:t>动态二分查找问题</a:t>
            </a:r>
            <a:endParaRPr lang="en-US" altLang="zh-CN" sz="3200" dirty="0">
              <a:cs typeface="Times New Roman" panose="02020603050405020304" pitchFamily="18" charset="0"/>
            </a:endParaRPr>
          </a:p>
          <a:p>
            <a:r>
              <a:rPr lang="en-US" altLang="zh-CN" sz="3200" dirty="0">
                <a:cs typeface="Times New Roman" panose="02020603050405020304" pitchFamily="18" charset="0"/>
              </a:rPr>
              <a:t>SEARCH</a:t>
            </a:r>
            <a:r>
              <a:rPr lang="zh-CN" altLang="en-US" sz="3200" dirty="0">
                <a:cs typeface="Times New Roman" panose="02020603050405020304" pitchFamily="18" charset="0"/>
              </a:rPr>
              <a:t>操作</a:t>
            </a:r>
            <a:endParaRPr lang="en-US" altLang="zh-CN" sz="3200" dirty="0">
              <a:cs typeface="Times New Roman" panose="02020603050405020304" pitchFamily="18" charset="0"/>
            </a:endParaRPr>
          </a:p>
          <a:p>
            <a:r>
              <a:rPr lang="en-US" altLang="zh-CN" sz="3200" dirty="0">
                <a:cs typeface="Times New Roman" panose="02020603050405020304" pitchFamily="18" charset="0"/>
              </a:rPr>
              <a:t>INSERT</a:t>
            </a:r>
            <a:r>
              <a:rPr lang="zh-CN" altLang="en-US" sz="3200" dirty="0">
                <a:cs typeface="Times New Roman" panose="02020603050405020304" pitchFamily="18" charset="0"/>
              </a:rPr>
              <a:t>操作</a:t>
            </a:r>
            <a:endParaRPr lang="en-US" altLang="zh-CN" sz="3200" dirty="0">
              <a:cs typeface="Times New Roman" panose="02020603050405020304" pitchFamily="18" charset="0"/>
            </a:endParaRPr>
          </a:p>
          <a:p>
            <a:r>
              <a:rPr lang="en-US" altLang="zh-CN" sz="3200" dirty="0">
                <a:cs typeface="Times New Roman" panose="02020603050405020304" pitchFamily="18" charset="0"/>
              </a:rPr>
              <a:t>DELETE</a:t>
            </a:r>
            <a:r>
              <a:rPr lang="zh-CN" altLang="en-US" sz="3200" dirty="0">
                <a:cs typeface="Times New Roman" panose="02020603050405020304" pitchFamily="18" charset="0"/>
              </a:rPr>
              <a:t>操作</a:t>
            </a:r>
            <a:endParaRPr lang="en-US" altLang="zh-CN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02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3CC5D9-3BB3-4F62-BA4C-58FD839B7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DELETE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F11EF8-A330-428C-9BC4-903928B61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1" y="1828800"/>
            <a:ext cx="6622495" cy="435133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function delete-</a:t>
            </a:r>
            <a:r>
              <a:rPr lang="en-US" altLang="zh-CN" dirty="0">
                <a:latin typeface="Consolas" panose="020B0609020204030204" pitchFamily="49" charset="0"/>
              </a:rPr>
              <a:t>from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-A(S,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pos = search(S,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(pos == none)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remove S.A[pos[1]][pos[2]]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insert S.A[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][0] into S.A[pos[1]]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for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j = 0 ...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- 1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place S.A[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][(1&lt;&lt;j) ... (1&lt;&lt;(j+1))-1] in S.A[j]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5DF0B135-D924-47AA-A8CC-027A6DA6103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7884366" y="1828800"/>
                <a:ext cx="2722674" cy="4351337"/>
              </a:xfrm>
            </p:spPr>
            <p:txBody>
              <a:bodyPr/>
              <a:lstStyle/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</a:p>
            </p:txBody>
          </p:sp>
        </mc:Choice>
        <mc:Fallback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5DF0B135-D924-47AA-A8CC-027A6DA610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884366" y="1828800"/>
                <a:ext cx="2722674" cy="43513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033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3CC5D9-3BB3-4F62-BA4C-58FD839B7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DELETE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F11EF8-A330-428C-9BC4-903928B61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1" y="1828800"/>
            <a:ext cx="6622495" cy="435133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function delete(S, val) 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i = 0 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nn-NO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(2^i &amp; ~S.n != 0) 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i = i + 1 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delete-</a:t>
            </a:r>
            <a:r>
              <a:rPr lang="nn-NO" altLang="zh-CN" dirty="0">
                <a:latin typeface="Consolas" panose="020B0609020204030204" pitchFamily="49" charset="0"/>
              </a:rPr>
              <a:t>from</a:t>
            </a:r>
            <a:r>
              <a:rPr lang="nn-NO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-A(S, i, val) </a:t>
            </a:r>
            <a:endParaRPr lang="nn-NO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5DF0B135-D924-47AA-A8CC-027A6DA6103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7884366" y="1828800"/>
                <a:ext cx="2722674" cy="4351337"/>
              </a:xfrm>
            </p:spPr>
            <p:txBody>
              <a:bodyPr/>
              <a:lstStyle/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</a:p>
            </p:txBody>
          </p:sp>
        </mc:Choice>
        <mc:Fallback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5DF0B135-D924-47AA-A8CC-027A6DA610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884366" y="1828800"/>
                <a:ext cx="2722674" cy="43513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419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D076A5-0858-43F8-A7D3-678DF42F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DELETE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操作</a:t>
            </a:r>
            <a:endParaRPr lang="zh-CN" altLang="en-US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D8EC80-6785-46F8-B6A6-57C256665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delete-</a:t>
                </a:r>
                <a:r>
                  <a:rPr lang="en-US" altLang="zh-CN" sz="2400" dirty="0">
                    <a:latin typeface="Consolas" panose="020B0609020204030204" pitchFamily="49" charset="0"/>
                  </a:rPr>
                  <a:t>from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-A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函数在最坏情况下的时间复杂度为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delete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函数在最坏情况下的时间复杂度为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search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函数在最坏情况下的</a:t>
                </a:r>
                <a:r>
                  <a:rPr lang="zh-CN" altLang="en-US" sz="2400" dirty="0"/>
                  <a:t>时间复杂度为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lg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insert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函数在最坏情况下的时间复杂度为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altLang="zh-CN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func>
                          <m:funcPr>
                            <m:ctrlPr>
                              <a:rPr lang="en-US" altLang="zh-CN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lg</m:t>
                            </m:r>
                          </m:fName>
                          <m:e>
                            <m:r>
                              <a:rPr lang="en-US" altLang="zh-CN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func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insert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</a:t>
                </a:r>
                <a:r>
                  <a:rPr lang="zh-CN" altLang="en-US" sz="2400" dirty="0"/>
                  <a:t>不再能采用之前的摊还分析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D8EC80-6785-46F8-B6A6-57C256665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28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B4AB0-61F3-4A6C-83DD-93BC6713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动态二分查找问题</a:t>
            </a:r>
            <a:endParaRPr lang="zh-CN" altLang="en-US" sz="4800" dirty="0"/>
          </a:p>
        </p:txBody>
      </p:sp>
      <p:sp>
        <p:nvSpPr>
          <p:cNvPr id="4" name="文本占位符 2">
            <a:extLst>
              <a:ext uri="{FF2B5EF4-FFF2-40B4-BE49-F238E27FC236}">
                <a16:creationId xmlns:a16="http://schemas.microsoft.com/office/drawing/2014/main" id="{2ACD9F6A-B0BF-44DB-A07C-A6E924F1D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/>
          <a:lstStyle/>
          <a:p>
            <a:r>
              <a:rPr lang="zh-CN" altLang="en-US" dirty="0"/>
              <a:t>动态二分查找</a:t>
            </a:r>
          </a:p>
        </p:txBody>
      </p:sp>
    </p:spTree>
    <p:extLst>
      <p:ext uri="{BB962C8B-B14F-4D97-AF65-F5344CB8AC3E}">
        <p14:creationId xmlns:p14="http://schemas.microsoft.com/office/powerpoint/2010/main" val="75756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D076A5-0858-43F8-A7D3-678DF42F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动态二分查找问题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D8EC80-6785-46F8-B6A6-57C256665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sz="2400" b="0" dirty="0"/>
                  <a:t>在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400" dirty="0"/>
                  <a:t>元集合上，支持</a:t>
                </a:r>
                <a:r>
                  <a:rPr lang="en-US" altLang="zh-CN" sz="2400" dirty="0"/>
                  <a:t>SEARCH</a:t>
                </a:r>
                <a:r>
                  <a:rPr lang="zh-CN" altLang="en-US" sz="2400" dirty="0"/>
                  <a:t>与</a:t>
                </a:r>
                <a:r>
                  <a:rPr lang="en-US" altLang="zh-CN" sz="2400" dirty="0"/>
                  <a:t>INSERT</a:t>
                </a:r>
                <a:r>
                  <a:rPr lang="zh-CN" altLang="en-US" sz="2400" dirty="0"/>
                  <a:t>操作</a:t>
                </a:r>
                <a:endParaRPr lang="en-US" altLang="zh-CN" sz="2400" dirty="0"/>
              </a:p>
              <a:p>
                <a:r>
                  <a:rPr lang="zh-CN" altLang="en-US" sz="2400" dirty="0"/>
                  <a:t>维护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2400" dirty="0"/>
                  <a:t>个有序数组，其中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=⌈</m:t>
                    </m:r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+1)⌉</m:t>
                    </m:r>
                  </m:oMath>
                </a14:m>
                <a:endParaRPr lang="en-US" altLang="zh-CN" sz="2400" dirty="0"/>
              </a:p>
              <a:p>
                <a:r>
                  <a:rPr lang="zh-CN" altLang="en-US" sz="2400" dirty="0"/>
                  <a:t>对于第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/>
                  <a:t>个数组，其长度为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altLang="zh-CN" sz="2400" dirty="0"/>
              </a:p>
              <a:p>
                <a:r>
                  <a:rPr lang="zh-CN" altLang="en-US" sz="2400" dirty="0"/>
                  <a:t>设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400" dirty="0"/>
                  <a:t>的二进制表示为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,⋯,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altLang="zh-CN" sz="2400" dirty="0"/>
              </a:p>
              <a:p>
                <a:r>
                  <a:rPr lang="zh-CN" altLang="en-US" sz="2400" dirty="0"/>
                  <a:t>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sz="2400" dirty="0"/>
                  <a:t>时，第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/>
                  <a:t>个数组是满的</a:t>
                </a:r>
                <a:endParaRPr lang="en-US" altLang="zh-CN" sz="2400" dirty="0"/>
              </a:p>
              <a:p>
                <a:r>
                  <a:rPr lang="zh-CN" altLang="en-US" sz="2400" dirty="0"/>
                  <a:t>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sz="2400" dirty="0"/>
                  <a:t>时，第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/>
                  <a:t>个数组是空的</a:t>
                </a:r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2400" dirty="0"/>
                  <a:t>个数组共保存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zh-CN" altLang="en-US" sz="2400" dirty="0"/>
                  <a:t>个元素</a:t>
                </a:r>
                <a:endParaRPr lang="en-US" altLang="zh-CN" sz="2400" dirty="0"/>
              </a:p>
              <a:p>
                <a:r>
                  <a:rPr lang="zh-CN" altLang="en-US" sz="2400" dirty="0"/>
                  <a:t>不同数组中元素不存在特定大小关系</a:t>
                </a: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D8EC80-6785-46F8-B6A6-57C256665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6" t="-1961" b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00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B4AB0-61F3-4A6C-83DD-93BC6713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+mn-lt"/>
                <a:cs typeface="Times New Roman" panose="02020603050405020304" pitchFamily="18" charset="0"/>
              </a:rPr>
              <a:t>SEARCH</a:t>
            </a:r>
            <a:r>
              <a:rPr lang="zh-CN" altLang="en-US" sz="4800" dirty="0">
                <a:latin typeface="+mn-lt"/>
                <a:cs typeface="Times New Roman" panose="02020603050405020304" pitchFamily="18" charset="0"/>
              </a:rPr>
              <a:t>操作</a:t>
            </a:r>
            <a:endParaRPr lang="en-US" altLang="zh-CN" sz="4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文本占位符 2">
            <a:extLst>
              <a:ext uri="{FF2B5EF4-FFF2-40B4-BE49-F238E27FC236}">
                <a16:creationId xmlns:a16="http://schemas.microsoft.com/office/drawing/2014/main" id="{2ACD9F6A-B0BF-44DB-A07C-A6E924F1D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/>
          <a:lstStyle/>
          <a:p>
            <a:r>
              <a:rPr lang="zh-CN" altLang="en-US" dirty="0"/>
              <a:t>动态二分查找</a:t>
            </a:r>
          </a:p>
        </p:txBody>
      </p:sp>
    </p:spTree>
    <p:extLst>
      <p:ext uri="{BB962C8B-B14F-4D97-AF65-F5344CB8AC3E}">
        <p14:creationId xmlns:p14="http://schemas.microsoft.com/office/powerpoint/2010/main" val="67693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FFAE2A-6BA8-41E4-82A1-33ADE282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28437"/>
            <a:ext cx="9692640" cy="1325562"/>
          </a:xfrm>
        </p:spPr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SEARCH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操作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6F6754-C70D-4FDE-A19C-7735BF7DD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977" y="1922110"/>
            <a:ext cx="6372809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function search(S,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= 0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((1&lt;&lt;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&lt;=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((1&lt;&lt;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&amp;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!= 0)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pos = find-</a:t>
            </a:r>
            <a:r>
              <a:rPr lang="en-US" altLang="zh-CN" dirty="0">
                <a:latin typeface="Consolas" panose="020B0609020204030204" pitchFamily="49" charset="0"/>
              </a:rPr>
              <a:t>in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-A(S.A[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], 0, (1&lt;&lt;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)-1,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(pos != none)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pos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none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E6CA8A1-370D-42C9-B4B8-40D3A1505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7580" y="1922109"/>
            <a:ext cx="4480560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function find-</a:t>
            </a:r>
            <a:r>
              <a:rPr lang="en-US" altLang="zh-CN" dirty="0">
                <a:latin typeface="Consolas" panose="020B0609020204030204" pitchFamily="49" charset="0"/>
              </a:rPr>
              <a:t>in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-A(A, l, r,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(l + 1 &lt; r)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m = (l + r) / 2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(A[m] ==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, m)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else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(A[m] &lt;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l = m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else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r = m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(A[l] ==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, l)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else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(A[r] ==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, r)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else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none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>
              <a:lnSpc>
                <a:spcPct val="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632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38A7D3-65FA-4A5D-B2B8-33B048A6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SEARCH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783502-2EDD-4E6B-9D86-876BE355C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903448"/>
            <a:ext cx="4480560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function find-</a:t>
            </a:r>
            <a:r>
              <a:rPr lang="en-US" altLang="zh-CN" dirty="0">
                <a:latin typeface="Consolas" panose="020B0609020204030204" pitchFamily="49" charset="0"/>
              </a:rPr>
              <a:t>in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-A(A, l, r,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(l + 1 &lt; r)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m = (l + r) / 2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(A[m] ==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, m)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else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(A[m] &lt;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l = m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else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  r = m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(A[l] ==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, l)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else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(A[r] == 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altLang="zh-C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, r)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else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solidFill>
                  <a:srgbClr val="000000"/>
                </a:solidFill>
                <a:latin typeface="Consolas" panose="020B0609020204030204" pitchFamily="49" charset="0"/>
              </a:rPr>
              <a:t> none  </a:t>
            </a:r>
            <a:endParaRPr lang="en-US" altLang="zh-CN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92C430CA-68D6-4B90-948F-82DBE2F5AE5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26480" y="1866124"/>
                <a:ext cx="4480560" cy="4351337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92C430CA-68D6-4B90-948F-82DBE2F5AE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26480" y="1866124"/>
                <a:ext cx="4480560" cy="4351337"/>
              </a:xfrm>
              <a:blipFill>
                <a:blip r:embed="rId2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18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38A7D3-65FA-4A5D-B2B8-33B048A6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SEARCH</a:t>
            </a:r>
            <a:r>
              <a:rPr lang="zh-CN" altLang="en-US" dirty="0">
                <a:cs typeface="Times New Roman" panose="02020603050405020304" pitchFamily="18" charset="0"/>
              </a:rPr>
              <a:t>操作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783502-2EDD-4E6B-9D86-876BE355C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978096"/>
            <a:ext cx="6603834" cy="4351337"/>
          </a:xfrm>
        </p:spPr>
        <p:txBody>
          <a:bodyPr>
            <a:norm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function search(S,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= 0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((1&lt;&lt;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&lt;=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((1&lt;&lt;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&amp;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S.n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!= 0)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pos = find-</a:t>
            </a:r>
            <a:r>
              <a:rPr lang="en-US" altLang="zh-CN" sz="1700" dirty="0">
                <a:latin typeface="Consolas" panose="020B0609020204030204" pitchFamily="49" charset="0"/>
              </a:rPr>
              <a:t>in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-A(S.A[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], 0, (1&lt;&lt;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)-1, </a:t>
            </a:r>
            <a:r>
              <a:rPr lang="en-US" altLang="zh-CN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(pos != none)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pos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sz="1700" b="1" dirty="0">
                <a:solidFill>
                  <a:srgbClr val="006699"/>
                </a:solidFill>
                <a:latin typeface="Consolas" panose="020B0609020204030204" pitchFamily="49" charset="0"/>
              </a:rPr>
              <a:t>return</a:t>
            </a:r>
            <a:r>
              <a:rPr lang="en-US" altLang="zh-CN" sz="1700" dirty="0">
                <a:solidFill>
                  <a:srgbClr val="000000"/>
                </a:solidFill>
                <a:latin typeface="Consolas" panose="020B0609020204030204" pitchFamily="49" charset="0"/>
              </a:rPr>
              <a:t> none  </a:t>
            </a:r>
            <a:endParaRPr lang="en-US" altLang="zh-CN" sz="1700" dirty="0">
              <a:solidFill>
                <a:srgbClr val="5C5C5C"/>
              </a:solidFill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92C430CA-68D6-4B90-948F-82DBE2F5AE5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7165910" y="1903448"/>
                <a:ext cx="3441130" cy="4351337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altLang="zh-CN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lg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92C430CA-68D6-4B90-948F-82DBE2F5AE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165910" y="1903448"/>
                <a:ext cx="3441130" cy="43513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19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D076A5-0858-43F8-A7D3-678DF42F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SEARCH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操作</a:t>
            </a:r>
            <a:endParaRPr lang="zh-CN" altLang="en-US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D8EC80-6785-46F8-B6A6-57C256665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find-</a:t>
                </a:r>
                <a:r>
                  <a:rPr lang="en-US" altLang="zh-CN" sz="2400" dirty="0">
                    <a:latin typeface="Consolas" panose="020B0609020204030204" pitchFamily="49" charset="0"/>
                  </a:rPr>
                  <a:t>in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-A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函数在最坏情况下的时间复杂度为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lg</m:t>
                        </m:r>
                        <m:r>
                          <a:rPr lang="en-US" altLang="zh-CN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sz="2400" b="0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altLang="zh-CN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search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函数在最坏情况下的</a:t>
                </a:r>
                <a:r>
                  <a:rPr lang="zh-CN" altLang="en-US" sz="2400" dirty="0"/>
                  <a:t>时间复杂度为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D8EC80-6785-46F8-B6A6-57C256665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237287"/>
      </p:ext>
    </p:extLst>
  </p:cSld>
  <p:clrMapOvr>
    <a:masterClrMapping/>
  </p:clrMapOvr>
</p:sld>
</file>

<file path=ppt/theme/theme1.xml><?xml version="1.0" encoding="utf-8"?>
<a:theme xmlns:a="http://schemas.openxmlformats.org/drawingml/2006/main" name="查看">
  <a:themeElements>
    <a:clrScheme name="查看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查看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查看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TM03457515[[fn=风景]]</Template>
  <TotalTime>1232</TotalTime>
  <Words>515</Words>
  <Application>Microsoft Office PowerPoint</Application>
  <PresentationFormat>宽屏</PresentationFormat>
  <Paragraphs>199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等线</vt:lpstr>
      <vt:lpstr>宋体</vt:lpstr>
      <vt:lpstr>Arial</vt:lpstr>
      <vt:lpstr>Cambria Math</vt:lpstr>
      <vt:lpstr>Century Schoolbook</vt:lpstr>
      <vt:lpstr>Consolas</vt:lpstr>
      <vt:lpstr>Times New Roman</vt:lpstr>
      <vt:lpstr>Wingdings 2</vt:lpstr>
      <vt:lpstr>查看</vt:lpstr>
      <vt:lpstr>动态二分查找</vt:lpstr>
      <vt:lpstr>动态二分查找</vt:lpstr>
      <vt:lpstr>动态二分查找问题</vt:lpstr>
      <vt:lpstr>动态二分查找问题</vt:lpstr>
      <vt:lpstr>SEARCH操作</vt:lpstr>
      <vt:lpstr>SEARCH操作</vt:lpstr>
      <vt:lpstr>SEARCH操作</vt:lpstr>
      <vt:lpstr>SEARCH操作</vt:lpstr>
      <vt:lpstr>SEARCH操作</vt:lpstr>
      <vt:lpstr>INSERT操作</vt:lpstr>
      <vt:lpstr>INSERT操作</vt:lpstr>
      <vt:lpstr>INSERT操作</vt:lpstr>
      <vt:lpstr>INSERT操作</vt:lpstr>
      <vt:lpstr>INSERT操作</vt:lpstr>
      <vt:lpstr>INSERT操作</vt:lpstr>
      <vt:lpstr>INSERT操作</vt:lpstr>
      <vt:lpstr>INSERT操作</vt:lpstr>
      <vt:lpstr>DELETE操作</vt:lpstr>
      <vt:lpstr>DELETE操作</vt:lpstr>
      <vt:lpstr>DELETE操作</vt:lpstr>
      <vt:lpstr>DELETE操作</vt:lpstr>
      <vt:lpstr>DELETE操作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林海波</dc:creator>
  <cp:lastModifiedBy>林海波</cp:lastModifiedBy>
  <cp:revision>46</cp:revision>
  <dcterms:created xsi:type="dcterms:W3CDTF">2020-09-24T14:24:11Z</dcterms:created>
  <dcterms:modified xsi:type="dcterms:W3CDTF">2020-09-27T14:31:49Z</dcterms:modified>
</cp:coreProperties>
</file>