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5" d="100"/>
          <a:sy n="85" d="100"/>
        </p:scale>
        <p:origin x="666" y="78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1B02-D754-4A73-B511-8CF85DF0A83D}" type="datetimeFigureOut">
              <a:rPr lang="zh-CN" altLang="en-US" smtClean="0"/>
              <a:t>2017/5/11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BF732-6C7F-4F46-86BE-90812DD242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5729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1B02-D754-4A73-B511-8CF85DF0A83D}" type="datetimeFigureOut">
              <a:rPr lang="zh-CN" altLang="en-US" smtClean="0"/>
              <a:t>2017/5/11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BF732-6C7F-4F46-86BE-90812DD242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9092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1B02-D754-4A73-B511-8CF85DF0A83D}" type="datetimeFigureOut">
              <a:rPr lang="zh-CN" altLang="en-US" smtClean="0"/>
              <a:t>2017/5/11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BF732-6C7F-4F46-86BE-90812DD242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9303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1B02-D754-4A73-B511-8CF85DF0A83D}" type="datetimeFigureOut">
              <a:rPr lang="zh-CN" altLang="en-US" smtClean="0"/>
              <a:t>2017/5/11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BF732-6C7F-4F46-86BE-90812DD242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8289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1B02-D754-4A73-B511-8CF85DF0A83D}" type="datetimeFigureOut">
              <a:rPr lang="zh-CN" altLang="en-US" smtClean="0"/>
              <a:t>2017/5/11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BF732-6C7F-4F46-86BE-90812DD242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918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1B02-D754-4A73-B511-8CF85DF0A83D}" type="datetimeFigureOut">
              <a:rPr lang="zh-CN" altLang="en-US" smtClean="0"/>
              <a:t>2017/5/11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BF732-6C7F-4F46-86BE-90812DD242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412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1B02-D754-4A73-B511-8CF85DF0A83D}" type="datetimeFigureOut">
              <a:rPr lang="zh-CN" altLang="en-US" smtClean="0"/>
              <a:t>2017/5/11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BF732-6C7F-4F46-86BE-90812DD242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3976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1B02-D754-4A73-B511-8CF85DF0A83D}" type="datetimeFigureOut">
              <a:rPr lang="zh-CN" altLang="en-US" smtClean="0"/>
              <a:t>2017/5/11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BF732-6C7F-4F46-86BE-90812DD242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7345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1B02-D754-4A73-B511-8CF85DF0A83D}" type="datetimeFigureOut">
              <a:rPr lang="zh-CN" altLang="en-US" smtClean="0"/>
              <a:t>2017/5/11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BF732-6C7F-4F46-86BE-90812DD242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00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1B02-D754-4A73-B511-8CF85DF0A83D}" type="datetimeFigureOut">
              <a:rPr lang="zh-CN" altLang="en-US" smtClean="0"/>
              <a:t>2017/5/11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BF732-6C7F-4F46-86BE-90812DD242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4124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1B02-D754-4A73-B511-8CF85DF0A83D}" type="datetimeFigureOut">
              <a:rPr lang="zh-CN" altLang="en-US" smtClean="0"/>
              <a:t>2017/5/11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BF732-6C7F-4F46-86BE-90812DD242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6547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91B02-D754-4A73-B511-8CF85DF0A83D}" type="datetimeFigureOut">
              <a:rPr lang="zh-CN" altLang="en-US" smtClean="0"/>
              <a:t>2017/5/11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BF732-6C7F-4F46-86BE-90812DD242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1563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4-11</a:t>
            </a:r>
            <a:r>
              <a:rPr lang="zh-CN" altLang="en-US" dirty="0" smtClean="0"/>
              <a:t>反馈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5810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614363" y="354541"/>
            <a:ext cx="6734704" cy="4872216"/>
            <a:chOff x="2695751" y="280987"/>
            <a:chExt cx="6629400" cy="3732389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95751" y="280987"/>
              <a:ext cx="6619875" cy="2676525"/>
            </a:xfrm>
            <a:prstGeom prst="rect">
              <a:avLst/>
            </a:prstGeom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95751" y="3070401"/>
              <a:ext cx="6629400" cy="942975"/>
            </a:xfrm>
            <a:prstGeom prst="rect">
              <a:avLst/>
            </a:prstGeom>
          </p:spPr>
        </p:pic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/>
              <p:cNvSpPr txBox="1"/>
              <p:nvPr/>
            </p:nvSpPr>
            <p:spPr>
              <a:xfrm>
                <a:off x="7885926" y="354541"/>
                <a:ext cx="4146904" cy="147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dirty="0" smtClean="0"/>
                  <a:t>P</a:t>
                </a:r>
                <a:r>
                  <a:rPr lang="zh-CN" altLang="en-US" dirty="0" smtClean="0"/>
                  <a:t>分割为多个子</a:t>
                </a:r>
                <a:r>
                  <a:rPr lang="en-US" altLang="zh-CN" dirty="0" smtClean="0"/>
                  <a:t>pattern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n-US" altLang="zh-CN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zh-CN" altLang="en-US" dirty="0" smtClean="0"/>
                  <a:t>考虑</a:t>
                </a:r>
                <a:r>
                  <a:rPr lang="en-US" altLang="zh-CN" dirty="0" smtClean="0"/>
                  <a:t>P</a:t>
                </a:r>
                <a:r>
                  <a:rPr lang="zh-CN" altLang="en-US" dirty="0" smtClean="0"/>
                  <a:t>中第一个子</a:t>
                </a:r>
                <a:r>
                  <a:rPr lang="en-US" altLang="zh-CN" dirty="0" smtClean="0"/>
                  <a:t>pattern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altLang="zh-CN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zh-CN" altLang="en-US" dirty="0" smtClean="0"/>
                  <a:t>假设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,…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]</m:t>
                    </m:r>
                    <m:r>
                      <a:rPr lang="zh-CN" altLang="en-US" i="1" dirty="0">
                        <a:latin typeface="Cambria Math" panose="02040503050406030204" pitchFamily="18" charset="0"/>
                      </a:rPr>
                      <m:t>与</m:t>
                    </m:r>
                    <m:sSub>
                      <m:sSubPr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zh-CN" altLang="en-US" dirty="0" smtClean="0"/>
                  <a:t>匹配</a:t>
                </a:r>
                <a:endParaRPr lang="en-US" altLang="zh-CN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zh-CN" altLang="en-US" dirty="0" smtClean="0"/>
                  <a:t>剩余情况是什么？</a:t>
                </a:r>
                <a:endParaRPr lang="en-US" altLang="zh-CN" dirty="0" smtClean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zh-CN" altLang="en-US" dirty="0"/>
                  <a:t>在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zh-CN" altLang="en-US" i="1" dirty="0">
                        <a:latin typeface="Cambria Math" panose="02040503050406030204" pitchFamily="18" charset="0"/>
                      </a:rPr>
                      <m:t>中</m:t>
                    </m:r>
                  </m:oMath>
                </a14:m>
                <a:r>
                  <a:rPr lang="zh-CN" altLang="en-US" dirty="0" smtClean="0"/>
                  <a:t>找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zh-CN" altLang="en-US" dirty="0"/>
              </a:p>
            </p:txBody>
          </p:sp>
        </mc:Choice>
        <mc:Fallback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5926" y="354541"/>
                <a:ext cx="4146904" cy="1477328"/>
              </a:xfrm>
              <a:prstGeom prst="rect">
                <a:avLst/>
              </a:prstGeom>
              <a:blipFill rotWithShape="0">
                <a:blip r:embed="rId4"/>
                <a:stretch>
                  <a:fillRect l="-1029" t="-3292" b="-41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119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115" y="237242"/>
            <a:ext cx="8010525" cy="11906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矩形 4"/>
              <p:cNvSpPr/>
              <p:nvPr/>
            </p:nvSpPr>
            <p:spPr>
              <a:xfrm>
                <a:off x="386115" y="2160600"/>
                <a:ext cx="9051396" cy="9777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dirty="0" smtClean="0"/>
                  <a:t>P</a:t>
                </a:r>
                <a:r>
                  <a:rPr lang="zh-CN" altLang="en-US" dirty="0" smtClean="0"/>
                  <a:t>分割为多个子</a:t>
                </a:r>
                <a:r>
                  <a:rPr lang="en-US" altLang="zh-CN" dirty="0" smtClean="0"/>
                  <a:t>pattern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zh-CN" altLang="en-US" dirty="0" smtClean="0"/>
                  <a:t>，为每个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i="1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zh-CN" altLang="en-US" i="1">
                        <a:latin typeface="Cambria Math" panose="02040503050406030204" pitchFamily="18" charset="0"/>
                      </a:rPr>
                      <m:t>创建</m:t>
                    </m:r>
                  </m:oMath>
                </a14:m>
                <a:r>
                  <a:rPr lang="zh-CN" altLang="en-US" dirty="0" smtClean="0"/>
                  <a:t>一个自动机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dirty="0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altLang="zh-CN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begChr m:val="（"/>
                        <m:endChr m:val="）"/>
                        <m:ctrlPr>
                          <a:rPr lang="zh-CN" alt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CN" altLang="en-US" i="1" dirty="0" smtClean="0">
                            <a:latin typeface="Cambria Math" panose="02040503050406030204" pitchFamily="18" charset="0"/>
                          </a:rPr>
                          <m:t>使用</m:t>
                        </m:r>
                        <m:r>
                          <a:rPr lang="zh-CN" altLang="en-US" i="1" dirty="0">
                            <a:latin typeface="Cambria Math" panose="02040503050406030204" pitchFamily="18" charset="0"/>
                          </a:rPr>
                          <m:t>共同</m:t>
                        </m:r>
                        <m:r>
                          <a:rPr lang="zh-CN" altLang="en-US" i="1" dirty="0" smtClean="0">
                            <a:latin typeface="Cambria Math" panose="02040503050406030204" pitchFamily="18" charset="0"/>
                          </a:rPr>
                          <m:t>的</m:t>
                        </m:r>
                        <m:r>
                          <a:rPr lang="zh-CN" altLang="en-US" i="1" dirty="0">
                            <a:latin typeface="Cambria Math" panose="02040503050406030204" pitchFamily="18" charset="0"/>
                          </a:rPr>
                          <m:t>字符集</m:t>
                        </m:r>
                        <m:r>
                          <m:rPr>
                            <m:sty m:val="p"/>
                          </m:rPr>
                          <a:rPr lang="en-US" altLang="zh-CN" b="0" i="0" dirty="0" smtClean="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</m:d>
                  </m:oMath>
                </a14:m>
                <a:endParaRPr lang="en-US" altLang="zh-CN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zh-CN" altLang="en-US" dirty="0" smtClean="0"/>
                  <a:t>相连：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zh-CN" altLang="en-US" i="1">
                        <a:latin typeface="Cambria Math" panose="02040503050406030204" pitchFamily="18" charset="0"/>
                      </a:rPr>
                      <m:t>的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   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i="1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</m:sub>
                    </m:sSub>
                    <m:r>
                      <a:rPr lang="zh-CN" altLang="en-US" i="1">
                        <a:latin typeface="Cambria Math" panose="02040503050406030204" pitchFamily="18" charset="0"/>
                      </a:rPr>
                      <m:t>与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zh-CN" altLang="en-US" i="1">
                        <a:latin typeface="Cambria Math" panose="02040503050406030204" pitchFamily="18" charset="0"/>
                      </a:rPr>
                      <m:t>的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+1,0</m:t>
                        </m:r>
                      </m:sub>
                    </m:sSub>
                  </m:oMath>
                </a14:m>
                <a:r>
                  <a:rPr lang="zh-CN" altLang="en-US" dirty="0" smtClean="0"/>
                  <a:t>合并（包含相关的转移函数）</a:t>
                </a:r>
                <a:endParaRPr lang="en-US" altLang="zh-CN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 0</m:t>
                        </m:r>
                      </m:sub>
                    </m:sSub>
                    <m:r>
                      <a:rPr lang="zh-CN" altLang="en-US" i="1">
                        <a:latin typeface="Cambria Math" panose="02040503050406030204" pitchFamily="18" charset="0"/>
                      </a:rPr>
                      <m:t>作为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整体</m:t>
                    </m:r>
                  </m:oMath>
                </a14:m>
                <a:r>
                  <a:rPr lang="zh-CN" altLang="en-US" dirty="0" smtClean="0"/>
                  <a:t>的初始态，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i="1">
                            <a:latin typeface="Cambria Math" panose="02040503050406030204" pitchFamily="18" charset="0"/>
                          </a:rPr>
                          <m:t>k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   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i="1">
                                <a:latin typeface="Cambria Math" panose="02040503050406030204" pitchFamily="18" charset="0"/>
                              </a:rPr>
                              <m:t>k</m:t>
                            </m:r>
                          </m:sub>
                        </m:sSub>
                      </m:sub>
                    </m:sSub>
                    <m:r>
                      <a:rPr lang="zh-CN" altLang="en-US" i="1">
                        <a:latin typeface="Cambria Math" panose="02040503050406030204" pitchFamily="18" charset="0"/>
                      </a:rPr>
                      <m:t>作为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接收态</m:t>
                    </m:r>
                  </m:oMath>
                </a14:m>
                <a:endParaRPr lang="zh-CN" altLang="en-US" dirty="0"/>
              </a:p>
            </p:txBody>
          </p:sp>
        </mc:Choice>
        <mc:Fallback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115" y="2160600"/>
                <a:ext cx="9051396" cy="977768"/>
              </a:xfrm>
              <a:prstGeom prst="rect">
                <a:avLst/>
              </a:prstGeom>
              <a:blipFill rotWithShape="0">
                <a:blip r:embed="rId3"/>
                <a:stretch>
                  <a:fillRect l="-404" t="-4969" b="-496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5" name="组合 64"/>
          <p:cNvGrpSpPr/>
          <p:nvPr/>
        </p:nvGrpSpPr>
        <p:grpSpPr>
          <a:xfrm>
            <a:off x="948832" y="3553600"/>
            <a:ext cx="2409048" cy="317501"/>
            <a:chOff x="1558432" y="4307416"/>
            <a:chExt cx="2409048" cy="317501"/>
          </a:xfrm>
        </p:grpSpPr>
        <p:grpSp>
          <p:nvGrpSpPr>
            <p:cNvPr id="27" name="组合 26"/>
            <p:cNvGrpSpPr/>
            <p:nvPr/>
          </p:nvGrpSpPr>
          <p:grpSpPr>
            <a:xfrm>
              <a:off x="1558432" y="4307416"/>
              <a:ext cx="2409048" cy="317501"/>
              <a:chOff x="1634631" y="4272139"/>
              <a:chExt cx="2409048" cy="317501"/>
            </a:xfrm>
          </p:grpSpPr>
          <p:sp>
            <p:nvSpPr>
              <p:cNvPr id="6" name="椭圆 5"/>
              <p:cNvSpPr/>
              <p:nvPr/>
            </p:nvSpPr>
            <p:spPr>
              <a:xfrm>
                <a:off x="1634631" y="4278489"/>
                <a:ext cx="298026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2690142" y="4278489"/>
                <a:ext cx="298026" cy="304800"/>
              </a:xfrm>
              <a:prstGeom prst="ellipse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" name="椭圆 7"/>
              <p:cNvSpPr/>
              <p:nvPr/>
            </p:nvSpPr>
            <p:spPr>
              <a:xfrm>
                <a:off x="3745653" y="4278489"/>
                <a:ext cx="298026" cy="304800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10" name="直接箭头连接符 9"/>
              <p:cNvCxnSpPr>
                <a:stCxn id="6" idx="6"/>
                <a:endCxn id="7" idx="2"/>
              </p:cNvCxnSpPr>
              <p:nvPr/>
            </p:nvCxnSpPr>
            <p:spPr>
              <a:xfrm>
                <a:off x="1932657" y="4430889"/>
                <a:ext cx="757485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箭头连接符 10"/>
              <p:cNvCxnSpPr>
                <a:stCxn id="7" idx="6"/>
                <a:endCxn id="8" idx="2"/>
              </p:cNvCxnSpPr>
              <p:nvPr/>
            </p:nvCxnSpPr>
            <p:spPr>
              <a:xfrm>
                <a:off x="2988168" y="4430889"/>
                <a:ext cx="757485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曲线连接符 14"/>
              <p:cNvCxnSpPr>
                <a:stCxn id="8" idx="0"/>
                <a:endCxn id="7" idx="0"/>
              </p:cNvCxnSpPr>
              <p:nvPr/>
            </p:nvCxnSpPr>
            <p:spPr>
              <a:xfrm rot="16200000" flipV="1">
                <a:off x="3366911" y="3750733"/>
                <a:ext cx="12700" cy="1055511"/>
              </a:xfrm>
              <a:prstGeom prst="curvedConnector3">
                <a:avLst>
                  <a:gd name="adj1" fmla="val 1800000"/>
                </a:avLst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曲线连接符 16"/>
              <p:cNvCxnSpPr>
                <a:stCxn id="7" idx="4"/>
                <a:endCxn id="6" idx="4"/>
              </p:cNvCxnSpPr>
              <p:nvPr/>
            </p:nvCxnSpPr>
            <p:spPr>
              <a:xfrm rot="5400000">
                <a:off x="2311400" y="4055534"/>
                <a:ext cx="12700" cy="1055511"/>
              </a:xfrm>
              <a:prstGeom prst="curvedConnector3">
                <a:avLst>
                  <a:gd name="adj1" fmla="val 1800000"/>
                </a:avLst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1" name="曲线连接符 60"/>
            <p:cNvCxnSpPr>
              <a:stCxn id="6" idx="0"/>
              <a:endCxn id="6" idx="2"/>
            </p:cNvCxnSpPr>
            <p:nvPr/>
          </p:nvCxnSpPr>
          <p:spPr>
            <a:xfrm rot="16200000" flipH="1" flipV="1">
              <a:off x="1556739" y="4315459"/>
              <a:ext cx="152400" cy="149013"/>
            </a:xfrm>
            <a:prstGeom prst="curvedConnector4">
              <a:avLst>
                <a:gd name="adj1" fmla="val -150000"/>
                <a:gd name="adj2" fmla="val 253409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组合 65"/>
          <p:cNvGrpSpPr/>
          <p:nvPr/>
        </p:nvGrpSpPr>
        <p:grpSpPr>
          <a:xfrm>
            <a:off x="4623363" y="3547251"/>
            <a:ext cx="2428805" cy="317501"/>
            <a:chOff x="5232963" y="4301067"/>
            <a:chExt cx="2428805" cy="317501"/>
          </a:xfrm>
        </p:grpSpPr>
        <p:grpSp>
          <p:nvGrpSpPr>
            <p:cNvPr id="25" name="组合 24"/>
            <p:cNvGrpSpPr/>
            <p:nvPr/>
          </p:nvGrpSpPr>
          <p:grpSpPr>
            <a:xfrm>
              <a:off x="5252720" y="4301067"/>
              <a:ext cx="2409048" cy="317501"/>
              <a:chOff x="5252720" y="4301067"/>
              <a:chExt cx="2409048" cy="317501"/>
            </a:xfrm>
          </p:grpSpPr>
          <p:sp>
            <p:nvSpPr>
              <p:cNvPr id="18" name="椭圆 17"/>
              <p:cNvSpPr/>
              <p:nvPr/>
            </p:nvSpPr>
            <p:spPr>
              <a:xfrm>
                <a:off x="5252720" y="4307417"/>
                <a:ext cx="298026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6308231" y="4307417"/>
                <a:ext cx="298026" cy="304800"/>
              </a:xfrm>
              <a:prstGeom prst="ellipse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椭圆 19"/>
              <p:cNvSpPr/>
              <p:nvPr/>
            </p:nvSpPr>
            <p:spPr>
              <a:xfrm>
                <a:off x="7363742" y="4307417"/>
                <a:ext cx="298026" cy="304800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1" name="直接箭头连接符 20"/>
              <p:cNvCxnSpPr>
                <a:stCxn id="18" idx="6"/>
                <a:endCxn id="19" idx="2"/>
              </p:cNvCxnSpPr>
              <p:nvPr/>
            </p:nvCxnSpPr>
            <p:spPr>
              <a:xfrm>
                <a:off x="5550746" y="4459817"/>
                <a:ext cx="757485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接箭头连接符 21"/>
              <p:cNvCxnSpPr>
                <a:stCxn id="19" idx="6"/>
                <a:endCxn id="20" idx="2"/>
              </p:cNvCxnSpPr>
              <p:nvPr/>
            </p:nvCxnSpPr>
            <p:spPr>
              <a:xfrm>
                <a:off x="6606257" y="4459817"/>
                <a:ext cx="757485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曲线连接符 22"/>
              <p:cNvCxnSpPr>
                <a:stCxn id="20" idx="0"/>
                <a:endCxn id="18" idx="0"/>
              </p:cNvCxnSpPr>
              <p:nvPr/>
            </p:nvCxnSpPr>
            <p:spPr>
              <a:xfrm rot="16200000" flipV="1">
                <a:off x="6457244" y="3251906"/>
                <a:ext cx="12700" cy="2111022"/>
              </a:xfrm>
              <a:prstGeom prst="curvedConnector3">
                <a:avLst>
                  <a:gd name="adj1" fmla="val 1800000"/>
                </a:avLst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曲线连接符 23"/>
              <p:cNvCxnSpPr>
                <a:stCxn id="19" idx="4"/>
                <a:endCxn id="18" idx="4"/>
              </p:cNvCxnSpPr>
              <p:nvPr/>
            </p:nvCxnSpPr>
            <p:spPr>
              <a:xfrm rot="5400000">
                <a:off x="5929489" y="4084462"/>
                <a:ext cx="12700" cy="1055511"/>
              </a:xfrm>
              <a:prstGeom prst="curvedConnector3">
                <a:avLst>
                  <a:gd name="adj1" fmla="val 1800000"/>
                </a:avLst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2" name="曲线连接符 61"/>
            <p:cNvCxnSpPr/>
            <p:nvPr/>
          </p:nvCxnSpPr>
          <p:spPr>
            <a:xfrm rot="16200000" flipH="1" flipV="1">
              <a:off x="5231270" y="4321808"/>
              <a:ext cx="152400" cy="149013"/>
            </a:xfrm>
            <a:prstGeom prst="curvedConnector4">
              <a:avLst>
                <a:gd name="adj1" fmla="val -150000"/>
                <a:gd name="adj2" fmla="val 253409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组合 66"/>
          <p:cNvGrpSpPr/>
          <p:nvPr/>
        </p:nvGrpSpPr>
        <p:grpSpPr>
          <a:xfrm>
            <a:off x="1246858" y="6046742"/>
            <a:ext cx="4520070" cy="358071"/>
            <a:chOff x="1666524" y="5557252"/>
            <a:chExt cx="4520070" cy="358071"/>
          </a:xfrm>
        </p:grpSpPr>
        <p:grpSp>
          <p:nvGrpSpPr>
            <p:cNvPr id="44" name="组合 43"/>
            <p:cNvGrpSpPr/>
            <p:nvPr/>
          </p:nvGrpSpPr>
          <p:grpSpPr>
            <a:xfrm>
              <a:off x="1666524" y="5596410"/>
              <a:ext cx="2409048" cy="311151"/>
              <a:chOff x="1634631" y="4278489"/>
              <a:chExt cx="2409048" cy="311151"/>
            </a:xfrm>
          </p:grpSpPr>
          <p:sp>
            <p:nvSpPr>
              <p:cNvPr id="45" name="椭圆 44"/>
              <p:cNvSpPr/>
              <p:nvPr/>
            </p:nvSpPr>
            <p:spPr>
              <a:xfrm>
                <a:off x="1634631" y="4278489"/>
                <a:ext cx="298026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6" name="椭圆 45"/>
              <p:cNvSpPr/>
              <p:nvPr/>
            </p:nvSpPr>
            <p:spPr>
              <a:xfrm>
                <a:off x="2690142" y="4278489"/>
                <a:ext cx="298026" cy="304800"/>
              </a:xfrm>
              <a:prstGeom prst="ellipse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" name="椭圆 46"/>
              <p:cNvSpPr/>
              <p:nvPr/>
            </p:nvSpPr>
            <p:spPr>
              <a:xfrm>
                <a:off x="3745653" y="4278489"/>
                <a:ext cx="298026" cy="304800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48" name="直接箭头连接符 47"/>
              <p:cNvCxnSpPr>
                <a:stCxn id="45" idx="6"/>
                <a:endCxn id="46" idx="2"/>
              </p:cNvCxnSpPr>
              <p:nvPr/>
            </p:nvCxnSpPr>
            <p:spPr>
              <a:xfrm>
                <a:off x="1932657" y="4430889"/>
                <a:ext cx="757485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接箭头连接符 48"/>
              <p:cNvCxnSpPr>
                <a:stCxn id="46" idx="6"/>
                <a:endCxn id="47" idx="2"/>
              </p:cNvCxnSpPr>
              <p:nvPr/>
            </p:nvCxnSpPr>
            <p:spPr>
              <a:xfrm>
                <a:off x="2988168" y="4430889"/>
                <a:ext cx="757485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曲线连接符 50"/>
              <p:cNvCxnSpPr>
                <a:stCxn id="46" idx="4"/>
                <a:endCxn id="45" idx="4"/>
              </p:cNvCxnSpPr>
              <p:nvPr/>
            </p:nvCxnSpPr>
            <p:spPr>
              <a:xfrm rot="5400000">
                <a:off x="2311400" y="4055534"/>
                <a:ext cx="12700" cy="1055511"/>
              </a:xfrm>
              <a:prstGeom prst="curvedConnector3">
                <a:avLst>
                  <a:gd name="adj1" fmla="val 1800000"/>
                </a:avLst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组合 51"/>
            <p:cNvGrpSpPr/>
            <p:nvPr/>
          </p:nvGrpSpPr>
          <p:grpSpPr>
            <a:xfrm>
              <a:off x="3777546" y="5597822"/>
              <a:ext cx="2409048" cy="317501"/>
              <a:chOff x="5252720" y="4301067"/>
              <a:chExt cx="2409048" cy="317501"/>
            </a:xfrm>
          </p:grpSpPr>
          <p:sp>
            <p:nvSpPr>
              <p:cNvPr id="53" name="椭圆 52"/>
              <p:cNvSpPr/>
              <p:nvPr/>
            </p:nvSpPr>
            <p:spPr>
              <a:xfrm>
                <a:off x="5252720" y="4307417"/>
                <a:ext cx="298026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4" name="椭圆 53"/>
              <p:cNvSpPr/>
              <p:nvPr/>
            </p:nvSpPr>
            <p:spPr>
              <a:xfrm>
                <a:off x="6308231" y="4307417"/>
                <a:ext cx="298026" cy="304800"/>
              </a:xfrm>
              <a:prstGeom prst="ellipse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5" name="椭圆 54"/>
              <p:cNvSpPr/>
              <p:nvPr/>
            </p:nvSpPr>
            <p:spPr>
              <a:xfrm>
                <a:off x="7363742" y="4307417"/>
                <a:ext cx="298026" cy="304800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56" name="直接箭头连接符 55"/>
              <p:cNvCxnSpPr>
                <a:stCxn id="53" idx="6"/>
                <a:endCxn id="54" idx="2"/>
              </p:cNvCxnSpPr>
              <p:nvPr/>
            </p:nvCxnSpPr>
            <p:spPr>
              <a:xfrm>
                <a:off x="5550746" y="4459817"/>
                <a:ext cx="757485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接箭头连接符 56"/>
              <p:cNvCxnSpPr>
                <a:stCxn id="54" idx="6"/>
                <a:endCxn id="55" idx="2"/>
              </p:cNvCxnSpPr>
              <p:nvPr/>
            </p:nvCxnSpPr>
            <p:spPr>
              <a:xfrm>
                <a:off x="6606257" y="4459817"/>
                <a:ext cx="757485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曲线连接符 57"/>
              <p:cNvCxnSpPr>
                <a:stCxn id="55" idx="0"/>
                <a:endCxn id="53" idx="0"/>
              </p:cNvCxnSpPr>
              <p:nvPr/>
            </p:nvCxnSpPr>
            <p:spPr>
              <a:xfrm rot="16200000" flipV="1">
                <a:off x="6457244" y="3251906"/>
                <a:ext cx="12700" cy="2111022"/>
              </a:xfrm>
              <a:prstGeom prst="curvedConnector3">
                <a:avLst>
                  <a:gd name="adj1" fmla="val 1800000"/>
                </a:avLst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曲线连接符 58"/>
              <p:cNvCxnSpPr>
                <a:stCxn id="54" idx="4"/>
                <a:endCxn id="53" idx="4"/>
              </p:cNvCxnSpPr>
              <p:nvPr/>
            </p:nvCxnSpPr>
            <p:spPr>
              <a:xfrm rot="5400000">
                <a:off x="5929489" y="4084462"/>
                <a:ext cx="12700" cy="1055511"/>
              </a:xfrm>
              <a:prstGeom prst="curvedConnector3">
                <a:avLst>
                  <a:gd name="adj1" fmla="val 1800000"/>
                </a:avLst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3" name="曲线连接符 62"/>
            <p:cNvCxnSpPr/>
            <p:nvPr/>
          </p:nvCxnSpPr>
          <p:spPr>
            <a:xfrm rot="16200000" flipH="1" flipV="1">
              <a:off x="1671180" y="5591753"/>
              <a:ext cx="152400" cy="149013"/>
            </a:xfrm>
            <a:prstGeom prst="curvedConnector4">
              <a:avLst>
                <a:gd name="adj1" fmla="val -150000"/>
                <a:gd name="adj2" fmla="val 253409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曲线连接符 63"/>
            <p:cNvCxnSpPr/>
            <p:nvPr/>
          </p:nvCxnSpPr>
          <p:spPr>
            <a:xfrm rot="16200000" flipH="1" flipV="1">
              <a:off x="3797867" y="5558945"/>
              <a:ext cx="152400" cy="149013"/>
            </a:xfrm>
            <a:prstGeom prst="curvedConnector4">
              <a:avLst>
                <a:gd name="adj1" fmla="val -150000"/>
                <a:gd name="adj2" fmla="val 253409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文本框 67"/>
          <p:cNvSpPr txBox="1"/>
          <p:nvPr/>
        </p:nvSpPr>
        <p:spPr>
          <a:xfrm>
            <a:off x="6489841" y="4836243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/>
              <a:t>有什么问题？</a:t>
            </a:r>
            <a:endParaRPr lang="zh-CN" altLang="en-US" b="1" dirty="0"/>
          </a:p>
        </p:txBody>
      </p:sp>
      <p:grpSp>
        <p:nvGrpSpPr>
          <p:cNvPr id="69" name="组合 68"/>
          <p:cNvGrpSpPr/>
          <p:nvPr/>
        </p:nvGrpSpPr>
        <p:grpSpPr>
          <a:xfrm>
            <a:off x="1209324" y="4955836"/>
            <a:ext cx="4520070" cy="358071"/>
            <a:chOff x="1666524" y="5557252"/>
            <a:chExt cx="4520070" cy="358071"/>
          </a:xfrm>
        </p:grpSpPr>
        <p:grpSp>
          <p:nvGrpSpPr>
            <p:cNvPr id="70" name="组合 69"/>
            <p:cNvGrpSpPr/>
            <p:nvPr/>
          </p:nvGrpSpPr>
          <p:grpSpPr>
            <a:xfrm>
              <a:off x="1666524" y="5590060"/>
              <a:ext cx="2409048" cy="317501"/>
              <a:chOff x="1634631" y="4272139"/>
              <a:chExt cx="2409048" cy="317501"/>
            </a:xfrm>
          </p:grpSpPr>
          <p:sp>
            <p:nvSpPr>
              <p:cNvPr id="81" name="椭圆 80"/>
              <p:cNvSpPr/>
              <p:nvPr/>
            </p:nvSpPr>
            <p:spPr>
              <a:xfrm>
                <a:off x="1634631" y="4278489"/>
                <a:ext cx="298026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2" name="椭圆 81"/>
              <p:cNvSpPr/>
              <p:nvPr/>
            </p:nvSpPr>
            <p:spPr>
              <a:xfrm>
                <a:off x="2690142" y="4278489"/>
                <a:ext cx="298026" cy="304800"/>
              </a:xfrm>
              <a:prstGeom prst="ellipse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3" name="椭圆 82"/>
              <p:cNvSpPr/>
              <p:nvPr/>
            </p:nvSpPr>
            <p:spPr>
              <a:xfrm>
                <a:off x="3745653" y="4278489"/>
                <a:ext cx="298026" cy="304800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84" name="直接箭头连接符 83"/>
              <p:cNvCxnSpPr>
                <a:stCxn id="81" idx="6"/>
                <a:endCxn id="82" idx="2"/>
              </p:cNvCxnSpPr>
              <p:nvPr/>
            </p:nvCxnSpPr>
            <p:spPr>
              <a:xfrm>
                <a:off x="1932657" y="4430889"/>
                <a:ext cx="757485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直接箭头连接符 84"/>
              <p:cNvCxnSpPr>
                <a:stCxn id="82" idx="6"/>
                <a:endCxn id="83" idx="2"/>
              </p:cNvCxnSpPr>
              <p:nvPr/>
            </p:nvCxnSpPr>
            <p:spPr>
              <a:xfrm>
                <a:off x="2988168" y="4430889"/>
                <a:ext cx="757485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曲线连接符 85"/>
              <p:cNvCxnSpPr>
                <a:stCxn id="83" idx="0"/>
                <a:endCxn id="82" idx="0"/>
              </p:cNvCxnSpPr>
              <p:nvPr/>
            </p:nvCxnSpPr>
            <p:spPr>
              <a:xfrm rot="16200000" flipV="1">
                <a:off x="3366911" y="3750733"/>
                <a:ext cx="12700" cy="1055511"/>
              </a:xfrm>
              <a:prstGeom prst="curvedConnector3">
                <a:avLst>
                  <a:gd name="adj1" fmla="val 1800000"/>
                </a:avLst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曲线连接符 86"/>
              <p:cNvCxnSpPr>
                <a:stCxn id="82" idx="4"/>
                <a:endCxn id="81" idx="4"/>
              </p:cNvCxnSpPr>
              <p:nvPr/>
            </p:nvCxnSpPr>
            <p:spPr>
              <a:xfrm rot="5400000">
                <a:off x="2311400" y="4055534"/>
                <a:ext cx="12700" cy="1055511"/>
              </a:xfrm>
              <a:prstGeom prst="curvedConnector3">
                <a:avLst>
                  <a:gd name="adj1" fmla="val 1800000"/>
                </a:avLst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组合 70"/>
            <p:cNvGrpSpPr/>
            <p:nvPr/>
          </p:nvGrpSpPr>
          <p:grpSpPr>
            <a:xfrm>
              <a:off x="3777546" y="5597822"/>
              <a:ext cx="2409048" cy="317501"/>
              <a:chOff x="5252720" y="4301067"/>
              <a:chExt cx="2409048" cy="317501"/>
            </a:xfrm>
          </p:grpSpPr>
          <p:sp>
            <p:nvSpPr>
              <p:cNvPr id="74" name="椭圆 73"/>
              <p:cNvSpPr/>
              <p:nvPr/>
            </p:nvSpPr>
            <p:spPr>
              <a:xfrm>
                <a:off x="5252720" y="4307417"/>
                <a:ext cx="298026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5" name="椭圆 74"/>
              <p:cNvSpPr/>
              <p:nvPr/>
            </p:nvSpPr>
            <p:spPr>
              <a:xfrm>
                <a:off x="6308231" y="4307417"/>
                <a:ext cx="298026" cy="304800"/>
              </a:xfrm>
              <a:prstGeom prst="ellipse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6" name="椭圆 75"/>
              <p:cNvSpPr/>
              <p:nvPr/>
            </p:nvSpPr>
            <p:spPr>
              <a:xfrm>
                <a:off x="7363742" y="4307417"/>
                <a:ext cx="298026" cy="304800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77" name="直接箭头连接符 76"/>
              <p:cNvCxnSpPr>
                <a:stCxn id="74" idx="6"/>
                <a:endCxn id="75" idx="2"/>
              </p:cNvCxnSpPr>
              <p:nvPr/>
            </p:nvCxnSpPr>
            <p:spPr>
              <a:xfrm>
                <a:off x="5550746" y="4459817"/>
                <a:ext cx="757485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接箭头连接符 77"/>
              <p:cNvCxnSpPr>
                <a:stCxn id="75" idx="6"/>
                <a:endCxn id="76" idx="2"/>
              </p:cNvCxnSpPr>
              <p:nvPr/>
            </p:nvCxnSpPr>
            <p:spPr>
              <a:xfrm>
                <a:off x="6606257" y="4459817"/>
                <a:ext cx="757485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曲线连接符 78"/>
              <p:cNvCxnSpPr>
                <a:stCxn id="76" idx="0"/>
                <a:endCxn id="74" idx="0"/>
              </p:cNvCxnSpPr>
              <p:nvPr/>
            </p:nvCxnSpPr>
            <p:spPr>
              <a:xfrm rot="16200000" flipV="1">
                <a:off x="6457244" y="3251906"/>
                <a:ext cx="12700" cy="2111022"/>
              </a:xfrm>
              <a:prstGeom prst="curvedConnector3">
                <a:avLst>
                  <a:gd name="adj1" fmla="val 1800000"/>
                </a:avLst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曲线连接符 79"/>
              <p:cNvCxnSpPr>
                <a:stCxn id="75" idx="4"/>
                <a:endCxn id="74" idx="4"/>
              </p:cNvCxnSpPr>
              <p:nvPr/>
            </p:nvCxnSpPr>
            <p:spPr>
              <a:xfrm rot="5400000">
                <a:off x="5929489" y="4084462"/>
                <a:ext cx="12700" cy="1055511"/>
              </a:xfrm>
              <a:prstGeom prst="curvedConnector3">
                <a:avLst>
                  <a:gd name="adj1" fmla="val 1800000"/>
                </a:avLst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2" name="曲线连接符 71"/>
            <p:cNvCxnSpPr/>
            <p:nvPr/>
          </p:nvCxnSpPr>
          <p:spPr>
            <a:xfrm rot="16200000" flipH="1" flipV="1">
              <a:off x="1671180" y="5591753"/>
              <a:ext cx="152400" cy="149013"/>
            </a:xfrm>
            <a:prstGeom prst="curvedConnector4">
              <a:avLst>
                <a:gd name="adj1" fmla="val -150000"/>
                <a:gd name="adj2" fmla="val 253409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曲线连接符 72"/>
            <p:cNvCxnSpPr/>
            <p:nvPr/>
          </p:nvCxnSpPr>
          <p:spPr>
            <a:xfrm rot="16200000" flipH="1" flipV="1">
              <a:off x="3797867" y="5558945"/>
              <a:ext cx="152400" cy="149013"/>
            </a:xfrm>
            <a:prstGeom prst="curvedConnector4">
              <a:avLst>
                <a:gd name="adj1" fmla="val -150000"/>
                <a:gd name="adj2" fmla="val 253409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2708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98450"/>
            <a:ext cx="7924800" cy="11811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838200" y="2427112"/>
            <a:ext cx="3375378" cy="272062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838200" y="2427112"/>
            <a:ext cx="1411111" cy="13885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/>
              <p:cNvSpPr txBox="1"/>
              <p:nvPr/>
            </p:nvSpPr>
            <p:spPr>
              <a:xfrm>
                <a:off x="5195753" y="1768665"/>
                <a:ext cx="3417539" cy="6916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zh-CN" altLang="en-US" dirty="0" smtClean="0"/>
                  <a:t>首先计算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zh-CN" altLang="en-US" i="1" dirty="0" smtClean="0">
                        <a:latin typeface="Cambria Math" panose="02040503050406030204" pitchFamily="18" charset="0"/>
                      </a:rPr>
                      <m:t>，</m:t>
                    </m:r>
                    <m:sSub>
                      <m:sSub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d>
                          <m:dPr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0,0</m:t>
                            </m:r>
                          </m:e>
                        </m:d>
                      </m:sub>
                    </m:sSub>
                  </m:oMath>
                </a14:m>
                <a:endParaRPr lang="en-US" altLang="zh-CN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zh-CN" altLang="en-US" dirty="0" smtClean="0"/>
                  <a:t>然后，逐个计算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d>
                          <m:dPr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zh-CN" i="0" dirty="0">
                                <a:latin typeface="Cambria Math" panose="02040503050406030204" pitchFamily="18" charset="0"/>
                              </a:rPr>
                              <m:t>i</m:t>
                            </m:r>
                            <m:r>
                              <a:rPr lang="en-US" altLang="zh-CN" b="0" i="0" dirty="0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lang="en-US" altLang="zh-CN" i="0" dirty="0">
                                <a:latin typeface="Cambria Math" panose="02040503050406030204" pitchFamily="18" charset="0"/>
                              </a:rPr>
                              <m:t>j</m:t>
                            </m:r>
                          </m:e>
                        </m:d>
                      </m:sub>
                    </m:sSub>
                    <m:r>
                      <a:rPr lang="zh-CN" altLang="en-US" i="1" dirty="0">
                        <a:latin typeface="Cambria Math" panose="02040503050406030204" pitchFamily="18" charset="0"/>
                      </a:rPr>
                      <m:t>，</m:t>
                    </m:r>
                  </m:oMath>
                </a14:m>
                <a:r>
                  <a:rPr lang="zh-CN" altLang="en-US" dirty="0" smtClean="0"/>
                  <a:t>并比较</a:t>
                </a:r>
                <a:endParaRPr lang="en-US" altLang="zh-CN" dirty="0" smtClean="0"/>
              </a:p>
            </p:txBody>
          </p:sp>
        </mc:Choice>
        <mc:Fallback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5753" y="1768665"/>
                <a:ext cx="3417539" cy="691600"/>
              </a:xfrm>
              <a:prstGeom prst="rect">
                <a:avLst/>
              </a:prstGeom>
              <a:blipFill rotWithShape="0">
                <a:blip r:embed="rId3"/>
                <a:stretch>
                  <a:fillRect l="-1070" t="-7018" r="-1070" b="-70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矩形 7"/>
              <p:cNvSpPr/>
              <p:nvPr/>
            </p:nvSpPr>
            <p:spPr>
              <a:xfrm>
                <a:off x="5195753" y="2936712"/>
                <a:ext cx="3186706" cy="9490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zh-CN" altLang="en-US" dirty="0" smtClean="0"/>
                  <a:t>遍历顺序，更新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d>
                          <m:dPr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zh-CN" i="0" dirty="0">
                                <a:latin typeface="Cambria Math" panose="02040503050406030204" pitchFamily="18" charset="0"/>
                              </a:rPr>
                              <m:t>i</m:t>
                            </m:r>
                            <m:r>
                              <a:rPr lang="en-US" altLang="zh-CN" b="0" i="0" dirty="0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lang="en-US" altLang="zh-CN" i="0" dirty="0">
                                <a:latin typeface="Cambria Math" panose="02040503050406030204" pitchFamily="18" charset="0"/>
                              </a:rPr>
                              <m:t>j</m:t>
                            </m:r>
                          </m:e>
                        </m:d>
                      </m:sub>
                    </m:sSub>
                  </m:oMath>
                </a14:m>
                <a:r>
                  <a:rPr lang="zh-CN" altLang="en-US" dirty="0" smtClean="0"/>
                  <a:t>的方法</a:t>
                </a:r>
                <a:endParaRPr lang="en-US" altLang="zh-CN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zh-CN" altLang="en-US" dirty="0" smtClean="0"/>
                  <a:t>多种策略！</a:t>
                </a:r>
                <a:endParaRPr lang="en-US" altLang="zh-CN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zh-CN" altLang="en-US" dirty="0" smtClean="0"/>
                  <a:t>额外存储空间？</a:t>
                </a:r>
                <a:endParaRPr lang="zh-CN" altLang="en-US" dirty="0"/>
              </a:p>
            </p:txBody>
          </p:sp>
        </mc:Choice>
        <mc:Fallback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5753" y="2936712"/>
                <a:ext cx="3186706" cy="949042"/>
              </a:xfrm>
              <a:prstGeom prst="rect">
                <a:avLst/>
              </a:prstGeom>
              <a:blipFill rotWithShape="0">
                <a:blip r:embed="rId4"/>
                <a:stretch>
                  <a:fillRect l="-1147" t="-5806" r="-1338" b="-774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42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622" y="406400"/>
            <a:ext cx="8077200" cy="1247775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Combine common prefix and suffix.</a:t>
            </a:r>
          </a:p>
          <a:p>
            <a:pPr lvl="1"/>
            <a:r>
              <a:rPr lang="zh-CN" altLang="en-US" dirty="0" smtClean="0"/>
              <a:t>对</a:t>
            </a:r>
            <a:r>
              <a:rPr lang="zh-CN" altLang="en-US" dirty="0"/>
              <a:t>吗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是否可能合并共同的中间部分？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共同后缀的所对应状态能否合并？如果可以，需要满足什么条件？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共同前缀呢？</a:t>
            </a:r>
            <a:endParaRPr lang="en-US" altLang="zh-CN" dirty="0" smtClean="0"/>
          </a:p>
          <a:p>
            <a:pPr lvl="2"/>
            <a:r>
              <a:rPr lang="zh-CN" altLang="en-US" dirty="0"/>
              <a:t>不</a:t>
            </a:r>
            <a:r>
              <a:rPr lang="zh-CN" altLang="en-US" dirty="0" smtClean="0"/>
              <a:t>考虑反向边，则构成前缀树（字典树）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考虑反向边，有点类似</a:t>
            </a:r>
            <a:r>
              <a:rPr lang="en-US" altLang="zh-CN" dirty="0" smtClean="0"/>
              <a:t>AC</a:t>
            </a:r>
            <a:r>
              <a:rPr lang="zh-CN" altLang="en-US" dirty="0" smtClean="0"/>
              <a:t>自动机（但并不是）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0144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88</Words>
  <Application>Microsoft Office PowerPoint</Application>
  <PresentationFormat>宽屏</PresentationFormat>
  <Paragraphs>22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宋体</vt:lpstr>
      <vt:lpstr>Arial</vt:lpstr>
      <vt:lpstr>Calibri</vt:lpstr>
      <vt:lpstr>Calibri Light</vt:lpstr>
      <vt:lpstr>Cambria Math</vt:lpstr>
      <vt:lpstr>Office 主题</vt:lpstr>
      <vt:lpstr>4-11反馈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4-11反馈</dc:title>
  <dc:creator>jun ma</dc:creator>
  <cp:lastModifiedBy>jun ma</cp:lastModifiedBy>
  <cp:revision>10</cp:revision>
  <dcterms:created xsi:type="dcterms:W3CDTF">2017-05-11T01:06:49Z</dcterms:created>
  <dcterms:modified xsi:type="dcterms:W3CDTF">2017-05-11T02:08:23Z</dcterms:modified>
</cp:coreProperties>
</file>