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3.xml" ContentType="application/vnd.openxmlformats-officedocument.themeOverr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2" r:id="rId4"/>
    <p:sldId id="263" r:id="rId5"/>
    <p:sldId id="269" r:id="rId6"/>
    <p:sldId id="265" r:id="rId7"/>
    <p:sldId id="267" r:id="rId8"/>
    <p:sldId id="268" r:id="rId9"/>
    <p:sldId id="279" r:id="rId10"/>
    <p:sldId id="266" r:id="rId11"/>
    <p:sldId id="274" r:id="rId12"/>
    <p:sldId id="271" r:id="rId13"/>
    <p:sldId id="273" r:id="rId14"/>
    <p:sldId id="275" r:id="rId15"/>
    <p:sldId id="276" r:id="rId16"/>
    <p:sldId id="277" r:id="rId17"/>
    <p:sldId id="278" r:id="rId18"/>
    <p:sldId id="261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 chaoyi" initials="zc" lastIdx="2" clrIdx="0">
    <p:extLst>
      <p:ext uri="{19B8F6BF-5375-455C-9EA6-DF929625EA0E}">
        <p15:presenceInfo xmlns:p15="http://schemas.microsoft.com/office/powerpoint/2012/main" userId="8387e4661bee45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A4A"/>
    <a:srgbClr val="EA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0" autoAdjust="0"/>
  </p:normalViewPr>
  <p:slideViewPr>
    <p:cSldViewPr snapToGrid="0">
      <p:cViewPr varScale="1">
        <p:scale>
          <a:sx n="83" d="100"/>
          <a:sy n="83" d="100"/>
        </p:scale>
        <p:origin x="101" y="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06CF4-FA77-4E71-BDBB-B62F97D48318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A511-84E0-4AE0-9842-AB0E10994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1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9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图片 1101">
            <a:extLst>
              <a:ext uri="{FF2B5EF4-FFF2-40B4-BE49-F238E27FC236}">
                <a16:creationId xmlns:a16="http://schemas.microsoft.com/office/drawing/2014/main" id="{F6B81E82-77CD-42EE-BB96-8BC6A5440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37350"/>
            <a:ext cx="7930836" cy="3820649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5" y="3079043"/>
            <a:ext cx="10850563" cy="475132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21170"/>
            <a:ext cx="10850562" cy="749082"/>
          </a:xfrm>
        </p:spPr>
        <p:txBody>
          <a:bodyPr anchor="ctr">
            <a:normAutofit/>
          </a:bodyPr>
          <a:lstStyle>
            <a:lvl1pPr algn="r">
              <a:defRPr sz="3600" b="1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E475EF-3918-4C37-977A-956EB9D76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95" y="0"/>
            <a:ext cx="11473992" cy="2693989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2927838"/>
            <a:ext cx="10850564" cy="501162"/>
          </a:xfrm>
          <a:noFill/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669924" y="3472000"/>
            <a:ext cx="10850564" cy="1082874"/>
          </a:xfrm>
          <a:noFill/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669925" y="3471306"/>
            <a:ext cx="108505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F34571-20DC-4359-9C3B-4D92050F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2020/3/16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0BD28F-5F81-4628-B7F7-4CFA7C46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EF377F-049F-4A50-A632-6FA81BE9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9E689-614A-4297-B51A-02A57569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2020/3/16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EA80CF-7ED1-4A0E-83CB-11D5DC0A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1F512C-84E6-4139-A15F-D2EF1137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119B5B-C61F-4AAB-AD46-F9F01750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2020/3/16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E59CEA-4DBF-4E97-8194-416BC9AC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76FBFD-A931-4F8A-8815-3DCE3E77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图片 1128">
            <a:extLst>
              <a:ext uri="{FF2B5EF4-FFF2-40B4-BE49-F238E27FC236}">
                <a16:creationId xmlns:a16="http://schemas.microsoft.com/office/drawing/2014/main" id="{21B0AEAA-D567-4486-80E1-08E446705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37350"/>
            <a:ext cx="7930836" cy="3820649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207126" y="2235084"/>
            <a:ext cx="4482645" cy="973538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26" y="3486125"/>
            <a:ext cx="4482645" cy="31087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公司或署名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26" y="3801759"/>
            <a:ext cx="4482645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版权信息或网址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5151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5151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5151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69924" y="6240463"/>
            <a:ext cx="108505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669923" y="1028700"/>
            <a:ext cx="10850563" cy="7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B&#233;zier_1_big.gif" TargetMode="External"/><Relationship Id="rId3" Type="http://schemas.openxmlformats.org/officeDocument/2006/relationships/image" Target="../media/image12.svg"/><Relationship Id="rId7" Type="http://schemas.openxmlformats.org/officeDocument/2006/relationships/image" Target="../media/image5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3.svg"/><Relationship Id="rId10" Type="http://schemas.openxmlformats.org/officeDocument/2006/relationships/image" Target="../media/image59.gif"/><Relationship Id="rId4" Type="http://schemas.openxmlformats.org/officeDocument/2006/relationships/image" Target="../media/image52.png"/><Relationship Id="rId9" Type="http://schemas.openxmlformats.org/officeDocument/2006/relationships/image" Target="../media/image5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副标题 18"/>
          <p:cNvSpPr>
            <a:spLocks noGrp="1"/>
          </p:cNvSpPr>
          <p:nvPr>
            <p:ph type="subTitle" idx="1"/>
          </p:nvPr>
        </p:nvSpPr>
        <p:spPr>
          <a:xfrm>
            <a:off x="-226003" y="3841498"/>
            <a:ext cx="10850563" cy="475132"/>
          </a:xfrm>
        </p:spPr>
        <p:txBody>
          <a:bodyPr>
            <a:no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赵超懿</a:t>
            </a:r>
            <a:endParaRPr lang="en-US" altLang="zh-CN" sz="2800" dirty="0">
              <a:cs typeface="+mn-ea"/>
              <a:sym typeface="+mn-lt"/>
            </a:endParaRPr>
          </a:p>
        </p:txBody>
      </p:sp>
      <p:sp>
        <p:nvSpPr>
          <p:cNvPr id="18" name="标题 17"/>
          <p:cNvSpPr>
            <a:spLocks noGrp="1"/>
          </p:cNvSpPr>
          <p:nvPr>
            <p:ph type="ctrTitle"/>
          </p:nvPr>
        </p:nvSpPr>
        <p:spPr>
          <a:xfrm>
            <a:off x="-2016748" y="1634244"/>
            <a:ext cx="10850562" cy="749082"/>
          </a:xfrm>
        </p:spPr>
        <p:txBody>
          <a:bodyPr>
            <a:noAutofit/>
          </a:bodyPr>
          <a:lstStyle/>
          <a:p>
            <a:r>
              <a:rPr lang="zh-CN" altLang="en-US" sz="6000" dirty="0">
                <a:latin typeface="+mn-lt"/>
                <a:ea typeface="+mn-ea"/>
                <a:cs typeface="+mn-ea"/>
                <a:sym typeface="+mn-lt"/>
              </a:rPr>
              <a:t>二项式恒等式的证明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95079F2-B06A-45E0-8EEE-BC48961EB9C1}"/>
              </a:ext>
            </a:extLst>
          </p:cNvPr>
          <p:cNvCxnSpPr>
            <a:cxnSpLocks/>
          </p:cNvCxnSpPr>
          <p:nvPr/>
        </p:nvCxnSpPr>
        <p:spPr>
          <a:xfrm>
            <a:off x="3256384" y="2383326"/>
            <a:ext cx="82641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446653-69B8-4214-9496-A3686115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10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F97D45-4ABE-48C0-A515-BD89B1C8B2C4}"/>
              </a:ext>
            </a:extLst>
          </p:cNvPr>
          <p:cNvSpPr txBox="1"/>
          <p:nvPr/>
        </p:nvSpPr>
        <p:spPr>
          <a:xfrm>
            <a:off x="817418" y="2958898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这时我们需要用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多项式推理法</a:t>
            </a:r>
            <a:r>
              <a:rPr lang="zh-CN" altLang="en-US" sz="2000" dirty="0">
                <a:cs typeface="+mn-ea"/>
                <a:sym typeface="+mn-lt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4986149-C035-474D-9B60-7A3202441FF4}"/>
                  </a:ext>
                </a:extLst>
              </p:cNvPr>
              <p:cNvSpPr txBox="1"/>
              <p:nvPr/>
            </p:nvSpPr>
            <p:spPr>
              <a:xfrm>
                <a:off x="817418" y="3473079"/>
                <a:ext cx="8496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cs typeface="+mn-ea"/>
                    <a:sym typeface="+mn-lt"/>
                  </a:rPr>
                  <a:t>两侧都是关于</a:t>
                </a:r>
                <a:r>
                  <a:rPr lang="en-US" altLang="zh-CN" sz="2000" dirty="0">
                    <a:cs typeface="+mn-ea"/>
                    <a:sym typeface="+mn-lt"/>
                  </a:rPr>
                  <a:t>r</a:t>
                </a:r>
                <a:r>
                  <a:rPr lang="zh-CN" altLang="en-US" sz="2000" dirty="0">
                    <a:cs typeface="+mn-ea"/>
                    <a:sym typeface="+mn-lt"/>
                  </a:rPr>
                  <a:t>的</a:t>
                </a:r>
                <a:r>
                  <a:rPr lang="en-US" altLang="zh-CN" sz="2000" dirty="0">
                    <a:cs typeface="+mn-ea"/>
                    <a:sym typeface="+mn-lt"/>
                  </a:rPr>
                  <a:t>k+1</a:t>
                </a:r>
                <a:r>
                  <a:rPr lang="zh-CN" altLang="en-US" sz="2000" dirty="0">
                    <a:cs typeface="+mn-ea"/>
                    <a:sym typeface="+mn-lt"/>
                  </a:rPr>
                  <a:t>次多项式，记为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𝑔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,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且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𝑔</m:t>
                            </m:r>
                          </m:e>
                        </m:d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𝑘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</m:oMath>
                </a14:m>
                <a:r>
                  <a:rPr lang="en-US" altLang="zh-CN" sz="2000" dirty="0">
                    <a:cs typeface="+mn-ea"/>
                    <a:sym typeface="+mn-lt"/>
                  </a:rPr>
                  <a:t>1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4986149-C035-474D-9B60-7A3202441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3473079"/>
                <a:ext cx="8496365" cy="400110"/>
              </a:xfrm>
              <a:prstGeom prst="rect">
                <a:avLst/>
              </a:prstGeom>
              <a:blipFill>
                <a:blip r:embed="rId3"/>
                <a:stretch>
                  <a:fillRect l="-717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02384A4-D192-4E36-9B75-BA46C962FC1F}"/>
                  </a:ext>
                </a:extLst>
              </p:cNvPr>
              <p:cNvSpPr txBox="1"/>
              <p:nvPr/>
            </p:nvSpPr>
            <p:spPr>
              <a:xfrm>
                <a:off x="851049" y="4031951"/>
                <a:ext cx="4384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h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𝑔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,</m:t>
                    </m:r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  故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≤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𝑘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</m:oMath>
                </a14:m>
                <a:r>
                  <a:rPr lang="en-US" altLang="zh-CN" sz="2000" dirty="0">
                    <a:cs typeface="+mn-ea"/>
                    <a:sym typeface="+mn-lt"/>
                  </a:rPr>
                  <a:t>1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02384A4-D192-4E36-9B75-BA46C962F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49" y="4031951"/>
                <a:ext cx="4384085" cy="400110"/>
              </a:xfrm>
              <a:prstGeom prst="rect">
                <a:avLst/>
              </a:prstGeom>
              <a:blipFill>
                <a:blip r:embed="rId4"/>
                <a:stretch>
                  <a:fillRect t="-7576" r="-55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D927640-BACF-4489-B421-B37E67D36144}"/>
              </a:ext>
            </a:extLst>
          </p:cNvPr>
          <p:cNvSpPr txBox="1"/>
          <p:nvPr/>
        </p:nvSpPr>
        <p:spPr>
          <a:xfrm>
            <a:off x="851049" y="4468466"/>
            <a:ext cx="476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若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g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和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f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有多于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k+1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个点处相等，则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h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 恒为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0</a:t>
            </a:r>
            <a:endParaRPr lang="zh-CN" altLang="en-US" sz="2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7A1824E-E547-45B4-8D9B-CC8773404A21}"/>
                  </a:ext>
                </a:extLst>
              </p:cNvPr>
              <p:cNvSpPr txBox="1"/>
              <p:nvPr/>
            </p:nvSpPr>
            <p:spPr>
              <a:xfrm>
                <a:off x="851049" y="5027338"/>
                <a:ext cx="7644785" cy="734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FF0000"/>
                    </a:solidFill>
                    <a:cs typeface="+mn-ea"/>
                    <a:sym typeface="+mn-lt"/>
                  </a:rPr>
                  <a:t>证明</a:t>
                </a:r>
                <a:r>
                  <a:rPr lang="zh-CN" altLang="en-US" sz="2000" dirty="0">
                    <a:cs typeface="+mn-ea"/>
                    <a:sym typeface="+mn-lt"/>
                  </a:rPr>
                  <a:t>：若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有</m:t>
                    </m:r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多于</a:t>
                </a:r>
                <a:r>
                  <a:rPr lang="en-US" altLang="zh-CN" sz="2000" dirty="0">
                    <a:cs typeface="+mn-ea"/>
                    <a:sym typeface="+mn-lt"/>
                  </a:rPr>
                  <a:t>k+1</a:t>
                </a:r>
                <a:r>
                  <a:rPr lang="zh-CN" altLang="en-US" sz="2000" dirty="0">
                    <a:cs typeface="+mn-ea"/>
                    <a:sym typeface="+mn-lt"/>
                  </a:rPr>
                  <a:t>个点处相同，则</a:t>
                </a:r>
                <a:r>
                  <a:rPr lang="en-US" altLang="zh-CN" sz="2000" dirty="0">
                    <a:cs typeface="+mn-ea"/>
                    <a:sym typeface="+mn-lt"/>
                  </a:rPr>
                  <a:t>h</a:t>
                </a:r>
                <a:r>
                  <a:rPr lang="zh-CN" altLang="en-US" sz="2000" dirty="0">
                    <a:cs typeface="+mn-ea"/>
                    <a:sym typeface="+mn-lt"/>
                  </a:rPr>
                  <a:t>中至少有</a:t>
                </a:r>
                <a:r>
                  <a:rPr lang="en-US" altLang="zh-CN" sz="2000" dirty="0">
                    <a:cs typeface="+mn-ea"/>
                    <a:sym typeface="+mn-lt"/>
                  </a:rPr>
                  <a:t>k+2</a:t>
                </a:r>
                <a:r>
                  <a:rPr lang="zh-CN" altLang="en-US" sz="2000" dirty="0">
                    <a:cs typeface="+mn-ea"/>
                    <a:sym typeface="+mn-lt"/>
                  </a:rPr>
                  <a:t>个根，</a:t>
                </a:r>
                <a:endParaRPr lang="en-US" altLang="zh-CN" sz="2000" dirty="0">
                  <a:cs typeface="+mn-ea"/>
                  <a:sym typeface="+mn-lt"/>
                </a:endParaRPr>
              </a:p>
              <a:p>
                <a:r>
                  <a:rPr lang="en-US" altLang="zh-CN" sz="2000" dirty="0">
                    <a:cs typeface="+mn-ea"/>
                    <a:sym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h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h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)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…(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)</m:t>
                    </m:r>
                  </m:oMath>
                </a14:m>
                <a:endParaRPr lang="zh-CN" altLang="en-US" sz="20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7A1824E-E547-45B4-8D9B-CC8773404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49" y="5027338"/>
                <a:ext cx="7644785" cy="734112"/>
              </a:xfrm>
              <a:prstGeom prst="rect">
                <a:avLst/>
              </a:prstGeom>
              <a:blipFill>
                <a:blip r:embed="rId5"/>
                <a:stretch>
                  <a:fillRect l="-877" t="-5000" r="-80" b="-5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04FA214-321D-4B30-BB3B-4BAD0B061C26}"/>
                  </a:ext>
                </a:extLst>
              </p:cNvPr>
              <p:cNvSpPr txBox="1"/>
              <p:nvPr/>
            </p:nvSpPr>
            <p:spPr>
              <a:xfrm>
                <a:off x="851049" y="5822670"/>
                <a:ext cx="7697107" cy="424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cs typeface="+mn-ea"/>
                    <a:sym typeface="+mn-lt"/>
                  </a:rPr>
                  <a:t>又因为</a:t>
                </a:r>
                <a:r>
                  <a:rPr lang="en-US" altLang="zh-CN" sz="2000" dirty="0">
                    <a:cs typeface="+mn-ea"/>
                    <a:sym typeface="+mn-lt"/>
                  </a:rPr>
                  <a:t>h</a:t>
                </a:r>
                <a:r>
                  <a:rPr lang="zh-CN" altLang="en-US" sz="2000" dirty="0">
                    <a:cs typeface="+mn-ea"/>
                    <a:sym typeface="+mn-lt"/>
                  </a:rPr>
                  <a:t>的次数小于等于</a:t>
                </a:r>
                <a:r>
                  <a:rPr lang="en-US" altLang="zh-CN" sz="2000" dirty="0">
                    <a:cs typeface="+mn-ea"/>
                    <a:sym typeface="+mn-lt"/>
                  </a:rPr>
                  <a:t>k+1,</a:t>
                </a:r>
                <a:r>
                  <a:rPr lang="zh-CN" altLang="en-US" sz="2000" dirty="0">
                    <a:cs typeface="+mn-ea"/>
                    <a:sym typeface="+mn-lt"/>
                  </a:rPr>
                  <a:t>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h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0</m:t>
                    </m:r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，</a:t>
                </a:r>
                <a:r>
                  <a:rPr lang="en-US" altLang="zh-CN" sz="2000" dirty="0">
                    <a:cs typeface="+mn-ea"/>
                    <a:sym typeface="+mn-lt"/>
                  </a:rPr>
                  <a:t>h(r)=0,</a:t>
                </a:r>
                <a:r>
                  <a:rPr lang="zh-CN" altLang="en-US" sz="2000" dirty="0">
                    <a:cs typeface="+mn-ea"/>
                    <a:sym typeface="+mn-lt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𝑔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,</m:t>
                    </m:r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04FA214-321D-4B30-BB3B-4BAD0B061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49" y="5822670"/>
                <a:ext cx="7697107" cy="424219"/>
              </a:xfrm>
              <a:prstGeom prst="rect">
                <a:avLst/>
              </a:prstGeom>
              <a:blipFill>
                <a:blip r:embed="rId6"/>
                <a:stretch>
                  <a:fillRect l="-872" t="-7143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D1632DF-6DF2-46C9-813D-6C546E835820}"/>
                  </a:ext>
                </a:extLst>
              </p:cNvPr>
              <p:cNvSpPr txBox="1"/>
              <p:nvPr/>
            </p:nvSpPr>
            <p:spPr>
              <a:xfrm>
                <a:off x="851049" y="1059936"/>
                <a:ext cx="490724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r</m:t>
                          </m:r>
                          <m: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k</m:t>
                          </m:r>
                        </m:e>
                      </m:d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𝑟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𝑟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,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𝑘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∈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𝑍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,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𝑟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∈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𝑅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D1632DF-6DF2-46C9-813D-6C546E835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49" y="1059936"/>
                <a:ext cx="4907241" cy="829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19C838D-588A-4CF5-8C0B-63F766DD59F2}"/>
                  </a:ext>
                </a:extLst>
              </p:cNvPr>
              <p:cNvSpPr txBox="1"/>
              <p:nvPr/>
            </p:nvSpPr>
            <p:spPr>
              <a:xfrm>
                <a:off x="851049" y="1873164"/>
                <a:ext cx="7276287" cy="547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证明</a:t>
                </a:r>
                <a:r>
                  <a:rPr lang="zh-CN" altLang="en-US" sz="2400" dirty="0">
                    <a:cs typeface="+mn-ea"/>
                    <a:sym typeface="+mn-lt"/>
                  </a:rPr>
                  <a:t>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𝑘</m:t>
                        </m:r>
                      </m:e>
                    </m:d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𝑟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𝑘</m:t>
                        </m:r>
                      </m:e>
                    </m:d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𝑟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𝑟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𝑟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𝑘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𝑟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zh-CN" altLang="en-US" sz="24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19C838D-588A-4CF5-8C0B-63F766DD5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49" y="1873164"/>
                <a:ext cx="7276287" cy="547650"/>
              </a:xfrm>
              <a:prstGeom prst="rect">
                <a:avLst/>
              </a:prstGeom>
              <a:blipFill>
                <a:blip r:embed="rId8"/>
                <a:stretch>
                  <a:fillRect l="-1341" t="-3333" b="-1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B776A832-09DA-478A-A97A-3126A3F4101C}"/>
              </a:ext>
            </a:extLst>
          </p:cNvPr>
          <p:cNvSpPr txBox="1"/>
          <p:nvPr/>
        </p:nvSpPr>
        <p:spPr>
          <a:xfrm>
            <a:off x="2557035" y="2534885"/>
            <a:ext cx="4451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出现了问题，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这一步需要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n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为非负整数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50830EF-2ABC-4794-A75B-F38C43BC67E0}"/>
              </a:ext>
            </a:extLst>
          </p:cNvPr>
          <p:cNvCxnSpPr>
            <a:cxnSpLocks/>
          </p:cNvCxnSpPr>
          <p:nvPr/>
        </p:nvCxnSpPr>
        <p:spPr>
          <a:xfrm>
            <a:off x="3469325" y="2269661"/>
            <a:ext cx="1230277" cy="299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F2F21513-9C84-4B2E-8997-DA754CF0DD84}"/>
              </a:ext>
            </a:extLst>
          </p:cNvPr>
          <p:cNvSpPr txBox="1"/>
          <p:nvPr/>
        </p:nvSpPr>
        <p:spPr>
          <a:xfrm>
            <a:off x="817418" y="585926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恒等式证明</a:t>
            </a:r>
            <a:r>
              <a:rPr lang="zh-CN" altLang="en-US" sz="2400" b="1" dirty="0">
                <a:solidFill>
                  <a:srgbClr val="FF0000"/>
                </a:solidFill>
              </a:rPr>
              <a:t>多项式推理法</a:t>
            </a:r>
            <a:r>
              <a:rPr lang="zh-CN" altLang="en-US" sz="2400" b="1" dirty="0"/>
              <a:t>的使用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A155D4C-FFF1-4D13-A512-C9FBF77637AD}"/>
                  </a:ext>
                </a:extLst>
              </p:cNvPr>
              <p:cNvSpPr txBox="1"/>
              <p:nvPr/>
            </p:nvSpPr>
            <p:spPr>
              <a:xfrm>
                <a:off x="817418" y="2672372"/>
                <a:ext cx="702307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𝑟</m:t>
                      </m:r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𝑟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𝑘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𝑟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𝑟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4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A155D4C-FFF1-4D13-A512-C9FBF7763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672372"/>
                <a:ext cx="7023076" cy="829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21A11DE-E51B-4B78-B1D5-ECB78370CBDA}"/>
                  </a:ext>
                </a:extLst>
              </p:cNvPr>
              <p:cNvSpPr txBox="1"/>
              <p:nvPr/>
            </p:nvSpPr>
            <p:spPr>
              <a:xfrm>
                <a:off x="1813127" y="3530292"/>
                <a:ext cx="347582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4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21A11DE-E51B-4B78-B1D5-ECB78370C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127" y="3530292"/>
                <a:ext cx="3475823" cy="829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0CEBDBBB-BE58-40E4-B5D4-47DCB92E1E62}"/>
              </a:ext>
            </a:extLst>
          </p:cNvPr>
          <p:cNvSpPr/>
          <p:nvPr/>
        </p:nvSpPr>
        <p:spPr>
          <a:xfrm>
            <a:off x="817418" y="370508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得到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7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4" grpId="1"/>
      <p:bldP spid="15" grpId="0"/>
      <p:bldP spid="15" grpId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761509-A84A-492A-91BB-D15FE1A7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11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017D27-57E6-4578-A565-0A227FCB33D6}"/>
              </a:ext>
            </a:extLst>
          </p:cNvPr>
          <p:cNvSpPr txBox="1"/>
          <p:nvPr/>
        </p:nvSpPr>
        <p:spPr>
          <a:xfrm>
            <a:off x="643466" y="63115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证明恒等式数学归纳法的应用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F63755C-62C1-4D3C-9BB2-2EDF7596279B}"/>
                  </a:ext>
                </a:extLst>
              </p:cNvPr>
              <p:cNvSpPr txBox="1"/>
              <p:nvPr/>
            </p:nvSpPr>
            <p:spPr>
              <a:xfrm>
                <a:off x="1442325" y="1294754"/>
                <a:ext cx="7259230" cy="689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𝒌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𝒍</m:t>
                                  </m:r>
                                </m:num>
                                <m:den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𝒎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𝒔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(−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𝟏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𝒌</m:t>
                              </m:r>
                            </m:sup>
                          </m:s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(−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𝟏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𝒍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𝒎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𝒔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−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𝒏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−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𝒍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,  </m:t>
                          </m:r>
                          <m:r>
                            <a:rPr lang="zh-CN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整数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𝒍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≥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𝟎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𝒎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𝒏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∈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𝒁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b="1" i="1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F63755C-62C1-4D3C-9BB2-2EDF75962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25" y="1294754"/>
                <a:ext cx="7259230" cy="6894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4291D76-E588-450A-8A7F-806121ED02D6}"/>
                  </a:ext>
                </a:extLst>
              </p:cNvPr>
              <p:cNvSpPr txBox="1"/>
              <p:nvPr/>
            </p:nvSpPr>
            <p:spPr>
              <a:xfrm>
                <a:off x="643466" y="2446219"/>
                <a:ext cx="4983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第二数学归纳法：假设对小于等于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</m:oMath>
                </a14:m>
                <a:r>
                  <a:rPr lang="zh-CN" altLang="en-US" dirty="0">
                    <a:cs typeface="+mn-ea"/>
                    <a:sym typeface="+mn-lt"/>
                  </a:rPr>
                  <a:t>的的数成立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4291D76-E588-450A-8A7F-806121ED0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6" y="2446219"/>
                <a:ext cx="4983352" cy="369332"/>
              </a:xfrm>
              <a:prstGeom prst="rect">
                <a:avLst/>
              </a:prstGeom>
              <a:blipFill>
                <a:blip r:embed="rId3"/>
                <a:stretch>
                  <a:fillRect l="-1102" t="-8197" r="-49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77BF0B7-8CE5-49C3-B18B-19E41BA5B181}"/>
                  </a:ext>
                </a:extLst>
              </p:cNvPr>
              <p:cNvSpPr/>
              <p:nvPr/>
            </p:nvSpPr>
            <p:spPr>
              <a:xfrm>
                <a:off x="643466" y="3329878"/>
                <a:ext cx="9210748" cy="786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k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𝑙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k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𝑙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𝑚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77BF0B7-8CE5-49C3-B18B-19E41BA5B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6" y="3329878"/>
                <a:ext cx="9210748" cy="786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743FD61-9DB1-4B59-ABE0-3CA1DE1237C6}"/>
                  </a:ext>
                </a:extLst>
              </p:cNvPr>
              <p:cNvSpPr/>
              <p:nvPr/>
            </p:nvSpPr>
            <p:spPr>
              <a:xfrm>
                <a:off x="643466" y="4958556"/>
                <a:ext cx="702602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(−1)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(−1)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𝑚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(−1)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𝑚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743FD61-9DB1-4B59-ABE0-3CA1DE123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6" y="4958556"/>
                <a:ext cx="7026026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D6C0379B-D278-478E-BB6F-FD4137CB00F3}"/>
              </a:ext>
            </a:extLst>
          </p:cNvPr>
          <p:cNvSpPr txBox="1"/>
          <p:nvPr/>
        </p:nvSpPr>
        <p:spPr>
          <a:xfrm>
            <a:off x="643466" y="14541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证明</a:t>
            </a:r>
          </a:p>
        </p:txBody>
      </p:sp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C04F6EE9-7F10-4C19-B23E-3148F83B6A73}"/>
              </a:ext>
            </a:extLst>
          </p:cNvPr>
          <p:cNvSpPr/>
          <p:nvPr/>
        </p:nvSpPr>
        <p:spPr>
          <a:xfrm>
            <a:off x="2830352" y="4243873"/>
            <a:ext cx="2796466" cy="714683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反向加法公式</a:t>
            </a:r>
          </a:p>
        </p:txBody>
      </p:sp>
    </p:spTree>
    <p:extLst>
      <p:ext uri="{BB962C8B-B14F-4D97-AF65-F5344CB8AC3E}">
        <p14:creationId xmlns:p14="http://schemas.microsoft.com/office/powerpoint/2010/main" val="22426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AB827A-7525-4603-AEED-74460DCC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12</a:t>
            </a:fld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A195889-A59A-40B8-9758-94A3BDC4E692}"/>
                  </a:ext>
                </a:extLst>
              </p:cNvPr>
              <p:cNvSpPr/>
              <p:nvPr/>
            </p:nvSpPr>
            <p:spPr>
              <a:xfrm>
                <a:off x="1383532" y="1287417"/>
                <a:ext cx="1938030" cy="78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≤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A195889-A59A-40B8-9758-94A3BDC4E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532" y="1287417"/>
                <a:ext cx="1938030" cy="7820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02E3957-D198-485F-85EE-EDF11C26B6A2}"/>
                  </a:ext>
                </a:extLst>
              </p:cNvPr>
              <p:cNvSpPr txBox="1"/>
              <p:nvPr/>
            </p:nvSpPr>
            <p:spPr>
              <a:xfrm>
                <a:off x="782020" y="2102695"/>
                <a:ext cx="5144164" cy="679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𝑚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−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(−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𝑥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𝑥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𝑦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02E3957-D198-485F-85EE-EDF11C26B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20" y="2102695"/>
                <a:ext cx="5144164" cy="679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146727B9-19EE-43AC-A155-C52AEFC84F18}"/>
              </a:ext>
            </a:extLst>
          </p:cNvPr>
          <p:cNvSpPr txBox="1"/>
          <p:nvPr/>
        </p:nvSpPr>
        <p:spPr>
          <a:xfrm>
            <a:off x="782020" y="14937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CC92D22-5F96-4371-ABB2-5CE0DA0736D9}"/>
                  </a:ext>
                </a:extLst>
              </p:cNvPr>
              <p:cNvSpPr txBox="1"/>
              <p:nvPr/>
            </p:nvSpPr>
            <p:spPr>
              <a:xfrm>
                <a:off x="768717" y="3080295"/>
                <a:ext cx="2514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=1,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+1</m:t>
                    </m:r>
                  </m:oMath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CC92D22-5F96-4371-ABB2-5CE0DA073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17" y="3080295"/>
                <a:ext cx="2514599" cy="369332"/>
              </a:xfrm>
              <a:prstGeom prst="rect">
                <a:avLst/>
              </a:prstGeom>
              <a:blipFill>
                <a:blip r:embed="rId4"/>
                <a:stretch>
                  <a:fillRect l="-193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13D577-3BC1-407E-8F28-E4F945F48693}"/>
                  </a:ext>
                </a:extLst>
              </p:cNvPr>
              <p:cNvSpPr txBox="1"/>
              <p:nvPr/>
            </p:nvSpPr>
            <p:spPr>
              <a:xfrm>
                <a:off x="782020" y="3755055"/>
                <a:ext cx="3631059" cy="697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𝑚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𝑚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+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13D577-3BC1-407E-8F28-E4F945F48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20" y="3755055"/>
                <a:ext cx="3631059" cy="6972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18513F8-F388-4796-A6F2-E9FD18DECD23}"/>
                  </a:ext>
                </a:extLst>
              </p:cNvPr>
              <p:cNvSpPr txBox="1"/>
              <p:nvPr/>
            </p:nvSpPr>
            <p:spPr>
              <a:xfrm>
                <a:off x="782020" y="4667851"/>
                <a:ext cx="528215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  <a:cs typeface="+mn-ea"/>
                    <a:sym typeface="+mn-lt"/>
                  </a:rPr>
                  <a:t>左侧为帕斯卡三角形第</a:t>
                </a:r>
                <a:r>
                  <a:rPr lang="en-US" altLang="zh-CN" dirty="0">
                    <a:solidFill>
                      <a:srgbClr val="FF0000"/>
                    </a:solidFill>
                    <a:cs typeface="+mn-ea"/>
                    <a:sym typeface="+mn-lt"/>
                  </a:rPr>
                  <a:t>2m+1</a:t>
                </a:r>
                <a:r>
                  <a:rPr lang="zh-CN" altLang="en-US" dirty="0">
                    <a:solidFill>
                      <a:srgbClr val="FF0000"/>
                    </a:solidFill>
                    <a:cs typeface="+mn-ea"/>
                    <a:sym typeface="+mn-lt"/>
                  </a:rPr>
                  <a:t>行的一半的和</a:t>
                </a:r>
                <a:r>
                  <a:rPr lang="zh-CN" altLang="en-US" dirty="0">
                    <a:cs typeface="+mn-ea"/>
                    <a:sym typeface="+mn-lt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m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1</m:t>
                        </m:r>
                      </m:sup>
                    </m:sSup>
                  </m:oMath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18513F8-F388-4796-A6F2-E9FD18DEC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20" y="4667851"/>
                <a:ext cx="5282152" cy="375552"/>
              </a:xfrm>
              <a:prstGeom prst="rect">
                <a:avLst/>
              </a:prstGeom>
              <a:blipFill>
                <a:blip r:embed="rId6"/>
                <a:stretch>
                  <a:fillRect l="-923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9EF5E72-52F8-4599-8A81-8CCB7D7D2835}"/>
                  </a:ext>
                </a:extLst>
              </p:cNvPr>
              <p:cNvSpPr/>
              <p:nvPr/>
            </p:nvSpPr>
            <p:spPr>
              <a:xfrm>
                <a:off x="782020" y="5260303"/>
                <a:ext cx="4324004" cy="78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altLang="zh-CN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m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  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≥0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且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为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整数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 </m:t>
                      </m:r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9EF5E72-52F8-4599-8A81-8CCB7D7D2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20" y="5260303"/>
                <a:ext cx="4324004" cy="7820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对话气泡: 椭圆形 10">
            <a:extLst>
              <a:ext uri="{FF2B5EF4-FFF2-40B4-BE49-F238E27FC236}">
                <a16:creationId xmlns:a16="http://schemas.microsoft.com/office/drawing/2014/main" id="{8CB790C8-A13A-4F23-A903-6B4B3C58F4ED}"/>
              </a:ext>
            </a:extLst>
          </p:cNvPr>
          <p:cNvSpPr/>
          <p:nvPr/>
        </p:nvSpPr>
        <p:spPr>
          <a:xfrm>
            <a:off x="4657946" y="1021823"/>
            <a:ext cx="3028513" cy="904240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怎么证明这个式子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7B9FBB-4EF4-4DAB-B2E7-61CA98399F25}"/>
              </a:ext>
            </a:extLst>
          </p:cNvPr>
          <p:cNvSpPr txBox="1"/>
          <p:nvPr/>
        </p:nvSpPr>
        <p:spPr>
          <a:xfrm>
            <a:off x="768717" y="54713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恒等式综合应用的示例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3DD1629-EA81-4F08-815C-D10F21BB80EF}"/>
                  </a:ext>
                </a:extLst>
              </p:cNvPr>
              <p:cNvSpPr txBox="1"/>
              <p:nvPr/>
            </p:nvSpPr>
            <p:spPr>
              <a:xfrm>
                <a:off x="7103258" y="2165565"/>
                <a:ext cx="16851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3DD1629-EA81-4F08-815C-D10F21BB8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258" y="2165565"/>
                <a:ext cx="1685141" cy="276999"/>
              </a:xfrm>
              <a:prstGeom prst="rect">
                <a:avLst/>
              </a:prstGeom>
              <a:blipFill>
                <a:blip r:embed="rId8"/>
                <a:stretch>
                  <a:fillRect l="-4332" t="-4348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ADFA9A1-7D47-4CA0-B852-96B1D101770A}"/>
              </a:ext>
            </a:extLst>
          </p:cNvPr>
          <p:cNvCxnSpPr/>
          <p:nvPr/>
        </p:nvCxnSpPr>
        <p:spPr>
          <a:xfrm>
            <a:off x="5595153" y="2592943"/>
            <a:ext cx="1154097" cy="810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C22896D-5378-4022-B12D-63E9057C7076}"/>
                  </a:ext>
                </a:extLst>
              </p:cNvPr>
              <p:cNvSpPr txBox="1"/>
              <p:nvPr/>
            </p:nvSpPr>
            <p:spPr>
              <a:xfrm>
                <a:off x="6915705" y="3310646"/>
                <a:ext cx="25478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C22896D-5378-4022-B12D-63E9057C7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705" y="3310646"/>
                <a:ext cx="2547813" cy="276999"/>
              </a:xfrm>
              <a:prstGeom prst="rect">
                <a:avLst/>
              </a:prstGeom>
              <a:blipFill>
                <a:blip r:embed="rId9"/>
                <a:stretch>
                  <a:fillRect l="-2632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2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3" grpId="0"/>
      <p:bldP spid="10" grpId="0"/>
      <p:bldP spid="11" grpId="0" animBg="1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469472-6B8F-4128-9B31-5A7CAD1A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13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B286DE-5CBA-48DE-A01B-3F9A67D7CF05}"/>
              </a:ext>
            </a:extLst>
          </p:cNvPr>
          <p:cNvSpPr txBox="1"/>
          <p:nvPr/>
        </p:nvSpPr>
        <p:spPr>
          <a:xfrm>
            <a:off x="637248" y="119695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范德蒙德卷积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1FF2C8-7911-4CC0-805A-F7DB03A8EBAC}"/>
                  </a:ext>
                </a:extLst>
              </p:cNvPr>
              <p:cNvSpPr txBox="1"/>
              <p:nvPr/>
            </p:nvSpPr>
            <p:spPr>
              <a:xfrm>
                <a:off x="643467" y="1640157"/>
                <a:ext cx="3196644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k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𝑟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1FF2C8-7911-4CC0-805A-F7DB03A8E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1640157"/>
                <a:ext cx="3196644" cy="6706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3452643C-E0E1-4B3D-BCB6-55518AD04A7A}"/>
              </a:ext>
            </a:extLst>
          </p:cNvPr>
          <p:cNvSpPr txBox="1"/>
          <p:nvPr/>
        </p:nvSpPr>
        <p:spPr>
          <a:xfrm>
            <a:off x="4191000" y="179083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m , n</a:t>
            </a:r>
            <a:r>
              <a:rPr lang="zh-CN" altLang="en-US" dirty="0">
                <a:cs typeface="+mn-ea"/>
                <a:sym typeface="+mn-lt"/>
              </a:rPr>
              <a:t>为整数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8E15EF-39E9-4BA6-8082-B629A7933A8A}"/>
              </a:ext>
            </a:extLst>
          </p:cNvPr>
          <p:cNvSpPr txBox="1"/>
          <p:nvPr/>
        </p:nvSpPr>
        <p:spPr>
          <a:xfrm>
            <a:off x="643467" y="233588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用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k-m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代替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k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，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n-m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代替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n</a:t>
            </a:r>
            <a:endParaRPr lang="zh-CN" altLang="en-US" dirty="0">
              <a:solidFill>
                <a:srgbClr val="FF0000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C855C1A-E600-4424-B680-0BDC6CEA8AF4}"/>
                  </a:ext>
                </a:extLst>
              </p:cNvPr>
              <p:cNvSpPr txBox="1"/>
              <p:nvPr/>
            </p:nvSpPr>
            <p:spPr>
              <a:xfrm>
                <a:off x="643467" y="2742674"/>
                <a:ext cx="2614242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k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𝑟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C855C1A-E600-4424-B680-0BDC6CEA8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2742674"/>
                <a:ext cx="2614242" cy="670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C68134D-683A-40D8-95C3-48B9F3AD0A00}"/>
              </a:ext>
            </a:extLst>
          </p:cNvPr>
          <p:cNvSpPr txBox="1"/>
          <p:nvPr/>
        </p:nvSpPr>
        <p:spPr>
          <a:xfrm>
            <a:off x="643467" y="3475859"/>
            <a:ext cx="930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组合解释</a:t>
            </a:r>
            <a:r>
              <a:rPr lang="zh-CN" altLang="en-US" dirty="0">
                <a:cs typeface="+mn-ea"/>
                <a:sym typeface="+mn-lt"/>
              </a:rPr>
              <a:t>：从两个集合（大小为</a:t>
            </a:r>
            <a:r>
              <a:rPr lang="en-US" altLang="zh-CN" dirty="0">
                <a:cs typeface="+mn-ea"/>
                <a:sym typeface="+mn-lt"/>
              </a:rPr>
              <a:t>r</a:t>
            </a:r>
            <a:r>
              <a:rPr lang="zh-CN" altLang="en-US" dirty="0">
                <a:cs typeface="+mn-ea"/>
                <a:sym typeface="+mn-lt"/>
              </a:rPr>
              <a:t>和</a:t>
            </a:r>
            <a:r>
              <a:rPr lang="en-US" altLang="zh-CN" dirty="0">
                <a:cs typeface="+mn-ea"/>
                <a:sym typeface="+mn-lt"/>
              </a:rPr>
              <a:t>s</a:t>
            </a:r>
            <a:r>
              <a:rPr lang="zh-CN" altLang="en-US" dirty="0">
                <a:cs typeface="+mn-ea"/>
                <a:sym typeface="+mn-lt"/>
              </a:rPr>
              <a:t>）中选取</a:t>
            </a:r>
            <a:r>
              <a:rPr lang="en-US" altLang="zh-CN" dirty="0">
                <a:cs typeface="+mn-ea"/>
                <a:sym typeface="+mn-lt"/>
              </a:rPr>
              <a:t>n</a:t>
            </a:r>
            <a:r>
              <a:rPr lang="zh-CN" altLang="en-US" dirty="0">
                <a:cs typeface="+mn-ea"/>
                <a:sym typeface="+mn-lt"/>
              </a:rPr>
              <a:t>个元素，所有的选取方法的两种不同表示。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8558FF-DE31-4314-9ECF-E95D7608DFCD}"/>
              </a:ext>
            </a:extLst>
          </p:cNvPr>
          <p:cNvSpPr txBox="1"/>
          <p:nvPr/>
        </p:nvSpPr>
        <p:spPr>
          <a:xfrm>
            <a:off x="643467" y="3909455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再使用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多项式推理法</a:t>
            </a:r>
            <a:r>
              <a:rPr lang="zh-CN" altLang="en-US" dirty="0">
                <a:cs typeface="+mn-ea"/>
                <a:sym typeface="+mn-lt"/>
              </a:rPr>
              <a:t>，将 </a:t>
            </a:r>
            <a:r>
              <a:rPr lang="en-US" altLang="zh-CN" dirty="0">
                <a:cs typeface="+mn-ea"/>
                <a:sym typeface="+mn-lt"/>
              </a:rPr>
              <a:t>r </a:t>
            </a:r>
            <a:r>
              <a:rPr lang="zh-CN" altLang="en-US" dirty="0">
                <a:cs typeface="+mn-ea"/>
                <a:sym typeface="+mn-lt"/>
              </a:rPr>
              <a:t>推广到实数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751BBFB-3AB0-4B03-82FE-7D541A4BC887}"/>
                  </a:ext>
                </a:extLst>
              </p:cNvPr>
              <p:cNvSpPr txBox="1"/>
              <p:nvPr/>
            </p:nvSpPr>
            <p:spPr>
              <a:xfrm>
                <a:off x="639747" y="4824483"/>
                <a:ext cx="5198603" cy="688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k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𝑙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𝑙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𝑍</m:t>
                      </m:r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751BBFB-3AB0-4B03-82FE-7D541A4BC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47" y="4824483"/>
                <a:ext cx="5198603" cy="6882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A5DD1A32-AFDC-4DD3-AED4-A447D423F440}"/>
              </a:ext>
            </a:extLst>
          </p:cNvPr>
          <p:cNvSpPr txBox="1"/>
          <p:nvPr/>
        </p:nvSpPr>
        <p:spPr>
          <a:xfrm>
            <a:off x="639747" y="5660462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利用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对称恒等式和范德蒙德卷积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E5ACBE9-45ED-4D30-920E-36EF299816E2}"/>
                  </a:ext>
                </a:extLst>
              </p:cNvPr>
              <p:cNvSpPr txBox="1"/>
              <p:nvPr/>
            </p:nvSpPr>
            <p:spPr>
              <a:xfrm>
                <a:off x="4056067" y="5501027"/>
                <a:ext cx="3980320" cy="688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k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𝑙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𝑙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𝑙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E5ACBE9-45ED-4D30-920E-36EF29981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067" y="5501027"/>
                <a:ext cx="3980320" cy="688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80453FDA-4AF0-4051-801C-C491A14774C4}"/>
              </a:ext>
            </a:extLst>
          </p:cNvPr>
          <p:cNvSpPr txBox="1"/>
          <p:nvPr/>
        </p:nvSpPr>
        <p:spPr>
          <a:xfrm>
            <a:off x="7479828" y="184019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生成函数的方法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718A12B-F0FF-4346-AC23-4E766894E489}"/>
                  </a:ext>
                </a:extLst>
              </p:cNvPr>
              <p:cNvSpPr txBox="1"/>
              <p:nvPr/>
            </p:nvSpPr>
            <p:spPr>
              <a:xfrm>
                <a:off x="7479828" y="2258849"/>
                <a:ext cx="30605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(1+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(1+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𝑠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(1+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718A12B-F0FF-4346-AC23-4E766894E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28" y="2258849"/>
                <a:ext cx="3060517" cy="276999"/>
              </a:xfrm>
              <a:prstGeom prst="rect">
                <a:avLst/>
              </a:prstGeom>
              <a:blipFill>
                <a:blip r:embed="rId6"/>
                <a:stretch>
                  <a:fillRect l="-996" t="-2222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D0820648-F3B0-4B20-9652-968C9EF4C264}"/>
              </a:ext>
            </a:extLst>
          </p:cNvPr>
          <p:cNvSpPr txBox="1"/>
          <p:nvPr/>
        </p:nvSpPr>
        <p:spPr>
          <a:xfrm>
            <a:off x="7498315" y="263855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考虑</a:t>
            </a:r>
            <a:r>
              <a:rPr lang="en-US" altLang="zh-CN" dirty="0">
                <a:cs typeface="+mn-ea"/>
                <a:sym typeface="+mn-lt"/>
              </a:rPr>
              <a:t>x</a:t>
            </a:r>
            <a:r>
              <a:rPr lang="zh-CN" altLang="en-US" dirty="0">
                <a:cs typeface="+mn-ea"/>
                <a:sym typeface="+mn-lt"/>
              </a:rPr>
              <a:t>的</a:t>
            </a:r>
            <a:r>
              <a:rPr lang="en-US" altLang="zh-CN" dirty="0">
                <a:cs typeface="+mn-ea"/>
                <a:sym typeface="+mn-lt"/>
              </a:rPr>
              <a:t>n</a:t>
            </a:r>
            <a:r>
              <a:rPr lang="zh-CN" altLang="en-US" dirty="0">
                <a:cs typeface="+mn-ea"/>
                <a:sym typeface="+mn-lt"/>
              </a:rPr>
              <a:t>次方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BFDA1F-E1E2-475C-AD54-18C5A0F1DEB5}"/>
              </a:ext>
            </a:extLst>
          </p:cNvPr>
          <p:cNvSpPr txBox="1"/>
          <p:nvPr/>
        </p:nvSpPr>
        <p:spPr>
          <a:xfrm>
            <a:off x="660399" y="559002"/>
            <a:ext cx="787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前面主要了解了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二项式和式</a:t>
            </a:r>
            <a:r>
              <a:rPr lang="zh-CN" altLang="en-US" sz="2000" dirty="0">
                <a:cs typeface="+mn-ea"/>
                <a:sym typeface="+mn-lt"/>
              </a:rPr>
              <a:t>的恒等式，下面介绍一些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含有乘积的形式</a:t>
            </a:r>
          </a:p>
        </p:txBody>
      </p:sp>
    </p:spTree>
    <p:extLst>
      <p:ext uri="{BB962C8B-B14F-4D97-AF65-F5344CB8AC3E}">
        <p14:creationId xmlns:p14="http://schemas.microsoft.com/office/powerpoint/2010/main" val="2012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2D88B3-ACF9-49F1-88F5-2D8467A7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二项式系数的应用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DB658A-A8AD-4184-884B-7E62AA3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D38BF2A-B552-41D7-805A-964DD6FAF3E7}"/>
              </a:ext>
            </a:extLst>
          </p:cNvPr>
          <p:cNvSpPr txBox="1"/>
          <p:nvPr/>
        </p:nvSpPr>
        <p:spPr>
          <a:xfrm>
            <a:off x="669924" y="132926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卡特兰数（卡塔兰数）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029F96-F050-4413-A459-1E706061A9AD}"/>
              </a:ext>
            </a:extLst>
          </p:cNvPr>
          <p:cNvSpPr txBox="1"/>
          <p:nvPr/>
        </p:nvSpPr>
        <p:spPr>
          <a:xfrm>
            <a:off x="669924" y="21793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二项分布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4271F8-2DC8-4E84-9377-711B921577EF}"/>
              </a:ext>
            </a:extLst>
          </p:cNvPr>
          <p:cNvSpPr txBox="1"/>
          <p:nvPr/>
        </p:nvSpPr>
        <p:spPr>
          <a:xfrm>
            <a:off x="669924" y="313782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贝塞尔曲线（求点列间的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平滑</a:t>
            </a:r>
            <a:r>
              <a:rPr lang="zh-CN" altLang="en-US" dirty="0">
                <a:cs typeface="+mn-ea"/>
                <a:sym typeface="+mn-lt"/>
              </a:rPr>
              <a:t>曲线）</a:t>
            </a: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210528A9-41FB-49EF-A985-1F6AB7B8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867" y="4163840"/>
            <a:ext cx="7095065" cy="372272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4D7BDE02-A593-4C3D-B7FB-2B5F503DA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867" y="5207285"/>
            <a:ext cx="10788759" cy="534226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CE6BF777-4F4D-46C2-8FFC-9CC0E3A3C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5867" y="4677007"/>
            <a:ext cx="6189133" cy="389383"/>
          </a:xfrm>
          <a:prstGeom prst="rect">
            <a:avLst/>
          </a:prstGeom>
        </p:spPr>
      </p:pic>
      <p:pic>
        <p:nvPicPr>
          <p:cNvPr id="10" name="图片 9">
            <a:hlinkClick r:id="rId8" action="ppaction://hlinkfile"/>
            <a:extLst>
              <a:ext uri="{FF2B5EF4-FFF2-40B4-BE49-F238E27FC236}">
                <a16:creationId xmlns:a16="http://schemas.microsoft.com/office/drawing/2014/main" id="{85577559-AC28-48CE-85AA-FA1AB21F8F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12" y="2474668"/>
            <a:ext cx="3429000" cy="1428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A89D08A-02C5-4C50-B136-69F9D3BCDA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57" y="2465166"/>
            <a:ext cx="3429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79040-7CFC-4CFD-91C4-DA0F2947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贝塞尔曲线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ED9F9E-A01A-4165-A3DA-71F6D8A6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15</a:t>
            </a:fld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65BC0807-1D7E-47DF-985E-0936DF615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9089" y="4289426"/>
            <a:ext cx="8631173" cy="193675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0A4AE06-E7CD-48C5-B2A0-F031FA3AD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1" y="1116542"/>
            <a:ext cx="3429000" cy="142875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276D69E-7B9C-4D1B-8DC0-DED7772CF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1" y="2739218"/>
            <a:ext cx="3429000" cy="142875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E387EF2-B84C-48BF-9480-C243000E7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60" y="1116542"/>
            <a:ext cx="3810651" cy="3045298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25A4F24F-F305-4699-9AEF-AFE1EF23DFCF}"/>
              </a:ext>
            </a:extLst>
          </p:cNvPr>
          <p:cNvSpPr txBox="1"/>
          <p:nvPr/>
        </p:nvSpPr>
        <p:spPr>
          <a:xfrm>
            <a:off x="398596" y="4219575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升阶，给每一项</a:t>
            </a:r>
            <a:endParaRPr lang="en-US" altLang="zh-CN" dirty="0"/>
          </a:p>
          <a:p>
            <a:r>
              <a:rPr lang="zh-CN" altLang="en-US" dirty="0"/>
              <a:t>乘 </a:t>
            </a:r>
            <a:r>
              <a:rPr lang="en-US" altLang="zh-CN" dirty="0"/>
              <a:t>t </a:t>
            </a:r>
            <a:r>
              <a:rPr lang="zh-CN" altLang="en-US" dirty="0"/>
              <a:t>或 </a:t>
            </a:r>
            <a:r>
              <a:rPr lang="en-US" altLang="zh-CN" dirty="0"/>
              <a:t>t-1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09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4884DD-F2B9-46CF-BE68-9ECBA077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E64529-5FE5-43E6-ADFB-231B99406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62" y="309263"/>
            <a:ext cx="8453481" cy="623947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952151D-E1D4-452D-A52B-CB4E4E1EEA40}"/>
              </a:ext>
            </a:extLst>
          </p:cNvPr>
          <p:cNvSpPr txBox="1"/>
          <p:nvPr/>
        </p:nvSpPr>
        <p:spPr>
          <a:xfrm>
            <a:off x="479395" y="309263"/>
            <a:ext cx="33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还有很多的二项式系数恒等式</a:t>
            </a:r>
          </a:p>
        </p:txBody>
      </p:sp>
    </p:spTree>
    <p:extLst>
      <p:ext uri="{BB962C8B-B14F-4D97-AF65-F5344CB8AC3E}">
        <p14:creationId xmlns:p14="http://schemas.microsoft.com/office/powerpoint/2010/main" val="8593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6E1EE0-179D-4944-A6AD-CEE68C49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D54498-8268-4408-BA3E-B09529F9D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0"/>
            <a:ext cx="10079937" cy="33091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7D42F3-B90C-4B18-B10E-D1C9851EC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60" y="2574919"/>
            <a:ext cx="9305121" cy="428308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5F477FE-BFDA-4203-805A-7ACD16DEB6CE}"/>
              </a:ext>
            </a:extLst>
          </p:cNvPr>
          <p:cNvSpPr txBox="1"/>
          <p:nvPr/>
        </p:nvSpPr>
        <p:spPr>
          <a:xfrm>
            <a:off x="175712" y="4081105"/>
            <a:ext cx="1776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目前的冠军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zh-CN" altLang="en-US" sz="2400" dirty="0">
                <a:solidFill>
                  <a:srgbClr val="FF0000"/>
                </a:solidFill>
              </a:rPr>
              <a:t>暂时滴神！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CC58EA5-AD65-4048-AC70-486F936D5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36" y="1080848"/>
            <a:ext cx="10041122" cy="298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Thanks.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946A5F7-F537-4434-9DF0-6849E234EDA4}"/>
              </a:ext>
            </a:extLst>
          </p:cNvPr>
          <p:cNvCxnSpPr>
            <a:cxnSpLocks/>
          </p:cNvCxnSpPr>
          <p:nvPr/>
        </p:nvCxnSpPr>
        <p:spPr>
          <a:xfrm>
            <a:off x="6207126" y="2127252"/>
            <a:ext cx="53133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F408655-7B16-4C36-8089-D73A62DE8A3B}"/>
              </a:ext>
            </a:extLst>
          </p:cNvPr>
          <p:cNvCxnSpPr>
            <a:cxnSpLocks/>
          </p:cNvCxnSpPr>
          <p:nvPr/>
        </p:nvCxnSpPr>
        <p:spPr>
          <a:xfrm>
            <a:off x="6207126" y="4112630"/>
            <a:ext cx="53133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D0C1970-63C6-4335-921A-2984349C3897}"/>
              </a:ext>
            </a:extLst>
          </p:cNvPr>
          <p:cNvSpPr txBox="1"/>
          <p:nvPr/>
        </p:nvSpPr>
        <p:spPr>
          <a:xfrm>
            <a:off x="2124363" y="20320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二项式系数的定义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FDF023-8A16-4954-84F8-473F6352955C}"/>
              </a:ext>
            </a:extLst>
          </p:cNvPr>
          <p:cNvSpPr txBox="1"/>
          <p:nvPr/>
        </p:nvSpPr>
        <p:spPr>
          <a:xfrm>
            <a:off x="2124363" y="350450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恒等式的证明方法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9CB79D-9A18-4F5D-AC29-85BE72366306}"/>
              </a:ext>
            </a:extLst>
          </p:cNvPr>
          <p:cNvSpPr txBox="1"/>
          <p:nvPr/>
        </p:nvSpPr>
        <p:spPr>
          <a:xfrm>
            <a:off x="2124363" y="497701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二项式系数的应用</a:t>
            </a:r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762911D4-819B-48D8-8115-466E14DB6508}"/>
              </a:ext>
            </a:extLst>
          </p:cNvPr>
          <p:cNvSpPr/>
          <p:nvPr/>
        </p:nvSpPr>
        <p:spPr>
          <a:xfrm>
            <a:off x="5672354" y="3022887"/>
            <a:ext cx="343747" cy="15480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A3E23CC-1DC4-495A-855C-DA731425DE60}"/>
              </a:ext>
            </a:extLst>
          </p:cNvPr>
          <p:cNvSpPr txBox="1"/>
          <p:nvPr/>
        </p:nvSpPr>
        <p:spPr>
          <a:xfrm>
            <a:off x="6175901" y="28382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简单计算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00F100-CE14-4FC6-AA92-15858F431CDA}"/>
              </a:ext>
            </a:extLst>
          </p:cNvPr>
          <p:cNvSpPr txBox="1"/>
          <p:nvPr/>
        </p:nvSpPr>
        <p:spPr>
          <a:xfrm>
            <a:off x="6175901" y="33499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组合解释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5957466-BD38-4C83-AB09-173CD39ED1A7}"/>
              </a:ext>
            </a:extLst>
          </p:cNvPr>
          <p:cNvSpPr txBox="1"/>
          <p:nvPr/>
        </p:nvSpPr>
        <p:spPr>
          <a:xfrm>
            <a:off x="6175901" y="386167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数学归纳法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E73AA84-C656-4C28-86D7-CFF701EF984C}"/>
              </a:ext>
            </a:extLst>
          </p:cNvPr>
          <p:cNvSpPr txBox="1"/>
          <p:nvPr/>
        </p:nvSpPr>
        <p:spPr>
          <a:xfrm>
            <a:off x="6175901" y="43733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多项式推理法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7FD27-693B-4444-9135-DF8B5362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二项式系数的定义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446653-69B8-4214-9496-A3686115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z="2400" smtClean="0">
                <a:cs typeface="+mn-ea"/>
                <a:sym typeface="+mn-lt"/>
              </a:rPr>
              <a:pPr/>
              <a:t>3</a:t>
            </a:fld>
            <a:endParaRPr lang="zh-CN" altLang="en-US" sz="2400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74E3BBE-B4D1-443D-A51C-F634B74734C0}"/>
                  </a:ext>
                </a:extLst>
              </p:cNvPr>
              <p:cNvSpPr txBox="1"/>
              <p:nvPr/>
            </p:nvSpPr>
            <p:spPr>
              <a:xfrm>
                <a:off x="1183312" y="1413657"/>
                <a:ext cx="8319072" cy="1572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3200" i="1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r</m:t>
                            </m:r>
                          </m:num>
                          <m:den>
                            <m:r>
                              <a:rPr lang="en-US" altLang="zh-CN" sz="320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3200" dirty="0">
                    <a:cs typeface="+mn-ea"/>
                    <a:sym typeface="+mn-lt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320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3200" i="1" dirty="0" smtClean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b="0" i="1" dirty="0" smtClean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CN" sz="3200" b="0" i="1" dirty="0" smtClean="0">
                                        <a:latin typeface="Cambria Math" panose="02040503050406030204" pitchFamily="18" charset="0"/>
                                        <a:cs typeface="+mn-ea"/>
                                        <a:sym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3200" b="0" i="1" dirty="0" smtClean="0">
                                        <a:latin typeface="Cambria Math" panose="02040503050406030204" pitchFamily="18" charset="0"/>
                                        <a:cs typeface="+mn-ea"/>
                                        <a:sym typeface="+mn-lt"/>
                                      </a:rPr>
                                      <m:t>𝑟</m:t>
                                    </m:r>
                                    <m:r>
                                      <a:rPr lang="en-US" altLang="zh-CN" sz="3200" b="0" i="1" dirty="0" smtClean="0">
                                        <a:latin typeface="Cambria Math" panose="02040503050406030204" pitchFamily="18" charset="0"/>
                                        <a:cs typeface="+mn-ea"/>
                                        <a:sym typeface="+mn-lt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altLang="zh-CN" sz="3200" b="0" i="1" dirty="0" smtClean="0">
                                        <a:latin typeface="Cambria Math" panose="02040503050406030204" pitchFamily="18" charset="0"/>
                                        <a:cs typeface="+mn-ea"/>
                                        <a:sym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3200" b="0" i="1" dirty="0" smtClean="0">
                                        <a:latin typeface="Cambria Math" panose="02040503050406030204" pitchFamily="18" charset="0"/>
                                        <a:cs typeface="+mn-ea"/>
                                        <a:sym typeface="+mn-lt"/>
                                      </a:rPr>
                                      <m:t>𝑟</m:t>
                                    </m:r>
                                    <m:r>
                                      <a:rPr lang="en-US" altLang="zh-CN" sz="3200" b="0" i="1" dirty="0" smtClean="0">
                                        <a:latin typeface="Cambria Math" panose="02040503050406030204" pitchFamily="18" charset="0"/>
                                        <a:cs typeface="+mn-ea"/>
                                        <a:sym typeface="+mn-lt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altLang="zh-CN" sz="3200" b="0" i="1" dirty="0" smtClean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……(</m:t>
                                </m:r>
                                <m:r>
                                  <a:rPr lang="en-US" altLang="zh-CN" sz="3200" b="0" i="1" dirty="0" smtClean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𝑟</m:t>
                                </m:r>
                                <m:r>
                                  <a:rPr lang="en-US" altLang="zh-CN" sz="3200" b="0" i="1" dirty="0" smtClean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−</m:t>
                                </m:r>
                                <m:r>
                                  <a:rPr lang="en-US" altLang="zh-CN" sz="3200" b="0" i="1" dirty="0" smtClean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𝑘</m:t>
                                </m:r>
                                <m:r>
                                  <a:rPr lang="en-US" altLang="zh-CN" sz="3200" b="0" i="1" dirty="0" smtClean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−1)</m:t>
                                </m:r>
                              </m:num>
                              <m:den>
                                <m:r>
                                  <a:rPr lang="en-US" altLang="zh-CN" sz="3200" b="0" i="1" dirty="0" smtClean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𝑘</m:t>
                                </m:r>
                                <m:r>
                                  <a:rPr lang="en-US" altLang="zh-CN" sz="3200" b="0" i="1" dirty="0" smtClean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!</m:t>
                                </m:r>
                              </m:den>
                            </m:f>
                            <m:r>
                              <a:rPr lang="en-US" altLang="zh-CN" sz="32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3200" b="0" i="1" dirty="0" smtClean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3200" b="0" i="1" dirty="0" smtClean="0">
                                        <a:latin typeface="Cambria Math" panose="02040503050406030204" pitchFamily="18" charset="0"/>
                                        <a:cs typeface="+mn-ea"/>
                                        <a:sym typeface="+mn-lt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b="0" i="1" dirty="0" smtClean="0">
                                        <a:latin typeface="Cambria Math" panose="02040503050406030204" pitchFamily="18" charset="0"/>
                                        <a:cs typeface="+mn-ea"/>
                                        <a:sym typeface="+mn-lt"/>
                                      </a:rPr>
                                      <m:t>𝑟</m:t>
                                    </m:r>
                                  </m:e>
                                  <m:sup>
                                    <m:bar>
                                      <m:barPr>
                                        <m:ctrlPr>
                                          <a:rPr lang="en-US" altLang="zh-CN" sz="3200" b="0" i="1" dirty="0" smtClean="0">
                                            <a:latin typeface="Cambria Math" panose="02040503050406030204" pitchFamily="18" charset="0"/>
                                            <a:cs typeface="+mn-ea"/>
                                            <a:sym typeface="+mn-lt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zh-CN" sz="3200" b="0" i="1" dirty="0" smtClean="0">
                                            <a:latin typeface="Cambria Math" panose="02040503050406030204" pitchFamily="18" charset="0"/>
                                            <a:cs typeface="+mn-ea"/>
                                            <a:sym typeface="+mn-lt"/>
                                          </a:rPr>
                                          <m:t>𝑘</m:t>
                                        </m:r>
                                      </m:e>
                                    </m:bar>
                                  </m:sup>
                                </m:sSup>
                              </m:num>
                              <m:den>
                                <m:r>
                                  <a:rPr lang="en-US" altLang="zh-CN" sz="3200" b="0" i="1" dirty="0" smtClean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𝑘</m:t>
                                </m:r>
                                <m:r>
                                  <a:rPr lang="en-US" altLang="zh-CN" sz="3200" b="0" i="1" dirty="0" smtClean="0"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!</m:t>
                                </m:r>
                              </m:den>
                            </m:f>
                            <m:r>
                              <a:rPr lang="en-US" altLang="zh-CN" sz="32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     </m:t>
                            </m:r>
                            <m:r>
                              <a:rPr lang="zh-CN" altLang="en-US" sz="3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整数</m:t>
                            </m:r>
                            <m:r>
                              <m:rPr>
                                <m:sty m:val="p"/>
                              </m:rPr>
                              <a:rPr lang="en-US" altLang="zh-CN" sz="320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k</m:t>
                            </m:r>
                            <m:r>
                              <a:rPr lang="en-US" altLang="zh-CN" sz="320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≥0     </m:t>
                            </m:r>
                            <m:r>
                              <a:rPr lang="en-US" altLang="zh-CN" sz="32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  </m:t>
                            </m:r>
                          </m:e>
                          <m:e>
                            <m:r>
                              <a:rPr lang="en-US" altLang="zh-CN" sz="32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0                                             </m:t>
                            </m:r>
                            <m:r>
                              <a:rPr lang="zh-CN" altLang="en-US" sz="3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整数</m:t>
                            </m:r>
                            <m:r>
                              <m:rPr>
                                <m:sty m:val="p"/>
                              </m:rPr>
                              <a:rPr lang="en-US" altLang="zh-CN" sz="320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k</m:t>
                            </m:r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&lt;</m:t>
                            </m:r>
                            <m:r>
                              <a:rPr lang="en-US" altLang="zh-CN" sz="32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zh-CN" altLang="en-US" sz="32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74E3BBE-B4D1-443D-A51C-F634B7473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12" y="1413657"/>
                <a:ext cx="8319072" cy="1572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4784005-90CE-4E15-9542-07DB15361DFE}"/>
                  </a:ext>
                </a:extLst>
              </p:cNvPr>
              <p:cNvSpPr txBox="1"/>
              <p:nvPr/>
            </p:nvSpPr>
            <p:spPr>
              <a:xfrm>
                <a:off x="9206066" y="1891890"/>
                <a:ext cx="15060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其中</a:t>
                </a:r>
                <a:r>
                  <a:rPr lang="en-US" altLang="zh-CN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r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 </m:t>
                    </m:r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R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4784005-90CE-4E15-9542-07DB15361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066" y="1891890"/>
                <a:ext cx="1506053" cy="461665"/>
              </a:xfrm>
              <a:prstGeom prst="rect">
                <a:avLst/>
              </a:prstGeom>
              <a:blipFill>
                <a:blip r:embed="rId4"/>
                <a:stretch>
                  <a:fillRect l="-6073" t="-10526" r="-40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D79582-B2E1-44B8-A135-35C47208920E}"/>
                  </a:ext>
                </a:extLst>
              </p:cNvPr>
              <p:cNvSpPr txBox="1"/>
              <p:nvPr/>
            </p:nvSpPr>
            <p:spPr>
              <a:xfrm>
                <a:off x="1183312" y="3429000"/>
                <a:ext cx="1660263" cy="528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=1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或</m:t>
                    </m:r>
                  </m:oMath>
                </a14:m>
                <a:r>
                  <a:rPr lang="en-US" altLang="zh-CN" sz="2400" dirty="0">
                    <a:cs typeface="+mn-ea"/>
                    <a:sym typeface="+mn-lt"/>
                  </a:rPr>
                  <a:t>0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D79582-B2E1-44B8-A135-35C472089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12" y="3429000"/>
                <a:ext cx="1660263" cy="528927"/>
              </a:xfrm>
              <a:prstGeom prst="rect">
                <a:avLst/>
              </a:prstGeom>
              <a:blipFill>
                <a:blip r:embed="rId5"/>
                <a:stretch>
                  <a:fillRect t="-4651" r="-4044" b="-17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482EC33-89BF-41B2-B473-2ABA517BE6A9}"/>
                  </a:ext>
                </a:extLst>
              </p:cNvPr>
              <p:cNvSpPr txBox="1"/>
              <p:nvPr/>
            </p:nvSpPr>
            <p:spPr>
              <a:xfrm>
                <a:off x="3333245" y="3261630"/>
                <a:ext cx="445974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𝑟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=−1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时</m:t>
                      </m:r>
                      <m:r>
                        <a:rPr lang="zh-CN" altLang="en-US" sz="240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，</m:t>
                      </m:r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k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（</m:t>
                          </m:r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）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k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482EC33-89BF-41B2-B473-2ABA517BE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245" y="3261630"/>
                <a:ext cx="4459747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F4B35C0-232C-43DE-A741-F22038AF3405}"/>
                  </a:ext>
                </a:extLst>
              </p:cNvPr>
              <p:cNvSpPr txBox="1"/>
              <p:nvPr/>
            </p:nvSpPr>
            <p:spPr>
              <a:xfrm>
                <a:off x="1413164" y="5206374"/>
                <a:ext cx="8474564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cs typeface="+mn-ea"/>
                    <a:sym typeface="+mn-lt"/>
                  </a:rPr>
                  <a:t>2. </a:t>
                </a:r>
                <a:r>
                  <a:rPr lang="zh-CN" altLang="en-US" sz="2400" dirty="0">
                    <a:cs typeface="+mn-ea"/>
                    <a:sym typeface="+mn-lt"/>
                  </a:rPr>
                  <a:t>一个多项式系数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r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k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是一个关于</a:t>
                </a:r>
                <a:r>
                  <a:rPr lang="en-US" altLang="zh-CN" sz="2400" dirty="0">
                    <a:cs typeface="+mn-ea"/>
                    <a:sym typeface="+mn-lt"/>
                  </a:rPr>
                  <a:t>r</a:t>
                </a:r>
                <a:r>
                  <a:rPr lang="zh-CN" altLang="en-US" sz="2400" dirty="0">
                    <a:cs typeface="+mn-ea"/>
                    <a:sym typeface="+mn-lt"/>
                  </a:rPr>
                  <a:t>的</a:t>
                </a:r>
                <a:r>
                  <a:rPr lang="en-US" altLang="zh-CN" sz="2400" dirty="0">
                    <a:cs typeface="+mn-ea"/>
                    <a:sym typeface="+mn-lt"/>
                  </a:rPr>
                  <a:t>k</a:t>
                </a:r>
                <a:r>
                  <a:rPr lang="zh-CN" altLang="en-US" sz="2400" dirty="0">
                    <a:cs typeface="+mn-ea"/>
                    <a:sym typeface="+mn-lt"/>
                  </a:rPr>
                  <a:t>次多项式</a:t>
                </a:r>
                <a:r>
                  <a:rPr lang="en-US" altLang="zh-CN" sz="2400" dirty="0">
                    <a:cs typeface="+mn-ea"/>
                    <a:sym typeface="+mn-lt"/>
                  </a:rPr>
                  <a:t>(</a:t>
                </a:r>
                <a:r>
                  <a:rPr lang="zh-CN" altLang="en-US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多项式推理法</a:t>
                </a:r>
                <a:r>
                  <a:rPr lang="en-US" altLang="zh-CN" sz="2400" dirty="0">
                    <a:cs typeface="+mn-ea"/>
                    <a:sym typeface="+mn-lt"/>
                  </a:rPr>
                  <a:t>)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F4B35C0-232C-43DE-A741-F22038AF3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4" y="5206374"/>
                <a:ext cx="8474564" cy="526939"/>
              </a:xfrm>
              <a:prstGeom prst="rect">
                <a:avLst/>
              </a:prstGeom>
              <a:blipFill>
                <a:blip r:embed="rId7"/>
                <a:stretch>
                  <a:fillRect l="-1151" t="-4598" r="-144"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1E7C570F-B80C-408D-8FFF-DC3480E134C2}"/>
              </a:ext>
            </a:extLst>
          </p:cNvPr>
          <p:cNvSpPr txBox="1"/>
          <p:nvPr/>
        </p:nvSpPr>
        <p:spPr>
          <a:xfrm>
            <a:off x="1413164" y="4837042"/>
            <a:ext cx="885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1. </a:t>
            </a:r>
            <a:r>
              <a:rPr lang="zh-CN" altLang="en-US" sz="2400" dirty="0">
                <a:cs typeface="+mn-ea"/>
                <a:sym typeface="+mn-lt"/>
              </a:rPr>
              <a:t>一个二项式系数（</a:t>
            </a:r>
            <a:r>
              <a:rPr lang="en-US" altLang="zh-CN" sz="2400" dirty="0">
                <a:cs typeface="+mn-ea"/>
                <a:sym typeface="+mn-lt"/>
              </a:rPr>
              <a:t>n</a:t>
            </a:r>
            <a:r>
              <a:rPr lang="zh-CN" altLang="en-US" sz="2400" dirty="0">
                <a:cs typeface="+mn-ea"/>
                <a:sym typeface="+mn-lt"/>
              </a:rPr>
              <a:t>，</a:t>
            </a:r>
            <a:r>
              <a:rPr lang="en-US" altLang="zh-CN" sz="2400" dirty="0">
                <a:cs typeface="+mn-ea"/>
                <a:sym typeface="+mn-lt"/>
              </a:rPr>
              <a:t>k</a:t>
            </a:r>
            <a:r>
              <a:rPr lang="zh-CN" altLang="en-US" sz="2400" dirty="0">
                <a:cs typeface="+mn-ea"/>
                <a:sym typeface="+mn-lt"/>
              </a:rPr>
              <a:t>均为正整数时）可以对应一个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组合解释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1CBF7E-0200-470F-A19C-3235D4C02561}"/>
              </a:ext>
            </a:extLst>
          </p:cNvPr>
          <p:cNvSpPr/>
          <p:nvPr/>
        </p:nvSpPr>
        <p:spPr>
          <a:xfrm>
            <a:off x="1183312" y="430447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会用到的观察角度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9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7FD27-693B-4444-9135-DF8B5362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帕斯卡三角形与向上扩展的帕斯卡三角形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446653-69B8-4214-9496-A3686115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4</a:t>
            </a:fld>
            <a:endParaRPr lang="zh-CN" altLang="en-US">
              <a:cs typeface="+mn-ea"/>
              <a:sym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755B65-FFAB-4FBF-8AEB-C17A6BBF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4" y="1650270"/>
            <a:ext cx="4590971" cy="42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8A301D-7691-4B50-9C74-C6944EF81183}"/>
                  </a:ext>
                </a:extLst>
              </p:cNvPr>
              <p:cNvSpPr txBox="1"/>
              <p:nvPr/>
            </p:nvSpPr>
            <p:spPr>
              <a:xfrm>
                <a:off x="6096000" y="2203213"/>
                <a:ext cx="2904193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8A301D-7691-4B50-9C74-C6944EF8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03213"/>
                <a:ext cx="2904193" cy="691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B6C7C74-1F47-4853-B73C-76A4F4134D6C}"/>
                  </a:ext>
                </a:extLst>
              </p:cNvPr>
              <p:cNvSpPr txBox="1"/>
              <p:nvPr/>
            </p:nvSpPr>
            <p:spPr>
              <a:xfrm>
                <a:off x="6180688" y="3277123"/>
                <a:ext cx="5922519" cy="9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六边形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cs typeface="+mn-ea"/>
                    <a:sym typeface="+mn-lt"/>
                  </a:rPr>
                  <a:t>性质</a:t>
                </a:r>
                <a:endParaRPr lang="en-US" altLang="zh-CN" sz="2000" dirty="0">
                  <a:solidFill>
                    <a:srgbClr val="FF0000"/>
                  </a:solidFill>
                  <a:cs typeface="+mn-ea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B6C7C74-1F47-4853-B73C-76A4F4134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88" y="3277123"/>
                <a:ext cx="5922519" cy="999313"/>
              </a:xfrm>
              <a:prstGeom prst="rect">
                <a:avLst/>
              </a:prstGeom>
              <a:blipFill>
                <a:blip r:embed="rId5"/>
                <a:stretch>
                  <a:fillRect l="-2163" t="-7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104FB3F9-7DCB-4CA6-A045-01CD6767353B}"/>
              </a:ext>
            </a:extLst>
          </p:cNvPr>
          <p:cNvSpPr/>
          <p:nvPr/>
        </p:nvSpPr>
        <p:spPr>
          <a:xfrm>
            <a:off x="2382983" y="3823654"/>
            <a:ext cx="508000" cy="452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F7DFF93-93B9-4905-8BB9-987909AD0187}"/>
              </a:ext>
            </a:extLst>
          </p:cNvPr>
          <p:cNvSpPr/>
          <p:nvPr/>
        </p:nvSpPr>
        <p:spPr>
          <a:xfrm>
            <a:off x="2359893" y="5010521"/>
            <a:ext cx="508000" cy="452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108A620-CBE4-4F35-B91E-42988E096D70}"/>
              </a:ext>
            </a:extLst>
          </p:cNvPr>
          <p:cNvSpPr/>
          <p:nvPr/>
        </p:nvSpPr>
        <p:spPr>
          <a:xfrm>
            <a:off x="3412834" y="4419394"/>
            <a:ext cx="508000" cy="452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86AA26D-B668-4FD5-9639-894B816776F9}"/>
              </a:ext>
            </a:extLst>
          </p:cNvPr>
          <p:cNvSpPr/>
          <p:nvPr/>
        </p:nvSpPr>
        <p:spPr>
          <a:xfrm>
            <a:off x="3052619" y="3837510"/>
            <a:ext cx="508000" cy="45278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F6ADC64-76E8-4AB1-8996-0B3A7B35BA34}"/>
              </a:ext>
            </a:extLst>
          </p:cNvPr>
          <p:cNvSpPr/>
          <p:nvPr/>
        </p:nvSpPr>
        <p:spPr>
          <a:xfrm>
            <a:off x="2027385" y="4428633"/>
            <a:ext cx="508000" cy="45278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EBA7602-FC82-46E8-AED9-844F12A334F7}"/>
              </a:ext>
            </a:extLst>
          </p:cNvPr>
          <p:cNvSpPr/>
          <p:nvPr/>
        </p:nvSpPr>
        <p:spPr>
          <a:xfrm>
            <a:off x="3080327" y="5028997"/>
            <a:ext cx="508000" cy="45278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975494-3823-4BB8-AA4F-B7A76F618E2F}"/>
              </a:ext>
            </a:extLst>
          </p:cNvPr>
          <p:cNvSpPr txBox="1"/>
          <p:nvPr/>
        </p:nvSpPr>
        <p:spPr>
          <a:xfrm>
            <a:off x="6095205" y="17787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加法恒等式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5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446653-69B8-4214-9496-A3686115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5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B3F82BF-F560-41C5-BD48-3643BE482FEA}"/>
              </a:ext>
            </a:extLst>
          </p:cNvPr>
          <p:cNvSpPr txBox="1"/>
          <p:nvPr/>
        </p:nvSpPr>
        <p:spPr>
          <a:xfrm>
            <a:off x="534216" y="49876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向上扩展的帕斯卡三角形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4AB5F0-9B62-4210-BD28-208074369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16" y="1221082"/>
            <a:ext cx="10986271" cy="2364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1D8C5F3-79D8-4D82-B898-675071A8675B}"/>
                  </a:ext>
                </a:extLst>
              </p:cNvPr>
              <p:cNvSpPr/>
              <p:nvPr/>
            </p:nvSpPr>
            <p:spPr>
              <a:xfrm>
                <a:off x="1328542" y="3666911"/>
                <a:ext cx="31513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（</m:t>
                          </m:r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  <m: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）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1D8C5F3-79D8-4D82-B898-675071A86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542" y="3666911"/>
                <a:ext cx="3151376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4A6CC172-0E35-42B7-99F9-DF83E39B002B}"/>
              </a:ext>
            </a:extLst>
          </p:cNvPr>
          <p:cNvSpPr/>
          <p:nvPr/>
        </p:nvSpPr>
        <p:spPr>
          <a:xfrm>
            <a:off x="534216" y="384741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发现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4B0AB15-04C0-4A42-AB63-7150B307043D}"/>
                  </a:ext>
                </a:extLst>
              </p:cNvPr>
              <p:cNvSpPr txBox="1"/>
              <p:nvPr/>
            </p:nvSpPr>
            <p:spPr>
              <a:xfrm>
                <a:off x="534216" y="4835485"/>
                <a:ext cx="2132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  <a:cs typeface="+mn-ea"/>
                    <a:sym typeface="+mn-lt"/>
                  </a:rPr>
                  <a:t>证明</a:t>
                </a:r>
                <a:r>
                  <a:rPr lang="zh-CN" altLang="en-US" dirty="0">
                    <a:cs typeface="+mn-ea"/>
                    <a:sym typeface="+mn-lt"/>
                  </a:rPr>
                  <a:t>：当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≥0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时</m:t>
                    </m:r>
                  </m:oMath>
                </a14:m>
                <a:r>
                  <a:rPr lang="zh-CN" altLang="en-US" dirty="0">
                    <a:cs typeface="+mn-ea"/>
                    <a:sym typeface="+mn-lt"/>
                  </a:rPr>
                  <a:t>，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4B0AB15-04C0-4A42-AB63-7150B3070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16" y="4835485"/>
                <a:ext cx="2132635" cy="369332"/>
              </a:xfrm>
              <a:prstGeom prst="rect">
                <a:avLst/>
              </a:prstGeom>
              <a:blipFill>
                <a:blip r:embed="rId5"/>
                <a:stretch>
                  <a:fillRect l="-2579" t="-8197" r="-2292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DB04840-7137-41C2-B769-DEA4795B63E8}"/>
                  </a:ext>
                </a:extLst>
              </p:cNvPr>
              <p:cNvSpPr/>
              <p:nvPr/>
            </p:nvSpPr>
            <p:spPr>
              <a:xfrm>
                <a:off x="2398997" y="4633153"/>
                <a:ext cx="918604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𝑛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…(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+1)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!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(−1)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…(−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!</m:t>
                          </m:r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(−1)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DB04840-7137-41C2-B769-DEA4795B6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97" y="4633153"/>
                <a:ext cx="9186041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B3143FA3-B78A-4752-80AC-728009B9DEBA}"/>
              </a:ext>
            </a:extLst>
          </p:cNvPr>
          <p:cNvSpPr txBox="1"/>
          <p:nvPr/>
        </p:nvSpPr>
        <p:spPr>
          <a:xfrm>
            <a:off x="1180547" y="5375402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当 </a:t>
            </a:r>
            <a:r>
              <a:rPr lang="en-US" altLang="zh-CN" dirty="0">
                <a:cs typeface="+mn-ea"/>
                <a:sym typeface="+mn-lt"/>
              </a:rPr>
              <a:t>k &lt; 0</a:t>
            </a:r>
            <a:r>
              <a:rPr lang="zh-CN" altLang="en-US" dirty="0">
                <a:cs typeface="+mn-ea"/>
                <a:sym typeface="+mn-lt"/>
              </a:rPr>
              <a:t>时，两侧都为零。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F83FFD7-89F8-49DF-8F70-3A4249A68F4A}"/>
              </a:ext>
            </a:extLst>
          </p:cNvPr>
          <p:cNvSpPr txBox="1"/>
          <p:nvPr/>
        </p:nvSpPr>
        <p:spPr>
          <a:xfrm>
            <a:off x="1180547" y="5884034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证明过程中对</a:t>
            </a:r>
            <a:r>
              <a:rPr lang="en-US" altLang="zh-CN" dirty="0">
                <a:cs typeface="+mn-ea"/>
                <a:sym typeface="+mn-lt"/>
              </a:rPr>
              <a:t>n</a:t>
            </a:r>
            <a:r>
              <a:rPr lang="zh-CN" altLang="en-US" dirty="0">
                <a:cs typeface="+mn-ea"/>
                <a:sym typeface="+mn-lt"/>
              </a:rPr>
              <a:t>没有要求，所以</a:t>
            </a:r>
            <a:r>
              <a:rPr lang="en-US" altLang="zh-CN" dirty="0">
                <a:cs typeface="+mn-ea"/>
                <a:sym typeface="+mn-lt"/>
              </a:rPr>
              <a:t>n</a:t>
            </a:r>
            <a:r>
              <a:rPr lang="zh-CN" altLang="en-US" dirty="0">
                <a:cs typeface="+mn-ea"/>
                <a:sym typeface="+mn-lt"/>
              </a:rPr>
              <a:t>可以任意实数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F8BE1E-A6F8-4C37-99B6-9565C258687D}"/>
              </a:ext>
            </a:extLst>
          </p:cNvPr>
          <p:cNvSpPr txBox="1"/>
          <p:nvPr/>
        </p:nvSpPr>
        <p:spPr>
          <a:xfrm>
            <a:off x="6520874" y="5884034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这样的变换成为反转上指标或上指标反转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8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7FD27-693B-4444-9135-DF8B5362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二项式基本恒等式（简单计算）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446653-69B8-4214-9496-A3686115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6</a:t>
            </a:fld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FBBDC0A-CA97-4F8F-825A-5AC736FFFC40}"/>
                  </a:ext>
                </a:extLst>
              </p:cNvPr>
              <p:cNvSpPr txBox="1"/>
              <p:nvPr/>
            </p:nvSpPr>
            <p:spPr>
              <a:xfrm>
                <a:off x="1556327" y="1482374"/>
                <a:ext cx="5193281" cy="436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n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d>
                      <m:d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   </m:t>
                    </m:r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条件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𝑛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≥0,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𝑛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∈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𝑍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,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𝑘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∈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𝑍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FBBDC0A-CA97-4F8F-825A-5AC736FF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327" y="1482374"/>
                <a:ext cx="5193281" cy="436594"/>
              </a:xfrm>
              <a:prstGeom prst="rect">
                <a:avLst/>
              </a:prstGeom>
              <a:blipFill>
                <a:blip r:embed="rId3"/>
                <a:stretch>
                  <a:fillRect t="-15278" b="-31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BA563F3-E2C8-4C2C-8433-43D4C2114D11}"/>
                  </a:ext>
                </a:extLst>
              </p:cNvPr>
              <p:cNvSpPr txBox="1"/>
              <p:nvPr/>
            </p:nvSpPr>
            <p:spPr>
              <a:xfrm>
                <a:off x="1556327" y="2740065"/>
                <a:ext cx="7058151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cs typeface="+mn-ea"/>
                    <a:sym typeface="+mn-lt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=−1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40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k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0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时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，左等于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（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1</m:t>
                        </m:r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k</m:t>
                        </m:r>
                      </m:sup>
                    </m:sSup>
                    <m:r>
                      <a:rPr lang="zh-CN" altLang="en-US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，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右侧等于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0</m:t>
                    </m:r>
                  </m:oMath>
                </a14:m>
                <a:endParaRPr lang="zh-CN" altLang="en-US" sz="24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BA563F3-E2C8-4C2C-8433-43D4C2114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327" y="2740065"/>
                <a:ext cx="7058151" cy="478080"/>
              </a:xfrm>
              <a:prstGeom prst="rect">
                <a:avLst/>
              </a:prstGeom>
              <a:blipFill>
                <a:blip r:embed="rId4"/>
                <a:stretch>
                  <a:fillRect l="-1295" t="-6329" b="-27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E4200A6-ECE7-4F6F-8FAA-9BDE9A057502}"/>
                  </a:ext>
                </a:extLst>
              </p:cNvPr>
              <p:cNvSpPr txBox="1"/>
              <p:nvPr/>
            </p:nvSpPr>
            <p:spPr>
              <a:xfrm>
                <a:off x="1556327" y="3698631"/>
                <a:ext cx="3483133" cy="537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𝑛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𝑘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    </a:t>
                </a:r>
                <a:r>
                  <a:rPr lang="en-US" altLang="zh-CN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k</a:t>
                </a:r>
                <a:r>
                  <a:rPr lang="zh-CN" altLang="en-US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为整数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E4200A6-ECE7-4F6F-8FAA-9BDE9A057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327" y="3698631"/>
                <a:ext cx="3483133" cy="537711"/>
              </a:xfrm>
              <a:prstGeom prst="rect">
                <a:avLst/>
              </a:prstGeom>
              <a:blipFill>
                <a:blip r:embed="rId5"/>
                <a:stretch>
                  <a:fillRect l="-2622" t="-3409" r="-1748" b="-170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0D2138-575A-4276-A6B4-F9469811843A}"/>
                  </a:ext>
                </a:extLst>
              </p:cNvPr>
              <p:cNvSpPr txBox="1"/>
              <p:nvPr/>
            </p:nvSpPr>
            <p:spPr>
              <a:xfrm>
                <a:off x="1556327" y="4289610"/>
                <a:ext cx="7680244" cy="957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证明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：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𝑘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&gt;0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时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k</m:t>
                    </m:r>
                    <m:f>
                      <m:f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𝑛</m:t>
                        </m:r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…(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𝑛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𝑘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+1)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𝑘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!</m:t>
                        </m:r>
                      </m:den>
                    </m:f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𝑛</m:t>
                    </m:r>
                    <m:f>
                      <m:f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𝑏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−2</m:t>
                            </m:r>
                          </m:e>
                        </m:d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…(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𝑛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𝑘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+1)</m:t>
                        </m:r>
                      </m:num>
                      <m:den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𝑘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!</m:t>
                        </m:r>
                      </m:den>
                    </m:f>
                  </m:oMath>
                </a14:m>
                <a:endParaRPr lang="en-US" altLang="zh-CN" sz="2400" dirty="0">
                  <a:cs typeface="+mn-ea"/>
                  <a:sym typeface="+mn-lt"/>
                </a:endParaRPr>
              </a:p>
              <a:p>
                <a:r>
                  <a:rPr lang="en-US" altLang="zh-CN" sz="2400" dirty="0">
                    <a:cs typeface="+mn-ea"/>
                    <a:sym typeface="+mn-lt"/>
                  </a:rPr>
                  <a:t>           </a:t>
                </a:r>
                <a:r>
                  <a:rPr lang="zh-CN" altLang="en-US" sz="2400" dirty="0">
                    <a:cs typeface="+mn-ea"/>
                    <a:sym typeface="+mn-lt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≤0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时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，两侧均为</a:t>
                </a:r>
                <a:r>
                  <a:rPr lang="en-US" altLang="zh-CN" sz="2400" dirty="0">
                    <a:cs typeface="+mn-ea"/>
                    <a:sym typeface="+mn-lt"/>
                  </a:rPr>
                  <a:t>0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0D2138-575A-4276-A6B4-F94698118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327" y="4289610"/>
                <a:ext cx="7680244" cy="957698"/>
              </a:xfrm>
              <a:prstGeom prst="rect">
                <a:avLst/>
              </a:prstGeom>
              <a:blipFill>
                <a:blip r:embed="rId6"/>
                <a:stretch>
                  <a:fillRect b="-18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D6172B4-1818-4C5D-916A-78D2A9C1D6DB}"/>
              </a:ext>
            </a:extLst>
          </p:cNvPr>
          <p:cNvSpPr txBox="1"/>
          <p:nvPr/>
        </p:nvSpPr>
        <p:spPr>
          <a:xfrm>
            <a:off x="5488243" y="378282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也称为</a:t>
            </a:r>
            <a:r>
              <a:rPr lang="zh-CN" altLang="en-US" dirty="0">
                <a:solidFill>
                  <a:srgbClr val="FF0000"/>
                </a:solidFill>
              </a:rPr>
              <a:t>吸收恒等式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647312-4089-4032-BB45-FF502A0B308D}"/>
              </a:ext>
            </a:extLst>
          </p:cNvPr>
          <p:cNvSpPr txBox="1"/>
          <p:nvPr/>
        </p:nvSpPr>
        <p:spPr>
          <a:xfrm>
            <a:off x="1556327" y="2118937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为什么</a:t>
            </a:r>
            <a:r>
              <a:rPr lang="en-US" altLang="zh-CN" sz="2400" dirty="0"/>
              <a:t>n</a:t>
            </a:r>
            <a:r>
              <a:rPr lang="zh-CN" altLang="en-US" sz="2400" dirty="0"/>
              <a:t>为非负整数？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2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7FD27-693B-4444-9135-DF8B5362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加法公式（归纳）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446653-69B8-4214-9496-A3686115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7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4BB1328-1732-4F66-B0D3-9CED2CD3E9F2}"/>
              </a:ext>
            </a:extLst>
          </p:cNvPr>
          <p:cNvSpPr txBox="1"/>
          <p:nvPr/>
        </p:nvSpPr>
        <p:spPr>
          <a:xfrm>
            <a:off x="669924" y="122537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加法公式展开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2ED67F6-DF7C-4DCA-9BBB-EED088E4DFA8}"/>
                  </a:ext>
                </a:extLst>
              </p:cNvPr>
              <p:cNvSpPr txBox="1"/>
              <p:nvPr/>
            </p:nvSpPr>
            <p:spPr>
              <a:xfrm>
                <a:off x="669924" y="2970608"/>
                <a:ext cx="3595663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k</m:t>
                          </m:r>
                          <m: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≤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𝑟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𝑟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4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2ED67F6-DF7C-4DCA-9BBB-EED088E4D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4" y="2970608"/>
                <a:ext cx="3595663" cy="929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13A6EA6-EADF-4583-8D65-CA4446E9D303}"/>
                  </a:ext>
                </a:extLst>
              </p:cNvPr>
              <p:cNvSpPr txBox="1"/>
              <p:nvPr/>
            </p:nvSpPr>
            <p:spPr>
              <a:xfrm>
                <a:off x="669924" y="1944303"/>
                <a:ext cx="680955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13A6EA6-EADF-4583-8D65-CA4446E9D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4" y="1944303"/>
                <a:ext cx="6809556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1BAE627-AA0D-4698-97AF-0E76587E3030}"/>
                  </a:ext>
                </a:extLst>
              </p:cNvPr>
              <p:cNvSpPr/>
              <p:nvPr/>
            </p:nvSpPr>
            <p:spPr>
              <a:xfrm>
                <a:off x="4473064" y="3187170"/>
                <a:ext cx="1899879" cy="462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其中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𝑛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为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整数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1BAE627-AA0D-4698-97AF-0E76587E3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64" y="3187170"/>
                <a:ext cx="1899879" cy="462563"/>
              </a:xfrm>
              <a:prstGeom prst="rect">
                <a:avLst/>
              </a:prstGeom>
              <a:blipFill>
                <a:blip r:embed="rId5"/>
                <a:stretch>
                  <a:fillRect l="-3215" t="-10526" r="-418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2A9068AB-593D-448E-8828-806BDA24D88F}"/>
              </a:ext>
            </a:extLst>
          </p:cNvPr>
          <p:cNvSpPr txBox="1"/>
          <p:nvPr/>
        </p:nvSpPr>
        <p:spPr>
          <a:xfrm>
            <a:off x="669924" y="4304176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这是反复展开具有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最小的下指标</a:t>
            </a:r>
            <a:r>
              <a:rPr lang="zh-CN" altLang="en-US" sz="2000" dirty="0">
                <a:cs typeface="+mn-ea"/>
                <a:sym typeface="+mn-lt"/>
              </a:rPr>
              <a:t>的二项式系数，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7EAF11-AFB3-41BD-8729-CDE9AEE62F3B}"/>
              </a:ext>
            </a:extLst>
          </p:cNvPr>
          <p:cNvSpPr/>
          <p:nvPr/>
        </p:nvSpPr>
        <p:spPr>
          <a:xfrm>
            <a:off x="669924" y="5108241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如果我们展开具有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最大下指标的</a:t>
            </a:r>
            <a:r>
              <a:rPr lang="zh-CN" altLang="en-US" dirty="0">
                <a:cs typeface="+mn-ea"/>
                <a:sym typeface="+mn-lt"/>
              </a:rPr>
              <a:t>二项式系数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7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446653-69B8-4214-9496-A3686115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8</a:t>
            </a:fld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2766290-614A-4788-ADC3-64AA26D491FC}"/>
                  </a:ext>
                </a:extLst>
              </p:cNvPr>
              <p:cNvSpPr txBox="1"/>
              <p:nvPr/>
            </p:nvSpPr>
            <p:spPr>
              <a:xfrm>
                <a:off x="580827" y="1360055"/>
                <a:ext cx="680955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2766290-614A-4788-ADC3-64AA26D49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27" y="1360055"/>
                <a:ext cx="6809556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A5893EB8-B62B-4218-A6A1-E0B231212844}"/>
              </a:ext>
            </a:extLst>
          </p:cNvPr>
          <p:cNvSpPr/>
          <p:nvPr/>
        </p:nvSpPr>
        <p:spPr>
          <a:xfrm>
            <a:off x="6677892" y="545548"/>
            <a:ext cx="1581726" cy="750455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为</a:t>
            </a:r>
            <a:r>
              <a:rPr lang="en-US" altLang="zh-CN" dirty="0">
                <a:cs typeface="+mn-ea"/>
                <a:sym typeface="+mn-lt"/>
              </a:rPr>
              <a:t>0</a:t>
            </a:r>
            <a:endParaRPr lang="zh-CN" altLang="en-US" dirty="0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F9F5151-6A0D-4B34-BAE8-4FBF1EBA8D0A}"/>
                  </a:ext>
                </a:extLst>
              </p:cNvPr>
              <p:cNvSpPr txBox="1"/>
              <p:nvPr/>
            </p:nvSpPr>
            <p:spPr>
              <a:xfrm>
                <a:off x="580827" y="2355757"/>
                <a:ext cx="3528017" cy="1084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0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k</m:t>
                          </m:r>
                          <m: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≤</m:t>
                          </m:r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CN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k</m:t>
                                  </m:r>
                                </m:num>
                                <m:den>
                                  <m:r>
                                    <a:rPr lang="en-US" altLang="zh-C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𝑚</m:t>
                              </m:r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F9F5151-6A0D-4B34-BAE8-4FBF1EBA8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27" y="2355757"/>
                <a:ext cx="3528017" cy="1084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ADCD38C-91CA-486C-A96B-9F5E1E398154}"/>
                  </a:ext>
                </a:extLst>
              </p:cNvPr>
              <p:cNvSpPr/>
              <p:nvPr/>
            </p:nvSpPr>
            <p:spPr>
              <a:xfrm>
                <a:off x="5234024" y="2584000"/>
                <a:ext cx="1899879" cy="462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其中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𝑛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为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整数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ADCD38C-91CA-486C-A96B-9F5E1E398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024" y="2584000"/>
                <a:ext cx="1899879" cy="462563"/>
              </a:xfrm>
              <a:prstGeom prst="rect">
                <a:avLst/>
              </a:prstGeom>
              <a:blipFill>
                <a:blip r:embed="rId5"/>
                <a:stretch>
                  <a:fillRect l="-3215" t="-10526" r="-418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2754ABE-3B69-49DD-AD83-14B2CB6FD899}"/>
                  </a:ext>
                </a:extLst>
              </p:cNvPr>
              <p:cNvSpPr txBox="1"/>
              <p:nvPr/>
            </p:nvSpPr>
            <p:spPr>
              <a:xfrm>
                <a:off x="580827" y="3694545"/>
                <a:ext cx="6921382" cy="401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FF0000"/>
                    </a:solidFill>
                    <a:cs typeface="+mn-ea"/>
                    <a:sym typeface="+mn-lt"/>
                  </a:rPr>
                  <a:t>组合解释</a:t>
                </a:r>
                <a:r>
                  <a:rPr lang="zh-CN" altLang="en-US" sz="2000" dirty="0">
                    <a:cs typeface="+mn-ea"/>
                    <a:sym typeface="+mn-lt"/>
                  </a:rPr>
                  <a:t>：在集合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{1,2….,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}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中</m:t>
                    </m:r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，从中选择元素构成集合</a:t>
                </a:r>
                <a:endParaRPr lang="en-US" altLang="zh-CN" sz="20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2754ABE-3B69-49DD-AD83-14B2CB6FD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27" y="3694545"/>
                <a:ext cx="6921382" cy="401072"/>
              </a:xfrm>
              <a:prstGeom prst="rect">
                <a:avLst/>
              </a:prstGeom>
              <a:blipFill>
                <a:blip r:embed="rId6"/>
                <a:stretch>
                  <a:fillRect l="-880" t="-7576" r="-264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7E16914E-3264-4DBF-BA8A-0ACE1EF73EB0}"/>
              </a:ext>
            </a:extLst>
          </p:cNvPr>
          <p:cNvSpPr txBox="1"/>
          <p:nvPr/>
        </p:nvSpPr>
        <p:spPr>
          <a:xfrm>
            <a:off x="580827" y="4173024"/>
            <a:ext cx="777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左侧</a:t>
            </a:r>
            <a:r>
              <a:rPr lang="zh-CN" altLang="en-US" sz="2000" dirty="0">
                <a:cs typeface="+mn-ea"/>
                <a:sym typeface="+mn-lt"/>
              </a:rPr>
              <a:t>每一项表示选</a:t>
            </a:r>
            <a:r>
              <a:rPr lang="en-US" altLang="zh-CN" sz="2000" dirty="0">
                <a:cs typeface="+mn-ea"/>
                <a:sym typeface="+mn-lt"/>
              </a:rPr>
              <a:t>m+1</a:t>
            </a:r>
            <a:r>
              <a:rPr lang="zh-CN" altLang="en-US" sz="2000" dirty="0">
                <a:cs typeface="+mn-ea"/>
                <a:sym typeface="+mn-lt"/>
              </a:rPr>
              <a:t>个元素时选到的元素中最大数为</a:t>
            </a:r>
            <a:r>
              <a:rPr lang="en-US" altLang="zh-CN" sz="2000" dirty="0">
                <a:cs typeface="+mn-ea"/>
                <a:sym typeface="+mn-lt"/>
              </a:rPr>
              <a:t>k+1</a:t>
            </a:r>
            <a:r>
              <a:rPr lang="zh-CN" altLang="en-US" sz="2000" dirty="0">
                <a:cs typeface="+mn-ea"/>
                <a:sym typeface="+mn-lt"/>
              </a:rPr>
              <a:t>的方法数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3F4AAC-DADC-4DB4-B168-9BBB9EACCE99}"/>
              </a:ext>
            </a:extLst>
          </p:cNvPr>
          <p:cNvSpPr/>
          <p:nvPr/>
        </p:nvSpPr>
        <p:spPr>
          <a:xfrm>
            <a:off x="580827" y="4993233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两种计数方式应该相等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1299B8D-A5D6-40EB-8E8E-13D3EB763D24}"/>
              </a:ext>
            </a:extLst>
          </p:cNvPr>
          <p:cNvSpPr/>
          <p:nvPr/>
        </p:nvSpPr>
        <p:spPr>
          <a:xfrm>
            <a:off x="580827" y="4593123"/>
            <a:ext cx="4793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右侧</a:t>
            </a:r>
            <a:r>
              <a:rPr lang="zh-CN" altLang="en-US" sz="2000" dirty="0">
                <a:cs typeface="+mn-ea"/>
                <a:sym typeface="+mn-lt"/>
              </a:rPr>
              <a:t>表示选</a:t>
            </a:r>
            <a:r>
              <a:rPr lang="en-US" altLang="zh-CN" sz="2000" dirty="0">
                <a:cs typeface="+mn-ea"/>
                <a:sym typeface="+mn-lt"/>
              </a:rPr>
              <a:t>m+1</a:t>
            </a:r>
            <a:r>
              <a:rPr lang="zh-CN" altLang="en-US" sz="2000" dirty="0">
                <a:cs typeface="+mn-ea"/>
                <a:sym typeface="+mn-lt"/>
              </a:rPr>
              <a:t>个元素所有的选择方法。</a:t>
            </a:r>
            <a:endParaRPr lang="en-US" altLang="zh-CN" sz="2000" dirty="0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1B090CC-DFAE-4EE3-88A1-1470C12541C0}"/>
                  </a:ext>
                </a:extLst>
              </p:cNvPr>
              <p:cNvSpPr/>
              <p:nvPr/>
            </p:nvSpPr>
            <p:spPr>
              <a:xfrm>
                <a:off x="5220696" y="5470750"/>
                <a:ext cx="5400646" cy="782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m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≤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≤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m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≤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𝑘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≤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𝑚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0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≤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≤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+mn-ea"/>
                                              <a:sym typeface="+mn-lt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+mn-ea"/>
                                              <a:sym typeface="+mn-lt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+mn-ea"/>
                                              <a:sym typeface="+mn-lt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1B090CC-DFAE-4EE3-88A1-1470C1254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696" y="5470750"/>
                <a:ext cx="5400646" cy="7822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4589D5FC-701A-4A2C-96BF-4C7B14944F4C}"/>
              </a:ext>
            </a:extLst>
          </p:cNvPr>
          <p:cNvSpPr txBox="1"/>
          <p:nvPr/>
        </p:nvSpPr>
        <p:spPr>
          <a:xfrm>
            <a:off x="5374127" y="506842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两种展开的互证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AC3C1B-A069-4041-B779-75D44B87B9BB}"/>
              </a:ext>
            </a:extLst>
          </p:cNvPr>
          <p:cNvSpPr txBox="1"/>
          <p:nvPr/>
        </p:nvSpPr>
        <p:spPr>
          <a:xfrm>
            <a:off x="580827" y="4808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加法公式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4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9EB6B7-40A0-466F-8CC1-27EFCA49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8BCF25D-13FC-4735-AC66-DF4F0F15BA1E}"/>
              </a:ext>
            </a:extLst>
          </p:cNvPr>
          <p:cNvSpPr txBox="1"/>
          <p:nvPr/>
        </p:nvSpPr>
        <p:spPr>
          <a:xfrm>
            <a:off x="655897" y="595434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加法公式展开的应用示例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CE0AB86-0F60-4AA3-B6AE-4E3F63590E28}"/>
                  </a:ext>
                </a:extLst>
              </p:cNvPr>
              <p:cNvSpPr txBox="1"/>
              <p:nvPr/>
            </p:nvSpPr>
            <p:spPr>
              <a:xfrm>
                <a:off x="671949" y="1324816"/>
                <a:ext cx="2071252" cy="943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求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d>
                            <m:d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CE0AB86-0F60-4AA3-B6AE-4E3F63590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49" y="1324816"/>
                <a:ext cx="2071252" cy="943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7D19CA3-8FAF-4279-A587-C4A2F6FCC6DA}"/>
                  </a:ext>
                </a:extLst>
              </p:cNvPr>
              <p:cNvSpPr/>
              <p:nvPr/>
            </p:nvSpPr>
            <p:spPr>
              <a:xfrm>
                <a:off x="674716" y="2360031"/>
                <a:ext cx="7036093" cy="848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7D19CA3-8FAF-4279-A587-C4A2F6FCC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16" y="2360031"/>
                <a:ext cx="7036093" cy="848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2D9FB1D-FE82-421C-BB89-73D2DC3D455B}"/>
                  </a:ext>
                </a:extLst>
              </p:cNvPr>
              <p:cNvSpPr/>
              <p:nvPr/>
            </p:nvSpPr>
            <p:spPr>
              <a:xfrm>
                <a:off x="655897" y="4370810"/>
                <a:ext cx="4519785" cy="1035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2D9FB1D-FE82-421C-BB89-73D2DC3D4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97" y="4370810"/>
                <a:ext cx="4519785" cy="1035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7A026895-80A5-4B8C-97F4-1D4975F208A4}"/>
              </a:ext>
            </a:extLst>
          </p:cNvPr>
          <p:cNvCxnSpPr>
            <a:cxnSpLocks/>
          </p:cNvCxnSpPr>
          <p:nvPr/>
        </p:nvCxnSpPr>
        <p:spPr>
          <a:xfrm>
            <a:off x="2743201" y="3252810"/>
            <a:ext cx="470516" cy="59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9D1F0C31-F574-4E7B-B3C2-55390E7390AC}"/>
              </a:ext>
            </a:extLst>
          </p:cNvPr>
          <p:cNvSpPr txBox="1"/>
          <p:nvPr/>
        </p:nvSpPr>
        <p:spPr>
          <a:xfrm>
            <a:off x="2456390" y="389928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将</a:t>
            </a:r>
            <a:r>
              <a:rPr lang="en-US" altLang="zh-CN" dirty="0"/>
              <a:t>k</a:t>
            </a:r>
            <a:r>
              <a:rPr lang="zh-CN" altLang="en-US" dirty="0"/>
              <a:t>替换为</a:t>
            </a:r>
            <a:r>
              <a:rPr lang="en-US" altLang="zh-CN" dirty="0"/>
              <a:t>m - k</a:t>
            </a:r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1F43D18-7DBC-4BDC-93B4-9381316BB28E}"/>
              </a:ext>
            </a:extLst>
          </p:cNvPr>
          <p:cNvCxnSpPr>
            <a:cxnSpLocks/>
          </p:cNvCxnSpPr>
          <p:nvPr/>
        </p:nvCxnSpPr>
        <p:spPr>
          <a:xfrm>
            <a:off x="6700070" y="3120276"/>
            <a:ext cx="427842" cy="575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513598B-DB52-4EDB-8F79-47C58E52E397}"/>
              </a:ext>
            </a:extLst>
          </p:cNvPr>
          <p:cNvSpPr txBox="1"/>
          <p:nvPr/>
        </p:nvSpPr>
        <p:spPr>
          <a:xfrm>
            <a:off x="6365289" y="37377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求和等式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E275F99-D285-4BBC-90DD-2D75E0589FFA}"/>
                  </a:ext>
                </a:extLst>
              </p:cNvPr>
              <p:cNvSpPr txBox="1"/>
              <p:nvPr/>
            </p:nvSpPr>
            <p:spPr>
              <a:xfrm>
                <a:off x="7473285" y="3434480"/>
                <a:ext cx="3595663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k</m:t>
                          </m:r>
                          <m: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≤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𝑟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𝑟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4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E275F99-D285-4BBC-90DD-2D75E0589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285" y="3434480"/>
                <a:ext cx="3595663" cy="9296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9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#23"/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主题5">
  <a:themeElements>
    <a:clrScheme name="自定义 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98FCE"/>
      </a:accent1>
      <a:accent2>
        <a:srgbClr val="969EC2"/>
      </a:accent2>
      <a:accent3>
        <a:srgbClr val="85C2BC"/>
      </a:accent3>
      <a:accent4>
        <a:srgbClr val="FAD25F"/>
      </a:accent4>
      <a:accent5>
        <a:srgbClr val="99CAE6"/>
      </a:accent5>
      <a:accent6>
        <a:srgbClr val="8491CB"/>
      </a:accent6>
      <a:hlink>
        <a:srgbClr val="7DC8EB"/>
      </a:hlink>
      <a:folHlink>
        <a:srgbClr val="BFBFBF"/>
      </a:folHlink>
    </a:clrScheme>
    <a:fontScheme name="yci50o2k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6">
    <a:dk1>
      <a:srgbClr val="000000"/>
    </a:dk1>
    <a:lt1>
      <a:srgbClr val="FFFFFF"/>
    </a:lt1>
    <a:dk2>
      <a:srgbClr val="778495"/>
    </a:dk2>
    <a:lt2>
      <a:srgbClr val="F0F0F0"/>
    </a:lt2>
    <a:accent1>
      <a:srgbClr val="698FCE"/>
    </a:accent1>
    <a:accent2>
      <a:srgbClr val="969EC2"/>
    </a:accent2>
    <a:accent3>
      <a:srgbClr val="85C2BC"/>
    </a:accent3>
    <a:accent4>
      <a:srgbClr val="FAD25F"/>
    </a:accent4>
    <a:accent5>
      <a:srgbClr val="99CAE6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6">
    <a:dk1>
      <a:srgbClr val="000000"/>
    </a:dk1>
    <a:lt1>
      <a:srgbClr val="FFFFFF"/>
    </a:lt1>
    <a:dk2>
      <a:srgbClr val="778495"/>
    </a:dk2>
    <a:lt2>
      <a:srgbClr val="F0F0F0"/>
    </a:lt2>
    <a:accent1>
      <a:srgbClr val="698FCE"/>
    </a:accent1>
    <a:accent2>
      <a:srgbClr val="969EC2"/>
    </a:accent2>
    <a:accent3>
      <a:srgbClr val="85C2BC"/>
    </a:accent3>
    <a:accent4>
      <a:srgbClr val="FAD25F"/>
    </a:accent4>
    <a:accent5>
      <a:srgbClr val="99CAE6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6">
    <a:dk1>
      <a:srgbClr val="000000"/>
    </a:dk1>
    <a:lt1>
      <a:srgbClr val="FFFFFF"/>
    </a:lt1>
    <a:dk2>
      <a:srgbClr val="778495"/>
    </a:dk2>
    <a:lt2>
      <a:srgbClr val="F0F0F0"/>
    </a:lt2>
    <a:accent1>
      <a:srgbClr val="698FCE"/>
    </a:accent1>
    <a:accent2>
      <a:srgbClr val="969EC2"/>
    </a:accent2>
    <a:accent3>
      <a:srgbClr val="85C2BC"/>
    </a:accent3>
    <a:accent4>
      <a:srgbClr val="FAD25F"/>
    </a:accent4>
    <a:accent5>
      <a:srgbClr val="99CAE6"/>
    </a:accent5>
    <a:accent6>
      <a:srgbClr val="8491CB"/>
    </a:accent6>
    <a:hlink>
      <a:srgbClr val="7DC8E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639</TotalTime>
  <Words>919</Words>
  <Application>Microsoft Office PowerPoint</Application>
  <PresentationFormat>宽屏</PresentationFormat>
  <Paragraphs>136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主题5</vt:lpstr>
      <vt:lpstr>二项式恒等式的证明</vt:lpstr>
      <vt:lpstr>PowerPoint 演示文稿</vt:lpstr>
      <vt:lpstr>二项式系数的定义</vt:lpstr>
      <vt:lpstr>帕斯卡三角形与向上扩展的帕斯卡三角形</vt:lpstr>
      <vt:lpstr>PowerPoint 演示文稿</vt:lpstr>
      <vt:lpstr>二项式基本恒等式（简单计算）</vt:lpstr>
      <vt:lpstr>加法公式（归纳）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二项式系数的应用</vt:lpstr>
      <vt:lpstr>贝塞尔曲线</vt:lpstr>
      <vt:lpstr>PowerPoint 演示文稿</vt:lpstr>
      <vt:lpstr>PowerPoint 演示文稿</vt:lpstr>
      <vt:lpstr>Thanks.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zhao chaoyi</cp:lastModifiedBy>
  <cp:revision>61</cp:revision>
  <cp:lastPrinted>2018-02-05T16:00:00Z</cp:lastPrinted>
  <dcterms:created xsi:type="dcterms:W3CDTF">2018-02-05T16:00:00Z</dcterms:created>
  <dcterms:modified xsi:type="dcterms:W3CDTF">2020-03-16T14:25:42Z</dcterms:modified>
  <cp:category>business proposal;oral defense;training courseware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a18adb86-5929-4bf5-a1c6-bcf101f86030</vt:lpwstr>
  </property>
</Properties>
</file>