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0" autoAdjust="0"/>
    <p:restoredTop sz="94660"/>
  </p:normalViewPr>
  <p:slideViewPr>
    <p:cSldViewPr>
      <p:cViewPr varScale="1">
        <p:scale>
          <a:sx n="127" d="100"/>
          <a:sy n="127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2763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0" y="152400"/>
            <a:ext cx="1866900" cy="1011238"/>
            <a:chOff x="4560" y="96"/>
            <a:chExt cx="1176" cy="63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239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44958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60350"/>
            <a:ext cx="2182813" cy="6075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400800" cy="6075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840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95400"/>
            <a:ext cx="42910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95400"/>
            <a:ext cx="4292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5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31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545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19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95400"/>
            <a:ext cx="8736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50825" y="1143000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239000" y="152400"/>
            <a:ext cx="1866900" cy="1011238"/>
            <a:chOff x="4560" y="96"/>
            <a:chExt cx="1176" cy="637"/>
          </a:xfrm>
        </p:grpSpPr>
        <p:pic>
          <p:nvPicPr>
            <p:cNvPr id="1032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6429375"/>
            <a:ext cx="32861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CN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http://lamda.nju.edu.cn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5.wmf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00808"/>
            <a:ext cx="7469832" cy="1456184"/>
          </a:xfrm>
        </p:spPr>
        <p:txBody>
          <a:bodyPr/>
          <a:lstStyle/>
          <a:p>
            <a:pPr algn="ctr">
              <a:defRPr/>
            </a:pPr>
            <a:r>
              <a:rPr lang="en-US" altLang="zh-CN" b="0" dirty="0">
                <a:effectLst/>
                <a:latin typeface="Palatino Linotype" panose="02040502050505030304" pitchFamily="18" charset="0"/>
              </a:rPr>
              <a:t>Open-Category Classification by </a:t>
            </a:r>
            <a:r>
              <a:rPr lang="en-US" altLang="zh-CN" b="0" dirty="0" smtClean="0">
                <a:effectLst/>
                <a:latin typeface="Palatino Linotype" panose="02040502050505030304" pitchFamily="18" charset="0"/>
              </a:rPr>
              <a:t/>
            </a:r>
            <a:br>
              <a:rPr lang="en-US" altLang="zh-CN" b="0" dirty="0" smtClean="0">
                <a:effectLst/>
                <a:latin typeface="Palatino Linotype" panose="02040502050505030304" pitchFamily="18" charset="0"/>
              </a:rPr>
            </a:br>
            <a:r>
              <a:rPr lang="en-US" altLang="zh-CN" b="0" dirty="0" smtClean="0">
                <a:effectLst/>
                <a:latin typeface="Palatino Linotype" panose="02040502050505030304" pitchFamily="18" charset="0"/>
              </a:rPr>
              <a:t>Adversarial</a:t>
            </a:r>
            <a:r>
              <a:rPr lang="en-US" altLang="zh-CN" b="0" dirty="0">
                <a:effectLst/>
                <a:latin typeface="Palatino Linotype" panose="02040502050505030304" pitchFamily="18" charset="0"/>
              </a:rPr>
              <a:t> Sample</a:t>
            </a:r>
            <a:r>
              <a:rPr lang="en-US" altLang="zh-CN" b="0">
                <a:effectLst/>
                <a:latin typeface="Palatino Linotype" panose="02040502050505030304" pitchFamily="18" charset="0"/>
              </a:rPr>
              <a:t> </a:t>
            </a:r>
            <a:r>
              <a:rPr lang="en-US" altLang="zh-CN" b="0" smtClean="0">
                <a:effectLst/>
                <a:latin typeface="Palatino Linotype" panose="02040502050505030304" pitchFamily="18" charset="0"/>
              </a:rPr>
              <a:t>Generation</a:t>
            </a:r>
            <a:endParaRPr lang="en-US" sz="2000" dirty="0" smtClean="0">
              <a:latin typeface="Palatino Linotype" panose="020405020505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6136" y="4077072"/>
            <a:ext cx="1975520" cy="432048"/>
          </a:xfrm>
        </p:spPr>
        <p:txBody>
          <a:bodyPr/>
          <a:lstStyle/>
          <a:p>
            <a:r>
              <a:rPr lang="zh-CN" altLang="en-US" sz="2000" dirty="0" smtClean="0">
                <a:latin typeface="Palatino Linotype" panose="02040502050505030304" pitchFamily="18" charset="0"/>
              </a:rPr>
              <a:t>汇报人</a:t>
            </a:r>
            <a:r>
              <a:rPr lang="zh-CN" altLang="en-US" sz="2000" dirty="0" smtClean="0">
                <a:latin typeface="Palatino Linotype" panose="02040502050505030304" pitchFamily="18" charset="0"/>
              </a:rPr>
              <a:t>：刘驭壬</a:t>
            </a:r>
            <a:endParaRPr lang="en-US" altLang="zh-CN" sz="2000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656" y="3138705"/>
            <a:ext cx="62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Yang Yu, Wei-Yang Qu, Nan Li, and </a:t>
            </a:r>
            <a:r>
              <a:rPr lang="en-US" altLang="zh-CN" dirty="0" err="1" smtClean="0"/>
              <a:t>Zimin</a:t>
            </a:r>
            <a:r>
              <a:rPr lang="en-US" altLang="zh-CN" dirty="0" smtClean="0"/>
              <a:t> </a:t>
            </a:r>
            <a:r>
              <a:rPr lang="en-US" altLang="zh-CN" dirty="0" err="1"/>
              <a:t>Guo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Generate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 negative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instanc</a:t>
            </a:r>
            <a:r>
              <a:rPr lang="en-US" altLang="zh-CN" dirty="0" smtClean="0">
                <a:latin typeface="Palatino Linotype" panose="02040502050505030304" pitchFamily="18" charset="0"/>
              </a:rPr>
              <a:t>es of class </a:t>
            </a:r>
            <a:r>
              <a:rPr lang="en-US" altLang="zh-CN" i="1" dirty="0" smtClean="0">
                <a:latin typeface="Palatino Linotype" panose="02040502050505030304" pitchFamily="18" charset="0"/>
              </a:rPr>
              <a:t>seen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O</a:t>
            </a:r>
            <a:r>
              <a:rPr lang="en-US" altLang="zh-CN" dirty="0" smtClean="0">
                <a:latin typeface="Palatino Linotype" panose="02040502050505030304" pitchFamily="18" charset="0"/>
              </a:rPr>
              <a:t>ptimize:</a:t>
            </a:r>
          </a:p>
          <a:p>
            <a:pPr marL="0" indent="0">
              <a:buNone/>
            </a:pPr>
            <a:endParaRPr lang="en-US" altLang="zh-CN" i="1" dirty="0" smtClean="0"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Regular term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Limit the distance of points belongs to      and</a:t>
            </a:r>
            <a:endParaRPr lang="en-US" altLang="zh-CN" dirty="0"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endParaRPr lang="en-US" altLang="zh-CN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The distance of points in       should not be too small</a:t>
            </a:r>
          </a:p>
          <a:p>
            <a:pPr marL="0" indent="0"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Minimize:</a:t>
            </a:r>
            <a:endParaRPr lang="zh-CN" altLang="en-US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09" y="3242239"/>
            <a:ext cx="5095359" cy="512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127" y="1843774"/>
            <a:ext cx="4824536" cy="503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84" y="4140918"/>
            <a:ext cx="5472609" cy="631456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00661"/>
              </p:ext>
            </p:extLst>
          </p:nvPr>
        </p:nvGraphicFramePr>
        <p:xfrm>
          <a:off x="6270555" y="2877056"/>
          <a:ext cx="346215" cy="38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0555" y="2877056"/>
                        <a:ext cx="346215" cy="38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575"/>
              </p:ext>
            </p:extLst>
          </p:nvPr>
        </p:nvGraphicFramePr>
        <p:xfrm>
          <a:off x="7308304" y="2955890"/>
          <a:ext cx="379990" cy="40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08304" y="2955890"/>
                        <a:ext cx="379990" cy="401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92887"/>
              </p:ext>
            </p:extLst>
          </p:nvPr>
        </p:nvGraphicFramePr>
        <p:xfrm>
          <a:off x="4499992" y="3780134"/>
          <a:ext cx="379990" cy="40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10" imgW="228600" imgH="241200" progId="Equation.DSMT4">
                  <p:embed/>
                </p:oleObj>
              </mc:Choice>
              <mc:Fallback>
                <p:oleObj name="Equation" r:id="rId10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9992" y="3780134"/>
                        <a:ext cx="379990" cy="401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8321" y="5218531"/>
            <a:ext cx="6333333" cy="6380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3699047" y="1836562"/>
            <a:ext cx="936104" cy="518224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Generate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 negative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instanc</a:t>
            </a:r>
            <a:r>
              <a:rPr lang="en-US" altLang="zh-CN" dirty="0" smtClean="0">
                <a:latin typeface="Palatino Linotype" panose="02040502050505030304" pitchFamily="18" charset="0"/>
              </a:rPr>
              <a:t>es of class </a:t>
            </a:r>
            <a:r>
              <a:rPr lang="en-US" altLang="zh-CN" i="1" dirty="0" smtClean="0">
                <a:latin typeface="Palatino Linotype" panose="02040502050505030304" pitchFamily="18" charset="0"/>
              </a:rPr>
              <a:t>seen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Algorithm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5"/>
            <a:ext cx="4360187" cy="3456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606009"/>
            <a:ext cx="7347070" cy="7016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528" y="535724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Eq.(8):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0893" y="3800413"/>
            <a:ext cx="3098598" cy="707886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T</a:t>
            </a:r>
            <a:r>
              <a:rPr lang="en-US" altLang="zh-CN" sz="2000" dirty="0" smtClean="0"/>
              <a:t> is the numbers to be sampled in practice</a:t>
            </a:r>
            <a:endParaRPr lang="zh-CN" altLang="en-US" sz="2000" dirty="0"/>
          </a:p>
        </p:txBody>
      </p:sp>
      <p:cxnSp>
        <p:nvCxnSpPr>
          <p:cNvPr id="9" name="曲线连接符 8"/>
          <p:cNvCxnSpPr/>
          <p:nvPr/>
        </p:nvCxnSpPr>
        <p:spPr bwMode="auto">
          <a:xfrm>
            <a:off x="2483768" y="3933057"/>
            <a:ext cx="2736304" cy="7200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0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Generate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 positive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instanc</a:t>
            </a:r>
            <a:r>
              <a:rPr lang="en-US" altLang="zh-CN" dirty="0" smtClean="0">
                <a:latin typeface="Palatino Linotype" panose="02040502050505030304" pitchFamily="18" charset="0"/>
              </a:rPr>
              <a:t>es of class </a:t>
            </a:r>
            <a:r>
              <a:rPr lang="en-US" altLang="zh-CN" i="1" dirty="0" smtClean="0">
                <a:latin typeface="Palatino Linotype" panose="02040502050505030304" pitchFamily="18" charset="0"/>
              </a:rPr>
              <a:t>seen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Optimize:</a:t>
            </a:r>
          </a:p>
          <a:p>
            <a:pPr marL="0" indent="0">
              <a:buNone/>
            </a:pPr>
            <a:endParaRPr lang="en-US" altLang="zh-CN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Regular term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The distance of points in       should not be too small</a:t>
            </a:r>
          </a:p>
          <a:p>
            <a:pPr marL="457200" lvl="1" indent="0">
              <a:buNone/>
            </a:pPr>
            <a:endParaRPr lang="en-US" altLang="zh-CN" dirty="0">
              <a:latin typeface="Palatino Linotype" panose="0204050205050503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815556"/>
            <a:ext cx="5827332" cy="643859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07491"/>
              </p:ext>
            </p:extLst>
          </p:nvPr>
        </p:nvGraphicFramePr>
        <p:xfrm>
          <a:off x="4499992" y="3356992"/>
          <a:ext cx="355501" cy="37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2" y="3356992"/>
                        <a:ext cx="355501" cy="37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43708"/>
              </p:ext>
            </p:extLst>
          </p:nvPr>
        </p:nvGraphicFramePr>
        <p:xfrm>
          <a:off x="1763688" y="2474865"/>
          <a:ext cx="5216526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6" imgW="3352680" imgH="241200" progId="Equation.DSMT4">
                  <p:embed/>
                </p:oleObj>
              </mc:Choice>
              <mc:Fallback>
                <p:oleObj name="Equation" r:id="rId6" imgW="3352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2474865"/>
                        <a:ext cx="5216526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19370" y="418781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Minimize: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516" y="1795038"/>
            <a:ext cx="5380952" cy="71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562" y="4581128"/>
            <a:ext cx="5385904" cy="6228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4324" y="55361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Algorithm: just replace </a:t>
            </a:r>
            <a:r>
              <a:rPr lang="en-US" altLang="zh-CN" sz="2800" dirty="0" smtClean="0">
                <a:solidFill>
                  <a:srgbClr val="FF0000"/>
                </a:solidFill>
              </a:rPr>
              <a:t>Eq.(8) </a:t>
            </a:r>
            <a:r>
              <a:rPr lang="en-US" altLang="zh-CN" sz="2800" dirty="0" smtClean="0"/>
              <a:t>with </a:t>
            </a:r>
            <a:r>
              <a:rPr lang="en-US" altLang="zh-CN" sz="2800" dirty="0" smtClean="0">
                <a:solidFill>
                  <a:srgbClr val="FF0000"/>
                </a:solidFill>
              </a:rPr>
              <a:t>Eq.(11) </a:t>
            </a:r>
            <a:r>
              <a:rPr lang="en-US" altLang="zh-CN" sz="2800" dirty="0" smtClean="0"/>
              <a:t>in </a:t>
            </a:r>
            <a:r>
              <a:rPr lang="en-US" altLang="zh-CN" sz="2800" dirty="0" smtClean="0">
                <a:solidFill>
                  <a:srgbClr val="0070C0"/>
                </a:solidFill>
              </a:rPr>
              <a:t>Algorithm.1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211960" y="1956641"/>
            <a:ext cx="936104" cy="518224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6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Experiments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Discriminant model: </a:t>
            </a: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RBF-SVM</a:t>
            </a: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Compared methods: OC-SVM, MOC-SVM, 1-vs-Set Machine, OVR-SVM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5070463" cy="33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Experiment Results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67337"/>
            <a:ext cx="5773689" cy="1403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0" y="3356992"/>
            <a:ext cx="7728978" cy="30254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5389" y="1173585"/>
            <a:ext cx="259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70C0"/>
                </a:solidFill>
              </a:rPr>
              <a:t>Results on 3 moon: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390" y="2995223"/>
            <a:ext cx="259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70C0"/>
                </a:solidFill>
              </a:rPr>
              <a:t>Results on MNIST: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Experiment Results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861048"/>
            <a:ext cx="3384376" cy="2111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552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70C0"/>
                </a:solidFill>
              </a:rPr>
              <a:t>Results on the 20 News Group: 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14" y="3988200"/>
            <a:ext cx="4361354" cy="18573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7984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70C0"/>
                </a:solidFill>
              </a:rPr>
              <a:t>Results on the 5 small datasets:</a:t>
            </a:r>
            <a:r>
              <a:rPr lang="en-US" altLang="zh-CN" sz="1800" dirty="0" smtClean="0"/>
              <a:t> </a:t>
            </a:r>
            <a:endParaRPr lang="zh-CN" altLang="en-US" sz="1800" dirty="0"/>
          </a:p>
        </p:txBody>
      </p:sp>
      <p:sp>
        <p:nvSpPr>
          <p:cNvPr id="8" name="矩形 7"/>
          <p:cNvSpPr/>
          <p:nvPr/>
        </p:nvSpPr>
        <p:spPr bwMode="auto">
          <a:xfrm>
            <a:off x="6012161" y="5157192"/>
            <a:ext cx="576064" cy="288032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379372" y="5157192"/>
            <a:ext cx="576064" cy="288032"/>
          </a:xfrm>
          <a:prstGeom prst="rect">
            <a:avLst/>
          </a:prstGeom>
          <a:solidFill>
            <a:srgbClr val="0070C0">
              <a:alpha val="44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54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70C0"/>
                </a:solidFill>
              </a:rPr>
              <a:t>Results on MNIST: 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84527"/>
            <a:ext cx="7992888" cy="15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Conclusion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Open-category classification problem is a practical </a:t>
            </a:r>
            <a:r>
              <a:rPr lang="en-US" altLang="zh-CN" dirty="0" smtClean="0">
                <a:latin typeface="Palatino Linotype" panose="02040502050505030304" pitchFamily="18" charset="0"/>
              </a:rPr>
              <a:t>problem when </a:t>
            </a:r>
            <a:r>
              <a:rPr lang="en-US" altLang="zh-CN" dirty="0">
                <a:latin typeface="Palatino Linotype" panose="02040502050505030304" pitchFamily="18" charset="0"/>
              </a:rPr>
              <a:t>a system needs to predict the data in open </a:t>
            </a:r>
            <a:r>
              <a:rPr lang="en-US" altLang="zh-CN" dirty="0" smtClean="0">
                <a:latin typeface="Palatino Linotype" panose="02040502050505030304" pitchFamily="18" charset="0"/>
              </a:rPr>
              <a:t>environments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propose to address the problem by </a:t>
            </a:r>
            <a:r>
              <a:rPr lang="en-US" altLang="zh-CN" dirty="0" smtClean="0">
                <a:latin typeface="Palatino Linotype" panose="02040502050505030304" pitchFamily="18" charset="0"/>
              </a:rPr>
              <a:t>adversarial data generation</a:t>
            </a: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Experiments on several datasets show </a:t>
            </a:r>
            <a:r>
              <a:rPr lang="en-US" altLang="zh-CN" dirty="0" smtClean="0">
                <a:latin typeface="Palatino Linotype" panose="02040502050505030304" pitchFamily="18" charset="0"/>
              </a:rPr>
              <a:t>the effectiveness </a:t>
            </a:r>
            <a:r>
              <a:rPr lang="en-US" altLang="zh-CN" dirty="0">
                <a:latin typeface="Palatino Linotype" panose="02040502050505030304" pitchFamily="18" charset="0"/>
              </a:rPr>
              <a:t>of the proposed method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619672" y="3356992"/>
            <a:ext cx="6192839" cy="7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pPr algn="ctr"/>
            <a:r>
              <a:rPr lang="en-US" altLang="zh-CN" sz="6600" kern="0" smtClean="0">
                <a:latin typeface="Palatino Linotype" panose="02040502050505030304" pitchFamily="18" charset="0"/>
              </a:rPr>
              <a:t>Thanks</a:t>
            </a:r>
            <a:r>
              <a:rPr lang="zh-CN" altLang="en-US" sz="6600" kern="0" smtClean="0">
                <a:latin typeface="Palatino Linotype" panose="02040502050505030304" pitchFamily="18" charset="0"/>
              </a:rPr>
              <a:t>！</a:t>
            </a:r>
            <a:endParaRPr lang="zh-CN" altLang="en-US" sz="6600" kern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O</a:t>
            </a:r>
            <a:r>
              <a:rPr lang="en-US" altLang="zh-CN" dirty="0" smtClean="0">
                <a:latin typeface="Palatino Linotype" panose="02040502050505030304" pitchFamily="18" charset="0"/>
              </a:rPr>
              <a:t>utline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Introduction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Open-Category Classification</a:t>
            </a: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Background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Related Problems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Adversarial L</a:t>
            </a:r>
            <a:r>
              <a:rPr lang="en-US" altLang="zh-CN" dirty="0" smtClean="0">
                <a:latin typeface="Palatino Linotype" panose="02040502050505030304" pitchFamily="18" charset="0"/>
              </a:rPr>
              <a:t>earning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Derivative-free </a:t>
            </a:r>
            <a:r>
              <a:rPr lang="en-US" altLang="zh-CN" dirty="0" smtClean="0">
                <a:latin typeface="Palatino Linotype" panose="02040502050505030304" pitchFamily="18" charset="0"/>
              </a:rPr>
              <a:t>Optimization</a:t>
            </a: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Proposed Method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ASG Framework</a:t>
            </a: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Experiments</a:t>
            </a:r>
            <a:endParaRPr lang="en-US" altLang="zh-CN" dirty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Conclusion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Open-Category Classification</a:t>
            </a:r>
            <a:endParaRPr lang="en-US" altLang="zh-CN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An example</a:t>
            </a: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endParaRPr lang="en-US" altLang="zh-CN" dirty="0">
              <a:latin typeface="Palatino Linotype" panose="02040502050505030304" pitchFamily="18" charset="0"/>
            </a:endParaRP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Open-Category Classification</a:t>
            </a:r>
          </a:p>
          <a:p>
            <a:pPr marL="0" indent="0">
              <a:buNone/>
            </a:pPr>
            <a:endParaRPr lang="en-US" altLang="zh-CN" sz="1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Palatino Linotype" panose="02040502050505030304" pitchFamily="18" charset="0"/>
              </a:rPr>
              <a:t>there are </a:t>
            </a:r>
            <a:r>
              <a:rPr lang="en-US" altLang="zh-CN" sz="2400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novel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 classes that </a:t>
            </a:r>
            <a:r>
              <a:rPr lang="en-US" altLang="zh-CN" sz="24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none of their instances are observed during the training phase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, but in the test phase their instances could be encountered</a:t>
            </a:r>
            <a:endParaRPr lang="zh-CN" altLang="en-US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44824"/>
            <a:ext cx="2736304" cy="18331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274914" y="4509120"/>
            <a:ext cx="8580126" cy="1368152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83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Open-Category Classification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268760"/>
            <a:ext cx="5831392" cy="504031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3635896" y="1556792"/>
            <a:ext cx="2232248" cy="2880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67544" y="1803831"/>
            <a:ext cx="1152128" cy="2880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364088" y="1844824"/>
            <a:ext cx="511316" cy="24703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67544" y="2064843"/>
            <a:ext cx="1577903" cy="2290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95536" y="2550840"/>
            <a:ext cx="1872208" cy="229055"/>
          </a:xfrm>
          <a:prstGeom prst="roundRect">
            <a:avLst/>
          </a:prstGeom>
          <a:solidFill>
            <a:srgbClr val="00B0F0">
              <a:alpha val="5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059832" y="2556004"/>
            <a:ext cx="2736304" cy="229055"/>
          </a:xfrm>
          <a:prstGeom prst="roundRect">
            <a:avLst/>
          </a:prstGeom>
          <a:solidFill>
            <a:srgbClr val="00B0F0">
              <a:alpha val="5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43273" y="2779895"/>
            <a:ext cx="2040495" cy="229055"/>
          </a:xfrm>
          <a:prstGeom prst="roundRect">
            <a:avLst/>
          </a:prstGeom>
          <a:solidFill>
            <a:srgbClr val="00B0F0">
              <a:alpha val="5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1240806" y="3262020"/>
            <a:ext cx="3547218" cy="22905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2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Related Problems</a:t>
            </a:r>
            <a:endParaRPr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Incremental Learning</a:t>
            </a:r>
          </a:p>
          <a:p>
            <a:pPr lvl="1"/>
            <a:r>
              <a:rPr lang="en-US" altLang="zh-CN" sz="2000" dirty="0" smtClean="0">
                <a:latin typeface="Palatino Linotype" panose="02040502050505030304" pitchFamily="18" charset="0"/>
              </a:rPr>
              <a:t>New classes are assumed to </a:t>
            </a:r>
            <a:r>
              <a:rPr lang="en-US" altLang="zh-CN" sz="2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appear incremental in the training set</a:t>
            </a:r>
            <a:endParaRPr lang="en-US" altLang="zh-CN" sz="2000" dirty="0" smtClean="0"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L</a:t>
            </a:r>
            <a:r>
              <a:rPr lang="en-US" altLang="zh-CN" dirty="0" smtClean="0">
                <a:latin typeface="Palatino Linotype" panose="02040502050505030304" pitchFamily="18" charset="0"/>
              </a:rPr>
              <a:t>earning with Rejection Option</a:t>
            </a:r>
          </a:p>
          <a:p>
            <a:pPr lvl="1"/>
            <a:r>
              <a:rPr lang="en-US" altLang="zh-CN" sz="2000" dirty="0" smtClean="0">
                <a:latin typeface="Palatino Linotype" panose="02040502050505030304" pitchFamily="18" charset="0"/>
              </a:rPr>
              <a:t>Classifier reject </a:t>
            </a:r>
            <a:r>
              <a:rPr lang="en-US" altLang="zh-CN" sz="2000" dirty="0">
                <a:latin typeface="Palatino Linotype" panose="02040502050505030304" pitchFamily="18" charset="0"/>
              </a:rPr>
              <a:t>to </a:t>
            </a:r>
            <a:r>
              <a:rPr lang="en-US" altLang="zh-CN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recognize an instance if its confidence is low</a:t>
            </a:r>
            <a:endParaRPr lang="en-US" altLang="zh-CN" sz="20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altLang="zh-CN" dirty="0">
                <a:latin typeface="Palatino Linotype" panose="02040502050505030304" pitchFamily="18" charset="0"/>
              </a:rPr>
              <a:t>Outlier </a:t>
            </a:r>
            <a:r>
              <a:rPr lang="en-US" altLang="zh-CN" dirty="0" smtClean="0">
                <a:latin typeface="Palatino Linotype" panose="02040502050505030304" pitchFamily="18" charset="0"/>
              </a:rPr>
              <a:t>Detection</a:t>
            </a:r>
          </a:p>
          <a:p>
            <a:pPr lvl="1"/>
            <a:r>
              <a:rPr lang="en-US" altLang="zh-CN" sz="2000" dirty="0" smtClean="0">
                <a:latin typeface="Palatino Linotype" panose="02040502050505030304" pitchFamily="18" charset="0"/>
              </a:rPr>
              <a:t>Apply to OCC problem by </a:t>
            </a:r>
            <a:r>
              <a:rPr lang="en-US" altLang="zh-CN" sz="2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treating </a:t>
            </a:r>
            <a:r>
              <a:rPr lang="en-US" altLang="zh-CN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unseen class </a:t>
            </a:r>
            <a:r>
              <a:rPr lang="en-US" altLang="zh-CN" sz="2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instances as </a:t>
            </a:r>
            <a:r>
              <a:rPr lang="en-US" altLang="zh-CN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outliers</a:t>
            </a:r>
            <a:endParaRPr lang="en-US" altLang="zh-CN" sz="20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Zero-Shot Learning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commonly </a:t>
            </a:r>
            <a:r>
              <a:rPr lang="en-US" altLang="zh-CN" dirty="0">
                <a:solidFill>
                  <a:srgbClr val="0070C0"/>
                </a:solidFill>
                <a:latin typeface="Palatino Linotype" panose="02040502050505030304" pitchFamily="18" charset="0"/>
              </a:rPr>
              <a:t>assume that a high-level attribute set is </a:t>
            </a: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available for </a:t>
            </a:r>
            <a:r>
              <a:rPr lang="en-US" altLang="zh-CN" dirty="0">
                <a:solidFill>
                  <a:srgbClr val="0070C0"/>
                </a:solidFill>
                <a:latin typeface="Palatino Linotype" panose="02040502050505030304" pitchFamily="18" charset="0"/>
              </a:rPr>
              <a:t>all classes</a:t>
            </a:r>
            <a:r>
              <a:rPr lang="en-US" altLang="zh-CN" dirty="0">
                <a:latin typeface="Palatino Linotype" panose="02040502050505030304" pitchFamily="18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Palatino Linotype" panose="02040502050505030304" pitchFamily="18" charset="0"/>
              </a:rPr>
              <a:t>including the unseen </a:t>
            </a: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one</a:t>
            </a:r>
            <a:endParaRPr lang="en-US" altLang="zh-CN" sz="22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zh-CN" altLang="en-US"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Adversarial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A</a:t>
            </a:r>
            <a:r>
              <a:rPr lang="en-US" altLang="zh-CN" dirty="0" smtClean="0">
                <a:latin typeface="Palatino Linotype" panose="02040502050505030304" pitchFamily="18" charset="0"/>
              </a:rPr>
              <a:t>dversarial Learning model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Discriminative Model</a:t>
            </a:r>
            <a:r>
              <a:rPr lang="en-US" altLang="zh-CN" dirty="0" smtClean="0">
                <a:latin typeface="Palatino Linotype" panose="02040502050505030304" pitchFamily="18" charset="0"/>
              </a:rPr>
              <a:t>: Try to discriminate the origin data and generated data </a:t>
            </a:r>
          </a:p>
          <a:p>
            <a:pPr marL="457200" lvl="1" indent="0">
              <a:buNone/>
            </a:pPr>
            <a:endParaRPr lang="en-US" altLang="zh-CN" sz="8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Generative Model</a:t>
            </a:r>
            <a:r>
              <a:rPr lang="en-US" altLang="zh-CN" dirty="0" smtClean="0">
                <a:latin typeface="Palatino Linotype" panose="02040502050505030304" pitchFamily="18" charset="0"/>
              </a:rPr>
              <a:t>: Learns to generate instances that can fool the discriminative model as a non-generated instance</a:t>
            </a: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Generative Adversarial Nets(GAN)</a:t>
            </a: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endParaRPr lang="en-US" altLang="zh-CN" sz="800" dirty="0" smtClean="0">
              <a:latin typeface="Palatino Linotype" panose="0204050205050503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49080"/>
            <a:ext cx="5009524" cy="1838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1979" y="4283297"/>
            <a:ext cx="2448817" cy="156966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result </a:t>
            </a:r>
            <a:r>
              <a:rPr lang="en-US" altLang="zh-CN" dirty="0"/>
              <a:t>in a model that is consistent</a:t>
            </a:r>
          </a:p>
          <a:p>
            <a:r>
              <a:rPr lang="en-US" altLang="zh-CN" dirty="0"/>
              <a:t>with the original data distribution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6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Derivative-free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Palatino Linotype" panose="02040502050505030304" pitchFamily="18" charset="0"/>
              </a:rPr>
              <a:t>A derivative-free </a:t>
            </a:r>
            <a:r>
              <a:rPr lang="en-US" altLang="zh-CN" dirty="0" smtClean="0">
                <a:latin typeface="Palatino Linotype" panose="02040502050505030304" pitchFamily="18" charset="0"/>
              </a:rPr>
              <a:t>optimization method </a:t>
            </a:r>
            <a:r>
              <a:rPr lang="en-US" altLang="zh-CN" dirty="0">
                <a:latin typeface="Palatino Linotype" panose="02040502050505030304" pitchFamily="18" charset="0"/>
              </a:rPr>
              <a:t>consider an optimization formalized </a:t>
            </a:r>
            <a:r>
              <a:rPr lang="en-US" altLang="zh-CN" dirty="0" smtClean="0">
                <a:latin typeface="Palatino Linotype" panose="02040502050505030304" pitchFamily="18" charset="0"/>
              </a:rPr>
              <a:t>as:</a:t>
            </a:r>
          </a:p>
          <a:p>
            <a:endParaRPr lang="en-US" altLang="zh-CN" dirty="0" smtClean="0">
              <a:latin typeface="Palatino Linotype" panose="02040502050505030304" pitchFamily="18" charset="0"/>
            </a:endParaRP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Instead of </a:t>
            </a:r>
            <a:r>
              <a:rPr lang="en-US" altLang="zh-CN" dirty="0">
                <a:latin typeface="Palatino Linotype" panose="02040502050505030304" pitchFamily="18" charset="0"/>
              </a:rPr>
              <a:t>calculating gradients of </a:t>
            </a:r>
            <a:r>
              <a:rPr lang="en-US" altLang="zh-CN" dirty="0" smtClean="0">
                <a:latin typeface="Palatino Linotype" panose="02040502050505030304" pitchFamily="18" charset="0"/>
              </a:rPr>
              <a:t>   , samples solutions    and learns from their feedbacks         for finding better solutions</a:t>
            </a:r>
          </a:p>
          <a:p>
            <a:r>
              <a:rPr lang="en-US" altLang="zh-CN" dirty="0" smtClean="0">
                <a:latin typeface="Palatino Linotype" panose="02040502050505030304" pitchFamily="18" charset="0"/>
              </a:rPr>
              <a:t>Some Derivative-free Methods</a:t>
            </a:r>
          </a:p>
          <a:p>
            <a:pPr lvl="1"/>
            <a:r>
              <a:rPr lang="en-US" altLang="zh-CN" dirty="0" smtClean="0">
                <a:latin typeface="Palatino Linotype" panose="02040502050505030304" pitchFamily="18" charset="0"/>
              </a:rPr>
              <a:t>genetic algorithms, most are </a:t>
            </a:r>
            <a:r>
              <a:rPr lang="en-US" altLang="zh-CN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heuristic</a:t>
            </a:r>
            <a:r>
              <a:rPr lang="en-US" altLang="zh-CN" dirty="0" smtClean="0">
                <a:latin typeface="Palatino Linotype" panose="02040502050505030304" pitchFamily="18" charset="0"/>
              </a:rPr>
              <a:t> methods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Bayesian optimization </a:t>
            </a:r>
            <a:r>
              <a:rPr lang="en-US" altLang="zh-CN" dirty="0" smtClean="0">
                <a:latin typeface="Palatino Linotype" panose="02040502050505030304" pitchFamily="18" charset="0"/>
              </a:rPr>
              <a:t>methods</a:t>
            </a:r>
          </a:p>
          <a:p>
            <a:pPr lvl="1"/>
            <a:r>
              <a:rPr lang="en-US" altLang="zh-CN" dirty="0">
                <a:latin typeface="Palatino Linotype" panose="02040502050505030304" pitchFamily="18" charset="0"/>
              </a:rPr>
              <a:t>O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ptimistic optimization methods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Model-based optimization(i.e. RACOS)</a:t>
            </a:r>
          </a:p>
          <a:p>
            <a:pPr lvl="1"/>
            <a:endParaRPr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348880"/>
            <a:ext cx="4536504" cy="29018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6675"/>
              </p:ext>
            </p:extLst>
          </p:nvPr>
        </p:nvGraphicFramePr>
        <p:xfrm>
          <a:off x="6084168" y="2852936"/>
          <a:ext cx="288032" cy="3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2852936"/>
                        <a:ext cx="288032" cy="38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66773"/>
              </p:ext>
            </p:extLst>
          </p:nvPr>
        </p:nvGraphicFramePr>
        <p:xfrm>
          <a:off x="2123728" y="3273471"/>
          <a:ext cx="360040" cy="39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3273471"/>
                        <a:ext cx="360040" cy="39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62860"/>
              </p:ext>
            </p:extLst>
          </p:nvPr>
        </p:nvGraphicFramePr>
        <p:xfrm>
          <a:off x="7452320" y="3250291"/>
          <a:ext cx="707440" cy="4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2320" y="3250291"/>
                        <a:ext cx="707440" cy="41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334007" y="2708921"/>
            <a:ext cx="8569647" cy="1440159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5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ASG Framework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3186" y="12874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Minimize: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187" y="1196752"/>
            <a:ext cx="4390476" cy="7920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34328"/>
            <a:ext cx="5919880" cy="17961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2906094" y="4148590"/>
            <a:ext cx="2664296" cy="45146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instanc</a:t>
            </a:r>
            <a:r>
              <a:rPr lang="en-US" altLang="zh-CN" sz="1800" dirty="0" smtClean="0"/>
              <a:t>es of class </a:t>
            </a:r>
            <a:r>
              <a:rPr lang="en-US" altLang="zh-CN" sz="1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novel</a:t>
            </a:r>
            <a:endParaRPr kumimoji="0" lang="zh-CN" altLang="en-US" sz="1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627784" y="5029669"/>
            <a:ext cx="3327616" cy="35016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/>
              <a:t>Generate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instanc</a:t>
            </a:r>
            <a:r>
              <a:rPr lang="en-US" altLang="zh-CN" sz="1800" dirty="0" smtClean="0"/>
              <a:t>es of class </a:t>
            </a:r>
            <a:r>
              <a:rPr lang="en-US" altLang="zh-CN" sz="1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novel</a:t>
            </a:r>
            <a:endParaRPr kumimoji="0" lang="zh-CN" altLang="en-US" sz="1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465934" y="5732719"/>
            <a:ext cx="5760640" cy="4346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/>
              <a:t>Generate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positive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negative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instanc</a:t>
            </a:r>
            <a:r>
              <a:rPr lang="en-US" altLang="zh-CN" sz="1800" dirty="0" smtClean="0"/>
              <a:t>es of class </a:t>
            </a:r>
            <a:r>
              <a:rPr lang="en-US" altLang="zh-CN" sz="1800" i="1" dirty="0" smtClean="0">
                <a:solidFill>
                  <a:srgbClr val="00B0F0"/>
                </a:solidFill>
              </a:rPr>
              <a:t>seen</a:t>
            </a:r>
            <a:endParaRPr kumimoji="0" lang="zh-CN" altLang="en-US" sz="18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7" name="下箭头 16"/>
          <p:cNvSpPr/>
          <p:nvPr/>
        </p:nvSpPr>
        <p:spPr bwMode="auto">
          <a:xfrm>
            <a:off x="4058222" y="4727204"/>
            <a:ext cx="360040" cy="21602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下箭头 17"/>
          <p:cNvSpPr/>
          <p:nvPr/>
        </p:nvSpPr>
        <p:spPr bwMode="auto">
          <a:xfrm>
            <a:off x="4058222" y="5448265"/>
            <a:ext cx="360040" cy="21602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2994" y="3813781"/>
            <a:ext cx="191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Consideration: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6811" y="4531676"/>
            <a:ext cx="2086765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Instances considered to belong to the </a:t>
            </a:r>
            <a:r>
              <a:rPr lang="en-US" altLang="zh-CN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seen</a:t>
            </a:r>
            <a:r>
              <a:rPr lang="en-US" altLang="zh-CN" sz="1400" dirty="0" smtClean="0"/>
              <a:t> class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552700" y="4560400"/>
            <a:ext cx="2060876" cy="5232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Instances considered to belong to the </a:t>
            </a:r>
            <a:r>
              <a:rPr lang="en-US" altLang="zh-CN" sz="1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unseen</a:t>
            </a:r>
            <a:r>
              <a:rPr lang="en-US" altLang="zh-CN" sz="1400" dirty="0" smtClean="0"/>
              <a:t> class</a:t>
            </a:r>
            <a:endParaRPr lang="zh-CN" altLang="en-US" sz="1400" dirty="0"/>
          </a:p>
        </p:txBody>
      </p:sp>
      <p:cxnSp>
        <p:nvCxnSpPr>
          <p:cNvPr id="28" name="曲线连接符 27"/>
          <p:cNvCxnSpPr>
            <a:endCxn id="20" idx="3"/>
          </p:cNvCxnSpPr>
          <p:nvPr/>
        </p:nvCxnSpPr>
        <p:spPr bwMode="auto">
          <a:xfrm rot="16200000" flipV="1">
            <a:off x="1952008" y="5114855"/>
            <a:ext cx="939433" cy="29629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8" name="曲线连接符 37"/>
          <p:cNvCxnSpPr>
            <a:endCxn id="21" idx="2"/>
          </p:cNvCxnSpPr>
          <p:nvPr/>
        </p:nvCxnSpPr>
        <p:spPr bwMode="auto">
          <a:xfrm flipV="1">
            <a:off x="4644008" y="5083620"/>
            <a:ext cx="2939130" cy="611521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8" name="椭圆 47"/>
          <p:cNvSpPr/>
          <p:nvPr/>
        </p:nvSpPr>
        <p:spPr bwMode="auto">
          <a:xfrm>
            <a:off x="2421724" y="5732719"/>
            <a:ext cx="782124" cy="43464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3564130" y="5732719"/>
            <a:ext cx="854132" cy="43464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4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Generate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 negative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Palatino Linotype" panose="02040502050505030304" pitchFamily="18" charset="0"/>
              </a:rPr>
              <a:t>instanc</a:t>
            </a:r>
            <a:r>
              <a:rPr lang="en-US" altLang="zh-CN" dirty="0" smtClean="0">
                <a:latin typeface="Palatino Linotype" panose="02040502050505030304" pitchFamily="18" charset="0"/>
              </a:rPr>
              <a:t>es of class </a:t>
            </a:r>
            <a:r>
              <a:rPr lang="en-US" altLang="zh-CN" i="1" dirty="0" smtClean="0">
                <a:latin typeface="Palatino Linotype" panose="02040502050505030304" pitchFamily="18" charset="0"/>
              </a:rPr>
              <a:t>seen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Palatino Linotype" panose="02040502050505030304" pitchFamily="18" charset="0"/>
              </a:rPr>
              <a:t>Generate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alatino Linotype" panose="02040502050505030304" pitchFamily="18" charset="0"/>
              </a:rPr>
              <a:t>negative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instanc</a:t>
            </a:r>
            <a:r>
              <a:rPr lang="en-US" altLang="zh-CN" dirty="0" smtClean="0">
                <a:latin typeface="Palatino Linotype" panose="02040502050505030304" pitchFamily="18" charset="0"/>
              </a:rPr>
              <a:t>es of class </a:t>
            </a:r>
            <a:r>
              <a:rPr lang="en-US" altLang="zh-CN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seen</a:t>
            </a:r>
          </a:p>
          <a:p>
            <a:pPr lvl="1"/>
            <a:r>
              <a:rPr lang="en-US" altLang="zh-CN" sz="2200" dirty="0" smtClean="0">
                <a:latin typeface="Palatino Linotype" panose="02040502050505030304" pitchFamily="18" charset="0"/>
              </a:rPr>
              <a:t>Goal: optimize </a:t>
            </a:r>
            <a:r>
              <a:rPr lang="en-US" altLang="zh-CN" sz="2200" dirty="0">
                <a:latin typeface="Palatino Linotype" panose="02040502050505030304" pitchFamily="18" charset="0"/>
              </a:rPr>
              <a:t>a point in the instance space to be </a:t>
            </a:r>
            <a:r>
              <a:rPr lang="en-US" altLang="zh-CN" sz="2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close to </a:t>
            </a:r>
            <a:r>
              <a:rPr lang="en-US" altLang="zh-CN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the seen class instances</a:t>
            </a:r>
            <a:r>
              <a:rPr lang="en-US" altLang="zh-CN" sz="2200" dirty="0">
                <a:latin typeface="Palatino Linotype" panose="02040502050505030304" pitchFamily="18" charset="0"/>
              </a:rPr>
              <a:t>, but </a:t>
            </a:r>
            <a:r>
              <a:rPr lang="en-US" altLang="zh-CN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cannot be recognized as </a:t>
            </a:r>
            <a:r>
              <a:rPr lang="en-US" altLang="zh-CN" sz="2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an seen </a:t>
            </a:r>
            <a:r>
              <a:rPr lang="en-US" altLang="zh-CN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class instance by the </a:t>
            </a:r>
            <a:r>
              <a:rPr lang="en-US" altLang="zh-CN" sz="2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discriminator</a:t>
            </a:r>
          </a:p>
          <a:p>
            <a:pPr lvl="1"/>
            <a:r>
              <a:rPr lang="en-US" altLang="zh-CN" sz="2000" dirty="0" smtClean="0">
                <a:latin typeface="Palatino Linotype" panose="02040502050505030304" pitchFamily="18" charset="0"/>
              </a:rPr>
              <a:t>Optimize:</a:t>
            </a:r>
            <a:endParaRPr kumimoji="0" lang="zh-CN" altLang="en-US" sz="2000" b="0" u="none" strike="noStrike" cap="none" normalizeH="0" baseline="0" dirty="0" smtClean="0">
              <a:ln>
                <a:noFill/>
              </a:ln>
              <a:effectLst/>
              <a:latin typeface="Palatino Linotype" panose="02040502050505030304" pitchFamily="18" charset="0"/>
            </a:endParaRPr>
          </a:p>
          <a:p>
            <a:pPr lvl="1"/>
            <a:endParaRPr lang="en-US" altLang="zh-CN"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/>
            <a:endParaRPr lang="en-US" altLang="zh-CN" i="1" dirty="0" smtClean="0">
              <a:solidFill>
                <a:srgbClr val="00B0F0"/>
              </a:solidFill>
              <a:latin typeface="Palatino Linotype" panose="0204050205050503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55" y="3253651"/>
            <a:ext cx="5380952" cy="56190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99370"/>
              </p:ext>
            </p:extLst>
          </p:nvPr>
        </p:nvGraphicFramePr>
        <p:xfrm>
          <a:off x="683568" y="4005064"/>
          <a:ext cx="4443147" cy="151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4" imgW="3377880" imgH="1155600" progId="Equation.DSMT4">
                  <p:embed/>
                </p:oleObj>
              </mc:Choice>
              <mc:Fallback>
                <p:oleObj name="Equation" r:id="rId4" imgW="337788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4005064"/>
                        <a:ext cx="4443147" cy="151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9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默认设计模板">
      <a:majorFont>
        <a:latin typeface="Arial"/>
        <a:ea typeface="方正姚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Open-Category Classification by Adversarial Sample Generation</Template>
  <TotalTime>556</TotalTime>
  <Words>487</Words>
  <Application>Microsoft Macintosh PowerPoint</Application>
  <PresentationFormat>全屏显示(4:3)</PresentationFormat>
  <Paragraphs>102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Georgia</vt:lpstr>
      <vt:lpstr>Palatino Linotype</vt:lpstr>
      <vt:lpstr>Times New Roman</vt:lpstr>
      <vt:lpstr>方正姚体</vt:lpstr>
      <vt:lpstr>宋体</vt:lpstr>
      <vt:lpstr>Arial</vt:lpstr>
      <vt:lpstr>LAMDA</vt:lpstr>
      <vt:lpstr>Equation</vt:lpstr>
      <vt:lpstr>Open-Category Classification by  Adversarial Sample Generation</vt:lpstr>
      <vt:lpstr>Outline</vt:lpstr>
      <vt:lpstr>Open-Category Classification</vt:lpstr>
      <vt:lpstr>Open-Category Classification</vt:lpstr>
      <vt:lpstr>Related Problems</vt:lpstr>
      <vt:lpstr>Adversarial Learning</vt:lpstr>
      <vt:lpstr>Derivative-free Optimization</vt:lpstr>
      <vt:lpstr>ASG Framework</vt:lpstr>
      <vt:lpstr>Generate negative instances of class seen</vt:lpstr>
      <vt:lpstr>Generate negative instances of class seen</vt:lpstr>
      <vt:lpstr>Generate negative instances of class seen</vt:lpstr>
      <vt:lpstr>Generate positive instances of class seen</vt:lpstr>
      <vt:lpstr>Experiments</vt:lpstr>
      <vt:lpstr>Experiment Results</vt:lpstr>
      <vt:lpstr>Experiment Results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Open-Category Classification by Adversarial Sample Generation</dc:title>
  <dc:creator>nogod</dc:creator>
  <cp:lastModifiedBy>刘驭壬</cp:lastModifiedBy>
  <cp:revision>56</cp:revision>
  <dcterms:created xsi:type="dcterms:W3CDTF">2017-03-01T02:42:26Z</dcterms:created>
  <dcterms:modified xsi:type="dcterms:W3CDTF">2017-05-24T12:32:58Z</dcterms:modified>
</cp:coreProperties>
</file>